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258" r:id="rId4"/>
    <p:sldId id="286" r:id="rId5"/>
    <p:sldId id="287" r:id="rId6"/>
    <p:sldId id="288" r:id="rId7"/>
    <p:sldId id="265" r:id="rId8"/>
    <p:sldId id="289" r:id="rId9"/>
    <p:sldId id="291" r:id="rId10"/>
    <p:sldId id="290" r:id="rId11"/>
    <p:sldId id="292" r:id="rId12"/>
    <p:sldId id="293" r:id="rId13"/>
  </p:sldIdLst>
  <p:sldSz cx="12188825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2821" autoAdjust="0"/>
  </p:normalViewPr>
  <p:slideViewPr>
    <p:cSldViewPr>
      <p:cViewPr varScale="1">
        <p:scale>
          <a:sx n="70" d="100"/>
          <a:sy n="70" d="100"/>
        </p:scale>
        <p:origin x="1186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MetCash</a:t>
            </a:r>
            <a:r>
              <a:rPr lang="en-US" dirty="0"/>
              <a:t> process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051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explain?</a:t>
            </a:r>
          </a:p>
          <a:p>
            <a:r>
              <a:rPr lang="en-US" dirty="0"/>
              <a:t>Discuss the example of the Titanic and why the rafts were never thought of something else?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66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Hotel setting</a:t>
            </a:r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42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9223-BD7E-460E-80FD-0361F9930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54B7F-9936-4194-B248-A62CCA922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9A60-1904-4EC4-AE8B-1AC913D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FCD2-2C6D-4AD1-9AD0-E4EC5AAAB71E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4FE1-CDAF-43F1-8006-0EE77D38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6CB8-B053-4A4C-9038-D1EEF9EC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4DBD-FF7F-4DB3-BFD4-50C13B7E07D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8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07D-B8EA-4441-AC3A-2D865F3C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72714-2A26-4914-BDF1-A5A7B16D4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8AC4-2A8D-4752-B27D-9A1BD8F9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C334-7C85-4465-B428-7CD6177E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D078-C412-49A4-A666-C815C09E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87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DB275-71B8-41ED-8438-FBFA107E1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934D7-4815-4767-9234-68F0267C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A8B5-5184-4F3C-9FD9-2FED3934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E3DD-0B36-4ACE-A678-ECC2AF08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F821-253F-4087-B859-79777FFD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43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7D01-F226-45C8-8C56-0303C6F5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C822-AB58-4734-8AAB-4D55DCEE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E24B-94DB-4559-9E22-F656624B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1917-DE4A-47E5-9FA0-FEB5119C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D11F-F636-4B04-8387-CCFB8DA3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45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06F7-4AA0-4563-B965-02BB15F4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35E6-9C4F-4A2A-A60B-DC390B54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EDC0-C08C-4900-8B47-18B4DAA1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416A-C3AA-4E44-BE16-7AFA554C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59B7-BDD2-409B-8403-5347BE94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5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73C-8C56-4358-93B2-E72FA6AB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8113-AD73-495F-9217-F76E9267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8D64C-A2FC-4B9D-BA41-11241804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C832-3747-46A4-86F8-D4B973D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100C-BB8F-41B7-A139-00E53CD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FA6F9-F49D-420D-B610-69D706A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06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0255-BE4F-47A9-837D-173DBA0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2A3E-04BA-47DD-987A-B10AC755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3604-20AC-4CE2-BDEB-E978CB0D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363CC-DD10-4BE7-AECB-2B071E8A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B1EFD-046E-45CD-AB9A-F5A64AB3B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10F8C-FFC1-42CE-809A-BD745FA3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EE33B-B7AF-4E06-A485-D7D7BA2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B6BC-A70F-448A-AD41-6BD959F9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01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41FF-687A-4056-86F4-855B4011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D169-F96C-4CB3-99C3-83F205A5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EBF42-80AA-4253-BC12-97161951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91323-45DC-47FC-97C9-594C2DE5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99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F18EA-52CF-4260-A201-F4E1FC1A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68C5A-F0BD-4123-B52E-6975091C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2977-5555-47FB-9D24-7CF0D8AE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05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52B4-4814-43F3-BCDD-B449FADD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B7B1-FD78-4D28-8AE8-3F625115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2AFF-D164-4F8C-B8B2-235ED6E6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9077-728F-4FB3-A890-D6268E26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4FC4-429B-435E-B57A-7C23277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8D232-4332-4DDD-A5F0-1169912B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5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09B-1F84-4607-8E3F-D1E18E78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34DA1-7FD0-459E-AC49-C54A19E05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9A9BA-B2C2-4A3A-9559-7AB0CB4B5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5BD50-1961-4385-879B-6D6E58A1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8F44F-6373-4F38-923D-C1CB9FEC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C7AE-2FB8-4DBE-AB09-C6A8F8F3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11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3AB00-275A-4A2D-85AB-02920E0B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1582-3D86-46A6-B9EC-EA864F81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8E57-A2B9-4564-AB07-E3BE3159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D225-A608-41ED-9042-AEF83B55A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73C1-54E6-4CC5-ABD0-05628703E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Process Management</a:t>
            </a:r>
          </a:p>
          <a:p>
            <a:r>
              <a:rPr lang="en-US" dirty="0"/>
              <a:t>Lecture: 03</a:t>
            </a:r>
          </a:p>
          <a:p>
            <a:r>
              <a:rPr lang="en-US" dirty="0"/>
              <a:t>Instructor: Salman Ahmad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36F0-FA51-A9E7-F364-652C8A72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D483-F2E8-7A9E-28AE-CAADB44C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  <a:p>
            <a:pPr lvl="1"/>
            <a:r>
              <a:rPr lang="en-US" dirty="0"/>
              <a:t>Refer to the individuals, roles, or entities that participate in and contribute to the execution of a business process.</a:t>
            </a:r>
          </a:p>
          <a:p>
            <a:pPr lvl="1"/>
            <a:endParaRPr lang="en-US" dirty="0"/>
          </a:p>
          <a:p>
            <a:r>
              <a:rPr lang="en-US" dirty="0"/>
              <a:t>Following are the types of actors</a:t>
            </a:r>
          </a:p>
          <a:p>
            <a:pPr lvl="1"/>
            <a:r>
              <a:rPr lang="en-US" dirty="0"/>
              <a:t>Internal Actors</a:t>
            </a:r>
          </a:p>
          <a:p>
            <a:pPr lvl="1"/>
            <a:r>
              <a:rPr lang="en-US" dirty="0"/>
              <a:t>External Actors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1918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B85C-08A6-A0D2-A1BA-7D59E7F0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79BB-39D8-23BF-EC67-32C08191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  <a:p>
            <a:pPr lvl="1"/>
            <a:r>
              <a:rPr lang="en-US" dirty="0"/>
              <a:t>Result or consequence of the execution of a business process</a:t>
            </a:r>
          </a:p>
          <a:p>
            <a:pPr lvl="1"/>
            <a:endParaRPr lang="en-US" dirty="0"/>
          </a:p>
          <a:p>
            <a:r>
              <a:rPr lang="en-US" dirty="0"/>
              <a:t>Positive Outcomes</a:t>
            </a:r>
          </a:p>
          <a:p>
            <a:r>
              <a:rPr lang="en-US" dirty="0"/>
              <a:t>Negative Outcomes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503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ED3F-C3D6-0119-52B6-A464DE4C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C12E-A0DA-085B-6030-4230A25B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</a:t>
            </a:r>
          </a:p>
          <a:p>
            <a:pPr lvl="1"/>
            <a:r>
              <a:rPr lang="en-US" dirty="0"/>
              <a:t>Value is usually associated with the benefits and outcomes that a process delivers, both internally and externally to a customer or stakeholder</a:t>
            </a:r>
          </a:p>
          <a:p>
            <a:endParaRPr lang="en-US" dirty="0"/>
          </a:p>
          <a:p>
            <a:r>
              <a:rPr lang="en-US" dirty="0"/>
              <a:t>Customer</a:t>
            </a:r>
          </a:p>
          <a:p>
            <a:pPr lvl="1"/>
            <a:r>
              <a:rPr lang="en-US" dirty="0"/>
              <a:t>Individual, group of individuals or entity that receives or consumes the products, services or outcome of a </a:t>
            </a:r>
            <a:r>
              <a:rPr lang="en-US"/>
              <a:t>business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2A98A-9ACF-BAC0-17C3-D0D7B8F86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637D-32E3-FA3A-A1DA-60753E15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59AE5-98F8-A7BD-79B9-131DA480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E0A097ED-D35E-FF84-5F58-F0A6F41EE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438" y="4322608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Obtain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PO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confirm.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F17FCBA0-AA40-E314-6D82-1BF8AF1E9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78" y="1890857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Prepare </a:t>
            </a:r>
          </a:p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shipment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FD1BCE3D-D498-1758-F000-445879C69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996" y="2343946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Schedule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delivery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315C71D5-C53A-438B-551E-18263E76F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367" y="698941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Issue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invoice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E5EA8C76-46A6-134B-06DB-8DCCFF5D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443" y="5282442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Check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Invoice </a:t>
            </a: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A3D2D5C1-B263-CDE0-401C-66E8A2EA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704" y="681652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Load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truck</a:t>
            </a: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1C0F040C-1FD7-2315-8CED-22DC47F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8822" y="2328774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Check &amp;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confirm</a:t>
            </a:r>
            <a:b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</a:b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PO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F024F774-6427-5CEE-C5E8-5B4644CF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996" y="4099441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Notify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shipment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3EB8C21-2012-3B1D-0B53-868CF1290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498" y="2959200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Unload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truck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F88F9020-4D99-6743-4D28-776DB15F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101" y="414759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Package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products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04CDEBAD-43F1-7565-EB20-23AB70A1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255" y="307934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Issue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delivery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receipt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6B85D599-2392-575E-0BAC-4A4D717C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53" y="5260315"/>
            <a:ext cx="1119712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Request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PO change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957DF53A-77AB-9316-0743-DA76292B6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217" y="5041107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Match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incoming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payment</a:t>
            </a: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FCA75D36-E20A-196D-A48E-5CC77F20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676" y="2249504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Schedule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158600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1E1F-3331-4427-9964-52E21B2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D3D0-0034-4C34-AC28-CB275329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6E07D198-E4A3-0BD9-45F4-C4621C1E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351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Obtain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PO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confirm.</a:t>
            </a: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71D697B0-B695-4968-5756-2231D13B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593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Schedule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delivery</a:t>
            </a: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11E8A90F-E85A-197C-0EAE-29A2C2E7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61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Unload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truck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516B0A84-F946-C141-6369-1593403E3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108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Issue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delivery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receipt</a:t>
            </a:r>
          </a:p>
        </p:txBody>
      </p:sp>
      <p:sp>
        <p:nvSpPr>
          <p:cNvPr id="8" name="Right Arrow 53">
            <a:extLst>
              <a:ext uri="{FF2B5EF4-FFF2-40B4-BE49-F238E27FC236}">
                <a16:creationId xmlns:a16="http://schemas.microsoft.com/office/drawing/2014/main" id="{6F5FA814-EFAA-9F1A-08E7-F74234737EE5}"/>
              </a:ext>
            </a:extLst>
          </p:cNvPr>
          <p:cNvSpPr/>
          <p:nvPr/>
        </p:nvSpPr>
        <p:spPr>
          <a:xfrm>
            <a:off x="3652924" y="443733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Right Arrow 54">
            <a:extLst>
              <a:ext uri="{FF2B5EF4-FFF2-40B4-BE49-F238E27FC236}">
                <a16:creationId xmlns:a16="http://schemas.microsoft.com/office/drawing/2014/main" id="{01EF0F47-A39D-1C3B-9F04-D8B3ABB3076C}"/>
              </a:ext>
            </a:extLst>
          </p:cNvPr>
          <p:cNvSpPr/>
          <p:nvPr/>
        </p:nvSpPr>
        <p:spPr>
          <a:xfrm>
            <a:off x="4830594" y="443733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ight Arrow 55">
            <a:extLst>
              <a:ext uri="{FF2B5EF4-FFF2-40B4-BE49-F238E27FC236}">
                <a16:creationId xmlns:a16="http://schemas.microsoft.com/office/drawing/2014/main" id="{0BF68DD7-7BC8-1115-A80B-0891AE09B3BE}"/>
              </a:ext>
            </a:extLst>
          </p:cNvPr>
          <p:cNvSpPr/>
          <p:nvPr/>
        </p:nvSpPr>
        <p:spPr>
          <a:xfrm>
            <a:off x="6009391" y="443733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49492EE9-F7FC-09A7-F08F-4B6BF1BF9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661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Check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invoice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72B1E67-7809-010B-783E-9EAA983A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586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Schedule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payment</a:t>
            </a:r>
          </a:p>
        </p:txBody>
      </p:sp>
      <p:sp>
        <p:nvSpPr>
          <p:cNvPr id="13" name="Right Arrow 59">
            <a:extLst>
              <a:ext uri="{FF2B5EF4-FFF2-40B4-BE49-F238E27FC236}">
                <a16:creationId xmlns:a16="http://schemas.microsoft.com/office/drawing/2014/main" id="{EB1C4F25-DAFB-04E1-8A4A-0760A4450F1A}"/>
              </a:ext>
            </a:extLst>
          </p:cNvPr>
          <p:cNvSpPr/>
          <p:nvPr/>
        </p:nvSpPr>
        <p:spPr>
          <a:xfrm>
            <a:off x="8360274" y="443733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FD33B185-E180-188C-DFE1-8F4C74A5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476" y="2015971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Check &amp;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confirm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PO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75EE6975-8E0F-5D80-D0CE-94772E42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262" y="2015971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Package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products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008CD407-C2C5-E8D9-FF37-E2C16E659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183" y="2015971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Load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truck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EE85802C-7EE7-3ED9-6B54-77057D90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814" y="2015971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Notify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shipment</a:t>
            </a:r>
          </a:p>
        </p:txBody>
      </p:sp>
      <p:sp>
        <p:nvSpPr>
          <p:cNvPr id="18" name="Right Arrow 64">
            <a:extLst>
              <a:ext uri="{FF2B5EF4-FFF2-40B4-BE49-F238E27FC236}">
                <a16:creationId xmlns:a16="http://schemas.microsoft.com/office/drawing/2014/main" id="{827D281C-13BF-18C1-4164-42EE36DB3007}"/>
              </a:ext>
            </a:extLst>
          </p:cNvPr>
          <p:cNvSpPr/>
          <p:nvPr/>
        </p:nvSpPr>
        <p:spPr>
          <a:xfrm>
            <a:off x="3634142" y="2389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Right Arrow 65">
            <a:extLst>
              <a:ext uri="{FF2B5EF4-FFF2-40B4-BE49-F238E27FC236}">
                <a16:creationId xmlns:a16="http://schemas.microsoft.com/office/drawing/2014/main" id="{42C3CA49-08CA-58FE-471E-14781768EB73}"/>
              </a:ext>
            </a:extLst>
          </p:cNvPr>
          <p:cNvSpPr/>
          <p:nvPr/>
        </p:nvSpPr>
        <p:spPr>
          <a:xfrm>
            <a:off x="4797954" y="2389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Right Arrow 66">
            <a:extLst>
              <a:ext uri="{FF2B5EF4-FFF2-40B4-BE49-F238E27FC236}">
                <a16:creationId xmlns:a16="http://schemas.microsoft.com/office/drawing/2014/main" id="{CC95FDCD-0CFF-8283-58FB-694D1BF09265}"/>
              </a:ext>
            </a:extLst>
          </p:cNvPr>
          <p:cNvSpPr/>
          <p:nvPr/>
        </p:nvSpPr>
        <p:spPr>
          <a:xfrm>
            <a:off x="5990804" y="2389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BDB52798-1AC2-5386-4000-20172328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320" y="2015971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Issue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invoice</a:t>
            </a:r>
          </a:p>
        </p:txBody>
      </p:sp>
      <p:sp>
        <p:nvSpPr>
          <p:cNvPr id="22" name="AutoShape 12">
            <a:extLst>
              <a:ext uri="{FF2B5EF4-FFF2-40B4-BE49-F238E27FC236}">
                <a16:creationId xmlns:a16="http://schemas.microsoft.com/office/drawing/2014/main" id="{97706205-B06E-6E6B-B8CE-EBF5BC84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586" y="2015971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Match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payment</a:t>
            </a:r>
          </a:p>
        </p:txBody>
      </p:sp>
      <p:sp>
        <p:nvSpPr>
          <p:cNvPr id="23" name="Right Arrow 70">
            <a:extLst>
              <a:ext uri="{FF2B5EF4-FFF2-40B4-BE49-F238E27FC236}">
                <a16:creationId xmlns:a16="http://schemas.microsoft.com/office/drawing/2014/main" id="{C17B8AC4-833A-CEAE-2A1E-B36AEA6ADF85}"/>
              </a:ext>
            </a:extLst>
          </p:cNvPr>
          <p:cNvSpPr/>
          <p:nvPr/>
        </p:nvSpPr>
        <p:spPr>
          <a:xfrm>
            <a:off x="8351073" y="2389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Right Arrow 67">
            <a:extLst>
              <a:ext uri="{FF2B5EF4-FFF2-40B4-BE49-F238E27FC236}">
                <a16:creationId xmlns:a16="http://schemas.microsoft.com/office/drawing/2014/main" id="{69C004DD-939B-8AA2-3A04-B8AABA731D20}"/>
              </a:ext>
            </a:extLst>
          </p:cNvPr>
          <p:cNvSpPr/>
          <p:nvPr/>
        </p:nvSpPr>
        <p:spPr>
          <a:xfrm>
            <a:off x="7159854" y="2389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Right Arrow 56">
            <a:extLst>
              <a:ext uri="{FF2B5EF4-FFF2-40B4-BE49-F238E27FC236}">
                <a16:creationId xmlns:a16="http://schemas.microsoft.com/office/drawing/2014/main" id="{A768D335-91F8-B749-9654-3FBD20E0B342}"/>
              </a:ext>
            </a:extLst>
          </p:cNvPr>
          <p:cNvSpPr/>
          <p:nvPr/>
        </p:nvSpPr>
        <p:spPr>
          <a:xfrm>
            <a:off x="7184221" y="443733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id="{2CFF94ED-449E-C6F8-2552-28C8F2525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124" y="2022927"/>
            <a:ext cx="936000" cy="937622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Payment</a:t>
            </a:r>
          </a:p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made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9A035C-B2A0-A0B0-A9E6-CB37287539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079" y="2664082"/>
            <a:ext cx="998898" cy="998898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AutoShape 12">
            <a:extLst>
              <a:ext uri="{FF2B5EF4-FFF2-40B4-BE49-F238E27FC236}">
                <a16:creationId xmlns:a16="http://schemas.microsoft.com/office/drawing/2014/main" id="{EEA7F5C6-C8BB-AAEB-2581-DBC7D831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441" y="2003370"/>
            <a:ext cx="936000" cy="937622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PO</a:t>
            </a:r>
          </a:p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received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942D02A-EBF6-19F7-7DE5-9253ADA23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73" y="2590410"/>
            <a:ext cx="1072571" cy="107257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Right Arrow 30">
            <a:extLst>
              <a:ext uri="{FF2B5EF4-FFF2-40B4-BE49-F238E27FC236}">
                <a16:creationId xmlns:a16="http://schemas.microsoft.com/office/drawing/2014/main" id="{B50DC220-DF4B-CDC2-50C8-1F8403952D57}"/>
              </a:ext>
            </a:extLst>
          </p:cNvPr>
          <p:cNvSpPr/>
          <p:nvPr/>
        </p:nvSpPr>
        <p:spPr>
          <a:xfrm>
            <a:off x="9537571" y="2389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Right Arrow 31">
            <a:extLst>
              <a:ext uri="{FF2B5EF4-FFF2-40B4-BE49-F238E27FC236}">
                <a16:creationId xmlns:a16="http://schemas.microsoft.com/office/drawing/2014/main" id="{895A064A-5F28-936C-74FC-2DD868862944}"/>
              </a:ext>
            </a:extLst>
          </p:cNvPr>
          <p:cNvSpPr/>
          <p:nvPr/>
        </p:nvSpPr>
        <p:spPr>
          <a:xfrm>
            <a:off x="2463641" y="2382249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AutoShape 12">
            <a:extLst>
              <a:ext uri="{FF2B5EF4-FFF2-40B4-BE49-F238E27FC236}">
                <a16:creationId xmlns:a16="http://schemas.microsoft.com/office/drawing/2014/main" id="{23F1CDCF-DC94-954E-4DA4-2B7C6A368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396" y="4071054"/>
            <a:ext cx="936000" cy="937622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PO</a:t>
            </a:r>
          </a:p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issued</a:t>
            </a:r>
          </a:p>
        </p:txBody>
      </p:sp>
      <p:sp>
        <p:nvSpPr>
          <p:cNvPr id="33" name="AutoShape 12">
            <a:extLst>
              <a:ext uri="{FF2B5EF4-FFF2-40B4-BE49-F238E27FC236}">
                <a16:creationId xmlns:a16="http://schemas.microsoft.com/office/drawing/2014/main" id="{E84BD402-C2D5-8F2A-2397-C9AD781A8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0077" y="4071054"/>
            <a:ext cx="936000" cy="937622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Goods</a:t>
            </a:r>
          </a:p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arrived</a:t>
            </a:r>
          </a:p>
        </p:txBody>
      </p:sp>
      <p:pic>
        <p:nvPicPr>
          <p:cNvPr id="34" name="Picture 27">
            <a:extLst>
              <a:ext uri="{FF2B5EF4-FFF2-40B4-BE49-F238E27FC236}">
                <a16:creationId xmlns:a16="http://schemas.microsoft.com/office/drawing/2014/main" id="{22BC5490-7173-E8EB-ADB1-A391142D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8361" y="4799246"/>
            <a:ext cx="1015556" cy="81244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5DD2D0-B5E5-552D-90EE-CD0056899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75" y="4669182"/>
            <a:ext cx="1072571" cy="107257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Right Arrow 33">
            <a:extLst>
              <a:ext uri="{FF2B5EF4-FFF2-40B4-BE49-F238E27FC236}">
                <a16:creationId xmlns:a16="http://schemas.microsoft.com/office/drawing/2014/main" id="{C0DFF741-8C23-AB1F-5DD7-65A372AC9325}"/>
              </a:ext>
            </a:extLst>
          </p:cNvPr>
          <p:cNvSpPr/>
          <p:nvPr/>
        </p:nvSpPr>
        <p:spPr>
          <a:xfrm>
            <a:off x="2483441" y="4432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Right Arrow 32">
            <a:extLst>
              <a:ext uri="{FF2B5EF4-FFF2-40B4-BE49-F238E27FC236}">
                <a16:creationId xmlns:a16="http://schemas.microsoft.com/office/drawing/2014/main" id="{138EBD7F-A9CB-079A-8169-D7550038D437}"/>
              </a:ext>
            </a:extLst>
          </p:cNvPr>
          <p:cNvSpPr/>
          <p:nvPr/>
        </p:nvSpPr>
        <p:spPr>
          <a:xfrm>
            <a:off x="9477056" y="4432967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7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5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2CF1-398E-F2CA-F674-05C3D25C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F3AC-39F3-A216-DF92-F0D7D471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69C59-A185-1315-B406-C6EE8402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03" y="1318718"/>
            <a:ext cx="1895826" cy="52786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B7FF5AC-BA45-7749-EC58-C5A009C5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116" y="2534105"/>
            <a:ext cx="1427078" cy="4782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57200"/>
            <a:r>
              <a:rPr lang="en-AU" sz="1600" dirty="0">
                <a:solidFill>
                  <a:srgbClr val="000000"/>
                </a:solidFill>
              </a:rPr>
              <a:t>Financial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E6C3690-28BB-64E7-F78A-01AB0D5E8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114" y="3419857"/>
            <a:ext cx="1437845" cy="8260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57200"/>
            <a:r>
              <a:rPr lang="en-AU" sz="1600" dirty="0">
                <a:solidFill>
                  <a:srgbClr val="000000"/>
                </a:solidFill>
              </a:rPr>
              <a:t>Human</a:t>
            </a:r>
            <a:br>
              <a:rPr lang="en-AU" sz="1600" dirty="0">
                <a:solidFill>
                  <a:srgbClr val="000000"/>
                </a:solidFill>
              </a:rPr>
            </a:br>
            <a:r>
              <a:rPr lang="en-AU" sz="1600" dirty="0">
                <a:solidFill>
                  <a:srgbClr val="000000"/>
                </a:solidFill>
              </a:rPr>
              <a:t>Resources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2616451-79BD-44EB-45DF-E3960159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114" y="4700272"/>
            <a:ext cx="1437845" cy="4782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57200"/>
            <a:r>
              <a:rPr lang="en-AU" sz="1600" dirty="0">
                <a:solidFill>
                  <a:srgbClr val="000000"/>
                </a:solidFill>
              </a:rPr>
              <a:t>Technology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08F0872-C0FF-4277-0A19-8F1C19C0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68" y="1307508"/>
            <a:ext cx="6233125" cy="52898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313D7F65-2601-B2E3-AAF0-CB8A43280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1959" y="2787497"/>
            <a:ext cx="63720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A5D6D5-A87F-C5D5-93A1-27E5B22AB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1959" y="3834702"/>
            <a:ext cx="63720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A080CFAC-FA09-B0F3-A2C4-E18EC1E81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723" y="1385992"/>
            <a:ext cx="1776182" cy="52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AU" b="1" dirty="0">
                <a:solidFill>
                  <a:srgbClr val="000000"/>
                </a:solidFill>
              </a:rPr>
              <a:t>Organisation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7ECDEA76-EF20-8C1B-D21F-D805FB64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0" y="2704658"/>
            <a:ext cx="993715" cy="358772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F7F82EA0-87DF-8C54-9E4A-4C7F87A54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876" y="2704658"/>
            <a:ext cx="993715" cy="358772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CCF60F60-0381-03A8-A462-C782A9B8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643" y="2676188"/>
            <a:ext cx="993715" cy="361619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D9FAA5D2-C312-C36E-33F9-68EF460B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113104"/>
            <a:ext cx="16356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57200"/>
            <a:r>
              <a:rPr lang="en-AU" sz="1600" dirty="0">
                <a:solidFill>
                  <a:srgbClr val="000000"/>
                </a:solidFill>
              </a:rPr>
              <a:t>Function A</a:t>
            </a:r>
          </a:p>
          <a:p>
            <a:pPr algn="ctr" defTabSz="457200"/>
            <a:r>
              <a:rPr lang="en-AU" sz="1600" dirty="0">
                <a:solidFill>
                  <a:srgbClr val="000000"/>
                </a:solidFill>
              </a:rPr>
              <a:t>(Sales)</a:t>
            </a:r>
          </a:p>
        </p:txBody>
      </p:sp>
      <p:sp>
        <p:nvSpPr>
          <p:cNvPr id="16" name="Text Box 34">
            <a:extLst>
              <a:ext uri="{FF2B5EF4-FFF2-40B4-BE49-F238E27FC236}">
                <a16:creationId xmlns:a16="http://schemas.microsoft.com/office/drawing/2014/main" id="{2937E039-BC41-6739-9257-A37FE4EA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4124" y="2093523"/>
            <a:ext cx="15353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57200"/>
            <a:r>
              <a:rPr lang="en-AU" sz="1600" dirty="0">
                <a:solidFill>
                  <a:srgbClr val="000000"/>
                </a:solidFill>
              </a:rPr>
              <a:t>Function B</a:t>
            </a:r>
          </a:p>
          <a:p>
            <a:pPr algn="ctr" defTabSz="457200"/>
            <a:r>
              <a:rPr lang="en-AU" sz="1600" dirty="0">
                <a:solidFill>
                  <a:srgbClr val="000000"/>
                </a:solidFill>
              </a:rPr>
              <a:t>(Manufacturing)</a:t>
            </a:r>
          </a:p>
        </p:txBody>
      </p:sp>
      <p:sp>
        <p:nvSpPr>
          <p:cNvPr id="17" name="Text Box 35">
            <a:extLst>
              <a:ext uri="{FF2B5EF4-FFF2-40B4-BE49-F238E27FC236}">
                <a16:creationId xmlns:a16="http://schemas.microsoft.com/office/drawing/2014/main" id="{B73D20FF-80C1-67AB-9C2A-15C0BAFA5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608" y="2076340"/>
            <a:ext cx="16438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57200"/>
            <a:r>
              <a:rPr lang="en-AU" sz="1600" dirty="0">
                <a:solidFill>
                  <a:srgbClr val="000000"/>
                </a:solidFill>
              </a:rPr>
              <a:t>Function C</a:t>
            </a:r>
          </a:p>
          <a:p>
            <a:pPr algn="ctr" defTabSz="457200"/>
            <a:r>
              <a:rPr lang="en-AU" sz="1600" dirty="0">
                <a:solidFill>
                  <a:srgbClr val="000000"/>
                </a:solidFill>
              </a:rPr>
              <a:t>(Finance)</a:t>
            </a:r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8DA5A6CC-3270-6A51-FFD3-DB1E1A72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04" y="1419628"/>
            <a:ext cx="1269303" cy="91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457200"/>
            <a:r>
              <a:rPr lang="en-AU" b="1" dirty="0">
                <a:solidFill>
                  <a:srgbClr val="000000"/>
                </a:solidFill>
              </a:rPr>
              <a:t>Assets &amp;</a:t>
            </a:r>
            <a:br>
              <a:rPr lang="en-AU" b="1" dirty="0">
                <a:solidFill>
                  <a:srgbClr val="000000"/>
                </a:solidFill>
              </a:rPr>
            </a:br>
            <a:r>
              <a:rPr lang="en-AU" b="1" dirty="0">
                <a:solidFill>
                  <a:srgbClr val="000000"/>
                </a:solidFill>
              </a:rPr>
              <a:t>Partners</a:t>
            </a:r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09488D3D-DFE3-4EBB-E759-D8C737A1B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898" y="4898822"/>
            <a:ext cx="61506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sp>
        <p:nvSpPr>
          <p:cNvPr id="20" name="Text Box 42">
            <a:extLst>
              <a:ext uri="{FF2B5EF4-FFF2-40B4-BE49-F238E27FC236}">
                <a16:creationId xmlns:a16="http://schemas.microsoft.com/office/drawing/2014/main" id="{1EAE9D06-58CD-CEE9-C024-5B30BAB9A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3253" y="4094069"/>
            <a:ext cx="1777843" cy="5216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457200"/>
            <a:r>
              <a:rPr lang="en-AU" b="1" dirty="0">
                <a:solidFill>
                  <a:prstClr val="white"/>
                </a:solidFill>
              </a:rPr>
              <a:t>Customers</a:t>
            </a:r>
          </a:p>
        </p:txBody>
      </p:sp>
      <p:sp>
        <p:nvSpPr>
          <p:cNvPr id="21" name="Line 43">
            <a:extLst>
              <a:ext uri="{FF2B5EF4-FFF2-40B4-BE49-F238E27FC236}">
                <a16:creationId xmlns:a16="http://schemas.microsoft.com/office/drawing/2014/main" id="{C78E4633-1B4A-9317-2C1C-2464EF40F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8327" y="4364986"/>
            <a:ext cx="893023" cy="1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E46270F5-71CF-3130-BB08-FBF6B006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052" y="5639615"/>
            <a:ext cx="1437845" cy="4782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57200"/>
            <a:r>
              <a:rPr lang="en-AU" sz="1600" dirty="0">
                <a:solidFill>
                  <a:srgbClr val="000000"/>
                </a:solidFill>
              </a:rPr>
              <a:t>Materials</a:t>
            </a:r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6F9F275F-303A-F29B-2554-346020152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9836" y="5838165"/>
            <a:ext cx="61506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457200"/>
            <a:endParaRPr lang="en-AU" sz="2400">
              <a:solidFill>
                <a:prstClr val="black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7B9D81-87EB-7559-5336-96210C83A3C3}"/>
              </a:ext>
            </a:extLst>
          </p:cNvPr>
          <p:cNvGrpSpPr/>
          <p:nvPr/>
        </p:nvGrpSpPr>
        <p:grpSpPr>
          <a:xfrm>
            <a:off x="3481219" y="3170030"/>
            <a:ext cx="5187259" cy="2473060"/>
            <a:chOff x="2524080" y="3426155"/>
            <a:chExt cx="4135139" cy="1750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F6947E-B6DE-8CFD-EFFD-CD06ACBF4FC6}"/>
                </a:ext>
              </a:extLst>
            </p:cNvPr>
            <p:cNvGrpSpPr/>
            <p:nvPr/>
          </p:nvGrpSpPr>
          <p:grpSpPr>
            <a:xfrm>
              <a:off x="2524080" y="4739910"/>
              <a:ext cx="4103687" cy="437033"/>
              <a:chOff x="2241868" y="5143030"/>
              <a:chExt cx="4103687" cy="437033"/>
            </a:xfrm>
          </p:grpSpPr>
          <p:sp>
            <p:nvSpPr>
              <p:cNvPr id="34" name="Rectangle 26">
                <a:extLst>
                  <a:ext uri="{FF2B5EF4-FFF2-40B4-BE49-F238E27FC236}">
                    <a16:creationId xmlns:a16="http://schemas.microsoft.com/office/drawing/2014/main" id="{077317E1-21BA-0619-256A-5D54C87F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868" y="5148263"/>
                <a:ext cx="4103687" cy="431800"/>
              </a:xfrm>
              <a:prstGeom prst="rect">
                <a:avLst/>
              </a:prstGeom>
              <a:ln w="38100"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457200"/>
                <a:endParaRPr lang="en-AU" sz="3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Text Box 27">
                <a:extLst>
                  <a:ext uri="{FF2B5EF4-FFF2-40B4-BE49-F238E27FC236}">
                    <a16:creationId xmlns:a16="http://schemas.microsoft.com/office/drawing/2014/main" id="{46741F56-FB06-9E40-5DE0-A09486A5F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5330" y="5143030"/>
                <a:ext cx="196738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457200"/>
                <a:r>
                  <a:rPr lang="en-AU" sz="2000" b="1" dirty="0">
                    <a:solidFill>
                      <a:prstClr val="black"/>
                    </a:solidFill>
                  </a:rPr>
                  <a:t>Business Process</a:t>
                </a:r>
              </a:p>
            </p:txBody>
          </p:sp>
        </p:grp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5A6413A2-643F-5DB5-7463-B8F3CE57A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532" y="3426155"/>
              <a:ext cx="4103687" cy="431800"/>
            </a:xfrm>
            <a:prstGeom prst="rect">
              <a:avLst/>
            </a:prstGeom>
            <a:ln w="38100">
              <a:solidFill>
                <a:srgbClr val="C000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457200"/>
              <a:endParaRPr lang="en-AU" sz="3200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CBAC8696-DD45-5A87-6217-E0FE8F944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668" y="4082455"/>
              <a:ext cx="4103687" cy="431800"/>
            </a:xfrm>
            <a:prstGeom prst="rect">
              <a:avLst/>
            </a:prstGeom>
            <a:ln w="38100">
              <a:solidFill>
                <a:srgbClr val="C000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457200"/>
              <a:endParaRPr lang="en-AU" sz="320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E5D543A6-278F-F447-FD8E-80C472D71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542" y="4074762"/>
              <a:ext cx="19673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457200"/>
              <a:r>
                <a:rPr lang="en-AU" sz="2000" b="1" dirty="0">
                  <a:solidFill>
                    <a:prstClr val="black"/>
                  </a:solidFill>
                </a:rPr>
                <a:t>Business Process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10FAE352-EC2A-54B7-B30A-184A82009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678" y="3441078"/>
              <a:ext cx="19673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457200"/>
              <a:r>
                <a:rPr lang="en-AU" sz="2000" b="1" dirty="0">
                  <a:solidFill>
                    <a:prstClr val="black"/>
                  </a:solidFill>
                </a:rPr>
                <a:t>Business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5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4EC2-E3D2-09EB-F81E-59AD7A05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1BA0-C447-F505-2113-E3AE1335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92BE6379-F46E-42CA-21E0-2C8675EBF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376" y="5071583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Greet &amp;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seat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6F72725D-E48C-4144-0A69-D76B34A2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44" y="1566316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Bring</a:t>
            </a:r>
          </a:p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menu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68A648FB-CAED-C775-9A02-E662A80BB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649" y="1183864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Take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order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4B2DF22E-34BC-4761-4637-E1CF1831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440" y="1239080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Serve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meal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152DE199-2DB5-C255-8B08-185611AE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360" y="5180325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Present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bill</a:t>
            </a: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F47B64F7-DC89-B375-1384-4321F728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649" y="2532809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Collect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payment</a:t>
            </a: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310070E5-49DE-AFA2-A442-1F3B51D9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553" y="1340699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Load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dish-</a:t>
            </a:r>
            <a:b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</a:b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washer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3609B522-8943-C127-EAFB-0A66486B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019" y="3297618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Unload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dish-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washer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635ACB6A-9407-86CE-0361-EB0C16D65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649" y="4826493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Clean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kitchen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surfaces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4B8CEA96-34E6-B9A5-908C-7709C095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082" y="3028166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Collect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laundry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9379DED1-B112-48D6-25F6-9162DE9C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786" y="4932809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Sweep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&amp; mop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2EDACF0A-1B84-B9E3-EA61-B4167B69E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981" y="3148293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Collect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laundry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F572EFBA-8804-244F-708C-2C4AD198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60" y="3307143"/>
            <a:ext cx="936000" cy="939600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Brush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grills</a:t>
            </a:r>
          </a:p>
        </p:txBody>
      </p:sp>
    </p:spTree>
    <p:extLst>
      <p:ext uri="{BB962C8B-B14F-4D97-AF65-F5344CB8AC3E}">
        <p14:creationId xmlns:p14="http://schemas.microsoft.com/office/powerpoint/2010/main" val="6101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194D-5B28-C33B-4AEE-A7ACE0D9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FDCD-4C4E-7EC8-8370-850DC0D0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9BF2DC74-0496-7BE8-0D6E-3074EA2A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01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Load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dish-</a:t>
            </a:r>
            <a:b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</a:b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washer</a:t>
            </a: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CAA54C0A-4B26-36CF-7BD1-709FCFF6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690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Clean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kitchen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surfaces</a:t>
            </a: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9F9D315E-CEEC-42E2-D74A-A6E221E41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488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Brush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grills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76ADB06D-58F1-726E-8FEE-0CD74158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41" y="40792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Collect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laundry</a:t>
            </a:r>
          </a:p>
        </p:txBody>
      </p:sp>
      <p:sp>
        <p:nvSpPr>
          <p:cNvPr id="8" name="Right Arrow 29">
            <a:extLst>
              <a:ext uri="{FF2B5EF4-FFF2-40B4-BE49-F238E27FC236}">
                <a16:creationId xmlns:a16="http://schemas.microsoft.com/office/drawing/2014/main" id="{10EA9163-1FF0-6CFB-AB95-38A760283B56}"/>
              </a:ext>
            </a:extLst>
          </p:cNvPr>
          <p:cNvSpPr/>
          <p:nvPr/>
        </p:nvSpPr>
        <p:spPr>
          <a:xfrm>
            <a:off x="3303964" y="4432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Right Arrow 31">
            <a:extLst>
              <a:ext uri="{FF2B5EF4-FFF2-40B4-BE49-F238E27FC236}">
                <a16:creationId xmlns:a16="http://schemas.microsoft.com/office/drawing/2014/main" id="{AEAD3082-4736-F4FF-FA8E-88BC140BCDC1}"/>
              </a:ext>
            </a:extLst>
          </p:cNvPr>
          <p:cNvSpPr/>
          <p:nvPr/>
        </p:nvSpPr>
        <p:spPr>
          <a:xfrm>
            <a:off x="4540765" y="444553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ight Arrow 32">
            <a:extLst>
              <a:ext uri="{FF2B5EF4-FFF2-40B4-BE49-F238E27FC236}">
                <a16:creationId xmlns:a16="http://schemas.microsoft.com/office/drawing/2014/main" id="{F35D760C-0FE6-D0A2-78C4-DAB0A4FC7260}"/>
              </a:ext>
            </a:extLst>
          </p:cNvPr>
          <p:cNvSpPr/>
          <p:nvPr/>
        </p:nvSpPr>
        <p:spPr>
          <a:xfrm>
            <a:off x="5777233" y="4432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77C39880-9704-E3A2-D1D4-C0AD64226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123" y="40710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Sweep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&amp; mop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683A916-328F-DFCC-67E0-08557BD4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359" y="407925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Unload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dish-</a:t>
            </a:r>
            <a:b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</a:b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washer</a:t>
            </a:r>
          </a:p>
        </p:txBody>
      </p:sp>
      <p:sp>
        <p:nvSpPr>
          <p:cNvPr id="13" name="Right Arrow 37">
            <a:extLst>
              <a:ext uri="{FF2B5EF4-FFF2-40B4-BE49-F238E27FC236}">
                <a16:creationId xmlns:a16="http://schemas.microsoft.com/office/drawing/2014/main" id="{A5B5C083-A722-DA1D-4BBE-E04D37A65B24}"/>
              </a:ext>
            </a:extLst>
          </p:cNvPr>
          <p:cNvSpPr/>
          <p:nvPr/>
        </p:nvSpPr>
        <p:spPr>
          <a:xfrm>
            <a:off x="8270632" y="4434276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BA88DA9A-3397-7D1E-523E-638D41614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01" y="201647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Greet &amp;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seat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3FB78ACB-CC7C-F2E3-FE6D-D77343A5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506" y="201647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Take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order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E5091FB2-8D9A-3579-B388-32559A96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711" y="201647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Bring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menu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85480D29-EC30-ADC2-FACF-26DF7D736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441" y="201647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Serve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meal</a:t>
            </a:r>
          </a:p>
        </p:txBody>
      </p:sp>
      <p:sp>
        <p:nvSpPr>
          <p:cNvPr id="18" name="Right Arrow 42">
            <a:extLst>
              <a:ext uri="{FF2B5EF4-FFF2-40B4-BE49-F238E27FC236}">
                <a16:creationId xmlns:a16="http://schemas.microsoft.com/office/drawing/2014/main" id="{8A42F4B7-5CD0-0E91-8345-E7B202734BE6}"/>
              </a:ext>
            </a:extLst>
          </p:cNvPr>
          <p:cNvSpPr/>
          <p:nvPr/>
        </p:nvSpPr>
        <p:spPr>
          <a:xfrm>
            <a:off x="3311654" y="238275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Right Arrow 43">
            <a:extLst>
              <a:ext uri="{FF2B5EF4-FFF2-40B4-BE49-F238E27FC236}">
                <a16:creationId xmlns:a16="http://schemas.microsoft.com/office/drawing/2014/main" id="{7FDEBA3F-54BA-3500-0340-98C6046835B1}"/>
              </a:ext>
            </a:extLst>
          </p:cNvPr>
          <p:cNvSpPr/>
          <p:nvPr/>
        </p:nvSpPr>
        <p:spPr>
          <a:xfrm>
            <a:off x="4539679" y="238275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0" name="Right Arrow 44">
            <a:extLst>
              <a:ext uri="{FF2B5EF4-FFF2-40B4-BE49-F238E27FC236}">
                <a16:creationId xmlns:a16="http://schemas.microsoft.com/office/drawing/2014/main" id="{57849204-D083-B782-0033-A7395FE41CEA}"/>
              </a:ext>
            </a:extLst>
          </p:cNvPr>
          <p:cNvSpPr/>
          <p:nvPr/>
        </p:nvSpPr>
        <p:spPr>
          <a:xfrm>
            <a:off x="5770654" y="2389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8D91E826-A306-CCC8-5108-65D99A5C7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646" y="201647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Present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bill</a:t>
            </a:r>
          </a:p>
        </p:txBody>
      </p:sp>
      <p:sp>
        <p:nvSpPr>
          <p:cNvPr id="22" name="AutoShape 12">
            <a:extLst>
              <a:ext uri="{FF2B5EF4-FFF2-40B4-BE49-F238E27FC236}">
                <a16:creationId xmlns:a16="http://schemas.microsoft.com/office/drawing/2014/main" id="{946CA879-F3EF-E295-80B4-F5F0C472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376" y="2016474"/>
            <a:ext cx="936000" cy="937622"/>
          </a:xfrm>
          <a:prstGeom prst="roundRect">
            <a:avLst/>
          </a:prstGeom>
          <a:gradFill rotWithShape="1">
            <a:gsLst>
              <a:gs pos="0">
                <a:srgbClr val="4C99C0">
                  <a:shade val="51000"/>
                  <a:satMod val="130000"/>
                </a:srgbClr>
              </a:gs>
              <a:gs pos="80000">
                <a:srgbClr val="4C99C0">
                  <a:shade val="93000"/>
                  <a:satMod val="130000"/>
                </a:srgbClr>
              </a:gs>
              <a:gs pos="100000">
                <a:srgbClr val="4C99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C99C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Collect 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payment</a:t>
            </a:r>
          </a:p>
        </p:txBody>
      </p:sp>
      <p:sp>
        <p:nvSpPr>
          <p:cNvPr id="23" name="Right Arrow 48">
            <a:extLst>
              <a:ext uri="{FF2B5EF4-FFF2-40B4-BE49-F238E27FC236}">
                <a16:creationId xmlns:a16="http://schemas.microsoft.com/office/drawing/2014/main" id="{6280AB28-FB13-2AE9-72C4-DB2D906464F7}"/>
              </a:ext>
            </a:extLst>
          </p:cNvPr>
          <p:cNvSpPr/>
          <p:nvPr/>
        </p:nvSpPr>
        <p:spPr>
          <a:xfrm>
            <a:off x="8268529" y="238275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370C315C-0D87-B5CC-5DF2-4072AFB9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949" y="2022927"/>
            <a:ext cx="936000" cy="937622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Customer</a:t>
            </a:r>
          </a:p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paid</a:t>
            </a: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BB89BADF-4C91-66BB-1829-054B85455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666" y="2003370"/>
            <a:ext cx="936000" cy="937622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Customer</a:t>
            </a:r>
          </a:p>
          <a:p>
            <a:pPr algn="ctr" eaLnBrk="0" hangingPunct="0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arrived</a:t>
            </a:r>
          </a:p>
        </p:txBody>
      </p:sp>
      <p:sp>
        <p:nvSpPr>
          <p:cNvPr id="26" name="Right Arrow 49">
            <a:extLst>
              <a:ext uri="{FF2B5EF4-FFF2-40B4-BE49-F238E27FC236}">
                <a16:creationId xmlns:a16="http://schemas.microsoft.com/office/drawing/2014/main" id="{07201979-F656-625F-5AD7-9796E5D68DBD}"/>
              </a:ext>
            </a:extLst>
          </p:cNvPr>
          <p:cNvSpPr/>
          <p:nvPr/>
        </p:nvSpPr>
        <p:spPr>
          <a:xfrm>
            <a:off x="9520507" y="238275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Right Arrow 50">
            <a:extLst>
              <a:ext uri="{FF2B5EF4-FFF2-40B4-BE49-F238E27FC236}">
                <a16:creationId xmlns:a16="http://schemas.microsoft.com/office/drawing/2014/main" id="{E7EBF6C9-2B05-A825-9BF0-AA6DC0EE2507}"/>
              </a:ext>
            </a:extLst>
          </p:cNvPr>
          <p:cNvSpPr/>
          <p:nvPr/>
        </p:nvSpPr>
        <p:spPr>
          <a:xfrm>
            <a:off x="2015966" y="238275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AutoShape 12">
            <a:extLst>
              <a:ext uri="{FF2B5EF4-FFF2-40B4-BE49-F238E27FC236}">
                <a16:creationId xmlns:a16="http://schemas.microsoft.com/office/drawing/2014/main" id="{16733CC6-AD92-3288-7A47-13EF7BB94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21" y="4071054"/>
            <a:ext cx="936000" cy="937622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Kitchen</a:t>
            </a:r>
          </a:p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is dirty</a:t>
            </a:r>
          </a:p>
        </p:txBody>
      </p:sp>
      <p:sp>
        <p:nvSpPr>
          <p:cNvPr id="29" name="AutoShape 12">
            <a:extLst>
              <a:ext uri="{FF2B5EF4-FFF2-40B4-BE49-F238E27FC236}">
                <a16:creationId xmlns:a16="http://schemas.microsoft.com/office/drawing/2014/main" id="{7E9BD168-9034-3634-167F-8A4C8D0E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427" y="4071054"/>
            <a:ext cx="936000" cy="937622"/>
          </a:xfrm>
          <a:prstGeom prst="ellipse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Kitchen</a:t>
            </a:r>
          </a:p>
          <a:p>
            <a:pPr algn="ctr" eaLnBrk="0" hangingPunct="0"/>
            <a:r>
              <a:rPr lang="en-US" b="1" kern="0" dirty="0">
                <a:solidFill>
                  <a:sysClr val="window" lastClr="FFFFFF"/>
                </a:solidFill>
                <a:latin typeface="Calibri" panose="020F0502020204030204" pitchFamily="34" charset="0"/>
              </a:rPr>
              <a:t>is clean</a:t>
            </a:r>
          </a:p>
        </p:txBody>
      </p:sp>
      <p:sp>
        <p:nvSpPr>
          <p:cNvPr id="30" name="Right Arrow 53">
            <a:extLst>
              <a:ext uri="{FF2B5EF4-FFF2-40B4-BE49-F238E27FC236}">
                <a16:creationId xmlns:a16="http://schemas.microsoft.com/office/drawing/2014/main" id="{33F1751F-0450-BD95-BE13-FD4B29F31A16}"/>
              </a:ext>
            </a:extLst>
          </p:cNvPr>
          <p:cNvSpPr/>
          <p:nvPr/>
        </p:nvSpPr>
        <p:spPr>
          <a:xfrm>
            <a:off x="2035766" y="4432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Right Arrow 54">
            <a:extLst>
              <a:ext uri="{FF2B5EF4-FFF2-40B4-BE49-F238E27FC236}">
                <a16:creationId xmlns:a16="http://schemas.microsoft.com/office/drawing/2014/main" id="{E481B627-1821-A66A-6A6E-46A62D6601DA}"/>
              </a:ext>
            </a:extLst>
          </p:cNvPr>
          <p:cNvSpPr/>
          <p:nvPr/>
        </p:nvSpPr>
        <p:spPr>
          <a:xfrm>
            <a:off x="9554824" y="4432205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ight Arrow 45">
            <a:extLst>
              <a:ext uri="{FF2B5EF4-FFF2-40B4-BE49-F238E27FC236}">
                <a16:creationId xmlns:a16="http://schemas.microsoft.com/office/drawing/2014/main" id="{55FDA6BC-DC62-453D-D139-B0D8934FF535}"/>
              </a:ext>
            </a:extLst>
          </p:cNvPr>
          <p:cNvSpPr/>
          <p:nvPr/>
        </p:nvSpPr>
        <p:spPr>
          <a:xfrm>
            <a:off x="7040076" y="238275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3" name="Right Arrow 33">
            <a:extLst>
              <a:ext uri="{FF2B5EF4-FFF2-40B4-BE49-F238E27FC236}">
                <a16:creationId xmlns:a16="http://schemas.microsoft.com/office/drawing/2014/main" id="{4B13F86A-AD77-A888-2424-D192FE385962}"/>
              </a:ext>
            </a:extLst>
          </p:cNvPr>
          <p:cNvSpPr/>
          <p:nvPr/>
        </p:nvSpPr>
        <p:spPr>
          <a:xfrm>
            <a:off x="7028903" y="4445532"/>
            <a:ext cx="317262" cy="20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E2D3-C129-4D37-8D49-E9C7867C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	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DA5E75-8EAC-4805-8DCD-6EA10108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of </a:t>
            </a:r>
            <a:r>
              <a:rPr lang="en-US" u="sng" dirty="0"/>
              <a:t>events</a:t>
            </a:r>
            <a:r>
              <a:rPr lang="en-US" dirty="0"/>
              <a:t>, </a:t>
            </a:r>
            <a:r>
              <a:rPr lang="en-US" u="sng" dirty="0"/>
              <a:t>activities</a:t>
            </a:r>
            <a:r>
              <a:rPr lang="en-US" dirty="0"/>
              <a:t>, and </a:t>
            </a:r>
            <a:r>
              <a:rPr lang="en-US" u="sng" dirty="0"/>
              <a:t>decisions</a:t>
            </a:r>
            <a:r>
              <a:rPr lang="en-US" dirty="0"/>
              <a:t> involving several </a:t>
            </a:r>
            <a:r>
              <a:rPr lang="en-US" u="sng" dirty="0"/>
              <a:t>actors </a:t>
            </a:r>
            <a:r>
              <a:rPr lang="en-US" dirty="0"/>
              <a:t>and </a:t>
            </a:r>
            <a:r>
              <a:rPr lang="en-US" u="sng" dirty="0"/>
              <a:t>objects</a:t>
            </a:r>
            <a:r>
              <a:rPr lang="en-US" dirty="0"/>
              <a:t>, triggered by the </a:t>
            </a:r>
            <a:r>
              <a:rPr lang="en-US" u="sng" dirty="0"/>
              <a:t>need</a:t>
            </a:r>
            <a:r>
              <a:rPr lang="en-US" dirty="0"/>
              <a:t>, and leading to an </a:t>
            </a:r>
            <a:r>
              <a:rPr lang="en-US" u="sng" dirty="0"/>
              <a:t>outcome</a:t>
            </a:r>
            <a:r>
              <a:rPr lang="en-US" dirty="0"/>
              <a:t> that is of </a:t>
            </a:r>
            <a:r>
              <a:rPr lang="en-US" u="sng" dirty="0"/>
              <a:t>value</a:t>
            </a:r>
            <a:r>
              <a:rPr lang="en-US" dirty="0"/>
              <a:t> to a </a:t>
            </a:r>
            <a:r>
              <a:rPr lang="en-US" u="sng" dirty="0"/>
              <a:t>customer</a:t>
            </a:r>
            <a:endParaRPr lang="en-PK" u="sng" dirty="0"/>
          </a:p>
        </p:txBody>
      </p:sp>
    </p:spTree>
    <p:extLst>
      <p:ext uri="{BB962C8B-B14F-4D97-AF65-F5344CB8AC3E}">
        <p14:creationId xmlns:p14="http://schemas.microsoft.com/office/powerpoint/2010/main" val="24053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2B1E-723B-EE02-84BC-64AD06C6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7442-52E6-B9A5-08D3-6D3F4841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Describe something that happens during the course of a process</a:t>
            </a:r>
          </a:p>
          <a:p>
            <a:pPr lvl="1"/>
            <a:endParaRPr lang="en-US" dirty="0"/>
          </a:p>
          <a:p>
            <a:r>
              <a:rPr lang="en-US" dirty="0"/>
              <a:t>There are 3 types of events</a:t>
            </a:r>
          </a:p>
          <a:p>
            <a:pPr lvl="1"/>
            <a:r>
              <a:rPr lang="en-US" dirty="0"/>
              <a:t>Start Events</a:t>
            </a:r>
          </a:p>
          <a:p>
            <a:pPr lvl="1"/>
            <a:r>
              <a:rPr lang="en-US" dirty="0"/>
              <a:t>Intermediate Events</a:t>
            </a:r>
          </a:p>
          <a:p>
            <a:pPr lvl="1"/>
            <a:r>
              <a:rPr lang="en-US" dirty="0"/>
              <a:t>End Events</a:t>
            </a:r>
          </a:p>
          <a:p>
            <a:pPr marL="457063" lvl="1" indent="0">
              <a:buNone/>
            </a:pPr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9597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3AEC-C48E-4F6A-0D83-A546EFF4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3053-519A-F315-A138-1BFC0130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Set of task/tasks that accomplish a specific goal</a:t>
            </a:r>
          </a:p>
          <a:p>
            <a:r>
              <a:rPr lang="en-US" dirty="0"/>
              <a:t>Decision</a:t>
            </a:r>
          </a:p>
          <a:p>
            <a:pPr lvl="1"/>
            <a:r>
              <a:rPr lang="en-US" dirty="0"/>
              <a:t>A specific point in business process  where the choice is made among alternative course of action</a:t>
            </a:r>
          </a:p>
          <a:p>
            <a:r>
              <a:rPr lang="en-US" dirty="0"/>
              <a:t>A decision is based on</a:t>
            </a:r>
          </a:p>
          <a:p>
            <a:pPr lvl="1"/>
            <a:r>
              <a:rPr lang="en-US" dirty="0"/>
              <a:t>Criteria or Conditions</a:t>
            </a:r>
          </a:p>
          <a:p>
            <a:pPr lvl="1"/>
            <a:r>
              <a:rPr lang="en-US" dirty="0"/>
              <a:t>Alternatives</a:t>
            </a:r>
          </a:p>
          <a:p>
            <a:pPr lvl="1"/>
            <a:r>
              <a:rPr lang="en-US" dirty="0"/>
              <a:t>Impact on the process flow</a:t>
            </a:r>
          </a:p>
          <a:p>
            <a:pPr lvl="1"/>
            <a:r>
              <a:rPr lang="en-US" dirty="0"/>
              <a:t>Data &amp; Information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899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420</Words>
  <Application>Microsoft Office PowerPoint</Application>
  <PresentationFormat>Custom</PresentationFormat>
  <Paragraphs>193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Office Theme</vt:lpstr>
      <vt:lpstr>Business Process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Process </vt:lpstr>
      <vt:lpstr>Definitions</vt:lpstr>
      <vt:lpstr>Definition</vt:lpstr>
      <vt:lpstr>Definitions</vt:lpstr>
      <vt:lpstr>Definitions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Salman Ahmad</dc:creator>
  <cp:lastModifiedBy>Salman Ahmad</cp:lastModifiedBy>
  <cp:revision>222</cp:revision>
  <dcterms:created xsi:type="dcterms:W3CDTF">2020-07-03T12:59:18Z</dcterms:created>
  <dcterms:modified xsi:type="dcterms:W3CDTF">2024-02-06T04:37:59Z</dcterms:modified>
</cp:coreProperties>
</file>