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43"/>
  </p:notesMasterIdLst>
  <p:handoutMasterIdLst>
    <p:handoutMasterId r:id="rId44"/>
  </p:handoutMasterIdLst>
  <p:sldIdLst>
    <p:sldId id="256" r:id="rId2"/>
    <p:sldId id="1806" r:id="rId3"/>
    <p:sldId id="1808" r:id="rId4"/>
    <p:sldId id="1846" r:id="rId5"/>
    <p:sldId id="1847" r:id="rId6"/>
    <p:sldId id="1848" r:id="rId7"/>
    <p:sldId id="1849" r:id="rId8"/>
    <p:sldId id="1850" r:id="rId9"/>
    <p:sldId id="1851" r:id="rId10"/>
    <p:sldId id="1845" r:id="rId11"/>
    <p:sldId id="1852" r:id="rId12"/>
    <p:sldId id="1853" r:id="rId13"/>
    <p:sldId id="1854" r:id="rId14"/>
    <p:sldId id="1855" r:id="rId15"/>
    <p:sldId id="1856" r:id="rId16"/>
    <p:sldId id="1857" r:id="rId17"/>
    <p:sldId id="1858" r:id="rId18"/>
    <p:sldId id="1859" r:id="rId19"/>
    <p:sldId id="1860" r:id="rId20"/>
    <p:sldId id="1861" r:id="rId21"/>
    <p:sldId id="1862" r:id="rId22"/>
    <p:sldId id="1863" r:id="rId23"/>
    <p:sldId id="1864" r:id="rId24"/>
    <p:sldId id="1865" r:id="rId25"/>
    <p:sldId id="1866" r:id="rId26"/>
    <p:sldId id="1867" r:id="rId27"/>
    <p:sldId id="1868" r:id="rId28"/>
    <p:sldId id="1832" r:id="rId29"/>
    <p:sldId id="1869" r:id="rId30"/>
    <p:sldId id="1836" r:id="rId31"/>
    <p:sldId id="1870" r:id="rId32"/>
    <p:sldId id="1871" r:id="rId33"/>
    <p:sldId id="1872" r:id="rId34"/>
    <p:sldId id="1873" r:id="rId35"/>
    <p:sldId id="1874" r:id="rId36"/>
    <p:sldId id="1840" r:id="rId37"/>
    <p:sldId id="1841" r:id="rId38"/>
    <p:sldId id="1842" r:id="rId39"/>
    <p:sldId id="1843" r:id="rId40"/>
    <p:sldId id="1844" r:id="rId41"/>
    <p:sldId id="1875" r:id="rId42"/>
  </p:sldIdLst>
  <p:sldSz cx="12188825"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73964" autoAdjust="0"/>
  </p:normalViewPr>
  <p:slideViewPr>
    <p:cSldViewPr>
      <p:cViewPr varScale="1">
        <p:scale>
          <a:sx n="63" d="100"/>
          <a:sy n="63" d="100"/>
        </p:scale>
        <p:origin x="1474" y="53"/>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D1604-D121-4F4B-BFC7-0629A1B544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1CFF04A-F251-2240-B278-30F6AF621663}">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dirty="0"/>
            <a:t>Qualitative analysis</a:t>
          </a:r>
        </a:p>
      </dgm:t>
    </dgm:pt>
    <dgm:pt modelId="{FDABB9B0-12EE-5949-B64A-77C4BAADD632}" type="parTrans" cxnId="{E41C11D5-9A0E-594F-A0A4-A2A4F50F8D3D}">
      <dgm:prSet/>
      <dgm:spPr/>
      <dgm:t>
        <a:bodyPr/>
        <a:lstStyle/>
        <a:p>
          <a:endParaRPr lang="en-US"/>
        </a:p>
      </dgm:t>
    </dgm:pt>
    <dgm:pt modelId="{CECAFAC7-33E9-4F43-97B3-71A1F14B2331}" type="sibTrans" cxnId="{E41C11D5-9A0E-594F-A0A4-A2A4F50F8D3D}">
      <dgm:prSet/>
      <dgm:spPr/>
      <dgm:t>
        <a:bodyPr/>
        <a:lstStyle/>
        <a:p>
          <a:endParaRPr lang="en-US"/>
        </a:p>
      </dgm:t>
    </dgm:pt>
    <dgm:pt modelId="{67EACBF3-4B3A-7D43-A758-04884A663EA6}">
      <dgm:prSet/>
      <dgm:spPr/>
      <dgm:t>
        <a:bodyPr/>
        <a:lstStyle/>
        <a:p>
          <a:pPr rtl="0"/>
          <a:r>
            <a:rPr lang="en-US" dirty="0">
              <a:solidFill>
                <a:schemeClr val="tx1"/>
              </a:solidFill>
            </a:rPr>
            <a:t>Value-</a:t>
          </a:r>
          <a:r>
            <a:rPr lang="en-US">
              <a:solidFill>
                <a:schemeClr val="tx1"/>
              </a:solidFill>
            </a:rPr>
            <a:t>Added &amp; </a:t>
          </a:r>
          <a:r>
            <a:rPr lang="en-US" dirty="0">
              <a:solidFill>
                <a:schemeClr val="tx1"/>
              </a:solidFill>
            </a:rPr>
            <a:t>Waste Analysis</a:t>
          </a:r>
        </a:p>
      </dgm:t>
    </dgm:pt>
    <dgm:pt modelId="{A460125A-5EE2-174F-9084-0DDD452C9577}" type="parTrans" cxnId="{685E3C56-49D7-EA40-932D-E9FF8ADC7CFB}">
      <dgm:prSet/>
      <dgm:spPr/>
      <dgm:t>
        <a:bodyPr/>
        <a:lstStyle/>
        <a:p>
          <a:endParaRPr lang="en-US"/>
        </a:p>
      </dgm:t>
    </dgm:pt>
    <dgm:pt modelId="{DEED4191-C839-B94A-BB3B-A26DEE42DEB3}" type="sibTrans" cxnId="{685E3C56-49D7-EA40-932D-E9FF8ADC7CFB}">
      <dgm:prSet/>
      <dgm:spPr/>
      <dgm:t>
        <a:bodyPr/>
        <a:lstStyle/>
        <a:p>
          <a:endParaRPr lang="en-US"/>
        </a:p>
      </dgm:t>
    </dgm:pt>
    <dgm:pt modelId="{EA6D396B-71A4-CF4E-95DC-79633976CFE6}">
      <dgm:prSet/>
      <dgm:spPr/>
      <dgm:t>
        <a:bodyPr/>
        <a:lstStyle/>
        <a:p>
          <a:pPr rtl="0"/>
          <a:r>
            <a:rPr lang="en-US" dirty="0">
              <a:solidFill>
                <a:schemeClr val="tx1"/>
              </a:solidFill>
            </a:rPr>
            <a:t>Issue Register</a:t>
          </a:r>
        </a:p>
      </dgm:t>
    </dgm:pt>
    <dgm:pt modelId="{69851C04-DA1E-C145-A5E8-5AF8D0F73400}" type="parTrans" cxnId="{B20A9C40-CF3B-5548-8442-7C6947472B78}">
      <dgm:prSet/>
      <dgm:spPr/>
      <dgm:t>
        <a:bodyPr/>
        <a:lstStyle/>
        <a:p>
          <a:endParaRPr lang="en-US"/>
        </a:p>
      </dgm:t>
    </dgm:pt>
    <dgm:pt modelId="{FAEB25B3-984E-934D-9B23-F2ABD9AB8A3C}" type="sibTrans" cxnId="{B20A9C40-CF3B-5548-8442-7C6947472B78}">
      <dgm:prSet/>
      <dgm:spPr/>
      <dgm:t>
        <a:bodyPr/>
        <a:lstStyle/>
        <a:p>
          <a:endParaRPr lang="en-US"/>
        </a:p>
      </dgm:t>
    </dgm:pt>
    <dgm:pt modelId="{BD875046-81D3-8A4C-ABEC-17525D6DBDF6}">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dirty="0"/>
            <a:t>Quantitative Analysis</a:t>
          </a:r>
        </a:p>
      </dgm:t>
    </dgm:pt>
    <dgm:pt modelId="{535E30A3-F7D8-1B41-9159-C81EFCE0C175}" type="parTrans" cxnId="{0891C384-5927-244B-A970-87CD8DF8A03F}">
      <dgm:prSet/>
      <dgm:spPr/>
      <dgm:t>
        <a:bodyPr/>
        <a:lstStyle/>
        <a:p>
          <a:endParaRPr lang="en-US"/>
        </a:p>
      </dgm:t>
    </dgm:pt>
    <dgm:pt modelId="{90B92909-EDC5-2642-AC98-40E76C1051DB}" type="sibTrans" cxnId="{0891C384-5927-244B-A970-87CD8DF8A03F}">
      <dgm:prSet/>
      <dgm:spPr/>
      <dgm:t>
        <a:bodyPr/>
        <a:lstStyle/>
        <a:p>
          <a:endParaRPr lang="en-US"/>
        </a:p>
      </dgm:t>
    </dgm:pt>
    <dgm:pt modelId="{9408AB92-BF7D-504A-A6AA-EBC8C6F5D743}">
      <dgm:prSet/>
      <dgm:spPr/>
      <dgm:t>
        <a:bodyPr/>
        <a:lstStyle/>
        <a:p>
          <a:pPr rtl="0"/>
          <a:r>
            <a:rPr lang="en-US" dirty="0">
              <a:solidFill>
                <a:schemeClr val="tx1"/>
              </a:solidFill>
            </a:rPr>
            <a:t>Root-Cause Analysis</a:t>
          </a:r>
        </a:p>
      </dgm:t>
    </dgm:pt>
    <dgm:pt modelId="{4869BFA6-4536-6647-B9DE-327BDAA71DCF}" type="parTrans" cxnId="{A5399E60-92AD-B24B-B4BE-A1199546D231}">
      <dgm:prSet/>
      <dgm:spPr/>
      <dgm:t>
        <a:bodyPr/>
        <a:lstStyle/>
        <a:p>
          <a:endParaRPr lang="en-US"/>
        </a:p>
      </dgm:t>
    </dgm:pt>
    <dgm:pt modelId="{D882A189-8650-4443-9A39-5C8451540E5B}" type="sibTrans" cxnId="{A5399E60-92AD-B24B-B4BE-A1199546D231}">
      <dgm:prSet/>
      <dgm:spPr/>
      <dgm:t>
        <a:bodyPr/>
        <a:lstStyle/>
        <a:p>
          <a:endParaRPr lang="en-US"/>
        </a:p>
      </dgm:t>
    </dgm:pt>
    <dgm:pt modelId="{785C8FC7-8497-1744-9D73-D38BCBC0C83B}">
      <dgm:prSet/>
      <dgm:spPr/>
      <dgm:t>
        <a:bodyPr/>
        <a:lstStyle/>
        <a:p>
          <a:pPr rtl="0"/>
          <a:r>
            <a:rPr lang="en-US" dirty="0">
              <a:solidFill>
                <a:schemeClr val="tx1"/>
              </a:solidFill>
            </a:rPr>
            <a:t>Pareto Analysis</a:t>
          </a:r>
        </a:p>
      </dgm:t>
    </dgm:pt>
    <dgm:pt modelId="{14625D48-6C41-A949-AFF6-5CC096C960DB}" type="parTrans" cxnId="{26B3AFCB-9884-C24B-95A4-BBA6AF456F6B}">
      <dgm:prSet/>
      <dgm:spPr/>
      <dgm:t>
        <a:bodyPr/>
        <a:lstStyle/>
        <a:p>
          <a:endParaRPr lang="en-US"/>
        </a:p>
      </dgm:t>
    </dgm:pt>
    <dgm:pt modelId="{D7C929FA-A143-8142-8CAF-DD21175EDF6A}" type="sibTrans" cxnId="{26B3AFCB-9884-C24B-95A4-BBA6AF456F6B}">
      <dgm:prSet/>
      <dgm:spPr/>
      <dgm:t>
        <a:bodyPr/>
        <a:lstStyle/>
        <a:p>
          <a:endParaRPr lang="en-US"/>
        </a:p>
      </dgm:t>
    </dgm:pt>
    <dgm:pt modelId="{94D469F8-15A6-6A4D-B590-0AA6BCADCD49}" type="pres">
      <dgm:prSet presAssocID="{DBCD1604-D121-4F4B-BFC7-0629A1B5445B}" presName="linear" presStyleCnt="0">
        <dgm:presLayoutVars>
          <dgm:animLvl val="lvl"/>
          <dgm:resizeHandles val="exact"/>
        </dgm:presLayoutVars>
      </dgm:prSet>
      <dgm:spPr/>
    </dgm:pt>
    <dgm:pt modelId="{17BB134D-3A72-A34A-A6CA-28618B704777}" type="pres">
      <dgm:prSet presAssocID="{41CFF04A-F251-2240-B278-30F6AF621663}" presName="parentText" presStyleLbl="node1" presStyleIdx="0" presStyleCnt="2" custLinFactNeighborY="-12023">
        <dgm:presLayoutVars>
          <dgm:chMax val="0"/>
          <dgm:bulletEnabled val="1"/>
        </dgm:presLayoutVars>
      </dgm:prSet>
      <dgm:spPr/>
    </dgm:pt>
    <dgm:pt modelId="{1B05FB53-100C-944D-9847-146AC55CD3FD}" type="pres">
      <dgm:prSet presAssocID="{41CFF04A-F251-2240-B278-30F6AF621663}" presName="childText" presStyleLbl="revTx" presStyleIdx="0" presStyleCnt="1">
        <dgm:presLayoutVars>
          <dgm:bulletEnabled val="1"/>
        </dgm:presLayoutVars>
      </dgm:prSet>
      <dgm:spPr/>
    </dgm:pt>
    <dgm:pt modelId="{D090D285-2521-D94A-8246-48705135F83D}" type="pres">
      <dgm:prSet presAssocID="{BD875046-81D3-8A4C-ABEC-17525D6DBDF6}" presName="parentText" presStyleLbl="node1" presStyleIdx="1" presStyleCnt="2">
        <dgm:presLayoutVars>
          <dgm:chMax val="0"/>
          <dgm:bulletEnabled val="1"/>
        </dgm:presLayoutVars>
      </dgm:prSet>
      <dgm:spPr/>
    </dgm:pt>
  </dgm:ptLst>
  <dgm:cxnLst>
    <dgm:cxn modelId="{B20A9C40-CF3B-5548-8442-7C6947472B78}" srcId="{41CFF04A-F251-2240-B278-30F6AF621663}" destId="{EA6D396B-71A4-CF4E-95DC-79633976CFE6}" srcOrd="3" destOrd="0" parTransId="{69851C04-DA1E-C145-A5E8-5AF8D0F73400}" sibTransId="{FAEB25B3-984E-934D-9B23-F2ABD9AB8A3C}"/>
    <dgm:cxn modelId="{A5399E60-92AD-B24B-B4BE-A1199546D231}" srcId="{41CFF04A-F251-2240-B278-30F6AF621663}" destId="{9408AB92-BF7D-504A-A6AA-EBC8C6F5D743}" srcOrd="1" destOrd="0" parTransId="{4869BFA6-4536-6647-B9DE-327BDAA71DCF}" sibTransId="{D882A189-8650-4443-9A39-5C8451540E5B}"/>
    <dgm:cxn modelId="{685E3C56-49D7-EA40-932D-E9FF8ADC7CFB}" srcId="{41CFF04A-F251-2240-B278-30F6AF621663}" destId="{67EACBF3-4B3A-7D43-A758-04884A663EA6}" srcOrd="0" destOrd="0" parTransId="{A460125A-5EE2-174F-9084-0DDD452C9577}" sibTransId="{DEED4191-C839-B94A-BB3B-A26DEE42DEB3}"/>
    <dgm:cxn modelId="{0891C384-5927-244B-A970-87CD8DF8A03F}" srcId="{DBCD1604-D121-4F4B-BFC7-0629A1B5445B}" destId="{BD875046-81D3-8A4C-ABEC-17525D6DBDF6}" srcOrd="1" destOrd="0" parTransId="{535E30A3-F7D8-1B41-9159-C81EFCE0C175}" sibTransId="{90B92909-EDC5-2642-AC98-40E76C1051DB}"/>
    <dgm:cxn modelId="{6401A5B3-214C-4848-AB6C-AFBD66685179}" type="presOf" srcId="{67EACBF3-4B3A-7D43-A758-04884A663EA6}" destId="{1B05FB53-100C-944D-9847-146AC55CD3FD}" srcOrd="0" destOrd="0" presId="urn:microsoft.com/office/officeart/2005/8/layout/vList2"/>
    <dgm:cxn modelId="{4006A6B6-89A8-2540-9A5A-D21320D358F4}" type="presOf" srcId="{EA6D396B-71A4-CF4E-95DC-79633976CFE6}" destId="{1B05FB53-100C-944D-9847-146AC55CD3FD}" srcOrd="0" destOrd="3" presId="urn:microsoft.com/office/officeart/2005/8/layout/vList2"/>
    <dgm:cxn modelId="{9E2012BA-E3D4-6646-A98A-6EC9C3F53068}" type="presOf" srcId="{41CFF04A-F251-2240-B278-30F6AF621663}" destId="{17BB134D-3A72-A34A-A6CA-28618B704777}" srcOrd="0" destOrd="0" presId="urn:microsoft.com/office/officeart/2005/8/layout/vList2"/>
    <dgm:cxn modelId="{43D1A2C0-BE39-1D47-B8DE-7932D8FEE2E0}" type="presOf" srcId="{BD875046-81D3-8A4C-ABEC-17525D6DBDF6}" destId="{D090D285-2521-D94A-8246-48705135F83D}" srcOrd="0" destOrd="0" presId="urn:microsoft.com/office/officeart/2005/8/layout/vList2"/>
    <dgm:cxn modelId="{26B3AFCB-9884-C24B-95A4-BBA6AF456F6B}" srcId="{41CFF04A-F251-2240-B278-30F6AF621663}" destId="{785C8FC7-8497-1744-9D73-D38BCBC0C83B}" srcOrd="2" destOrd="0" parTransId="{14625D48-6C41-A949-AFF6-5CC096C960DB}" sibTransId="{D7C929FA-A143-8142-8CAF-DD21175EDF6A}"/>
    <dgm:cxn modelId="{E41C11D5-9A0E-594F-A0A4-A2A4F50F8D3D}" srcId="{DBCD1604-D121-4F4B-BFC7-0629A1B5445B}" destId="{41CFF04A-F251-2240-B278-30F6AF621663}" srcOrd="0" destOrd="0" parTransId="{FDABB9B0-12EE-5949-B64A-77C4BAADD632}" sibTransId="{CECAFAC7-33E9-4F43-97B3-71A1F14B2331}"/>
    <dgm:cxn modelId="{FEEFC3D8-4266-514F-87FD-04B9B5E89E60}" type="presOf" srcId="{785C8FC7-8497-1744-9D73-D38BCBC0C83B}" destId="{1B05FB53-100C-944D-9847-146AC55CD3FD}" srcOrd="0" destOrd="2" presId="urn:microsoft.com/office/officeart/2005/8/layout/vList2"/>
    <dgm:cxn modelId="{D114A8E2-B8B9-4047-A641-FFDF2830EA62}" type="presOf" srcId="{9408AB92-BF7D-504A-A6AA-EBC8C6F5D743}" destId="{1B05FB53-100C-944D-9847-146AC55CD3FD}" srcOrd="0" destOrd="1" presId="urn:microsoft.com/office/officeart/2005/8/layout/vList2"/>
    <dgm:cxn modelId="{A28C73FA-3BFE-924F-BB00-B557340C0B98}" type="presOf" srcId="{DBCD1604-D121-4F4B-BFC7-0629A1B5445B}" destId="{94D469F8-15A6-6A4D-B590-0AA6BCADCD49}" srcOrd="0" destOrd="0" presId="urn:microsoft.com/office/officeart/2005/8/layout/vList2"/>
    <dgm:cxn modelId="{D00D4F02-3B22-014C-AA3C-CF973CA8F37E}" type="presParOf" srcId="{94D469F8-15A6-6A4D-B590-0AA6BCADCD49}" destId="{17BB134D-3A72-A34A-A6CA-28618B704777}" srcOrd="0" destOrd="0" presId="urn:microsoft.com/office/officeart/2005/8/layout/vList2"/>
    <dgm:cxn modelId="{D8D378D4-2227-B04C-B3CF-5B7178AAF827}" type="presParOf" srcId="{94D469F8-15A6-6A4D-B590-0AA6BCADCD49}" destId="{1B05FB53-100C-944D-9847-146AC55CD3FD}" srcOrd="1" destOrd="0" presId="urn:microsoft.com/office/officeart/2005/8/layout/vList2"/>
    <dgm:cxn modelId="{D273C76F-4461-714D-B40C-8036501884BD}" type="presParOf" srcId="{94D469F8-15A6-6A4D-B590-0AA6BCADCD49}" destId="{D090D285-2521-D94A-8246-48705135F83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CD1604-D121-4F4B-BFC7-0629A1B5445B}" type="doc">
      <dgm:prSet loTypeId="urn:microsoft.com/office/officeart/2005/8/layout/radial4" loCatId="" qsTypeId="urn:microsoft.com/office/officeart/2005/8/quickstyle/simple5" qsCatId="simple" csTypeId="urn:microsoft.com/office/officeart/2005/8/colors/accent1_2" csCatId="accent1" phldr="1"/>
      <dgm:spPr/>
      <dgm:t>
        <a:bodyPr/>
        <a:lstStyle/>
        <a:p>
          <a:endParaRPr lang="en-US"/>
        </a:p>
      </dgm:t>
    </dgm:pt>
    <dgm:pt modelId="{41CFF04A-F251-2240-B278-30F6AF621663}">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Issue Register &amp; Pareto Charts</a:t>
          </a:r>
        </a:p>
      </dgm:t>
    </dgm:pt>
    <dgm:pt modelId="{FDABB9B0-12EE-5949-B64A-77C4BAADD632}" type="parTrans" cxnId="{E41C11D5-9A0E-594F-A0A4-A2A4F50F8D3D}">
      <dgm:prSet/>
      <dgm:spPr/>
      <dgm:t>
        <a:bodyPr/>
        <a:lstStyle/>
        <a:p>
          <a:endParaRPr lang="en-US" sz="2400"/>
        </a:p>
      </dgm:t>
    </dgm:pt>
    <dgm:pt modelId="{CECAFAC7-33E9-4F43-97B3-71A1F14B2331}" type="sibTrans" cxnId="{E41C11D5-9A0E-594F-A0A4-A2A4F50F8D3D}">
      <dgm:prSet/>
      <dgm:spPr/>
      <dgm:t>
        <a:bodyPr/>
        <a:lstStyle/>
        <a:p>
          <a:endParaRPr lang="en-US" sz="2400"/>
        </a:p>
      </dgm:t>
    </dgm:pt>
    <dgm:pt modelId="{67EACBF3-4B3A-7D43-A758-04884A663EA6}">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Value-Added &amp; Waste Analysis</a:t>
          </a:r>
        </a:p>
      </dgm:t>
    </dgm:pt>
    <dgm:pt modelId="{A460125A-5EE2-174F-9084-0DDD452C9577}" type="parTrans" cxnId="{685E3C56-49D7-EA40-932D-E9FF8ADC7CFB}">
      <dgm:prSet>
        <dgm:style>
          <a:lnRef idx="1">
            <a:schemeClr val="accent1"/>
          </a:lnRef>
          <a:fillRef idx="2">
            <a:schemeClr val="accent1"/>
          </a:fillRef>
          <a:effectRef idx="1">
            <a:schemeClr val="accent1"/>
          </a:effectRef>
          <a:fontRef idx="minor">
            <a:schemeClr val="dk1"/>
          </a:fontRef>
        </dgm:style>
      </dgm:prSet>
      <dgm:spPr/>
      <dgm:t>
        <a:bodyPr/>
        <a:lstStyle/>
        <a:p>
          <a:endParaRPr lang="en-US" sz="2400"/>
        </a:p>
      </dgm:t>
    </dgm:pt>
    <dgm:pt modelId="{DEED4191-C839-B94A-BB3B-A26DEE42DEB3}" type="sibTrans" cxnId="{685E3C56-49D7-EA40-932D-E9FF8ADC7CFB}">
      <dgm:prSet/>
      <dgm:spPr/>
      <dgm:t>
        <a:bodyPr/>
        <a:lstStyle/>
        <a:p>
          <a:endParaRPr lang="en-US" sz="2400"/>
        </a:p>
      </dgm:t>
    </dgm:pt>
    <dgm:pt modelId="{9408AB92-BF7D-504A-A6AA-EBC8C6F5D743}">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Root-Cause Analysis</a:t>
          </a:r>
        </a:p>
      </dgm:t>
    </dgm:pt>
    <dgm:pt modelId="{4869BFA6-4536-6647-B9DE-327BDAA71DCF}" type="parTrans" cxnId="{A5399E60-92AD-B24B-B4BE-A1199546D231}">
      <dgm:prSet>
        <dgm:style>
          <a:lnRef idx="1">
            <a:schemeClr val="accent1"/>
          </a:lnRef>
          <a:fillRef idx="2">
            <a:schemeClr val="accent1"/>
          </a:fillRef>
          <a:effectRef idx="1">
            <a:schemeClr val="accent1"/>
          </a:effectRef>
          <a:fontRef idx="minor">
            <a:schemeClr val="dk1"/>
          </a:fontRef>
        </dgm:style>
      </dgm:prSet>
      <dgm:spPr/>
      <dgm:t>
        <a:bodyPr/>
        <a:lstStyle/>
        <a:p>
          <a:endParaRPr lang="en-US" sz="2400"/>
        </a:p>
      </dgm:t>
    </dgm:pt>
    <dgm:pt modelId="{D882A189-8650-4443-9A39-5C8451540E5B}" type="sibTrans" cxnId="{A5399E60-92AD-B24B-B4BE-A1199546D231}">
      <dgm:prSet/>
      <dgm:spPr/>
      <dgm:t>
        <a:bodyPr/>
        <a:lstStyle/>
        <a:p>
          <a:endParaRPr lang="en-US" sz="2400"/>
        </a:p>
      </dgm:t>
    </dgm:pt>
    <dgm:pt modelId="{46DFBB54-775F-FF47-B718-D4393B260DC0}" type="pres">
      <dgm:prSet presAssocID="{DBCD1604-D121-4F4B-BFC7-0629A1B5445B}" presName="cycle" presStyleCnt="0">
        <dgm:presLayoutVars>
          <dgm:chMax val="1"/>
          <dgm:dir/>
          <dgm:animLvl val="ctr"/>
          <dgm:resizeHandles val="exact"/>
        </dgm:presLayoutVars>
      </dgm:prSet>
      <dgm:spPr/>
    </dgm:pt>
    <dgm:pt modelId="{622B09E2-E3AF-4247-A227-33FC1EB6FA9B}" type="pres">
      <dgm:prSet presAssocID="{41CFF04A-F251-2240-B278-30F6AF621663}" presName="centerShape" presStyleLbl="node0" presStyleIdx="0" presStyleCnt="1"/>
      <dgm:spPr/>
    </dgm:pt>
    <dgm:pt modelId="{59B37C41-D20C-7941-A678-36D21648C9DD}" type="pres">
      <dgm:prSet presAssocID="{A460125A-5EE2-174F-9084-0DDD452C9577}" presName="parTrans" presStyleLbl="bgSibTrans2D1" presStyleIdx="0" presStyleCnt="2"/>
      <dgm:spPr/>
    </dgm:pt>
    <dgm:pt modelId="{2499119C-F713-424F-A8E6-2B00C6009680}" type="pres">
      <dgm:prSet presAssocID="{67EACBF3-4B3A-7D43-A758-04884A663EA6}" presName="node" presStyleLbl="node1" presStyleIdx="0" presStyleCnt="2" custRadScaleRad="99789" custRadScaleInc="94">
        <dgm:presLayoutVars>
          <dgm:bulletEnabled val="1"/>
        </dgm:presLayoutVars>
      </dgm:prSet>
      <dgm:spPr/>
    </dgm:pt>
    <dgm:pt modelId="{E27FB694-FA8E-1641-A875-73FB2ED0C557}" type="pres">
      <dgm:prSet presAssocID="{4869BFA6-4536-6647-B9DE-327BDAA71DCF}" presName="parTrans" presStyleLbl="bgSibTrans2D1" presStyleIdx="1" presStyleCnt="2"/>
      <dgm:spPr/>
    </dgm:pt>
    <dgm:pt modelId="{BE21A5FA-E020-234C-9A83-4EFF996EAF59}" type="pres">
      <dgm:prSet presAssocID="{9408AB92-BF7D-504A-A6AA-EBC8C6F5D743}" presName="node" presStyleLbl="node1" presStyleIdx="1" presStyleCnt="2">
        <dgm:presLayoutVars>
          <dgm:bulletEnabled val="1"/>
        </dgm:presLayoutVars>
      </dgm:prSet>
      <dgm:spPr/>
    </dgm:pt>
  </dgm:ptLst>
  <dgm:cxnLst>
    <dgm:cxn modelId="{B766AD09-FA9C-2149-ABCD-585F648A8EF3}" type="presOf" srcId="{DBCD1604-D121-4F4B-BFC7-0629A1B5445B}" destId="{46DFBB54-775F-FF47-B718-D4393B260DC0}" srcOrd="0" destOrd="0" presId="urn:microsoft.com/office/officeart/2005/8/layout/radial4"/>
    <dgm:cxn modelId="{F869F01F-2845-5E4F-916C-FA99BBD66586}" type="presOf" srcId="{41CFF04A-F251-2240-B278-30F6AF621663}" destId="{622B09E2-E3AF-4247-A227-33FC1EB6FA9B}" srcOrd="0" destOrd="0" presId="urn:microsoft.com/office/officeart/2005/8/layout/radial4"/>
    <dgm:cxn modelId="{BC36E629-9C3A-0249-91E5-9E262947CA24}" type="presOf" srcId="{67EACBF3-4B3A-7D43-A758-04884A663EA6}" destId="{2499119C-F713-424F-A8E6-2B00C6009680}" srcOrd="0" destOrd="0" presId="urn:microsoft.com/office/officeart/2005/8/layout/radial4"/>
    <dgm:cxn modelId="{A5399E60-92AD-B24B-B4BE-A1199546D231}" srcId="{41CFF04A-F251-2240-B278-30F6AF621663}" destId="{9408AB92-BF7D-504A-A6AA-EBC8C6F5D743}" srcOrd="1" destOrd="0" parTransId="{4869BFA6-4536-6647-B9DE-327BDAA71DCF}" sibTransId="{D882A189-8650-4443-9A39-5C8451540E5B}"/>
    <dgm:cxn modelId="{05E6786A-F10A-B642-BB6A-E358A26BA708}" type="presOf" srcId="{9408AB92-BF7D-504A-A6AA-EBC8C6F5D743}" destId="{BE21A5FA-E020-234C-9A83-4EFF996EAF59}" srcOrd="0" destOrd="0" presId="urn:microsoft.com/office/officeart/2005/8/layout/radial4"/>
    <dgm:cxn modelId="{BBCDFE6B-D754-8847-9F57-F3382DD93C8A}" type="presOf" srcId="{4869BFA6-4536-6647-B9DE-327BDAA71DCF}" destId="{E27FB694-FA8E-1641-A875-73FB2ED0C557}" srcOrd="0" destOrd="0" presId="urn:microsoft.com/office/officeart/2005/8/layout/radial4"/>
    <dgm:cxn modelId="{685E3C56-49D7-EA40-932D-E9FF8ADC7CFB}" srcId="{41CFF04A-F251-2240-B278-30F6AF621663}" destId="{67EACBF3-4B3A-7D43-A758-04884A663EA6}" srcOrd="0" destOrd="0" parTransId="{A460125A-5EE2-174F-9084-0DDD452C9577}" sibTransId="{DEED4191-C839-B94A-BB3B-A26DEE42DEB3}"/>
    <dgm:cxn modelId="{E41C11D5-9A0E-594F-A0A4-A2A4F50F8D3D}" srcId="{DBCD1604-D121-4F4B-BFC7-0629A1B5445B}" destId="{41CFF04A-F251-2240-B278-30F6AF621663}" srcOrd="0" destOrd="0" parTransId="{FDABB9B0-12EE-5949-B64A-77C4BAADD632}" sibTransId="{CECAFAC7-33E9-4F43-97B3-71A1F14B2331}"/>
    <dgm:cxn modelId="{C9CE93DF-C901-DE4F-8ED4-6F511C6A0583}" type="presOf" srcId="{A460125A-5EE2-174F-9084-0DDD452C9577}" destId="{59B37C41-D20C-7941-A678-36D21648C9DD}" srcOrd="0" destOrd="0" presId="urn:microsoft.com/office/officeart/2005/8/layout/radial4"/>
    <dgm:cxn modelId="{501017E8-8A65-0049-ACE8-A2896E0EDAB1}" type="presParOf" srcId="{46DFBB54-775F-FF47-B718-D4393B260DC0}" destId="{622B09E2-E3AF-4247-A227-33FC1EB6FA9B}" srcOrd="0" destOrd="0" presId="urn:microsoft.com/office/officeart/2005/8/layout/radial4"/>
    <dgm:cxn modelId="{72D2582E-D618-9A48-BA3A-1B6DBE07FC6A}" type="presParOf" srcId="{46DFBB54-775F-FF47-B718-D4393B260DC0}" destId="{59B37C41-D20C-7941-A678-36D21648C9DD}" srcOrd="1" destOrd="0" presId="urn:microsoft.com/office/officeart/2005/8/layout/radial4"/>
    <dgm:cxn modelId="{716D9FBA-85BD-9C40-A8A7-73B6684ACB8B}" type="presParOf" srcId="{46DFBB54-775F-FF47-B718-D4393B260DC0}" destId="{2499119C-F713-424F-A8E6-2B00C6009680}" srcOrd="2" destOrd="0" presId="urn:microsoft.com/office/officeart/2005/8/layout/radial4"/>
    <dgm:cxn modelId="{7A9E1A3B-88B9-424F-BB15-44C65D280B47}" type="presParOf" srcId="{46DFBB54-775F-FF47-B718-D4393B260DC0}" destId="{E27FB694-FA8E-1641-A875-73FB2ED0C557}" srcOrd="3" destOrd="0" presId="urn:microsoft.com/office/officeart/2005/8/layout/radial4"/>
    <dgm:cxn modelId="{D7AC8242-80B3-C54F-991B-307396CE1C63}" type="presParOf" srcId="{46DFBB54-775F-FF47-B718-D4393B260DC0}" destId="{BE21A5FA-E020-234C-9A83-4EFF996EAF59}"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E9FEA2-AD6E-E44E-B116-28B6066974D0}" type="doc">
      <dgm:prSet loTypeId="urn:microsoft.com/office/officeart/2005/8/layout/vList2" loCatId="" qsTypeId="urn:microsoft.com/office/officeart/2005/8/quickstyle/simple5" qsCatId="simple" csTypeId="urn:microsoft.com/office/officeart/2005/8/colors/accent1_2" csCatId="accent1" phldr="1"/>
      <dgm:spPr/>
      <dgm:t>
        <a:bodyPr/>
        <a:lstStyle/>
        <a:p>
          <a:endParaRPr lang="en-US"/>
        </a:p>
      </dgm:t>
    </dgm:pt>
    <dgm:pt modelId="{77BA93FE-F554-1245-B4A0-2AE91C40C99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dirty="0"/>
            <a:t>Move</a:t>
          </a:r>
        </a:p>
      </dgm:t>
    </dgm:pt>
    <dgm:pt modelId="{EC72DE4A-AFAD-2442-A175-0ACD343AF716}" type="parTrans" cxnId="{3715C4EE-9E1E-F542-B431-495AC9DD7103}">
      <dgm:prSet/>
      <dgm:spPr/>
      <dgm:t>
        <a:bodyPr/>
        <a:lstStyle/>
        <a:p>
          <a:endParaRPr lang="en-US"/>
        </a:p>
      </dgm:t>
    </dgm:pt>
    <dgm:pt modelId="{746B505A-39F3-6B4F-9ACC-313665936098}" type="sibTrans" cxnId="{3715C4EE-9E1E-F542-B431-495AC9DD7103}">
      <dgm:prSet/>
      <dgm:spPr/>
      <dgm:t>
        <a:bodyPr/>
        <a:lstStyle/>
        <a:p>
          <a:endParaRPr lang="en-US"/>
        </a:p>
      </dgm:t>
    </dgm:pt>
    <dgm:pt modelId="{E66B832C-765A-FF46-8E18-0A79D3AC3810}">
      <dgm:prSet/>
      <dgm:spPr/>
      <dgm:t>
        <a:bodyPr/>
        <a:lstStyle/>
        <a:p>
          <a:pPr rtl="0"/>
          <a:r>
            <a:rPr lang="en-US" dirty="0"/>
            <a:t>Motion</a:t>
          </a:r>
        </a:p>
      </dgm:t>
    </dgm:pt>
    <dgm:pt modelId="{95B491BB-920C-9447-9A28-B825BB46E854}" type="parTrans" cxnId="{247D0AC2-BB03-2843-97DA-5E8927419119}">
      <dgm:prSet/>
      <dgm:spPr/>
      <dgm:t>
        <a:bodyPr/>
        <a:lstStyle/>
        <a:p>
          <a:endParaRPr lang="en-US"/>
        </a:p>
      </dgm:t>
    </dgm:pt>
    <dgm:pt modelId="{945E9524-02A5-034B-A4F3-FC9F20C5B758}" type="sibTrans" cxnId="{247D0AC2-BB03-2843-97DA-5E8927419119}">
      <dgm:prSet/>
      <dgm:spPr/>
      <dgm:t>
        <a:bodyPr/>
        <a:lstStyle/>
        <a:p>
          <a:endParaRPr lang="en-US"/>
        </a:p>
      </dgm:t>
    </dgm:pt>
    <dgm:pt modelId="{0D26769D-967D-B346-BC74-F5ACDA54DB0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dirty="0"/>
            <a:t>Hold</a:t>
          </a:r>
        </a:p>
      </dgm:t>
    </dgm:pt>
    <dgm:pt modelId="{20E4F01F-1DBB-BD4C-8CD9-C3C7B56AA3CE}" type="parTrans" cxnId="{EACDFF47-B4A3-A84C-A119-AAE93927F74B}">
      <dgm:prSet/>
      <dgm:spPr/>
      <dgm:t>
        <a:bodyPr/>
        <a:lstStyle/>
        <a:p>
          <a:endParaRPr lang="en-US"/>
        </a:p>
      </dgm:t>
    </dgm:pt>
    <dgm:pt modelId="{B447A119-3BBE-5448-ABE8-63495ED6504D}" type="sibTrans" cxnId="{EACDFF47-B4A3-A84C-A119-AAE93927F74B}">
      <dgm:prSet/>
      <dgm:spPr/>
      <dgm:t>
        <a:bodyPr/>
        <a:lstStyle/>
        <a:p>
          <a:endParaRPr lang="en-US"/>
        </a:p>
      </dgm:t>
    </dgm:pt>
    <dgm:pt modelId="{64D28E3E-AA99-2647-9607-B7F47FCF3F2D}">
      <dgm:prSet/>
      <dgm:spPr/>
      <dgm:t>
        <a:bodyPr/>
        <a:lstStyle/>
        <a:p>
          <a:pPr rtl="0"/>
          <a:r>
            <a:rPr lang="en-US" dirty="0"/>
            <a:t>Waiting</a:t>
          </a:r>
        </a:p>
      </dgm:t>
    </dgm:pt>
    <dgm:pt modelId="{1469B94A-60C5-7C4B-87DF-A4B91D1C2D07}" type="parTrans" cxnId="{FE946B48-2C45-1247-8023-B6A61E638608}">
      <dgm:prSet/>
      <dgm:spPr/>
      <dgm:t>
        <a:bodyPr/>
        <a:lstStyle/>
        <a:p>
          <a:endParaRPr lang="en-US"/>
        </a:p>
      </dgm:t>
    </dgm:pt>
    <dgm:pt modelId="{081924E5-4F28-B54C-8634-86C6857A70DA}" type="sibTrans" cxnId="{FE946B48-2C45-1247-8023-B6A61E638608}">
      <dgm:prSet/>
      <dgm:spPr/>
      <dgm:t>
        <a:bodyPr/>
        <a:lstStyle/>
        <a:p>
          <a:endParaRPr lang="en-US"/>
        </a:p>
      </dgm:t>
    </dgm:pt>
    <dgm:pt modelId="{04187B78-83C6-C044-88C4-84689F0E334B}">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dirty="0"/>
            <a:t>Over-do</a:t>
          </a:r>
        </a:p>
      </dgm:t>
    </dgm:pt>
    <dgm:pt modelId="{31BADD92-D2B9-E74F-BA3A-FBF0EF3EDFBE}" type="parTrans" cxnId="{2DE0815B-FD78-1443-8BA0-2DCDF1C5A4BA}">
      <dgm:prSet/>
      <dgm:spPr/>
      <dgm:t>
        <a:bodyPr/>
        <a:lstStyle/>
        <a:p>
          <a:endParaRPr lang="en-US"/>
        </a:p>
      </dgm:t>
    </dgm:pt>
    <dgm:pt modelId="{B531EAA2-C094-0B45-AAF8-1F9AEBAFE1C3}" type="sibTrans" cxnId="{2DE0815B-FD78-1443-8BA0-2DCDF1C5A4BA}">
      <dgm:prSet/>
      <dgm:spPr/>
      <dgm:t>
        <a:bodyPr/>
        <a:lstStyle/>
        <a:p>
          <a:endParaRPr lang="en-US"/>
        </a:p>
      </dgm:t>
    </dgm:pt>
    <dgm:pt modelId="{204BCC6B-AC64-B141-8DC2-4D29DFEF7DB6}">
      <dgm:prSet/>
      <dgm:spPr/>
      <dgm:t>
        <a:bodyPr/>
        <a:lstStyle/>
        <a:p>
          <a:pPr rtl="0"/>
          <a:r>
            <a:rPr lang="en-US" dirty="0"/>
            <a:t>Over-Processing</a:t>
          </a:r>
        </a:p>
      </dgm:t>
    </dgm:pt>
    <dgm:pt modelId="{2A78A881-4829-3C48-ABF9-613CCC4B03A5}" type="parTrans" cxnId="{E99D3D82-D985-344A-A6E6-629BEA92E4D0}">
      <dgm:prSet/>
      <dgm:spPr/>
      <dgm:t>
        <a:bodyPr/>
        <a:lstStyle/>
        <a:p>
          <a:endParaRPr lang="en-US"/>
        </a:p>
      </dgm:t>
    </dgm:pt>
    <dgm:pt modelId="{5F31D3BA-8865-F04C-8327-5132548BB752}" type="sibTrans" cxnId="{E99D3D82-D985-344A-A6E6-629BEA92E4D0}">
      <dgm:prSet/>
      <dgm:spPr/>
      <dgm:t>
        <a:bodyPr/>
        <a:lstStyle/>
        <a:p>
          <a:endParaRPr lang="en-US"/>
        </a:p>
      </dgm:t>
    </dgm:pt>
    <dgm:pt modelId="{92DC4726-4DA8-0644-BB83-46780D4CC139}">
      <dgm:prSet/>
      <dgm:spPr/>
      <dgm:t>
        <a:bodyPr/>
        <a:lstStyle/>
        <a:p>
          <a:pPr rtl="0"/>
          <a:r>
            <a:rPr lang="en-US" dirty="0"/>
            <a:t>Over-Production</a:t>
          </a:r>
        </a:p>
      </dgm:t>
    </dgm:pt>
    <dgm:pt modelId="{361F9A10-BB22-C24E-8C12-62EB95F4371F}" type="parTrans" cxnId="{A53597B1-3DEC-6343-B477-CBFAD1CE8A17}">
      <dgm:prSet/>
      <dgm:spPr/>
      <dgm:t>
        <a:bodyPr/>
        <a:lstStyle/>
        <a:p>
          <a:endParaRPr lang="en-US"/>
        </a:p>
      </dgm:t>
    </dgm:pt>
    <dgm:pt modelId="{82BF5A88-877C-6048-8178-A4C7C14481F0}" type="sibTrans" cxnId="{A53597B1-3DEC-6343-B477-CBFAD1CE8A17}">
      <dgm:prSet/>
      <dgm:spPr/>
      <dgm:t>
        <a:bodyPr/>
        <a:lstStyle/>
        <a:p>
          <a:endParaRPr lang="en-US"/>
        </a:p>
      </dgm:t>
    </dgm:pt>
    <dgm:pt modelId="{9D20A7FF-5E21-3248-A373-8597975F65E6}">
      <dgm:prSet/>
      <dgm:spPr/>
      <dgm:t>
        <a:bodyPr/>
        <a:lstStyle/>
        <a:p>
          <a:pPr rtl="0"/>
          <a:r>
            <a:rPr lang="en-US" dirty="0"/>
            <a:t>Transportation</a:t>
          </a:r>
        </a:p>
      </dgm:t>
    </dgm:pt>
    <dgm:pt modelId="{A0BE220A-F3C1-D34C-9841-2B32CD069E1D}" type="parTrans" cxnId="{496F9D66-8E67-D04D-8525-7B8D50E25394}">
      <dgm:prSet/>
      <dgm:spPr/>
      <dgm:t>
        <a:bodyPr/>
        <a:lstStyle/>
        <a:p>
          <a:endParaRPr lang="en-US"/>
        </a:p>
      </dgm:t>
    </dgm:pt>
    <dgm:pt modelId="{065C1B28-D3C8-124B-8E14-D27A5D7A4EBD}" type="sibTrans" cxnId="{496F9D66-8E67-D04D-8525-7B8D50E25394}">
      <dgm:prSet/>
      <dgm:spPr/>
      <dgm:t>
        <a:bodyPr/>
        <a:lstStyle/>
        <a:p>
          <a:endParaRPr lang="en-US"/>
        </a:p>
      </dgm:t>
    </dgm:pt>
    <dgm:pt modelId="{267C8E93-AB54-3746-AEF9-E87671C97FA6}">
      <dgm:prSet/>
      <dgm:spPr/>
      <dgm:t>
        <a:bodyPr/>
        <a:lstStyle/>
        <a:p>
          <a:pPr rtl="0"/>
          <a:r>
            <a:rPr lang="en-US" dirty="0"/>
            <a:t>Inventory</a:t>
          </a:r>
        </a:p>
      </dgm:t>
    </dgm:pt>
    <dgm:pt modelId="{117DF9FB-DBA3-B848-ACB2-6E51A123D65F}" type="parTrans" cxnId="{73B1FF1F-9D72-8A43-A99F-1249FD39CDE3}">
      <dgm:prSet/>
      <dgm:spPr/>
      <dgm:t>
        <a:bodyPr/>
        <a:lstStyle/>
        <a:p>
          <a:endParaRPr lang="en-US"/>
        </a:p>
      </dgm:t>
    </dgm:pt>
    <dgm:pt modelId="{E7357A3D-6B8B-974E-B666-BAF419016406}" type="sibTrans" cxnId="{73B1FF1F-9D72-8A43-A99F-1249FD39CDE3}">
      <dgm:prSet/>
      <dgm:spPr/>
      <dgm:t>
        <a:bodyPr/>
        <a:lstStyle/>
        <a:p>
          <a:endParaRPr lang="en-US"/>
        </a:p>
      </dgm:t>
    </dgm:pt>
    <dgm:pt modelId="{78F81CC4-867F-E84B-A638-9596B6BBEECB}">
      <dgm:prSet/>
      <dgm:spPr/>
      <dgm:t>
        <a:bodyPr/>
        <a:lstStyle/>
        <a:p>
          <a:pPr rtl="0"/>
          <a:r>
            <a:rPr lang="en-US" dirty="0"/>
            <a:t>Defects</a:t>
          </a:r>
        </a:p>
      </dgm:t>
    </dgm:pt>
    <dgm:pt modelId="{4B2BC0A4-C6F5-1E42-B589-99D8E305BB00}" type="parTrans" cxnId="{C87532D9-052D-8346-BC87-2385E32CB476}">
      <dgm:prSet/>
      <dgm:spPr/>
      <dgm:t>
        <a:bodyPr/>
        <a:lstStyle/>
        <a:p>
          <a:endParaRPr lang="en-US"/>
        </a:p>
      </dgm:t>
    </dgm:pt>
    <dgm:pt modelId="{51F81142-F896-9E44-A67A-97C57E5DF889}" type="sibTrans" cxnId="{C87532D9-052D-8346-BC87-2385E32CB476}">
      <dgm:prSet/>
      <dgm:spPr/>
      <dgm:t>
        <a:bodyPr/>
        <a:lstStyle/>
        <a:p>
          <a:endParaRPr lang="en-US"/>
        </a:p>
      </dgm:t>
    </dgm:pt>
    <dgm:pt modelId="{B6ECCA80-9B82-DE4D-8DD2-3E8F6A0EF16A}" type="pres">
      <dgm:prSet presAssocID="{A8E9FEA2-AD6E-E44E-B116-28B6066974D0}" presName="linear" presStyleCnt="0">
        <dgm:presLayoutVars>
          <dgm:animLvl val="lvl"/>
          <dgm:resizeHandles val="exact"/>
        </dgm:presLayoutVars>
      </dgm:prSet>
      <dgm:spPr/>
    </dgm:pt>
    <dgm:pt modelId="{9257604D-77E5-FE4A-855B-2B3B5D68DD03}" type="pres">
      <dgm:prSet presAssocID="{77BA93FE-F554-1245-B4A0-2AE91C40C99E}" presName="parentText" presStyleLbl="node1" presStyleIdx="0" presStyleCnt="3">
        <dgm:presLayoutVars>
          <dgm:chMax val="0"/>
          <dgm:bulletEnabled val="1"/>
        </dgm:presLayoutVars>
      </dgm:prSet>
      <dgm:spPr/>
    </dgm:pt>
    <dgm:pt modelId="{BD6BB14F-3BFD-074B-9A70-B659D79B332C}" type="pres">
      <dgm:prSet presAssocID="{77BA93FE-F554-1245-B4A0-2AE91C40C99E}" presName="childText" presStyleLbl="revTx" presStyleIdx="0" presStyleCnt="3">
        <dgm:presLayoutVars>
          <dgm:bulletEnabled val="1"/>
        </dgm:presLayoutVars>
      </dgm:prSet>
      <dgm:spPr/>
    </dgm:pt>
    <dgm:pt modelId="{9F2E99DA-0818-9845-AB4C-BF65E7739ED0}" type="pres">
      <dgm:prSet presAssocID="{0D26769D-967D-B346-BC74-F5ACDA54DB00}" presName="parentText" presStyleLbl="node1" presStyleIdx="1" presStyleCnt="3">
        <dgm:presLayoutVars>
          <dgm:chMax val="0"/>
          <dgm:bulletEnabled val="1"/>
        </dgm:presLayoutVars>
      </dgm:prSet>
      <dgm:spPr/>
    </dgm:pt>
    <dgm:pt modelId="{A0FEDB1A-5548-FE45-B470-748107FF9986}" type="pres">
      <dgm:prSet presAssocID="{0D26769D-967D-B346-BC74-F5ACDA54DB00}" presName="childText" presStyleLbl="revTx" presStyleIdx="1" presStyleCnt="3">
        <dgm:presLayoutVars>
          <dgm:bulletEnabled val="1"/>
        </dgm:presLayoutVars>
      </dgm:prSet>
      <dgm:spPr/>
    </dgm:pt>
    <dgm:pt modelId="{022DF594-5932-6140-A2BD-4CE9ABA78C5A}" type="pres">
      <dgm:prSet presAssocID="{04187B78-83C6-C044-88C4-84689F0E334B}" presName="parentText" presStyleLbl="node1" presStyleIdx="2" presStyleCnt="3">
        <dgm:presLayoutVars>
          <dgm:chMax val="0"/>
          <dgm:bulletEnabled val="1"/>
        </dgm:presLayoutVars>
      </dgm:prSet>
      <dgm:spPr/>
    </dgm:pt>
    <dgm:pt modelId="{179013F5-5887-DD4C-A6C9-29C274A8850D}" type="pres">
      <dgm:prSet presAssocID="{04187B78-83C6-C044-88C4-84689F0E334B}" presName="childText" presStyleLbl="revTx" presStyleIdx="2" presStyleCnt="3">
        <dgm:presLayoutVars>
          <dgm:bulletEnabled val="1"/>
        </dgm:presLayoutVars>
      </dgm:prSet>
      <dgm:spPr/>
    </dgm:pt>
  </dgm:ptLst>
  <dgm:cxnLst>
    <dgm:cxn modelId="{2A49DF19-C7DE-E642-84E3-2E1E1DDF67CC}" type="presOf" srcId="{A8E9FEA2-AD6E-E44E-B116-28B6066974D0}" destId="{B6ECCA80-9B82-DE4D-8DD2-3E8F6A0EF16A}" srcOrd="0" destOrd="0" presId="urn:microsoft.com/office/officeart/2005/8/layout/vList2"/>
    <dgm:cxn modelId="{73B1FF1F-9D72-8A43-A99F-1249FD39CDE3}" srcId="{0D26769D-967D-B346-BC74-F5ACDA54DB00}" destId="{267C8E93-AB54-3746-AEF9-E87671C97FA6}" srcOrd="0" destOrd="0" parTransId="{117DF9FB-DBA3-B848-ACB2-6E51A123D65F}" sibTransId="{E7357A3D-6B8B-974E-B666-BAF419016406}"/>
    <dgm:cxn modelId="{9FE96A39-1423-DD4B-A147-BB7A6E7812F6}" type="presOf" srcId="{78F81CC4-867F-E84B-A638-9596B6BBEECB}" destId="{179013F5-5887-DD4C-A6C9-29C274A8850D}" srcOrd="0" destOrd="0" presId="urn:microsoft.com/office/officeart/2005/8/layout/vList2"/>
    <dgm:cxn modelId="{2DE0815B-FD78-1443-8BA0-2DCDF1C5A4BA}" srcId="{A8E9FEA2-AD6E-E44E-B116-28B6066974D0}" destId="{04187B78-83C6-C044-88C4-84689F0E334B}" srcOrd="2" destOrd="0" parTransId="{31BADD92-D2B9-E74F-BA3A-FBF0EF3EDFBE}" sibTransId="{B531EAA2-C094-0B45-AAF8-1F9AEBAFE1C3}"/>
    <dgm:cxn modelId="{C74D8041-BDB6-074E-B4BF-6B4F7AD5E9BC}" type="presOf" srcId="{04187B78-83C6-C044-88C4-84689F0E334B}" destId="{022DF594-5932-6140-A2BD-4CE9ABA78C5A}" srcOrd="0" destOrd="0" presId="urn:microsoft.com/office/officeart/2005/8/layout/vList2"/>
    <dgm:cxn modelId="{496F9D66-8E67-D04D-8525-7B8D50E25394}" srcId="{77BA93FE-F554-1245-B4A0-2AE91C40C99E}" destId="{9D20A7FF-5E21-3248-A373-8597975F65E6}" srcOrd="0" destOrd="0" parTransId="{A0BE220A-F3C1-D34C-9841-2B32CD069E1D}" sibTransId="{065C1B28-D3C8-124B-8E14-D27A5D7A4EBD}"/>
    <dgm:cxn modelId="{EACDFF47-B4A3-A84C-A119-AAE93927F74B}" srcId="{A8E9FEA2-AD6E-E44E-B116-28B6066974D0}" destId="{0D26769D-967D-B346-BC74-F5ACDA54DB00}" srcOrd="1" destOrd="0" parTransId="{20E4F01F-1DBB-BD4C-8CD9-C3C7B56AA3CE}" sibTransId="{B447A119-3BBE-5448-ABE8-63495ED6504D}"/>
    <dgm:cxn modelId="{FE946B48-2C45-1247-8023-B6A61E638608}" srcId="{0D26769D-967D-B346-BC74-F5ACDA54DB00}" destId="{64D28E3E-AA99-2647-9607-B7F47FCF3F2D}" srcOrd="1" destOrd="0" parTransId="{1469B94A-60C5-7C4B-87DF-A4B91D1C2D07}" sibTransId="{081924E5-4F28-B54C-8634-86C6857A70DA}"/>
    <dgm:cxn modelId="{BBE26A78-2576-B64F-A1B4-EC2EFD52E965}" type="presOf" srcId="{0D26769D-967D-B346-BC74-F5ACDA54DB00}" destId="{9F2E99DA-0818-9845-AB4C-BF65E7739ED0}" srcOrd="0" destOrd="0" presId="urn:microsoft.com/office/officeart/2005/8/layout/vList2"/>
    <dgm:cxn modelId="{E00BC55A-A467-CD4A-9ED1-F106DBF78886}" type="presOf" srcId="{204BCC6B-AC64-B141-8DC2-4D29DFEF7DB6}" destId="{179013F5-5887-DD4C-A6C9-29C274A8850D}" srcOrd="0" destOrd="1" presId="urn:microsoft.com/office/officeart/2005/8/layout/vList2"/>
    <dgm:cxn modelId="{E99D3D82-D985-344A-A6E6-629BEA92E4D0}" srcId="{04187B78-83C6-C044-88C4-84689F0E334B}" destId="{204BCC6B-AC64-B141-8DC2-4D29DFEF7DB6}" srcOrd="1" destOrd="0" parTransId="{2A78A881-4829-3C48-ABF9-613CCC4B03A5}" sibTransId="{5F31D3BA-8865-F04C-8327-5132548BB752}"/>
    <dgm:cxn modelId="{1AC6D989-2D00-CF4B-9E84-042C2A2AB34F}" type="presOf" srcId="{267C8E93-AB54-3746-AEF9-E87671C97FA6}" destId="{A0FEDB1A-5548-FE45-B470-748107FF9986}" srcOrd="0" destOrd="0" presId="urn:microsoft.com/office/officeart/2005/8/layout/vList2"/>
    <dgm:cxn modelId="{45B223AE-305A-F34A-93A4-69FACD0C4A07}" type="presOf" srcId="{64D28E3E-AA99-2647-9607-B7F47FCF3F2D}" destId="{A0FEDB1A-5548-FE45-B470-748107FF9986}" srcOrd="0" destOrd="1" presId="urn:microsoft.com/office/officeart/2005/8/layout/vList2"/>
    <dgm:cxn modelId="{4D6CEBB0-A6D6-3E4A-A9AC-1C3E42501B61}" type="presOf" srcId="{92DC4726-4DA8-0644-BB83-46780D4CC139}" destId="{179013F5-5887-DD4C-A6C9-29C274A8850D}" srcOrd="0" destOrd="2" presId="urn:microsoft.com/office/officeart/2005/8/layout/vList2"/>
    <dgm:cxn modelId="{A53597B1-3DEC-6343-B477-CBFAD1CE8A17}" srcId="{04187B78-83C6-C044-88C4-84689F0E334B}" destId="{92DC4726-4DA8-0644-BB83-46780D4CC139}" srcOrd="2" destOrd="0" parTransId="{361F9A10-BB22-C24E-8C12-62EB95F4371F}" sibTransId="{82BF5A88-877C-6048-8178-A4C7C14481F0}"/>
    <dgm:cxn modelId="{A94CB5BD-F11D-6841-9B40-762D29723EB7}" type="presOf" srcId="{77BA93FE-F554-1245-B4A0-2AE91C40C99E}" destId="{9257604D-77E5-FE4A-855B-2B3B5D68DD03}" srcOrd="0" destOrd="0" presId="urn:microsoft.com/office/officeart/2005/8/layout/vList2"/>
    <dgm:cxn modelId="{C5A34CBE-5DFE-0D4F-A683-FB6FBA18F642}" type="presOf" srcId="{9D20A7FF-5E21-3248-A373-8597975F65E6}" destId="{BD6BB14F-3BFD-074B-9A70-B659D79B332C}" srcOrd="0" destOrd="0" presId="urn:microsoft.com/office/officeart/2005/8/layout/vList2"/>
    <dgm:cxn modelId="{247D0AC2-BB03-2843-97DA-5E8927419119}" srcId="{77BA93FE-F554-1245-B4A0-2AE91C40C99E}" destId="{E66B832C-765A-FF46-8E18-0A79D3AC3810}" srcOrd="1" destOrd="0" parTransId="{95B491BB-920C-9447-9A28-B825BB46E854}" sibTransId="{945E9524-02A5-034B-A4F3-FC9F20C5B758}"/>
    <dgm:cxn modelId="{92C1C4C6-BB54-044C-A602-4B7A610167EA}" type="presOf" srcId="{E66B832C-765A-FF46-8E18-0A79D3AC3810}" destId="{BD6BB14F-3BFD-074B-9A70-B659D79B332C}" srcOrd="0" destOrd="1" presId="urn:microsoft.com/office/officeart/2005/8/layout/vList2"/>
    <dgm:cxn modelId="{C87532D9-052D-8346-BC87-2385E32CB476}" srcId="{04187B78-83C6-C044-88C4-84689F0E334B}" destId="{78F81CC4-867F-E84B-A638-9596B6BBEECB}" srcOrd="0" destOrd="0" parTransId="{4B2BC0A4-C6F5-1E42-B589-99D8E305BB00}" sibTransId="{51F81142-F896-9E44-A67A-97C57E5DF889}"/>
    <dgm:cxn modelId="{3715C4EE-9E1E-F542-B431-495AC9DD7103}" srcId="{A8E9FEA2-AD6E-E44E-B116-28B6066974D0}" destId="{77BA93FE-F554-1245-B4A0-2AE91C40C99E}" srcOrd="0" destOrd="0" parTransId="{EC72DE4A-AFAD-2442-A175-0ACD343AF716}" sibTransId="{746B505A-39F3-6B4F-9ACC-313665936098}"/>
    <dgm:cxn modelId="{C96FDC1A-181C-2D4D-8E56-1C05DDB1FA9F}" type="presParOf" srcId="{B6ECCA80-9B82-DE4D-8DD2-3E8F6A0EF16A}" destId="{9257604D-77E5-FE4A-855B-2B3B5D68DD03}" srcOrd="0" destOrd="0" presId="urn:microsoft.com/office/officeart/2005/8/layout/vList2"/>
    <dgm:cxn modelId="{275B4CA5-F526-E344-BABE-F4C00CBA752D}" type="presParOf" srcId="{B6ECCA80-9B82-DE4D-8DD2-3E8F6A0EF16A}" destId="{BD6BB14F-3BFD-074B-9A70-B659D79B332C}" srcOrd="1" destOrd="0" presId="urn:microsoft.com/office/officeart/2005/8/layout/vList2"/>
    <dgm:cxn modelId="{F8BB9FEE-A308-6C4D-BA92-985D0F1C7E93}" type="presParOf" srcId="{B6ECCA80-9B82-DE4D-8DD2-3E8F6A0EF16A}" destId="{9F2E99DA-0818-9845-AB4C-BF65E7739ED0}" srcOrd="2" destOrd="0" presId="urn:microsoft.com/office/officeart/2005/8/layout/vList2"/>
    <dgm:cxn modelId="{7645B997-E7CB-F642-B116-BCB6C977F675}" type="presParOf" srcId="{B6ECCA80-9B82-DE4D-8DD2-3E8F6A0EF16A}" destId="{A0FEDB1A-5548-FE45-B470-748107FF9986}" srcOrd="3" destOrd="0" presId="urn:microsoft.com/office/officeart/2005/8/layout/vList2"/>
    <dgm:cxn modelId="{7A6854FB-16CF-BA48-BBCA-3C62DB4CECB8}" type="presParOf" srcId="{B6ECCA80-9B82-DE4D-8DD2-3E8F6A0EF16A}" destId="{022DF594-5932-6140-A2BD-4CE9ABA78C5A}" srcOrd="4" destOrd="0" presId="urn:microsoft.com/office/officeart/2005/8/layout/vList2"/>
    <dgm:cxn modelId="{348840A6-CDFC-ED47-B299-2FA8655A4314}" type="presParOf" srcId="{B6ECCA80-9B82-DE4D-8DD2-3E8F6A0EF16A}" destId="{179013F5-5887-DD4C-A6C9-29C274A8850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099587-62D3-C94D-A519-384AD625F8FD}"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0552C046-373F-9840-ABC6-B7B0A123323C}">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Transportation</a:t>
          </a:r>
        </a:p>
      </dgm:t>
    </dgm:pt>
    <dgm:pt modelId="{F54B9AFC-A5C9-614E-A47D-158610945729}" type="parTrans" cxnId="{C549E848-94D1-464F-AF36-68C4A1588F57}">
      <dgm:prSet/>
      <dgm:spPr/>
      <dgm:t>
        <a:bodyPr/>
        <a:lstStyle/>
        <a:p>
          <a:endParaRPr lang="en-US"/>
        </a:p>
      </dgm:t>
    </dgm:pt>
    <dgm:pt modelId="{A154EC7C-9724-2946-BD5B-5ACB6C9D4AA6}" type="sibTrans" cxnId="{C549E848-94D1-464F-AF36-68C4A1588F57}">
      <dgm:prSet/>
      <dgm:spPr/>
      <dgm:t>
        <a:bodyPr/>
        <a:lstStyle/>
        <a:p>
          <a:endParaRPr lang="en-US"/>
        </a:p>
      </dgm:t>
    </dgm:pt>
    <dgm:pt modelId="{E2F21850-7AC1-CD44-AA72-4C62542F4E1C}">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Site engineer sends request to clerk</a:t>
          </a:r>
        </a:p>
      </dgm:t>
    </dgm:pt>
    <dgm:pt modelId="{CD7801FE-ED99-6845-B7CE-E64CFA7C85CF}" type="parTrans" cxnId="{FFF9620E-73FC-0B4E-BE0A-ECA8461F256B}">
      <dgm:prSet/>
      <dgm:spPr/>
      <dgm:t>
        <a:bodyPr/>
        <a:lstStyle/>
        <a:p>
          <a:endParaRPr lang="en-US"/>
        </a:p>
      </dgm:t>
    </dgm:pt>
    <dgm:pt modelId="{BE383B3A-0917-CB42-8D32-FAFE3CE69C7B}" type="sibTrans" cxnId="{FFF9620E-73FC-0B4E-BE0A-ECA8461F256B}">
      <dgm:prSet/>
      <dgm:spPr/>
      <dgm:t>
        <a:bodyPr/>
        <a:lstStyle/>
        <a:p>
          <a:endParaRPr lang="en-US"/>
        </a:p>
      </dgm:t>
    </dgm:pt>
    <dgm:pt modelId="{D97F44D2-A8E4-BE4D-9719-B7B2A7D81D58}">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Clerk forwards to works engineer</a:t>
          </a:r>
        </a:p>
      </dgm:t>
    </dgm:pt>
    <dgm:pt modelId="{1780D9BA-F0DD-7845-825B-8DED444E685B}" type="parTrans" cxnId="{307020BD-9794-884E-826E-AACF6A0E3796}">
      <dgm:prSet/>
      <dgm:spPr/>
      <dgm:t>
        <a:bodyPr/>
        <a:lstStyle/>
        <a:p>
          <a:endParaRPr lang="en-US"/>
        </a:p>
      </dgm:t>
    </dgm:pt>
    <dgm:pt modelId="{10930A1C-E618-984C-BDAA-2B2383BDD2CF}" type="sibTrans" cxnId="{307020BD-9794-884E-826E-AACF6A0E3796}">
      <dgm:prSet/>
      <dgm:spPr/>
      <dgm:t>
        <a:bodyPr/>
        <a:lstStyle/>
        <a:p>
          <a:endParaRPr lang="en-US"/>
        </a:p>
      </dgm:t>
    </dgm:pt>
    <dgm:pt modelId="{DA9736D6-9503-064E-91A0-E7BC295A4FE0}">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Works engineer sends back to clerk</a:t>
          </a:r>
        </a:p>
      </dgm:t>
    </dgm:pt>
    <dgm:pt modelId="{154578BD-EE5A-B14D-9757-880A43CB166E}" type="parTrans" cxnId="{0D8D4A37-1F2D-3A43-A641-3096FEC0DC85}">
      <dgm:prSet/>
      <dgm:spPr/>
      <dgm:t>
        <a:bodyPr/>
        <a:lstStyle/>
        <a:p>
          <a:endParaRPr lang="en-US"/>
        </a:p>
      </dgm:t>
    </dgm:pt>
    <dgm:pt modelId="{19D7F7E1-D0EB-8D4E-A013-29ED6058D613}" type="sibTrans" cxnId="{0D8D4A37-1F2D-3A43-A641-3096FEC0DC85}">
      <dgm:prSet/>
      <dgm:spPr/>
      <dgm:t>
        <a:bodyPr/>
        <a:lstStyle/>
        <a:p>
          <a:endParaRPr lang="en-US"/>
        </a:p>
      </dgm:t>
    </dgm:pt>
    <dgm:pt modelId="{70EBB1D7-F1A3-8C45-BAED-1ADF2E0F9589}">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Inventory</a:t>
          </a:r>
        </a:p>
      </dgm:t>
    </dgm:pt>
    <dgm:pt modelId="{63597D5C-1969-7440-803B-ABD15FB8883A}" type="parTrans" cxnId="{8E0DC11B-D345-2B43-807B-C3B6501D1511}">
      <dgm:prSet/>
      <dgm:spPr/>
      <dgm:t>
        <a:bodyPr/>
        <a:lstStyle/>
        <a:p>
          <a:endParaRPr lang="en-US"/>
        </a:p>
      </dgm:t>
    </dgm:pt>
    <dgm:pt modelId="{E7C8DECD-5EEF-CF49-9819-E6525F13F61A}" type="sibTrans" cxnId="{8E0DC11B-D345-2B43-807B-C3B6501D1511}">
      <dgm:prSet/>
      <dgm:spPr/>
      <dgm:t>
        <a:bodyPr/>
        <a:lstStyle/>
        <a:p>
          <a:endParaRPr lang="en-US"/>
        </a:p>
      </dgm:t>
    </dgm:pt>
    <dgm:pt modelId="{DCF2E49D-15F7-AF42-B11A-8D70E10B79B5}">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Equipment kept longer than needed</a:t>
          </a:r>
        </a:p>
      </dgm:t>
    </dgm:pt>
    <dgm:pt modelId="{4EBF4E7C-7489-8944-A178-9C4A0C1DC208}" type="parTrans" cxnId="{528F403E-04EA-F04B-88C5-6D72BB7E1EDE}">
      <dgm:prSet/>
      <dgm:spPr/>
      <dgm:t>
        <a:bodyPr/>
        <a:lstStyle/>
        <a:p>
          <a:endParaRPr lang="en-US"/>
        </a:p>
      </dgm:t>
    </dgm:pt>
    <dgm:pt modelId="{F54E22FE-1157-AC40-A442-2498F53403F2}" type="sibTrans" cxnId="{528F403E-04EA-F04B-88C5-6D72BB7E1EDE}">
      <dgm:prSet/>
      <dgm:spPr/>
      <dgm:t>
        <a:bodyPr/>
        <a:lstStyle/>
        <a:p>
          <a:endParaRPr lang="en-US"/>
        </a:p>
      </dgm:t>
    </dgm:pt>
    <dgm:pt modelId="{2C14C0BD-5895-5445-B76E-0554509C4A15}">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Waiting</a:t>
          </a:r>
        </a:p>
      </dgm:t>
    </dgm:pt>
    <dgm:pt modelId="{0BEE9D4A-8C2F-DD4A-A5E6-92404EB11320}" type="parTrans" cxnId="{FB50E2D2-DB53-214D-911F-9FFCEB21B45A}">
      <dgm:prSet/>
      <dgm:spPr/>
      <dgm:t>
        <a:bodyPr/>
        <a:lstStyle/>
        <a:p>
          <a:endParaRPr lang="en-US"/>
        </a:p>
      </dgm:t>
    </dgm:pt>
    <dgm:pt modelId="{C2291044-C862-B04D-851B-B8156D3DE050}" type="sibTrans" cxnId="{FB50E2D2-DB53-214D-911F-9FFCEB21B45A}">
      <dgm:prSet/>
      <dgm:spPr/>
      <dgm:t>
        <a:bodyPr/>
        <a:lstStyle/>
        <a:p>
          <a:endParaRPr lang="en-US"/>
        </a:p>
      </dgm:t>
    </dgm:pt>
    <dgm:pt modelId="{E348646F-A1D3-3C44-8820-90AE5FB62EE2}">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Waiting for availability of works engineer to approve</a:t>
          </a:r>
        </a:p>
      </dgm:t>
    </dgm:pt>
    <dgm:pt modelId="{DB4885D1-A9D7-974C-AFFC-4E821E1CAD6C}" type="parTrans" cxnId="{4A89BC81-781D-3F48-842B-4B2F89F70DA8}">
      <dgm:prSet/>
      <dgm:spPr/>
      <dgm:t>
        <a:bodyPr/>
        <a:lstStyle/>
        <a:p>
          <a:endParaRPr lang="en-US"/>
        </a:p>
      </dgm:t>
    </dgm:pt>
    <dgm:pt modelId="{0FBEA883-94BF-BC4B-83BA-EE92F3E66595}" type="sibTrans" cxnId="{4A89BC81-781D-3F48-842B-4B2F89F70DA8}">
      <dgm:prSet/>
      <dgm:spPr/>
      <dgm:t>
        <a:bodyPr/>
        <a:lstStyle/>
        <a:p>
          <a:endParaRPr lang="en-US"/>
        </a:p>
      </dgm:t>
    </dgm:pt>
    <dgm:pt modelId="{BBB49B8A-1B5C-A649-8BA8-0EF9CD8DC4BC}" type="pres">
      <dgm:prSet presAssocID="{C1099587-62D3-C94D-A519-384AD625F8FD}" presName="linear" presStyleCnt="0">
        <dgm:presLayoutVars>
          <dgm:dir/>
          <dgm:animLvl val="lvl"/>
          <dgm:resizeHandles val="exact"/>
        </dgm:presLayoutVars>
      </dgm:prSet>
      <dgm:spPr/>
    </dgm:pt>
    <dgm:pt modelId="{4D01C914-5C80-AB45-A46D-5CC9B2DC170A}" type="pres">
      <dgm:prSet presAssocID="{0552C046-373F-9840-ABC6-B7B0A123323C}" presName="parentLin" presStyleCnt="0"/>
      <dgm:spPr/>
    </dgm:pt>
    <dgm:pt modelId="{45D50CA7-0786-234D-AE4E-2BAB1CF1128A}" type="pres">
      <dgm:prSet presAssocID="{0552C046-373F-9840-ABC6-B7B0A123323C}" presName="parentLeftMargin" presStyleLbl="node1" presStyleIdx="0" presStyleCnt="3"/>
      <dgm:spPr/>
    </dgm:pt>
    <dgm:pt modelId="{4D3D7672-25A2-3745-8689-A012CC0457DA}" type="pres">
      <dgm:prSet presAssocID="{0552C046-373F-9840-ABC6-B7B0A123323C}" presName="parentText" presStyleLbl="node1" presStyleIdx="0" presStyleCnt="3">
        <dgm:presLayoutVars>
          <dgm:chMax val="0"/>
          <dgm:bulletEnabled val="1"/>
        </dgm:presLayoutVars>
      </dgm:prSet>
      <dgm:spPr/>
    </dgm:pt>
    <dgm:pt modelId="{7B8B618B-0445-1245-B6B5-BB4286676365}" type="pres">
      <dgm:prSet presAssocID="{0552C046-373F-9840-ABC6-B7B0A123323C}" presName="negativeSpace" presStyleCnt="0"/>
      <dgm:spPr/>
    </dgm:pt>
    <dgm:pt modelId="{64A0DEC9-8054-F24F-ABF8-DC9C3E5EBE02}" type="pres">
      <dgm:prSet presAssocID="{0552C046-373F-9840-ABC6-B7B0A123323C}" presName="childText" presStyleLbl="conFgAcc1" presStyleIdx="0" presStyleCnt="3">
        <dgm:presLayoutVars>
          <dgm:bulletEnabled val="1"/>
        </dgm:presLayoutVars>
      </dgm:prSet>
      <dgm:spPr/>
    </dgm:pt>
    <dgm:pt modelId="{5583D0CA-E288-BC43-9B86-C900F8789D30}" type="pres">
      <dgm:prSet presAssocID="{A154EC7C-9724-2946-BD5B-5ACB6C9D4AA6}" presName="spaceBetweenRectangles" presStyleCnt="0"/>
      <dgm:spPr/>
    </dgm:pt>
    <dgm:pt modelId="{D19D6F32-082F-464F-8A72-C20BB0E561C8}" type="pres">
      <dgm:prSet presAssocID="{70EBB1D7-F1A3-8C45-BAED-1ADF2E0F9589}" presName="parentLin" presStyleCnt="0"/>
      <dgm:spPr/>
    </dgm:pt>
    <dgm:pt modelId="{F65FB0DD-7FEF-BC40-9F6F-1099D4A35773}" type="pres">
      <dgm:prSet presAssocID="{70EBB1D7-F1A3-8C45-BAED-1ADF2E0F9589}" presName="parentLeftMargin" presStyleLbl="node1" presStyleIdx="0" presStyleCnt="3"/>
      <dgm:spPr/>
    </dgm:pt>
    <dgm:pt modelId="{2C3CAE34-0E83-E94E-B9BE-478332AD53B9}" type="pres">
      <dgm:prSet presAssocID="{70EBB1D7-F1A3-8C45-BAED-1ADF2E0F9589}" presName="parentText" presStyleLbl="node1" presStyleIdx="1" presStyleCnt="3">
        <dgm:presLayoutVars>
          <dgm:chMax val="0"/>
          <dgm:bulletEnabled val="1"/>
        </dgm:presLayoutVars>
      </dgm:prSet>
      <dgm:spPr/>
    </dgm:pt>
    <dgm:pt modelId="{FA4A595F-D78A-AC42-B347-4EDB07DD17FF}" type="pres">
      <dgm:prSet presAssocID="{70EBB1D7-F1A3-8C45-BAED-1ADF2E0F9589}" presName="negativeSpace" presStyleCnt="0"/>
      <dgm:spPr/>
    </dgm:pt>
    <dgm:pt modelId="{6957F5B9-7E84-1645-9DBC-0F9C73387335}" type="pres">
      <dgm:prSet presAssocID="{70EBB1D7-F1A3-8C45-BAED-1ADF2E0F9589}" presName="childText" presStyleLbl="conFgAcc1" presStyleIdx="1" presStyleCnt="3">
        <dgm:presLayoutVars>
          <dgm:bulletEnabled val="1"/>
        </dgm:presLayoutVars>
      </dgm:prSet>
      <dgm:spPr/>
    </dgm:pt>
    <dgm:pt modelId="{0029CBA8-FF31-EA44-8613-2BFC69CAFA86}" type="pres">
      <dgm:prSet presAssocID="{E7C8DECD-5EEF-CF49-9819-E6525F13F61A}" presName="spaceBetweenRectangles" presStyleCnt="0"/>
      <dgm:spPr/>
    </dgm:pt>
    <dgm:pt modelId="{564F86BC-6E40-7C4D-86E6-3B2EA75E8EB6}" type="pres">
      <dgm:prSet presAssocID="{2C14C0BD-5895-5445-B76E-0554509C4A15}" presName="parentLin" presStyleCnt="0"/>
      <dgm:spPr/>
    </dgm:pt>
    <dgm:pt modelId="{F17D7B51-B9A3-4F44-B009-803E8B0F935B}" type="pres">
      <dgm:prSet presAssocID="{2C14C0BD-5895-5445-B76E-0554509C4A15}" presName="parentLeftMargin" presStyleLbl="node1" presStyleIdx="1" presStyleCnt="3"/>
      <dgm:spPr/>
    </dgm:pt>
    <dgm:pt modelId="{1190623A-CAA1-D344-AD44-3E3A0211A2F0}" type="pres">
      <dgm:prSet presAssocID="{2C14C0BD-5895-5445-B76E-0554509C4A15}" presName="parentText" presStyleLbl="node1" presStyleIdx="2" presStyleCnt="3">
        <dgm:presLayoutVars>
          <dgm:chMax val="0"/>
          <dgm:bulletEnabled val="1"/>
        </dgm:presLayoutVars>
      </dgm:prSet>
      <dgm:spPr/>
    </dgm:pt>
    <dgm:pt modelId="{0D83C40C-F50E-6C47-830D-1BDE3090AEAB}" type="pres">
      <dgm:prSet presAssocID="{2C14C0BD-5895-5445-B76E-0554509C4A15}" presName="negativeSpace" presStyleCnt="0"/>
      <dgm:spPr/>
    </dgm:pt>
    <dgm:pt modelId="{AE51FE02-AF22-6149-9558-D5EC29FAFD40}" type="pres">
      <dgm:prSet presAssocID="{2C14C0BD-5895-5445-B76E-0554509C4A15}" presName="childText" presStyleLbl="conFgAcc1" presStyleIdx="2" presStyleCnt="3">
        <dgm:presLayoutVars>
          <dgm:bulletEnabled val="1"/>
        </dgm:presLayoutVars>
      </dgm:prSet>
      <dgm:spPr/>
    </dgm:pt>
  </dgm:ptLst>
  <dgm:cxnLst>
    <dgm:cxn modelId="{51EC8404-7F9E-E347-84D6-7D4D811FF7BF}" type="presOf" srcId="{0552C046-373F-9840-ABC6-B7B0A123323C}" destId="{4D3D7672-25A2-3745-8689-A012CC0457DA}" srcOrd="1" destOrd="0" presId="urn:microsoft.com/office/officeart/2005/8/layout/list1"/>
    <dgm:cxn modelId="{FFF9620E-73FC-0B4E-BE0A-ECA8461F256B}" srcId="{0552C046-373F-9840-ABC6-B7B0A123323C}" destId="{E2F21850-7AC1-CD44-AA72-4C62542F4E1C}" srcOrd="0" destOrd="0" parTransId="{CD7801FE-ED99-6845-B7CE-E64CFA7C85CF}" sibTransId="{BE383B3A-0917-CB42-8D32-FAFE3CE69C7B}"/>
    <dgm:cxn modelId="{F18E3014-E972-B54B-91BC-0B75CDC2598C}" type="presOf" srcId="{2C14C0BD-5895-5445-B76E-0554509C4A15}" destId="{1190623A-CAA1-D344-AD44-3E3A0211A2F0}" srcOrd="1" destOrd="0" presId="urn:microsoft.com/office/officeart/2005/8/layout/list1"/>
    <dgm:cxn modelId="{09E1CF15-91BA-564F-A03D-622D68DA9446}" type="presOf" srcId="{70EBB1D7-F1A3-8C45-BAED-1ADF2E0F9589}" destId="{2C3CAE34-0E83-E94E-B9BE-478332AD53B9}" srcOrd="1" destOrd="0" presId="urn:microsoft.com/office/officeart/2005/8/layout/list1"/>
    <dgm:cxn modelId="{A40C4418-3355-B542-9F00-CBE7BCF70DCA}" type="presOf" srcId="{2C14C0BD-5895-5445-B76E-0554509C4A15}" destId="{F17D7B51-B9A3-4F44-B009-803E8B0F935B}" srcOrd="0" destOrd="0" presId="urn:microsoft.com/office/officeart/2005/8/layout/list1"/>
    <dgm:cxn modelId="{8E0DC11B-D345-2B43-807B-C3B6501D1511}" srcId="{C1099587-62D3-C94D-A519-384AD625F8FD}" destId="{70EBB1D7-F1A3-8C45-BAED-1ADF2E0F9589}" srcOrd="1" destOrd="0" parTransId="{63597D5C-1969-7440-803B-ABD15FB8883A}" sibTransId="{E7C8DECD-5EEF-CF49-9819-E6525F13F61A}"/>
    <dgm:cxn modelId="{0D8D4A37-1F2D-3A43-A641-3096FEC0DC85}" srcId="{0552C046-373F-9840-ABC6-B7B0A123323C}" destId="{DA9736D6-9503-064E-91A0-E7BC295A4FE0}" srcOrd="2" destOrd="0" parTransId="{154578BD-EE5A-B14D-9757-880A43CB166E}" sibTransId="{19D7F7E1-D0EB-8D4E-A013-29ED6058D613}"/>
    <dgm:cxn modelId="{528F403E-04EA-F04B-88C5-6D72BB7E1EDE}" srcId="{70EBB1D7-F1A3-8C45-BAED-1ADF2E0F9589}" destId="{DCF2E49D-15F7-AF42-B11A-8D70E10B79B5}" srcOrd="0" destOrd="0" parTransId="{4EBF4E7C-7489-8944-A178-9C4A0C1DC208}" sibTransId="{F54E22FE-1157-AC40-A442-2498F53403F2}"/>
    <dgm:cxn modelId="{892F9D5C-897D-D749-BDEE-C5602BFD8BE3}" type="presOf" srcId="{70EBB1D7-F1A3-8C45-BAED-1ADF2E0F9589}" destId="{F65FB0DD-7FEF-BC40-9F6F-1099D4A35773}" srcOrd="0" destOrd="0" presId="urn:microsoft.com/office/officeart/2005/8/layout/list1"/>
    <dgm:cxn modelId="{66053D67-24A0-7543-9734-18DF0BD50FC2}" type="presOf" srcId="{D97F44D2-A8E4-BE4D-9719-B7B2A7D81D58}" destId="{64A0DEC9-8054-F24F-ABF8-DC9C3E5EBE02}" srcOrd="0" destOrd="1" presId="urn:microsoft.com/office/officeart/2005/8/layout/list1"/>
    <dgm:cxn modelId="{C549E848-94D1-464F-AF36-68C4A1588F57}" srcId="{C1099587-62D3-C94D-A519-384AD625F8FD}" destId="{0552C046-373F-9840-ABC6-B7B0A123323C}" srcOrd="0" destOrd="0" parTransId="{F54B9AFC-A5C9-614E-A47D-158610945729}" sibTransId="{A154EC7C-9724-2946-BD5B-5ACB6C9D4AA6}"/>
    <dgm:cxn modelId="{7BA77170-B093-864C-AB15-2DF9FAE467DE}" type="presOf" srcId="{C1099587-62D3-C94D-A519-384AD625F8FD}" destId="{BBB49B8A-1B5C-A649-8BA8-0EF9CD8DC4BC}" srcOrd="0" destOrd="0" presId="urn:microsoft.com/office/officeart/2005/8/layout/list1"/>
    <dgm:cxn modelId="{4A89BC81-781D-3F48-842B-4B2F89F70DA8}" srcId="{2C14C0BD-5895-5445-B76E-0554509C4A15}" destId="{E348646F-A1D3-3C44-8820-90AE5FB62EE2}" srcOrd="0" destOrd="0" parTransId="{DB4885D1-A9D7-974C-AFFC-4E821E1CAD6C}" sibTransId="{0FBEA883-94BF-BC4B-83BA-EE92F3E66595}"/>
    <dgm:cxn modelId="{15D3DF8C-C122-1F49-BC5E-37482B5FC133}" type="presOf" srcId="{E348646F-A1D3-3C44-8820-90AE5FB62EE2}" destId="{AE51FE02-AF22-6149-9558-D5EC29FAFD40}" srcOrd="0" destOrd="0" presId="urn:microsoft.com/office/officeart/2005/8/layout/list1"/>
    <dgm:cxn modelId="{78C6D5B3-DC4A-F94E-BC92-FE0F870086A7}" type="presOf" srcId="{0552C046-373F-9840-ABC6-B7B0A123323C}" destId="{45D50CA7-0786-234D-AE4E-2BAB1CF1128A}" srcOrd="0" destOrd="0" presId="urn:microsoft.com/office/officeart/2005/8/layout/list1"/>
    <dgm:cxn modelId="{181B8FB7-B108-B04D-9B80-9927D9CD7D0E}" type="presOf" srcId="{DA9736D6-9503-064E-91A0-E7BC295A4FE0}" destId="{64A0DEC9-8054-F24F-ABF8-DC9C3E5EBE02}" srcOrd="0" destOrd="2" presId="urn:microsoft.com/office/officeart/2005/8/layout/list1"/>
    <dgm:cxn modelId="{307020BD-9794-884E-826E-AACF6A0E3796}" srcId="{0552C046-373F-9840-ABC6-B7B0A123323C}" destId="{D97F44D2-A8E4-BE4D-9719-B7B2A7D81D58}" srcOrd="1" destOrd="0" parTransId="{1780D9BA-F0DD-7845-825B-8DED444E685B}" sibTransId="{10930A1C-E618-984C-BDAA-2B2383BDD2CF}"/>
    <dgm:cxn modelId="{924B40C0-395C-8849-B809-5CD9F090AFFD}" type="presOf" srcId="{DCF2E49D-15F7-AF42-B11A-8D70E10B79B5}" destId="{6957F5B9-7E84-1645-9DBC-0F9C73387335}" srcOrd="0" destOrd="0" presId="urn:microsoft.com/office/officeart/2005/8/layout/list1"/>
    <dgm:cxn modelId="{FB50E2D2-DB53-214D-911F-9FFCEB21B45A}" srcId="{C1099587-62D3-C94D-A519-384AD625F8FD}" destId="{2C14C0BD-5895-5445-B76E-0554509C4A15}" srcOrd="2" destOrd="0" parTransId="{0BEE9D4A-8C2F-DD4A-A5E6-92404EB11320}" sibTransId="{C2291044-C862-B04D-851B-B8156D3DE050}"/>
    <dgm:cxn modelId="{32C2D9F7-6D07-4145-9F4F-D5FE87BAEC4A}" type="presOf" srcId="{E2F21850-7AC1-CD44-AA72-4C62542F4E1C}" destId="{64A0DEC9-8054-F24F-ABF8-DC9C3E5EBE02}" srcOrd="0" destOrd="0" presId="urn:microsoft.com/office/officeart/2005/8/layout/list1"/>
    <dgm:cxn modelId="{F02E772B-1706-BD4F-BE1A-D9B2FA1AFDEE}" type="presParOf" srcId="{BBB49B8A-1B5C-A649-8BA8-0EF9CD8DC4BC}" destId="{4D01C914-5C80-AB45-A46D-5CC9B2DC170A}" srcOrd="0" destOrd="0" presId="urn:microsoft.com/office/officeart/2005/8/layout/list1"/>
    <dgm:cxn modelId="{FEB4E83C-EC35-534A-8D72-D2E4E4D1A06E}" type="presParOf" srcId="{4D01C914-5C80-AB45-A46D-5CC9B2DC170A}" destId="{45D50CA7-0786-234D-AE4E-2BAB1CF1128A}" srcOrd="0" destOrd="0" presId="urn:microsoft.com/office/officeart/2005/8/layout/list1"/>
    <dgm:cxn modelId="{60EBFAC6-D487-D44B-B897-E431D0F2A3FB}" type="presParOf" srcId="{4D01C914-5C80-AB45-A46D-5CC9B2DC170A}" destId="{4D3D7672-25A2-3745-8689-A012CC0457DA}" srcOrd="1" destOrd="0" presId="urn:microsoft.com/office/officeart/2005/8/layout/list1"/>
    <dgm:cxn modelId="{FA9F869B-DA9C-3E43-9E9C-9FE410FDEAD9}" type="presParOf" srcId="{BBB49B8A-1B5C-A649-8BA8-0EF9CD8DC4BC}" destId="{7B8B618B-0445-1245-B6B5-BB4286676365}" srcOrd="1" destOrd="0" presId="urn:microsoft.com/office/officeart/2005/8/layout/list1"/>
    <dgm:cxn modelId="{E3047E08-8DF3-8940-9FD4-C9FF35B3EA10}" type="presParOf" srcId="{BBB49B8A-1B5C-A649-8BA8-0EF9CD8DC4BC}" destId="{64A0DEC9-8054-F24F-ABF8-DC9C3E5EBE02}" srcOrd="2" destOrd="0" presId="urn:microsoft.com/office/officeart/2005/8/layout/list1"/>
    <dgm:cxn modelId="{986EDE74-CBA1-1043-BCFE-4BCB9EEADE07}" type="presParOf" srcId="{BBB49B8A-1B5C-A649-8BA8-0EF9CD8DC4BC}" destId="{5583D0CA-E288-BC43-9B86-C900F8789D30}" srcOrd="3" destOrd="0" presId="urn:microsoft.com/office/officeart/2005/8/layout/list1"/>
    <dgm:cxn modelId="{FA1A806C-DEDC-8C46-BAA9-C462E504C906}" type="presParOf" srcId="{BBB49B8A-1B5C-A649-8BA8-0EF9CD8DC4BC}" destId="{D19D6F32-082F-464F-8A72-C20BB0E561C8}" srcOrd="4" destOrd="0" presId="urn:microsoft.com/office/officeart/2005/8/layout/list1"/>
    <dgm:cxn modelId="{B52DCA98-4F08-804F-80B5-C914E10B5EF2}" type="presParOf" srcId="{D19D6F32-082F-464F-8A72-C20BB0E561C8}" destId="{F65FB0DD-7FEF-BC40-9F6F-1099D4A35773}" srcOrd="0" destOrd="0" presId="urn:microsoft.com/office/officeart/2005/8/layout/list1"/>
    <dgm:cxn modelId="{6C243097-9FF5-1340-9390-B2D96E7F236D}" type="presParOf" srcId="{D19D6F32-082F-464F-8A72-C20BB0E561C8}" destId="{2C3CAE34-0E83-E94E-B9BE-478332AD53B9}" srcOrd="1" destOrd="0" presId="urn:microsoft.com/office/officeart/2005/8/layout/list1"/>
    <dgm:cxn modelId="{F2660590-6549-9948-8B48-1F5D2A53C752}" type="presParOf" srcId="{BBB49B8A-1B5C-A649-8BA8-0EF9CD8DC4BC}" destId="{FA4A595F-D78A-AC42-B347-4EDB07DD17FF}" srcOrd="5" destOrd="0" presId="urn:microsoft.com/office/officeart/2005/8/layout/list1"/>
    <dgm:cxn modelId="{C78DCFCB-7CEE-8745-8591-4A489ABB2D94}" type="presParOf" srcId="{BBB49B8A-1B5C-A649-8BA8-0EF9CD8DC4BC}" destId="{6957F5B9-7E84-1645-9DBC-0F9C73387335}" srcOrd="6" destOrd="0" presId="urn:microsoft.com/office/officeart/2005/8/layout/list1"/>
    <dgm:cxn modelId="{6799A2D7-258E-D44E-9279-9E21F8389C72}" type="presParOf" srcId="{BBB49B8A-1B5C-A649-8BA8-0EF9CD8DC4BC}" destId="{0029CBA8-FF31-EA44-8613-2BFC69CAFA86}" srcOrd="7" destOrd="0" presId="urn:microsoft.com/office/officeart/2005/8/layout/list1"/>
    <dgm:cxn modelId="{4053435C-647F-9C4A-9C0F-B220D6A92071}" type="presParOf" srcId="{BBB49B8A-1B5C-A649-8BA8-0EF9CD8DC4BC}" destId="{564F86BC-6E40-7C4D-86E6-3B2EA75E8EB6}" srcOrd="8" destOrd="0" presId="urn:microsoft.com/office/officeart/2005/8/layout/list1"/>
    <dgm:cxn modelId="{5B21B139-BCCA-A74C-80C7-04CFA1252C1C}" type="presParOf" srcId="{564F86BC-6E40-7C4D-86E6-3B2EA75E8EB6}" destId="{F17D7B51-B9A3-4F44-B009-803E8B0F935B}" srcOrd="0" destOrd="0" presId="urn:microsoft.com/office/officeart/2005/8/layout/list1"/>
    <dgm:cxn modelId="{70756982-12E3-0447-965E-184BA3F21680}" type="presParOf" srcId="{564F86BC-6E40-7C4D-86E6-3B2EA75E8EB6}" destId="{1190623A-CAA1-D344-AD44-3E3A0211A2F0}" srcOrd="1" destOrd="0" presId="urn:microsoft.com/office/officeart/2005/8/layout/list1"/>
    <dgm:cxn modelId="{826A05BF-7ED6-3548-B9D6-6D1C303BCC6D}" type="presParOf" srcId="{BBB49B8A-1B5C-A649-8BA8-0EF9CD8DC4BC}" destId="{0D83C40C-F50E-6C47-830D-1BDE3090AEAB}" srcOrd="9" destOrd="0" presId="urn:microsoft.com/office/officeart/2005/8/layout/list1"/>
    <dgm:cxn modelId="{D5FE5842-2905-CE47-93FE-3B8C81CA6AC9}" type="presParOf" srcId="{BBB49B8A-1B5C-A649-8BA8-0EF9CD8DC4BC}" destId="{AE51FE02-AF22-6149-9558-D5EC29FAFD4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1178F3-828B-8545-A506-E964EE3025A7}"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10E2EF40-50EC-8247-B991-FCBD5ED5D09A}">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Defect</a:t>
          </a:r>
        </a:p>
      </dgm:t>
    </dgm:pt>
    <dgm:pt modelId="{547B31E3-2CD2-CB4D-BD59-F73B68DF6602}" type="parTrans" cxnId="{1A19F859-1E31-0B4D-9F99-AB1CCF1242D8}">
      <dgm:prSet/>
      <dgm:spPr/>
      <dgm:t>
        <a:bodyPr/>
        <a:lstStyle/>
        <a:p>
          <a:endParaRPr lang="en-US"/>
        </a:p>
      </dgm:t>
    </dgm:pt>
    <dgm:pt modelId="{FF010B5E-4EEE-2F4F-A39A-AA125067AFD5}" type="sibTrans" cxnId="{1A19F859-1E31-0B4D-9F99-AB1CCF1242D8}">
      <dgm:prSet/>
      <dgm:spPr/>
      <dgm:t>
        <a:bodyPr/>
        <a:lstStyle/>
        <a:p>
          <a:endParaRPr lang="en-US"/>
        </a:p>
      </dgm:t>
    </dgm:pt>
    <dgm:pt modelId="{AD5EECA9-7014-CF4E-A616-878EECC17B34}">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000" dirty="0"/>
            <a:t>Selected equipment not available, alternative equipment sought</a:t>
          </a:r>
        </a:p>
      </dgm:t>
    </dgm:pt>
    <dgm:pt modelId="{D5EFBFC0-BB86-E146-913D-A18EE100862B}" type="parTrans" cxnId="{43B331C8-496B-DC42-A1F2-97CF292DC095}">
      <dgm:prSet/>
      <dgm:spPr/>
      <dgm:t>
        <a:bodyPr/>
        <a:lstStyle/>
        <a:p>
          <a:endParaRPr lang="en-US"/>
        </a:p>
      </dgm:t>
    </dgm:pt>
    <dgm:pt modelId="{09671D83-8FE7-BA46-AA45-19A0ECF4ACFF}" type="sibTrans" cxnId="{43B331C8-496B-DC42-A1F2-97CF292DC095}">
      <dgm:prSet/>
      <dgm:spPr/>
      <dgm:t>
        <a:bodyPr/>
        <a:lstStyle/>
        <a:p>
          <a:endParaRPr lang="en-US"/>
        </a:p>
      </dgm:t>
    </dgm:pt>
    <dgm:pt modelId="{6C4CE554-69E0-DB4B-8C9F-FF65DD074E8A}">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000" dirty="0"/>
            <a:t>Incorrect equipment delivered and returned to supplier</a:t>
          </a:r>
        </a:p>
      </dgm:t>
    </dgm:pt>
    <dgm:pt modelId="{6F36311D-3F95-EF4D-BC2B-C8287AA0C152}" type="parTrans" cxnId="{918D3AC7-F9DA-1A42-A63E-6B31BF0BD2D3}">
      <dgm:prSet/>
      <dgm:spPr/>
      <dgm:t>
        <a:bodyPr/>
        <a:lstStyle/>
        <a:p>
          <a:endParaRPr lang="en-US"/>
        </a:p>
      </dgm:t>
    </dgm:pt>
    <dgm:pt modelId="{A01D683D-8C49-A440-B2EA-C0203B1CFA23}" type="sibTrans" cxnId="{918D3AC7-F9DA-1A42-A63E-6B31BF0BD2D3}">
      <dgm:prSet/>
      <dgm:spPr/>
      <dgm:t>
        <a:bodyPr/>
        <a:lstStyle/>
        <a:p>
          <a:endParaRPr lang="en-US"/>
        </a:p>
      </dgm:t>
    </dgm:pt>
    <dgm:pt modelId="{A88F7987-7F47-8D4E-84D2-031F69114DCA}">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Over-processing</a:t>
          </a:r>
        </a:p>
      </dgm:t>
    </dgm:pt>
    <dgm:pt modelId="{24921576-FA9B-0D43-83B6-7569EC264982}" type="parTrans" cxnId="{5B9264E7-84FA-0C49-98EB-11BF5BF74AA4}">
      <dgm:prSet/>
      <dgm:spPr/>
      <dgm:t>
        <a:bodyPr/>
        <a:lstStyle/>
        <a:p>
          <a:endParaRPr lang="en-US"/>
        </a:p>
      </dgm:t>
    </dgm:pt>
    <dgm:pt modelId="{31A40343-FC3E-864F-8BE3-366C55004D5E}" type="sibTrans" cxnId="{5B9264E7-84FA-0C49-98EB-11BF5BF74AA4}">
      <dgm:prSet/>
      <dgm:spPr/>
      <dgm:t>
        <a:bodyPr/>
        <a:lstStyle/>
        <a:p>
          <a:endParaRPr lang="en-US"/>
        </a:p>
      </dgm:t>
    </dgm:pt>
    <dgm:pt modelId="{4F5F35BA-C7AD-3D43-B79F-E53B947ABF94}">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000" dirty="0"/>
            <a:t>Rental requests being approved and then canceled by site engineer because no longer needed</a:t>
          </a:r>
        </a:p>
      </dgm:t>
    </dgm:pt>
    <dgm:pt modelId="{D32A04A2-4AA6-0140-BE59-C555C671FF14}" type="parTrans" cxnId="{2A1D1A15-0ADD-7240-B76A-4DC361DA1311}">
      <dgm:prSet/>
      <dgm:spPr/>
      <dgm:t>
        <a:bodyPr/>
        <a:lstStyle/>
        <a:p>
          <a:endParaRPr lang="en-US"/>
        </a:p>
      </dgm:t>
    </dgm:pt>
    <dgm:pt modelId="{96F8CD6B-D077-E148-829B-0701D6F45EFD}" type="sibTrans" cxnId="{2A1D1A15-0ADD-7240-B76A-4DC361DA1311}">
      <dgm:prSet/>
      <dgm:spPr/>
      <dgm:t>
        <a:bodyPr/>
        <a:lstStyle/>
        <a:p>
          <a:endParaRPr lang="en-US"/>
        </a:p>
      </dgm:t>
    </dgm:pt>
    <dgm:pt modelId="{E7295B82-D2B9-7F42-AD7A-B9557A27A0DF}">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Over-production</a:t>
          </a:r>
        </a:p>
      </dgm:t>
    </dgm:pt>
    <dgm:pt modelId="{37721654-F765-844F-8D0F-AD12BABF1B70}" type="parTrans" cxnId="{5BB294FA-727B-2846-8200-FCD0330B575D}">
      <dgm:prSet/>
      <dgm:spPr/>
      <dgm:t>
        <a:bodyPr/>
        <a:lstStyle/>
        <a:p>
          <a:endParaRPr lang="en-US"/>
        </a:p>
      </dgm:t>
    </dgm:pt>
    <dgm:pt modelId="{9F774AC4-72AB-8244-B30E-B3FD58FEE159}" type="sibTrans" cxnId="{5BB294FA-727B-2846-8200-FCD0330B575D}">
      <dgm:prSet/>
      <dgm:spPr/>
      <dgm:t>
        <a:bodyPr/>
        <a:lstStyle/>
        <a:p>
          <a:endParaRPr lang="en-US"/>
        </a:p>
      </dgm:t>
    </dgm:pt>
    <dgm:pt modelId="{724C86DE-4D04-954C-81C7-DBF8E4ECD36D}">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000" dirty="0"/>
            <a:t>Equipment being rented and not used at all by site engineer</a:t>
          </a:r>
        </a:p>
      </dgm:t>
    </dgm:pt>
    <dgm:pt modelId="{4449980B-3A3C-D942-BF73-DAFF95E19E16}" type="parTrans" cxnId="{467B8621-FFEA-174A-AD1A-7A567F6E85D1}">
      <dgm:prSet/>
      <dgm:spPr/>
      <dgm:t>
        <a:bodyPr/>
        <a:lstStyle/>
        <a:p>
          <a:endParaRPr lang="en-US"/>
        </a:p>
      </dgm:t>
    </dgm:pt>
    <dgm:pt modelId="{A592586F-88D8-0849-9337-0699C8EC1D75}" type="sibTrans" cxnId="{467B8621-FFEA-174A-AD1A-7A567F6E85D1}">
      <dgm:prSet/>
      <dgm:spPr/>
      <dgm:t>
        <a:bodyPr/>
        <a:lstStyle/>
        <a:p>
          <a:endParaRPr lang="en-US"/>
        </a:p>
      </dgm:t>
    </dgm:pt>
    <dgm:pt modelId="{5A8E3D74-6838-4F56-BBD3-F7CE0AE5F385}">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000" dirty="0"/>
            <a:t>Clerk finds available equipment and rental request is rejected by works engineer</a:t>
          </a:r>
        </a:p>
      </dgm:t>
    </dgm:pt>
    <dgm:pt modelId="{8B4244A3-C213-46F8-8163-BAD8E24DDB2A}" type="parTrans" cxnId="{0F747DCD-6C1B-4238-93EC-873AE4C0C1E5}">
      <dgm:prSet/>
      <dgm:spPr/>
      <dgm:t>
        <a:bodyPr/>
        <a:lstStyle/>
        <a:p>
          <a:endParaRPr lang="en-AU"/>
        </a:p>
      </dgm:t>
    </dgm:pt>
    <dgm:pt modelId="{EFECD6DD-8EED-4344-97B8-A11379CC5F24}" type="sibTrans" cxnId="{0F747DCD-6C1B-4238-93EC-873AE4C0C1E5}">
      <dgm:prSet/>
      <dgm:spPr/>
      <dgm:t>
        <a:bodyPr/>
        <a:lstStyle/>
        <a:p>
          <a:endParaRPr lang="en-AU"/>
        </a:p>
      </dgm:t>
    </dgm:pt>
    <dgm:pt modelId="{C4B01D1C-3AEB-4646-9966-BB21233E146D}">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000" dirty="0"/>
            <a:t>Equipment returned by site engineer because is incorrect</a:t>
          </a:r>
        </a:p>
      </dgm:t>
    </dgm:pt>
    <dgm:pt modelId="{7CA023EB-E972-498E-B6B3-94E8A6D9755A}" type="parTrans" cxnId="{97F6E48A-D831-4DCB-8493-786EDB702D27}">
      <dgm:prSet/>
      <dgm:spPr/>
      <dgm:t>
        <a:bodyPr/>
        <a:lstStyle/>
        <a:p>
          <a:endParaRPr lang="en-AU"/>
        </a:p>
      </dgm:t>
    </dgm:pt>
    <dgm:pt modelId="{D8A21BD6-DF95-40BE-85BE-05B2580085B8}" type="sibTrans" cxnId="{97F6E48A-D831-4DCB-8493-786EDB702D27}">
      <dgm:prSet/>
      <dgm:spPr/>
      <dgm:t>
        <a:bodyPr/>
        <a:lstStyle/>
        <a:p>
          <a:endParaRPr lang="en-AU"/>
        </a:p>
      </dgm:t>
    </dgm:pt>
    <dgm:pt modelId="{346712E7-45BA-704A-86F3-AC028410DFE4}" type="pres">
      <dgm:prSet presAssocID="{B51178F3-828B-8545-A506-E964EE3025A7}" presName="linear" presStyleCnt="0">
        <dgm:presLayoutVars>
          <dgm:dir/>
          <dgm:animLvl val="lvl"/>
          <dgm:resizeHandles val="exact"/>
        </dgm:presLayoutVars>
      </dgm:prSet>
      <dgm:spPr/>
    </dgm:pt>
    <dgm:pt modelId="{C446CDA8-5D75-D84C-BB4B-851F9BA32178}" type="pres">
      <dgm:prSet presAssocID="{10E2EF40-50EC-8247-B991-FCBD5ED5D09A}" presName="parentLin" presStyleCnt="0"/>
      <dgm:spPr/>
    </dgm:pt>
    <dgm:pt modelId="{0C616E76-FCCF-B645-A722-53C14FB7464C}" type="pres">
      <dgm:prSet presAssocID="{10E2EF40-50EC-8247-B991-FCBD5ED5D09A}" presName="parentLeftMargin" presStyleLbl="node1" presStyleIdx="0" presStyleCnt="3"/>
      <dgm:spPr/>
    </dgm:pt>
    <dgm:pt modelId="{809F5857-5E03-0F44-ACFE-A938F31465A6}" type="pres">
      <dgm:prSet presAssocID="{10E2EF40-50EC-8247-B991-FCBD5ED5D09A}" presName="parentText" presStyleLbl="node1" presStyleIdx="0" presStyleCnt="3">
        <dgm:presLayoutVars>
          <dgm:chMax val="0"/>
          <dgm:bulletEnabled val="1"/>
        </dgm:presLayoutVars>
      </dgm:prSet>
      <dgm:spPr/>
    </dgm:pt>
    <dgm:pt modelId="{ADA64870-95A9-1748-B554-D18DBAC5AFE1}" type="pres">
      <dgm:prSet presAssocID="{10E2EF40-50EC-8247-B991-FCBD5ED5D09A}" presName="negativeSpace" presStyleCnt="0"/>
      <dgm:spPr/>
    </dgm:pt>
    <dgm:pt modelId="{2A03A2DB-BE36-3442-B16E-35D3F99DC13B}" type="pres">
      <dgm:prSet presAssocID="{10E2EF40-50EC-8247-B991-FCBD5ED5D09A}" presName="childText" presStyleLbl="conFgAcc1" presStyleIdx="0" presStyleCnt="3" custScaleY="120932">
        <dgm:presLayoutVars>
          <dgm:bulletEnabled val="1"/>
        </dgm:presLayoutVars>
      </dgm:prSet>
      <dgm:spPr/>
    </dgm:pt>
    <dgm:pt modelId="{7C550D4F-D477-634F-8A17-5A6FE203962F}" type="pres">
      <dgm:prSet presAssocID="{FF010B5E-4EEE-2F4F-A39A-AA125067AFD5}" presName="spaceBetweenRectangles" presStyleCnt="0"/>
      <dgm:spPr/>
    </dgm:pt>
    <dgm:pt modelId="{02984B1D-655F-EF4B-8096-2E2A317C0F56}" type="pres">
      <dgm:prSet presAssocID="{A88F7987-7F47-8D4E-84D2-031F69114DCA}" presName="parentLin" presStyleCnt="0"/>
      <dgm:spPr/>
    </dgm:pt>
    <dgm:pt modelId="{778D4363-0D4F-7C4C-9158-2BA0D55578E6}" type="pres">
      <dgm:prSet presAssocID="{A88F7987-7F47-8D4E-84D2-031F69114DCA}" presName="parentLeftMargin" presStyleLbl="node1" presStyleIdx="0" presStyleCnt="3"/>
      <dgm:spPr/>
    </dgm:pt>
    <dgm:pt modelId="{AEA47DC9-248B-BE47-9DC2-28ED66BD520C}" type="pres">
      <dgm:prSet presAssocID="{A88F7987-7F47-8D4E-84D2-031F69114DCA}" presName="parentText" presStyleLbl="node1" presStyleIdx="1" presStyleCnt="3">
        <dgm:presLayoutVars>
          <dgm:chMax val="0"/>
          <dgm:bulletEnabled val="1"/>
        </dgm:presLayoutVars>
      </dgm:prSet>
      <dgm:spPr/>
    </dgm:pt>
    <dgm:pt modelId="{BB93CAA2-5B0E-B346-BAC2-E717CCEC7094}" type="pres">
      <dgm:prSet presAssocID="{A88F7987-7F47-8D4E-84D2-031F69114DCA}" presName="negativeSpace" presStyleCnt="0"/>
      <dgm:spPr/>
    </dgm:pt>
    <dgm:pt modelId="{FF8E5937-EDED-EE4E-BF2F-59D3F9019F57}" type="pres">
      <dgm:prSet presAssocID="{A88F7987-7F47-8D4E-84D2-031F69114DCA}" presName="childText" presStyleLbl="conFgAcc1" presStyleIdx="1" presStyleCnt="3">
        <dgm:presLayoutVars>
          <dgm:bulletEnabled val="1"/>
        </dgm:presLayoutVars>
      </dgm:prSet>
      <dgm:spPr/>
    </dgm:pt>
    <dgm:pt modelId="{306059E8-F3EB-C348-8412-561CBEE06E1F}" type="pres">
      <dgm:prSet presAssocID="{31A40343-FC3E-864F-8BE3-366C55004D5E}" presName="spaceBetweenRectangles" presStyleCnt="0"/>
      <dgm:spPr/>
    </dgm:pt>
    <dgm:pt modelId="{A3AA2E90-52E8-8841-B135-FE2D6ED2D86C}" type="pres">
      <dgm:prSet presAssocID="{E7295B82-D2B9-7F42-AD7A-B9557A27A0DF}" presName="parentLin" presStyleCnt="0"/>
      <dgm:spPr/>
    </dgm:pt>
    <dgm:pt modelId="{AF2E8BDA-D14B-064C-91C3-552D8E233837}" type="pres">
      <dgm:prSet presAssocID="{E7295B82-D2B9-7F42-AD7A-B9557A27A0DF}" presName="parentLeftMargin" presStyleLbl="node1" presStyleIdx="1" presStyleCnt="3"/>
      <dgm:spPr/>
    </dgm:pt>
    <dgm:pt modelId="{3D148E57-9D47-C448-B323-4C698B01DAFA}" type="pres">
      <dgm:prSet presAssocID="{E7295B82-D2B9-7F42-AD7A-B9557A27A0DF}" presName="parentText" presStyleLbl="node1" presStyleIdx="2" presStyleCnt="3">
        <dgm:presLayoutVars>
          <dgm:chMax val="0"/>
          <dgm:bulletEnabled val="1"/>
        </dgm:presLayoutVars>
      </dgm:prSet>
      <dgm:spPr/>
    </dgm:pt>
    <dgm:pt modelId="{A7CFB6AD-FC16-3B4C-A992-EFCF47C06577}" type="pres">
      <dgm:prSet presAssocID="{E7295B82-D2B9-7F42-AD7A-B9557A27A0DF}" presName="negativeSpace" presStyleCnt="0"/>
      <dgm:spPr/>
    </dgm:pt>
    <dgm:pt modelId="{0BD9F23D-07AC-0840-8656-84F75D1ED434}" type="pres">
      <dgm:prSet presAssocID="{E7295B82-D2B9-7F42-AD7A-B9557A27A0DF}" presName="childText" presStyleLbl="conFgAcc1" presStyleIdx="2" presStyleCnt="3">
        <dgm:presLayoutVars>
          <dgm:bulletEnabled val="1"/>
        </dgm:presLayoutVars>
      </dgm:prSet>
      <dgm:spPr/>
    </dgm:pt>
  </dgm:ptLst>
  <dgm:cxnLst>
    <dgm:cxn modelId="{2A1D1A15-0ADD-7240-B76A-4DC361DA1311}" srcId="{A88F7987-7F47-8D4E-84D2-031F69114DCA}" destId="{4F5F35BA-C7AD-3D43-B79F-E53B947ABF94}" srcOrd="1" destOrd="0" parTransId="{D32A04A2-4AA6-0140-BE59-C555C671FF14}" sibTransId="{96F8CD6B-D077-E148-829B-0701D6F45EFD}"/>
    <dgm:cxn modelId="{EF870C1F-8256-3340-BE34-9C0691998F66}" type="presOf" srcId="{6C4CE554-69E0-DB4B-8C9F-FF65DD074E8A}" destId="{2A03A2DB-BE36-3442-B16E-35D3F99DC13B}" srcOrd="0" destOrd="1" presId="urn:microsoft.com/office/officeart/2005/8/layout/list1"/>
    <dgm:cxn modelId="{467B8621-FFEA-174A-AD1A-7A567F6E85D1}" srcId="{E7295B82-D2B9-7F42-AD7A-B9557A27A0DF}" destId="{724C86DE-4D04-954C-81C7-DBF8E4ECD36D}" srcOrd="0" destOrd="0" parTransId="{4449980B-3A3C-D942-BF73-DAFF95E19E16}" sibTransId="{A592586F-88D8-0849-9337-0699C8EC1D75}"/>
    <dgm:cxn modelId="{3ADE025E-C4B3-C44E-ACF4-3ED6F0A92292}" type="presOf" srcId="{A88F7987-7F47-8D4E-84D2-031F69114DCA}" destId="{778D4363-0D4F-7C4C-9158-2BA0D55578E6}" srcOrd="0" destOrd="0" presId="urn:microsoft.com/office/officeart/2005/8/layout/list1"/>
    <dgm:cxn modelId="{F3000266-7E9E-CA41-AC1A-99649CD139DB}" type="presOf" srcId="{AD5EECA9-7014-CF4E-A616-878EECC17B34}" destId="{2A03A2DB-BE36-3442-B16E-35D3F99DC13B}" srcOrd="0" destOrd="0" presId="urn:microsoft.com/office/officeart/2005/8/layout/list1"/>
    <dgm:cxn modelId="{83B41A6A-82D4-DB41-9916-5EC3975A9040}" type="presOf" srcId="{C4B01D1C-3AEB-4646-9966-BB21233E146D}" destId="{0BD9F23D-07AC-0840-8656-84F75D1ED434}" srcOrd="0" destOrd="1" presId="urn:microsoft.com/office/officeart/2005/8/layout/list1"/>
    <dgm:cxn modelId="{288C1D51-4AB5-C64F-A6D1-32204A5B4D2A}" type="presOf" srcId="{E7295B82-D2B9-7F42-AD7A-B9557A27A0DF}" destId="{AF2E8BDA-D14B-064C-91C3-552D8E233837}" srcOrd="0" destOrd="0" presId="urn:microsoft.com/office/officeart/2005/8/layout/list1"/>
    <dgm:cxn modelId="{83806853-491B-484B-A6FE-A48FFB2CE490}" type="presOf" srcId="{724C86DE-4D04-954C-81C7-DBF8E4ECD36D}" destId="{0BD9F23D-07AC-0840-8656-84F75D1ED434}" srcOrd="0" destOrd="0" presId="urn:microsoft.com/office/officeart/2005/8/layout/list1"/>
    <dgm:cxn modelId="{DC34A356-15B9-FD4A-93E6-D32FF11EBCCC}" type="presOf" srcId="{4F5F35BA-C7AD-3D43-B79F-E53B947ABF94}" destId="{FF8E5937-EDED-EE4E-BF2F-59D3F9019F57}" srcOrd="0" destOrd="1" presId="urn:microsoft.com/office/officeart/2005/8/layout/list1"/>
    <dgm:cxn modelId="{1A19F859-1E31-0B4D-9F99-AB1CCF1242D8}" srcId="{B51178F3-828B-8545-A506-E964EE3025A7}" destId="{10E2EF40-50EC-8247-B991-FCBD5ED5D09A}" srcOrd="0" destOrd="0" parTransId="{547B31E3-2CD2-CB4D-BD59-F73B68DF6602}" sibTransId="{FF010B5E-4EEE-2F4F-A39A-AA125067AFD5}"/>
    <dgm:cxn modelId="{D5F6627D-A22E-DB4A-94E0-947B17227EA8}" type="presOf" srcId="{10E2EF40-50EC-8247-B991-FCBD5ED5D09A}" destId="{0C616E76-FCCF-B645-A722-53C14FB7464C}" srcOrd="0" destOrd="0" presId="urn:microsoft.com/office/officeart/2005/8/layout/list1"/>
    <dgm:cxn modelId="{97F6E48A-D831-4DCB-8493-786EDB702D27}" srcId="{E7295B82-D2B9-7F42-AD7A-B9557A27A0DF}" destId="{C4B01D1C-3AEB-4646-9966-BB21233E146D}" srcOrd="1" destOrd="0" parTransId="{7CA023EB-E972-498E-B6B3-94E8A6D9755A}" sibTransId="{D8A21BD6-DF95-40BE-85BE-05B2580085B8}"/>
    <dgm:cxn modelId="{BF6423A2-1D8F-1444-A831-2B49656E5FD2}" type="presOf" srcId="{B51178F3-828B-8545-A506-E964EE3025A7}" destId="{346712E7-45BA-704A-86F3-AC028410DFE4}" srcOrd="0" destOrd="0" presId="urn:microsoft.com/office/officeart/2005/8/layout/list1"/>
    <dgm:cxn modelId="{918D3AC7-F9DA-1A42-A63E-6B31BF0BD2D3}" srcId="{10E2EF40-50EC-8247-B991-FCBD5ED5D09A}" destId="{6C4CE554-69E0-DB4B-8C9F-FF65DD074E8A}" srcOrd="1" destOrd="0" parTransId="{6F36311D-3F95-EF4D-BC2B-C8287AA0C152}" sibTransId="{A01D683D-8C49-A440-B2EA-C0203B1CFA23}"/>
    <dgm:cxn modelId="{43B331C8-496B-DC42-A1F2-97CF292DC095}" srcId="{10E2EF40-50EC-8247-B991-FCBD5ED5D09A}" destId="{AD5EECA9-7014-CF4E-A616-878EECC17B34}" srcOrd="0" destOrd="0" parTransId="{D5EFBFC0-BB86-E146-913D-A18EE100862B}" sibTransId="{09671D83-8FE7-BA46-AA45-19A0ECF4ACFF}"/>
    <dgm:cxn modelId="{0F747DCD-6C1B-4238-93EC-873AE4C0C1E5}" srcId="{A88F7987-7F47-8D4E-84D2-031F69114DCA}" destId="{5A8E3D74-6838-4F56-BBD3-F7CE0AE5F385}" srcOrd="0" destOrd="0" parTransId="{8B4244A3-C213-46F8-8163-BAD8E24DDB2A}" sibTransId="{EFECD6DD-8EED-4344-97B8-A11379CC5F24}"/>
    <dgm:cxn modelId="{BD6C84D0-35A7-AC46-B240-F5377C5C3321}" type="presOf" srcId="{E7295B82-D2B9-7F42-AD7A-B9557A27A0DF}" destId="{3D148E57-9D47-C448-B323-4C698B01DAFA}" srcOrd="1" destOrd="0" presId="urn:microsoft.com/office/officeart/2005/8/layout/list1"/>
    <dgm:cxn modelId="{8994C6D0-421F-1947-9E4F-6A481B5B4FF9}" type="presOf" srcId="{A88F7987-7F47-8D4E-84D2-031F69114DCA}" destId="{AEA47DC9-248B-BE47-9DC2-28ED66BD520C}" srcOrd="1" destOrd="0" presId="urn:microsoft.com/office/officeart/2005/8/layout/list1"/>
    <dgm:cxn modelId="{5B9264E7-84FA-0C49-98EB-11BF5BF74AA4}" srcId="{B51178F3-828B-8545-A506-E964EE3025A7}" destId="{A88F7987-7F47-8D4E-84D2-031F69114DCA}" srcOrd="1" destOrd="0" parTransId="{24921576-FA9B-0D43-83B6-7569EC264982}" sibTransId="{31A40343-FC3E-864F-8BE3-366C55004D5E}"/>
    <dgm:cxn modelId="{68F429F3-BAF3-0F49-BC0B-395761C4AE19}" type="presOf" srcId="{5A8E3D74-6838-4F56-BBD3-F7CE0AE5F385}" destId="{FF8E5937-EDED-EE4E-BF2F-59D3F9019F57}" srcOrd="0" destOrd="0" presId="urn:microsoft.com/office/officeart/2005/8/layout/list1"/>
    <dgm:cxn modelId="{0F4A62F5-B029-8B40-8396-FD23DD286B27}" type="presOf" srcId="{10E2EF40-50EC-8247-B991-FCBD5ED5D09A}" destId="{809F5857-5E03-0F44-ACFE-A938F31465A6}" srcOrd="1" destOrd="0" presId="urn:microsoft.com/office/officeart/2005/8/layout/list1"/>
    <dgm:cxn modelId="{5BB294FA-727B-2846-8200-FCD0330B575D}" srcId="{B51178F3-828B-8545-A506-E964EE3025A7}" destId="{E7295B82-D2B9-7F42-AD7A-B9557A27A0DF}" srcOrd="2" destOrd="0" parTransId="{37721654-F765-844F-8D0F-AD12BABF1B70}" sibTransId="{9F774AC4-72AB-8244-B30E-B3FD58FEE159}"/>
    <dgm:cxn modelId="{47BDA713-A418-D545-8E0B-EDC035C5C117}" type="presParOf" srcId="{346712E7-45BA-704A-86F3-AC028410DFE4}" destId="{C446CDA8-5D75-D84C-BB4B-851F9BA32178}" srcOrd="0" destOrd="0" presId="urn:microsoft.com/office/officeart/2005/8/layout/list1"/>
    <dgm:cxn modelId="{A3CE9932-8636-E447-A62F-29F2545EEBB2}" type="presParOf" srcId="{C446CDA8-5D75-D84C-BB4B-851F9BA32178}" destId="{0C616E76-FCCF-B645-A722-53C14FB7464C}" srcOrd="0" destOrd="0" presId="urn:microsoft.com/office/officeart/2005/8/layout/list1"/>
    <dgm:cxn modelId="{008357BE-0450-B54E-BD53-F16DD732D22B}" type="presParOf" srcId="{C446CDA8-5D75-D84C-BB4B-851F9BA32178}" destId="{809F5857-5E03-0F44-ACFE-A938F31465A6}" srcOrd="1" destOrd="0" presId="urn:microsoft.com/office/officeart/2005/8/layout/list1"/>
    <dgm:cxn modelId="{92DE37F8-6F96-5C4D-B0A2-F2BE14A3F532}" type="presParOf" srcId="{346712E7-45BA-704A-86F3-AC028410DFE4}" destId="{ADA64870-95A9-1748-B554-D18DBAC5AFE1}" srcOrd="1" destOrd="0" presId="urn:microsoft.com/office/officeart/2005/8/layout/list1"/>
    <dgm:cxn modelId="{5D7622E6-A908-2B4C-82DD-C9AAD2580C8E}" type="presParOf" srcId="{346712E7-45BA-704A-86F3-AC028410DFE4}" destId="{2A03A2DB-BE36-3442-B16E-35D3F99DC13B}" srcOrd="2" destOrd="0" presId="urn:microsoft.com/office/officeart/2005/8/layout/list1"/>
    <dgm:cxn modelId="{D35A5886-974E-1046-8478-B90C634D5D8C}" type="presParOf" srcId="{346712E7-45BA-704A-86F3-AC028410DFE4}" destId="{7C550D4F-D477-634F-8A17-5A6FE203962F}" srcOrd="3" destOrd="0" presId="urn:microsoft.com/office/officeart/2005/8/layout/list1"/>
    <dgm:cxn modelId="{E45542B5-601A-454A-AAF4-FA7212AC15A0}" type="presParOf" srcId="{346712E7-45BA-704A-86F3-AC028410DFE4}" destId="{02984B1D-655F-EF4B-8096-2E2A317C0F56}" srcOrd="4" destOrd="0" presId="urn:microsoft.com/office/officeart/2005/8/layout/list1"/>
    <dgm:cxn modelId="{481FE3AD-B303-FE46-9692-428EE0D31935}" type="presParOf" srcId="{02984B1D-655F-EF4B-8096-2E2A317C0F56}" destId="{778D4363-0D4F-7C4C-9158-2BA0D55578E6}" srcOrd="0" destOrd="0" presId="urn:microsoft.com/office/officeart/2005/8/layout/list1"/>
    <dgm:cxn modelId="{17E99C30-2849-C343-B8CA-D73513E5076E}" type="presParOf" srcId="{02984B1D-655F-EF4B-8096-2E2A317C0F56}" destId="{AEA47DC9-248B-BE47-9DC2-28ED66BD520C}" srcOrd="1" destOrd="0" presId="urn:microsoft.com/office/officeart/2005/8/layout/list1"/>
    <dgm:cxn modelId="{4EA94FCE-79C5-F74D-88D2-C1C368407806}" type="presParOf" srcId="{346712E7-45BA-704A-86F3-AC028410DFE4}" destId="{BB93CAA2-5B0E-B346-BAC2-E717CCEC7094}" srcOrd="5" destOrd="0" presId="urn:microsoft.com/office/officeart/2005/8/layout/list1"/>
    <dgm:cxn modelId="{139A488F-8FCA-3F43-BA83-85DAE5600AFC}" type="presParOf" srcId="{346712E7-45BA-704A-86F3-AC028410DFE4}" destId="{FF8E5937-EDED-EE4E-BF2F-59D3F9019F57}" srcOrd="6" destOrd="0" presId="urn:microsoft.com/office/officeart/2005/8/layout/list1"/>
    <dgm:cxn modelId="{9257FC78-2DC3-D144-99B2-756B53CE668E}" type="presParOf" srcId="{346712E7-45BA-704A-86F3-AC028410DFE4}" destId="{306059E8-F3EB-C348-8412-561CBEE06E1F}" srcOrd="7" destOrd="0" presId="urn:microsoft.com/office/officeart/2005/8/layout/list1"/>
    <dgm:cxn modelId="{208F5681-B031-774D-9660-B25337C060F6}" type="presParOf" srcId="{346712E7-45BA-704A-86F3-AC028410DFE4}" destId="{A3AA2E90-52E8-8841-B135-FE2D6ED2D86C}" srcOrd="8" destOrd="0" presId="urn:microsoft.com/office/officeart/2005/8/layout/list1"/>
    <dgm:cxn modelId="{EB2065D3-368A-9A46-A100-278C919DC0E9}" type="presParOf" srcId="{A3AA2E90-52E8-8841-B135-FE2D6ED2D86C}" destId="{AF2E8BDA-D14B-064C-91C3-552D8E233837}" srcOrd="0" destOrd="0" presId="urn:microsoft.com/office/officeart/2005/8/layout/list1"/>
    <dgm:cxn modelId="{BFCA50FB-5515-614E-ACE5-801AC638B009}" type="presParOf" srcId="{A3AA2E90-52E8-8841-B135-FE2D6ED2D86C}" destId="{3D148E57-9D47-C448-B323-4C698B01DAFA}" srcOrd="1" destOrd="0" presId="urn:microsoft.com/office/officeart/2005/8/layout/list1"/>
    <dgm:cxn modelId="{575C8F58-FFF7-8641-AAEE-0A5F2A54B862}" type="presParOf" srcId="{346712E7-45BA-704A-86F3-AC028410DFE4}" destId="{A7CFB6AD-FC16-3B4C-A992-EFCF47C06577}" srcOrd="9" destOrd="0" presId="urn:microsoft.com/office/officeart/2005/8/layout/list1"/>
    <dgm:cxn modelId="{A6FBB2A7-88DE-6548-97B6-81EF44BFE5C7}" type="presParOf" srcId="{346712E7-45BA-704A-86F3-AC028410DFE4}" destId="{0BD9F23D-07AC-0840-8656-84F75D1ED43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7F5AAA-4D75-0E43-9C7C-EDCC3E51CF27}" type="doc">
      <dgm:prSet loTypeId="urn:microsoft.com/office/officeart/2005/8/layout/vList2" loCatId="" qsTypeId="urn:microsoft.com/office/officeart/2005/8/quickstyle/3D3" qsCatId="3D" csTypeId="urn:microsoft.com/office/officeart/2005/8/colors/accent2_5" csCatId="accent2" phldr="1"/>
      <dgm:spPr/>
      <dgm:t>
        <a:bodyPr/>
        <a:lstStyle/>
        <a:p>
          <a:endParaRPr lang="en-US"/>
        </a:p>
      </dgm:t>
    </dgm:pt>
    <dgm:pt modelId="{AF67142B-83DF-304D-86BE-0DD446B6215D}">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pPr rtl="0"/>
          <a:r>
            <a:rPr lang="en-US" sz="2400" dirty="0"/>
            <a:t>Issue name</a:t>
          </a:r>
        </a:p>
      </dgm:t>
    </dgm:pt>
    <dgm:pt modelId="{0DE717CE-A649-A847-BA1A-79B182A13A78}" type="parTrans" cxnId="{9A637E2D-949B-8644-947F-00076D0BED9D}">
      <dgm:prSet/>
      <dgm:spPr/>
      <dgm:t>
        <a:bodyPr/>
        <a:lstStyle/>
        <a:p>
          <a:endParaRPr lang="en-US"/>
        </a:p>
      </dgm:t>
    </dgm:pt>
    <dgm:pt modelId="{2E01E8A8-81B4-0046-9395-AB3702B00F9F}" type="sibTrans" cxnId="{9A637E2D-949B-8644-947F-00076D0BED9D}">
      <dgm:prSet/>
      <dgm:spPr/>
      <dgm:t>
        <a:bodyPr/>
        <a:lstStyle/>
        <a:p>
          <a:endParaRPr lang="en-US"/>
        </a:p>
      </dgm:t>
    </dgm:pt>
    <dgm:pt modelId="{CF629445-4513-1447-9866-FEDE73F0E8ED}">
      <dgm:prSet custT="1"/>
      <dgm:spPr/>
      <dgm:t>
        <a:bodyPr/>
        <a:lstStyle/>
        <a:p>
          <a:pPr rtl="0"/>
          <a:r>
            <a:rPr lang="en-US" sz="2000" dirty="0"/>
            <a:t>Equipment kept longer than needed</a:t>
          </a:r>
        </a:p>
      </dgm:t>
    </dgm:pt>
    <dgm:pt modelId="{1E0F2C56-BF29-A942-84AB-2B805E41DA5D}" type="parTrans" cxnId="{E00B8D44-0E01-7D4F-8A6D-C1C218ACF43C}">
      <dgm:prSet/>
      <dgm:spPr/>
      <dgm:t>
        <a:bodyPr/>
        <a:lstStyle/>
        <a:p>
          <a:endParaRPr lang="en-US"/>
        </a:p>
      </dgm:t>
    </dgm:pt>
    <dgm:pt modelId="{66761171-2A1C-4745-9E8F-AC756F7303B9}" type="sibTrans" cxnId="{E00B8D44-0E01-7D4F-8A6D-C1C218ACF43C}">
      <dgm:prSet/>
      <dgm:spPr/>
      <dgm:t>
        <a:bodyPr/>
        <a:lstStyle/>
        <a:p>
          <a:endParaRPr lang="en-US"/>
        </a:p>
      </dgm:t>
    </dgm:pt>
    <dgm:pt modelId="{609A163D-A508-D247-9000-43873FA30491}">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sz="2400" dirty="0"/>
            <a:t>Description</a:t>
          </a:r>
        </a:p>
      </dgm:t>
    </dgm:pt>
    <dgm:pt modelId="{E253E9AB-71E5-674D-92FA-33560E476B77}" type="parTrans" cxnId="{A037C921-CFF7-FC4B-9B99-495D21F5CE01}">
      <dgm:prSet/>
      <dgm:spPr/>
      <dgm:t>
        <a:bodyPr/>
        <a:lstStyle/>
        <a:p>
          <a:endParaRPr lang="en-US"/>
        </a:p>
      </dgm:t>
    </dgm:pt>
    <dgm:pt modelId="{A944A56D-6F15-D54B-A357-57B25FFBDEE7}" type="sibTrans" cxnId="{A037C921-CFF7-FC4B-9B99-495D21F5CE01}">
      <dgm:prSet/>
      <dgm:spPr/>
      <dgm:t>
        <a:bodyPr/>
        <a:lstStyle/>
        <a:p>
          <a:endParaRPr lang="en-US"/>
        </a:p>
      </dgm:t>
    </dgm:pt>
    <dgm:pt modelId="{EF7552A4-117C-614D-A92E-2E716F7E1EE2}">
      <dgm:prSet custT="1"/>
      <dgm:spPr/>
      <dgm:t>
        <a:bodyPr/>
        <a:lstStyle/>
        <a:p>
          <a:pPr rtl="0"/>
          <a:r>
            <a:rPr lang="en-US" sz="2000" dirty="0"/>
            <a:t>Site engineers keep rented equipment longer than needed by asking for deadline extensions to the supplier</a:t>
          </a:r>
        </a:p>
      </dgm:t>
    </dgm:pt>
    <dgm:pt modelId="{D5AB5230-6FB7-D94E-A4A3-4844DAD195C4}" type="parTrans" cxnId="{3C736A99-0DCF-7341-AC3B-A76187EEADF1}">
      <dgm:prSet/>
      <dgm:spPr/>
      <dgm:t>
        <a:bodyPr/>
        <a:lstStyle/>
        <a:p>
          <a:endParaRPr lang="en-US"/>
        </a:p>
      </dgm:t>
    </dgm:pt>
    <dgm:pt modelId="{79F500B3-0CF5-8549-A64C-EB343542E36C}" type="sibTrans" cxnId="{3C736A99-0DCF-7341-AC3B-A76187EEADF1}">
      <dgm:prSet/>
      <dgm:spPr/>
      <dgm:t>
        <a:bodyPr/>
        <a:lstStyle/>
        <a:p>
          <a:endParaRPr lang="en-US"/>
        </a:p>
      </dgm:t>
    </dgm:pt>
    <dgm:pt modelId="{BA9272DF-3DEB-F945-A808-D76392B0E03C}">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tx2">
            <a:lumMod val="60000"/>
            <a:lumOff val="40000"/>
          </a:schemeClr>
        </a:solidFill>
      </dgm:spPr>
      <dgm:t>
        <a:bodyPr/>
        <a:lstStyle/>
        <a:p>
          <a:pPr rtl="0"/>
          <a:r>
            <a:rPr lang="en-US" sz="2400" dirty="0"/>
            <a:t>Data and hypotheses</a:t>
          </a:r>
        </a:p>
      </dgm:t>
    </dgm:pt>
    <dgm:pt modelId="{0302322C-150E-8445-A025-BC156C2706BE}" type="parTrans" cxnId="{4AC82329-71CB-874A-B0E2-91D6C12F12A8}">
      <dgm:prSet/>
      <dgm:spPr/>
      <dgm:t>
        <a:bodyPr/>
        <a:lstStyle/>
        <a:p>
          <a:endParaRPr lang="en-US"/>
        </a:p>
      </dgm:t>
    </dgm:pt>
    <dgm:pt modelId="{CBD801C5-C389-6541-90CD-3C6EF4724C94}" type="sibTrans" cxnId="{4AC82329-71CB-874A-B0E2-91D6C12F12A8}">
      <dgm:prSet/>
      <dgm:spPr/>
      <dgm:t>
        <a:bodyPr/>
        <a:lstStyle/>
        <a:p>
          <a:endParaRPr lang="en-US"/>
        </a:p>
      </dgm:t>
    </dgm:pt>
    <dgm:pt modelId="{36082ADB-3DC1-BC4D-B9F6-730AFFF15A3C}">
      <dgm:prSet custT="1"/>
      <dgm:spPr/>
      <dgm:t>
        <a:bodyPr/>
        <a:lstStyle/>
        <a:p>
          <a:pPr rtl="0"/>
          <a:r>
            <a:rPr lang="en-US" sz="2000" dirty="0"/>
            <a:t>3000 pieces of equipment rented p.a.</a:t>
          </a:r>
          <a:br>
            <a:rPr lang="en-US" sz="2000" dirty="0"/>
          </a:br>
          <a:r>
            <a:rPr lang="en-US" sz="2000" dirty="0"/>
            <a:t>In 10% of cases, equipment is kept two days more than needed</a:t>
          </a:r>
          <a:br>
            <a:rPr lang="en-US" sz="2000" dirty="0"/>
          </a:br>
          <a:r>
            <a:rPr lang="en-US" sz="2000" dirty="0"/>
            <a:t>Average rental cost is 100 per day</a:t>
          </a:r>
        </a:p>
      </dgm:t>
    </dgm:pt>
    <dgm:pt modelId="{D7384D31-3897-E840-9846-D7B360F3F2F1}" type="parTrans" cxnId="{150BCFC7-2242-0C4A-95ED-F8BFD11E64EE}">
      <dgm:prSet/>
      <dgm:spPr/>
      <dgm:t>
        <a:bodyPr/>
        <a:lstStyle/>
        <a:p>
          <a:endParaRPr lang="en-US"/>
        </a:p>
      </dgm:t>
    </dgm:pt>
    <dgm:pt modelId="{391CA55B-CD44-BF4E-AF06-5B17C0D7088F}" type="sibTrans" cxnId="{150BCFC7-2242-0C4A-95ED-F8BFD11E64EE}">
      <dgm:prSet/>
      <dgm:spPr/>
      <dgm:t>
        <a:bodyPr/>
        <a:lstStyle/>
        <a:p>
          <a:endParaRPr lang="en-US"/>
        </a:p>
      </dgm:t>
    </dgm:pt>
    <dgm:pt modelId="{951C0CF8-A847-E649-BBB4-3D57B3755115}">
      <dgm:prSet>
        <dgm:style>
          <a:lnRef idx="2">
            <a:schemeClr val="accent1">
              <a:shade val="50000"/>
            </a:schemeClr>
          </a:lnRef>
          <a:fillRef idx="1">
            <a:schemeClr val="accent1"/>
          </a:fillRef>
          <a:effectRef idx="0">
            <a:schemeClr val="accent1"/>
          </a:effectRef>
          <a:fontRef idx="minor">
            <a:schemeClr val="lt1"/>
          </a:fontRef>
        </dgm:style>
      </dgm:prSet>
      <dgm:spPr>
        <a:solidFill>
          <a:schemeClr val="tx2">
            <a:lumMod val="40000"/>
            <a:lumOff val="60000"/>
          </a:schemeClr>
        </a:solidFill>
      </dgm:spPr>
      <dgm:t>
        <a:bodyPr/>
        <a:lstStyle/>
        <a:p>
          <a:pPr rtl="0"/>
          <a:r>
            <a:rPr lang="en-US" dirty="0"/>
            <a:t>Quantitative impact</a:t>
          </a:r>
        </a:p>
      </dgm:t>
    </dgm:pt>
    <dgm:pt modelId="{C76B4B11-1675-6840-80B6-AE65252434D6}" type="parTrans" cxnId="{29D9096E-43AE-3B49-BAE3-9CB734CE9281}">
      <dgm:prSet/>
      <dgm:spPr/>
      <dgm:t>
        <a:bodyPr/>
        <a:lstStyle/>
        <a:p>
          <a:endParaRPr lang="en-US"/>
        </a:p>
      </dgm:t>
    </dgm:pt>
    <dgm:pt modelId="{7705BD02-21E7-F247-9F60-8AABB165B1CD}" type="sibTrans" cxnId="{29D9096E-43AE-3B49-BAE3-9CB734CE9281}">
      <dgm:prSet/>
      <dgm:spPr/>
      <dgm:t>
        <a:bodyPr/>
        <a:lstStyle/>
        <a:p>
          <a:endParaRPr lang="en-US"/>
        </a:p>
      </dgm:t>
    </dgm:pt>
    <dgm:pt modelId="{FFAF67D0-3321-E349-82B0-191BBA37EE6E}">
      <dgm:prSet custT="1"/>
      <dgm:spPr/>
      <dgm:t>
        <a:bodyPr/>
        <a:lstStyle/>
        <a:p>
          <a:pPr rtl="0"/>
          <a:r>
            <a:rPr lang="en-US" sz="2000" dirty="0"/>
            <a:t>0.1 × 3000 × 2 × 100 = 60,000 </a:t>
          </a:r>
          <a:r>
            <a:rPr lang="en-US" sz="2000" dirty="0" err="1"/>
            <a:t>p.a</a:t>
          </a:r>
          <a:endParaRPr lang="en-US" sz="2000" dirty="0"/>
        </a:p>
      </dgm:t>
    </dgm:pt>
    <dgm:pt modelId="{F35C6726-927B-7641-9185-B0E7A6663BDA}" type="parTrans" cxnId="{6CCA56D2-B2D0-A344-B8A7-C2EF6D89E4DC}">
      <dgm:prSet/>
      <dgm:spPr/>
      <dgm:t>
        <a:bodyPr/>
        <a:lstStyle/>
        <a:p>
          <a:endParaRPr lang="en-US"/>
        </a:p>
      </dgm:t>
    </dgm:pt>
    <dgm:pt modelId="{123EB6DC-31AB-0E43-990A-8FA2247C44D9}" type="sibTrans" cxnId="{6CCA56D2-B2D0-A344-B8A7-C2EF6D89E4DC}">
      <dgm:prSet/>
      <dgm:spPr/>
      <dgm:t>
        <a:bodyPr/>
        <a:lstStyle/>
        <a:p>
          <a:endParaRPr lang="en-US"/>
        </a:p>
      </dgm:t>
    </dgm:pt>
    <dgm:pt modelId="{162EC4A3-1072-A64E-807C-71C86E9579AE}" type="pres">
      <dgm:prSet presAssocID="{527F5AAA-4D75-0E43-9C7C-EDCC3E51CF27}" presName="linear" presStyleCnt="0">
        <dgm:presLayoutVars>
          <dgm:animLvl val="lvl"/>
          <dgm:resizeHandles val="exact"/>
        </dgm:presLayoutVars>
      </dgm:prSet>
      <dgm:spPr/>
    </dgm:pt>
    <dgm:pt modelId="{E67B39B0-CD0D-D74D-B0AF-8F044FABDC31}" type="pres">
      <dgm:prSet presAssocID="{AF67142B-83DF-304D-86BE-0DD446B6215D}" presName="parentText" presStyleLbl="node1" presStyleIdx="0" presStyleCnt="4">
        <dgm:presLayoutVars>
          <dgm:chMax val="0"/>
          <dgm:bulletEnabled val="1"/>
        </dgm:presLayoutVars>
      </dgm:prSet>
      <dgm:spPr/>
    </dgm:pt>
    <dgm:pt modelId="{083445D6-3FCA-0A47-8A62-782ECF808B51}" type="pres">
      <dgm:prSet presAssocID="{AF67142B-83DF-304D-86BE-0DD446B6215D}" presName="childText" presStyleLbl="revTx" presStyleIdx="0" presStyleCnt="4">
        <dgm:presLayoutVars>
          <dgm:bulletEnabled val="1"/>
        </dgm:presLayoutVars>
      </dgm:prSet>
      <dgm:spPr/>
    </dgm:pt>
    <dgm:pt modelId="{C32E7790-0779-B646-A6BB-5A1B210F8FBE}" type="pres">
      <dgm:prSet presAssocID="{609A163D-A508-D247-9000-43873FA30491}" presName="parentText" presStyleLbl="node1" presStyleIdx="1" presStyleCnt="4">
        <dgm:presLayoutVars>
          <dgm:chMax val="0"/>
          <dgm:bulletEnabled val="1"/>
        </dgm:presLayoutVars>
      </dgm:prSet>
      <dgm:spPr/>
    </dgm:pt>
    <dgm:pt modelId="{2B986654-C0E7-7F43-B458-C0F266AF002E}" type="pres">
      <dgm:prSet presAssocID="{609A163D-A508-D247-9000-43873FA30491}" presName="childText" presStyleLbl="revTx" presStyleIdx="1" presStyleCnt="4">
        <dgm:presLayoutVars>
          <dgm:bulletEnabled val="1"/>
        </dgm:presLayoutVars>
      </dgm:prSet>
      <dgm:spPr/>
    </dgm:pt>
    <dgm:pt modelId="{8A7A1435-D921-E74E-84FC-796B9ADCC8DA}" type="pres">
      <dgm:prSet presAssocID="{BA9272DF-3DEB-F945-A808-D76392B0E03C}" presName="parentText" presStyleLbl="node1" presStyleIdx="2" presStyleCnt="4">
        <dgm:presLayoutVars>
          <dgm:chMax val="0"/>
          <dgm:bulletEnabled val="1"/>
        </dgm:presLayoutVars>
      </dgm:prSet>
      <dgm:spPr/>
    </dgm:pt>
    <dgm:pt modelId="{A89A47D0-88ED-AE49-9716-3F5685CA349E}" type="pres">
      <dgm:prSet presAssocID="{BA9272DF-3DEB-F945-A808-D76392B0E03C}" presName="childText" presStyleLbl="revTx" presStyleIdx="2" presStyleCnt="4">
        <dgm:presLayoutVars>
          <dgm:bulletEnabled val="1"/>
        </dgm:presLayoutVars>
      </dgm:prSet>
      <dgm:spPr/>
    </dgm:pt>
    <dgm:pt modelId="{531A8CEF-3066-5045-8AFF-F98BEC37B4C8}" type="pres">
      <dgm:prSet presAssocID="{951C0CF8-A847-E649-BBB4-3D57B3755115}" presName="parentText" presStyleLbl="node1" presStyleIdx="3" presStyleCnt="4">
        <dgm:presLayoutVars>
          <dgm:chMax val="0"/>
          <dgm:bulletEnabled val="1"/>
        </dgm:presLayoutVars>
      </dgm:prSet>
      <dgm:spPr/>
    </dgm:pt>
    <dgm:pt modelId="{7EE0249F-2E7B-CB4E-921F-B1747AEDDB09}" type="pres">
      <dgm:prSet presAssocID="{951C0CF8-A847-E649-BBB4-3D57B3755115}" presName="childText" presStyleLbl="revTx" presStyleIdx="3" presStyleCnt="4">
        <dgm:presLayoutVars>
          <dgm:bulletEnabled val="1"/>
        </dgm:presLayoutVars>
      </dgm:prSet>
      <dgm:spPr/>
    </dgm:pt>
  </dgm:ptLst>
  <dgm:cxnLst>
    <dgm:cxn modelId="{21D24803-09B2-2441-9953-21E47276CBA2}" type="presOf" srcId="{EF7552A4-117C-614D-A92E-2E716F7E1EE2}" destId="{2B986654-C0E7-7F43-B458-C0F266AF002E}" srcOrd="0" destOrd="0" presId="urn:microsoft.com/office/officeart/2005/8/layout/vList2"/>
    <dgm:cxn modelId="{68E2C806-3FA2-B149-966E-3C176C2A05A7}" type="presOf" srcId="{609A163D-A508-D247-9000-43873FA30491}" destId="{C32E7790-0779-B646-A6BB-5A1B210F8FBE}" srcOrd="0" destOrd="0" presId="urn:microsoft.com/office/officeart/2005/8/layout/vList2"/>
    <dgm:cxn modelId="{A132C107-84A9-D547-8F10-E4745FA38CFC}" type="presOf" srcId="{BA9272DF-3DEB-F945-A808-D76392B0E03C}" destId="{8A7A1435-D921-E74E-84FC-796B9ADCC8DA}" srcOrd="0" destOrd="0" presId="urn:microsoft.com/office/officeart/2005/8/layout/vList2"/>
    <dgm:cxn modelId="{FDE42610-CFD0-2B48-B7C5-CBB80737C9F4}" type="presOf" srcId="{FFAF67D0-3321-E349-82B0-191BBA37EE6E}" destId="{7EE0249F-2E7B-CB4E-921F-B1747AEDDB09}" srcOrd="0" destOrd="0" presId="urn:microsoft.com/office/officeart/2005/8/layout/vList2"/>
    <dgm:cxn modelId="{A037C921-CFF7-FC4B-9B99-495D21F5CE01}" srcId="{527F5AAA-4D75-0E43-9C7C-EDCC3E51CF27}" destId="{609A163D-A508-D247-9000-43873FA30491}" srcOrd="1" destOrd="0" parTransId="{E253E9AB-71E5-674D-92FA-33560E476B77}" sibTransId="{A944A56D-6F15-D54B-A357-57B25FFBDEE7}"/>
    <dgm:cxn modelId="{4AC82329-71CB-874A-B0E2-91D6C12F12A8}" srcId="{527F5AAA-4D75-0E43-9C7C-EDCC3E51CF27}" destId="{BA9272DF-3DEB-F945-A808-D76392B0E03C}" srcOrd="2" destOrd="0" parTransId="{0302322C-150E-8445-A025-BC156C2706BE}" sibTransId="{CBD801C5-C389-6541-90CD-3C6EF4724C94}"/>
    <dgm:cxn modelId="{9A637E2D-949B-8644-947F-00076D0BED9D}" srcId="{527F5AAA-4D75-0E43-9C7C-EDCC3E51CF27}" destId="{AF67142B-83DF-304D-86BE-0DD446B6215D}" srcOrd="0" destOrd="0" parTransId="{0DE717CE-A649-A847-BA1A-79B182A13A78}" sibTransId="{2E01E8A8-81B4-0046-9395-AB3702B00F9F}"/>
    <dgm:cxn modelId="{094ADB37-06B4-E047-95CB-8694DEFD0788}" type="presOf" srcId="{951C0CF8-A847-E649-BBB4-3D57B3755115}" destId="{531A8CEF-3066-5045-8AFF-F98BEC37B4C8}" srcOrd="0" destOrd="0" presId="urn:microsoft.com/office/officeart/2005/8/layout/vList2"/>
    <dgm:cxn modelId="{E00B8D44-0E01-7D4F-8A6D-C1C218ACF43C}" srcId="{AF67142B-83DF-304D-86BE-0DD446B6215D}" destId="{CF629445-4513-1447-9866-FEDE73F0E8ED}" srcOrd="0" destOrd="0" parTransId="{1E0F2C56-BF29-A942-84AB-2B805E41DA5D}" sibTransId="{66761171-2A1C-4745-9E8F-AC756F7303B9}"/>
    <dgm:cxn modelId="{29D9096E-43AE-3B49-BAE3-9CB734CE9281}" srcId="{527F5AAA-4D75-0E43-9C7C-EDCC3E51CF27}" destId="{951C0CF8-A847-E649-BBB4-3D57B3755115}" srcOrd="3" destOrd="0" parTransId="{C76B4B11-1675-6840-80B6-AE65252434D6}" sibTransId="{7705BD02-21E7-F247-9F60-8AABB165B1CD}"/>
    <dgm:cxn modelId="{E79CAF5A-1AC7-914A-B338-D43EB5349A72}" type="presOf" srcId="{527F5AAA-4D75-0E43-9C7C-EDCC3E51CF27}" destId="{162EC4A3-1072-A64E-807C-71C86E9579AE}" srcOrd="0" destOrd="0" presId="urn:microsoft.com/office/officeart/2005/8/layout/vList2"/>
    <dgm:cxn modelId="{64E12590-ECDE-B54F-8142-EC9F7AC88890}" type="presOf" srcId="{36082ADB-3DC1-BC4D-B9F6-730AFFF15A3C}" destId="{A89A47D0-88ED-AE49-9716-3F5685CA349E}" srcOrd="0" destOrd="0" presId="urn:microsoft.com/office/officeart/2005/8/layout/vList2"/>
    <dgm:cxn modelId="{3C736A99-0DCF-7341-AC3B-A76187EEADF1}" srcId="{609A163D-A508-D247-9000-43873FA30491}" destId="{EF7552A4-117C-614D-A92E-2E716F7E1EE2}" srcOrd="0" destOrd="0" parTransId="{D5AB5230-6FB7-D94E-A4A3-4844DAD195C4}" sibTransId="{79F500B3-0CF5-8549-A64C-EB343542E36C}"/>
    <dgm:cxn modelId="{C3BEFFB6-CA25-C94B-998C-03AD8C783DCF}" type="presOf" srcId="{AF67142B-83DF-304D-86BE-0DD446B6215D}" destId="{E67B39B0-CD0D-D74D-B0AF-8F044FABDC31}" srcOrd="0" destOrd="0" presId="urn:microsoft.com/office/officeart/2005/8/layout/vList2"/>
    <dgm:cxn modelId="{150BCFC7-2242-0C4A-95ED-F8BFD11E64EE}" srcId="{BA9272DF-3DEB-F945-A808-D76392B0E03C}" destId="{36082ADB-3DC1-BC4D-B9F6-730AFFF15A3C}" srcOrd="0" destOrd="0" parTransId="{D7384D31-3897-E840-9846-D7B360F3F2F1}" sibTransId="{391CA55B-CD44-BF4E-AF06-5B17C0D7088F}"/>
    <dgm:cxn modelId="{6CCA56D2-B2D0-A344-B8A7-C2EF6D89E4DC}" srcId="{951C0CF8-A847-E649-BBB4-3D57B3755115}" destId="{FFAF67D0-3321-E349-82B0-191BBA37EE6E}" srcOrd="0" destOrd="0" parTransId="{F35C6726-927B-7641-9185-B0E7A6663BDA}" sibTransId="{123EB6DC-31AB-0E43-990A-8FA2247C44D9}"/>
    <dgm:cxn modelId="{5AC6C2F1-4934-0B49-AEE7-C4DE6C9F4A9F}" type="presOf" srcId="{CF629445-4513-1447-9866-FEDE73F0E8ED}" destId="{083445D6-3FCA-0A47-8A62-782ECF808B51}" srcOrd="0" destOrd="0" presId="urn:microsoft.com/office/officeart/2005/8/layout/vList2"/>
    <dgm:cxn modelId="{C9891DE3-37BF-424E-AA9F-3D55A591F19A}" type="presParOf" srcId="{162EC4A3-1072-A64E-807C-71C86E9579AE}" destId="{E67B39B0-CD0D-D74D-B0AF-8F044FABDC31}" srcOrd="0" destOrd="0" presId="urn:microsoft.com/office/officeart/2005/8/layout/vList2"/>
    <dgm:cxn modelId="{EF256072-7BB1-2F4B-8A07-7F50804BE419}" type="presParOf" srcId="{162EC4A3-1072-A64E-807C-71C86E9579AE}" destId="{083445D6-3FCA-0A47-8A62-782ECF808B51}" srcOrd="1" destOrd="0" presId="urn:microsoft.com/office/officeart/2005/8/layout/vList2"/>
    <dgm:cxn modelId="{D7A89E40-3F46-F242-93A0-76CDFDD6751A}" type="presParOf" srcId="{162EC4A3-1072-A64E-807C-71C86E9579AE}" destId="{C32E7790-0779-B646-A6BB-5A1B210F8FBE}" srcOrd="2" destOrd="0" presId="urn:microsoft.com/office/officeart/2005/8/layout/vList2"/>
    <dgm:cxn modelId="{BB6F5184-35B2-1543-BFD0-5E3E9E20E28C}" type="presParOf" srcId="{162EC4A3-1072-A64E-807C-71C86E9579AE}" destId="{2B986654-C0E7-7F43-B458-C0F266AF002E}" srcOrd="3" destOrd="0" presId="urn:microsoft.com/office/officeart/2005/8/layout/vList2"/>
    <dgm:cxn modelId="{208CFE96-DB77-C146-9C69-6EDC08A442A2}" type="presParOf" srcId="{162EC4A3-1072-A64E-807C-71C86E9579AE}" destId="{8A7A1435-D921-E74E-84FC-796B9ADCC8DA}" srcOrd="4" destOrd="0" presId="urn:microsoft.com/office/officeart/2005/8/layout/vList2"/>
    <dgm:cxn modelId="{00A86CC9-7270-AF43-921F-928A561B2CB8}" type="presParOf" srcId="{162EC4A3-1072-A64E-807C-71C86E9579AE}" destId="{A89A47D0-88ED-AE49-9716-3F5685CA349E}" srcOrd="5" destOrd="0" presId="urn:microsoft.com/office/officeart/2005/8/layout/vList2"/>
    <dgm:cxn modelId="{BB2C6532-44BC-CB4A-A968-C8C8868F1D79}" type="presParOf" srcId="{162EC4A3-1072-A64E-807C-71C86E9579AE}" destId="{531A8CEF-3066-5045-8AFF-F98BEC37B4C8}" srcOrd="6" destOrd="0" presId="urn:microsoft.com/office/officeart/2005/8/layout/vList2"/>
    <dgm:cxn modelId="{A8665063-8E71-D840-8B9D-75C57BBA6028}" type="presParOf" srcId="{162EC4A3-1072-A64E-807C-71C86E9579AE}" destId="{7EE0249F-2E7B-CB4E-921F-B1747AEDDB0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B134D-3A72-A34A-A6CA-28618B704777}">
      <dsp:nvSpPr>
        <dsp:cNvPr id="0" name=""/>
        <dsp:cNvSpPr/>
      </dsp:nvSpPr>
      <dsp:spPr>
        <a:xfrm>
          <a:off x="0" y="0"/>
          <a:ext cx="8229600" cy="100737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Qualitative analysis</a:t>
          </a:r>
        </a:p>
      </dsp:txBody>
      <dsp:txXfrm>
        <a:off x="49176" y="49176"/>
        <a:ext cx="8131248" cy="909018"/>
      </dsp:txXfrm>
    </dsp:sp>
    <dsp:sp modelId="{1B05FB53-100C-944D-9847-146AC55CD3FD}">
      <dsp:nvSpPr>
        <dsp:cNvPr id="0" name=""/>
        <dsp:cNvSpPr/>
      </dsp:nvSpPr>
      <dsp:spPr>
        <a:xfrm>
          <a:off x="0" y="1036717"/>
          <a:ext cx="8229600"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3340" rIns="298704" bIns="53340" numCol="1" spcCol="1270" anchor="t" anchorCtr="0">
          <a:noAutofit/>
        </a:bodyPr>
        <a:lstStyle/>
        <a:p>
          <a:pPr marL="285750" lvl="1" indent="-285750" algn="l" defTabSz="1466850" rtl="0">
            <a:lnSpc>
              <a:spcPct val="90000"/>
            </a:lnSpc>
            <a:spcBef>
              <a:spcPct val="0"/>
            </a:spcBef>
            <a:spcAft>
              <a:spcPct val="20000"/>
            </a:spcAft>
            <a:buChar char="•"/>
          </a:pPr>
          <a:r>
            <a:rPr lang="en-US" sz="3300" kern="1200" dirty="0">
              <a:solidFill>
                <a:schemeClr val="tx1"/>
              </a:solidFill>
            </a:rPr>
            <a:t>Value-</a:t>
          </a:r>
          <a:r>
            <a:rPr lang="en-US" sz="3300" kern="1200">
              <a:solidFill>
                <a:schemeClr val="tx1"/>
              </a:solidFill>
            </a:rPr>
            <a:t>Added &amp; </a:t>
          </a:r>
          <a:r>
            <a:rPr lang="en-US" sz="3300" kern="1200" dirty="0">
              <a:solidFill>
                <a:schemeClr val="tx1"/>
              </a:solidFill>
            </a:rPr>
            <a:t>Waste Analysis</a:t>
          </a:r>
        </a:p>
        <a:p>
          <a:pPr marL="285750" lvl="1" indent="-285750" algn="l" defTabSz="1466850" rtl="0">
            <a:lnSpc>
              <a:spcPct val="90000"/>
            </a:lnSpc>
            <a:spcBef>
              <a:spcPct val="0"/>
            </a:spcBef>
            <a:spcAft>
              <a:spcPct val="20000"/>
            </a:spcAft>
            <a:buChar char="•"/>
          </a:pPr>
          <a:r>
            <a:rPr lang="en-US" sz="3300" kern="1200" dirty="0">
              <a:solidFill>
                <a:schemeClr val="tx1"/>
              </a:solidFill>
            </a:rPr>
            <a:t>Root-Cause Analysis</a:t>
          </a:r>
        </a:p>
        <a:p>
          <a:pPr marL="285750" lvl="1" indent="-285750" algn="l" defTabSz="1466850" rtl="0">
            <a:lnSpc>
              <a:spcPct val="90000"/>
            </a:lnSpc>
            <a:spcBef>
              <a:spcPct val="0"/>
            </a:spcBef>
            <a:spcAft>
              <a:spcPct val="20000"/>
            </a:spcAft>
            <a:buChar char="•"/>
          </a:pPr>
          <a:r>
            <a:rPr lang="en-US" sz="3300" kern="1200" dirty="0">
              <a:solidFill>
                <a:schemeClr val="tx1"/>
              </a:solidFill>
            </a:rPr>
            <a:t>Pareto Analysis</a:t>
          </a:r>
        </a:p>
        <a:p>
          <a:pPr marL="285750" lvl="1" indent="-285750" algn="l" defTabSz="1466850" rtl="0">
            <a:lnSpc>
              <a:spcPct val="90000"/>
            </a:lnSpc>
            <a:spcBef>
              <a:spcPct val="0"/>
            </a:spcBef>
            <a:spcAft>
              <a:spcPct val="20000"/>
            </a:spcAft>
            <a:buChar char="•"/>
          </a:pPr>
          <a:r>
            <a:rPr lang="en-US" sz="3300" kern="1200" dirty="0">
              <a:solidFill>
                <a:schemeClr val="tx1"/>
              </a:solidFill>
            </a:rPr>
            <a:t>Issue Register</a:t>
          </a:r>
        </a:p>
      </dsp:txBody>
      <dsp:txXfrm>
        <a:off x="0" y="1036717"/>
        <a:ext cx="8229600" cy="2260440"/>
      </dsp:txXfrm>
    </dsp:sp>
    <dsp:sp modelId="{D090D285-2521-D94A-8246-48705135F83D}">
      <dsp:nvSpPr>
        <dsp:cNvPr id="0" name=""/>
        <dsp:cNvSpPr/>
      </dsp:nvSpPr>
      <dsp:spPr>
        <a:xfrm>
          <a:off x="0" y="3297157"/>
          <a:ext cx="8229600" cy="100737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Quantitative Analysis</a:t>
          </a:r>
        </a:p>
      </dsp:txBody>
      <dsp:txXfrm>
        <a:off x="49176" y="3346333"/>
        <a:ext cx="8131248" cy="909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B09E2-E3AF-4247-A227-33FC1EB6FA9B}">
      <dsp:nvSpPr>
        <dsp:cNvPr id="0" name=""/>
        <dsp:cNvSpPr/>
      </dsp:nvSpPr>
      <dsp:spPr>
        <a:xfrm>
          <a:off x="2816066" y="1718678"/>
          <a:ext cx="2597467" cy="2597467"/>
        </a:xfrm>
        <a:prstGeom prst="ellipse">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Issue Register &amp; Pareto Charts</a:t>
          </a:r>
        </a:p>
      </dsp:txBody>
      <dsp:txXfrm>
        <a:off x="3196456" y="2099068"/>
        <a:ext cx="1836687" cy="1836687"/>
      </dsp:txXfrm>
    </dsp:sp>
    <dsp:sp modelId="{59B37C41-D20C-7941-A678-36D21648C9DD}">
      <dsp:nvSpPr>
        <dsp:cNvPr id="0" name=""/>
        <dsp:cNvSpPr/>
      </dsp:nvSpPr>
      <dsp:spPr>
        <a:xfrm rot="12905076">
          <a:off x="1060365" y="1232891"/>
          <a:ext cx="2081647" cy="740278"/>
        </a:xfrm>
        <a:prstGeom prst="leftArrow">
          <a:avLst>
            <a:gd name="adj1" fmla="val 60000"/>
            <a:gd name="adj2" fmla="val 5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sp>
    <dsp:sp modelId="{2499119C-F713-424F-A8E6-2B00C6009680}">
      <dsp:nvSpPr>
        <dsp:cNvPr id="0" name=""/>
        <dsp:cNvSpPr/>
      </dsp:nvSpPr>
      <dsp:spPr>
        <a:xfrm>
          <a:off x="15681" y="17743"/>
          <a:ext cx="2467594" cy="197407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en-US" sz="2400" kern="1200" dirty="0"/>
            <a:t>Value-Added &amp; Waste Analysis</a:t>
          </a:r>
        </a:p>
      </dsp:txBody>
      <dsp:txXfrm>
        <a:off x="73500" y="75562"/>
        <a:ext cx="2351956" cy="1858437"/>
      </dsp:txXfrm>
    </dsp:sp>
    <dsp:sp modelId="{E27FB694-FA8E-1641-A875-73FB2ED0C557}">
      <dsp:nvSpPr>
        <dsp:cNvPr id="0" name=""/>
        <dsp:cNvSpPr/>
      </dsp:nvSpPr>
      <dsp:spPr>
        <a:xfrm rot="19500000">
          <a:off x="5089374" y="1233626"/>
          <a:ext cx="2088644" cy="740278"/>
        </a:xfrm>
        <a:prstGeom prst="leftArrow">
          <a:avLst>
            <a:gd name="adj1" fmla="val 60000"/>
            <a:gd name="adj2" fmla="val 5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sp>
    <dsp:sp modelId="{BE21A5FA-E020-234C-9A83-4EFF996EAF59}">
      <dsp:nvSpPr>
        <dsp:cNvPr id="0" name=""/>
        <dsp:cNvSpPr/>
      </dsp:nvSpPr>
      <dsp:spPr>
        <a:xfrm>
          <a:off x="5755357" y="17729"/>
          <a:ext cx="2467594" cy="197407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en-US" sz="2400" kern="1200" dirty="0"/>
            <a:t>Root-Cause Analysis</a:t>
          </a:r>
        </a:p>
      </dsp:txBody>
      <dsp:txXfrm>
        <a:off x="5813176" y="75548"/>
        <a:ext cx="2351956" cy="1858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7604D-77E5-FE4A-855B-2B3B5D68DD03}">
      <dsp:nvSpPr>
        <dsp:cNvPr id="0" name=""/>
        <dsp:cNvSpPr/>
      </dsp:nvSpPr>
      <dsp:spPr>
        <a:xfrm>
          <a:off x="0" y="86308"/>
          <a:ext cx="8136904" cy="67158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Move</a:t>
          </a:r>
        </a:p>
      </dsp:txBody>
      <dsp:txXfrm>
        <a:off x="32784" y="119092"/>
        <a:ext cx="8071336" cy="606012"/>
      </dsp:txXfrm>
    </dsp:sp>
    <dsp:sp modelId="{BD6BB14F-3BFD-074B-9A70-B659D79B332C}">
      <dsp:nvSpPr>
        <dsp:cNvPr id="0" name=""/>
        <dsp:cNvSpPr/>
      </dsp:nvSpPr>
      <dsp:spPr>
        <a:xfrm>
          <a:off x="0" y="757888"/>
          <a:ext cx="8136904"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dirty="0"/>
            <a:t>Transportation</a:t>
          </a:r>
        </a:p>
        <a:p>
          <a:pPr marL="228600" lvl="1" indent="-228600" algn="l" defTabSz="977900" rtl="0">
            <a:lnSpc>
              <a:spcPct val="90000"/>
            </a:lnSpc>
            <a:spcBef>
              <a:spcPct val="0"/>
            </a:spcBef>
            <a:spcAft>
              <a:spcPct val="20000"/>
            </a:spcAft>
            <a:buChar char="•"/>
          </a:pPr>
          <a:r>
            <a:rPr lang="en-US" sz="2200" kern="1200" dirty="0"/>
            <a:t>Motion</a:t>
          </a:r>
        </a:p>
      </dsp:txBody>
      <dsp:txXfrm>
        <a:off x="0" y="757888"/>
        <a:ext cx="8136904" cy="753480"/>
      </dsp:txXfrm>
    </dsp:sp>
    <dsp:sp modelId="{9F2E99DA-0818-9845-AB4C-BF65E7739ED0}">
      <dsp:nvSpPr>
        <dsp:cNvPr id="0" name=""/>
        <dsp:cNvSpPr/>
      </dsp:nvSpPr>
      <dsp:spPr>
        <a:xfrm>
          <a:off x="0" y="1511368"/>
          <a:ext cx="8136904" cy="67158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Hold</a:t>
          </a:r>
        </a:p>
      </dsp:txBody>
      <dsp:txXfrm>
        <a:off x="32784" y="1544152"/>
        <a:ext cx="8071336" cy="606012"/>
      </dsp:txXfrm>
    </dsp:sp>
    <dsp:sp modelId="{A0FEDB1A-5548-FE45-B470-748107FF9986}">
      <dsp:nvSpPr>
        <dsp:cNvPr id="0" name=""/>
        <dsp:cNvSpPr/>
      </dsp:nvSpPr>
      <dsp:spPr>
        <a:xfrm>
          <a:off x="0" y="2182948"/>
          <a:ext cx="8136904"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dirty="0"/>
            <a:t>Inventory</a:t>
          </a:r>
        </a:p>
        <a:p>
          <a:pPr marL="228600" lvl="1" indent="-228600" algn="l" defTabSz="977900" rtl="0">
            <a:lnSpc>
              <a:spcPct val="90000"/>
            </a:lnSpc>
            <a:spcBef>
              <a:spcPct val="0"/>
            </a:spcBef>
            <a:spcAft>
              <a:spcPct val="20000"/>
            </a:spcAft>
            <a:buChar char="•"/>
          </a:pPr>
          <a:r>
            <a:rPr lang="en-US" sz="2200" kern="1200" dirty="0"/>
            <a:t>Waiting</a:t>
          </a:r>
        </a:p>
      </dsp:txBody>
      <dsp:txXfrm>
        <a:off x="0" y="2182948"/>
        <a:ext cx="8136904" cy="753480"/>
      </dsp:txXfrm>
    </dsp:sp>
    <dsp:sp modelId="{022DF594-5932-6140-A2BD-4CE9ABA78C5A}">
      <dsp:nvSpPr>
        <dsp:cNvPr id="0" name=""/>
        <dsp:cNvSpPr/>
      </dsp:nvSpPr>
      <dsp:spPr>
        <a:xfrm>
          <a:off x="0" y="2936428"/>
          <a:ext cx="8136904" cy="67158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Over-do</a:t>
          </a:r>
        </a:p>
      </dsp:txBody>
      <dsp:txXfrm>
        <a:off x="32784" y="2969212"/>
        <a:ext cx="8071336" cy="606012"/>
      </dsp:txXfrm>
    </dsp:sp>
    <dsp:sp modelId="{179013F5-5887-DD4C-A6C9-29C274A8850D}">
      <dsp:nvSpPr>
        <dsp:cNvPr id="0" name=""/>
        <dsp:cNvSpPr/>
      </dsp:nvSpPr>
      <dsp:spPr>
        <a:xfrm>
          <a:off x="0" y="3608008"/>
          <a:ext cx="813690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dirty="0"/>
            <a:t>Defects</a:t>
          </a:r>
        </a:p>
        <a:p>
          <a:pPr marL="228600" lvl="1" indent="-228600" algn="l" defTabSz="977900" rtl="0">
            <a:lnSpc>
              <a:spcPct val="90000"/>
            </a:lnSpc>
            <a:spcBef>
              <a:spcPct val="0"/>
            </a:spcBef>
            <a:spcAft>
              <a:spcPct val="20000"/>
            </a:spcAft>
            <a:buChar char="•"/>
          </a:pPr>
          <a:r>
            <a:rPr lang="en-US" sz="2200" kern="1200" dirty="0"/>
            <a:t>Over-Processing</a:t>
          </a:r>
        </a:p>
        <a:p>
          <a:pPr marL="228600" lvl="1" indent="-228600" algn="l" defTabSz="977900" rtl="0">
            <a:lnSpc>
              <a:spcPct val="90000"/>
            </a:lnSpc>
            <a:spcBef>
              <a:spcPct val="0"/>
            </a:spcBef>
            <a:spcAft>
              <a:spcPct val="20000"/>
            </a:spcAft>
            <a:buChar char="•"/>
          </a:pPr>
          <a:r>
            <a:rPr lang="en-US" sz="2200" kern="1200" dirty="0"/>
            <a:t>Over-Production</a:t>
          </a:r>
        </a:p>
      </dsp:txBody>
      <dsp:txXfrm>
        <a:off x="0" y="3608008"/>
        <a:ext cx="8136904" cy="1130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DEC9-8054-F24F-ABF8-DC9C3E5EBE02}">
      <dsp:nvSpPr>
        <dsp:cNvPr id="0" name=""/>
        <dsp:cNvSpPr/>
      </dsp:nvSpPr>
      <dsp:spPr>
        <a:xfrm>
          <a:off x="0" y="363957"/>
          <a:ext cx="8136904" cy="1663200"/>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458216" rIns="631514"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Site engineer sends request to clerk</a:t>
          </a:r>
        </a:p>
        <a:p>
          <a:pPr marL="228600" lvl="1" indent="-228600" algn="l" defTabSz="977900" rtl="0">
            <a:lnSpc>
              <a:spcPct val="90000"/>
            </a:lnSpc>
            <a:spcBef>
              <a:spcPct val="0"/>
            </a:spcBef>
            <a:spcAft>
              <a:spcPct val="15000"/>
            </a:spcAft>
            <a:buChar char="•"/>
          </a:pPr>
          <a:r>
            <a:rPr lang="en-US" sz="2200" kern="1200" dirty="0"/>
            <a:t>Clerk forwards to works engineer</a:t>
          </a:r>
        </a:p>
        <a:p>
          <a:pPr marL="228600" lvl="1" indent="-228600" algn="l" defTabSz="977900" rtl="0">
            <a:lnSpc>
              <a:spcPct val="90000"/>
            </a:lnSpc>
            <a:spcBef>
              <a:spcPct val="0"/>
            </a:spcBef>
            <a:spcAft>
              <a:spcPct val="15000"/>
            </a:spcAft>
            <a:buChar char="•"/>
          </a:pPr>
          <a:r>
            <a:rPr lang="en-US" sz="2200" kern="1200" dirty="0"/>
            <a:t>Works engineer sends back to clerk</a:t>
          </a:r>
        </a:p>
      </dsp:txBody>
      <dsp:txXfrm>
        <a:off x="0" y="363957"/>
        <a:ext cx="8136904" cy="1663200"/>
      </dsp:txXfrm>
    </dsp:sp>
    <dsp:sp modelId="{4D3D7672-25A2-3745-8689-A012CC0457DA}">
      <dsp:nvSpPr>
        <dsp:cNvPr id="0" name=""/>
        <dsp:cNvSpPr/>
      </dsp:nvSpPr>
      <dsp:spPr>
        <a:xfrm>
          <a:off x="406845" y="39237"/>
          <a:ext cx="5695832" cy="64944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1066800" rtl="0">
            <a:lnSpc>
              <a:spcPct val="90000"/>
            </a:lnSpc>
            <a:spcBef>
              <a:spcPct val="0"/>
            </a:spcBef>
            <a:spcAft>
              <a:spcPct val="35000"/>
            </a:spcAft>
            <a:buNone/>
          </a:pPr>
          <a:r>
            <a:rPr lang="en-US" sz="2400" kern="1200" dirty="0"/>
            <a:t>Transportation</a:t>
          </a:r>
        </a:p>
      </dsp:txBody>
      <dsp:txXfrm>
        <a:off x="438548" y="70940"/>
        <a:ext cx="5632426" cy="586034"/>
      </dsp:txXfrm>
    </dsp:sp>
    <dsp:sp modelId="{6957F5B9-7E84-1645-9DBC-0F9C73387335}">
      <dsp:nvSpPr>
        <dsp:cNvPr id="0" name=""/>
        <dsp:cNvSpPr/>
      </dsp:nvSpPr>
      <dsp:spPr>
        <a:xfrm>
          <a:off x="0" y="2470678"/>
          <a:ext cx="8136904" cy="935550"/>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458216" rIns="631514"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Equipment kept longer than needed</a:t>
          </a:r>
        </a:p>
      </dsp:txBody>
      <dsp:txXfrm>
        <a:off x="0" y="2470678"/>
        <a:ext cx="8136904" cy="935550"/>
      </dsp:txXfrm>
    </dsp:sp>
    <dsp:sp modelId="{2C3CAE34-0E83-E94E-B9BE-478332AD53B9}">
      <dsp:nvSpPr>
        <dsp:cNvPr id="0" name=""/>
        <dsp:cNvSpPr/>
      </dsp:nvSpPr>
      <dsp:spPr>
        <a:xfrm>
          <a:off x="406845" y="2145957"/>
          <a:ext cx="5695832" cy="64944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1066800" rtl="0">
            <a:lnSpc>
              <a:spcPct val="90000"/>
            </a:lnSpc>
            <a:spcBef>
              <a:spcPct val="0"/>
            </a:spcBef>
            <a:spcAft>
              <a:spcPct val="35000"/>
            </a:spcAft>
            <a:buNone/>
          </a:pPr>
          <a:r>
            <a:rPr lang="en-US" sz="2400" kern="1200" dirty="0"/>
            <a:t>Inventory</a:t>
          </a:r>
        </a:p>
      </dsp:txBody>
      <dsp:txXfrm>
        <a:off x="438548" y="2177660"/>
        <a:ext cx="5632426" cy="586034"/>
      </dsp:txXfrm>
    </dsp:sp>
    <dsp:sp modelId="{AE51FE02-AF22-6149-9558-D5EC29FAFD40}">
      <dsp:nvSpPr>
        <dsp:cNvPr id="0" name=""/>
        <dsp:cNvSpPr/>
      </dsp:nvSpPr>
      <dsp:spPr>
        <a:xfrm>
          <a:off x="0" y="3849748"/>
          <a:ext cx="8136904" cy="935550"/>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458216" rIns="631514"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Waiting for availability of works engineer to approve</a:t>
          </a:r>
        </a:p>
      </dsp:txBody>
      <dsp:txXfrm>
        <a:off x="0" y="3849748"/>
        <a:ext cx="8136904" cy="935550"/>
      </dsp:txXfrm>
    </dsp:sp>
    <dsp:sp modelId="{1190623A-CAA1-D344-AD44-3E3A0211A2F0}">
      <dsp:nvSpPr>
        <dsp:cNvPr id="0" name=""/>
        <dsp:cNvSpPr/>
      </dsp:nvSpPr>
      <dsp:spPr>
        <a:xfrm>
          <a:off x="406845" y="3525028"/>
          <a:ext cx="5695832" cy="64944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1066800" rtl="0">
            <a:lnSpc>
              <a:spcPct val="90000"/>
            </a:lnSpc>
            <a:spcBef>
              <a:spcPct val="0"/>
            </a:spcBef>
            <a:spcAft>
              <a:spcPct val="35000"/>
            </a:spcAft>
            <a:buNone/>
          </a:pPr>
          <a:r>
            <a:rPr lang="en-US" sz="2400" kern="1200" dirty="0"/>
            <a:t>Waiting</a:t>
          </a:r>
        </a:p>
      </dsp:txBody>
      <dsp:txXfrm>
        <a:off x="438548" y="3556731"/>
        <a:ext cx="5632426"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3A2DB-BE36-3442-B16E-35D3F99DC13B}">
      <dsp:nvSpPr>
        <dsp:cNvPr id="0" name=""/>
        <dsp:cNvSpPr/>
      </dsp:nvSpPr>
      <dsp:spPr>
        <a:xfrm>
          <a:off x="0" y="309791"/>
          <a:ext cx="8136904" cy="1411367"/>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395732" rIns="631514"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Selected equipment not available, alternative equipment sought</a:t>
          </a:r>
        </a:p>
        <a:p>
          <a:pPr marL="228600" lvl="1" indent="-228600" algn="l" defTabSz="889000" rtl="0">
            <a:lnSpc>
              <a:spcPct val="90000"/>
            </a:lnSpc>
            <a:spcBef>
              <a:spcPct val="0"/>
            </a:spcBef>
            <a:spcAft>
              <a:spcPct val="15000"/>
            </a:spcAft>
            <a:buChar char="•"/>
          </a:pPr>
          <a:r>
            <a:rPr lang="en-US" sz="2000" kern="1200" dirty="0"/>
            <a:t>Incorrect equipment delivered and returned to supplier</a:t>
          </a:r>
        </a:p>
      </dsp:txBody>
      <dsp:txXfrm>
        <a:off x="0" y="309791"/>
        <a:ext cx="8136904" cy="1411367"/>
      </dsp:txXfrm>
    </dsp:sp>
    <dsp:sp modelId="{809F5857-5E03-0F44-ACFE-A938F31465A6}">
      <dsp:nvSpPr>
        <dsp:cNvPr id="0" name=""/>
        <dsp:cNvSpPr/>
      </dsp:nvSpPr>
      <dsp:spPr>
        <a:xfrm>
          <a:off x="406845" y="29351"/>
          <a:ext cx="5695832" cy="56088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1066800" rtl="0">
            <a:lnSpc>
              <a:spcPct val="90000"/>
            </a:lnSpc>
            <a:spcBef>
              <a:spcPct val="0"/>
            </a:spcBef>
            <a:spcAft>
              <a:spcPct val="35000"/>
            </a:spcAft>
            <a:buNone/>
          </a:pPr>
          <a:r>
            <a:rPr lang="en-US" sz="2400" kern="1200" dirty="0"/>
            <a:t>Defect</a:t>
          </a:r>
        </a:p>
      </dsp:txBody>
      <dsp:txXfrm>
        <a:off x="434225" y="56731"/>
        <a:ext cx="5641072" cy="506120"/>
      </dsp:txXfrm>
    </dsp:sp>
    <dsp:sp modelId="{FF8E5937-EDED-EE4E-BF2F-59D3F9019F57}">
      <dsp:nvSpPr>
        <dsp:cNvPr id="0" name=""/>
        <dsp:cNvSpPr/>
      </dsp:nvSpPr>
      <dsp:spPr>
        <a:xfrm>
          <a:off x="0" y="2104198"/>
          <a:ext cx="8136904" cy="1705725"/>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395732" rIns="631514"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Clerk finds available equipment and rental request is rejected by works engineer</a:t>
          </a:r>
        </a:p>
        <a:p>
          <a:pPr marL="228600" lvl="1" indent="-228600" algn="l" defTabSz="889000" rtl="0">
            <a:lnSpc>
              <a:spcPct val="90000"/>
            </a:lnSpc>
            <a:spcBef>
              <a:spcPct val="0"/>
            </a:spcBef>
            <a:spcAft>
              <a:spcPct val="15000"/>
            </a:spcAft>
            <a:buChar char="•"/>
          </a:pPr>
          <a:r>
            <a:rPr lang="en-US" sz="2000" kern="1200" dirty="0"/>
            <a:t>Rental requests being approved and then canceled by site engineer because no longer needed</a:t>
          </a:r>
        </a:p>
      </dsp:txBody>
      <dsp:txXfrm>
        <a:off x="0" y="2104198"/>
        <a:ext cx="8136904" cy="1705725"/>
      </dsp:txXfrm>
    </dsp:sp>
    <dsp:sp modelId="{AEA47DC9-248B-BE47-9DC2-28ED66BD520C}">
      <dsp:nvSpPr>
        <dsp:cNvPr id="0" name=""/>
        <dsp:cNvSpPr/>
      </dsp:nvSpPr>
      <dsp:spPr>
        <a:xfrm>
          <a:off x="406845" y="1823758"/>
          <a:ext cx="5695832" cy="56088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1066800" rtl="0">
            <a:lnSpc>
              <a:spcPct val="90000"/>
            </a:lnSpc>
            <a:spcBef>
              <a:spcPct val="0"/>
            </a:spcBef>
            <a:spcAft>
              <a:spcPct val="35000"/>
            </a:spcAft>
            <a:buNone/>
          </a:pPr>
          <a:r>
            <a:rPr lang="en-US" sz="2400" kern="1200" dirty="0"/>
            <a:t>Over-processing</a:t>
          </a:r>
        </a:p>
      </dsp:txBody>
      <dsp:txXfrm>
        <a:off x="434225" y="1851138"/>
        <a:ext cx="5641072" cy="506120"/>
      </dsp:txXfrm>
    </dsp:sp>
    <dsp:sp modelId="{0BD9F23D-07AC-0840-8656-84F75D1ED434}">
      <dsp:nvSpPr>
        <dsp:cNvPr id="0" name=""/>
        <dsp:cNvSpPr/>
      </dsp:nvSpPr>
      <dsp:spPr>
        <a:xfrm>
          <a:off x="0" y="4192963"/>
          <a:ext cx="8136904" cy="1167075"/>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395732" rIns="631514"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Equipment being rented and not used at all by site engineer</a:t>
          </a:r>
        </a:p>
        <a:p>
          <a:pPr marL="228600" lvl="1" indent="-228600" algn="l" defTabSz="889000" rtl="0">
            <a:lnSpc>
              <a:spcPct val="90000"/>
            </a:lnSpc>
            <a:spcBef>
              <a:spcPct val="0"/>
            </a:spcBef>
            <a:spcAft>
              <a:spcPct val="15000"/>
            </a:spcAft>
            <a:buChar char="•"/>
          </a:pPr>
          <a:r>
            <a:rPr lang="en-US" sz="2000" kern="1200" dirty="0"/>
            <a:t>Equipment returned by site engineer because is incorrect</a:t>
          </a:r>
        </a:p>
      </dsp:txBody>
      <dsp:txXfrm>
        <a:off x="0" y="4192963"/>
        <a:ext cx="8136904" cy="1167075"/>
      </dsp:txXfrm>
    </dsp:sp>
    <dsp:sp modelId="{3D148E57-9D47-C448-B323-4C698B01DAFA}">
      <dsp:nvSpPr>
        <dsp:cNvPr id="0" name=""/>
        <dsp:cNvSpPr/>
      </dsp:nvSpPr>
      <dsp:spPr>
        <a:xfrm>
          <a:off x="406845" y="3912523"/>
          <a:ext cx="5695832" cy="560880"/>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1066800" rtl="0">
            <a:lnSpc>
              <a:spcPct val="90000"/>
            </a:lnSpc>
            <a:spcBef>
              <a:spcPct val="0"/>
            </a:spcBef>
            <a:spcAft>
              <a:spcPct val="35000"/>
            </a:spcAft>
            <a:buNone/>
          </a:pPr>
          <a:r>
            <a:rPr lang="en-US" sz="2400" kern="1200" dirty="0"/>
            <a:t>Over-production</a:t>
          </a:r>
        </a:p>
      </dsp:txBody>
      <dsp:txXfrm>
        <a:off x="434225" y="3939903"/>
        <a:ext cx="5641072"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B39B0-CD0D-D74D-B0AF-8F044FABDC31}">
      <dsp:nvSpPr>
        <dsp:cNvPr id="0" name=""/>
        <dsp:cNvSpPr/>
      </dsp:nvSpPr>
      <dsp:spPr>
        <a:xfrm>
          <a:off x="0" y="18677"/>
          <a:ext cx="8280595" cy="681817"/>
        </a:xfrm>
        <a:prstGeom prst="roundRect">
          <a:avLst/>
        </a:prstGeom>
        <a:solidFill>
          <a:schemeClr val="accent1">
            <a:lumMod val="75000"/>
          </a:schemeClr>
        </a:solidFill>
        <a:ln w="12700" cap="flat" cmpd="sng" algn="ctr">
          <a:solidFill>
            <a:schemeClr val="accent1">
              <a:shade val="50000"/>
            </a:schemeClr>
          </a:solidFill>
          <a:prstDash val="solid"/>
          <a:miter lim="800000"/>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Issue name</a:t>
          </a:r>
        </a:p>
      </dsp:txBody>
      <dsp:txXfrm>
        <a:off x="33284" y="51961"/>
        <a:ext cx="8214027" cy="615249"/>
      </dsp:txXfrm>
    </dsp:sp>
    <dsp:sp modelId="{083445D6-3FCA-0A47-8A62-782ECF808B51}">
      <dsp:nvSpPr>
        <dsp:cNvPr id="0" name=""/>
        <dsp:cNvSpPr/>
      </dsp:nvSpPr>
      <dsp:spPr>
        <a:xfrm>
          <a:off x="0" y="700495"/>
          <a:ext cx="8280595" cy="4636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62909"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Equipment kept longer than needed</a:t>
          </a:r>
        </a:p>
      </dsp:txBody>
      <dsp:txXfrm>
        <a:off x="0" y="700495"/>
        <a:ext cx="8280595" cy="463680"/>
      </dsp:txXfrm>
    </dsp:sp>
    <dsp:sp modelId="{C32E7790-0779-B646-A6BB-5A1B210F8FBE}">
      <dsp:nvSpPr>
        <dsp:cNvPr id="0" name=""/>
        <dsp:cNvSpPr/>
      </dsp:nvSpPr>
      <dsp:spPr>
        <a:xfrm>
          <a:off x="0" y="1164175"/>
          <a:ext cx="8280595" cy="681817"/>
        </a:xfrm>
        <a:prstGeom prst="roundRect">
          <a:avLst/>
        </a:prstGeom>
        <a:solidFill>
          <a:schemeClr val="accent1"/>
        </a:solidFill>
        <a:ln w="12700" cap="flat" cmpd="sng" algn="ctr">
          <a:solidFill>
            <a:schemeClr val="accent1">
              <a:shade val="50000"/>
            </a:schemeClr>
          </a:solidFill>
          <a:prstDash val="solid"/>
          <a:miter lim="800000"/>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Description</a:t>
          </a:r>
        </a:p>
      </dsp:txBody>
      <dsp:txXfrm>
        <a:off x="33284" y="1197459"/>
        <a:ext cx="8214027" cy="615249"/>
      </dsp:txXfrm>
    </dsp:sp>
    <dsp:sp modelId="{2B986654-C0E7-7F43-B458-C0F266AF002E}">
      <dsp:nvSpPr>
        <dsp:cNvPr id="0" name=""/>
        <dsp:cNvSpPr/>
      </dsp:nvSpPr>
      <dsp:spPr>
        <a:xfrm>
          <a:off x="0" y="1845992"/>
          <a:ext cx="8280595" cy="62307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62909"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Site engineers keep rented equipment longer than needed by asking for deadline extensions to the supplier</a:t>
          </a:r>
        </a:p>
      </dsp:txBody>
      <dsp:txXfrm>
        <a:off x="0" y="1845992"/>
        <a:ext cx="8280595" cy="623070"/>
      </dsp:txXfrm>
    </dsp:sp>
    <dsp:sp modelId="{8A7A1435-D921-E74E-84FC-796B9ADCC8DA}">
      <dsp:nvSpPr>
        <dsp:cNvPr id="0" name=""/>
        <dsp:cNvSpPr/>
      </dsp:nvSpPr>
      <dsp:spPr>
        <a:xfrm>
          <a:off x="0" y="2469062"/>
          <a:ext cx="8280595" cy="681817"/>
        </a:xfrm>
        <a:prstGeom prst="roundRect">
          <a:avLst/>
        </a:prstGeom>
        <a:solidFill>
          <a:schemeClr val="tx2">
            <a:lumMod val="60000"/>
            <a:lumOff val="40000"/>
          </a:schemeClr>
        </a:solidFill>
        <a:ln w="12700" cap="flat" cmpd="sng" algn="ctr">
          <a:solidFill>
            <a:schemeClr val="accent1">
              <a:shade val="50000"/>
            </a:schemeClr>
          </a:solidFill>
          <a:prstDash val="solid"/>
          <a:miter lim="800000"/>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Data and hypotheses</a:t>
          </a:r>
        </a:p>
      </dsp:txBody>
      <dsp:txXfrm>
        <a:off x="33284" y="2502346"/>
        <a:ext cx="8214027" cy="615249"/>
      </dsp:txXfrm>
    </dsp:sp>
    <dsp:sp modelId="{A89A47D0-88ED-AE49-9716-3F5685CA349E}">
      <dsp:nvSpPr>
        <dsp:cNvPr id="0" name=""/>
        <dsp:cNvSpPr/>
      </dsp:nvSpPr>
      <dsp:spPr>
        <a:xfrm>
          <a:off x="0" y="3150880"/>
          <a:ext cx="8280595" cy="8983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62909"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3000 pieces of equipment rented p.a.</a:t>
          </a:r>
          <a:br>
            <a:rPr lang="en-US" sz="2000" kern="1200" dirty="0"/>
          </a:br>
          <a:r>
            <a:rPr lang="en-US" sz="2000" kern="1200" dirty="0"/>
            <a:t>In 10% of cases, equipment is kept two days more than needed</a:t>
          </a:r>
          <a:br>
            <a:rPr lang="en-US" sz="2000" kern="1200" dirty="0"/>
          </a:br>
          <a:r>
            <a:rPr lang="en-US" sz="2000" kern="1200" dirty="0"/>
            <a:t>Average rental cost is 100 per day</a:t>
          </a:r>
        </a:p>
      </dsp:txBody>
      <dsp:txXfrm>
        <a:off x="0" y="3150880"/>
        <a:ext cx="8280595" cy="898380"/>
      </dsp:txXfrm>
    </dsp:sp>
    <dsp:sp modelId="{531A8CEF-3066-5045-8AFF-F98BEC37B4C8}">
      <dsp:nvSpPr>
        <dsp:cNvPr id="0" name=""/>
        <dsp:cNvSpPr/>
      </dsp:nvSpPr>
      <dsp:spPr>
        <a:xfrm>
          <a:off x="0" y="4049260"/>
          <a:ext cx="8280595" cy="681817"/>
        </a:xfrm>
        <a:prstGeom prst="roundRect">
          <a:avLst/>
        </a:prstGeom>
        <a:solidFill>
          <a:schemeClr val="tx2">
            <a:lumMod val="40000"/>
            <a:lumOff val="60000"/>
          </a:schemeClr>
        </a:solidFill>
        <a:ln w="12700" cap="flat" cmpd="sng" algn="ctr">
          <a:solidFill>
            <a:schemeClr val="accent1">
              <a:shade val="50000"/>
            </a:schemeClr>
          </a:solidFill>
          <a:prstDash val="solid"/>
          <a:miter lim="800000"/>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Quantitative impact</a:t>
          </a:r>
        </a:p>
      </dsp:txBody>
      <dsp:txXfrm>
        <a:off x="33284" y="4082544"/>
        <a:ext cx="8214027" cy="615249"/>
      </dsp:txXfrm>
    </dsp:sp>
    <dsp:sp modelId="{7EE0249F-2E7B-CB4E-921F-B1747AEDDB09}">
      <dsp:nvSpPr>
        <dsp:cNvPr id="0" name=""/>
        <dsp:cNvSpPr/>
      </dsp:nvSpPr>
      <dsp:spPr>
        <a:xfrm>
          <a:off x="0" y="4731077"/>
          <a:ext cx="8280595" cy="4636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62909"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0.1 × 3000 × 2 × 100 = 60,000 </a:t>
          </a:r>
          <a:r>
            <a:rPr lang="en-US" sz="2000" kern="1200" dirty="0" err="1"/>
            <a:t>p.a</a:t>
          </a:r>
          <a:endParaRPr lang="en-US" sz="2000" kern="1200" dirty="0"/>
        </a:p>
      </dsp:txBody>
      <dsp:txXfrm>
        <a:off x="0" y="4731077"/>
        <a:ext cx="8280595" cy="463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1F2A70B-78F2-4DCF-B53B-C990D2FAFB8A}" type="slidenum">
              <a:rPr lang="en-PK" smtClean="0"/>
              <a:t>1</a:t>
            </a:fld>
            <a:endParaRPr lang="en-PK"/>
          </a:p>
        </p:txBody>
      </p:sp>
    </p:spTree>
    <p:extLst>
      <p:ext uri="{BB962C8B-B14F-4D97-AF65-F5344CB8AC3E}">
        <p14:creationId xmlns:p14="http://schemas.microsoft.com/office/powerpoint/2010/main" val="67535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10</a:t>
            </a:fld>
            <a:endParaRPr lang="en-US"/>
          </a:p>
        </p:txBody>
      </p:sp>
    </p:spTree>
    <p:extLst>
      <p:ext uri="{BB962C8B-B14F-4D97-AF65-F5344CB8AC3E}">
        <p14:creationId xmlns:p14="http://schemas.microsoft.com/office/powerpoint/2010/main" val="2230790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value adding from negative (or waste) perspective. This is from a negative way, as opposed to value-added</a:t>
            </a:r>
            <a:r>
              <a:rPr lang="en-US" baseline="0" dirty="0"/>
              <a:t> </a:t>
            </a:r>
            <a:r>
              <a:rPr lang="en-US" dirty="0"/>
              <a:t>analysis which is from a positive way.</a:t>
            </a:r>
          </a:p>
          <a:p>
            <a:endParaRPr lang="en-US" dirty="0"/>
          </a:p>
          <a:p>
            <a:r>
              <a:rPr lang="en-US" dirty="0"/>
              <a:t>Muda</a:t>
            </a:r>
            <a:r>
              <a:rPr lang="en-US" baseline="0" dirty="0"/>
              <a:t> = waste in Japanese</a:t>
            </a:r>
          </a:p>
          <a:p>
            <a:endParaRPr lang="en-US" baseline="0" dirty="0"/>
          </a:p>
          <a:p>
            <a:r>
              <a:rPr lang="en-US" baseline="0" dirty="0" err="1"/>
              <a:t>Taiichi</a:t>
            </a:r>
            <a:r>
              <a:rPr lang="en-US" baseline="0" dirty="0"/>
              <a:t> </a:t>
            </a:r>
            <a:r>
              <a:rPr lang="en-US" baseline="0" dirty="0" err="1"/>
              <a:t>Ohno</a:t>
            </a:r>
            <a:r>
              <a:rPr lang="en-US" baseline="0" dirty="0"/>
              <a:t> looks at the timeline, meaning the end-to-end process, even if not called so, the principle is there</a:t>
            </a:r>
            <a:endParaRPr lang="en-US" dirty="0"/>
          </a:p>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11</a:t>
            </a:fld>
            <a:endParaRPr lang="en-US"/>
          </a:p>
        </p:txBody>
      </p:sp>
    </p:spTree>
    <p:extLst>
      <p:ext uri="{BB962C8B-B14F-4D97-AF65-F5344CB8AC3E}">
        <p14:creationId xmlns:p14="http://schemas.microsoft.com/office/powerpoint/2010/main" val="2396856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Unnecessary transportation</a:t>
            </a:r>
          </a:p>
        </p:txBody>
      </p:sp>
      <p:sp>
        <p:nvSpPr>
          <p:cNvPr id="4" name="Slide Number Placeholder 3"/>
          <p:cNvSpPr>
            <a:spLocks noGrp="1"/>
          </p:cNvSpPr>
          <p:nvPr>
            <p:ph type="sldNum" sz="quarter" idx="10"/>
          </p:nvPr>
        </p:nvSpPr>
        <p:spPr/>
        <p:txBody>
          <a:bodyPr/>
          <a:lstStyle/>
          <a:p>
            <a:fld id="{8F82759E-8999-4DBB-AFA5-27BEE8C6C2F0}" type="slidenum">
              <a:rPr lang="en-US" smtClean="0"/>
              <a:pPr/>
              <a:t>12</a:t>
            </a:fld>
            <a:endParaRPr lang="en-US"/>
          </a:p>
        </p:txBody>
      </p:sp>
    </p:spTree>
    <p:extLst>
      <p:ext uri="{BB962C8B-B14F-4D97-AF65-F5344CB8AC3E}">
        <p14:creationId xmlns:p14="http://schemas.microsoft.com/office/powerpoint/2010/main" val="259349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13</a:t>
            </a:fld>
            <a:endParaRPr lang="en-US"/>
          </a:p>
        </p:txBody>
      </p:sp>
    </p:spTree>
    <p:extLst>
      <p:ext uri="{BB962C8B-B14F-4D97-AF65-F5344CB8AC3E}">
        <p14:creationId xmlns:p14="http://schemas.microsoft.com/office/powerpoint/2010/main" val="327238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WASTE - MOVE</a:t>
            </a:r>
            <a:endParaRPr lang="en-US" dirty="0">
              <a:latin typeface="+mn-lt"/>
              <a:ea typeface="+mn-ea"/>
            </a:endParaRPr>
          </a:p>
          <a:p>
            <a:r>
              <a:rPr lang="en-US" b="1" dirty="0">
                <a:latin typeface="+mn-lt"/>
                <a:ea typeface="+mn-ea"/>
              </a:rPr>
              <a:t>Unnecessary transportation = of business objects</a:t>
            </a:r>
            <a:endParaRPr lang="en-US" dirty="0">
              <a:latin typeface="+mn-lt"/>
              <a:ea typeface="+mn-ea"/>
            </a:endParaRPr>
          </a:p>
          <a:p>
            <a:r>
              <a:rPr lang="en-US" dirty="0">
                <a:latin typeface="+mn-lt"/>
                <a:ea typeface="+mn-ea"/>
              </a:rPr>
              <a:t>E.g. In the context of a </a:t>
            </a:r>
            <a:r>
              <a:rPr lang="en-US" dirty="0" err="1">
                <a:latin typeface="+mn-lt"/>
                <a:ea typeface="+mn-ea"/>
              </a:rPr>
              <a:t>Uni</a:t>
            </a:r>
            <a:r>
              <a:rPr lang="en-US" dirty="0">
                <a:latin typeface="+mn-lt"/>
                <a:ea typeface="+mn-ea"/>
              </a:rPr>
              <a:t> admission process, the student has to print the PDFs form, sign it, attach other documents and send it by post. This is similar to ACI PRA with the new ownership certificate that still has to be printed and signed physically. This Is unnecessary transportation. Again, in the </a:t>
            </a:r>
            <a:r>
              <a:rPr lang="en-US" dirty="0" err="1">
                <a:latin typeface="+mn-lt"/>
                <a:ea typeface="+mn-ea"/>
              </a:rPr>
              <a:t>Uni</a:t>
            </a:r>
            <a:r>
              <a:rPr lang="en-US" dirty="0">
                <a:latin typeface="+mn-lt"/>
                <a:ea typeface="+mn-ea"/>
              </a:rPr>
              <a:t> admission process, the sending of the application by post is unnecessary transportation because this could simply be done via email.</a:t>
            </a:r>
          </a:p>
          <a:p>
            <a:endParaRPr lang="en-US" dirty="0">
              <a:latin typeface="+mn-lt"/>
              <a:ea typeface="+mn-ea"/>
            </a:endParaRPr>
          </a:p>
          <a:p>
            <a:r>
              <a:rPr lang="en-US" dirty="0">
                <a:latin typeface="+mn-lt"/>
                <a:ea typeface="+mn-ea"/>
              </a:rPr>
              <a:t>An other example is when the scanned copies of documents are not readable or some documents are missing and the </a:t>
            </a:r>
            <a:r>
              <a:rPr lang="en-US" dirty="0" err="1">
                <a:latin typeface="+mn-lt"/>
                <a:ea typeface="+mn-ea"/>
              </a:rPr>
              <a:t>Uni</a:t>
            </a:r>
            <a:r>
              <a:rPr lang="en-US" dirty="0">
                <a:latin typeface="+mn-lt"/>
                <a:ea typeface="+mn-ea"/>
              </a:rPr>
              <a:t> admin office has to get back to the student. </a:t>
            </a:r>
          </a:p>
          <a:p>
            <a:endParaRPr lang="en-US" dirty="0"/>
          </a:p>
          <a:p>
            <a:r>
              <a:rPr lang="en-US" baseline="0" dirty="0"/>
              <a:t>the university process is an example of a so-called “chatty” process</a:t>
            </a:r>
          </a:p>
          <a:p>
            <a:endParaRPr lang="en-US" baseline="0" dirty="0"/>
          </a:p>
          <a:p>
            <a:r>
              <a:rPr lang="en-US" b="1" baseline="0" dirty="0"/>
              <a:t>It doesn’t mean that in analysis we want to remove all these transportations, but just identifying which ones are indeed unnecessary</a:t>
            </a:r>
          </a:p>
          <a:p>
            <a:endParaRPr lang="en-US" b="1" baseline="0" dirty="0"/>
          </a:p>
          <a:p>
            <a:r>
              <a:rPr lang="en-US" b="1" baseline="0" dirty="0"/>
              <a:t>Corresponds to handover of work in VA analysis</a:t>
            </a:r>
            <a:endParaRPr lang="en-US" b="1"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14</a:t>
            </a:fld>
            <a:endParaRPr lang="en-US"/>
          </a:p>
        </p:txBody>
      </p:sp>
    </p:spTree>
    <p:extLst>
      <p:ext uri="{BB962C8B-B14F-4D97-AF65-F5344CB8AC3E}">
        <p14:creationId xmlns:p14="http://schemas.microsoft.com/office/powerpoint/2010/main" val="280656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Motion</a:t>
            </a:r>
            <a:r>
              <a:rPr lang="en-US" dirty="0">
                <a:latin typeface="+mn-lt"/>
                <a:ea typeface="+mn-ea"/>
              </a:rPr>
              <a:t> = of process participants and customer (</a:t>
            </a:r>
            <a:r>
              <a:rPr lang="en-US" dirty="0" err="1">
                <a:latin typeface="+mn-lt"/>
                <a:ea typeface="+mn-ea"/>
              </a:rPr>
              <a:t>ie</a:t>
            </a:r>
            <a:r>
              <a:rPr lang="en-US" dirty="0">
                <a:latin typeface="+mn-lt"/>
                <a:ea typeface="+mn-ea"/>
              </a:rPr>
              <a:t> of process resources) that move together with business objects (</a:t>
            </a:r>
            <a:r>
              <a:rPr lang="en-US" dirty="0" err="1">
                <a:latin typeface="+mn-lt"/>
                <a:ea typeface="+mn-ea"/>
              </a:rPr>
              <a:t>eg</a:t>
            </a:r>
            <a:r>
              <a:rPr lang="en-US" dirty="0">
                <a:latin typeface="+mn-lt"/>
                <a:ea typeface="+mn-ea"/>
              </a:rPr>
              <a:t> a form) or passive resources (e.g. Equipment). The focus though is on physical movements of people</a:t>
            </a:r>
          </a:p>
          <a:p>
            <a:r>
              <a:rPr lang="en-US" dirty="0">
                <a:latin typeface="+mn-lt"/>
                <a:ea typeface="+mn-ea"/>
              </a:rPr>
              <a:t>E.g. In a vehicle inspection process the mechanic has to move around different bays with the inspection form and sometimes also with equipment. In a travel requisition form, a worker has to move form one desk to another to obtain the required approvals, e.g. Approval for </a:t>
            </a:r>
            <a:r>
              <a:rPr lang="en-US" b="1" dirty="0">
                <a:latin typeface="+mn-lt"/>
                <a:ea typeface="+mn-ea"/>
              </a:rPr>
              <a:t>expenses</a:t>
            </a:r>
            <a:r>
              <a:rPr lang="en-US" dirty="0">
                <a:latin typeface="+mn-lt"/>
                <a:ea typeface="+mn-ea"/>
              </a:rPr>
              <a:t>, approval for </a:t>
            </a:r>
            <a:r>
              <a:rPr lang="en-US" b="1" dirty="0">
                <a:latin typeface="+mn-lt"/>
                <a:ea typeface="+mn-ea"/>
              </a:rPr>
              <a:t>travel plan</a:t>
            </a:r>
            <a:r>
              <a:rPr lang="en-US" dirty="0">
                <a:latin typeface="+mn-lt"/>
                <a:ea typeface="+mn-ea"/>
              </a:rPr>
              <a:t>, approval for </a:t>
            </a:r>
            <a:r>
              <a:rPr lang="en-US" b="1" dirty="0">
                <a:latin typeface="+mn-lt"/>
                <a:ea typeface="+mn-ea"/>
              </a:rPr>
              <a:t>business replacement plan </a:t>
            </a:r>
            <a:r>
              <a:rPr lang="en-US" dirty="0" err="1">
                <a:latin typeface="+mn-lt"/>
                <a:ea typeface="+mn-ea"/>
              </a:rPr>
              <a:t>etc</a:t>
            </a:r>
            <a:r>
              <a:rPr lang="en-US" dirty="0">
                <a:latin typeface="+mn-lt"/>
                <a:ea typeface="+mn-ea"/>
              </a:rPr>
              <a:t> </a:t>
            </a:r>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15</a:t>
            </a:fld>
            <a:endParaRPr lang="en-US"/>
          </a:p>
        </p:txBody>
      </p:sp>
    </p:spTree>
    <p:extLst>
      <p:ext uri="{BB962C8B-B14F-4D97-AF65-F5344CB8AC3E}">
        <p14:creationId xmlns:p14="http://schemas.microsoft.com/office/powerpoint/2010/main" val="419385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16</a:t>
            </a:fld>
            <a:endParaRPr lang="en-US"/>
          </a:p>
        </p:txBody>
      </p:sp>
    </p:spTree>
    <p:extLst>
      <p:ext uri="{BB962C8B-B14F-4D97-AF65-F5344CB8AC3E}">
        <p14:creationId xmlns:p14="http://schemas.microsoft.com/office/powerpoint/2010/main" val="160151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WASTE - HOLD</a:t>
            </a:r>
            <a:endParaRPr lang="en-US" dirty="0">
              <a:latin typeface="+mn-lt"/>
              <a:ea typeface="+mn-ea"/>
            </a:endParaRPr>
          </a:p>
          <a:p>
            <a:r>
              <a:rPr lang="en-US" b="1" dirty="0">
                <a:latin typeface="+mn-lt"/>
                <a:ea typeface="+mn-ea"/>
              </a:rPr>
              <a:t>Inventory</a:t>
            </a:r>
            <a:r>
              <a:rPr lang="en-US" dirty="0">
                <a:latin typeface="+mn-lt"/>
                <a:ea typeface="+mn-ea"/>
              </a:rPr>
              <a:t>: </a:t>
            </a:r>
          </a:p>
          <a:p>
            <a:r>
              <a:rPr lang="en-US" u="sng" dirty="0">
                <a:latin typeface="+mn-lt"/>
                <a:ea typeface="+mn-ea"/>
              </a:rPr>
              <a:t>materials inventory </a:t>
            </a:r>
            <a:r>
              <a:rPr lang="en-US" dirty="0">
                <a:latin typeface="+mn-lt"/>
                <a:ea typeface="+mn-ea"/>
              </a:rPr>
              <a:t>(raw materials or produced goods that are stocked more than required) and </a:t>
            </a:r>
          </a:p>
          <a:p>
            <a:r>
              <a:rPr lang="en-US" u="sng" dirty="0">
                <a:latin typeface="+mn-lt"/>
                <a:ea typeface="+mn-ea"/>
              </a:rPr>
              <a:t>WIP</a:t>
            </a:r>
            <a:r>
              <a:rPr lang="en-US" dirty="0">
                <a:latin typeface="+mn-lt"/>
                <a:ea typeface="+mn-ea"/>
              </a:rPr>
              <a:t> (number of open/pending cases at a given point in time, </a:t>
            </a:r>
            <a:r>
              <a:rPr lang="en-US" dirty="0" err="1">
                <a:latin typeface="+mn-lt"/>
                <a:ea typeface="+mn-ea"/>
              </a:rPr>
              <a:t>ie</a:t>
            </a:r>
            <a:r>
              <a:rPr lang="en-US" dirty="0">
                <a:latin typeface="+mn-lt"/>
                <a:ea typeface="+mn-ea"/>
              </a:rPr>
              <a:t> number of cases started but not yet completed). WIP = lambda (arrival rate) * CT. If we want to keep the WIP the same while the arrival rate increases, we need to decrease CT.</a:t>
            </a:r>
          </a:p>
          <a:p>
            <a:endParaRPr lang="en-US" dirty="0">
              <a:latin typeface="+mn-lt"/>
              <a:ea typeface="+mn-ea"/>
            </a:endParaRPr>
          </a:p>
          <a:p>
            <a:pPr defTabSz="475397" fontAlgn="auto">
              <a:spcBef>
                <a:spcPts val="0"/>
              </a:spcBef>
              <a:spcAft>
                <a:spcPts val="0"/>
              </a:spcAft>
              <a:defRPr/>
            </a:pPr>
            <a:r>
              <a:rPr lang="en-US" dirty="0">
                <a:latin typeface="+mn-lt"/>
                <a:ea typeface="+mn-ea"/>
              </a:rPr>
              <a:t>Materials inventory:</a:t>
            </a:r>
          </a:p>
          <a:p>
            <a:pPr defTabSz="475397" fontAlgn="auto">
              <a:spcBef>
                <a:spcPts val="0"/>
              </a:spcBef>
              <a:spcAft>
                <a:spcPts val="0"/>
              </a:spcAft>
              <a:defRPr/>
            </a:pPr>
            <a:r>
              <a:rPr lang="en-US" dirty="0">
                <a:latin typeface="+mn-lt"/>
                <a:ea typeface="+mn-ea"/>
              </a:rPr>
              <a:t>E.g. Italian hospitals keeping excessive levels of medicines in stock knowing they won't be able to use them before the expiry date. This is a loss</a:t>
            </a:r>
          </a:p>
          <a:p>
            <a:endParaRPr lang="en-US" dirty="0">
              <a:latin typeface="+mn-lt"/>
              <a:ea typeface="+mn-ea"/>
            </a:endParaRPr>
          </a:p>
          <a:p>
            <a:r>
              <a:rPr lang="en-US" dirty="0">
                <a:latin typeface="+mn-lt"/>
                <a:ea typeface="+mn-ea"/>
              </a:rPr>
              <a:t>WIP:</a:t>
            </a:r>
          </a:p>
          <a:p>
            <a:r>
              <a:rPr lang="en-US" dirty="0" err="1">
                <a:latin typeface="+mn-lt"/>
                <a:ea typeface="+mn-ea"/>
              </a:rPr>
              <a:t>Eg</a:t>
            </a:r>
            <a:r>
              <a:rPr lang="en-US" dirty="0">
                <a:latin typeface="+mn-lt"/>
                <a:ea typeface="+mn-ea"/>
              </a:rPr>
              <a:t> vehicle inspection process: there are 100 bays employed at a given point in time, meaning that these are cases that's are not yet completed and so cannot lead to value for the company. Especially if the cases get stuck in delays due to rectification required by the customer in order to pass a given test</a:t>
            </a:r>
          </a:p>
          <a:p>
            <a:endParaRPr lang="en-US" dirty="0">
              <a:latin typeface="+mn-lt"/>
              <a:ea typeface="+mn-ea"/>
            </a:endParaRPr>
          </a:p>
          <a:p>
            <a:r>
              <a:rPr lang="en-US" dirty="0">
                <a:latin typeface="+mn-lt"/>
                <a:ea typeface="+mn-ea"/>
              </a:rPr>
              <a:t>In a university admission process, applications are assessed by the committee in </a:t>
            </a:r>
            <a:r>
              <a:rPr lang="en-US" b="1" dirty="0">
                <a:latin typeface="+mn-lt"/>
                <a:ea typeface="+mn-ea"/>
              </a:rPr>
              <a:t>batches</a:t>
            </a:r>
            <a:r>
              <a:rPr lang="en-US" dirty="0">
                <a:latin typeface="+mn-lt"/>
                <a:ea typeface="+mn-ea"/>
              </a:rPr>
              <a:t>, I.e. All at once for a given entry term, rather than </a:t>
            </a:r>
            <a:r>
              <a:rPr lang="en-US" b="1" dirty="0">
                <a:latin typeface="+mn-lt"/>
                <a:ea typeface="+mn-ea"/>
              </a:rPr>
              <a:t>straight-through-processing </a:t>
            </a:r>
            <a:r>
              <a:rPr lang="en-US" dirty="0">
                <a:latin typeface="+mn-lt"/>
                <a:ea typeface="+mn-ea"/>
              </a:rPr>
              <a:t>in the Toyota philosophy (the idea behind automation, I.e. that each case is processed straightaway without synching with other cases in order to get to the outcome which generates value). At a university, during the admission period, there might be as a high as 3000 applications in a pending state, waiting to be assessed. Note that clearly certain processes do require batching so this may be reduced but not necessarily eliminated as in the case of the university, where one would have more waste in processing each application one by one, in fact it’s simply not possible because the committee has to deliberate collectively. What can be done, however, is to simplify the job of the committee by providing as much information in advance as possible and doing as many checks as possible beforehand, e.g. Via automated activities </a:t>
            </a:r>
          </a:p>
          <a:p>
            <a:endParaRPr lang="en-US" dirty="0">
              <a:latin typeface="+mn-lt"/>
              <a:ea typeface="+mn-ea"/>
            </a:endParaRPr>
          </a:p>
        </p:txBody>
      </p:sp>
      <p:sp>
        <p:nvSpPr>
          <p:cNvPr id="4" name="Slide Number Placeholder 3"/>
          <p:cNvSpPr>
            <a:spLocks noGrp="1"/>
          </p:cNvSpPr>
          <p:nvPr>
            <p:ph type="sldNum" sz="quarter" idx="10"/>
          </p:nvPr>
        </p:nvSpPr>
        <p:spPr/>
        <p:txBody>
          <a:bodyPr/>
          <a:lstStyle/>
          <a:p>
            <a:fld id="{8F82759E-8999-4DBB-AFA5-27BEE8C6C2F0}" type="slidenum">
              <a:rPr lang="en-US" smtClean="0"/>
              <a:pPr/>
              <a:t>17</a:t>
            </a:fld>
            <a:endParaRPr lang="en-US"/>
          </a:p>
        </p:txBody>
      </p:sp>
    </p:spTree>
    <p:extLst>
      <p:ext uri="{BB962C8B-B14F-4D97-AF65-F5344CB8AC3E}">
        <p14:creationId xmlns:p14="http://schemas.microsoft.com/office/powerpoint/2010/main" val="219723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Waiting</a:t>
            </a:r>
            <a:endParaRPr lang="en-US" dirty="0">
              <a:latin typeface="+mn-lt"/>
              <a:ea typeface="+mn-ea"/>
            </a:endParaRPr>
          </a:p>
          <a:p>
            <a:r>
              <a:rPr lang="en-US" u="sng" dirty="0">
                <a:latin typeface="+mn-lt"/>
                <a:ea typeface="+mn-ea"/>
              </a:rPr>
              <a:t>Task waiting for input object or resource</a:t>
            </a:r>
          </a:p>
          <a:p>
            <a:r>
              <a:rPr lang="en-US" u="sng" dirty="0">
                <a:latin typeface="+mn-lt"/>
                <a:ea typeface="+mn-ea"/>
              </a:rPr>
              <a:t>Resource in idle time waiting to work a task</a:t>
            </a:r>
          </a:p>
          <a:p>
            <a:endParaRPr lang="en-US" dirty="0">
              <a:latin typeface="+mn-lt"/>
              <a:ea typeface="+mn-ea"/>
            </a:endParaRPr>
          </a:p>
          <a:p>
            <a:r>
              <a:rPr lang="en-US" dirty="0" err="1">
                <a:latin typeface="+mn-lt"/>
                <a:ea typeface="+mn-ea"/>
              </a:rPr>
              <a:t>E.g</a:t>
            </a:r>
            <a:r>
              <a:rPr lang="en-US" dirty="0">
                <a:latin typeface="+mn-lt"/>
                <a:ea typeface="+mn-ea"/>
              </a:rPr>
              <a:t> vehicle inspection, the technician waits for the next vehicle to assess</a:t>
            </a:r>
          </a:p>
          <a:p>
            <a:r>
              <a:rPr lang="en-US" dirty="0">
                <a:latin typeface="+mn-lt"/>
                <a:ea typeface="+mn-ea"/>
              </a:rPr>
              <a:t>In approval process, the second approval step is waiting for the approved to be available</a:t>
            </a:r>
          </a:p>
          <a:p>
            <a:endParaRPr lang="en-US" dirty="0">
              <a:latin typeface="+mn-lt"/>
              <a:ea typeface="+mn-ea"/>
            </a:endParaRPr>
          </a:p>
          <a:p>
            <a:r>
              <a:rPr lang="en-US" dirty="0">
                <a:latin typeface="+mn-lt"/>
                <a:ea typeface="+mn-ea"/>
              </a:rPr>
              <a:t>In the </a:t>
            </a:r>
            <a:r>
              <a:rPr lang="en-US" dirty="0" err="1">
                <a:latin typeface="+mn-lt"/>
                <a:ea typeface="+mn-ea"/>
              </a:rPr>
              <a:t>Uni</a:t>
            </a:r>
            <a:r>
              <a:rPr lang="en-US" dirty="0">
                <a:latin typeface="+mn-lt"/>
                <a:ea typeface="+mn-ea"/>
              </a:rPr>
              <a:t> admission process, some applications are incomplete, an email is sent to the student and now wait for the student to send the missing documents, that waiting (task waiting for input documents) is a type of Waiting waste. Similarly, when we batch applications for assessment, these applications are waiting for the committee to meet. Specifically, it's the task of doing the assessment that is waiting for the resource (the committee) even if all applications are ready.</a:t>
            </a:r>
          </a:p>
          <a:p>
            <a:endParaRPr lang="en-US" u="none"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18</a:t>
            </a:fld>
            <a:endParaRPr lang="en-US"/>
          </a:p>
        </p:txBody>
      </p:sp>
    </p:spTree>
    <p:extLst>
      <p:ext uri="{BB962C8B-B14F-4D97-AF65-F5344CB8AC3E}">
        <p14:creationId xmlns:p14="http://schemas.microsoft.com/office/powerpoint/2010/main" val="3819869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19</a:t>
            </a:fld>
            <a:endParaRPr lang="en-US"/>
          </a:p>
        </p:txBody>
      </p:sp>
    </p:spTree>
    <p:extLst>
      <p:ext uri="{BB962C8B-B14F-4D97-AF65-F5344CB8AC3E}">
        <p14:creationId xmlns:p14="http://schemas.microsoft.com/office/powerpoint/2010/main" val="412232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763520">
              <a:defRPr sz="2400">
                <a:solidFill>
                  <a:schemeClr val="tx1"/>
                </a:solidFill>
                <a:latin typeface="Times New Roman" pitchFamily="18" charset="0"/>
                <a:ea typeface="ＭＳ Ｐゴシック" pitchFamily="34" charset="-128"/>
              </a:defRPr>
            </a:lvl1pPr>
            <a:lvl2pPr marL="742883" indent="-285725" defTabSz="763520">
              <a:defRPr sz="2400">
                <a:solidFill>
                  <a:schemeClr val="tx1"/>
                </a:solidFill>
                <a:latin typeface="Times New Roman" pitchFamily="18" charset="0"/>
                <a:ea typeface="ＭＳ Ｐゴシック" pitchFamily="34" charset="-128"/>
              </a:defRPr>
            </a:lvl2pPr>
            <a:lvl3pPr marL="1142898" indent="-228580" defTabSz="763520">
              <a:defRPr sz="2400">
                <a:solidFill>
                  <a:schemeClr val="tx1"/>
                </a:solidFill>
                <a:latin typeface="Times New Roman" pitchFamily="18" charset="0"/>
                <a:ea typeface="ＭＳ Ｐゴシック" pitchFamily="34" charset="-128"/>
              </a:defRPr>
            </a:lvl3pPr>
            <a:lvl4pPr marL="1600057" indent="-228580" defTabSz="763520">
              <a:defRPr sz="2400">
                <a:solidFill>
                  <a:schemeClr val="tx1"/>
                </a:solidFill>
                <a:latin typeface="Times New Roman" pitchFamily="18" charset="0"/>
                <a:ea typeface="ＭＳ Ｐゴシック" pitchFamily="34" charset="-128"/>
              </a:defRPr>
            </a:lvl4pPr>
            <a:lvl5pPr marL="2057217" indent="-228580" defTabSz="763520">
              <a:defRPr sz="2400">
                <a:solidFill>
                  <a:schemeClr val="tx1"/>
                </a:solidFill>
                <a:latin typeface="Times New Roman" pitchFamily="18" charset="0"/>
                <a:ea typeface="ＭＳ Ｐゴシック" pitchFamily="34" charset="-128"/>
              </a:defRPr>
            </a:lvl5pPr>
            <a:lvl6pPr marL="251437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53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869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585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pPr/>
              <a:t>2</a:t>
            </a:fld>
            <a:endParaRPr lang="en-US" sz="1000"/>
          </a:p>
        </p:txBody>
      </p:sp>
      <p:sp>
        <p:nvSpPr>
          <p:cNvPr id="93187" name="Rectangle 2"/>
          <p:cNvSpPr>
            <a:spLocks noGrp="1" noRot="1" noChangeAspect="1" noChangeArrowheads="1" noTextEdit="1"/>
          </p:cNvSpPr>
          <p:nvPr>
            <p:ph type="sldImg"/>
          </p:nvPr>
        </p:nvSpPr>
        <p:spPr bwMode="auto">
          <a:xfrm>
            <a:off x="138113" y="768350"/>
            <a:ext cx="6821487" cy="38385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709614" y="4862513"/>
            <a:ext cx="5680075" cy="46037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15961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ea typeface="+mn-ea"/>
              </a:rPr>
              <a:t>Correcting a defect/an error = doesn’t imply the repetition of the task, but typically of </a:t>
            </a:r>
            <a:r>
              <a:rPr lang="en-US" b="1" dirty="0">
                <a:latin typeface="+mn-lt"/>
                <a:ea typeface="+mn-ea"/>
              </a:rPr>
              <a:t>part of a task</a:t>
            </a:r>
            <a:r>
              <a:rPr lang="en-US" dirty="0">
                <a:latin typeface="+mn-lt"/>
                <a:ea typeface="+mn-ea"/>
              </a:rPr>
              <a:t>, e.g. fixing an application because it’s incorrect, doesn’t mean redoing the application from scratch </a:t>
            </a:r>
          </a:p>
          <a:p>
            <a:endParaRPr lang="en-US" dirty="0">
              <a:latin typeface="+mn-lt"/>
              <a:ea typeface="+mn-ea"/>
            </a:endParaRPr>
          </a:p>
          <a:p>
            <a:r>
              <a:rPr lang="en-US" dirty="0">
                <a:latin typeface="+mn-lt"/>
                <a:ea typeface="+mn-ea"/>
              </a:rPr>
              <a:t>Compensating for negative effects due to defects or errors = implies to perform compensating actions (like in BPMN a compensation activity), e.g. cancel a booking, repaying a customer because the product was not the right one, or because it was damaged. These are </a:t>
            </a:r>
            <a:r>
              <a:rPr lang="en-US" b="1" dirty="0">
                <a:latin typeface="+mn-lt"/>
                <a:ea typeface="+mn-ea"/>
              </a:rPr>
              <a:t>extra</a:t>
            </a:r>
            <a:r>
              <a:rPr lang="en-US" dirty="0">
                <a:latin typeface="+mn-lt"/>
                <a:ea typeface="+mn-ea"/>
              </a:rPr>
              <a:t> </a:t>
            </a:r>
            <a:r>
              <a:rPr lang="en-US" b="1" dirty="0">
                <a:latin typeface="+mn-lt"/>
                <a:ea typeface="+mn-ea"/>
              </a:rPr>
              <a:t>activities </a:t>
            </a:r>
            <a:r>
              <a:rPr lang="en-US" dirty="0">
                <a:latin typeface="+mn-lt"/>
                <a:ea typeface="+mn-ea"/>
              </a:rPr>
              <a:t>only done due to these exceptions</a:t>
            </a:r>
          </a:p>
          <a:p>
            <a:endParaRPr lang="en-US" dirty="0">
              <a:latin typeface="+mn-lt"/>
              <a:ea typeface="+mn-ea"/>
            </a:endParaRPr>
          </a:p>
          <a:p>
            <a:r>
              <a:rPr lang="en-US" dirty="0">
                <a:latin typeface="+mn-lt"/>
                <a:ea typeface="+mn-ea"/>
              </a:rPr>
              <a:t>Rework loops = </a:t>
            </a:r>
            <a:r>
              <a:rPr lang="en-US" b="1" dirty="0">
                <a:latin typeface="+mn-lt"/>
                <a:ea typeface="+mn-ea"/>
              </a:rPr>
              <a:t>repeating a task entirely</a:t>
            </a:r>
            <a:r>
              <a:rPr lang="en-US" dirty="0">
                <a:latin typeface="+mn-lt"/>
                <a:ea typeface="+mn-ea"/>
              </a:rPr>
              <a:t>, e.g. sending a notification because it wasn’t received the first time, or searching a catalogue because the first product found was actually not available etc.</a:t>
            </a:r>
          </a:p>
          <a:p>
            <a:endParaRPr lang="en-US" dirty="0">
              <a:latin typeface="+mn-lt"/>
              <a:ea typeface="+mn-ea"/>
            </a:endParaRPr>
          </a:p>
          <a:p>
            <a:r>
              <a:rPr lang="en-US" dirty="0">
                <a:latin typeface="+mn-lt"/>
                <a:ea typeface="+mn-ea"/>
              </a:rPr>
              <a:t>Difference between defect and error:</a:t>
            </a:r>
          </a:p>
          <a:p>
            <a:r>
              <a:rPr lang="en-US" dirty="0">
                <a:latin typeface="+mn-lt"/>
                <a:ea typeface="+mn-ea"/>
              </a:rPr>
              <a:t>defect = typical of manufacturing processes, where there is a construction issue in the product (e.g. front axis of Toyota has to be recalled – defect correction)</a:t>
            </a:r>
          </a:p>
          <a:p>
            <a:r>
              <a:rPr lang="en-US" dirty="0">
                <a:latin typeface="+mn-lt"/>
                <a:ea typeface="+mn-ea"/>
              </a:rPr>
              <a:t>error = typical of service processes, where some (human) error was made when preparing a document (e.g. a travel application has the wrong computation of allowances)</a:t>
            </a:r>
            <a:endParaRPr lang="en-US" b="1" dirty="0">
              <a:latin typeface="+mn-lt"/>
              <a:ea typeface="+mn-ea"/>
            </a:endParaRPr>
          </a:p>
          <a:p>
            <a:endParaRPr lang="en-US" b="1" dirty="0">
              <a:latin typeface="+mn-lt"/>
              <a:ea typeface="+mn-ea"/>
            </a:endParaRPr>
          </a:p>
          <a:p>
            <a:r>
              <a:rPr lang="en-US" b="1" dirty="0">
                <a:latin typeface="+mn-lt"/>
                <a:ea typeface="+mn-ea"/>
              </a:rPr>
              <a:t>WASTE - OVERDO</a:t>
            </a:r>
            <a:endParaRPr lang="en-US" dirty="0">
              <a:latin typeface="+mn-lt"/>
              <a:ea typeface="+mn-ea"/>
            </a:endParaRPr>
          </a:p>
          <a:p>
            <a:r>
              <a:rPr lang="en-US" b="1" dirty="0">
                <a:latin typeface="+mn-lt"/>
                <a:ea typeface="+mn-ea"/>
              </a:rPr>
              <a:t>Defect:</a:t>
            </a:r>
            <a:endParaRPr lang="en-US" dirty="0">
              <a:latin typeface="+mn-lt"/>
              <a:ea typeface="+mn-ea"/>
            </a:endParaRPr>
          </a:p>
          <a:p>
            <a:r>
              <a:rPr lang="en-US" u="sng" dirty="0">
                <a:latin typeface="+mn-lt"/>
                <a:ea typeface="+mn-ea"/>
              </a:rPr>
              <a:t>Correct or compensate for a defect or error </a:t>
            </a:r>
            <a:r>
              <a:rPr lang="en-US" dirty="0">
                <a:latin typeface="+mn-lt"/>
                <a:ea typeface="+mn-ea"/>
              </a:rPr>
              <a:t>(e.g. An iPad was shipped with a defect and we have to fix that defect by replacing the wireless antenna)</a:t>
            </a:r>
          </a:p>
          <a:p>
            <a:r>
              <a:rPr lang="en-US" u="sng" dirty="0">
                <a:latin typeface="+mn-lt"/>
                <a:ea typeface="+mn-ea"/>
              </a:rPr>
              <a:t>Rework</a:t>
            </a:r>
            <a:r>
              <a:rPr lang="en-US" dirty="0">
                <a:latin typeface="+mn-lt"/>
                <a:ea typeface="+mn-ea"/>
              </a:rPr>
              <a:t>: we have to redo something from scratch because it was not good enough (e.g. A custom-made violin needs to be scrapped and remade from scratch because it didn't come up good in terms of sound quality, or a notification to a customer needs to be sent again because it did not arrive the first time)</a:t>
            </a:r>
          </a:p>
          <a:p>
            <a:endParaRPr lang="en-US" dirty="0">
              <a:latin typeface="+mn-lt"/>
              <a:ea typeface="+mn-ea"/>
            </a:endParaRPr>
          </a:p>
          <a:p>
            <a:r>
              <a:rPr lang="en-US" dirty="0">
                <a:latin typeface="+mn-lt"/>
                <a:ea typeface="+mn-ea"/>
              </a:rPr>
              <a:t>E.g. Vehicle inspection process: there was an omission in the vehicle assessment and now it has to be reassessed so it's call back to the service bay. This is fixing the omission, but the inspection doesn't need to be repeated. For example, they forgot to do a particular check and only realized later. Or Toyota recalling certain vehicles because they have structural problems that may put the passengers at risk. This is fixing for a construction defect</a:t>
            </a:r>
          </a:p>
          <a:p>
            <a:endParaRPr lang="en-US" dirty="0">
              <a:latin typeface="+mn-lt"/>
              <a:ea typeface="+mn-ea"/>
            </a:endParaRPr>
          </a:p>
          <a:p>
            <a:r>
              <a:rPr lang="en-US" dirty="0">
                <a:latin typeface="+mn-lt"/>
                <a:ea typeface="+mn-ea"/>
              </a:rPr>
              <a:t>Travel approval: the application is not approved as the period of travel is too long, or it doesn’t have a proper business replacement plan, hence the application is returned to the requestor who has to amend it (the task is only partially redone, not entirely, so it’s a case of error correction)</a:t>
            </a:r>
          </a:p>
          <a:p>
            <a:endParaRPr lang="en-US" dirty="0">
              <a:latin typeface="+mn-lt"/>
              <a:ea typeface="+mn-ea"/>
            </a:endParaRPr>
          </a:p>
          <a:p>
            <a:r>
              <a:rPr lang="en-US" dirty="0">
                <a:latin typeface="+mn-lt"/>
                <a:ea typeface="+mn-ea"/>
              </a:rPr>
              <a:t>In the </a:t>
            </a:r>
            <a:r>
              <a:rPr lang="en-US" dirty="0" err="1">
                <a:latin typeface="+mn-lt"/>
                <a:ea typeface="+mn-ea"/>
              </a:rPr>
              <a:t>Uni</a:t>
            </a:r>
            <a:r>
              <a:rPr lang="en-US" dirty="0">
                <a:latin typeface="+mn-lt"/>
                <a:ea typeface="+mn-ea"/>
              </a:rPr>
              <a:t> admission process, the application is sent back because of missing information, or the candidate is called for clarifications, upon which the application needs to be assessed again. This is rework. The assessment has to be done again from scratch</a:t>
            </a:r>
            <a:endParaRPr lang="en-US" u="none"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20</a:t>
            </a:fld>
            <a:endParaRPr lang="en-US"/>
          </a:p>
        </p:txBody>
      </p:sp>
    </p:spTree>
    <p:extLst>
      <p:ext uri="{BB962C8B-B14F-4D97-AF65-F5344CB8AC3E}">
        <p14:creationId xmlns:p14="http://schemas.microsoft.com/office/powerpoint/2010/main" val="421340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Over-processing</a:t>
            </a:r>
            <a:endParaRPr lang="en-US" dirty="0">
              <a:latin typeface="+mn-lt"/>
              <a:ea typeface="+mn-ea"/>
            </a:endParaRPr>
          </a:p>
          <a:p>
            <a:r>
              <a:rPr lang="en-US" dirty="0">
                <a:latin typeface="+mn-lt"/>
                <a:ea typeface="+mn-ea"/>
              </a:rPr>
              <a:t>- </a:t>
            </a:r>
            <a:r>
              <a:rPr lang="en-US" u="sng" dirty="0">
                <a:latin typeface="+mn-lt"/>
                <a:ea typeface="+mn-ea"/>
              </a:rPr>
              <a:t>doing tasks with excessive quality, e.g. Perfectionism, I.e. More than required. </a:t>
            </a:r>
            <a:r>
              <a:rPr lang="en-US" dirty="0">
                <a:latin typeface="+mn-lt"/>
                <a:ea typeface="+mn-ea"/>
              </a:rPr>
              <a:t>For example, in a vehicle inspection process, taking too much time to check emissions when the vehicle will clearly not pass the emissions test, or when producing goods, setting specifications (tolerance levels) much tighter than required. Note that this could be actually a differentiating factor, e.g. In Apple with extreme high level design, or in Vino Libero, where the levels of sulfites in the wine is well below the threshold allowed by the law</a:t>
            </a:r>
          </a:p>
          <a:p>
            <a:endParaRPr lang="en-US" u="sng" dirty="0">
              <a:latin typeface="+mn-lt"/>
              <a:ea typeface="+mn-ea"/>
            </a:endParaRPr>
          </a:p>
          <a:p>
            <a:r>
              <a:rPr lang="en-US" u="sng" dirty="0">
                <a:latin typeface="+mn-lt"/>
                <a:ea typeface="+mn-ea"/>
              </a:rPr>
              <a:t>- Doing more tasks than required, given the outcome of the case</a:t>
            </a:r>
          </a:p>
          <a:p>
            <a:r>
              <a:rPr lang="en-US" dirty="0" err="1">
                <a:latin typeface="+mn-lt"/>
                <a:ea typeface="+mn-ea"/>
              </a:rPr>
              <a:t>E.g</a:t>
            </a:r>
            <a:r>
              <a:rPr lang="en-US" dirty="0">
                <a:latin typeface="+mn-lt"/>
                <a:ea typeface="+mn-ea"/>
              </a:rPr>
              <a:t> (for doing tasks when the outcome will be rejected). For example, in a </a:t>
            </a:r>
            <a:r>
              <a:rPr lang="en-US" dirty="0" err="1">
                <a:latin typeface="+mn-lt"/>
                <a:ea typeface="+mn-ea"/>
              </a:rPr>
              <a:t>Uni</a:t>
            </a:r>
            <a:r>
              <a:rPr lang="en-US" dirty="0">
                <a:latin typeface="+mn-lt"/>
                <a:ea typeface="+mn-ea"/>
              </a:rPr>
              <a:t> admission process, only 1% of the applications are rejected because of unauthentic certificates or documents. However, admin staff loses a lot of time checking very carefully the authenticity of each single document, when the admission committee will rejects 80% of the applications because the candidate is simply not suitable. Hence, all these documents checks in a very accurate way are an example of overprocessing. </a:t>
            </a:r>
          </a:p>
          <a:p>
            <a:endParaRPr lang="en-US" dirty="0">
              <a:latin typeface="+mn-lt"/>
              <a:ea typeface="+mn-ea"/>
            </a:endParaRPr>
          </a:p>
          <a:p>
            <a:r>
              <a:rPr lang="en-US" dirty="0">
                <a:latin typeface="+mn-lt"/>
                <a:ea typeface="+mn-ea"/>
              </a:rPr>
              <a:t>We will see in redesign that we have </a:t>
            </a:r>
            <a:r>
              <a:rPr lang="en-US" b="1" dirty="0">
                <a:latin typeface="+mn-lt"/>
                <a:ea typeface="+mn-ea"/>
              </a:rPr>
              <a:t>to strike a trade off between how many checks to do and the need to streamline the process</a:t>
            </a:r>
            <a:r>
              <a:rPr lang="en-US" dirty="0">
                <a:latin typeface="+mn-lt"/>
                <a:ea typeface="+mn-ea"/>
              </a:rPr>
              <a:t>, and if they are mandatory for compliance purposes and thus cannot be avoided, we need evaluate the </a:t>
            </a:r>
            <a:r>
              <a:rPr lang="en-US" b="1" dirty="0">
                <a:latin typeface="+mn-lt"/>
                <a:ea typeface="+mn-ea"/>
              </a:rPr>
              <a:t>possibility of repositioning (resequencing them) so that the checks with highest knock out are done at the beginning</a:t>
            </a:r>
            <a:r>
              <a:rPr lang="en-US" dirty="0">
                <a:latin typeface="+mn-lt"/>
                <a:ea typeface="+mn-ea"/>
              </a:rPr>
              <a:t>, in order to avoid overprocessing. In the Uni example, why doesn't the committee first meet to assess the candidate eligibility and only then the authenticity checks are done for the eligible candidates only?</a:t>
            </a:r>
            <a:endParaRPr lang="en-US" u="none"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21</a:t>
            </a:fld>
            <a:endParaRPr lang="en-US"/>
          </a:p>
        </p:txBody>
      </p:sp>
    </p:spTree>
    <p:extLst>
      <p:ext uri="{BB962C8B-B14F-4D97-AF65-F5344CB8AC3E}">
        <p14:creationId xmlns:p14="http://schemas.microsoft.com/office/powerpoint/2010/main" val="838276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Over-production</a:t>
            </a:r>
            <a:r>
              <a:rPr lang="en-US" dirty="0">
                <a:latin typeface="+mn-lt"/>
                <a:ea typeface="+mn-ea"/>
              </a:rPr>
              <a:t> </a:t>
            </a:r>
          </a:p>
          <a:p>
            <a:r>
              <a:rPr lang="en-US" dirty="0">
                <a:latin typeface="+mn-lt"/>
                <a:ea typeface="+mn-ea"/>
              </a:rPr>
              <a:t>Entire process instances (rather than tasks) wasted because they do not produce outcomes that are of value upon completion. Originally it comes for producing more than required.</a:t>
            </a:r>
          </a:p>
          <a:p>
            <a:endParaRPr lang="en-US" dirty="0">
              <a:latin typeface="+mn-lt"/>
              <a:ea typeface="+mn-ea"/>
            </a:endParaRPr>
          </a:p>
          <a:p>
            <a:r>
              <a:rPr lang="en-US" dirty="0">
                <a:latin typeface="+mn-lt"/>
                <a:ea typeface="+mn-ea"/>
              </a:rPr>
              <a:t>Sometimes, the process instance in which there is overprocessing, is a case of overproduction. Example: </a:t>
            </a:r>
            <a:r>
              <a:rPr lang="en-US" dirty="0" err="1">
                <a:latin typeface="+mn-lt"/>
                <a:ea typeface="+mn-ea"/>
              </a:rPr>
              <a:t>uni</a:t>
            </a:r>
            <a:r>
              <a:rPr lang="en-US" dirty="0">
                <a:latin typeface="+mn-lt"/>
                <a:ea typeface="+mn-ea"/>
              </a:rPr>
              <a:t> admission process = half of the process is over-processing (i.e. after the initial checks that must be done, if eventually the final check, that of the committee, will lead to a reject of the application). This is a case of over-produced instance with part of over-processing within (i.e. until the final knock out check). An example of over-produced instance without over-processing (or better, where the whole instance is over-processed and not only part of it) is the quote-to-order process, for those quotes where the order-to-cash process will never start.</a:t>
            </a:r>
          </a:p>
          <a:p>
            <a:endParaRPr lang="en-US" dirty="0">
              <a:latin typeface="+mn-lt"/>
              <a:ea typeface="+mn-ea"/>
            </a:endParaRPr>
          </a:p>
          <a:p>
            <a:r>
              <a:rPr lang="en-US" dirty="0">
                <a:latin typeface="+mn-lt"/>
                <a:ea typeface="+mn-ea"/>
              </a:rPr>
              <a:t>Note: there might be cases of over-processing which </a:t>
            </a:r>
            <a:r>
              <a:rPr lang="en-US" b="1" dirty="0">
                <a:latin typeface="+mn-lt"/>
                <a:ea typeface="+mn-ea"/>
              </a:rPr>
              <a:t>do not lead to over-production</a:t>
            </a:r>
            <a:r>
              <a:rPr lang="en-US" dirty="0">
                <a:latin typeface="+mn-lt"/>
                <a:ea typeface="+mn-ea"/>
              </a:rPr>
              <a:t>, e.g. only a branch of the process has to be canceled because it was unnecessary, but the process instance eventually leads to a positive outcome. For example, a subprocess for proposing an insurance policy to go along a loan origination process does not lead to the insurance policy being sold, though the loan is eventually sold. The subprocess is overprocessing but the entire process instance is not overproduction.</a:t>
            </a:r>
            <a:endParaRPr lang="en-US" b="1" dirty="0">
              <a:latin typeface="+mn-lt"/>
              <a:ea typeface="+mn-ea"/>
            </a:endParaRPr>
          </a:p>
          <a:p>
            <a:endParaRPr lang="en-US" dirty="0">
              <a:latin typeface="+mn-lt"/>
              <a:ea typeface="+mn-ea"/>
            </a:endParaRPr>
          </a:p>
          <a:p>
            <a:r>
              <a:rPr lang="en-US" dirty="0">
                <a:latin typeface="+mn-lt"/>
                <a:ea typeface="+mn-ea"/>
              </a:rPr>
              <a:t>E.g. In the Uni admission process, 80% of applications are rejected, I.e. 2400. The process for assessing each of these 2400 applications is a case of overprocessing. How can we avoid that? For example by better informing our customers of the eligibility requirements in order to avoid submitting applications in the first place. So, with the instance we can eliminate overprocessing by placing the strongest knock out checks at the beginning, but if we better communicate our requirements to the prospective students, then we can avoid to process an application altogether, hence reducing overproduction which is better not than reducing overprocessing.</a:t>
            </a:r>
          </a:p>
          <a:p>
            <a:endParaRPr lang="en-US" dirty="0">
              <a:latin typeface="+mn-lt"/>
              <a:ea typeface="+mn-ea"/>
            </a:endParaRPr>
          </a:p>
          <a:p>
            <a:r>
              <a:rPr lang="en-US" dirty="0">
                <a:latin typeface="+mn-lt"/>
                <a:ea typeface="+mn-ea"/>
              </a:rPr>
              <a:t>In a quote-to-cash chain, the quote-to-order process leads to queries that in the 50% of cases do not lead to an order. So how do we avoid this overprocessing? For example by working on </a:t>
            </a:r>
            <a:r>
              <a:rPr lang="en-US" b="1" dirty="0">
                <a:latin typeface="+mn-lt"/>
                <a:ea typeface="+mn-ea"/>
              </a:rPr>
              <a:t>improving the conversion rate between quotes and orders, or by avoiding generating quotes which are likely to be rejected</a:t>
            </a:r>
            <a:r>
              <a:rPr lang="en-US" dirty="0">
                <a:latin typeface="+mn-lt"/>
                <a:ea typeface="+mn-ea"/>
              </a:rPr>
              <a:t>.</a:t>
            </a:r>
          </a:p>
          <a:p>
            <a:endParaRPr lang="en-US" dirty="0">
              <a:latin typeface="+mn-lt"/>
              <a:ea typeface="+mn-ea"/>
            </a:endParaRPr>
          </a:p>
          <a:p>
            <a:r>
              <a:rPr lang="en-US" dirty="0">
                <a:latin typeface="+mn-lt"/>
                <a:ea typeface="+mn-ea"/>
              </a:rPr>
              <a:t>In a travel approval process, 5% of approved applications are cancelled by the applicant in the end, </a:t>
            </a:r>
            <a:r>
              <a:rPr lang="en-US" dirty="0" err="1">
                <a:latin typeface="+mn-lt"/>
                <a:ea typeface="+mn-ea"/>
              </a:rPr>
              <a:t>Ie</a:t>
            </a:r>
            <a:r>
              <a:rPr lang="en-US" dirty="0">
                <a:latin typeface="+mn-lt"/>
                <a:ea typeface="+mn-ea"/>
              </a:rPr>
              <a:t> after having being approved) through another process, a travel cancellation process). If we better understand the common causes for cancellation we can avoid or defer the approval of a given travel application if it's likely this is going to be canceled anyway.</a:t>
            </a:r>
            <a:endParaRPr lang="en-US" b="1"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22</a:t>
            </a:fld>
            <a:endParaRPr lang="en-US"/>
          </a:p>
        </p:txBody>
      </p:sp>
    </p:spTree>
    <p:extLst>
      <p:ext uri="{BB962C8B-B14F-4D97-AF65-F5344CB8AC3E}">
        <p14:creationId xmlns:p14="http://schemas.microsoft.com/office/powerpoint/2010/main" val="523945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Over-processing: clerk finds available equipment and rental request is rejected by works engineer</a:t>
            </a:r>
          </a:p>
          <a:p>
            <a:endParaRPr lang="en-US" dirty="0"/>
          </a:p>
          <a:p>
            <a:r>
              <a:rPr lang="en-US" dirty="0"/>
              <a:t>Considering the wastes identified in the above process, we can make a few generalizations:</a:t>
            </a:r>
          </a:p>
          <a:p>
            <a:pPr marL="178274" indent="-178274">
              <a:buFont typeface="Arial" panose="020B0604020202020204" pitchFamily="34" charset="0"/>
              <a:buChar char="•"/>
            </a:pPr>
            <a:r>
              <a:rPr lang="en-US" b="1" dirty="0"/>
              <a:t>The sending, receiving and handover of internal documents is a common source of transportation waste.</a:t>
            </a:r>
          </a:p>
          <a:p>
            <a:pPr marL="178274" indent="-178274">
              <a:buFont typeface="Arial" panose="020B0604020202020204" pitchFamily="34" charset="0"/>
              <a:buChar char="•"/>
            </a:pPr>
            <a:r>
              <a:rPr lang="en-US" b="1" dirty="0"/>
              <a:t>Rework loops in a process often represent waste, in this case, defect waste.</a:t>
            </a:r>
          </a:p>
          <a:p>
            <a:pPr marL="178274" indent="-178274">
              <a:buFont typeface="Arial" panose="020B0604020202020204" pitchFamily="34" charset="0"/>
              <a:buChar char="•"/>
            </a:pPr>
            <a:r>
              <a:rPr lang="en-US" b="1" dirty="0"/>
              <a:t>Waiting time between two activities is waste. So when possible and practical, we should combine tightly related activities. For example, selecting and checking of equipment should occur in the same activity to help minimize waste.</a:t>
            </a:r>
          </a:p>
          <a:p>
            <a:endParaRPr lang="en-US" dirty="0"/>
          </a:p>
          <a:p>
            <a:r>
              <a:rPr lang="en-US" dirty="0"/>
              <a:t>In this process, further types of waste could include:</a:t>
            </a:r>
          </a:p>
          <a:p>
            <a:pPr marL="178274" indent="-178274">
              <a:buFont typeface="Arial" panose="020B0604020202020204" pitchFamily="34" charset="0"/>
              <a:buChar char="•"/>
            </a:pPr>
            <a:r>
              <a:rPr lang="en-US" dirty="0"/>
              <a:t>Inventory: the equipment is kept longer than needed.</a:t>
            </a:r>
          </a:p>
          <a:p>
            <a:pPr marL="178274" indent="-178274">
              <a:buFont typeface="Arial" panose="020B0604020202020204" pitchFamily="34" charset="0"/>
              <a:buChar char="•"/>
            </a:pPr>
            <a:r>
              <a:rPr lang="en-US" dirty="0"/>
              <a:t>Waiting: for the availability and approval of the works engineer.</a:t>
            </a:r>
          </a:p>
          <a:p>
            <a:pPr marL="178274" indent="-178274">
              <a:buFont typeface="Arial" panose="020B0604020202020204" pitchFamily="34" charset="0"/>
              <a:buChar char="•"/>
            </a:pPr>
            <a:r>
              <a:rPr lang="en-US" dirty="0"/>
              <a:t>Defect: selected equipment</a:t>
            </a:r>
            <a:r>
              <a:rPr lang="en-US" baseline="0" dirty="0"/>
              <a:t> not available, alternative equipment sought.</a:t>
            </a:r>
          </a:p>
          <a:p>
            <a:pPr marL="178274" indent="-178274">
              <a:buFont typeface="Arial" panose="020B0604020202020204" pitchFamily="34" charset="0"/>
              <a:buChar char="•"/>
            </a:pPr>
            <a:r>
              <a:rPr lang="en-US" baseline="0" dirty="0"/>
              <a:t>Defect: incorrect equipment delivered and returned to supplier</a:t>
            </a:r>
            <a:endParaRPr lang="en-US" dirty="0"/>
          </a:p>
          <a:p>
            <a:pPr marL="178274" indent="-178274">
              <a:buFont typeface="Arial" panose="020B0604020202020204" pitchFamily="34" charset="0"/>
              <a:buChar char="•"/>
            </a:pPr>
            <a:r>
              <a:rPr lang="en-US" dirty="0"/>
              <a:t>Over-processing: the fulfilled request is rejected by the</a:t>
            </a:r>
            <a:r>
              <a:rPr lang="en-US" baseline="0" dirty="0"/>
              <a:t> site engineer </a:t>
            </a:r>
            <a:r>
              <a:rPr lang="en-US" dirty="0"/>
              <a:t>because the equipment is no longer needed (this is an interruption during the execution of the process). If it happens at the end of the process, i.e. once it has been completed, then it’s a case of over-production.</a:t>
            </a:r>
          </a:p>
          <a:p>
            <a:pPr marL="178274" indent="-178274">
              <a:buFont typeface="Arial" panose="020B0604020202020204" pitchFamily="34" charset="0"/>
              <a:buChar char="•"/>
            </a:pPr>
            <a:r>
              <a:rPr lang="en-US" dirty="0"/>
              <a:t>Over-processing: equipment is found by clerk but</a:t>
            </a:r>
            <a:r>
              <a:rPr lang="en-US" baseline="0" dirty="0"/>
              <a:t> then </a:t>
            </a:r>
            <a:r>
              <a:rPr lang="en-US" dirty="0"/>
              <a:t>canceled by works</a:t>
            </a:r>
            <a:r>
              <a:rPr lang="en-US" baseline="0" dirty="0"/>
              <a:t> </a:t>
            </a:r>
            <a:r>
              <a:rPr lang="en-US" dirty="0"/>
              <a:t>engineer</a:t>
            </a:r>
          </a:p>
          <a:p>
            <a:pPr marL="178274" indent="-178274">
              <a:buFont typeface="Arial" panose="020B0604020202020204" pitchFamily="34" charset="0"/>
              <a:buChar char="•"/>
            </a:pPr>
            <a:r>
              <a:rPr lang="en-US" dirty="0"/>
              <a:t>Over-production: the equipment is rented but not used, or returned because not the correct one.</a:t>
            </a:r>
          </a:p>
        </p:txBody>
      </p:sp>
      <p:sp>
        <p:nvSpPr>
          <p:cNvPr id="4" name="Slide Number Placeholder 3"/>
          <p:cNvSpPr>
            <a:spLocks noGrp="1"/>
          </p:cNvSpPr>
          <p:nvPr>
            <p:ph type="sldNum" sz="quarter" idx="10"/>
          </p:nvPr>
        </p:nvSpPr>
        <p:spPr/>
        <p:txBody>
          <a:bodyPr/>
          <a:lstStyle/>
          <a:p>
            <a:fld id="{8F82759E-8999-4DBB-AFA5-27BEE8C6C2F0}" type="slidenum">
              <a:rPr lang="en-US" smtClean="0"/>
              <a:pPr/>
              <a:t>23</a:t>
            </a:fld>
            <a:endParaRPr lang="en-US"/>
          </a:p>
        </p:txBody>
      </p:sp>
    </p:spTree>
    <p:extLst>
      <p:ext uri="{BB962C8B-B14F-4D97-AF65-F5344CB8AC3E}">
        <p14:creationId xmlns:p14="http://schemas.microsoft.com/office/powerpoint/2010/main" val="3015477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complete list of wastes</a:t>
            </a:r>
          </a:p>
          <a:p>
            <a:endParaRPr lang="en-US" dirty="0"/>
          </a:p>
          <a:p>
            <a:r>
              <a:rPr lang="en-US" dirty="0"/>
              <a:t>Waiting</a:t>
            </a:r>
          </a:p>
          <a:p>
            <a:r>
              <a:rPr lang="en-US" dirty="0"/>
              <a:t>- the clerk waits for the works engineering to approve the request before</a:t>
            </a:r>
            <a:r>
              <a:rPr lang="en-US" baseline="0" dirty="0"/>
              <a:t> c</a:t>
            </a:r>
            <a:r>
              <a:rPr lang="en-US" dirty="0"/>
              <a:t>reating the PO,</a:t>
            </a:r>
            <a:r>
              <a:rPr lang="en-US" baseline="0" dirty="0"/>
              <a:t> i.e. from the moment the availability has been checked to the moment the PO is created</a:t>
            </a:r>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24</a:t>
            </a:fld>
            <a:endParaRPr lang="en-US"/>
          </a:p>
        </p:txBody>
      </p:sp>
    </p:spTree>
    <p:extLst>
      <p:ext uri="{BB962C8B-B14F-4D97-AF65-F5344CB8AC3E}">
        <p14:creationId xmlns:p14="http://schemas.microsoft.com/office/powerpoint/2010/main" val="2115680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25</a:t>
            </a:fld>
            <a:endParaRPr lang="en-US"/>
          </a:p>
        </p:txBody>
      </p:sp>
    </p:spTree>
    <p:extLst>
      <p:ext uri="{BB962C8B-B14F-4D97-AF65-F5344CB8AC3E}">
        <p14:creationId xmlns:p14="http://schemas.microsoft.com/office/powerpoint/2010/main" val="3423871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87391" eaLnBrk="0" hangingPunct="0">
              <a:defRPr sz="2400" b="1">
                <a:solidFill>
                  <a:schemeClr val="tx1"/>
                </a:solidFill>
                <a:latin typeface="Arial" charset="0"/>
                <a:ea typeface="ＭＳ Ｐゴシック" charset="0"/>
                <a:cs typeface="ＭＳ Ｐゴシック" charset="0"/>
              </a:defRPr>
            </a:lvl1pPr>
            <a:lvl2pPr marL="753831" indent="-289936" defTabSz="987391" eaLnBrk="0" hangingPunct="0">
              <a:defRPr sz="2400" b="1">
                <a:solidFill>
                  <a:schemeClr val="tx1"/>
                </a:solidFill>
                <a:latin typeface="Arial" charset="0"/>
                <a:ea typeface="ＭＳ Ｐゴシック" charset="0"/>
              </a:defRPr>
            </a:lvl2pPr>
            <a:lvl3pPr marL="1159740" indent="-231948" defTabSz="987391" eaLnBrk="0" hangingPunct="0">
              <a:defRPr sz="2400" b="1">
                <a:solidFill>
                  <a:schemeClr val="tx1"/>
                </a:solidFill>
                <a:latin typeface="Arial" charset="0"/>
                <a:ea typeface="ＭＳ Ｐゴシック" charset="0"/>
              </a:defRPr>
            </a:lvl3pPr>
            <a:lvl4pPr marL="1623637" indent="-231948" defTabSz="987391" eaLnBrk="0" hangingPunct="0">
              <a:defRPr sz="2400" b="1">
                <a:solidFill>
                  <a:schemeClr val="tx1"/>
                </a:solidFill>
                <a:latin typeface="Arial" charset="0"/>
                <a:ea typeface="ＭＳ Ｐゴシック" charset="0"/>
              </a:defRPr>
            </a:lvl4pPr>
            <a:lvl5pPr marL="2087534" indent="-231948" defTabSz="987391" eaLnBrk="0" hangingPunct="0">
              <a:defRPr sz="2400" b="1">
                <a:solidFill>
                  <a:schemeClr val="tx1"/>
                </a:solidFill>
                <a:latin typeface="Arial" charset="0"/>
                <a:ea typeface="ＭＳ Ｐゴシック" charset="0"/>
              </a:defRPr>
            </a:lvl5pPr>
            <a:lvl6pPr marL="2551429" indent="-231948" defTabSz="987391" eaLnBrk="0" fontAlgn="base" hangingPunct="0">
              <a:spcBef>
                <a:spcPct val="0"/>
              </a:spcBef>
              <a:spcAft>
                <a:spcPct val="0"/>
              </a:spcAft>
              <a:defRPr sz="2400" b="1">
                <a:solidFill>
                  <a:schemeClr val="tx1"/>
                </a:solidFill>
                <a:latin typeface="Arial" charset="0"/>
                <a:ea typeface="ＭＳ Ｐゴシック" charset="0"/>
              </a:defRPr>
            </a:lvl6pPr>
            <a:lvl7pPr marL="3015326" indent="-231948" defTabSz="987391" eaLnBrk="0" fontAlgn="base" hangingPunct="0">
              <a:spcBef>
                <a:spcPct val="0"/>
              </a:spcBef>
              <a:spcAft>
                <a:spcPct val="0"/>
              </a:spcAft>
              <a:defRPr sz="2400" b="1">
                <a:solidFill>
                  <a:schemeClr val="tx1"/>
                </a:solidFill>
                <a:latin typeface="Arial" charset="0"/>
                <a:ea typeface="ＭＳ Ｐゴシック" charset="0"/>
              </a:defRPr>
            </a:lvl7pPr>
            <a:lvl8pPr marL="3479222" indent="-231948" defTabSz="987391" eaLnBrk="0" fontAlgn="base" hangingPunct="0">
              <a:spcBef>
                <a:spcPct val="0"/>
              </a:spcBef>
              <a:spcAft>
                <a:spcPct val="0"/>
              </a:spcAft>
              <a:defRPr sz="2400" b="1">
                <a:solidFill>
                  <a:schemeClr val="tx1"/>
                </a:solidFill>
                <a:latin typeface="Arial" charset="0"/>
                <a:ea typeface="ＭＳ Ｐゴシック" charset="0"/>
              </a:defRPr>
            </a:lvl8pPr>
            <a:lvl9pPr marL="3943118" indent="-231948" defTabSz="987391"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E622033E-B691-CA4D-9A71-FE16B728D59F}" type="slidenum">
              <a:rPr lang="en-US" sz="1400" b="0"/>
              <a:pPr eaLnBrk="1" hangingPunct="1"/>
              <a:t>26</a:t>
            </a:fld>
            <a:endParaRPr lang="en-US" sz="1400" b="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We’ve looked at value adding from both a positive and a negative (or waste) perspective. We’ll now continue to consider other qualitative techniques in process analysis.</a:t>
            </a:r>
          </a:p>
          <a:p>
            <a:endParaRPr lang="en-US" dirty="0"/>
          </a:p>
          <a:p>
            <a:r>
              <a:rPr lang="en-US" b="1" dirty="0">
                <a:latin typeface="+mn-lt"/>
                <a:ea typeface="+mn-ea"/>
              </a:rPr>
              <a:t>Issue register</a:t>
            </a:r>
            <a:endParaRPr lang="en-US" dirty="0">
              <a:latin typeface="+mn-lt"/>
              <a:ea typeface="+mn-ea"/>
            </a:endParaRPr>
          </a:p>
          <a:p>
            <a:r>
              <a:rPr lang="en-US" dirty="0">
                <a:latin typeface="+mn-lt"/>
                <a:ea typeface="+mn-ea"/>
              </a:rPr>
              <a:t>Organize, maintain and priorities issues</a:t>
            </a:r>
          </a:p>
          <a:p>
            <a:endParaRPr lang="en-US" dirty="0">
              <a:latin typeface="+mn-lt"/>
              <a:ea typeface="+mn-ea"/>
            </a:endParaRPr>
          </a:p>
          <a:p>
            <a:r>
              <a:rPr lang="en-US" dirty="0">
                <a:latin typeface="+mn-lt"/>
                <a:ea typeface="+mn-ea"/>
              </a:rPr>
              <a:t>Sources for issues:</a:t>
            </a:r>
          </a:p>
          <a:p>
            <a:r>
              <a:rPr lang="en-US" dirty="0">
                <a:latin typeface="+mn-lt"/>
                <a:ea typeface="+mn-ea"/>
              </a:rPr>
              <a:t>- Some issues may have already been identified before the BPM project starts, e.g. they are known issues identified via a previous project</a:t>
            </a:r>
          </a:p>
          <a:p>
            <a:r>
              <a:rPr lang="en-US" dirty="0">
                <a:latin typeface="+mn-lt"/>
                <a:ea typeface="+mn-ea"/>
              </a:rPr>
              <a:t>- others are collected as part of ongoing process improvement actions, e.g. via continuous customer feedback collection, or process participants are encouraged to collect issues.</a:t>
            </a:r>
          </a:p>
          <a:p>
            <a:r>
              <a:rPr lang="en-US" dirty="0">
                <a:latin typeface="+mn-lt"/>
                <a:ea typeface="+mn-ea"/>
              </a:rPr>
              <a:t>- Another source is process discovery, and when we conduct interviews or workshops we get to know about issues. For example, we have seen than loops are indicators for rework and defects correction, while sequence flows between lanes and messages between pools are indicators of transportation, motion and waiting wastes.</a:t>
            </a:r>
          </a:p>
          <a:p>
            <a:r>
              <a:rPr lang="en-US" dirty="0">
                <a:latin typeface="+mn-lt"/>
                <a:ea typeface="+mn-ea"/>
              </a:rPr>
              <a:t>- Clearly, the last input to identifying issues is via value-added analysis and waste analysis as we have just seen</a:t>
            </a:r>
          </a:p>
          <a:p>
            <a:endParaRPr lang="en-US" dirty="0">
              <a:latin typeface="+mn-lt"/>
              <a:ea typeface="+mn-ea"/>
            </a:endParaRPr>
          </a:p>
        </p:txBody>
      </p:sp>
    </p:spTree>
    <p:extLst>
      <p:ext uri="{BB962C8B-B14F-4D97-AF65-F5344CB8AC3E}">
        <p14:creationId xmlns:p14="http://schemas.microsoft.com/office/powerpoint/2010/main" val="1368443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ea typeface="+mn-ea"/>
              </a:rPr>
              <a:t>Components:</a:t>
            </a:r>
          </a:p>
          <a:p>
            <a:r>
              <a:rPr lang="en-US" dirty="0">
                <a:latin typeface="+mn-lt"/>
                <a:ea typeface="+mn-ea"/>
              </a:rPr>
              <a:t>- ID</a:t>
            </a:r>
          </a:p>
          <a:p>
            <a:r>
              <a:rPr lang="en-US" dirty="0">
                <a:latin typeface="+mn-lt"/>
                <a:ea typeface="+mn-ea"/>
              </a:rPr>
              <a:t>- name</a:t>
            </a:r>
          </a:p>
          <a:p>
            <a:r>
              <a:rPr lang="en-US" dirty="0">
                <a:latin typeface="+mn-lt"/>
                <a:ea typeface="+mn-ea"/>
              </a:rPr>
              <a:t>- description </a:t>
            </a:r>
          </a:p>
          <a:p>
            <a:r>
              <a:rPr lang="en-US" dirty="0">
                <a:latin typeface="+mn-lt"/>
                <a:ea typeface="+mn-ea"/>
              </a:rPr>
              <a:t>- qualitative impact</a:t>
            </a:r>
          </a:p>
          <a:p>
            <a:r>
              <a:rPr lang="en-US" dirty="0">
                <a:latin typeface="+mn-lt"/>
                <a:ea typeface="+mn-ea"/>
              </a:rPr>
              <a:t>- quantitative impact</a:t>
            </a:r>
          </a:p>
          <a:p>
            <a:r>
              <a:rPr lang="en-US" dirty="0">
                <a:latin typeface="+mn-lt"/>
                <a:ea typeface="+mn-ea"/>
              </a:rPr>
              <a:t>- assumptions (required to compute quantitative impact)</a:t>
            </a:r>
          </a:p>
          <a:p>
            <a:r>
              <a:rPr lang="en-US" dirty="0">
                <a:latin typeface="+mn-lt"/>
                <a:ea typeface="+mn-ea"/>
              </a:rPr>
              <a:t>- (proposed changes)</a:t>
            </a:r>
          </a:p>
          <a:p>
            <a:endParaRPr lang="en-US" dirty="0">
              <a:latin typeface="+mn-lt"/>
              <a:ea typeface="+mn-ea"/>
            </a:endParaRPr>
          </a:p>
          <a:p>
            <a:r>
              <a:rPr lang="en-US" dirty="0">
                <a:latin typeface="+mn-lt"/>
                <a:ea typeface="+mn-ea"/>
              </a:rPr>
              <a:t>Issue tracker is a software tool used in complex BPM projects (e.g. </a:t>
            </a:r>
            <a:r>
              <a:rPr lang="en-US" dirty="0" err="1">
                <a:latin typeface="+mn-lt"/>
                <a:ea typeface="+mn-ea"/>
              </a:rPr>
              <a:t>Atlassian</a:t>
            </a:r>
            <a:r>
              <a:rPr lang="en-US" dirty="0">
                <a:latin typeface="+mn-lt"/>
                <a:ea typeface="+mn-ea"/>
              </a:rPr>
              <a:t> JIRA)</a:t>
            </a:r>
            <a:endParaRPr lang="en-US" dirty="0"/>
          </a:p>
          <a:p>
            <a:endParaRPr lang="en-US" dirty="0"/>
          </a:p>
          <a:p>
            <a:endParaRPr lang="et-EE" dirty="0">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27</a:t>
            </a:fld>
            <a:endParaRPr lang="en-US"/>
          </a:p>
        </p:txBody>
      </p:sp>
    </p:spTree>
    <p:extLst>
      <p:ext uri="{BB962C8B-B14F-4D97-AF65-F5344CB8AC3E}">
        <p14:creationId xmlns:p14="http://schemas.microsoft.com/office/powerpoint/2010/main" val="3767134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28</a:t>
            </a:fld>
            <a:endParaRPr lang="en-US"/>
          </a:p>
        </p:txBody>
      </p:sp>
    </p:spTree>
    <p:extLst>
      <p:ext uri="{BB962C8B-B14F-4D97-AF65-F5344CB8AC3E}">
        <p14:creationId xmlns:p14="http://schemas.microsoft.com/office/powerpoint/2010/main" val="24208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7698" indent="-237698">
              <a:buAutoNum type="arabicParenR"/>
            </a:pPr>
            <a:r>
              <a:rPr lang="en-US" b="0" i="0" dirty="0"/>
              <a:t>i.e. the company loses EUR60 000 each year due to this issue</a:t>
            </a:r>
          </a:p>
          <a:p>
            <a:pPr marL="237698" indent="-237698">
              <a:buAutoNum type="arabicParenR"/>
            </a:pPr>
            <a:r>
              <a:rPr lang="en-US" b="0" i="0" dirty="0"/>
              <a:t>i.e. the company loses EUR15 000 each year due to this issue</a:t>
            </a:r>
          </a:p>
          <a:p>
            <a:pPr marL="237698" indent="-237698">
              <a:buAutoNum type="arabicParenR"/>
            </a:pPr>
            <a:r>
              <a:rPr lang="en-US" b="0" i="0" dirty="0"/>
              <a:t>i.e. the company loses EUR2400</a:t>
            </a:r>
            <a:r>
              <a:rPr lang="en-US" b="0" i="0" baseline="0" dirty="0"/>
              <a:t> </a:t>
            </a:r>
            <a:r>
              <a:rPr lang="en-US" b="0" i="0" dirty="0"/>
              <a:t>each year due to this issue</a:t>
            </a:r>
          </a:p>
          <a:p>
            <a:pPr marL="237698" indent="-237698">
              <a:buAutoNum type="arabicParenR"/>
            </a:pPr>
            <a:endParaRPr lang="en-US" b="1" i="1" dirty="0"/>
          </a:p>
          <a:p>
            <a:r>
              <a:rPr lang="en-US" b="1" i="0" dirty="0"/>
              <a:t>---</a:t>
            </a:r>
          </a:p>
          <a:p>
            <a:endParaRPr lang="en-US" b="1" i="0" dirty="0"/>
          </a:p>
          <a:p>
            <a:r>
              <a:rPr lang="en-US" b="0" i="0" dirty="0"/>
              <a:t>RELATION</a:t>
            </a:r>
            <a:r>
              <a:rPr lang="en-US" b="0" i="0" baseline="0" dirty="0"/>
              <a:t> TO WASTE</a:t>
            </a:r>
            <a:endParaRPr lang="en-US" b="0" i="0" dirty="0"/>
          </a:p>
          <a:p>
            <a:r>
              <a:rPr lang="en-US" b="0" i="0" dirty="0"/>
              <a:t>Issue 1: </a:t>
            </a:r>
            <a:r>
              <a:rPr lang="en-US" b="1" i="0" dirty="0"/>
              <a:t>delays</a:t>
            </a:r>
            <a:r>
              <a:rPr lang="en-US" b="0" i="0" dirty="0"/>
              <a:t>: supplier waiting for</a:t>
            </a:r>
            <a:r>
              <a:rPr lang="en-US" b="0" i="0" baseline="0" dirty="0"/>
              <a:t> equipment to get back</a:t>
            </a:r>
            <a:endParaRPr lang="en-US" b="0" i="0" dirty="0"/>
          </a:p>
          <a:p>
            <a:r>
              <a:rPr lang="en-US" b="0" i="0" dirty="0"/>
              <a:t>Issue 2: </a:t>
            </a:r>
            <a:r>
              <a:rPr lang="en-US" b="1" i="0" dirty="0"/>
              <a:t>over-production</a:t>
            </a:r>
            <a:r>
              <a:rPr lang="en-US" b="0" i="0" dirty="0"/>
              <a:t>: the whole</a:t>
            </a:r>
            <a:r>
              <a:rPr lang="en-US" b="0" i="0" baseline="0" dirty="0"/>
              <a:t> equipment request process instance has to be repeated</a:t>
            </a:r>
          </a:p>
          <a:p>
            <a:r>
              <a:rPr lang="en-US" b="0" i="0" baseline="0" dirty="0"/>
              <a:t>Issue 3: </a:t>
            </a:r>
            <a:r>
              <a:rPr lang="en-US" b="1" i="0" baseline="0" dirty="0"/>
              <a:t>delays</a:t>
            </a:r>
            <a:r>
              <a:rPr lang="en-US" b="0" i="0" baseline="0" dirty="0"/>
              <a:t>: supplier waiting for money to get back</a:t>
            </a:r>
            <a:endParaRPr lang="en-US" b="0" i="0"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29</a:t>
            </a:fld>
            <a:endParaRPr lang="en-US"/>
          </a:p>
        </p:txBody>
      </p:sp>
    </p:spTree>
    <p:extLst>
      <p:ext uri="{BB962C8B-B14F-4D97-AF65-F5344CB8AC3E}">
        <p14:creationId xmlns:p14="http://schemas.microsoft.com/office/powerpoint/2010/main" val="117551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a:t>
            </a:fld>
            <a:endParaRPr lang="en-US"/>
          </a:p>
        </p:txBody>
      </p:sp>
    </p:spTree>
    <p:extLst>
      <p:ext uri="{BB962C8B-B14F-4D97-AF65-F5344CB8AC3E}">
        <p14:creationId xmlns:p14="http://schemas.microsoft.com/office/powerpoint/2010/main" val="3089860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30</a:t>
            </a:fld>
            <a:endParaRPr lang="en-US"/>
          </a:p>
        </p:txBody>
      </p:sp>
    </p:spTree>
    <p:extLst>
      <p:ext uri="{BB962C8B-B14F-4D97-AF65-F5344CB8AC3E}">
        <p14:creationId xmlns:p14="http://schemas.microsoft.com/office/powerpoint/2010/main" val="3360511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ea typeface="+mn-ea"/>
              </a:rPr>
              <a:t>Pareto analysis is used to priorities issues. This will help us invest our efforts in redesign only on certain issues.</a:t>
            </a:r>
          </a:p>
          <a:p>
            <a:endParaRPr lang="en-US" dirty="0">
              <a:latin typeface="+mn-lt"/>
              <a:ea typeface="+mn-ea"/>
            </a:endParaRPr>
          </a:p>
        </p:txBody>
      </p:sp>
      <p:sp>
        <p:nvSpPr>
          <p:cNvPr id="4" name="Slide Number Placeholder 3"/>
          <p:cNvSpPr>
            <a:spLocks noGrp="1"/>
          </p:cNvSpPr>
          <p:nvPr>
            <p:ph type="sldNum" sz="quarter" idx="10"/>
          </p:nvPr>
        </p:nvSpPr>
        <p:spPr/>
        <p:txBody>
          <a:bodyPr/>
          <a:lstStyle/>
          <a:p>
            <a:fld id="{8F82759E-8999-4DBB-AFA5-27BEE8C6C2F0}" type="slidenum">
              <a:rPr lang="en-US" smtClean="0"/>
              <a:pPr/>
              <a:t>31</a:t>
            </a:fld>
            <a:endParaRPr lang="en-US"/>
          </a:p>
        </p:txBody>
      </p:sp>
    </p:spTree>
    <p:extLst>
      <p:ext uri="{BB962C8B-B14F-4D97-AF65-F5344CB8AC3E}">
        <p14:creationId xmlns:p14="http://schemas.microsoft.com/office/powerpoint/2010/main" val="4159307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redo as it doesn’t correspond to the issue register: 60K, 15K, 2.4K </a:t>
            </a:r>
          </a:p>
          <a:p>
            <a:endParaRPr lang="en-US" dirty="0"/>
          </a:p>
          <a:p>
            <a:r>
              <a:rPr lang="en-US" dirty="0"/>
              <a:t>1) Define the effect to be analyze and the measure for this effect, e.g.:</a:t>
            </a:r>
          </a:p>
          <a:p>
            <a:endParaRPr lang="en-US" dirty="0"/>
          </a:p>
          <a:p>
            <a:r>
              <a:rPr lang="en-US" b="1" dirty="0"/>
              <a:t>• Financial loss for the customer or for the business.</a:t>
            </a:r>
          </a:p>
          <a:p>
            <a:r>
              <a:rPr lang="en-US" b="1" dirty="0"/>
              <a:t>• Time loss by the customer or by the process participants.</a:t>
            </a:r>
          </a:p>
          <a:p>
            <a:r>
              <a:rPr lang="en-US" b="1" dirty="0"/>
              <a:t>• Number of occurrences of a negative outcome, such as number of unsatisfied customers due to errors made when handling their case.</a:t>
            </a:r>
          </a:p>
          <a:p>
            <a:pPr marL="178274" indent="-178274">
              <a:buFont typeface="Arial" panose="020B0604020202020204" pitchFamily="34" charset="0"/>
              <a:buChar char="•"/>
            </a:pPr>
            <a:endParaRPr lang="en-US" dirty="0"/>
          </a:p>
          <a:p>
            <a:r>
              <a:rPr lang="en-US" dirty="0"/>
              <a:t>2. Identify all relevant issues that contribute to the effect to be analyzed.</a:t>
            </a:r>
          </a:p>
          <a:p>
            <a:r>
              <a:rPr lang="en-US" dirty="0"/>
              <a:t>3. Quantify each issue according to the chosen measure. This step can be done on the basis of the issue register, in particular, the quantitative impact column of the</a:t>
            </a:r>
          </a:p>
          <a:p>
            <a:r>
              <a:rPr lang="en-US" dirty="0"/>
              <a:t>register.</a:t>
            </a:r>
          </a:p>
          <a:p>
            <a:r>
              <a:rPr lang="en-US" dirty="0"/>
              <a:t>4. Sort the issues according to the chosen measure (from highest to lowest impact)</a:t>
            </a:r>
          </a:p>
          <a:p>
            <a:r>
              <a:rPr lang="en-US" dirty="0"/>
              <a:t>and draw a so-called Pareto chart. A Pareto chart consists of two components:</a:t>
            </a:r>
          </a:p>
          <a:p>
            <a:r>
              <a:rPr lang="en-US" dirty="0"/>
              <a:t>a. A bar chart where each bar corresponds to an issue and the height of the bar</a:t>
            </a:r>
          </a:p>
          <a:p>
            <a:r>
              <a:rPr lang="en-US" dirty="0"/>
              <a:t>is proportional to the impact of the issue or factor.</a:t>
            </a:r>
          </a:p>
          <a:p>
            <a:r>
              <a:rPr lang="en-US" dirty="0"/>
              <a:t>b. A curve that plots the cumulative percentage impact of the issues. For exam-</a:t>
            </a:r>
          </a:p>
          <a:p>
            <a:r>
              <a:rPr lang="en-US" dirty="0" err="1"/>
              <a:t>ple</a:t>
            </a:r>
            <a:r>
              <a:rPr lang="en-US" dirty="0"/>
              <a:t>, if the issue with the highest impact is responsible for 40 % of the impact, this curve will have a point with a y-coordinate of 0.4 and an x-coordinate positioned so as to coincide with the first bar in the bar chart.</a:t>
            </a:r>
          </a:p>
        </p:txBody>
      </p:sp>
      <p:sp>
        <p:nvSpPr>
          <p:cNvPr id="4" name="Slide Number Placeholder 3"/>
          <p:cNvSpPr>
            <a:spLocks noGrp="1"/>
          </p:cNvSpPr>
          <p:nvPr>
            <p:ph type="sldNum" sz="quarter" idx="10"/>
          </p:nvPr>
        </p:nvSpPr>
        <p:spPr/>
        <p:txBody>
          <a:bodyPr/>
          <a:lstStyle/>
          <a:p>
            <a:fld id="{8F82759E-8999-4DBB-AFA5-27BEE8C6C2F0}" type="slidenum">
              <a:rPr lang="en-US" smtClean="0"/>
              <a:pPr/>
              <a:t>32</a:t>
            </a:fld>
            <a:endParaRPr lang="en-US"/>
          </a:p>
        </p:txBody>
      </p:sp>
    </p:spTree>
    <p:extLst>
      <p:ext uri="{BB962C8B-B14F-4D97-AF65-F5344CB8AC3E}">
        <p14:creationId xmlns:p14="http://schemas.microsoft.com/office/powerpoint/2010/main" val="3542744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Root cause analysis</a:t>
            </a:r>
            <a:endParaRPr lang="en-US" dirty="0">
              <a:latin typeface="+mn-lt"/>
              <a:ea typeface="+mn-ea"/>
            </a:endParaRPr>
          </a:p>
          <a:p>
            <a:r>
              <a:rPr lang="en-US" dirty="0">
                <a:latin typeface="+mn-lt"/>
                <a:ea typeface="+mn-ea"/>
              </a:rPr>
              <a:t>We want to analyze each issue, once we have identified them, in order to find out the contributing factors. We do this typically via workshop (brainstorming) sessions. Nowadays process mining can be used for this, in order to be more comprehensive and remove subjectivity</a:t>
            </a:r>
          </a:p>
          <a:p>
            <a:endParaRPr lang="en-US" dirty="0">
              <a:latin typeface="+mn-lt"/>
              <a:ea typeface="+mn-ea"/>
            </a:endParaRPr>
          </a:p>
          <a:p>
            <a:r>
              <a:rPr lang="en-US" u="sng" dirty="0">
                <a:latin typeface="+mn-lt"/>
                <a:ea typeface="+mn-ea"/>
              </a:rPr>
              <a:t>Why-why diagrams:  </a:t>
            </a:r>
            <a:r>
              <a:rPr lang="en-US" dirty="0">
                <a:latin typeface="+mn-lt"/>
                <a:ea typeface="+mn-ea"/>
              </a:rPr>
              <a:t>from issue working backwards towards a factor. </a:t>
            </a:r>
          </a:p>
          <a:p>
            <a:endParaRPr lang="en-US" u="sng" dirty="0">
              <a:latin typeface="+mn-lt"/>
              <a:ea typeface="+mn-ea"/>
            </a:endParaRPr>
          </a:p>
          <a:p>
            <a:r>
              <a:rPr lang="en-US" u="sng" dirty="0">
                <a:latin typeface="+mn-lt"/>
                <a:ea typeface="+mn-ea"/>
              </a:rPr>
              <a:t>Cause-effect (Fishbone) diagrams: </a:t>
            </a:r>
            <a:r>
              <a:rPr lang="en-US" dirty="0">
                <a:latin typeface="+mn-lt"/>
                <a:ea typeface="+mn-ea"/>
              </a:rPr>
              <a:t>we try to find out the factors, in a forward manner, that contribute to an issue.</a:t>
            </a:r>
            <a:r>
              <a:rPr lang="en-US" u="sng" dirty="0">
                <a:latin typeface="+mn-lt"/>
                <a:ea typeface="+mn-ea"/>
              </a:rPr>
              <a:t> </a:t>
            </a:r>
            <a:r>
              <a:rPr lang="en-US" dirty="0">
                <a:latin typeface="+mn-lt"/>
                <a:ea typeface="+mn-ea"/>
              </a:rPr>
              <a:t>We still start from an issue, but instead of working backwards, we use a framework to pinpoint the factors. </a:t>
            </a:r>
            <a:endParaRPr lang="en-AU" dirty="0"/>
          </a:p>
        </p:txBody>
      </p:sp>
      <p:sp>
        <p:nvSpPr>
          <p:cNvPr id="4" name="Slide Number Placeholder 3"/>
          <p:cNvSpPr>
            <a:spLocks noGrp="1"/>
          </p:cNvSpPr>
          <p:nvPr>
            <p:ph type="sldNum" sz="quarter" idx="10"/>
          </p:nvPr>
        </p:nvSpPr>
        <p:spPr/>
        <p:txBody>
          <a:bodyPr/>
          <a:lstStyle/>
          <a:p>
            <a:fld id="{E9D1E29B-21C5-4616-8C91-16E7C6184830}" type="slidenum">
              <a:rPr lang="en-AU" smtClean="0"/>
              <a:t>33</a:t>
            </a:fld>
            <a:endParaRPr lang="en-AU"/>
          </a:p>
        </p:txBody>
      </p:sp>
    </p:spTree>
    <p:extLst>
      <p:ext uri="{BB962C8B-B14F-4D97-AF65-F5344CB8AC3E}">
        <p14:creationId xmlns:p14="http://schemas.microsoft.com/office/powerpoint/2010/main" val="3169124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folklore</a:t>
            </a:r>
            <a:r>
              <a:rPr lang="en-US" baseline="0" dirty="0"/>
              <a:t> has it that we need to go down 5 levels on average to get to the bottom of the problem</a:t>
            </a:r>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34</a:t>
            </a:fld>
            <a:endParaRPr lang="en-US"/>
          </a:p>
        </p:txBody>
      </p:sp>
    </p:spTree>
    <p:extLst>
      <p:ext uri="{BB962C8B-B14F-4D97-AF65-F5344CB8AC3E}">
        <p14:creationId xmlns:p14="http://schemas.microsoft.com/office/powerpoint/2010/main" val="1356074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2900" dirty="0">
                <a:latin typeface="+mn-lt"/>
                <a:ea typeface="ＭＳ Ｐゴシック" charset="0"/>
                <a:cs typeface="ＭＳ Ｐゴシック" charset="0"/>
              </a:rPr>
              <a:t>1. Site engineers keep equipment longer, </a:t>
            </a:r>
            <a:r>
              <a:rPr lang="en-US" sz="2900" i="1" dirty="0">
                <a:latin typeface="+mn-lt"/>
                <a:ea typeface="ＭＳ Ｐゴシック" charset="0"/>
                <a:cs typeface="ＭＳ Ｐゴシック" charset="0"/>
              </a:rPr>
              <a:t>why?</a:t>
            </a:r>
          </a:p>
          <a:p>
            <a:pPr>
              <a:tabLst>
                <a:tab pos="652020" algn="l"/>
                <a:tab pos="1023423" algn="l"/>
              </a:tabLst>
            </a:pPr>
            <a:r>
              <a:rPr lang="en-US" sz="2700" dirty="0">
                <a:latin typeface="+mn-lt"/>
                <a:ea typeface="ＭＳ Ｐゴシック" charset="0"/>
                <a:cs typeface="ＭＳ Ｐゴシック" charset="0"/>
              </a:rPr>
              <a:t>	2. Site engineer fears that equipment will not be available later when needed, </a:t>
            </a:r>
            <a:r>
              <a:rPr lang="en-US" sz="2700" i="1" dirty="0">
                <a:latin typeface="+mn-lt"/>
                <a:ea typeface="ＭＳ Ｐゴシック" charset="0"/>
                <a:cs typeface="ＭＳ Ｐゴシック" charset="0"/>
              </a:rPr>
              <a:t>why?</a:t>
            </a:r>
          </a:p>
          <a:p>
            <a:pPr marL="237698" lvl="1"/>
            <a:r>
              <a:rPr lang="en-US" sz="2500" dirty="0">
                <a:latin typeface="+mn-lt"/>
                <a:ea typeface="ＭＳ Ｐゴシック" charset="0"/>
              </a:rPr>
              <a:t>	3. time between request and delivery too long, </a:t>
            </a:r>
            <a:r>
              <a:rPr lang="en-US" sz="2500" i="1" dirty="0">
                <a:latin typeface="+mn-lt"/>
                <a:ea typeface="ＭＳ Ｐゴシック" charset="0"/>
              </a:rPr>
              <a:t>why?</a:t>
            </a:r>
          </a:p>
          <a:p>
            <a:pPr marL="427857" lvl="2">
              <a:tabLst>
                <a:tab pos="1304039" algn="l"/>
                <a:tab pos="1584655" algn="l"/>
              </a:tabLst>
            </a:pPr>
            <a:r>
              <a:rPr lang="en-US" sz="2300" dirty="0">
                <a:latin typeface="+mn-lt"/>
                <a:ea typeface="ＭＳ Ｐゴシック" charset="0"/>
              </a:rPr>
              <a:t>	4. excessive time spent in ﬁnding suitable equipment and approving the request, </a:t>
            </a:r>
            <a:r>
              <a:rPr lang="en-US" sz="2300" i="1" dirty="0">
                <a:latin typeface="+mn-lt"/>
                <a:ea typeface="ＭＳ Ｐゴシック" charset="0"/>
              </a:rPr>
              <a:t>why?</a:t>
            </a:r>
            <a:r>
              <a:rPr lang="en-US" dirty="0">
                <a:latin typeface="+mn-lt"/>
                <a:ea typeface="ＭＳ Ｐゴシック" charset="0"/>
              </a:rPr>
              <a:t> </a:t>
            </a:r>
          </a:p>
          <a:p>
            <a:pPr marL="1675443" lvl="3">
              <a:tabLst>
                <a:tab pos="1956059" algn="l"/>
              </a:tabLst>
            </a:pPr>
            <a:r>
              <a:rPr lang="en-US" sz="2100" dirty="0">
                <a:latin typeface="+mn-lt"/>
                <a:ea typeface="ＭＳ Ｐゴシック" charset="0"/>
              </a:rPr>
              <a:t>5. time spent by clerk contacting possibly multiple suppliers sequentially</a:t>
            </a:r>
          </a:p>
          <a:p>
            <a:pPr marL="1675443" lvl="3">
              <a:tabLst>
                <a:tab pos="1956059" algn="l"/>
              </a:tabLst>
            </a:pPr>
            <a:r>
              <a:rPr lang="en-US" sz="2100" dirty="0">
                <a:latin typeface="+mn-lt"/>
                <a:ea typeface="ＭＳ Ｐゴシック" charset="0"/>
              </a:rPr>
              <a:t>5. time spent waiting for works engineer to check the requests.</a:t>
            </a:r>
          </a:p>
        </p:txBody>
      </p:sp>
      <p:sp>
        <p:nvSpPr>
          <p:cNvPr id="4" name="Slide Number Placeholder 3"/>
          <p:cNvSpPr>
            <a:spLocks noGrp="1"/>
          </p:cNvSpPr>
          <p:nvPr>
            <p:ph type="sldNum" sz="quarter" idx="10"/>
          </p:nvPr>
        </p:nvSpPr>
        <p:spPr/>
        <p:txBody>
          <a:bodyPr/>
          <a:lstStyle/>
          <a:p>
            <a:fld id="{8F82759E-8999-4DBB-AFA5-27BEE8C6C2F0}" type="slidenum">
              <a:rPr lang="en-US" smtClean="0"/>
              <a:pPr/>
              <a:t>35</a:t>
            </a:fld>
            <a:endParaRPr lang="en-US"/>
          </a:p>
        </p:txBody>
      </p:sp>
    </p:spTree>
    <p:extLst>
      <p:ext uri="{BB962C8B-B14F-4D97-AF65-F5344CB8AC3E}">
        <p14:creationId xmlns:p14="http://schemas.microsoft.com/office/powerpoint/2010/main" val="3022507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36</a:t>
            </a:fld>
            <a:endParaRPr lang="en-US"/>
          </a:p>
        </p:txBody>
      </p:sp>
    </p:spTree>
    <p:extLst>
      <p:ext uri="{BB962C8B-B14F-4D97-AF65-F5344CB8AC3E}">
        <p14:creationId xmlns:p14="http://schemas.microsoft.com/office/powerpoint/2010/main" val="2919973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37</a:t>
            </a:fld>
            <a:endParaRPr lang="en-US"/>
          </a:p>
        </p:txBody>
      </p:sp>
    </p:spTree>
    <p:extLst>
      <p:ext uri="{BB962C8B-B14F-4D97-AF65-F5344CB8AC3E}">
        <p14:creationId xmlns:p14="http://schemas.microsoft.com/office/powerpoint/2010/main" val="354958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38</a:t>
            </a:fld>
            <a:endParaRPr lang="en-US"/>
          </a:p>
        </p:txBody>
      </p:sp>
    </p:spTree>
    <p:extLst>
      <p:ext uri="{BB962C8B-B14F-4D97-AF65-F5344CB8AC3E}">
        <p14:creationId xmlns:p14="http://schemas.microsoft.com/office/powerpoint/2010/main" val="402726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39</a:t>
            </a:fld>
            <a:endParaRPr lang="en-US"/>
          </a:p>
        </p:txBody>
      </p:sp>
    </p:spTree>
    <p:extLst>
      <p:ext uri="{BB962C8B-B14F-4D97-AF65-F5344CB8AC3E}">
        <p14:creationId xmlns:p14="http://schemas.microsoft.com/office/powerpoint/2010/main" val="387118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we be doing</a:t>
            </a:r>
          </a:p>
          <a:p>
            <a:r>
              <a:rPr lang="en-US" dirty="0"/>
              <a:t>What should we not be doing</a:t>
            </a:r>
          </a:p>
          <a:p>
            <a:r>
              <a:rPr lang="en-US" dirty="0"/>
              <a:t>Identify issues but talking to please and structuring the process</a:t>
            </a:r>
          </a:p>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4</a:t>
            </a:fld>
            <a:endParaRPr lang="en-US"/>
          </a:p>
        </p:txBody>
      </p:sp>
    </p:spTree>
    <p:extLst>
      <p:ext uri="{BB962C8B-B14F-4D97-AF65-F5344CB8AC3E}">
        <p14:creationId xmlns:p14="http://schemas.microsoft.com/office/powerpoint/2010/main" val="64071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40</a:t>
            </a:fld>
            <a:endParaRPr lang="en-US"/>
          </a:p>
        </p:txBody>
      </p:sp>
    </p:spTree>
    <p:extLst>
      <p:ext uri="{BB962C8B-B14F-4D97-AF65-F5344CB8AC3E}">
        <p14:creationId xmlns:p14="http://schemas.microsoft.com/office/powerpoint/2010/main" val="266855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Intro to value-added analysis</a:t>
            </a:r>
          </a:p>
          <a:p>
            <a:r>
              <a:rPr lang="en-US" dirty="0">
                <a:latin typeface="+mn-lt"/>
                <a:ea typeface="+mn-ea"/>
              </a:rPr>
              <a:t>Two phases: first decorticate each process task into steps:</a:t>
            </a:r>
          </a:p>
          <a:p>
            <a:pPr marL="178274" indent="-178274">
              <a:buFontTx/>
              <a:buChar char="-"/>
            </a:pPr>
            <a:r>
              <a:rPr lang="en-US" dirty="0">
                <a:latin typeface="+mn-lt"/>
                <a:ea typeface="+mn-ea"/>
              </a:rPr>
              <a:t>What I need before the task</a:t>
            </a:r>
          </a:p>
          <a:p>
            <a:pPr marL="178274" indent="-178274">
              <a:buFontTx/>
              <a:buChar char="-"/>
            </a:pPr>
            <a:r>
              <a:rPr lang="en-US" dirty="0">
                <a:latin typeface="+mn-lt"/>
                <a:ea typeface="+mn-ea"/>
              </a:rPr>
              <a:t>The actual task (potentially a set of steps)</a:t>
            </a:r>
          </a:p>
          <a:p>
            <a:pPr marL="178274" indent="-178274">
              <a:buFontTx/>
              <a:buChar char="-"/>
            </a:pPr>
            <a:r>
              <a:rPr lang="en-US" dirty="0">
                <a:latin typeface="+mn-lt"/>
                <a:ea typeface="+mn-ea"/>
              </a:rPr>
              <a:t>What I need to do after the task in preparation for the next</a:t>
            </a:r>
          </a:p>
          <a:p>
            <a:endParaRPr lang="en-US" dirty="0">
              <a:latin typeface="+mn-lt"/>
              <a:ea typeface="+mn-ea"/>
            </a:endParaRPr>
          </a:p>
          <a:p>
            <a:r>
              <a:rPr lang="en-US" dirty="0">
                <a:latin typeface="+mn-lt"/>
                <a:ea typeface="+mn-ea"/>
              </a:rPr>
              <a:t>Then assign each step a type (VA, BVA, NVA)</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5</a:t>
            </a:fld>
            <a:endParaRPr lang="en-US"/>
          </a:p>
        </p:txBody>
      </p:sp>
    </p:spTree>
    <p:extLst>
      <p:ext uri="{BB962C8B-B14F-4D97-AF65-F5344CB8AC3E}">
        <p14:creationId xmlns:p14="http://schemas.microsoft.com/office/powerpoint/2010/main" val="252922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VA</a:t>
            </a:r>
            <a:endParaRPr lang="en-US" dirty="0">
              <a:latin typeface="+mn-lt"/>
              <a:ea typeface="+mn-ea"/>
            </a:endParaRPr>
          </a:p>
          <a:p>
            <a:r>
              <a:rPr lang="en-US" dirty="0">
                <a:latin typeface="+mn-lt"/>
                <a:ea typeface="+mn-ea"/>
              </a:rPr>
              <a:t>Required by the customer</a:t>
            </a:r>
          </a:p>
          <a:p>
            <a:r>
              <a:rPr lang="en-US" dirty="0">
                <a:latin typeface="+mn-lt"/>
                <a:ea typeface="+mn-ea"/>
              </a:rPr>
              <a:t>Criteria</a:t>
            </a:r>
          </a:p>
          <a:p>
            <a:r>
              <a:rPr lang="en-US" dirty="0">
                <a:latin typeface="+mn-lt"/>
                <a:ea typeface="+mn-ea"/>
              </a:rPr>
              <a:t>- </a:t>
            </a:r>
            <a:r>
              <a:rPr lang="en-US" u="sng" dirty="0">
                <a:latin typeface="+mn-lt"/>
                <a:ea typeface="+mn-ea"/>
              </a:rPr>
              <a:t>Would the customer be willing to pay for them</a:t>
            </a:r>
            <a:r>
              <a:rPr lang="en-US" dirty="0">
                <a:latin typeface="+mn-lt"/>
                <a:ea typeface="+mn-ea"/>
              </a:rPr>
              <a:t>? - receiving the good</a:t>
            </a:r>
          </a:p>
          <a:p>
            <a:r>
              <a:rPr lang="en-US" u="sng" dirty="0">
                <a:latin typeface="+mn-lt"/>
                <a:ea typeface="+mn-ea"/>
              </a:rPr>
              <a:t>- Would he perceive they are necessary? </a:t>
            </a:r>
            <a:r>
              <a:rPr lang="en-US" dirty="0">
                <a:latin typeface="+mn-lt"/>
                <a:ea typeface="+mn-ea"/>
              </a:rPr>
              <a:t>- doing the application assessment in a university admission process (similar to determining the amount of benefit from a health insurer). This is different than the sanity check, which is required by the business (BVA) and not by the customer who thinks his application is perfectly fine and compliant with the specifications</a:t>
            </a:r>
          </a:p>
          <a:p>
            <a:r>
              <a:rPr lang="en-US" u="sng" dirty="0">
                <a:latin typeface="+mn-lt"/>
                <a:ea typeface="+mn-ea"/>
              </a:rPr>
              <a:t>- Would he perceive that without them there would a reduced value? </a:t>
            </a:r>
            <a:r>
              <a:rPr lang="en-US" dirty="0">
                <a:latin typeface="+mn-lt"/>
                <a:ea typeface="+mn-ea"/>
              </a:rPr>
              <a:t>- receiving a notification (the whole experience of purchasing a good would deteriorate)</a:t>
            </a:r>
          </a:p>
          <a:p>
            <a:endParaRPr lang="en-US" dirty="0">
              <a:latin typeface="+mn-lt"/>
              <a:ea typeface="+mn-ea"/>
            </a:endParaRPr>
          </a:p>
          <a:p>
            <a:r>
              <a:rPr lang="en-US" dirty="0">
                <a:latin typeface="+mn-lt"/>
                <a:ea typeface="+mn-ea"/>
              </a:rPr>
              <a:t>However, if I consider a feedback request at the end of the process (</a:t>
            </a:r>
            <a:r>
              <a:rPr lang="en-US" dirty="0" err="1">
                <a:latin typeface="+mn-lt"/>
                <a:ea typeface="+mn-ea"/>
              </a:rPr>
              <a:t>eg</a:t>
            </a:r>
            <a:r>
              <a:rPr lang="en-US" dirty="0">
                <a:latin typeface="+mn-lt"/>
                <a:ea typeface="+mn-ea"/>
              </a:rPr>
              <a:t> after purchasing some goods) that for the customer doesn't really add value and without it his experience would not be affected. This is a business-value-adding activity, as it's necessary for the business to improve </a:t>
            </a:r>
            <a:endParaRPr lang="en-AU" u="none"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6</a:t>
            </a:fld>
            <a:endParaRPr lang="en-US"/>
          </a:p>
        </p:txBody>
      </p:sp>
    </p:spTree>
    <p:extLst>
      <p:ext uri="{BB962C8B-B14F-4D97-AF65-F5344CB8AC3E}">
        <p14:creationId xmlns:p14="http://schemas.microsoft.com/office/powerpoint/2010/main" val="419224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BVA</a:t>
            </a:r>
            <a:endParaRPr lang="en-US" dirty="0">
              <a:latin typeface="+mn-lt"/>
              <a:ea typeface="+mn-ea"/>
            </a:endParaRPr>
          </a:p>
          <a:p>
            <a:r>
              <a:rPr lang="en-US" dirty="0">
                <a:latin typeface="+mn-lt"/>
                <a:ea typeface="+mn-ea"/>
              </a:rPr>
              <a:t>Not required </a:t>
            </a:r>
            <a:r>
              <a:rPr lang="en-US" dirty="0" err="1">
                <a:latin typeface="+mn-lt"/>
                <a:ea typeface="+mn-ea"/>
              </a:rPr>
              <a:t>vis</a:t>
            </a:r>
            <a:r>
              <a:rPr lang="en-US" dirty="0">
                <a:latin typeface="+mn-lt"/>
                <a:ea typeface="+mn-ea"/>
              </a:rPr>
              <a:t>-a-</a:t>
            </a:r>
            <a:r>
              <a:rPr lang="en-US" dirty="0" err="1">
                <a:latin typeface="+mn-lt"/>
                <a:ea typeface="+mn-ea"/>
              </a:rPr>
              <a:t>vis</a:t>
            </a:r>
            <a:r>
              <a:rPr lang="en-US" dirty="0">
                <a:latin typeface="+mn-lt"/>
                <a:ea typeface="+mn-ea"/>
              </a:rPr>
              <a:t> for the customer</a:t>
            </a:r>
          </a:p>
          <a:p>
            <a:r>
              <a:rPr lang="en-US" dirty="0">
                <a:latin typeface="+mn-lt"/>
                <a:ea typeface="+mn-ea"/>
              </a:rPr>
              <a:t>Criteria</a:t>
            </a:r>
          </a:p>
          <a:p>
            <a:r>
              <a:rPr lang="en-US" dirty="0">
                <a:latin typeface="+mn-lt"/>
                <a:ea typeface="+mn-ea"/>
              </a:rPr>
              <a:t>- </a:t>
            </a:r>
            <a:r>
              <a:rPr lang="en-US" u="sng" dirty="0">
                <a:latin typeface="+mn-lt"/>
                <a:ea typeface="+mn-ea"/>
              </a:rPr>
              <a:t>Required to generate value for the business or improve the business </a:t>
            </a:r>
            <a:r>
              <a:rPr lang="en-US" dirty="0">
                <a:latin typeface="+mn-lt"/>
                <a:ea typeface="+mn-ea"/>
              </a:rPr>
              <a:t>- issuing an invoice, collecting the payment or collecting customer feedback </a:t>
            </a:r>
          </a:p>
          <a:p>
            <a:r>
              <a:rPr lang="en-US" u="sng" dirty="0">
                <a:latin typeface="+mn-lt"/>
                <a:ea typeface="+mn-ea"/>
              </a:rPr>
              <a:t>- Required to avoid loss in the long run or reduce the risk of incurring a loss </a:t>
            </a:r>
            <a:r>
              <a:rPr lang="en-US" dirty="0">
                <a:latin typeface="+mn-lt"/>
                <a:ea typeface="+mn-ea"/>
              </a:rPr>
              <a:t>- checking the correctness of a loan application or checking the credit history of a loan applicant</a:t>
            </a:r>
          </a:p>
          <a:p>
            <a:pPr defTabSz="475397" fontAlgn="auto">
              <a:spcBef>
                <a:spcPts val="0"/>
              </a:spcBef>
              <a:spcAft>
                <a:spcPts val="0"/>
              </a:spcAft>
              <a:defRPr/>
            </a:pPr>
            <a:r>
              <a:rPr lang="en-US" u="sng" dirty="0">
                <a:latin typeface="+mn-lt"/>
                <a:ea typeface="+mn-ea"/>
              </a:rPr>
              <a:t>- Required for compliance </a:t>
            </a:r>
            <a:r>
              <a:rPr lang="en-US" dirty="0">
                <a:latin typeface="+mn-lt"/>
                <a:ea typeface="ＭＳ Ｐゴシック" charset="0"/>
              </a:rPr>
              <a:t>(e.g. for legal or regulatory requirements)</a:t>
            </a:r>
            <a:r>
              <a:rPr lang="en-US" dirty="0">
                <a:latin typeface="+mn-lt"/>
                <a:ea typeface="+mn-ea"/>
              </a:rPr>
              <a:t> - if we don't do it we may get fined. Doing all required checks in a university admission process (application completeness, language test validity check, former degrees validity check </a:t>
            </a:r>
            <a:r>
              <a:rPr lang="en-US" dirty="0" err="1">
                <a:latin typeface="+mn-lt"/>
                <a:ea typeface="+mn-ea"/>
              </a:rPr>
              <a:t>etc</a:t>
            </a:r>
            <a:endParaRPr lang="en-US" dirty="0">
              <a:latin typeface="+mn-lt"/>
              <a:ea typeface="+mn-ea"/>
            </a:endParaRPr>
          </a:p>
          <a:p>
            <a:r>
              <a:rPr lang="en-US" b="1" dirty="0">
                <a:latin typeface="+mn-lt"/>
                <a:ea typeface="+mn-ea"/>
              </a:rPr>
              <a:t>As a pattern, checks and verifications are BVA</a:t>
            </a:r>
            <a:endParaRPr lang="en-US" sz="800" b="1" dirty="0">
              <a:latin typeface="+mn-lt"/>
              <a:ea typeface="ＭＳ Ｐゴシック" charset="0"/>
            </a:endParaRPr>
          </a:p>
        </p:txBody>
      </p:sp>
      <p:sp>
        <p:nvSpPr>
          <p:cNvPr id="4" name="Slide Number Placeholder 3"/>
          <p:cNvSpPr>
            <a:spLocks noGrp="1"/>
          </p:cNvSpPr>
          <p:nvPr>
            <p:ph type="sldNum" sz="quarter" idx="10"/>
          </p:nvPr>
        </p:nvSpPr>
        <p:spPr/>
        <p:txBody>
          <a:bodyPr/>
          <a:lstStyle/>
          <a:p>
            <a:fld id="{B589A90C-6492-6345-8CA0-CC9993E76C12}" type="slidenum">
              <a:rPr lang="en-US" smtClean="0"/>
              <a:pPr/>
              <a:t>7</a:t>
            </a:fld>
            <a:endParaRPr lang="en-US"/>
          </a:p>
        </p:txBody>
      </p:sp>
    </p:spTree>
    <p:extLst>
      <p:ext uri="{BB962C8B-B14F-4D97-AF65-F5344CB8AC3E}">
        <p14:creationId xmlns:p14="http://schemas.microsoft.com/office/powerpoint/2010/main" val="34512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ea typeface="+mn-ea"/>
              </a:rPr>
              <a:t>NVA</a:t>
            </a:r>
            <a:endParaRPr lang="en-US" dirty="0">
              <a:latin typeface="+mn-lt"/>
              <a:ea typeface="+mn-ea"/>
            </a:endParaRPr>
          </a:p>
          <a:p>
            <a:r>
              <a:rPr lang="en-US" dirty="0">
                <a:latin typeface="+mn-lt"/>
                <a:ea typeface="+mn-ea"/>
              </a:rPr>
              <a:t>All that is not VA or BVA</a:t>
            </a:r>
          </a:p>
          <a:p>
            <a:r>
              <a:rPr lang="en-US" dirty="0">
                <a:latin typeface="+mn-lt"/>
                <a:ea typeface="+mn-ea"/>
              </a:rPr>
              <a:t>- </a:t>
            </a:r>
            <a:r>
              <a:rPr lang="en-US" u="sng" dirty="0">
                <a:latin typeface="+mn-lt"/>
                <a:ea typeface="+mn-ea"/>
              </a:rPr>
              <a:t>handover and context switches </a:t>
            </a:r>
            <a:r>
              <a:rPr lang="en-US" dirty="0">
                <a:latin typeface="+mn-lt"/>
                <a:ea typeface="+mn-ea"/>
              </a:rPr>
              <a:t>(a participant switches from one case to another and requires time to get acquainted with the new case) (corresponding to Transportation or Motion in waste) part of processing time. </a:t>
            </a:r>
            <a:r>
              <a:rPr lang="en-US" b="1" dirty="0">
                <a:latin typeface="+mn-lt"/>
                <a:ea typeface="+mn-ea"/>
              </a:rPr>
              <a:t>Handover is due to the internal structure of the process, which may be totally transparent to the customer, e.g. the customer doesn’t know and couldn’t care less that the PO is received by sales and then moved to finance and warehouse. “May” because the customer may be internal themselves, like in the case of the site engineer for the equipment rental proce</a:t>
            </a:r>
            <a:r>
              <a:rPr lang="en-US" dirty="0">
                <a:latin typeface="+mn-lt"/>
                <a:ea typeface="+mn-ea"/>
              </a:rPr>
              <a:t>ss </a:t>
            </a:r>
          </a:p>
          <a:p>
            <a:r>
              <a:rPr lang="en-US" u="sng" dirty="0">
                <a:latin typeface="+mn-lt"/>
                <a:ea typeface="+mn-ea"/>
              </a:rPr>
              <a:t>- waiting or delay</a:t>
            </a:r>
            <a:r>
              <a:rPr lang="en-US" dirty="0">
                <a:latin typeface="+mn-lt"/>
                <a:ea typeface="+mn-ea"/>
              </a:rPr>
              <a:t> [waiting for an object to become available, delay in the continuation of an instance because resources are not </a:t>
            </a:r>
            <a:r>
              <a:rPr lang="en-US" dirty="0" err="1">
                <a:latin typeface="+mn-lt"/>
                <a:ea typeface="+mn-ea"/>
              </a:rPr>
              <a:t>avaiable</a:t>
            </a:r>
            <a:r>
              <a:rPr lang="en-US" dirty="0">
                <a:latin typeface="+mn-lt"/>
                <a:ea typeface="+mn-ea"/>
              </a:rPr>
              <a:t>] (corresponding to Waiting in waste) NOT part of processing time</a:t>
            </a:r>
          </a:p>
          <a:p>
            <a:pPr marL="178274" indent="-178274">
              <a:buFontTx/>
              <a:buChar char="-"/>
            </a:pPr>
            <a:r>
              <a:rPr lang="en-US" u="sng" dirty="0">
                <a:latin typeface="+mn-lt"/>
                <a:ea typeface="+mn-ea"/>
              </a:rPr>
              <a:t>rework and defects</a:t>
            </a:r>
            <a:r>
              <a:rPr lang="en-US" dirty="0">
                <a:latin typeface="+mn-lt"/>
                <a:ea typeface="+mn-ea"/>
              </a:rPr>
              <a:t>: fixing (corresponding to Defects in waste) part of processing time</a:t>
            </a:r>
          </a:p>
          <a:p>
            <a:pPr marL="178274" indent="-178274">
              <a:buFontTx/>
              <a:buChar char="-"/>
            </a:pPr>
            <a:endParaRPr lang="en-US" dirty="0">
              <a:latin typeface="+mn-lt"/>
              <a:ea typeface="+mn-ea"/>
            </a:endParaRPr>
          </a:p>
          <a:p>
            <a:r>
              <a:rPr lang="en-US" dirty="0">
                <a:latin typeface="+mn-lt"/>
                <a:ea typeface="+mn-ea"/>
              </a:rPr>
              <a:t>Examples</a:t>
            </a:r>
          </a:p>
          <a:p>
            <a:r>
              <a:rPr lang="en-US" dirty="0">
                <a:latin typeface="+mn-lt"/>
                <a:ea typeface="+mn-ea"/>
              </a:rPr>
              <a:t>Order to cash: </a:t>
            </a:r>
          </a:p>
          <a:p>
            <a:r>
              <a:rPr lang="en-US" dirty="0">
                <a:latin typeface="+mn-lt"/>
                <a:ea typeface="+mn-ea"/>
              </a:rPr>
              <a:t>- Forwarding PO to warehouse</a:t>
            </a:r>
          </a:p>
          <a:p>
            <a:r>
              <a:rPr lang="en-US" dirty="0">
                <a:latin typeface="+mn-lt"/>
                <a:ea typeface="+mn-ea"/>
              </a:rPr>
              <a:t>- Resenting order confirmation (as the first one was incorrect)</a:t>
            </a:r>
          </a:p>
          <a:p>
            <a:r>
              <a:rPr lang="en-US" dirty="0">
                <a:latin typeface="+mn-lt"/>
                <a:ea typeface="+mn-ea"/>
              </a:rPr>
              <a:t>- Waiting for a confirmation to arrive from warehouse</a:t>
            </a:r>
          </a:p>
          <a:p>
            <a:r>
              <a:rPr lang="en-US" dirty="0">
                <a:latin typeface="+mn-lt"/>
                <a:ea typeface="+mn-ea"/>
              </a:rPr>
              <a:t>- Getting the product back because it was rejected by the customer</a:t>
            </a:r>
          </a:p>
          <a:p>
            <a:endParaRPr lang="en-US" dirty="0">
              <a:latin typeface="+mn-lt"/>
              <a:ea typeface="+mn-ea"/>
            </a:endParaRPr>
          </a:p>
          <a:p>
            <a:r>
              <a:rPr lang="en-US" dirty="0">
                <a:latin typeface="+mn-lt"/>
                <a:ea typeface="+mn-ea"/>
              </a:rPr>
              <a:t>University admission process:</a:t>
            </a:r>
          </a:p>
          <a:p>
            <a:r>
              <a:rPr lang="en-US" dirty="0">
                <a:latin typeface="+mn-lt"/>
                <a:ea typeface="+mn-ea"/>
              </a:rPr>
              <a:t>- Forwarding application from student office to evaluation committee</a:t>
            </a:r>
          </a:p>
          <a:p>
            <a:r>
              <a:rPr lang="en-US" dirty="0">
                <a:latin typeface="+mn-lt"/>
                <a:ea typeface="+mn-ea"/>
              </a:rPr>
              <a:t>- Receiving application back from evaluation committee</a:t>
            </a:r>
          </a:p>
          <a:p>
            <a:r>
              <a:rPr lang="en-US" dirty="0">
                <a:latin typeface="+mn-lt"/>
                <a:ea typeface="+mn-ea"/>
              </a:rPr>
              <a:t>- </a:t>
            </a:r>
            <a:r>
              <a:rPr lang="en-US" b="1" dirty="0">
                <a:latin typeface="+mn-lt"/>
                <a:ea typeface="+mn-ea"/>
              </a:rPr>
              <a:t>Rectifying an evaluation result because it was incorrect </a:t>
            </a:r>
            <a:r>
              <a:rPr lang="en-US" dirty="0">
                <a:latin typeface="+mn-lt"/>
                <a:ea typeface="+mn-ea"/>
              </a:rPr>
              <a:t>(</a:t>
            </a:r>
            <a:r>
              <a:rPr lang="en-US" dirty="0" err="1">
                <a:latin typeface="+mn-lt"/>
                <a:ea typeface="+mn-ea"/>
              </a:rPr>
              <a:t>e,g</a:t>
            </a:r>
            <a:r>
              <a:rPr lang="en-US" dirty="0">
                <a:latin typeface="+mn-lt"/>
                <a:ea typeface="+mn-ea"/>
              </a:rPr>
              <a:t>, the committee missed a certain degree that the student actually obtained)</a:t>
            </a:r>
          </a:p>
          <a:p>
            <a:pPr marL="178274" indent="-178274">
              <a:buFontTx/>
              <a:buChar char="-"/>
            </a:pPr>
            <a:endParaRPr lang="en-US" dirty="0">
              <a:latin typeface="+mn-lt"/>
              <a:ea typeface="+mn-ea"/>
            </a:endParaRPr>
          </a:p>
          <a:p>
            <a:r>
              <a:rPr lang="en-US" dirty="0">
                <a:latin typeface="+mn-lt"/>
                <a:ea typeface="+mn-ea"/>
              </a:rPr>
              <a:t>(Processing time: actual time measured for VA, BVA and NVA except the waiting component)</a:t>
            </a:r>
          </a:p>
          <a:p>
            <a:r>
              <a:rPr lang="en-US" dirty="0">
                <a:latin typeface="+mn-lt"/>
                <a:ea typeface="+mn-ea"/>
              </a:rPr>
              <a:t>(Cycle time: processing time + waiting component of NVA)</a:t>
            </a:r>
          </a:p>
          <a:p>
            <a:r>
              <a:rPr lang="en-US" dirty="0">
                <a:latin typeface="+mn-lt"/>
                <a:ea typeface="+mn-ea"/>
              </a:rPr>
              <a:t>(Theoretical cycle time: optimal processing time, </a:t>
            </a:r>
            <a:r>
              <a:rPr lang="en-US" dirty="0" err="1">
                <a:latin typeface="+mn-lt"/>
                <a:ea typeface="+mn-ea"/>
              </a:rPr>
              <a:t>ie</a:t>
            </a:r>
            <a:r>
              <a:rPr lang="en-US" dirty="0">
                <a:latin typeface="+mn-lt"/>
                <a:ea typeface="+mn-ea"/>
              </a:rPr>
              <a:t> minimum possible VA + BVA and without any NVA)</a:t>
            </a:r>
          </a:p>
          <a:p>
            <a:r>
              <a:rPr lang="en-US" dirty="0">
                <a:latin typeface="+mn-lt"/>
                <a:ea typeface="+mn-ea"/>
              </a:rPr>
              <a:t>(Cycle time efficiency: theoretical cycle time / cycle time)</a:t>
            </a:r>
            <a:endParaRPr lang="en-US" u="none"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8</a:t>
            </a:fld>
            <a:endParaRPr lang="en-US"/>
          </a:p>
        </p:txBody>
      </p:sp>
    </p:spTree>
    <p:extLst>
      <p:ext uri="{BB962C8B-B14F-4D97-AF65-F5344CB8AC3E}">
        <p14:creationId xmlns:p14="http://schemas.microsoft.com/office/powerpoint/2010/main" val="1912514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Purchasing and maintaining equipment costs more than renting appropriate equipment. The advantage is that you always have new generation equipment that has been maintained</a:t>
            </a:r>
          </a:p>
          <a:p>
            <a:endParaRPr lang="en-US" dirty="0"/>
          </a:p>
          <a:p>
            <a:r>
              <a:rPr lang="en-US" dirty="0" err="1"/>
              <a:t>sutiable</a:t>
            </a:r>
            <a:r>
              <a:rPr lang="en-US" dirty="0"/>
              <a:t> equipment = adequate equipment, based on the needs of the construction engineer</a:t>
            </a:r>
          </a:p>
          <a:p>
            <a:r>
              <a:rPr lang="en-US" dirty="0"/>
              <a:t>site engineer = construction engineer who is on site</a:t>
            </a:r>
          </a:p>
          <a:p>
            <a:r>
              <a:rPr lang="en-US" dirty="0"/>
              <a:t>clerk is found in the warehouse for example, together with the works engineer</a:t>
            </a:r>
          </a:p>
          <a:p>
            <a:r>
              <a:rPr lang="en-US" dirty="0"/>
              <a:t>works engineer = engineer responsible for the works</a:t>
            </a:r>
          </a:p>
        </p:txBody>
      </p:sp>
      <p:sp>
        <p:nvSpPr>
          <p:cNvPr id="4" name="Slide Number Placeholder 3"/>
          <p:cNvSpPr>
            <a:spLocks noGrp="1"/>
          </p:cNvSpPr>
          <p:nvPr>
            <p:ph type="sldNum" sz="quarter" idx="10"/>
          </p:nvPr>
        </p:nvSpPr>
        <p:spPr/>
        <p:txBody>
          <a:bodyPr/>
          <a:lstStyle/>
          <a:p>
            <a:fld id="{8F82759E-8999-4DBB-AFA5-27BEE8C6C2F0}" type="slidenum">
              <a:rPr lang="en-US" smtClean="0"/>
              <a:pPr/>
              <a:t>9</a:t>
            </a:fld>
            <a:endParaRPr lang="en-US"/>
          </a:p>
        </p:txBody>
      </p:sp>
    </p:spTree>
    <p:extLst>
      <p:ext uri="{BB962C8B-B14F-4D97-AF65-F5344CB8AC3E}">
        <p14:creationId xmlns:p14="http://schemas.microsoft.com/office/powerpoint/2010/main" val="66014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7D15-EC37-4287-A8DF-40DB88C79171}"/>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PK"/>
          </a:p>
        </p:txBody>
      </p:sp>
      <p:sp>
        <p:nvSpPr>
          <p:cNvPr id="3" name="Subtitle 2">
            <a:extLst>
              <a:ext uri="{FF2B5EF4-FFF2-40B4-BE49-F238E27FC236}">
                <a16:creationId xmlns:a16="http://schemas.microsoft.com/office/drawing/2014/main" id="{A25F26FE-8347-457E-B4BB-850CE5F3135C}"/>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507045A-9906-42EC-BAB6-49E7FFBB73B8}"/>
              </a:ext>
            </a:extLst>
          </p:cNvPr>
          <p:cNvSpPr>
            <a:spLocks noGrp="1"/>
          </p:cNvSpPr>
          <p:nvPr>
            <p:ph type="dt" sz="half" idx="10"/>
          </p:nvPr>
        </p:nvSpPr>
        <p:spPr/>
        <p:txBody>
          <a:bodyPr/>
          <a:lstStyle/>
          <a:p>
            <a:fld id="{7877FCD2-2C6D-4AD1-9AD0-E4EC5AAAB71E}" type="datetimeFigureOut">
              <a:rPr lang="en-PK" smtClean="0"/>
              <a:t>06/03/2024</a:t>
            </a:fld>
            <a:endParaRPr lang="en-PK"/>
          </a:p>
        </p:txBody>
      </p:sp>
      <p:sp>
        <p:nvSpPr>
          <p:cNvPr id="5" name="Footer Placeholder 4">
            <a:extLst>
              <a:ext uri="{FF2B5EF4-FFF2-40B4-BE49-F238E27FC236}">
                <a16:creationId xmlns:a16="http://schemas.microsoft.com/office/drawing/2014/main" id="{FEB240FA-A525-48CB-B07E-5D0BB053A4F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7181D93-59D8-40BA-8D99-E0C3089F4196}"/>
              </a:ext>
            </a:extLst>
          </p:cNvPr>
          <p:cNvSpPr>
            <a:spLocks noGrp="1"/>
          </p:cNvSpPr>
          <p:nvPr>
            <p:ph type="sldNum" sz="quarter" idx="12"/>
          </p:nvPr>
        </p:nvSpPr>
        <p:spPr/>
        <p:txBody>
          <a:bodyPr/>
          <a:lstStyle/>
          <a:p>
            <a:fld id="{1DD54DBD-FF7F-4DB3-BFD4-50C13B7E07DF}" type="slidenum">
              <a:rPr lang="en-PK" smtClean="0"/>
              <a:t>‹#›</a:t>
            </a:fld>
            <a:endParaRPr lang="en-PK"/>
          </a:p>
        </p:txBody>
      </p:sp>
    </p:spTree>
    <p:extLst>
      <p:ext uri="{BB962C8B-B14F-4D97-AF65-F5344CB8AC3E}">
        <p14:creationId xmlns:p14="http://schemas.microsoft.com/office/powerpoint/2010/main" val="312791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74CE-EEC5-4761-A566-5D101ED2010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4E0C59D-38BF-4402-A52D-7738091BC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98CB53D-C91A-474A-9A08-CF1D000AA61C}"/>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5" name="Footer Placeholder 4">
            <a:extLst>
              <a:ext uri="{FF2B5EF4-FFF2-40B4-BE49-F238E27FC236}">
                <a16:creationId xmlns:a16="http://schemas.microsoft.com/office/drawing/2014/main" id="{8A385260-42EF-4085-9ACB-0D28911794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32EB960-9459-4DBD-8BFD-AFBE3EF57C1B}"/>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314293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064CE-D432-44A1-BE8A-9D70B5622B0F}"/>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FE86196-7F5E-4E5A-8D38-A9F717B7C92F}"/>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7B6F8E7-A9FB-451D-99EC-BF0B18A11019}"/>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5" name="Footer Placeholder 4">
            <a:extLst>
              <a:ext uri="{FF2B5EF4-FFF2-40B4-BE49-F238E27FC236}">
                <a16:creationId xmlns:a16="http://schemas.microsoft.com/office/drawing/2014/main" id="{56B2F697-C083-4FE5-93A8-59AA61F208F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92522F-39E1-4007-AF70-3B70A3D81672}"/>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300818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8487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ECA3-1410-4155-975D-7F93F1ACF1F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8604C6A-BFB1-4469-81A8-119F353B9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044663C-D231-44AE-B831-E2C3F6E02697}"/>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5" name="Footer Placeholder 4">
            <a:extLst>
              <a:ext uri="{FF2B5EF4-FFF2-40B4-BE49-F238E27FC236}">
                <a16:creationId xmlns:a16="http://schemas.microsoft.com/office/drawing/2014/main" id="{9D77D711-40B3-4BFB-9A9B-D408D71CC1BA}"/>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2121CC89-EE3F-4075-AE2B-C20691D6A639}"/>
              </a:ext>
            </a:extLst>
          </p:cNvPr>
          <p:cNvSpPr>
            <a:spLocks noGrp="1"/>
          </p:cNvSpPr>
          <p:nvPr>
            <p:ph type="sldNum" sz="quarter" idx="12"/>
          </p:nvPr>
        </p:nvSpPr>
        <p:spPr/>
        <p:txBody>
          <a:bodyPr/>
          <a:lstStyle/>
          <a:p>
            <a:fld id="{25BA54BD-C84D-46CE-8B72-31BFB26ABA43}" type="slidenum">
              <a:rPr lang="en-PK" smtClean="0"/>
              <a:t>‹#›</a:t>
            </a:fld>
            <a:endParaRPr lang="en-PK" dirty="0"/>
          </a:p>
        </p:txBody>
      </p:sp>
    </p:spTree>
    <p:extLst>
      <p:ext uri="{BB962C8B-B14F-4D97-AF65-F5344CB8AC3E}">
        <p14:creationId xmlns:p14="http://schemas.microsoft.com/office/powerpoint/2010/main" val="52186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A7D0-9EF9-4ABC-91F8-BB672C06E216}"/>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44170E8-3E61-4340-BAA5-7AA71647481E}"/>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59BBD-17A4-47F3-A574-72ECEDF62DA9}"/>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5" name="Footer Placeholder 4">
            <a:extLst>
              <a:ext uri="{FF2B5EF4-FFF2-40B4-BE49-F238E27FC236}">
                <a16:creationId xmlns:a16="http://schemas.microsoft.com/office/drawing/2014/main" id="{EFB4AAAC-709C-4DF1-A68F-C89ED3E4354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93AF2E3-EC58-4FB2-86D9-B333FCCB4DBA}"/>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46106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0BE-75EF-4862-947D-B943480B03E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4B4D994-9D4A-47E3-A663-75658815F6F9}"/>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2727608-416D-4D80-86AD-96E65961D29B}"/>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F82733F-009F-4C7D-9E20-B6B44A74493B}"/>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6" name="Footer Placeholder 5">
            <a:extLst>
              <a:ext uri="{FF2B5EF4-FFF2-40B4-BE49-F238E27FC236}">
                <a16:creationId xmlns:a16="http://schemas.microsoft.com/office/drawing/2014/main" id="{3EE530F3-68B2-473D-B819-474F00333D4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A238D1-3DB1-4762-816E-807EE843325E}"/>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229162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D31F-168A-406C-B9BC-E520672E151F}"/>
              </a:ext>
            </a:extLst>
          </p:cNvPr>
          <p:cNvSpPr>
            <a:spLocks noGrp="1"/>
          </p:cNvSpPr>
          <p:nvPr>
            <p:ph type="title"/>
          </p:nvPr>
        </p:nvSpPr>
        <p:spPr>
          <a:xfrm>
            <a:off x="839569" y="365126"/>
            <a:ext cx="10512862"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D7D7068-F8CB-45D7-AE71-5D8FC6455682}"/>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213F6-568A-4A88-A8C4-7529CC1F356B}"/>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CD1BDBE-6AB1-472C-BCDA-C55658D0BDE4}"/>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4BF05-A78E-4E76-9EE2-EB9418B7253A}"/>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F002F71-270D-4907-BC1F-9211F3C16476}"/>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8" name="Footer Placeholder 7">
            <a:extLst>
              <a:ext uri="{FF2B5EF4-FFF2-40B4-BE49-F238E27FC236}">
                <a16:creationId xmlns:a16="http://schemas.microsoft.com/office/drawing/2014/main" id="{1A83593C-4661-4ED4-A81F-6864074EDE7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6909B3A-6D9F-4CBC-838A-D10E6BE8761E}"/>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8750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B68C-7767-47FF-A175-BB29FCA966B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325E9B6-39B6-4A1A-AA87-65A2E3ACF42D}"/>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4" name="Footer Placeholder 3">
            <a:extLst>
              <a:ext uri="{FF2B5EF4-FFF2-40B4-BE49-F238E27FC236}">
                <a16:creationId xmlns:a16="http://schemas.microsoft.com/office/drawing/2014/main" id="{8ACCFD6E-7167-4403-92EC-C12AB5E3A6F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E892CAB-B28F-470C-917F-F03ECE74A40A}"/>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76073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A1BE8-8E3D-4B0A-B45E-714D5741E716}"/>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3" name="Footer Placeholder 2">
            <a:extLst>
              <a:ext uri="{FF2B5EF4-FFF2-40B4-BE49-F238E27FC236}">
                <a16:creationId xmlns:a16="http://schemas.microsoft.com/office/drawing/2014/main" id="{2F32DC15-1031-4AF5-A0FC-22D5157BA120}"/>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73A0EFC3-E539-4433-9559-5CB7C36661CE}"/>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29191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DD39-FBBA-4706-BA7B-38BE854E8CEF}"/>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D7CD100-6D85-45A3-8A46-9CA75EDD86A9}"/>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1DC7C5F-882C-4A26-84D0-985426B1657E}"/>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DBF4D-03B8-4B01-9EDD-68B9446D37D9}"/>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6" name="Footer Placeholder 5">
            <a:extLst>
              <a:ext uri="{FF2B5EF4-FFF2-40B4-BE49-F238E27FC236}">
                <a16:creationId xmlns:a16="http://schemas.microsoft.com/office/drawing/2014/main" id="{B291961C-0641-4E43-ACC0-1A85E9F93D3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F8A7E66-03EF-4CB1-BD48-309AC2C41A76}"/>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152799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C5E8-FA64-495E-BD6C-040F66C9F644}"/>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EF6A2C0-8FAD-44C1-92E6-B478FB7AABEB}"/>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PK"/>
          </a:p>
        </p:txBody>
      </p:sp>
      <p:sp>
        <p:nvSpPr>
          <p:cNvPr id="4" name="Text Placeholder 3">
            <a:extLst>
              <a:ext uri="{FF2B5EF4-FFF2-40B4-BE49-F238E27FC236}">
                <a16:creationId xmlns:a16="http://schemas.microsoft.com/office/drawing/2014/main" id="{849F798B-32C4-4B46-B99B-8DB285A0ABA3}"/>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D2226-7A01-45B3-B9A0-9E813F44AC09}"/>
              </a:ext>
            </a:extLst>
          </p:cNvPr>
          <p:cNvSpPr>
            <a:spLocks noGrp="1"/>
          </p:cNvSpPr>
          <p:nvPr>
            <p:ph type="dt" sz="half" idx="10"/>
          </p:nvPr>
        </p:nvSpPr>
        <p:spPr/>
        <p:txBody>
          <a:bodyPr/>
          <a:lstStyle/>
          <a:p>
            <a:fld id="{9AFE8FB1-0A7A-443E-AAF7-31D4FA1AA312}" type="datetimeFigureOut">
              <a:rPr lang="en-US" smtClean="0"/>
              <a:t>3/6/2024</a:t>
            </a:fld>
            <a:endParaRPr lang="en-US"/>
          </a:p>
        </p:txBody>
      </p:sp>
      <p:sp>
        <p:nvSpPr>
          <p:cNvPr id="6" name="Footer Placeholder 5">
            <a:extLst>
              <a:ext uri="{FF2B5EF4-FFF2-40B4-BE49-F238E27FC236}">
                <a16:creationId xmlns:a16="http://schemas.microsoft.com/office/drawing/2014/main" id="{4B34D12A-53F1-4581-BFAB-36D1D541DD6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C73A18-8F69-415D-B388-F31842490476}"/>
              </a:ext>
            </a:extLst>
          </p:cNvPr>
          <p:cNvSpPr>
            <a:spLocks noGrp="1"/>
          </p:cNvSpPr>
          <p:nvPr>
            <p:ph type="sldNum" sz="quarter" idx="12"/>
          </p:nvPr>
        </p:nvSpPr>
        <p:spPr/>
        <p:txBody>
          <a:bodyPr/>
          <a:lstStyle/>
          <a:p>
            <a:fld id="{25BA54BD-C84D-46CE-8B72-31BFB26ABA43}" type="slidenum">
              <a:rPr lang="en-PK" smtClean="0"/>
              <a:t>‹#›</a:t>
            </a:fld>
            <a:endParaRPr lang="en-PK"/>
          </a:p>
        </p:txBody>
      </p:sp>
    </p:spTree>
    <p:extLst>
      <p:ext uri="{BB962C8B-B14F-4D97-AF65-F5344CB8AC3E}">
        <p14:creationId xmlns:p14="http://schemas.microsoft.com/office/powerpoint/2010/main" val="410561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8D50E-C3BC-48F4-BF7D-174708BF9238}"/>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D3D4CA1-17F6-4119-B69A-71446594B642}"/>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FF83E4C-85B5-4E75-B1FB-3B9B3CC1A6C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3/6/2024</a:t>
            </a:fld>
            <a:endParaRPr lang="en-US" dirty="0"/>
          </a:p>
        </p:txBody>
      </p:sp>
      <p:sp>
        <p:nvSpPr>
          <p:cNvPr id="5" name="Footer Placeholder 4">
            <a:extLst>
              <a:ext uri="{FF2B5EF4-FFF2-40B4-BE49-F238E27FC236}">
                <a16:creationId xmlns:a16="http://schemas.microsoft.com/office/drawing/2014/main" id="{A5F745C9-55C3-4A0B-A851-A0E3C5EA0D98}"/>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A72DAD7-B40A-405F-AB19-4841E9F845BC}"/>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60337791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PK"/>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9.jpe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image" Target="../media/image8.jpeg"/><Relationship Id="rId2" Type="http://schemas.openxmlformats.org/officeDocument/2006/relationships/notesSlide" Target="../notesSlides/notesSlide2.xml"/><Relationship Id="rId16"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Qualitative Analysis</a:t>
            </a:r>
          </a:p>
          <a:p>
            <a:r>
              <a:rPr lang="en-US" dirty="0"/>
              <a:t>Lecture</a:t>
            </a:r>
            <a:r>
              <a:rPr lang="en-US"/>
              <a:t>: 08</a:t>
            </a:r>
            <a:endParaRPr lang="en-US" dirty="0"/>
          </a:p>
          <a:p>
            <a:r>
              <a:rPr lang="en-US" dirty="0"/>
              <a:t>Instructor: Salman Ahmad</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latin typeface="Arial" charset="0"/>
                <a:ea typeface="ＭＳ Ｐゴシック" charset="0"/>
                <a:cs typeface="ＭＳ Ｐゴシック" charset="0"/>
              </a:rPr>
              <a:t>Equipment Rental Process – VA Analysis</a:t>
            </a:r>
          </a:p>
        </p:txBody>
      </p:sp>
      <p:pic>
        <p:nvPicPr>
          <p:cNvPr id="3" name="Picture 2" descr="Screen Shot 2015-03-10 at 10.29.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654" y="1576935"/>
            <a:ext cx="8756071" cy="4683734"/>
          </a:xfrm>
          <a:prstGeom prst="rect">
            <a:avLst/>
          </a:prstGeom>
        </p:spPr>
      </p:pic>
    </p:spTree>
    <p:extLst>
      <p:ext uri="{BB962C8B-B14F-4D97-AF65-F5344CB8AC3E}">
        <p14:creationId xmlns:p14="http://schemas.microsoft.com/office/powerpoint/2010/main" val="280895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ea typeface="ＭＳ Ｐゴシック" charset="0"/>
                <a:cs typeface="ＭＳ Ｐゴシック" charset="0"/>
              </a:rPr>
              <a:t>Waste analysis</a:t>
            </a:r>
          </a:p>
        </p:txBody>
      </p:sp>
      <p:sp>
        <p:nvSpPr>
          <p:cNvPr id="21507" name="Content Placeholder 2"/>
          <p:cNvSpPr>
            <a:spLocks noGrp="1"/>
          </p:cNvSpPr>
          <p:nvPr>
            <p:ph idx="1"/>
          </p:nvPr>
        </p:nvSpPr>
        <p:spPr>
          <a:xfrm>
            <a:off x="837982" y="1772816"/>
            <a:ext cx="10512862" cy="3146423"/>
          </a:xfrm>
        </p:spPr>
        <p:txBody>
          <a:bodyPr>
            <a:normAutofit/>
          </a:bodyPr>
          <a:lstStyle/>
          <a:p>
            <a:pPr>
              <a:buFontTx/>
              <a:buNone/>
            </a:pPr>
            <a:r>
              <a:rPr lang="en-US" sz="2800" dirty="0">
                <a:latin typeface="+mj-lt"/>
                <a:ea typeface="ＭＳ Ｐゴシック" charset="0"/>
                <a:cs typeface="ＭＳ Ｐゴシック" charset="0"/>
              </a:rPr>
              <a:t>	“</a:t>
            </a:r>
            <a:r>
              <a:rPr lang="en-US" sz="2800" i="1" dirty="0">
                <a:latin typeface="+mj-lt"/>
                <a:ea typeface="ＭＳ Ｐゴシック" charset="0"/>
                <a:cs typeface="ＭＳ Ｐゴシック" charset="0"/>
              </a:rPr>
              <a:t>All we are doing is looking at the time line, from the moment the customer gives us an order to the point when we collect the cash.</a:t>
            </a:r>
          </a:p>
          <a:p>
            <a:pPr>
              <a:buFontTx/>
              <a:buNone/>
            </a:pPr>
            <a:r>
              <a:rPr lang="en-US" sz="2800" i="1" dirty="0">
                <a:latin typeface="+mj-lt"/>
                <a:ea typeface="ＭＳ Ｐゴシック" charset="0"/>
                <a:cs typeface="ＭＳ Ｐゴシック" charset="0"/>
              </a:rPr>
              <a:t>	And we are reducing the time line by reducing the non-value-adding wastes</a:t>
            </a:r>
            <a:r>
              <a:rPr lang="en-US" sz="2800" dirty="0">
                <a:latin typeface="+mj-lt"/>
                <a:ea typeface="ＭＳ Ｐゴシック" charset="0"/>
                <a:cs typeface="ＭＳ Ｐゴシック" charset="0"/>
              </a:rPr>
              <a:t>”</a:t>
            </a:r>
          </a:p>
          <a:p>
            <a:pPr algn="r">
              <a:buFontTx/>
              <a:buNone/>
            </a:pPr>
            <a:r>
              <a:rPr lang="en-US" sz="2800" dirty="0">
                <a:latin typeface="Arial" charset="0"/>
                <a:ea typeface="ＭＳ Ｐゴシック" charset="0"/>
                <a:cs typeface="ＭＳ Ｐゴシック" charset="0"/>
              </a:rPr>
              <a:t>						</a:t>
            </a:r>
            <a:r>
              <a:rPr lang="en-US" sz="2800" dirty="0" err="1">
                <a:latin typeface="+mj-lt"/>
                <a:ea typeface="ＭＳ Ｐゴシック" charset="0"/>
                <a:cs typeface="ＭＳ Ｐゴシック" charset="0"/>
              </a:rPr>
              <a:t>Taiichi</a:t>
            </a:r>
            <a:r>
              <a:rPr lang="en-US" sz="2800" dirty="0">
                <a:latin typeface="+mj-lt"/>
                <a:ea typeface="ＭＳ Ｐゴシック" charset="0"/>
                <a:cs typeface="ＭＳ Ｐゴシック" charset="0"/>
              </a:rPr>
              <a:t> </a:t>
            </a:r>
            <a:r>
              <a:rPr lang="en-US" sz="2800" dirty="0" err="1">
                <a:latin typeface="+mj-lt"/>
                <a:ea typeface="ＭＳ Ｐゴシック" charset="0"/>
                <a:cs typeface="ＭＳ Ｐゴシック" charset="0"/>
              </a:rPr>
              <a:t>Ohno</a:t>
            </a:r>
            <a:r>
              <a:rPr lang="en-US" sz="2800" dirty="0">
                <a:latin typeface="+mj-lt"/>
                <a:ea typeface="ＭＳ Ｐゴシック" charset="0"/>
                <a:cs typeface="ＭＳ Ｐゴシック" charset="0"/>
              </a:rPr>
              <a:t>, Toyota</a:t>
            </a:r>
          </a:p>
        </p:txBody>
      </p:sp>
    </p:spTree>
    <p:extLst>
      <p:ext uri="{BB962C8B-B14F-4D97-AF65-F5344CB8AC3E}">
        <p14:creationId xmlns:p14="http://schemas.microsoft.com/office/powerpoint/2010/main" val="121599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Seven sources of waste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5119931"/>
              </p:ext>
            </p:extLst>
          </p:nvPr>
        </p:nvGraphicFramePr>
        <p:xfrm>
          <a:off x="1989956" y="1354016"/>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20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762264" y="2852936"/>
            <a:ext cx="2556284" cy="1116124"/>
          </a:xfrm>
          <a:prstGeom prst="rect">
            <a:avLst/>
          </a:prstGeom>
        </p:spPr>
        <p:txBody>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sz="8000" b="1" dirty="0">
                <a:solidFill>
                  <a:srgbClr val="C00000"/>
                </a:solidFill>
              </a:rPr>
              <a:t>Move</a:t>
            </a:r>
          </a:p>
        </p:txBody>
      </p:sp>
    </p:spTree>
    <p:extLst>
      <p:ext uri="{BB962C8B-B14F-4D97-AF65-F5344CB8AC3E}">
        <p14:creationId xmlns:p14="http://schemas.microsoft.com/office/powerpoint/2010/main" val="2063384524"/>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9876" y="17586"/>
            <a:ext cx="8784976" cy="792088"/>
          </a:xfrm>
        </p:spPr>
        <p:txBody>
          <a:bodyPr/>
          <a:lstStyle/>
          <a:p>
            <a:r>
              <a:rPr lang="en-US" dirty="0"/>
              <a:t>Transportation</a:t>
            </a:r>
          </a:p>
        </p:txBody>
      </p:sp>
      <p:sp>
        <p:nvSpPr>
          <p:cNvPr id="2" name="Content Placeholder 1"/>
          <p:cNvSpPr>
            <a:spLocks noGrp="1"/>
          </p:cNvSpPr>
          <p:nvPr>
            <p:ph idx="1"/>
          </p:nvPr>
        </p:nvSpPr>
        <p:spPr>
          <a:xfrm>
            <a:off x="1125860" y="1140546"/>
            <a:ext cx="10081120" cy="5024758"/>
          </a:xfrm>
        </p:spPr>
        <p:txBody>
          <a:bodyPr>
            <a:noAutofit/>
          </a:bodyPr>
          <a:lstStyle/>
          <a:p>
            <a:pPr marL="0" indent="0">
              <a:buNone/>
            </a:pPr>
            <a:r>
              <a:rPr lang="en-US" dirty="0">
                <a:latin typeface="+mj-lt"/>
              </a:rPr>
              <a:t>Send or receive materials or documents (incl. electronic) taken as input or output by the process activities</a:t>
            </a:r>
          </a:p>
          <a:p>
            <a:pPr marL="0" indent="0">
              <a:buNone/>
            </a:pPr>
            <a:endParaRPr lang="en-US" dirty="0">
              <a:latin typeface="+mj-lt"/>
              <a:ea typeface="ＭＳ Ｐゴシック" charset="0"/>
              <a:cs typeface="ＭＳ Ｐゴシック" charset="0"/>
            </a:endParaRPr>
          </a:p>
          <a:p>
            <a:pPr marL="0" indent="0">
              <a:buNone/>
            </a:pPr>
            <a:r>
              <a:rPr lang="en-US" dirty="0">
                <a:latin typeface="+mj-lt"/>
                <a:ea typeface="ＭＳ Ｐゴシック" charset="0"/>
                <a:cs typeface="ＭＳ Ｐゴシック" charset="0"/>
              </a:rPr>
              <a:t>Example</a:t>
            </a:r>
          </a:p>
          <a:p>
            <a:pPr marL="180975" indent="0">
              <a:buNone/>
            </a:pPr>
            <a:r>
              <a:rPr lang="en-US" sz="2000" u="sng" dirty="0">
                <a:latin typeface="+mj-lt"/>
                <a:ea typeface="ＭＳ Ｐゴシック" charset="0"/>
                <a:cs typeface="ＭＳ Ｐゴシック" charset="0"/>
              </a:rPr>
              <a:t>University admission process</a:t>
            </a:r>
            <a:r>
              <a:rPr lang="en-US" sz="2000" dirty="0">
                <a:latin typeface="+mj-lt"/>
                <a:ea typeface="ＭＳ Ｐゴシック" charset="0"/>
                <a:cs typeface="ＭＳ Ｐゴシック" charset="0"/>
              </a:rPr>
              <a:t>: to apply for admission at a university, students fill in an online form. When a student submits the online form, a PDF document is generated. The student is requested to download it, sign it, and send it by post together with the required documents: </a:t>
            </a:r>
          </a:p>
          <a:p>
            <a:pPr marL="180975" indent="0">
              <a:buNone/>
            </a:pPr>
            <a:r>
              <a:rPr lang="en-US" sz="2000" dirty="0">
                <a:latin typeface="+mj-lt"/>
                <a:ea typeface="ＭＳ Ｐゴシック" charset="0"/>
                <a:cs typeface="ＭＳ Ｐゴシック" charset="0"/>
              </a:rPr>
              <a:t>	1. Certified copies of degree and academic transcripts</a:t>
            </a:r>
          </a:p>
          <a:p>
            <a:pPr marL="180975" indent="0">
              <a:buNone/>
            </a:pPr>
            <a:r>
              <a:rPr lang="en-US" sz="2000" dirty="0">
                <a:latin typeface="+mj-lt"/>
                <a:ea typeface="ＭＳ Ｐゴシック" charset="0"/>
                <a:cs typeface="ＭＳ Ｐゴシック" charset="0"/>
              </a:rPr>
              <a:t>	2. Results of language test</a:t>
            </a:r>
          </a:p>
          <a:p>
            <a:pPr marL="180975" indent="0">
              <a:buNone/>
            </a:pPr>
            <a:r>
              <a:rPr lang="en-US" sz="2000" dirty="0">
                <a:latin typeface="+mj-lt"/>
                <a:ea typeface="ＭＳ Ｐゴシック" charset="0"/>
                <a:cs typeface="ＭＳ Ｐゴシック" charset="0"/>
              </a:rPr>
              <a:t>	3. CV</a:t>
            </a:r>
            <a:br>
              <a:rPr lang="en-US" sz="2000" dirty="0">
                <a:latin typeface="+mj-lt"/>
                <a:ea typeface="ＭＳ Ｐゴシック" charset="0"/>
                <a:cs typeface="ＭＳ Ｐゴシック" charset="0"/>
              </a:rPr>
            </a:br>
            <a:r>
              <a:rPr lang="en-US" sz="2000" dirty="0">
                <a:latin typeface="+mj-lt"/>
                <a:ea typeface="ＭＳ Ｐゴシック" charset="0"/>
                <a:cs typeface="ＭＳ Ｐゴシック" charset="0"/>
              </a:rPr>
              <a:t>When the documents arrive at the admissions office, an officer checks their completeness. If a document is missing, an e-mail is sent to the student. The student has to send the missing documents by e-mail or post depending on document type.</a:t>
            </a:r>
            <a:endParaRPr lang="en-US" sz="2000" dirty="0">
              <a:latin typeface="+mj-lt"/>
            </a:endParaRPr>
          </a:p>
        </p:txBody>
      </p:sp>
    </p:spTree>
    <p:extLst>
      <p:ext uri="{BB962C8B-B14F-4D97-AF65-F5344CB8AC3E}">
        <p14:creationId xmlns:p14="http://schemas.microsoft.com/office/powerpoint/2010/main" val="178617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982" y="365127"/>
            <a:ext cx="10512862" cy="903634"/>
          </a:xfrm>
        </p:spPr>
        <p:txBody>
          <a:bodyPr/>
          <a:lstStyle/>
          <a:p>
            <a:r>
              <a:rPr lang="en-US" dirty="0"/>
              <a:t>Motion</a:t>
            </a:r>
          </a:p>
        </p:txBody>
      </p:sp>
      <p:sp>
        <p:nvSpPr>
          <p:cNvPr id="2" name="Content Placeholder 1"/>
          <p:cNvSpPr>
            <a:spLocks noGrp="1"/>
          </p:cNvSpPr>
          <p:nvPr>
            <p:ph idx="1"/>
          </p:nvPr>
        </p:nvSpPr>
        <p:spPr>
          <a:xfrm>
            <a:off x="837981" y="1268760"/>
            <a:ext cx="10512862" cy="4521405"/>
          </a:xfrm>
        </p:spPr>
        <p:txBody>
          <a:bodyPr>
            <a:normAutofit/>
          </a:bodyPr>
          <a:lstStyle/>
          <a:p>
            <a:r>
              <a:rPr lang="en-US" dirty="0">
                <a:latin typeface="+mj-lt"/>
              </a:rPr>
              <a:t>Motion of resources internally within the process</a:t>
            </a:r>
          </a:p>
          <a:p>
            <a:r>
              <a:rPr lang="en-US" dirty="0">
                <a:latin typeface="+mj-lt"/>
              </a:rPr>
              <a:t>Common in manufacturing processes, less common in service processes</a:t>
            </a:r>
          </a:p>
          <a:p>
            <a:pPr marL="0" indent="0">
              <a:buNone/>
            </a:pPr>
            <a:endParaRPr lang="en-US" dirty="0">
              <a:latin typeface="+mj-lt"/>
              <a:ea typeface="ＭＳ Ｐゴシック" charset="0"/>
              <a:cs typeface="ＭＳ Ｐゴシック" charset="0"/>
            </a:endParaRPr>
          </a:p>
          <a:p>
            <a:pPr marL="0" indent="0">
              <a:buNone/>
            </a:pPr>
            <a:r>
              <a:rPr lang="en-US" dirty="0">
                <a:latin typeface="+mj-lt"/>
                <a:ea typeface="ＭＳ Ｐゴシック" charset="0"/>
                <a:cs typeface="ＭＳ Ｐゴシック" charset="0"/>
              </a:rPr>
              <a:t>Examples</a:t>
            </a:r>
          </a:p>
          <a:p>
            <a:r>
              <a:rPr lang="en-US" sz="2000" u="sng" dirty="0">
                <a:latin typeface="+mj-lt"/>
                <a:ea typeface="ＭＳ Ｐゴシック" charset="0"/>
                <a:cs typeface="ＭＳ Ｐゴシック" charset="0"/>
              </a:rPr>
              <a:t>Application-to-approval process</a:t>
            </a:r>
            <a:r>
              <a:rPr lang="en-US" sz="2000" dirty="0">
                <a:latin typeface="+mj-lt"/>
                <a:ea typeface="ＭＳ Ｐゴシック" charset="0"/>
                <a:cs typeface="ＭＳ Ｐゴシック" charset="0"/>
              </a:rPr>
              <a:t>: a process worker moves around the organization to collect signatures</a:t>
            </a:r>
          </a:p>
        </p:txBody>
      </p:sp>
    </p:spTree>
    <p:extLst>
      <p:ext uri="{BB962C8B-B14F-4D97-AF65-F5344CB8AC3E}">
        <p14:creationId xmlns:p14="http://schemas.microsoft.com/office/powerpoint/2010/main" val="236735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5050296" y="2492896"/>
            <a:ext cx="2088232" cy="1112197"/>
          </a:xfrm>
          <a:prstGeom prst="rect">
            <a:avLst/>
          </a:prstGeom>
        </p:spPr>
        <p:txBody>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sz="8000" b="1" dirty="0">
                <a:solidFill>
                  <a:srgbClr val="C00000"/>
                </a:solidFill>
              </a:rPr>
              <a:t>Hold</a:t>
            </a:r>
          </a:p>
        </p:txBody>
      </p:sp>
    </p:spTree>
    <p:extLst>
      <p:ext uri="{BB962C8B-B14F-4D97-AF65-F5344CB8AC3E}">
        <p14:creationId xmlns:p14="http://schemas.microsoft.com/office/powerpoint/2010/main" val="2878754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982" y="365127"/>
            <a:ext cx="10512862" cy="1119658"/>
          </a:xfrm>
        </p:spPr>
        <p:txBody>
          <a:bodyPr/>
          <a:lstStyle/>
          <a:p>
            <a:r>
              <a:rPr lang="en-US" dirty="0"/>
              <a:t>Inventory</a:t>
            </a:r>
          </a:p>
        </p:txBody>
      </p:sp>
      <p:sp>
        <p:nvSpPr>
          <p:cNvPr id="2" name="Content Placeholder 1"/>
          <p:cNvSpPr>
            <a:spLocks noGrp="1"/>
          </p:cNvSpPr>
          <p:nvPr>
            <p:ph idx="1"/>
          </p:nvPr>
        </p:nvSpPr>
        <p:spPr>
          <a:xfrm>
            <a:off x="837982" y="1556792"/>
            <a:ext cx="10512862" cy="4824536"/>
          </a:xfrm>
        </p:spPr>
        <p:txBody>
          <a:bodyPr/>
          <a:lstStyle/>
          <a:p>
            <a:r>
              <a:rPr lang="en-US" dirty="0">
                <a:latin typeface="+mj-lt"/>
              </a:rPr>
              <a:t>Materials inventory</a:t>
            </a:r>
          </a:p>
          <a:p>
            <a:r>
              <a:rPr lang="en-US" dirty="0">
                <a:latin typeface="+mj-lt"/>
              </a:rPr>
              <a:t>Work-in-process (WIP)</a:t>
            </a:r>
          </a:p>
          <a:p>
            <a:endParaRPr lang="en-US" dirty="0">
              <a:latin typeface="+mj-lt"/>
            </a:endParaRPr>
          </a:p>
          <a:p>
            <a:pPr marL="0" indent="0">
              <a:buNone/>
            </a:pPr>
            <a:r>
              <a:rPr lang="en-US" dirty="0">
                <a:latin typeface="+mj-lt"/>
              </a:rPr>
              <a:t>Example</a:t>
            </a:r>
          </a:p>
          <a:p>
            <a:r>
              <a:rPr lang="en-US" sz="2000" u="sng" dirty="0">
                <a:latin typeface="+mj-lt"/>
              </a:rPr>
              <a:t>University admission process</a:t>
            </a:r>
            <a:r>
              <a:rPr lang="en-US" sz="2000" dirty="0">
                <a:latin typeface="+mj-lt"/>
              </a:rPr>
              <a:t>: About 3000 applications are handled concurrently</a:t>
            </a:r>
          </a:p>
          <a:p>
            <a:r>
              <a:rPr lang="en-US" sz="2000" u="sng" dirty="0"/>
              <a:t>Vehicle inspection process</a:t>
            </a:r>
            <a:r>
              <a:rPr lang="en-US" sz="2000" dirty="0"/>
              <a:t>: when a vehicle does not pass the first inspection, it is sent back for adjustments and left in a pending status. At a given point in time, about 100 vehicles are in the “pending” status across all inspection stations</a:t>
            </a:r>
          </a:p>
          <a:p>
            <a:endParaRPr lang="en-US" sz="2000"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6520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Waiting</a:t>
            </a:r>
          </a:p>
        </p:txBody>
      </p:sp>
      <p:sp>
        <p:nvSpPr>
          <p:cNvPr id="2" name="Content Placeholder 1"/>
          <p:cNvSpPr>
            <a:spLocks noGrp="1"/>
          </p:cNvSpPr>
          <p:nvPr>
            <p:ph idx="1"/>
          </p:nvPr>
        </p:nvSpPr>
        <p:spPr>
          <a:xfrm>
            <a:off x="837981" y="1484784"/>
            <a:ext cx="10512862" cy="4824536"/>
          </a:xfrm>
        </p:spPr>
        <p:txBody>
          <a:bodyPr/>
          <a:lstStyle/>
          <a:p>
            <a:r>
              <a:rPr lang="en-US" dirty="0"/>
              <a:t>Task waiting for materials or input data</a:t>
            </a:r>
          </a:p>
          <a:p>
            <a:r>
              <a:rPr lang="en-US" dirty="0"/>
              <a:t>Task waiting for a resource</a:t>
            </a:r>
          </a:p>
          <a:p>
            <a:r>
              <a:rPr lang="en-US" dirty="0"/>
              <a:t>Resource waiting for work (resource idleness)</a:t>
            </a:r>
          </a:p>
          <a:p>
            <a:pPr marL="0" indent="0">
              <a:buNone/>
            </a:pPr>
            <a:endParaRPr lang="en-US" dirty="0"/>
          </a:p>
          <a:p>
            <a:pPr marL="0" indent="0">
              <a:buNone/>
            </a:pPr>
            <a:r>
              <a:rPr lang="en-US" dirty="0"/>
              <a:t>Examples</a:t>
            </a:r>
          </a:p>
          <a:p>
            <a:r>
              <a:rPr lang="en-US" sz="2000" u="sng" dirty="0"/>
              <a:t>Application-to-Approval process</a:t>
            </a:r>
            <a:r>
              <a:rPr lang="en-US" sz="2000" dirty="0"/>
              <a:t>: Request waiting for approver</a:t>
            </a:r>
          </a:p>
          <a:p>
            <a:r>
              <a:rPr lang="en-US" sz="2000" u="sng" dirty="0"/>
              <a:t>University admission process</a:t>
            </a:r>
            <a:r>
              <a:rPr lang="en-US" sz="2000" dirty="0"/>
              <a:t>: Incomplete application waiting for additional documents; batch of applications waiting for committee to meet</a:t>
            </a:r>
          </a:p>
          <a:p>
            <a:r>
              <a:rPr lang="en-US" sz="2000" u="sng" dirty="0"/>
              <a:t>Vehicle inspection process</a:t>
            </a:r>
            <a:r>
              <a:rPr lang="en-US" sz="2000" dirty="0"/>
              <a:t>: A technician at a base of the inspection station waiting for the next vehicle</a:t>
            </a:r>
          </a:p>
          <a:p>
            <a:pPr marL="0" indent="0">
              <a:buNone/>
            </a:pPr>
            <a:endParaRPr lang="en-US" sz="2000" dirty="0"/>
          </a:p>
          <a:p>
            <a:pPr lvl="1"/>
            <a:endParaRPr lang="en-US" dirty="0"/>
          </a:p>
        </p:txBody>
      </p:sp>
    </p:spTree>
    <p:extLst>
      <p:ext uri="{BB962C8B-B14F-4D97-AF65-F5344CB8AC3E}">
        <p14:creationId xmlns:p14="http://schemas.microsoft.com/office/powerpoint/2010/main" val="62713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294212" y="2636912"/>
            <a:ext cx="3600400" cy="1080120"/>
          </a:xfrm>
          <a:prstGeom prst="rect">
            <a:avLst/>
          </a:prstGeom>
        </p:spPr>
        <p:txBody>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sz="8000" b="1" dirty="0">
                <a:solidFill>
                  <a:srgbClr val="C00000"/>
                </a:solidFill>
              </a:rPr>
              <a:t>Over-do</a:t>
            </a:r>
          </a:p>
        </p:txBody>
      </p:sp>
    </p:spTree>
    <p:extLst>
      <p:ext uri="{BB962C8B-B14F-4D97-AF65-F5344CB8AC3E}">
        <p14:creationId xmlns:p14="http://schemas.microsoft.com/office/powerpoint/2010/main" val="153429414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78463" y="39683"/>
            <a:ext cx="7920403" cy="1055077"/>
          </a:xfrm>
        </p:spPr>
        <p:txBody>
          <a:bodyPr/>
          <a:lstStyle/>
          <a:p>
            <a:r>
              <a:rPr lang="en-US" dirty="0">
                <a:ea typeface="ＭＳ Ｐゴシック" pitchFamily="34" charset="-128"/>
              </a:rPr>
              <a:t>Process Analysis</a:t>
            </a:r>
          </a:p>
        </p:txBody>
      </p:sp>
      <p:sp>
        <p:nvSpPr>
          <p:cNvPr id="9219" name="Rectangle 5"/>
          <p:cNvSpPr>
            <a:spLocks noChangeArrowheads="1"/>
          </p:cNvSpPr>
          <p:nvPr/>
        </p:nvSpPr>
        <p:spPr bwMode="auto">
          <a:xfrm>
            <a:off x="9275284" y="1333803"/>
            <a:ext cx="665285"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sp>
        <p:nvSpPr>
          <p:cNvPr id="9220" name="Rectangle 6"/>
          <p:cNvSpPr>
            <a:spLocks noChangeArrowheads="1"/>
          </p:cNvSpPr>
          <p:nvPr/>
        </p:nvSpPr>
        <p:spPr bwMode="auto">
          <a:xfrm>
            <a:off x="2631230" y="2397674"/>
            <a:ext cx="131885" cy="665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graphicFrame>
        <p:nvGraphicFramePr>
          <p:cNvPr id="10" name="Object 9"/>
          <p:cNvGraphicFramePr>
            <a:graphicFrameLocks noChangeAspect="1"/>
          </p:cNvGraphicFramePr>
          <p:nvPr/>
        </p:nvGraphicFramePr>
        <p:xfrm>
          <a:off x="3456240" y="1352921"/>
          <a:ext cx="4895850" cy="4188069"/>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3456240" y="1352921"/>
                        <a:ext cx="4895850" cy="418806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3456744" y="1352646"/>
          <a:ext cx="4895850" cy="4188069"/>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3456744"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469545" y="1347981"/>
          <a:ext cx="4895850" cy="4188069"/>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3469545" y="134798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469545" y="1352342"/>
          <a:ext cx="4895850" cy="4188069"/>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3469545"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456699" y="1352342"/>
          <a:ext cx="4895850" cy="4188069"/>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3456699"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456744" y="1352646"/>
          <a:ext cx="4895850" cy="4188069"/>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3456744"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3469429" y="1352921"/>
          <a:ext cx="4895850" cy="4188069"/>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3469429" y="135292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pic>
        <p:nvPicPr>
          <p:cNvPr id="19" name="Picture 3" descr="\\psf\Home\Desktop\pics\ch3_PurchaseOrder1.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flipV="1">
            <a:off x="7879830" y="2619989"/>
            <a:ext cx="1595254" cy="181635"/>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42" descr="\\psf\Home\Desktop\pics\ch10_final.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985529" y="4282096"/>
            <a:ext cx="1696083" cy="428553"/>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ounded Rectangle 24"/>
          <p:cNvSpPr/>
          <p:nvPr/>
        </p:nvSpPr>
        <p:spPr bwMode="auto">
          <a:xfrm>
            <a:off x="6944696" y="3419345"/>
            <a:ext cx="1189822" cy="638909"/>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
        <p:nvSpPr>
          <p:cNvPr id="23" name="Rounded Rectangle 22"/>
          <p:cNvSpPr/>
          <p:nvPr/>
        </p:nvSpPr>
        <p:spPr bwMode="auto">
          <a:xfrm>
            <a:off x="6701573" y="2477730"/>
            <a:ext cx="941126" cy="520531"/>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
        <p:nvSpPr>
          <p:cNvPr id="24" name="Rounded Rectangle 23"/>
          <p:cNvSpPr/>
          <p:nvPr/>
        </p:nvSpPr>
        <p:spPr bwMode="auto">
          <a:xfrm>
            <a:off x="7351257" y="4205893"/>
            <a:ext cx="1020047" cy="582995"/>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Tree>
    <p:extLst>
      <p:ext uri="{BB962C8B-B14F-4D97-AF65-F5344CB8AC3E}">
        <p14:creationId xmlns:p14="http://schemas.microsoft.com/office/powerpoint/2010/main" val="2701469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Defects</a:t>
            </a:r>
          </a:p>
        </p:txBody>
      </p:sp>
      <p:sp>
        <p:nvSpPr>
          <p:cNvPr id="2" name="Content Placeholder 1"/>
          <p:cNvSpPr>
            <a:spLocks noGrp="1"/>
          </p:cNvSpPr>
          <p:nvPr>
            <p:ph idx="1"/>
          </p:nvPr>
        </p:nvSpPr>
        <p:spPr>
          <a:xfrm>
            <a:off x="837981" y="1484784"/>
            <a:ext cx="10512862" cy="4824536"/>
          </a:xfrm>
        </p:spPr>
        <p:txBody>
          <a:bodyPr/>
          <a:lstStyle/>
          <a:p>
            <a:r>
              <a:rPr lang="en-US" dirty="0"/>
              <a:t>Correcting or compensating for a defect or error</a:t>
            </a:r>
          </a:p>
          <a:p>
            <a:r>
              <a:rPr lang="en-US" dirty="0"/>
              <a:t>Rework loops</a:t>
            </a:r>
          </a:p>
          <a:p>
            <a:pPr marL="0" indent="0">
              <a:buNone/>
            </a:pPr>
            <a:endParaRPr lang="en-US" dirty="0"/>
          </a:p>
          <a:p>
            <a:pPr marL="0" indent="0">
              <a:buNone/>
            </a:pPr>
            <a:r>
              <a:rPr lang="en-US" dirty="0"/>
              <a:t>Examples</a:t>
            </a:r>
          </a:p>
          <a:p>
            <a:r>
              <a:rPr lang="en-US" sz="2000" u="sng" dirty="0"/>
              <a:t>Travel approval process</a:t>
            </a:r>
            <a:r>
              <a:rPr lang="en-US" sz="2000" dirty="0"/>
              <a:t>: Request sent back to requestor for revision</a:t>
            </a:r>
          </a:p>
          <a:p>
            <a:r>
              <a:rPr lang="en-US" sz="2000" u="sng" dirty="0"/>
              <a:t>University admission process</a:t>
            </a:r>
            <a:r>
              <a:rPr lang="en-US" sz="2000" dirty="0"/>
              <a:t>: Application sent back to applicant for modification; request needs to be re-assessed later due to incomplete information</a:t>
            </a:r>
          </a:p>
          <a:p>
            <a:r>
              <a:rPr lang="en-US" sz="2000" u="sng" dirty="0"/>
              <a:t>Vehicle inspection process</a:t>
            </a:r>
            <a:r>
              <a:rPr lang="en-US" sz="2000" dirty="0"/>
              <a:t>: A vehicle needs to come back to a station due to an omission</a:t>
            </a:r>
          </a:p>
          <a:p>
            <a:endParaRPr lang="en-US" sz="2000" dirty="0"/>
          </a:p>
          <a:p>
            <a:pPr marL="228600" lvl="1" indent="0">
              <a:buNone/>
            </a:pPr>
            <a:endParaRPr lang="en-US" dirty="0"/>
          </a:p>
        </p:txBody>
      </p:sp>
    </p:spTree>
    <p:extLst>
      <p:ext uri="{BB962C8B-B14F-4D97-AF65-F5344CB8AC3E}">
        <p14:creationId xmlns:p14="http://schemas.microsoft.com/office/powerpoint/2010/main" val="252941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982" y="365127"/>
            <a:ext cx="10512862" cy="831626"/>
          </a:xfrm>
        </p:spPr>
        <p:txBody>
          <a:bodyPr/>
          <a:lstStyle/>
          <a:p>
            <a:r>
              <a:rPr lang="en-US" dirty="0"/>
              <a:t>Over-processing</a:t>
            </a:r>
          </a:p>
        </p:txBody>
      </p:sp>
      <p:sp>
        <p:nvSpPr>
          <p:cNvPr id="2" name="Content Placeholder 1"/>
          <p:cNvSpPr>
            <a:spLocks noGrp="1"/>
          </p:cNvSpPr>
          <p:nvPr>
            <p:ph idx="1"/>
          </p:nvPr>
        </p:nvSpPr>
        <p:spPr>
          <a:xfrm>
            <a:off x="837981" y="1052737"/>
            <a:ext cx="10512861" cy="5150715"/>
          </a:xfrm>
        </p:spPr>
        <p:txBody>
          <a:bodyPr>
            <a:normAutofit/>
          </a:bodyPr>
          <a:lstStyle/>
          <a:p>
            <a:r>
              <a:rPr lang="en-US" sz="2600" dirty="0"/>
              <a:t>Tasks performed unnecessarily given the outcome of the process</a:t>
            </a:r>
          </a:p>
          <a:p>
            <a:r>
              <a:rPr lang="en-US" sz="2600" dirty="0"/>
              <a:t>Unnecessary perfectionism</a:t>
            </a:r>
          </a:p>
          <a:p>
            <a:pPr marL="0" indent="0">
              <a:buNone/>
            </a:pPr>
            <a:endParaRPr lang="en-US" dirty="0"/>
          </a:p>
          <a:p>
            <a:pPr marL="0" indent="0">
              <a:buNone/>
            </a:pPr>
            <a:r>
              <a:rPr lang="en-US" dirty="0"/>
              <a:t>Examples</a:t>
            </a:r>
          </a:p>
          <a:p>
            <a:r>
              <a:rPr lang="en-US" sz="2200" u="sng" dirty="0"/>
              <a:t>Travel approval process</a:t>
            </a:r>
            <a:r>
              <a:rPr lang="en-US" sz="2200" dirty="0"/>
              <a:t>: 10% of approvals are trivially rejected at the end of the process due to lack of budget</a:t>
            </a:r>
          </a:p>
          <a:p>
            <a:r>
              <a:rPr lang="en-US" sz="2200" u="sng" dirty="0"/>
              <a:t>University admission process</a:t>
            </a:r>
            <a:r>
              <a:rPr lang="en-US" sz="2200" dirty="0"/>
              <a:t>: Officers spend time verifying the authenticity of degrees, transcripts and language test results. In 1% of cases, these verifications uncover issues. Verified applications are sent to the admissions committee. The admission committee accepts 20% of the applications it receives</a:t>
            </a:r>
          </a:p>
          <a:p>
            <a:r>
              <a:rPr lang="en-US" sz="2200" u="sng" dirty="0"/>
              <a:t>Vehicle inspection process</a:t>
            </a:r>
            <a:r>
              <a:rPr lang="en-US" sz="2200" dirty="0"/>
              <a:t>: technicians take time to measure vehicle emissions with higher accuracy than required, only to find that the vehicle clearly does not fulfill the required emission levels</a:t>
            </a:r>
          </a:p>
          <a:p>
            <a:pPr marL="0" indent="0">
              <a:buNone/>
            </a:pPr>
            <a:endParaRPr lang="en-US" sz="2200" dirty="0"/>
          </a:p>
        </p:txBody>
      </p:sp>
    </p:spTree>
    <p:extLst>
      <p:ext uri="{BB962C8B-B14F-4D97-AF65-F5344CB8AC3E}">
        <p14:creationId xmlns:p14="http://schemas.microsoft.com/office/powerpoint/2010/main" val="350107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Over-production</a:t>
            </a:r>
          </a:p>
        </p:txBody>
      </p:sp>
      <p:sp>
        <p:nvSpPr>
          <p:cNvPr id="2" name="Content Placeholder 1"/>
          <p:cNvSpPr>
            <a:spLocks noGrp="1"/>
          </p:cNvSpPr>
          <p:nvPr>
            <p:ph idx="1"/>
          </p:nvPr>
        </p:nvSpPr>
        <p:spPr>
          <a:xfrm>
            <a:off x="837981" y="1556792"/>
            <a:ext cx="10512862" cy="4824536"/>
          </a:xfrm>
        </p:spPr>
        <p:txBody>
          <a:bodyPr/>
          <a:lstStyle/>
          <a:p>
            <a:r>
              <a:rPr lang="en-US" dirty="0"/>
              <a:t>Unnecessary process instances are performed, producing outcomes that do not add value upon completion</a:t>
            </a:r>
          </a:p>
          <a:p>
            <a:endParaRPr lang="en-US" dirty="0"/>
          </a:p>
          <a:p>
            <a:pPr marL="0" indent="0">
              <a:buNone/>
            </a:pPr>
            <a:r>
              <a:rPr lang="en-US" dirty="0"/>
              <a:t>Examples</a:t>
            </a:r>
          </a:p>
          <a:p>
            <a:r>
              <a:rPr lang="en-US" sz="2000" u="sng" dirty="0"/>
              <a:t>Quote-to-cash process</a:t>
            </a:r>
            <a:r>
              <a:rPr lang="en-US" sz="2000" dirty="0"/>
              <a:t>: In 50% of cases, issued quotes do not lead to an order</a:t>
            </a:r>
          </a:p>
          <a:p>
            <a:r>
              <a:rPr lang="en-US" sz="2000" u="sng" dirty="0"/>
              <a:t>Travel approval process</a:t>
            </a:r>
            <a:r>
              <a:rPr lang="en-US" sz="2000" dirty="0"/>
              <a:t>: In 5% of cases, travel requests are approved but the travel is cancelled</a:t>
            </a:r>
          </a:p>
          <a:p>
            <a:r>
              <a:rPr lang="en-US" sz="2000" u="sng" dirty="0"/>
              <a:t>University admission process</a:t>
            </a:r>
            <a:r>
              <a:rPr lang="en-US" sz="2000" dirty="0"/>
              <a:t>: About 3000 applications are submitted, but only 600 are considered eligible after assessment</a:t>
            </a:r>
          </a:p>
          <a:p>
            <a:pPr marL="0" indent="0">
              <a:buNone/>
            </a:pPr>
            <a:endParaRPr lang="en-US" dirty="0"/>
          </a:p>
        </p:txBody>
      </p:sp>
    </p:spTree>
    <p:extLst>
      <p:ext uri="{BB962C8B-B14F-4D97-AF65-F5344CB8AC3E}">
        <p14:creationId xmlns:p14="http://schemas.microsoft.com/office/powerpoint/2010/main" val="311569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dirty="0">
                <a:ea typeface="ＭＳ Ｐゴシック" charset="0"/>
                <a:cs typeface="ＭＳ Ｐゴシック" charset="0"/>
              </a:rPr>
              <a:t>Equipment rental process: wastes</a:t>
            </a:r>
          </a:p>
        </p:txBody>
      </p:sp>
      <p:pic>
        <p:nvPicPr>
          <p:cNvPr id="24579" name="Picture 3" descr="ch1_PlantHireInitialFrag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193" y="1317040"/>
            <a:ext cx="8467269" cy="5174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2709501" y="2610819"/>
            <a:ext cx="1947797" cy="584775"/>
          </a:xfrm>
          <a:prstGeom prst="rect">
            <a:avLst/>
          </a:prstGeom>
          <a:solidFill>
            <a:schemeClr val="bg2"/>
          </a:solidFill>
        </p:spPr>
        <p:txBody>
          <a:bodyPr wrap="square" rtlCol="0">
            <a:spAutoFit/>
          </a:bodyPr>
          <a:lstStyle/>
          <a:p>
            <a:r>
              <a:rPr lang="en-US" sz="1600" dirty="0">
                <a:solidFill>
                  <a:srgbClr val="C00000"/>
                </a:solidFill>
                <a:latin typeface="+mj-lt"/>
              </a:rPr>
              <a:t>Send request to clerk (Transportation)</a:t>
            </a:r>
          </a:p>
        </p:txBody>
      </p:sp>
      <p:sp>
        <p:nvSpPr>
          <p:cNvPr id="6" name="TextBox 5"/>
          <p:cNvSpPr txBox="1"/>
          <p:nvPr/>
        </p:nvSpPr>
        <p:spPr>
          <a:xfrm>
            <a:off x="5920683" y="4654058"/>
            <a:ext cx="1785120" cy="830997"/>
          </a:xfrm>
          <a:prstGeom prst="rect">
            <a:avLst/>
          </a:prstGeom>
          <a:solidFill>
            <a:schemeClr val="bg2"/>
          </a:solidFill>
        </p:spPr>
        <p:txBody>
          <a:bodyPr wrap="square" rtlCol="0">
            <a:spAutoFit/>
          </a:bodyPr>
          <a:lstStyle/>
          <a:p>
            <a:r>
              <a:rPr lang="en-US" sz="1600" dirty="0">
                <a:solidFill>
                  <a:srgbClr val="C00000"/>
                </a:solidFill>
                <a:latin typeface="+mj-lt"/>
              </a:rPr>
              <a:t>Forward request to </a:t>
            </a:r>
          </a:p>
          <a:p>
            <a:r>
              <a:rPr lang="en-US" sz="1600" dirty="0">
                <a:solidFill>
                  <a:srgbClr val="C00000"/>
                </a:solidFill>
                <a:latin typeface="+mj-lt"/>
              </a:rPr>
              <a:t>works engineer (Transportation)</a:t>
            </a:r>
          </a:p>
        </p:txBody>
      </p:sp>
      <p:sp>
        <p:nvSpPr>
          <p:cNvPr id="9" name="TextBox 8"/>
          <p:cNvSpPr txBox="1"/>
          <p:nvPr/>
        </p:nvSpPr>
        <p:spPr>
          <a:xfrm>
            <a:off x="5281357" y="2903206"/>
            <a:ext cx="1090364" cy="338554"/>
          </a:xfrm>
          <a:prstGeom prst="rect">
            <a:avLst/>
          </a:prstGeom>
          <a:solidFill>
            <a:schemeClr val="bg2"/>
          </a:solidFill>
        </p:spPr>
        <p:txBody>
          <a:bodyPr wrap="square" rtlCol="0">
            <a:spAutoFit/>
          </a:bodyPr>
          <a:lstStyle/>
          <a:p>
            <a:pPr algn="ctr"/>
            <a:r>
              <a:rPr lang="en-US" sz="1600" dirty="0">
                <a:solidFill>
                  <a:srgbClr val="C00000"/>
                </a:solidFill>
                <a:latin typeface="+mj-lt"/>
              </a:rPr>
              <a:t>Defect</a:t>
            </a:r>
          </a:p>
        </p:txBody>
      </p:sp>
      <p:sp>
        <p:nvSpPr>
          <p:cNvPr id="8" name="TextBox 7"/>
          <p:cNvSpPr txBox="1"/>
          <p:nvPr/>
        </p:nvSpPr>
        <p:spPr>
          <a:xfrm>
            <a:off x="8071834" y="4971359"/>
            <a:ext cx="2250378" cy="584776"/>
          </a:xfrm>
          <a:prstGeom prst="rect">
            <a:avLst/>
          </a:prstGeom>
          <a:solidFill>
            <a:schemeClr val="bg2"/>
          </a:solidFill>
        </p:spPr>
        <p:txBody>
          <a:bodyPr wrap="square" rtlCol="0">
            <a:spAutoFit/>
          </a:bodyPr>
          <a:lstStyle/>
          <a:p>
            <a:r>
              <a:rPr lang="en-US" sz="1600" dirty="0">
                <a:solidFill>
                  <a:srgbClr val="C00000"/>
                </a:solidFill>
                <a:latin typeface="+mj-lt"/>
              </a:rPr>
              <a:t>Forward request back to clerk (Transportation)</a:t>
            </a:r>
          </a:p>
        </p:txBody>
      </p:sp>
      <p:sp>
        <p:nvSpPr>
          <p:cNvPr id="10" name="TextBox 9"/>
          <p:cNvSpPr txBox="1"/>
          <p:nvPr/>
        </p:nvSpPr>
        <p:spPr>
          <a:xfrm>
            <a:off x="8025623" y="5997033"/>
            <a:ext cx="1090364" cy="584775"/>
          </a:xfrm>
          <a:prstGeom prst="rect">
            <a:avLst/>
          </a:prstGeom>
          <a:solidFill>
            <a:schemeClr val="bg2"/>
          </a:solidFill>
        </p:spPr>
        <p:txBody>
          <a:bodyPr wrap="square" rtlCol="0">
            <a:spAutoFit/>
          </a:bodyPr>
          <a:lstStyle/>
          <a:p>
            <a:pPr algn="ctr"/>
            <a:r>
              <a:rPr lang="en-US" sz="1600" dirty="0">
                <a:solidFill>
                  <a:srgbClr val="C00000"/>
                </a:solidFill>
                <a:latin typeface="+mj-lt"/>
              </a:rPr>
              <a:t>Over-processing</a:t>
            </a:r>
          </a:p>
        </p:txBody>
      </p:sp>
    </p:spTree>
    <p:extLst>
      <p:ext uri="{BB962C8B-B14F-4D97-AF65-F5344CB8AC3E}">
        <p14:creationId xmlns:p14="http://schemas.microsoft.com/office/powerpoint/2010/main" val="294211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Equipment rental process: wastes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2157395"/>
              </p:ext>
            </p:extLst>
          </p:nvPr>
        </p:nvGraphicFramePr>
        <p:xfrm>
          <a:off x="1989956" y="134076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75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982" y="365127"/>
            <a:ext cx="10512862" cy="903634"/>
          </a:xfrm>
        </p:spPr>
        <p:txBody>
          <a:bodyPr/>
          <a:lstStyle/>
          <a:p>
            <a:r>
              <a:rPr lang="en-US" dirty="0"/>
              <a:t>Equipment rental process: wastes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38335828"/>
              </p:ext>
            </p:extLst>
          </p:nvPr>
        </p:nvGraphicFramePr>
        <p:xfrm>
          <a:off x="1973462" y="1076847"/>
          <a:ext cx="8136904" cy="5389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373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125861" y="61913"/>
            <a:ext cx="9083351" cy="1143000"/>
          </a:xfrm>
        </p:spPr>
        <p:txBody>
          <a:bodyPr/>
          <a:lstStyle/>
          <a:p>
            <a:r>
              <a:rPr lang="en-AU" dirty="0">
                <a:ea typeface="ＭＳ Ｐゴシック" charset="0"/>
                <a:cs typeface="ＭＳ Ｐゴシック" charset="0"/>
              </a:rPr>
              <a:t>Issue register</a:t>
            </a:r>
          </a:p>
        </p:txBody>
      </p:sp>
      <p:sp>
        <p:nvSpPr>
          <p:cNvPr id="14338" name="Rectangle 3"/>
          <p:cNvSpPr>
            <a:spLocks noGrp="1" noChangeArrowheads="1"/>
          </p:cNvSpPr>
          <p:nvPr>
            <p:ph idx="1"/>
          </p:nvPr>
        </p:nvSpPr>
        <p:spPr>
          <a:xfrm>
            <a:off x="1053852" y="1128713"/>
            <a:ext cx="10009112" cy="4862436"/>
          </a:xfrm>
        </p:spPr>
        <p:txBody>
          <a:bodyPr/>
          <a:lstStyle/>
          <a:p>
            <a:pPr marL="0" indent="0">
              <a:buNone/>
            </a:pPr>
            <a:r>
              <a:rPr lang="en-AU" dirty="0">
                <a:latin typeface="+mj-lt"/>
                <a:ea typeface="ＭＳ Ｐゴシック" charset="0"/>
                <a:cs typeface="ＭＳ Ｐゴシック" charset="0"/>
              </a:rPr>
              <a:t>Purpose: to maintain, organize and prioritize perceived weaknesses of the process (issues)</a:t>
            </a:r>
          </a:p>
          <a:p>
            <a:pPr marL="0" indent="0">
              <a:buNone/>
            </a:pPr>
            <a:endParaRPr lang="en-AU" dirty="0">
              <a:latin typeface="+mj-lt"/>
              <a:ea typeface="ＭＳ Ｐゴシック" charset="0"/>
              <a:cs typeface="ＭＳ Ｐゴシック" charset="0"/>
            </a:endParaRPr>
          </a:p>
          <a:p>
            <a:pPr marL="0" indent="0">
              <a:buNone/>
            </a:pPr>
            <a:r>
              <a:rPr lang="en-AU" dirty="0">
                <a:latin typeface="+mj-lt"/>
                <a:ea typeface="ＭＳ Ｐゴシック" charset="0"/>
                <a:cs typeface="ＭＳ Ｐゴシック" charset="0"/>
              </a:rPr>
              <a:t>Sources of issues:</a:t>
            </a:r>
          </a:p>
          <a:p>
            <a:r>
              <a:rPr lang="en-AU" sz="2400" dirty="0">
                <a:latin typeface="+mj-lt"/>
                <a:ea typeface="ＭＳ Ｐゴシック" charset="0"/>
                <a:cs typeface="ＭＳ Ｐゴシック" charset="0"/>
              </a:rPr>
              <a:t>Input to the BPM project</a:t>
            </a:r>
          </a:p>
          <a:p>
            <a:r>
              <a:rPr lang="en-AU" sz="2400" dirty="0">
                <a:latin typeface="+mj-lt"/>
                <a:ea typeface="ＭＳ Ｐゴシック" charset="0"/>
                <a:cs typeface="ＭＳ Ｐゴシック" charset="0"/>
              </a:rPr>
              <a:t>Collected during process discovery (e.g. during modelling workshops)</a:t>
            </a:r>
          </a:p>
          <a:p>
            <a:r>
              <a:rPr lang="en-AU" sz="2400" dirty="0">
                <a:latin typeface="+mj-lt"/>
                <a:ea typeface="ＭＳ Ｐゴシック" charset="0"/>
                <a:cs typeface="ＭＳ Ｐゴシック" charset="0"/>
              </a:rPr>
              <a:t>Collected via stakeholder analysis</a:t>
            </a:r>
          </a:p>
          <a:p>
            <a:pPr lvl="1"/>
            <a:r>
              <a:rPr lang="en-AU" sz="2400" dirty="0">
                <a:latin typeface="+mj-lt"/>
                <a:ea typeface="ＭＳ Ｐゴシック" charset="0"/>
                <a:cs typeface="ＭＳ Ｐゴシック" charset="0"/>
              </a:rPr>
              <a:t>Customers</a:t>
            </a:r>
          </a:p>
          <a:p>
            <a:pPr lvl="1"/>
            <a:r>
              <a:rPr lang="en-AU" sz="2400" dirty="0">
                <a:latin typeface="+mj-lt"/>
                <a:ea typeface="ＭＳ Ｐゴシック" charset="0"/>
                <a:cs typeface="ＭＳ Ｐゴシック" charset="0"/>
              </a:rPr>
              <a:t>Process participants (workers)</a:t>
            </a:r>
          </a:p>
          <a:p>
            <a:pPr lvl="1"/>
            <a:r>
              <a:rPr lang="en-AU" sz="2400" dirty="0">
                <a:latin typeface="+mj-lt"/>
                <a:ea typeface="ＭＳ Ｐゴシック" charset="0"/>
                <a:cs typeface="ＭＳ Ｐゴシック" charset="0"/>
              </a:rPr>
              <a:t>Process owner / managers</a:t>
            </a:r>
          </a:p>
          <a:p>
            <a:pPr lvl="1"/>
            <a:r>
              <a:rPr lang="en-AU" sz="2400" dirty="0">
                <a:latin typeface="+mj-lt"/>
                <a:ea typeface="ＭＳ Ｐゴシック" charset="0"/>
                <a:cs typeface="ＭＳ Ｐゴシック" charset="0"/>
              </a:rPr>
              <a:t>Subcontractors, business partners</a:t>
            </a:r>
          </a:p>
          <a:p>
            <a:endParaRPr lang="en-AU" dirty="0">
              <a:latin typeface="+mj-lt"/>
              <a:ea typeface="ＭＳ Ｐゴシック" charset="0"/>
              <a:cs typeface="ＭＳ Ｐゴシック" charset="0"/>
            </a:endParaRPr>
          </a:p>
        </p:txBody>
      </p:sp>
      <p:pic>
        <p:nvPicPr>
          <p:cNvPr id="405506" name="Picture 2" descr="https://cdn4.iconfinder.com/data/icons/gray-toolbar-7/512/list-51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75" r="13982"/>
          <a:stretch/>
        </p:blipFill>
        <p:spPr bwMode="auto">
          <a:xfrm>
            <a:off x="9705119" y="4077072"/>
            <a:ext cx="1008185" cy="13764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771134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Issue register structure</a:t>
            </a:r>
          </a:p>
        </p:txBody>
      </p:sp>
      <p:sp>
        <p:nvSpPr>
          <p:cNvPr id="2" name="Content Placeholder 1"/>
          <p:cNvSpPr>
            <a:spLocks noGrp="1"/>
          </p:cNvSpPr>
          <p:nvPr>
            <p:ph idx="1"/>
          </p:nvPr>
        </p:nvSpPr>
        <p:spPr>
          <a:xfrm>
            <a:off x="837981" y="1484784"/>
            <a:ext cx="10512862" cy="4824536"/>
          </a:xfrm>
        </p:spPr>
        <p:txBody>
          <a:bodyPr/>
          <a:lstStyle/>
          <a:p>
            <a:pPr marL="0" indent="0">
              <a:buNone/>
            </a:pPr>
            <a:r>
              <a:rPr lang="en-AU" dirty="0">
                <a:latin typeface="+mj-lt"/>
                <a:ea typeface="ＭＳ Ｐゴシック" charset="0"/>
                <a:cs typeface="ＭＳ Ｐゴシック" charset="0"/>
              </a:rPr>
              <a:t>Can take the form of a table with:</a:t>
            </a:r>
          </a:p>
          <a:p>
            <a:pPr lvl="1"/>
            <a:r>
              <a:rPr lang="en-AU" sz="2400" dirty="0">
                <a:latin typeface="+mj-lt"/>
                <a:ea typeface="ＭＳ Ｐゴシック" charset="0"/>
              </a:rPr>
              <a:t>Issue identifier</a:t>
            </a:r>
          </a:p>
          <a:p>
            <a:pPr lvl="1"/>
            <a:r>
              <a:rPr lang="en-AU" sz="2400" dirty="0">
                <a:latin typeface="+mj-lt"/>
                <a:ea typeface="ＭＳ Ｐゴシック" charset="0"/>
              </a:rPr>
              <a:t>Short name</a:t>
            </a:r>
          </a:p>
          <a:p>
            <a:pPr lvl="1"/>
            <a:r>
              <a:rPr lang="en-AU" sz="2400" dirty="0">
                <a:latin typeface="+mj-lt"/>
                <a:ea typeface="ＭＳ Ｐゴシック" charset="0"/>
              </a:rPr>
              <a:t>Description</a:t>
            </a:r>
          </a:p>
          <a:p>
            <a:pPr lvl="1"/>
            <a:r>
              <a:rPr lang="en-AU" sz="2400" dirty="0">
                <a:latin typeface="+mj-lt"/>
                <a:ea typeface="ＭＳ Ｐゴシック" charset="0"/>
              </a:rPr>
              <a:t>Assumptions</a:t>
            </a:r>
          </a:p>
          <a:p>
            <a:pPr lvl="1"/>
            <a:r>
              <a:rPr lang="en-AU" sz="2400" dirty="0">
                <a:latin typeface="+mj-lt"/>
                <a:ea typeface="ＭＳ Ｐゴシック" charset="0"/>
              </a:rPr>
              <a:t>Impact: Qualitative and Quantitative</a:t>
            </a:r>
          </a:p>
          <a:p>
            <a:pPr lvl="1"/>
            <a:r>
              <a:rPr lang="en-AU" sz="2400" dirty="0">
                <a:latin typeface="+mj-lt"/>
                <a:ea typeface="ＭＳ Ｐゴシック" charset="0"/>
              </a:rPr>
              <a:t>Possible improvement actions</a:t>
            </a:r>
          </a:p>
          <a:p>
            <a:pPr marL="0" indent="0">
              <a:buNone/>
            </a:pPr>
            <a:endParaRPr lang="en-AU" dirty="0">
              <a:latin typeface="+mj-lt"/>
              <a:ea typeface="ＭＳ Ｐゴシック" charset="0"/>
            </a:endParaRPr>
          </a:p>
          <a:p>
            <a:pPr marL="0" indent="0">
              <a:buNone/>
            </a:pPr>
            <a:r>
              <a:rPr lang="en-AU" dirty="0">
                <a:latin typeface="+mj-lt"/>
                <a:ea typeface="ＭＳ Ｐゴシック" charset="0"/>
              </a:rPr>
              <a:t>Larger process improvement projects may require </a:t>
            </a:r>
            <a:r>
              <a:rPr lang="en-AU" i="1" dirty="0">
                <a:latin typeface="+mj-lt"/>
                <a:ea typeface="ＭＳ Ｐゴシック" charset="0"/>
              </a:rPr>
              <a:t>issue trackers</a:t>
            </a:r>
          </a:p>
        </p:txBody>
      </p:sp>
    </p:spTree>
    <p:extLst>
      <p:ext uri="{BB962C8B-B14F-4D97-AF65-F5344CB8AC3E}">
        <p14:creationId xmlns:p14="http://schemas.microsoft.com/office/powerpoint/2010/main" val="23737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Issue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4777046"/>
              </p:ext>
            </p:extLst>
          </p:nvPr>
        </p:nvGraphicFramePr>
        <p:xfrm>
          <a:off x="1958600" y="1262368"/>
          <a:ext cx="8280595" cy="5213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150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673" y="13355"/>
            <a:ext cx="8064896" cy="792088"/>
          </a:xfrm>
        </p:spPr>
        <p:txBody>
          <a:bodyPr/>
          <a:lstStyle/>
          <a:p>
            <a:r>
              <a:rPr lang="en-AU" dirty="0">
                <a:ea typeface="ＭＳ Ｐゴシック" charset="0"/>
                <a:cs typeface="ＭＳ Ｐゴシック" charset="0"/>
              </a:rPr>
              <a:t>Issue Register Example</a:t>
            </a:r>
            <a:endParaRPr lang="en-US" dirty="0"/>
          </a:p>
        </p:txBody>
      </p:sp>
      <p:graphicFrame>
        <p:nvGraphicFramePr>
          <p:cNvPr id="666627" name="Group 3"/>
          <p:cNvGraphicFramePr>
            <a:graphicFrameLocks noGrp="1"/>
          </p:cNvGraphicFramePr>
          <p:nvPr/>
        </p:nvGraphicFramePr>
        <p:xfrm>
          <a:off x="1624282" y="1321316"/>
          <a:ext cx="8620100" cy="5145589"/>
        </p:xfrm>
        <a:graphic>
          <a:graphicData uri="http://schemas.openxmlformats.org/drawingml/2006/table">
            <a:tbl>
              <a:tblPr/>
              <a:tblGrid>
                <a:gridCol w="1155512">
                  <a:extLst>
                    <a:ext uri="{9D8B030D-6E8A-4147-A177-3AD203B41FA5}">
                      <a16:colId xmlns:a16="http://schemas.microsoft.com/office/drawing/2014/main" val="20000"/>
                    </a:ext>
                  </a:extLst>
                </a:gridCol>
                <a:gridCol w="1791531">
                  <a:extLst>
                    <a:ext uri="{9D8B030D-6E8A-4147-A177-3AD203B41FA5}">
                      <a16:colId xmlns:a16="http://schemas.microsoft.com/office/drawing/2014/main" val="20001"/>
                    </a:ext>
                  </a:extLst>
                </a:gridCol>
                <a:gridCol w="3011918">
                  <a:extLst>
                    <a:ext uri="{9D8B030D-6E8A-4147-A177-3AD203B41FA5}">
                      <a16:colId xmlns:a16="http://schemas.microsoft.com/office/drawing/2014/main" val="20002"/>
                    </a:ext>
                  </a:extLst>
                </a:gridCol>
                <a:gridCol w="1271954">
                  <a:extLst>
                    <a:ext uri="{9D8B030D-6E8A-4147-A177-3AD203B41FA5}">
                      <a16:colId xmlns:a16="http://schemas.microsoft.com/office/drawing/2014/main" val="20003"/>
                    </a:ext>
                  </a:extLst>
                </a:gridCol>
                <a:gridCol w="1389185">
                  <a:extLst>
                    <a:ext uri="{9D8B030D-6E8A-4147-A177-3AD203B41FA5}">
                      <a16:colId xmlns:a16="http://schemas.microsoft.com/office/drawing/2014/main" val="20004"/>
                    </a:ext>
                  </a:extLst>
                </a:gridCol>
              </a:tblGrid>
              <a:tr h="726423">
                <a:tc>
                  <a:txBody>
                    <a:bodyPr/>
                    <a:lstStyle/>
                    <a:p>
                      <a:pPr marL="0" marR="0" lvl="0" indent="0" algn="ctr" defTabSz="914400" rtl="0" eaLnBrk="1" fontAlgn="base" latinLnBrk="0" hangingPunct="1">
                        <a:lnSpc>
                          <a:spcPct val="100000"/>
                        </a:lnSpc>
                        <a:spcBef>
                          <a:spcPct val="0"/>
                        </a:spcBef>
                        <a:spcAft>
                          <a:spcPct val="0"/>
                        </a:spcAft>
                        <a:buClr>
                          <a:srgbClr val="B1B1B1"/>
                        </a:buClr>
                        <a:buSzTx/>
                        <a:buFontTx/>
                        <a:buNone/>
                        <a:tabLst/>
                      </a:pPr>
                      <a:r>
                        <a:rPr kumimoji="0" lang="en-AU" sz="1600" b="1" i="0" u="none" strike="noStrike" cap="none" normalizeH="0" baseline="0" dirty="0">
                          <a:ln>
                            <a:noFill/>
                          </a:ln>
                          <a:solidFill>
                            <a:srgbClr val="000000"/>
                          </a:solidFill>
                          <a:effectLst/>
                          <a:latin typeface="Arial" charset="0"/>
                          <a:ea typeface="ＭＳ Ｐゴシック" charset="0"/>
                          <a:cs typeface="ＭＳ Ｐゴシック" charset="0"/>
                        </a:rPr>
                        <a:t>Name</a:t>
                      </a:r>
                      <a:endParaRPr kumimoji="0" lang="en-AU" sz="1600" b="1" i="0" u="none" strike="noStrike" cap="none" normalizeH="0" baseline="0" dirty="0">
                        <a:ln>
                          <a:noFill/>
                        </a:ln>
                        <a:solidFill>
                          <a:srgbClr val="103566"/>
                        </a:solidFill>
                        <a:effectLst/>
                        <a:latin typeface="Times New Roman" charset="0"/>
                        <a:ea typeface="ＭＳ Ｐゴシック" charset="0"/>
                        <a:cs typeface="ＭＳ Ｐゴシック" charset="0"/>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B1B1B1"/>
                        </a:buClr>
                        <a:buSzTx/>
                        <a:buFontTx/>
                        <a:buNone/>
                        <a:tabLst/>
                      </a:pPr>
                      <a:r>
                        <a:rPr kumimoji="0" lang="en-AU" sz="1600" b="1" i="0" u="none" strike="noStrike" cap="none" normalizeH="0" baseline="0" dirty="0">
                          <a:ln>
                            <a:noFill/>
                          </a:ln>
                          <a:solidFill>
                            <a:srgbClr val="000000"/>
                          </a:solidFill>
                          <a:effectLst/>
                          <a:latin typeface="Arial" charset="0"/>
                          <a:ea typeface="ＭＳ Ｐゴシック" charset="0"/>
                          <a:cs typeface="ＭＳ Ｐゴシック" charset="0"/>
                        </a:rPr>
                        <a:t>Explanation</a:t>
                      </a:r>
                      <a:endParaRPr kumimoji="0" lang="en-AU" sz="1600" b="1" i="0" u="none" strike="noStrike" cap="none" normalizeH="0" baseline="0" dirty="0">
                        <a:ln>
                          <a:noFill/>
                        </a:ln>
                        <a:solidFill>
                          <a:srgbClr val="103566"/>
                        </a:solidFill>
                        <a:effectLst/>
                        <a:latin typeface="Times New Roman" charset="0"/>
                        <a:ea typeface="ＭＳ Ｐゴシック" charset="0"/>
                        <a:cs typeface="ＭＳ Ｐゴシック" charset="0"/>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B1B1B1"/>
                        </a:buClr>
                        <a:buSzTx/>
                        <a:buFontTx/>
                        <a:buNone/>
                        <a:tabLst/>
                      </a:pPr>
                      <a:r>
                        <a:rPr kumimoji="0" lang="en-AU" sz="1600" b="1" i="0" u="none" strike="noStrike" cap="none" normalizeH="0" baseline="0" dirty="0">
                          <a:ln>
                            <a:noFill/>
                          </a:ln>
                          <a:solidFill>
                            <a:srgbClr val="000000"/>
                          </a:solidFill>
                          <a:effectLst/>
                          <a:latin typeface="Arial" charset="0"/>
                          <a:ea typeface="ＭＳ Ｐゴシック" charset="0"/>
                          <a:cs typeface="Times New Roman" charset="0"/>
                        </a:rPr>
                        <a:t>Data / Hypotheses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B1B1B1"/>
                        </a:buClr>
                        <a:buSzTx/>
                        <a:buFontTx/>
                        <a:buNone/>
                        <a:tabLst/>
                      </a:pPr>
                      <a:r>
                        <a:rPr kumimoji="0" lang="en-AU" sz="1600" b="1" i="0" u="none" strike="noStrike" cap="none" normalizeH="0" baseline="0" dirty="0">
                          <a:ln>
                            <a:noFill/>
                          </a:ln>
                          <a:solidFill>
                            <a:srgbClr val="000000"/>
                          </a:solidFill>
                          <a:effectLst/>
                          <a:latin typeface="Arial" charset="0"/>
                          <a:ea typeface="ＭＳ Ｐゴシック" charset="0"/>
                          <a:cs typeface="ＭＳ Ｐゴシック" charset="0"/>
                        </a:rPr>
                        <a:t>Qualitative Impact</a:t>
                      </a:r>
                      <a:endParaRPr kumimoji="0" lang="en-AU" sz="1600" b="1" i="0" u="none" strike="noStrike" cap="none" normalizeH="0" baseline="0" dirty="0">
                        <a:ln>
                          <a:noFill/>
                        </a:ln>
                        <a:solidFill>
                          <a:srgbClr val="103566"/>
                        </a:solidFill>
                        <a:effectLst/>
                        <a:latin typeface="Times New Roman"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
                          <a:srgbClr val="B1B1B1"/>
                        </a:buClr>
                        <a:buSzTx/>
                        <a:buFontTx/>
                        <a:buNone/>
                        <a:tabLst/>
                      </a:pPr>
                      <a:endParaRPr kumimoji="0" lang="en-AU" sz="1600" b="1" i="0" u="none" strike="noStrike" cap="none" normalizeH="0" baseline="0" dirty="0">
                        <a:ln>
                          <a:noFill/>
                        </a:ln>
                        <a:solidFill>
                          <a:srgbClr val="103566"/>
                        </a:solidFill>
                        <a:effectLst/>
                        <a:latin typeface="Times New Roman" charset="0"/>
                        <a:ea typeface="ＭＳ Ｐゴシック" charset="0"/>
                        <a:cs typeface="ＭＳ Ｐゴシック" charset="0"/>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B1B1B1"/>
                        </a:buClr>
                        <a:buSzTx/>
                        <a:buFontTx/>
                        <a:buNone/>
                        <a:tabLst/>
                      </a:pPr>
                      <a:r>
                        <a:rPr kumimoji="0" lang="en-AU" sz="1600" b="1" i="0" u="none" strike="noStrike" cap="none" normalizeH="0" baseline="0" dirty="0">
                          <a:ln>
                            <a:noFill/>
                          </a:ln>
                          <a:solidFill>
                            <a:srgbClr val="000000"/>
                          </a:solidFill>
                          <a:effectLst/>
                          <a:latin typeface="Arial" charset="0"/>
                          <a:ea typeface="ＭＳ Ｐゴシック" charset="0"/>
                          <a:cs typeface="ＭＳ Ｐゴシック" charset="0"/>
                        </a:rPr>
                        <a:t>Quantitative Impact</a:t>
                      </a:r>
                      <a:endParaRPr kumimoji="0" lang="en-AU" sz="1600" b="1" i="0" u="none" strike="noStrike" cap="none" normalizeH="0" baseline="0" dirty="0">
                        <a:ln>
                          <a:noFill/>
                        </a:ln>
                        <a:solidFill>
                          <a:srgbClr val="103566"/>
                        </a:solidFill>
                        <a:effectLst/>
                        <a:latin typeface="Times New Roman" charset="0"/>
                        <a:ea typeface="ＭＳ Ｐゴシック" charset="0"/>
                        <a:cs typeface="ＭＳ Ｐゴシック" charset="0"/>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136338">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Equipment kept longer than needed</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Site engineers keep equipment longer than needed via deadline extensions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3000 pieces of equipment rented p.a. </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In 10% of cases, equipment kept two days longer than needed. </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Rental cost is 100 per day</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0.1 × 3000 × 2 × EUR 100 = EUR 60000 p.a.</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50388">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Wrong equipment delivered</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Site engineers reject delivered equipment due to non-conformance to their specifications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3000 pieces of equipment rented p.a.</a:t>
                      </a:r>
                    </a:p>
                    <a:p>
                      <a:pPr marL="0" marR="0" lvl="0" indent="0" algn="l" defTabSz="914400" rtl="0" eaLnBrk="1" fontAlgn="base" latinLnBrk="0" hangingPunct="1">
                        <a:lnSpc>
                          <a:spcPct val="100000"/>
                        </a:lnSpc>
                        <a:spcBef>
                          <a:spcPct val="0"/>
                        </a:spcBef>
                        <a:spcAft>
                          <a:spcPct val="0"/>
                        </a:spcAft>
                        <a:buClr>
                          <a:srgbClr val="B1B1B1"/>
                        </a:buClr>
                        <a:buSzTx/>
                        <a:buFontTx/>
                        <a:buNone/>
                        <a:tabLst/>
                        <a:defRPr/>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5% of them are rejected due to an internal mistake</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For each equipment rejected due to an internal mistake, </a:t>
                      </a:r>
                      <a:r>
                        <a:rPr kumimoji="0" lang="en-US" sz="1400" b="0" i="0" u="none" strike="noStrike" cap="none" normalizeH="0" baseline="0" dirty="0" err="1">
                          <a:ln>
                            <a:noFill/>
                          </a:ln>
                          <a:solidFill>
                            <a:schemeClr val="tx1"/>
                          </a:solidFill>
                          <a:effectLst/>
                          <a:latin typeface="Arial" charset="0"/>
                          <a:ea typeface="ＭＳ Ｐゴシック" charset="0"/>
                          <a:cs typeface="ＭＳ Ｐゴシック" charset="0"/>
                        </a:rPr>
                        <a:t>BuildIT</a:t>
                      </a: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 is billed EUR 100.</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Disrupted schedules.</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Employees stress and frustration</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3000 × 0.05 × EUR 100 = EUR 15000 p.a.</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2907">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Late payment fees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Late payment fees incurred because invoices are not paid by their due date</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Times New Roman" charset="0"/>
                        </a:rPr>
                        <a:t>3000 pieces of equipment rented p.a. Average rental time is 4 days.</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Times New Roman" charset="0"/>
                        </a:rPr>
                        <a:t>Rental cost is EUR 100 per day. </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Times New Roman" charset="0"/>
                        </a:rPr>
                        <a:t>Each rental leads to one invoice. </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Times New Roman" charset="0"/>
                        </a:rPr>
                        <a:t>About 10% of invoices are paid late. </a:t>
                      </a:r>
                    </a:p>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Times New Roman" charset="0"/>
                        </a:rPr>
                        <a:t>Penalty for late payment is 2%.</a:t>
                      </a:r>
                      <a:endParaRPr kumimoji="0" lang="en-US" sz="1400" b="0" i="0" u="none" strike="noStrike" cap="none" normalizeH="0" baseline="0" dirty="0">
                        <a:ln>
                          <a:noFill/>
                        </a:ln>
                        <a:solidFill>
                          <a:schemeClr val="tx1"/>
                        </a:solidFill>
                        <a:effectLst/>
                        <a:latin typeface="Arial" charset="0"/>
                        <a:ea typeface="Times New Roman" charset="0"/>
                        <a:cs typeface="Times New Roman" charset="0"/>
                      </a:endParaRP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Poor reputation with suppliers</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B1B1B1"/>
                        </a:buClr>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0.1 × 3000 × 4 × EUR 100 × 0.02 = EUR 2400 p.a.</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19" name="Rectangle 57"/>
          <p:cNvSpPr>
            <a:spLocks noChangeArrowheads="1"/>
          </p:cNvSpPr>
          <p:nvPr/>
        </p:nvSpPr>
        <p:spPr bwMode="auto">
          <a:xfrm>
            <a:off x="1655762" y="4705332"/>
            <a:ext cx="181822"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wrap="none" lIns="90000" tIns="46800" rIns="90000" bIns="46800" anchor="ctr">
            <a:spAutoFit/>
          </a:bodyPr>
          <a:lstStyle/>
          <a:p>
            <a:br>
              <a:rPr lang="de-DE" sz="900">
                <a:solidFill>
                  <a:srgbClr val="000000"/>
                </a:solidFill>
                <a:latin typeface="+mj-lt"/>
              </a:rPr>
            </a:br>
            <a:endParaRPr lang="de-DE" sz="900">
              <a:latin typeface="+mj-lt"/>
            </a:endParaRPr>
          </a:p>
        </p:txBody>
      </p:sp>
      <p:sp>
        <p:nvSpPr>
          <p:cNvPr id="3" name="Rectangle 2"/>
          <p:cNvSpPr/>
          <p:nvPr/>
        </p:nvSpPr>
        <p:spPr>
          <a:xfrm>
            <a:off x="1746674" y="605389"/>
            <a:ext cx="3435877" cy="461665"/>
          </a:xfrm>
          <a:prstGeom prst="rect">
            <a:avLst/>
          </a:prstGeom>
        </p:spPr>
        <p:txBody>
          <a:bodyPr wrap="none">
            <a:spAutoFit/>
          </a:bodyPr>
          <a:lstStyle/>
          <a:p>
            <a:r>
              <a:rPr lang="en-US" sz="2400" b="1" dirty="0"/>
              <a:t>Equipment rental process</a:t>
            </a:r>
          </a:p>
        </p:txBody>
      </p:sp>
    </p:spTree>
    <p:extLst>
      <p:ext uri="{BB962C8B-B14F-4D97-AF65-F5344CB8AC3E}">
        <p14:creationId xmlns:p14="http://schemas.microsoft.com/office/powerpoint/2010/main" val="35133399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979612" y="152400"/>
            <a:ext cx="8229600" cy="1143000"/>
          </a:xfrm>
        </p:spPr>
        <p:txBody>
          <a:bodyPr/>
          <a:lstStyle/>
          <a:p>
            <a:r>
              <a:rPr lang="en-US">
                <a:latin typeface="Arial" charset="0"/>
                <a:ea typeface="ＭＳ Ｐゴシック" charset="0"/>
                <a:cs typeface="ＭＳ Ｐゴシック" charset="0"/>
              </a:rPr>
              <a:t>Process Analysis Techniques</a:t>
            </a:r>
            <a:endParaRPr lang="et-EE">
              <a:latin typeface="Arial" charset="0"/>
              <a:ea typeface="ＭＳ Ｐゴシック" charset="0"/>
              <a:cs typeface="ＭＳ Ｐゴシック"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2171980"/>
              </p:ext>
            </p:extLst>
          </p:nvPr>
        </p:nvGraphicFramePr>
        <p:xfrm>
          <a:off x="2055812" y="1524001"/>
          <a:ext cx="8229600"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05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a:bodyPr>
          <a:lstStyle/>
          <a:p>
            <a:r>
              <a:rPr lang="en-US" dirty="0">
                <a:latin typeface="Arial" charset="0"/>
                <a:ea typeface="ＭＳ Ｐゴシック" charset="0"/>
                <a:cs typeface="ＭＳ Ｐゴシック" charset="0"/>
              </a:rPr>
              <a:t>Two-Dimensional Prioritization: PICK Chart</a:t>
            </a:r>
          </a:p>
        </p:txBody>
      </p:sp>
      <p:pic>
        <p:nvPicPr>
          <p:cNvPr id="26626" name="Picture 3" descr="ch6_PICKCha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5481" y="1486910"/>
            <a:ext cx="5986750" cy="5022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77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ea typeface="ＭＳ Ｐゴシック" charset="0"/>
                <a:cs typeface="ＭＳ Ｐゴシック" charset="0"/>
              </a:rPr>
              <a:t>Pareto chart</a:t>
            </a:r>
          </a:p>
        </p:txBody>
      </p:sp>
      <p:sp>
        <p:nvSpPr>
          <p:cNvPr id="22530" name="Content Placeholder 2"/>
          <p:cNvSpPr>
            <a:spLocks noGrp="1"/>
          </p:cNvSpPr>
          <p:nvPr>
            <p:ph idx="1"/>
          </p:nvPr>
        </p:nvSpPr>
        <p:spPr>
          <a:xfrm>
            <a:off x="1989956" y="1265530"/>
            <a:ext cx="8136904" cy="4512913"/>
          </a:xfrm>
        </p:spPr>
        <p:txBody>
          <a:bodyPr/>
          <a:lstStyle/>
          <a:p>
            <a:r>
              <a:rPr lang="en-US" dirty="0">
                <a:latin typeface="+mj-lt"/>
                <a:ea typeface="ＭＳ Ｐゴシック" charset="0"/>
                <a:cs typeface="ＭＳ Ｐゴシック" charset="0"/>
              </a:rPr>
              <a:t>Useful to prioritize a collection of issues</a:t>
            </a:r>
          </a:p>
          <a:p>
            <a:r>
              <a:rPr lang="en-US" dirty="0">
                <a:latin typeface="+mj-lt"/>
                <a:ea typeface="ＭＳ Ｐゴシック" charset="0"/>
                <a:cs typeface="ＭＳ Ｐゴシック" charset="0"/>
              </a:rPr>
              <a:t>Bar chart where the height of the bar denotes the impact of each issue</a:t>
            </a:r>
          </a:p>
          <a:p>
            <a:r>
              <a:rPr lang="en-US" dirty="0">
                <a:latin typeface="+mj-lt"/>
                <a:ea typeface="ＭＳ Ｐゴシック" charset="0"/>
                <a:cs typeface="ＭＳ Ｐゴシック" charset="0"/>
              </a:rPr>
              <a:t>Bars sorted by impact</a:t>
            </a:r>
          </a:p>
          <a:p>
            <a:r>
              <a:rPr lang="en-US" dirty="0">
                <a:latin typeface="+mj-lt"/>
                <a:ea typeface="ＭＳ Ｐゴシック" charset="0"/>
                <a:cs typeface="ＭＳ Ｐゴシック" charset="0"/>
              </a:rPr>
              <a:t>Superposed curve of cumulative percentage impact</a:t>
            </a:r>
          </a:p>
        </p:txBody>
      </p:sp>
    </p:spTree>
    <p:extLst>
      <p:ext uri="{BB962C8B-B14F-4D97-AF65-F5344CB8AC3E}">
        <p14:creationId xmlns:p14="http://schemas.microsoft.com/office/powerpoint/2010/main" val="101486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Title 1"/>
          <p:cNvSpPr>
            <a:spLocks noGrp="1"/>
          </p:cNvSpPr>
          <p:nvPr>
            <p:ph type="title"/>
          </p:nvPr>
        </p:nvSpPr>
        <p:spPr>
          <a:xfrm>
            <a:off x="1979612" y="76200"/>
            <a:ext cx="8229600" cy="1143000"/>
          </a:xfrm>
        </p:spPr>
        <p:txBody>
          <a:bodyPr/>
          <a:lstStyle/>
          <a:p>
            <a:r>
              <a:rPr lang="en-US" dirty="0">
                <a:ea typeface="ＭＳ Ｐゴシック" charset="0"/>
                <a:cs typeface="ＭＳ Ｐゴシック" charset="0"/>
              </a:rPr>
              <a:t>Pareto chart example</a:t>
            </a:r>
          </a:p>
        </p:txBody>
      </p:sp>
      <p:pic>
        <p:nvPicPr>
          <p:cNvPr id="23554" name="Picture 3" descr="ch6_ParetoChartRent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112" y="1695020"/>
            <a:ext cx="8620847" cy="44975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81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ea typeface="ＭＳ Ｐゴシック" charset="0"/>
                <a:cs typeface="ＭＳ Ｐゴシック" charset="0"/>
              </a:rPr>
              <a:t>Root-cause analysis</a:t>
            </a:r>
          </a:p>
        </p:txBody>
      </p:sp>
      <p:sp>
        <p:nvSpPr>
          <p:cNvPr id="6" name="Freeform 5"/>
          <p:cNvSpPr/>
          <p:nvPr/>
        </p:nvSpPr>
        <p:spPr>
          <a:xfrm>
            <a:off x="3444994" y="1275142"/>
            <a:ext cx="4893774" cy="1720105"/>
          </a:xfrm>
          <a:custGeom>
            <a:avLst/>
            <a:gdLst>
              <a:gd name="connsiteX0" fmla="*/ 0 w 3949259"/>
              <a:gd name="connsiteY0" fmla="*/ 2567018 h 3949259"/>
              <a:gd name="connsiteX1" fmla="*/ 987315 w 3949259"/>
              <a:gd name="connsiteY1" fmla="*/ 2567018 h 3949259"/>
              <a:gd name="connsiteX2" fmla="*/ 987315 w 3949259"/>
              <a:gd name="connsiteY2" fmla="*/ 0 h 3949259"/>
              <a:gd name="connsiteX3" fmla="*/ 2961944 w 3949259"/>
              <a:gd name="connsiteY3" fmla="*/ 0 h 3949259"/>
              <a:gd name="connsiteX4" fmla="*/ 2961944 w 3949259"/>
              <a:gd name="connsiteY4" fmla="*/ 2567018 h 3949259"/>
              <a:gd name="connsiteX5" fmla="*/ 3949259 w 3949259"/>
              <a:gd name="connsiteY5" fmla="*/ 2567018 h 3949259"/>
              <a:gd name="connsiteX6" fmla="*/ 1974630 w 3949259"/>
              <a:gd name="connsiteY6" fmla="*/ 3949259 h 3949259"/>
              <a:gd name="connsiteX7" fmla="*/ 0 w 3949259"/>
              <a:gd name="connsiteY7" fmla="*/ 2567018 h 394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9259" h="3949259">
                <a:moveTo>
                  <a:pt x="1382241" y="0"/>
                </a:moveTo>
                <a:lnTo>
                  <a:pt x="1382241" y="987315"/>
                </a:lnTo>
                <a:lnTo>
                  <a:pt x="3949259" y="987315"/>
                </a:lnTo>
                <a:lnTo>
                  <a:pt x="3949259" y="2961944"/>
                </a:lnTo>
                <a:lnTo>
                  <a:pt x="1382241" y="2961944"/>
                </a:lnTo>
                <a:lnTo>
                  <a:pt x="1382241" y="3949259"/>
                </a:lnTo>
                <a:lnTo>
                  <a:pt x="0" y="1974630"/>
                </a:lnTo>
                <a:lnTo>
                  <a:pt x="1382241"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982712" tIns="1278907" rIns="291593" bIns="1278907" numCol="1" spcCol="1270" anchor="ctr" anchorCtr="0">
            <a:noAutofit/>
          </a:bodyPr>
          <a:lstStyle/>
          <a:p>
            <a:pPr algn="ctr" defTabSz="1822450">
              <a:lnSpc>
                <a:spcPct val="90000"/>
              </a:lnSpc>
              <a:spcBef>
                <a:spcPct val="0"/>
              </a:spcBef>
              <a:spcAft>
                <a:spcPct val="35000"/>
              </a:spcAft>
            </a:pPr>
            <a:r>
              <a:rPr lang="en-US" sz="2800" dirty="0">
                <a:latin typeface="+mj-lt"/>
              </a:rPr>
              <a:t>Why-why</a:t>
            </a:r>
            <a:br>
              <a:rPr lang="en-US" sz="2800" dirty="0">
                <a:latin typeface="+mj-lt"/>
              </a:rPr>
            </a:br>
            <a:r>
              <a:rPr lang="en-US" sz="2800" dirty="0">
                <a:latin typeface="+mj-lt"/>
              </a:rPr>
              <a:t>diagram</a:t>
            </a:r>
          </a:p>
        </p:txBody>
      </p:sp>
      <p:sp>
        <p:nvSpPr>
          <p:cNvPr id="7" name="TextBox 6"/>
          <p:cNvSpPr txBox="1"/>
          <p:nvPr/>
        </p:nvSpPr>
        <p:spPr>
          <a:xfrm>
            <a:off x="1756875" y="2728861"/>
            <a:ext cx="1576255" cy="14465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3200" b="1" dirty="0">
              <a:latin typeface="+mj-lt"/>
            </a:endParaRPr>
          </a:p>
          <a:p>
            <a:pPr algn="ctr"/>
            <a:r>
              <a:rPr lang="en-US" sz="2400" b="1" dirty="0">
                <a:latin typeface="+mj-lt"/>
              </a:rPr>
              <a:t>Factors</a:t>
            </a:r>
          </a:p>
          <a:p>
            <a:pPr algn="ctr"/>
            <a:endParaRPr lang="en-US" sz="3200" b="1" dirty="0">
              <a:latin typeface="+mj-lt"/>
            </a:endParaRPr>
          </a:p>
        </p:txBody>
      </p:sp>
      <p:sp>
        <p:nvSpPr>
          <p:cNvPr id="9" name="TextBox 8"/>
          <p:cNvSpPr txBox="1"/>
          <p:nvPr/>
        </p:nvSpPr>
        <p:spPr>
          <a:xfrm>
            <a:off x="8674988" y="2748339"/>
            <a:ext cx="1481948" cy="14465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3200" b="1" dirty="0">
              <a:latin typeface="+mj-lt"/>
            </a:endParaRPr>
          </a:p>
          <a:p>
            <a:pPr algn="ctr"/>
            <a:r>
              <a:rPr lang="en-US" sz="2400" b="1" dirty="0">
                <a:latin typeface="+mj-lt"/>
              </a:rPr>
              <a:t>Issue</a:t>
            </a:r>
          </a:p>
          <a:p>
            <a:pPr algn="ctr"/>
            <a:endParaRPr lang="en-US" sz="3200" b="1" dirty="0">
              <a:latin typeface="+mj-lt"/>
            </a:endParaRPr>
          </a:p>
        </p:txBody>
      </p:sp>
      <p:sp>
        <p:nvSpPr>
          <p:cNvPr id="2" name="Left-Right Arrow 1"/>
          <p:cNvSpPr/>
          <p:nvPr/>
        </p:nvSpPr>
        <p:spPr>
          <a:xfrm>
            <a:off x="3621062" y="4189028"/>
            <a:ext cx="4885816" cy="1786313"/>
          </a:xfrm>
          <a:prstGeom prst="leftRightArrow">
            <a:avLst>
              <a:gd name="adj1" fmla="val 48687"/>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800" dirty="0"/>
              <a:t>Cause-effect</a:t>
            </a:r>
          </a:p>
          <a:p>
            <a:pPr algn="ctr"/>
            <a:r>
              <a:rPr lang="en-AU" sz="2800" dirty="0"/>
              <a:t>diagram</a:t>
            </a:r>
          </a:p>
        </p:txBody>
      </p:sp>
    </p:spTree>
    <p:extLst>
      <p:ext uri="{BB962C8B-B14F-4D97-AF65-F5344CB8AC3E}">
        <p14:creationId xmlns:p14="http://schemas.microsoft.com/office/powerpoint/2010/main" val="174181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latin typeface="Arial" charset="0"/>
                <a:ea typeface="ＭＳ Ｐゴシック" charset="0"/>
                <a:cs typeface="ＭＳ Ｐゴシック" charset="0"/>
              </a:rPr>
              <a:t>Why-why diagram</a:t>
            </a:r>
          </a:p>
        </p:txBody>
      </p:sp>
      <p:sp>
        <p:nvSpPr>
          <p:cNvPr id="2" name="TextBox 1"/>
          <p:cNvSpPr txBox="1"/>
          <p:nvPr/>
        </p:nvSpPr>
        <p:spPr>
          <a:xfrm>
            <a:off x="1522413" y="1383159"/>
            <a:ext cx="5704449" cy="461665"/>
          </a:xfrm>
          <a:prstGeom prst="rect">
            <a:avLst/>
          </a:prstGeom>
          <a:noFill/>
        </p:spPr>
        <p:txBody>
          <a:bodyPr wrap="square" rtlCol="0">
            <a:spAutoFit/>
          </a:bodyPr>
          <a:lstStyle/>
          <a:p>
            <a:pPr algn="ctr"/>
            <a:r>
              <a:rPr lang="en-US" sz="2400" dirty="0">
                <a:solidFill>
                  <a:schemeClr val="tx1">
                    <a:lumMod val="75000"/>
                    <a:lumOff val="25000"/>
                  </a:schemeClr>
                </a:solidFill>
              </a:rPr>
              <a:t>Five levels of nesting - “Five Why’s”</a:t>
            </a:r>
          </a:p>
        </p:txBody>
      </p:sp>
      <p:pic>
        <p:nvPicPr>
          <p:cNvPr id="3" name="Picture 2"/>
          <p:cNvPicPr>
            <a:picLocks noChangeAspect="1"/>
          </p:cNvPicPr>
          <p:nvPr/>
        </p:nvPicPr>
        <p:blipFill>
          <a:blip r:embed="rId3"/>
          <a:stretch>
            <a:fillRect/>
          </a:stretch>
        </p:blipFill>
        <p:spPr>
          <a:xfrm>
            <a:off x="3686661" y="1837706"/>
            <a:ext cx="4965991" cy="3969906"/>
          </a:xfrm>
          <a:prstGeom prst="rect">
            <a:avLst/>
          </a:prstGeom>
        </p:spPr>
      </p:pic>
    </p:spTree>
    <p:extLst>
      <p:ext uri="{BB962C8B-B14F-4D97-AF65-F5344CB8AC3E}">
        <p14:creationId xmlns:p14="http://schemas.microsoft.com/office/powerpoint/2010/main" val="215024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en-US" dirty="0">
                <a:ea typeface="ＭＳ Ｐゴシック" charset="0"/>
                <a:cs typeface="ＭＳ Ｐゴシック" charset="0"/>
              </a:rPr>
              <a:t>Why-why diagram example</a:t>
            </a:r>
          </a:p>
        </p:txBody>
      </p:sp>
      <p:sp>
        <p:nvSpPr>
          <p:cNvPr id="4" name="Rectangle 3"/>
          <p:cNvSpPr/>
          <p:nvPr/>
        </p:nvSpPr>
        <p:spPr>
          <a:xfrm>
            <a:off x="4245362" y="1263468"/>
            <a:ext cx="2561493" cy="504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Site engineer keeps equipment longer than needed</a:t>
            </a:r>
          </a:p>
        </p:txBody>
      </p:sp>
      <p:sp>
        <p:nvSpPr>
          <p:cNvPr id="5" name="Rectangle 4"/>
          <p:cNvSpPr/>
          <p:nvPr/>
        </p:nvSpPr>
        <p:spPr>
          <a:xfrm>
            <a:off x="4245362" y="2105268"/>
            <a:ext cx="2561493" cy="677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Site engineer fears equipment will not be available later when needed</a:t>
            </a:r>
          </a:p>
        </p:txBody>
      </p:sp>
      <p:sp>
        <p:nvSpPr>
          <p:cNvPr id="7" name="Rectangle 6"/>
          <p:cNvSpPr/>
          <p:nvPr/>
        </p:nvSpPr>
        <p:spPr>
          <a:xfrm>
            <a:off x="4232342" y="3119716"/>
            <a:ext cx="2587532" cy="58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Time between request and delivery too long</a:t>
            </a:r>
          </a:p>
        </p:txBody>
      </p:sp>
      <p:sp>
        <p:nvSpPr>
          <p:cNvPr id="9" name="Rectangle 8"/>
          <p:cNvSpPr/>
          <p:nvPr/>
        </p:nvSpPr>
        <p:spPr>
          <a:xfrm>
            <a:off x="2627578" y="5296615"/>
            <a:ext cx="2561493" cy="740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b="1" dirty="0"/>
              <a:t>Time spent waiting for works engineer to check request</a:t>
            </a:r>
          </a:p>
        </p:txBody>
      </p:sp>
      <p:sp>
        <p:nvSpPr>
          <p:cNvPr id="10" name="Rectangle 9"/>
          <p:cNvSpPr/>
          <p:nvPr/>
        </p:nvSpPr>
        <p:spPr>
          <a:xfrm>
            <a:off x="4245362" y="4004186"/>
            <a:ext cx="2561493" cy="806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Excessive time spent in finding suitable equipment and approving the request</a:t>
            </a:r>
          </a:p>
        </p:txBody>
      </p:sp>
      <p:sp>
        <p:nvSpPr>
          <p:cNvPr id="11" name="Rectangle 10"/>
          <p:cNvSpPr/>
          <p:nvPr/>
        </p:nvSpPr>
        <p:spPr>
          <a:xfrm>
            <a:off x="5963081" y="5296615"/>
            <a:ext cx="2561493" cy="740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400" b="1" dirty="0"/>
              <a:t>Time spent by clerk contacting possibly multiple suppliers sequentially</a:t>
            </a:r>
          </a:p>
        </p:txBody>
      </p:sp>
      <p:cxnSp>
        <p:nvCxnSpPr>
          <p:cNvPr id="12" name="Straight Arrow Connector 11"/>
          <p:cNvCxnSpPr>
            <a:stCxn id="4" idx="2"/>
            <a:endCxn id="5" idx="0"/>
          </p:cNvCxnSpPr>
          <p:nvPr/>
        </p:nvCxnSpPr>
        <p:spPr>
          <a:xfrm>
            <a:off x="5526108" y="1768110"/>
            <a:ext cx="0" cy="337158"/>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5" idx="2"/>
            <a:endCxn id="7" idx="0"/>
          </p:cNvCxnSpPr>
          <p:nvPr/>
        </p:nvCxnSpPr>
        <p:spPr>
          <a:xfrm>
            <a:off x="5526108" y="2782558"/>
            <a:ext cx="0" cy="337158"/>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10" idx="2"/>
            <a:endCxn id="9" idx="0"/>
          </p:cNvCxnSpPr>
          <p:nvPr/>
        </p:nvCxnSpPr>
        <p:spPr>
          <a:xfrm flipH="1">
            <a:off x="3908324" y="4810505"/>
            <a:ext cx="1617784" cy="486111"/>
          </a:xfrm>
          <a:prstGeom prst="straightConnector1">
            <a:avLst/>
          </a:prstGeom>
          <a:ln w="38100">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0" idx="0"/>
          </p:cNvCxnSpPr>
          <p:nvPr/>
        </p:nvCxnSpPr>
        <p:spPr>
          <a:xfrm>
            <a:off x="5526108" y="3708354"/>
            <a:ext cx="0" cy="295832"/>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10" idx="2"/>
            <a:endCxn id="11" idx="0"/>
          </p:cNvCxnSpPr>
          <p:nvPr/>
        </p:nvCxnSpPr>
        <p:spPr>
          <a:xfrm>
            <a:off x="5526109" y="4810505"/>
            <a:ext cx="1717719" cy="486111"/>
          </a:xfrm>
          <a:prstGeom prst="straightConnector1">
            <a:avLst/>
          </a:prstGeom>
          <a:ln w="38100">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96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ea typeface="ＭＳ Ｐゴシック" charset="0"/>
                <a:cs typeface="ＭＳ Ｐゴシック" charset="0"/>
              </a:rPr>
              <a:t>Cause-effect (Fishbone) diagram</a:t>
            </a:r>
          </a:p>
        </p:txBody>
      </p:sp>
      <p:pic>
        <p:nvPicPr>
          <p:cNvPr id="3" name="Picture 2"/>
          <p:cNvPicPr>
            <a:picLocks noChangeAspect="1"/>
          </p:cNvPicPr>
          <p:nvPr/>
        </p:nvPicPr>
        <p:blipFill>
          <a:blip r:embed="rId3"/>
          <a:stretch>
            <a:fillRect/>
          </a:stretch>
        </p:blipFill>
        <p:spPr>
          <a:xfrm>
            <a:off x="2083532" y="1199789"/>
            <a:ext cx="7647522" cy="5475455"/>
          </a:xfrm>
          <a:prstGeom prst="rect">
            <a:avLst/>
          </a:prstGeom>
        </p:spPr>
      </p:pic>
    </p:spTree>
    <p:extLst>
      <p:ext uri="{BB962C8B-B14F-4D97-AF65-F5344CB8AC3E}">
        <p14:creationId xmlns:p14="http://schemas.microsoft.com/office/powerpoint/2010/main" val="30690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Categories of causes: Six </a:t>
            </a:r>
            <a:r>
              <a:rPr lang="en-US" dirty="0" err="1"/>
              <a:t>Ms</a:t>
            </a:r>
            <a:endParaRPr lang="en-US" dirty="0"/>
          </a:p>
        </p:txBody>
      </p:sp>
      <p:sp>
        <p:nvSpPr>
          <p:cNvPr id="2" name="Content Placeholder 1"/>
          <p:cNvSpPr>
            <a:spLocks noGrp="1"/>
          </p:cNvSpPr>
          <p:nvPr>
            <p:ph idx="1"/>
          </p:nvPr>
        </p:nvSpPr>
        <p:spPr/>
        <p:txBody>
          <a:bodyPr>
            <a:normAutofit fontScale="92500" lnSpcReduction="10000"/>
          </a:bodyPr>
          <a:lstStyle/>
          <a:p>
            <a:pPr marL="457200" indent="-457200">
              <a:buFont typeface="+mj-lt"/>
              <a:buAutoNum type="arabicPeriod"/>
            </a:pPr>
            <a:r>
              <a:rPr lang="en-US" b="1" dirty="0"/>
              <a:t>Machine:</a:t>
            </a:r>
            <a:r>
              <a:rPr lang="en-US" dirty="0"/>
              <a:t> factors stemming from technology used</a:t>
            </a:r>
          </a:p>
          <a:p>
            <a:pPr marL="715963" lvl="1" indent="-179388"/>
            <a:r>
              <a:rPr lang="en-US" dirty="0"/>
              <a:t>Lack of suitable functionality in the supporting software applications</a:t>
            </a:r>
          </a:p>
          <a:p>
            <a:pPr marL="715963" lvl="1" indent="-179388"/>
            <a:r>
              <a:rPr lang="en-US" dirty="0"/>
              <a:t>Poor User Interface (UI) design</a:t>
            </a:r>
          </a:p>
          <a:p>
            <a:pPr marL="715963" lvl="1" indent="-179388"/>
            <a:r>
              <a:rPr lang="en-US" dirty="0"/>
              <a:t>Lack of integration between systems</a:t>
            </a:r>
          </a:p>
          <a:p>
            <a:pPr marL="457200" indent="-457200">
              <a:buFont typeface="+mj-lt"/>
              <a:buAutoNum type="arabicPeriod"/>
            </a:pPr>
            <a:r>
              <a:rPr lang="en-US" b="1" dirty="0"/>
              <a:t>Method:</a:t>
            </a:r>
            <a:r>
              <a:rPr lang="en-US" dirty="0"/>
              <a:t> factors stemming from the way the process is designed, understood or performed</a:t>
            </a:r>
          </a:p>
          <a:p>
            <a:pPr marL="715963" lvl="1" indent="-179388"/>
            <a:r>
              <a:rPr lang="en-US" dirty="0"/>
              <a:t>Unclear assignments of responsibilities</a:t>
            </a:r>
          </a:p>
          <a:p>
            <a:pPr marL="715963" lvl="1" indent="-179388"/>
            <a:r>
              <a:rPr lang="en-US" dirty="0"/>
              <a:t>Unclear instructions</a:t>
            </a:r>
          </a:p>
          <a:p>
            <a:pPr marL="715963" lvl="1" indent="-179388"/>
            <a:r>
              <a:rPr lang="en-US" dirty="0"/>
              <a:t>Insufficient training</a:t>
            </a:r>
          </a:p>
          <a:p>
            <a:pPr marL="715963" lvl="1" indent="-179388"/>
            <a:r>
              <a:rPr lang="en-US" dirty="0"/>
              <a:t>Lack of timely communication</a:t>
            </a:r>
          </a:p>
          <a:p>
            <a:pPr marL="457200" indent="-457200">
              <a:buFont typeface="+mj-lt"/>
              <a:buAutoNum type="arabicPeriod"/>
            </a:pPr>
            <a:r>
              <a:rPr lang="en-US" b="1" dirty="0"/>
              <a:t>Material:</a:t>
            </a:r>
            <a:r>
              <a:rPr lang="en-US" dirty="0"/>
              <a:t> factors stemming from input materials or data</a:t>
            </a:r>
          </a:p>
          <a:p>
            <a:pPr marL="715963" lvl="1" indent="-179388"/>
            <a:r>
              <a:rPr lang="en-US" dirty="0"/>
              <a:t>Missing, incorrect or outdated data</a:t>
            </a:r>
          </a:p>
          <a:p>
            <a:endParaRPr lang="en-US" dirty="0"/>
          </a:p>
          <a:p>
            <a:endParaRPr lang="en-US" dirty="0"/>
          </a:p>
        </p:txBody>
      </p:sp>
    </p:spTree>
    <p:extLst>
      <p:ext uri="{BB962C8B-B14F-4D97-AF65-F5344CB8AC3E}">
        <p14:creationId xmlns:p14="http://schemas.microsoft.com/office/powerpoint/2010/main" val="90422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Categories of causes: Six </a:t>
            </a:r>
            <a:r>
              <a:rPr lang="en-US" dirty="0" err="1"/>
              <a:t>Ms</a:t>
            </a:r>
            <a:endParaRPr lang="en-US" dirty="0"/>
          </a:p>
        </p:txBody>
      </p:sp>
      <p:sp>
        <p:nvSpPr>
          <p:cNvPr id="2" name="Content Placeholder 1"/>
          <p:cNvSpPr>
            <a:spLocks noGrp="1"/>
          </p:cNvSpPr>
          <p:nvPr>
            <p:ph idx="1"/>
          </p:nvPr>
        </p:nvSpPr>
        <p:spPr/>
        <p:txBody>
          <a:bodyPr>
            <a:normAutofit lnSpcReduction="10000"/>
          </a:bodyPr>
          <a:lstStyle/>
          <a:p>
            <a:pPr marL="457200" indent="-457200">
              <a:buFont typeface="+mj-lt"/>
              <a:buAutoNum type="arabicPeriod" startAt="4"/>
            </a:pPr>
            <a:r>
              <a:rPr lang="en-US" b="1" dirty="0"/>
              <a:t>Man: </a:t>
            </a:r>
            <a:r>
              <a:rPr lang="en-US" dirty="0"/>
              <a:t>factors stemming from wrong assessments or incorrect performance of steps attributable to:</a:t>
            </a:r>
          </a:p>
          <a:p>
            <a:pPr marL="715963" lvl="1" indent="-179388"/>
            <a:r>
              <a:rPr lang="en-US" dirty="0"/>
              <a:t>Lack of training and clear instructions</a:t>
            </a:r>
          </a:p>
          <a:p>
            <a:pPr marL="715963" lvl="1" indent="-179388"/>
            <a:r>
              <a:rPr lang="en-US" dirty="0"/>
              <a:t>Lack of motivation</a:t>
            </a:r>
          </a:p>
          <a:p>
            <a:pPr marL="715963" lvl="1" indent="-179388"/>
            <a:r>
              <a:rPr lang="en-US" dirty="0"/>
              <a:t>Too high demands towards process workers</a:t>
            </a:r>
          </a:p>
          <a:p>
            <a:pPr marL="457200" indent="-457200">
              <a:buFont typeface="+mj-lt"/>
              <a:buAutoNum type="arabicPeriod" startAt="4"/>
            </a:pPr>
            <a:r>
              <a:rPr lang="en-US" b="1" dirty="0"/>
              <a:t>Measurement: </a:t>
            </a:r>
            <a:r>
              <a:rPr lang="en-US" dirty="0"/>
              <a:t>factors stemming from reliance on:</a:t>
            </a:r>
          </a:p>
          <a:p>
            <a:pPr marL="715963" lvl="1" indent="-179388"/>
            <a:r>
              <a:rPr lang="en-US" dirty="0"/>
              <a:t>Inaccurate estimations</a:t>
            </a:r>
          </a:p>
          <a:p>
            <a:pPr marL="715963" lvl="1" indent="-179388"/>
            <a:r>
              <a:rPr lang="en-US" dirty="0"/>
              <a:t>Miscalculations</a:t>
            </a:r>
          </a:p>
          <a:p>
            <a:pPr marL="457200" indent="-457200">
              <a:buFont typeface="+mj-lt"/>
              <a:buAutoNum type="arabicPeriod" startAt="6"/>
            </a:pPr>
            <a:r>
              <a:rPr lang="en-US" b="1" dirty="0"/>
              <a:t>Milieu: </a:t>
            </a:r>
            <a:r>
              <a:rPr lang="en-US" dirty="0"/>
              <a:t>factors outside the scope of the process</a:t>
            </a:r>
          </a:p>
          <a:p>
            <a:pPr marL="715963" lvl="1" indent="-179388"/>
            <a:r>
              <a:rPr lang="en-US" dirty="0"/>
              <a:t>Delays caused because of unresponsive external actors</a:t>
            </a:r>
          </a:p>
          <a:p>
            <a:pPr marL="715963" lvl="1" indent="-179388"/>
            <a:r>
              <a:rPr lang="en-US" dirty="0"/>
              <a:t>Sudden increases of workload due to special circumstances</a:t>
            </a:r>
          </a:p>
        </p:txBody>
      </p:sp>
    </p:spTree>
    <p:extLst>
      <p:ext uri="{BB962C8B-B14F-4D97-AF65-F5344CB8AC3E}">
        <p14:creationId xmlns:p14="http://schemas.microsoft.com/office/powerpoint/2010/main" val="12107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ea typeface="ＭＳ Ｐゴシック" charset="0"/>
                <a:cs typeface="ＭＳ Ｐゴシック" charset="0"/>
              </a:rPr>
              <a:t>Cause-effect diagram example</a:t>
            </a:r>
          </a:p>
        </p:txBody>
      </p:sp>
      <p:pic>
        <p:nvPicPr>
          <p:cNvPr id="3" name="Picture 2"/>
          <p:cNvPicPr>
            <a:picLocks noChangeAspect="1"/>
          </p:cNvPicPr>
          <p:nvPr/>
        </p:nvPicPr>
        <p:blipFill>
          <a:blip r:embed="rId3"/>
          <a:stretch>
            <a:fillRect/>
          </a:stretch>
        </p:blipFill>
        <p:spPr>
          <a:xfrm>
            <a:off x="2009699" y="1197220"/>
            <a:ext cx="7722748" cy="5470280"/>
          </a:xfrm>
          <a:prstGeom prst="rect">
            <a:avLst/>
          </a:prstGeom>
        </p:spPr>
      </p:pic>
    </p:spTree>
    <p:extLst>
      <p:ext uri="{BB962C8B-B14F-4D97-AF65-F5344CB8AC3E}">
        <p14:creationId xmlns:p14="http://schemas.microsoft.com/office/powerpoint/2010/main" val="5227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979612" y="152400"/>
            <a:ext cx="8229600" cy="1143000"/>
          </a:xfrm>
        </p:spPr>
        <p:txBody>
          <a:bodyPr/>
          <a:lstStyle/>
          <a:p>
            <a:r>
              <a:rPr lang="en-US" dirty="0"/>
              <a:t>Qualitative analysis</a:t>
            </a:r>
            <a:endParaRPr lang="et-EE" dirty="0">
              <a:latin typeface="Arial" charset="0"/>
              <a:ea typeface="ＭＳ Ｐゴシック" charset="0"/>
              <a:cs typeface="ＭＳ Ｐゴシック"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8259473"/>
              </p:ext>
            </p:extLst>
          </p:nvPr>
        </p:nvGraphicFramePr>
        <p:xfrm>
          <a:off x="2024456" y="1555361"/>
          <a:ext cx="8229600"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67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pPr marL="457200" indent="-457200">
              <a:buFont typeface="+mj-lt"/>
              <a:buAutoNum type="arabicPeriod"/>
            </a:pPr>
            <a:r>
              <a:rPr lang="en-US" dirty="0"/>
              <a:t>Segregate value-adding, business value-adding and non-value-adding steps</a:t>
            </a:r>
          </a:p>
          <a:p>
            <a:pPr marL="457200" indent="-457200">
              <a:buFont typeface="+mj-lt"/>
              <a:buAutoNum type="arabicPeriod"/>
            </a:pPr>
            <a:r>
              <a:rPr lang="en-US" dirty="0"/>
              <a:t>Identify waste</a:t>
            </a:r>
          </a:p>
          <a:p>
            <a:pPr marL="457200" indent="-457200">
              <a:buFont typeface="+mj-lt"/>
              <a:buAutoNum type="arabicPeriod"/>
            </a:pPr>
            <a:r>
              <a:rPr lang="en-US" dirty="0"/>
              <a:t>Collect and systematically organize issues, assess their impact</a:t>
            </a:r>
          </a:p>
          <a:p>
            <a:pPr marL="457200" indent="-457200">
              <a:buFont typeface="+mj-lt"/>
              <a:buAutoNum type="arabicPeriod"/>
            </a:pPr>
            <a:r>
              <a:rPr lang="en-US" dirty="0"/>
              <a:t>Analyze root causes of issues</a:t>
            </a:r>
          </a:p>
        </p:txBody>
      </p:sp>
    </p:spTree>
    <p:extLst>
      <p:ext uri="{BB962C8B-B14F-4D97-AF65-F5344CB8AC3E}">
        <p14:creationId xmlns:p14="http://schemas.microsoft.com/office/powerpoint/2010/main" val="92230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53A9-5ABC-4DFB-8E9B-5C543664AB8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814A7E4-2F6D-4975-91F2-C5709995B546}"/>
              </a:ext>
            </a:extLst>
          </p:cNvPr>
          <p:cNvSpPr>
            <a:spLocks noGrp="1"/>
          </p:cNvSpPr>
          <p:nvPr>
            <p:ph idx="1"/>
          </p:nvPr>
        </p:nvSpPr>
        <p:spPr/>
        <p:txBody>
          <a:bodyPr/>
          <a:lstStyle/>
          <a:p>
            <a:pPr marL="0" indent="0">
              <a:buNone/>
            </a:pPr>
            <a:r>
              <a:rPr lang="en-US" dirty="0"/>
              <a:t>Chapter 6 - Fundamentals of Business Process Management</a:t>
            </a:r>
          </a:p>
          <a:p>
            <a:pPr marL="0" indent="0">
              <a:buNone/>
            </a:pPr>
            <a:r>
              <a:rPr lang="en-US" dirty="0"/>
              <a:t>Marlon Dumas, Marcello La Rosa, Jan </a:t>
            </a:r>
            <a:r>
              <a:rPr lang="en-US" dirty="0" err="1"/>
              <a:t>Mendling</a:t>
            </a:r>
            <a:r>
              <a:rPr lang="en-US" dirty="0"/>
              <a:t>, </a:t>
            </a:r>
            <a:r>
              <a:rPr lang="en-US" dirty="0" err="1"/>
              <a:t>Hajo</a:t>
            </a:r>
            <a:r>
              <a:rPr lang="en-US" dirty="0"/>
              <a:t> A. </a:t>
            </a:r>
            <a:r>
              <a:rPr lang="en-US" dirty="0" err="1"/>
              <a:t>Reijers</a:t>
            </a:r>
            <a:r>
              <a:rPr lang="en-US" dirty="0"/>
              <a:t> </a:t>
            </a:r>
          </a:p>
          <a:p>
            <a:pPr marL="0" indent="0">
              <a:buNone/>
            </a:pPr>
            <a:r>
              <a:rPr lang="en-US" dirty="0"/>
              <a:t>Springer 2018</a:t>
            </a:r>
            <a:endParaRPr lang="en-PK" dirty="0"/>
          </a:p>
        </p:txBody>
      </p:sp>
    </p:spTree>
    <p:extLst>
      <p:ext uri="{BB962C8B-B14F-4D97-AF65-F5344CB8AC3E}">
        <p14:creationId xmlns:p14="http://schemas.microsoft.com/office/powerpoint/2010/main" val="22442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79612" y="76200"/>
            <a:ext cx="8229600" cy="1143000"/>
          </a:xfrm>
        </p:spPr>
        <p:txBody>
          <a:bodyPr/>
          <a:lstStyle/>
          <a:p>
            <a:r>
              <a:rPr lang="en-US" dirty="0"/>
              <a:t>Value-added analysis</a:t>
            </a:r>
            <a:endParaRPr lang="en-US" dirty="0">
              <a:ea typeface="ＭＳ Ｐゴシック" charset="0"/>
              <a:cs typeface="ＭＳ Ｐゴシック" charset="0"/>
            </a:endParaRPr>
          </a:p>
        </p:txBody>
      </p:sp>
      <p:sp>
        <p:nvSpPr>
          <p:cNvPr id="23555" name="Content Placeholder 2"/>
          <p:cNvSpPr>
            <a:spLocks noGrp="1"/>
          </p:cNvSpPr>
          <p:nvPr>
            <p:ph idx="1"/>
          </p:nvPr>
        </p:nvSpPr>
        <p:spPr>
          <a:xfrm>
            <a:off x="1903412" y="1219200"/>
            <a:ext cx="8458200" cy="4876800"/>
          </a:xfrm>
        </p:spPr>
        <p:txBody>
          <a:bodyPr/>
          <a:lstStyle/>
          <a:p>
            <a:pPr marL="457200" indent="-457200">
              <a:buFont typeface="+mj-lt"/>
              <a:buAutoNum type="arabicPeriod"/>
            </a:pPr>
            <a:r>
              <a:rPr lang="en-US" dirty="0">
                <a:latin typeface="+mj-lt"/>
                <a:ea typeface="ＭＳ Ｐゴシック" charset="0"/>
                <a:cs typeface="ＭＳ Ｐゴシック" charset="0"/>
              </a:rPr>
              <a:t>Decorticate the process into steps</a:t>
            </a:r>
          </a:p>
          <a:p>
            <a:pPr marL="896938" lvl="1" indent="-269875"/>
            <a:r>
              <a:rPr lang="en-US" dirty="0">
                <a:latin typeface="+mj-lt"/>
                <a:ea typeface="ＭＳ Ｐゴシック" charset="0"/>
                <a:cs typeface="ＭＳ Ｐゴシック" charset="0"/>
              </a:rPr>
              <a:t>Steps performed before a task</a:t>
            </a:r>
          </a:p>
          <a:p>
            <a:pPr marL="896938" lvl="1" indent="-269875"/>
            <a:r>
              <a:rPr lang="en-US" dirty="0">
                <a:latin typeface="+mj-lt"/>
                <a:ea typeface="ＭＳ Ｐゴシック" charset="0"/>
                <a:cs typeface="ＭＳ Ｐゴシック" charset="0"/>
              </a:rPr>
              <a:t>The task itself, possibly decomposed into smaller steps</a:t>
            </a:r>
          </a:p>
          <a:p>
            <a:pPr marL="896938" lvl="1" indent="-269875"/>
            <a:r>
              <a:rPr lang="en-US" dirty="0">
                <a:latin typeface="+mj-lt"/>
                <a:ea typeface="ＭＳ Ｐゴシック" charset="0"/>
                <a:cs typeface="ＭＳ Ｐゴシック" charset="0"/>
              </a:rPr>
              <a:t>Steps performed after a task, in preparation for the next task</a:t>
            </a:r>
          </a:p>
          <a:p>
            <a:pPr lvl="1"/>
            <a:endParaRPr lang="en-US" dirty="0">
              <a:latin typeface="+mj-lt"/>
              <a:ea typeface="ＭＳ Ｐゴシック" charset="0"/>
              <a:cs typeface="ＭＳ Ｐゴシック" charset="0"/>
            </a:endParaRPr>
          </a:p>
          <a:p>
            <a:pPr marL="457200" indent="-457200">
              <a:buFont typeface="+mj-lt"/>
              <a:buAutoNum type="arabicPeriod"/>
            </a:pPr>
            <a:r>
              <a:rPr lang="en-US" dirty="0">
                <a:latin typeface="+mj-lt"/>
                <a:ea typeface="ＭＳ Ｐゴシック" charset="0"/>
                <a:cs typeface="ＭＳ Ｐゴシック" charset="0"/>
              </a:rPr>
              <a:t>Classify each step</a:t>
            </a:r>
          </a:p>
          <a:p>
            <a:pPr marL="896938" lvl="1" indent="-269875"/>
            <a:r>
              <a:rPr lang="en-US" dirty="0">
                <a:latin typeface="+mj-lt"/>
                <a:ea typeface="ＭＳ Ｐゴシック" charset="0"/>
                <a:cs typeface="ＭＳ Ｐゴシック" charset="0"/>
              </a:rPr>
              <a:t>Value-adding (VA)</a:t>
            </a:r>
          </a:p>
          <a:p>
            <a:pPr marL="896938" lvl="1" indent="-269875"/>
            <a:r>
              <a:rPr lang="en-US" dirty="0">
                <a:latin typeface="+mj-lt"/>
                <a:ea typeface="ＭＳ Ｐゴシック" charset="0"/>
                <a:cs typeface="ＭＳ Ｐゴシック" charset="0"/>
              </a:rPr>
              <a:t>Business value-adding (BVA)</a:t>
            </a:r>
          </a:p>
          <a:p>
            <a:pPr marL="896938" lvl="1" indent="-269875"/>
            <a:r>
              <a:rPr lang="en-US" dirty="0">
                <a:latin typeface="+mj-lt"/>
                <a:ea typeface="ＭＳ Ｐゴシック" charset="0"/>
                <a:cs typeface="ＭＳ Ｐゴシック" charset="0"/>
              </a:rPr>
              <a:t>Non-value-adding (NVA)</a:t>
            </a:r>
          </a:p>
        </p:txBody>
      </p:sp>
      <p:pic>
        <p:nvPicPr>
          <p:cNvPr id="408580" name="Picture 4" descr="http://bedheadmedia.com/wp-content/uploads/2015/10/value-proposi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2597" y="4416433"/>
            <a:ext cx="2974486" cy="1981924"/>
          </a:xfrm>
          <a:prstGeom prst="rect">
            <a:avLst/>
          </a:prstGeom>
          <a:ln>
            <a:noFill/>
          </a:ln>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6839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9956" y="198485"/>
            <a:ext cx="8064896" cy="792088"/>
          </a:xfrm>
        </p:spPr>
        <p:txBody>
          <a:bodyPr/>
          <a:lstStyle/>
          <a:p>
            <a:r>
              <a:rPr lang="en-US" dirty="0"/>
              <a:t>Value-adding steps</a:t>
            </a:r>
          </a:p>
        </p:txBody>
      </p:sp>
      <p:sp>
        <p:nvSpPr>
          <p:cNvPr id="2" name="Content Placeholder 1"/>
          <p:cNvSpPr>
            <a:spLocks noGrp="1"/>
          </p:cNvSpPr>
          <p:nvPr>
            <p:ph idx="1"/>
          </p:nvPr>
        </p:nvSpPr>
        <p:spPr>
          <a:xfrm>
            <a:off x="1855141" y="983214"/>
            <a:ext cx="8136904" cy="4824536"/>
          </a:xfrm>
        </p:spPr>
        <p:txBody>
          <a:bodyPr>
            <a:normAutofit fontScale="92500" lnSpcReduction="10000"/>
          </a:bodyPr>
          <a:lstStyle/>
          <a:p>
            <a:pPr marL="171450" indent="0">
              <a:buNone/>
            </a:pPr>
            <a:r>
              <a:rPr lang="en-US" dirty="0">
                <a:latin typeface="+mj-lt"/>
                <a:ea typeface="ＭＳ Ｐゴシック" charset="0"/>
              </a:rPr>
              <a:t>Produce value or satisfaction to the customer</a:t>
            </a:r>
          </a:p>
          <a:p>
            <a:pPr marL="171450" indent="0">
              <a:buNone/>
            </a:pPr>
            <a:endParaRPr lang="en-US" dirty="0">
              <a:latin typeface="+mj-lt"/>
              <a:ea typeface="ＭＳ Ｐゴシック" charset="0"/>
            </a:endParaRPr>
          </a:p>
          <a:p>
            <a:pPr marL="171450" indent="0">
              <a:buNone/>
            </a:pPr>
            <a:r>
              <a:rPr lang="en-US" dirty="0">
                <a:latin typeface="+mj-lt"/>
                <a:ea typeface="ＭＳ Ｐゴシック" charset="0"/>
              </a:rPr>
              <a:t>Criteria</a:t>
            </a:r>
          </a:p>
          <a:p>
            <a:pPr marL="742950" lvl="1" indent="-342900"/>
            <a:r>
              <a:rPr lang="en-US" dirty="0">
                <a:latin typeface="+mj-lt"/>
                <a:ea typeface="ＭＳ Ｐゴシック" charset="0"/>
              </a:rPr>
              <a:t>Is the customer willing to pay for this step?</a:t>
            </a:r>
          </a:p>
          <a:p>
            <a:pPr marL="742950" lvl="1" indent="-342900"/>
            <a:r>
              <a:rPr lang="en-US" dirty="0">
                <a:latin typeface="+mj-lt"/>
                <a:ea typeface="ＭＳ Ｐゴシック" charset="0"/>
              </a:rPr>
              <a:t>Would the customer agree that this step is necessary to achieve their goals?</a:t>
            </a:r>
          </a:p>
          <a:p>
            <a:pPr marL="742950" lvl="1" indent="-342900"/>
            <a:r>
              <a:rPr lang="en-US" dirty="0">
                <a:latin typeface="+mj-lt"/>
                <a:ea typeface="ＭＳ Ｐゴシック" charset="0"/>
              </a:rPr>
              <a:t>If the step is removed, would the customer perceive that the end product or service is less valuable?</a:t>
            </a:r>
          </a:p>
          <a:p>
            <a:pPr marL="171450" indent="0">
              <a:buNone/>
            </a:pPr>
            <a:endParaRPr lang="en-US" dirty="0">
              <a:latin typeface="+mj-lt"/>
              <a:ea typeface="ＭＳ Ｐゴシック" charset="0"/>
            </a:endParaRPr>
          </a:p>
          <a:p>
            <a:pPr marL="171450" indent="0">
              <a:buNone/>
            </a:pPr>
            <a:r>
              <a:rPr lang="en-US" dirty="0">
                <a:latin typeface="+mj-lt"/>
                <a:ea typeface="ＭＳ Ｐゴシック" charset="0"/>
              </a:rPr>
              <a:t>Examples</a:t>
            </a:r>
          </a:p>
          <a:p>
            <a:pPr marL="742950" lvl="1" indent="-342900"/>
            <a:r>
              <a:rPr lang="en-US" u="sng" dirty="0">
                <a:latin typeface="+mj-lt"/>
                <a:ea typeface="ＭＳ Ｐゴシック" charset="0"/>
              </a:rPr>
              <a:t>Order-to-cash process</a:t>
            </a:r>
            <a:r>
              <a:rPr lang="en-US" dirty="0">
                <a:latin typeface="+mj-lt"/>
                <a:ea typeface="ＭＳ Ｐゴシック" charset="0"/>
              </a:rPr>
              <a:t>: Confirm delivery date, Deliver products </a:t>
            </a:r>
          </a:p>
          <a:p>
            <a:pPr marL="742950" lvl="1" indent="-342900"/>
            <a:r>
              <a:rPr lang="en-US" u="sng" dirty="0">
                <a:latin typeface="+mj-lt"/>
                <a:ea typeface="ＭＳ Ｐゴシック" charset="0"/>
              </a:rPr>
              <a:t>University admission process</a:t>
            </a:r>
            <a:r>
              <a:rPr lang="en-US" dirty="0">
                <a:latin typeface="+mj-lt"/>
                <a:ea typeface="ＭＳ Ｐゴシック" charset="0"/>
              </a:rPr>
              <a:t>: Assess application, Notify admission outcome</a:t>
            </a:r>
          </a:p>
        </p:txBody>
      </p:sp>
      <p:sp>
        <p:nvSpPr>
          <p:cNvPr id="6" name="Rectangle 5"/>
          <p:cNvSpPr/>
          <p:nvPr/>
        </p:nvSpPr>
        <p:spPr>
          <a:xfrm>
            <a:off x="9139784" y="535772"/>
            <a:ext cx="1081450" cy="369332"/>
          </a:xfrm>
          <a:prstGeom prst="rect">
            <a:avLst/>
          </a:prstGeom>
        </p:spPr>
        <p:txBody>
          <a:bodyPr wrap="none">
            <a:spAutoFit/>
          </a:bodyPr>
          <a:lstStyle/>
          <a:p>
            <a:r>
              <a:rPr lang="en-US" dirty="0">
                <a:ea typeface="ＭＳ Ｐゴシック" charset="0"/>
              </a:rPr>
              <a:t>Maximize</a:t>
            </a:r>
            <a:endParaRPr lang="en-AU" dirty="0"/>
          </a:p>
        </p:txBody>
      </p:sp>
      <p:sp>
        <p:nvSpPr>
          <p:cNvPr id="7" name="Arrow: Down 6">
            <a:extLst>
              <a:ext uri="{FF2B5EF4-FFF2-40B4-BE49-F238E27FC236}">
                <a16:creationId xmlns:a16="http://schemas.microsoft.com/office/drawing/2014/main" id="{200E7B6D-8C16-4F99-8D02-3121A17668C7}"/>
              </a:ext>
            </a:extLst>
          </p:cNvPr>
          <p:cNvSpPr/>
          <p:nvPr/>
        </p:nvSpPr>
        <p:spPr>
          <a:xfrm rot="10800000">
            <a:off x="10221234" y="336148"/>
            <a:ext cx="484632" cy="6544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52694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2033" y="260648"/>
            <a:ext cx="8064896" cy="792088"/>
          </a:xfrm>
        </p:spPr>
        <p:txBody>
          <a:bodyPr/>
          <a:lstStyle/>
          <a:p>
            <a:r>
              <a:rPr lang="en-US" dirty="0"/>
              <a:t>Business value-adding activities</a:t>
            </a:r>
          </a:p>
        </p:txBody>
      </p:sp>
      <p:sp>
        <p:nvSpPr>
          <p:cNvPr id="2" name="Content Placeholder 1"/>
          <p:cNvSpPr>
            <a:spLocks noGrp="1"/>
          </p:cNvSpPr>
          <p:nvPr>
            <p:ph idx="1"/>
          </p:nvPr>
        </p:nvSpPr>
        <p:spPr>
          <a:xfrm>
            <a:off x="1713484" y="1001506"/>
            <a:ext cx="8617840" cy="5249942"/>
          </a:xfrm>
        </p:spPr>
        <p:txBody>
          <a:bodyPr>
            <a:normAutofit fontScale="92500" lnSpcReduction="20000"/>
          </a:bodyPr>
          <a:lstStyle/>
          <a:p>
            <a:pPr marL="171450" indent="0">
              <a:buNone/>
            </a:pPr>
            <a:r>
              <a:rPr lang="en-US" dirty="0">
                <a:latin typeface="+mj-lt"/>
                <a:ea typeface="ＭＳ Ｐゴシック" charset="0"/>
              </a:rPr>
              <a:t>Necessary or useful for the business to operate</a:t>
            </a:r>
          </a:p>
          <a:p>
            <a:pPr marL="171450" indent="0">
              <a:buNone/>
            </a:pPr>
            <a:endParaRPr lang="en-US" dirty="0">
              <a:latin typeface="+mj-lt"/>
              <a:ea typeface="ＭＳ Ｐゴシック" charset="0"/>
            </a:endParaRPr>
          </a:p>
          <a:p>
            <a:pPr marL="171450" indent="0">
              <a:buNone/>
            </a:pPr>
            <a:r>
              <a:rPr lang="en-US" dirty="0">
                <a:latin typeface="+mj-lt"/>
                <a:ea typeface="ＭＳ Ｐゴシック" charset="0"/>
              </a:rPr>
              <a:t>Criteria</a:t>
            </a:r>
          </a:p>
          <a:p>
            <a:pPr marL="742950" lvl="1" indent="-342900"/>
            <a:r>
              <a:rPr lang="en-US" dirty="0">
                <a:latin typeface="+mj-lt"/>
                <a:ea typeface="ＭＳ Ｐゴシック" charset="0"/>
              </a:rPr>
              <a:t>Is this step required in order to collect revenue, to improve or grow the business?</a:t>
            </a:r>
          </a:p>
          <a:p>
            <a:pPr marL="742950" lvl="1" indent="-342900"/>
            <a:r>
              <a:rPr lang="en-US" dirty="0">
                <a:latin typeface="+mj-lt"/>
                <a:ea typeface="ＭＳ Ｐゴシック" charset="0"/>
              </a:rPr>
              <a:t>Would the business (potentially) suffer in the long-term if this step was removed?</a:t>
            </a:r>
          </a:p>
          <a:p>
            <a:pPr marL="742950" lvl="1" indent="-342900"/>
            <a:r>
              <a:rPr lang="en-US" dirty="0">
                <a:latin typeface="+mj-lt"/>
                <a:ea typeface="ＭＳ Ｐゴシック" charset="0"/>
              </a:rPr>
              <a:t>Does it reduce risk of business losses?</a:t>
            </a:r>
          </a:p>
          <a:p>
            <a:pPr marL="742950" lvl="1" indent="-342900"/>
            <a:r>
              <a:rPr lang="en-US" dirty="0">
                <a:latin typeface="+mj-lt"/>
                <a:ea typeface="ＭＳ Ｐゴシック" charset="0"/>
              </a:rPr>
              <a:t>Is this step required in order to comply with regulatory requirements?</a:t>
            </a:r>
          </a:p>
          <a:p>
            <a:pPr marL="171450" indent="0">
              <a:buNone/>
            </a:pPr>
            <a:endParaRPr lang="en-US" dirty="0">
              <a:latin typeface="+mj-lt"/>
              <a:ea typeface="ＭＳ Ｐゴシック" charset="0"/>
            </a:endParaRPr>
          </a:p>
          <a:p>
            <a:pPr marL="171450" indent="0">
              <a:buNone/>
            </a:pPr>
            <a:r>
              <a:rPr lang="en-US" dirty="0">
                <a:latin typeface="+mj-lt"/>
                <a:ea typeface="ＭＳ Ｐゴシック" charset="0"/>
              </a:rPr>
              <a:t>Example</a:t>
            </a:r>
          </a:p>
          <a:p>
            <a:pPr marL="742950" lvl="1" indent="-342900"/>
            <a:r>
              <a:rPr lang="en-US" u="sng" dirty="0">
                <a:latin typeface="+mj-lt"/>
                <a:ea typeface="ＭＳ Ｐゴシック" charset="0"/>
              </a:rPr>
              <a:t>Order-to-cash process</a:t>
            </a:r>
            <a:r>
              <a:rPr lang="en-US" dirty="0">
                <a:latin typeface="+mj-lt"/>
                <a:ea typeface="ＭＳ Ｐゴシック" charset="0"/>
              </a:rPr>
              <a:t>: </a:t>
            </a:r>
            <a:r>
              <a:rPr lang="en-US" i="1" dirty="0">
                <a:latin typeface="+mj-lt"/>
                <a:ea typeface="ＭＳ Ｐゴシック" charset="0"/>
              </a:rPr>
              <a:t>Check </a:t>
            </a:r>
            <a:r>
              <a:rPr lang="en-US" dirty="0">
                <a:latin typeface="+mj-lt"/>
                <a:ea typeface="ＭＳ Ｐゴシック" charset="0"/>
              </a:rPr>
              <a:t>purchase order, </a:t>
            </a:r>
            <a:r>
              <a:rPr lang="en-US" i="1" dirty="0">
                <a:latin typeface="+mj-lt"/>
                <a:ea typeface="ＭＳ Ｐゴシック" charset="0"/>
              </a:rPr>
              <a:t>Check </a:t>
            </a:r>
            <a:r>
              <a:rPr lang="en-US" dirty="0">
                <a:latin typeface="+mj-lt"/>
                <a:ea typeface="ＭＳ Ｐゴシック" charset="0"/>
              </a:rPr>
              <a:t>customer’s credit worthiness, Issue invoice, Collect payment, Collect customer feedback</a:t>
            </a:r>
          </a:p>
          <a:p>
            <a:pPr marL="742950" lvl="1" indent="-342900"/>
            <a:r>
              <a:rPr lang="en-US" u="sng" dirty="0">
                <a:latin typeface="+mj-lt"/>
                <a:ea typeface="ＭＳ Ｐゴシック" charset="0"/>
              </a:rPr>
              <a:t>University admission process</a:t>
            </a:r>
            <a:r>
              <a:rPr lang="en-US" dirty="0">
                <a:latin typeface="+mj-lt"/>
                <a:ea typeface="ＭＳ Ｐゴシック" charset="0"/>
              </a:rPr>
              <a:t>: </a:t>
            </a:r>
            <a:r>
              <a:rPr lang="en-US" i="1" dirty="0">
                <a:latin typeface="+mj-lt"/>
                <a:ea typeface="ＭＳ Ｐゴシック" charset="0"/>
              </a:rPr>
              <a:t>Verify </a:t>
            </a:r>
            <a:r>
              <a:rPr lang="en-US" dirty="0">
                <a:latin typeface="+mj-lt"/>
                <a:ea typeface="ＭＳ Ｐゴシック" charset="0"/>
              </a:rPr>
              <a:t>completeness of application, </a:t>
            </a:r>
            <a:r>
              <a:rPr lang="en-US" i="1" dirty="0">
                <a:latin typeface="+mj-lt"/>
                <a:ea typeface="ＭＳ Ｐゴシック" charset="0"/>
              </a:rPr>
              <a:t>Check </a:t>
            </a:r>
            <a:r>
              <a:rPr lang="en-US" dirty="0">
                <a:latin typeface="+mj-lt"/>
                <a:ea typeface="ＭＳ Ｐゴシック" charset="0"/>
              </a:rPr>
              <a:t>validity of degrees, </a:t>
            </a:r>
            <a:r>
              <a:rPr lang="en-US" i="1" dirty="0">
                <a:latin typeface="+mj-lt"/>
                <a:ea typeface="ＭＳ Ｐゴシック" charset="0"/>
              </a:rPr>
              <a:t>Check </a:t>
            </a:r>
            <a:r>
              <a:rPr lang="en-US" dirty="0">
                <a:latin typeface="+mj-lt"/>
                <a:ea typeface="ＭＳ Ｐゴシック" charset="0"/>
              </a:rPr>
              <a:t>validity of language test results</a:t>
            </a:r>
          </a:p>
        </p:txBody>
      </p:sp>
      <p:sp>
        <p:nvSpPr>
          <p:cNvPr id="10" name="Rectangle 9"/>
          <p:cNvSpPr/>
          <p:nvPr/>
        </p:nvSpPr>
        <p:spPr>
          <a:xfrm>
            <a:off x="9145646" y="535772"/>
            <a:ext cx="1048300" cy="369332"/>
          </a:xfrm>
          <a:prstGeom prst="rect">
            <a:avLst/>
          </a:prstGeom>
        </p:spPr>
        <p:txBody>
          <a:bodyPr wrap="none">
            <a:spAutoFit/>
          </a:bodyPr>
          <a:lstStyle/>
          <a:p>
            <a:r>
              <a:rPr lang="en-US" dirty="0">
                <a:ea typeface="ＭＳ Ｐゴシック" charset="0"/>
              </a:rPr>
              <a:t>Minimize</a:t>
            </a:r>
            <a:endParaRPr lang="en-AU" dirty="0"/>
          </a:p>
        </p:txBody>
      </p:sp>
      <p:sp>
        <p:nvSpPr>
          <p:cNvPr id="5" name="Arrow: Down 4">
            <a:extLst>
              <a:ext uri="{FF2B5EF4-FFF2-40B4-BE49-F238E27FC236}">
                <a16:creationId xmlns:a16="http://schemas.microsoft.com/office/drawing/2014/main" id="{7854905D-39D9-4A64-8BCA-9E3D6FC64569}"/>
              </a:ext>
            </a:extLst>
          </p:cNvPr>
          <p:cNvSpPr/>
          <p:nvPr/>
        </p:nvSpPr>
        <p:spPr>
          <a:xfrm>
            <a:off x="10178696" y="456609"/>
            <a:ext cx="647919" cy="79208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49272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982" y="365127"/>
            <a:ext cx="10512862" cy="831626"/>
          </a:xfrm>
        </p:spPr>
        <p:txBody>
          <a:bodyPr/>
          <a:lstStyle/>
          <a:p>
            <a:r>
              <a:rPr lang="en-US" dirty="0"/>
              <a:t>Non-value-adding activities</a:t>
            </a:r>
          </a:p>
        </p:txBody>
      </p:sp>
      <p:sp>
        <p:nvSpPr>
          <p:cNvPr id="2" name="Content Placeholder 1"/>
          <p:cNvSpPr>
            <a:spLocks noGrp="1"/>
          </p:cNvSpPr>
          <p:nvPr>
            <p:ph idx="1"/>
          </p:nvPr>
        </p:nvSpPr>
        <p:spPr>
          <a:xfrm>
            <a:off x="837981" y="1052736"/>
            <a:ext cx="10512862" cy="4824536"/>
          </a:xfrm>
        </p:spPr>
        <p:txBody>
          <a:bodyPr>
            <a:normAutofit fontScale="92500" lnSpcReduction="10000"/>
          </a:bodyPr>
          <a:lstStyle/>
          <a:p>
            <a:pPr marL="171450" indent="0">
              <a:buNone/>
            </a:pPr>
            <a:r>
              <a:rPr lang="en-US" dirty="0">
                <a:latin typeface="+mj-lt"/>
                <a:ea typeface="ＭＳ Ｐゴシック" charset="0"/>
              </a:rPr>
              <a:t>Everything else besides VA and BVA. </a:t>
            </a:r>
            <a:r>
              <a:rPr lang="en-US" dirty="0">
                <a:ea typeface="ＭＳ Ｐゴシック" charset="0"/>
              </a:rPr>
              <a:t>Activities the customer would be unwilling to pay for</a:t>
            </a:r>
          </a:p>
          <a:p>
            <a:pPr marL="171450" indent="0">
              <a:buNone/>
            </a:pPr>
            <a:endParaRPr lang="en-US" dirty="0">
              <a:latin typeface="+mj-lt"/>
              <a:ea typeface="ＭＳ Ｐゴシック" charset="0"/>
            </a:endParaRPr>
          </a:p>
          <a:p>
            <a:pPr marL="171450" indent="0">
              <a:buNone/>
            </a:pPr>
            <a:r>
              <a:rPr lang="en-US" dirty="0">
                <a:latin typeface="+mj-lt"/>
                <a:ea typeface="ＭＳ Ｐゴシック" charset="0"/>
              </a:rPr>
              <a:t>Incudes</a:t>
            </a:r>
          </a:p>
          <a:p>
            <a:pPr marL="857250" lvl="1" indent="-457200">
              <a:buFont typeface="+mj-lt"/>
              <a:buAutoNum type="arabicPeriod"/>
            </a:pPr>
            <a:r>
              <a:rPr lang="en-US" sz="2000" dirty="0">
                <a:latin typeface="+mj-lt"/>
                <a:ea typeface="ＭＳ Ｐゴシック" charset="0"/>
              </a:rPr>
              <a:t>Handovers, context switches</a:t>
            </a:r>
          </a:p>
          <a:p>
            <a:pPr marL="857250" lvl="1" indent="-457200">
              <a:buFont typeface="+mj-lt"/>
              <a:buAutoNum type="arabicPeriod"/>
            </a:pPr>
            <a:r>
              <a:rPr lang="en-US" sz="2000" dirty="0">
                <a:latin typeface="+mj-lt"/>
                <a:ea typeface="ＭＳ Ｐゴシック" charset="0"/>
              </a:rPr>
              <a:t>Waiting times, delays</a:t>
            </a:r>
          </a:p>
          <a:p>
            <a:pPr marL="857250" lvl="1" indent="-457200">
              <a:buFont typeface="+mj-lt"/>
              <a:buAutoNum type="arabicPeriod"/>
            </a:pPr>
            <a:r>
              <a:rPr lang="en-US" sz="2000" dirty="0">
                <a:latin typeface="+mj-lt"/>
                <a:ea typeface="ＭＳ Ｐゴシック" charset="0"/>
              </a:rPr>
              <a:t>Rework or defect correction</a:t>
            </a:r>
          </a:p>
          <a:p>
            <a:pPr marL="171450" indent="0">
              <a:buNone/>
            </a:pPr>
            <a:endParaRPr lang="en-US" dirty="0">
              <a:latin typeface="+mj-lt"/>
              <a:ea typeface="ＭＳ Ｐゴシック" charset="0"/>
            </a:endParaRPr>
          </a:p>
          <a:p>
            <a:pPr marL="171450" indent="0">
              <a:buNone/>
            </a:pPr>
            <a:r>
              <a:rPr lang="en-US" dirty="0">
                <a:latin typeface="+mj-lt"/>
                <a:ea typeface="ＭＳ Ｐゴシック" charset="0"/>
              </a:rPr>
              <a:t>Examples</a:t>
            </a:r>
          </a:p>
          <a:p>
            <a:pPr marL="742950" lvl="1" indent="-342900"/>
            <a:r>
              <a:rPr lang="en-US" u="sng" dirty="0">
                <a:latin typeface="+mj-lt"/>
                <a:ea typeface="ＭＳ Ｐゴシック" charset="0"/>
              </a:rPr>
              <a:t>Order-to-cash process</a:t>
            </a:r>
            <a:r>
              <a:rPr lang="en-US" dirty="0">
                <a:latin typeface="+mj-lt"/>
                <a:ea typeface="ＭＳ Ｐゴシック" charset="0"/>
              </a:rPr>
              <a:t>: </a:t>
            </a:r>
            <a:r>
              <a:rPr lang="en-US" i="1" dirty="0">
                <a:latin typeface="+mj-lt"/>
                <a:ea typeface="ＭＳ Ｐゴシック" charset="0"/>
              </a:rPr>
              <a:t>Forward </a:t>
            </a:r>
            <a:r>
              <a:rPr lang="en-US" dirty="0">
                <a:latin typeface="+mj-lt"/>
                <a:ea typeface="ＭＳ Ｐゴシック" charset="0"/>
              </a:rPr>
              <a:t>PO to warehouse, </a:t>
            </a:r>
            <a:r>
              <a:rPr lang="en-US" i="1" dirty="0">
                <a:latin typeface="+mj-lt"/>
                <a:ea typeface="ＭＳ Ｐゴシック" charset="0"/>
              </a:rPr>
              <a:t>Re-send </a:t>
            </a:r>
            <a:r>
              <a:rPr lang="en-US" dirty="0">
                <a:latin typeface="+mj-lt"/>
                <a:ea typeface="ＭＳ Ｐゴシック" charset="0"/>
              </a:rPr>
              <a:t>confirmation, </a:t>
            </a:r>
            <a:r>
              <a:rPr lang="en-US" i="1" dirty="0">
                <a:latin typeface="+mj-lt"/>
                <a:ea typeface="ＭＳ Ｐゴシック" charset="0"/>
              </a:rPr>
              <a:t>Receive </a:t>
            </a:r>
            <a:r>
              <a:rPr lang="en-US" dirty="0">
                <a:latin typeface="+mj-lt"/>
                <a:ea typeface="ＭＳ Ｐゴシック" charset="0"/>
              </a:rPr>
              <a:t>rejected products</a:t>
            </a:r>
          </a:p>
          <a:p>
            <a:pPr marL="742950" lvl="1" indent="-342900"/>
            <a:r>
              <a:rPr lang="en-US" u="sng" dirty="0">
                <a:latin typeface="+mj-lt"/>
                <a:ea typeface="ＭＳ Ｐゴシック" charset="0"/>
              </a:rPr>
              <a:t>University admission process</a:t>
            </a:r>
            <a:r>
              <a:rPr lang="en-US" dirty="0">
                <a:latin typeface="+mj-lt"/>
                <a:ea typeface="ＭＳ Ｐゴシック" charset="0"/>
              </a:rPr>
              <a:t>: </a:t>
            </a:r>
            <a:r>
              <a:rPr lang="en-US" i="1" dirty="0">
                <a:latin typeface="+mj-lt"/>
                <a:ea typeface="ＭＳ Ｐゴシック" charset="0"/>
              </a:rPr>
              <a:t>Forward </a:t>
            </a:r>
            <a:r>
              <a:rPr lang="en-US" dirty="0">
                <a:latin typeface="+mj-lt"/>
                <a:ea typeface="ＭＳ Ｐゴシック" charset="0"/>
              </a:rPr>
              <a:t>applications to committee, </a:t>
            </a:r>
            <a:r>
              <a:rPr lang="en-US" i="1" dirty="0">
                <a:latin typeface="+mj-lt"/>
                <a:ea typeface="ＭＳ Ｐゴシック" charset="0"/>
              </a:rPr>
              <a:t>Receive </a:t>
            </a:r>
            <a:r>
              <a:rPr lang="en-US" dirty="0">
                <a:latin typeface="+mj-lt"/>
                <a:ea typeface="ＭＳ Ｐゴシック" charset="0"/>
              </a:rPr>
              <a:t>admission results from committee</a:t>
            </a:r>
          </a:p>
          <a:p>
            <a:pPr marL="742950" lvl="1" indent="-342900"/>
            <a:endParaRPr lang="en-US" dirty="0">
              <a:latin typeface="+mj-lt"/>
              <a:ea typeface="ＭＳ Ｐゴシック" charset="0"/>
            </a:endParaRPr>
          </a:p>
        </p:txBody>
      </p:sp>
      <p:sp>
        <p:nvSpPr>
          <p:cNvPr id="6" name="Rectangle 5"/>
          <p:cNvSpPr/>
          <p:nvPr/>
        </p:nvSpPr>
        <p:spPr>
          <a:xfrm>
            <a:off x="9186680" y="535772"/>
            <a:ext cx="943592" cy="369332"/>
          </a:xfrm>
          <a:prstGeom prst="rect">
            <a:avLst/>
          </a:prstGeom>
        </p:spPr>
        <p:txBody>
          <a:bodyPr wrap="none">
            <a:spAutoFit/>
          </a:bodyPr>
          <a:lstStyle/>
          <a:p>
            <a:r>
              <a:rPr lang="en-US" dirty="0">
                <a:ea typeface="ＭＳ Ｐゴシック" charset="0"/>
              </a:rPr>
              <a:t>Remove</a:t>
            </a:r>
            <a:endParaRPr lang="en-AU" dirty="0"/>
          </a:p>
        </p:txBody>
      </p:sp>
      <p:sp>
        <p:nvSpPr>
          <p:cNvPr id="8" name="Multiplication Sign 7">
            <a:extLst>
              <a:ext uri="{FF2B5EF4-FFF2-40B4-BE49-F238E27FC236}">
                <a16:creationId xmlns:a16="http://schemas.microsoft.com/office/drawing/2014/main" id="{7CFCFC9C-7AB6-4D6C-960F-377E8D762631}"/>
              </a:ext>
            </a:extLst>
          </p:cNvPr>
          <p:cNvSpPr/>
          <p:nvPr/>
        </p:nvSpPr>
        <p:spPr>
          <a:xfrm>
            <a:off x="9942744" y="402774"/>
            <a:ext cx="659531" cy="637953"/>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31774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h1_PlantHireInitialFrag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7322" y="939323"/>
            <a:ext cx="8467269" cy="5174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5159623" y="1184113"/>
            <a:ext cx="2629306" cy="584775"/>
          </a:xfrm>
          <a:prstGeom prst="rect">
            <a:avLst/>
          </a:prstGeom>
          <a:solidFill>
            <a:schemeClr val="bg2"/>
          </a:solidFill>
        </p:spPr>
        <p:txBody>
          <a:bodyPr wrap="square" rtlCol="0">
            <a:spAutoFit/>
          </a:bodyPr>
          <a:lstStyle/>
          <a:p>
            <a:r>
              <a:rPr lang="en-US" sz="1600" dirty="0"/>
              <a:t>- Fill request</a:t>
            </a:r>
          </a:p>
          <a:p>
            <a:r>
              <a:rPr lang="en-US" sz="1600" dirty="0"/>
              <a:t>- Send request to clerk</a:t>
            </a:r>
          </a:p>
        </p:txBody>
      </p:sp>
      <p:sp>
        <p:nvSpPr>
          <p:cNvPr id="10" name="TextBox 9"/>
          <p:cNvSpPr txBox="1"/>
          <p:nvPr/>
        </p:nvSpPr>
        <p:spPr>
          <a:xfrm>
            <a:off x="2353326" y="4312772"/>
            <a:ext cx="3677142" cy="584775"/>
          </a:xfrm>
          <a:prstGeom prst="rect">
            <a:avLst/>
          </a:prstGeom>
          <a:solidFill>
            <a:schemeClr val="bg2"/>
          </a:solidFill>
        </p:spPr>
        <p:txBody>
          <a:bodyPr wrap="square" rtlCol="0">
            <a:spAutoFit/>
          </a:bodyPr>
          <a:lstStyle/>
          <a:p>
            <a:r>
              <a:rPr lang="en-US" sz="1600" dirty="0"/>
              <a:t>- Open and read request</a:t>
            </a:r>
            <a:br>
              <a:rPr lang="en-US" sz="1600" dirty="0"/>
            </a:br>
            <a:r>
              <a:rPr lang="en-US" sz="1600" dirty="0"/>
              <a:t>- Select suitable equipment</a:t>
            </a:r>
          </a:p>
        </p:txBody>
      </p:sp>
      <p:sp>
        <p:nvSpPr>
          <p:cNvPr id="11" name="TextBox 10"/>
          <p:cNvSpPr txBox="1"/>
          <p:nvPr/>
        </p:nvSpPr>
        <p:spPr>
          <a:xfrm>
            <a:off x="5531516" y="2664881"/>
            <a:ext cx="3907170" cy="830997"/>
          </a:xfrm>
          <a:prstGeom prst="rect">
            <a:avLst/>
          </a:prstGeom>
          <a:solidFill>
            <a:schemeClr val="bg2"/>
          </a:solidFill>
        </p:spPr>
        <p:txBody>
          <a:bodyPr wrap="square" rtlCol="0">
            <a:spAutoFit/>
          </a:bodyPr>
          <a:lstStyle/>
          <a:p>
            <a:r>
              <a:rPr lang="en-US" sz="1600" dirty="0"/>
              <a:t>- Check equipment availability</a:t>
            </a:r>
            <a:br>
              <a:rPr lang="en-US" sz="1600" dirty="0"/>
            </a:br>
            <a:r>
              <a:rPr lang="en-US" sz="1600" dirty="0"/>
              <a:t>- Record recommended equipment</a:t>
            </a:r>
            <a:br>
              <a:rPr lang="en-US" sz="1600" dirty="0"/>
            </a:br>
            <a:r>
              <a:rPr lang="en-US" sz="1600" dirty="0"/>
              <a:t>- Forward request to works engineer</a:t>
            </a:r>
          </a:p>
        </p:txBody>
      </p:sp>
      <p:sp>
        <p:nvSpPr>
          <p:cNvPr id="12" name="TextBox 11"/>
          <p:cNvSpPr txBox="1"/>
          <p:nvPr/>
        </p:nvSpPr>
        <p:spPr>
          <a:xfrm>
            <a:off x="6621057" y="5971901"/>
            <a:ext cx="3393126" cy="830997"/>
          </a:xfrm>
          <a:prstGeom prst="rect">
            <a:avLst/>
          </a:prstGeom>
          <a:solidFill>
            <a:schemeClr val="bg2"/>
          </a:solidFill>
        </p:spPr>
        <p:txBody>
          <a:bodyPr wrap="square" rtlCol="0">
            <a:spAutoFit/>
          </a:bodyPr>
          <a:lstStyle/>
          <a:p>
            <a:r>
              <a:rPr lang="en-US" sz="1600" dirty="0"/>
              <a:t>- Open and examine request</a:t>
            </a:r>
          </a:p>
          <a:p>
            <a:r>
              <a:rPr lang="en-US" sz="1600" dirty="0"/>
              <a:t>- Communicate issues</a:t>
            </a:r>
          </a:p>
          <a:p>
            <a:r>
              <a:rPr lang="en-US" sz="1600" dirty="0"/>
              <a:t>- Forward request back to clerk</a:t>
            </a:r>
          </a:p>
        </p:txBody>
      </p:sp>
      <p:sp>
        <p:nvSpPr>
          <p:cNvPr id="13" name="TextBox 12"/>
          <p:cNvSpPr txBox="1"/>
          <p:nvPr/>
        </p:nvSpPr>
        <p:spPr>
          <a:xfrm>
            <a:off x="7318772" y="4300267"/>
            <a:ext cx="2512806" cy="584776"/>
          </a:xfrm>
          <a:prstGeom prst="rect">
            <a:avLst/>
          </a:prstGeom>
          <a:solidFill>
            <a:schemeClr val="bg2"/>
          </a:solidFill>
        </p:spPr>
        <p:txBody>
          <a:bodyPr wrap="square" rtlCol="0">
            <a:spAutoFit/>
          </a:bodyPr>
          <a:lstStyle/>
          <a:p>
            <a:r>
              <a:rPr lang="en-US" sz="1600" dirty="0"/>
              <a:t>- Produce PO</a:t>
            </a:r>
          </a:p>
          <a:p>
            <a:r>
              <a:rPr lang="en-US" sz="1600" dirty="0"/>
              <a:t>- Submit PO to supplier</a:t>
            </a:r>
          </a:p>
        </p:txBody>
      </p:sp>
      <p:sp>
        <p:nvSpPr>
          <p:cNvPr id="24578" name="Title 1"/>
          <p:cNvSpPr>
            <a:spLocks noGrp="1"/>
          </p:cNvSpPr>
          <p:nvPr>
            <p:ph type="title"/>
          </p:nvPr>
        </p:nvSpPr>
        <p:spPr>
          <a:xfrm>
            <a:off x="1766681" y="147235"/>
            <a:ext cx="8064896" cy="792088"/>
          </a:xfrm>
        </p:spPr>
        <p:txBody>
          <a:bodyPr>
            <a:normAutofit fontScale="90000"/>
          </a:bodyPr>
          <a:lstStyle/>
          <a:p>
            <a:r>
              <a:rPr lang="en-US" dirty="0">
                <a:ea typeface="ＭＳ Ｐゴシック" charset="0"/>
                <a:cs typeface="ＭＳ Ｐゴシック" charset="0"/>
              </a:rPr>
              <a:t>Extract of Equipment Rental Process</a:t>
            </a:r>
          </a:p>
        </p:txBody>
      </p:sp>
      <p:sp>
        <p:nvSpPr>
          <p:cNvPr id="2" name="TextBox 1"/>
          <p:cNvSpPr txBox="1"/>
          <p:nvPr/>
        </p:nvSpPr>
        <p:spPr>
          <a:xfrm>
            <a:off x="5159623" y="1174594"/>
            <a:ext cx="2629306" cy="584775"/>
          </a:xfrm>
          <a:prstGeom prst="rect">
            <a:avLst/>
          </a:prstGeom>
          <a:solidFill>
            <a:schemeClr val="bg2"/>
          </a:solidFill>
        </p:spPr>
        <p:txBody>
          <a:bodyPr wrap="square" rtlCol="0">
            <a:spAutoFit/>
          </a:bodyPr>
          <a:lstStyle/>
          <a:p>
            <a:r>
              <a:rPr lang="en-US" sz="1600" dirty="0">
                <a:solidFill>
                  <a:srgbClr val="008E39"/>
                </a:solidFill>
              </a:rPr>
              <a:t>- Fill request (VA)</a:t>
            </a:r>
          </a:p>
          <a:p>
            <a:r>
              <a:rPr lang="en-US" sz="1600" dirty="0">
                <a:solidFill>
                  <a:srgbClr val="C00000"/>
                </a:solidFill>
              </a:rPr>
              <a:t>- Send request to clerk (NVA)</a:t>
            </a:r>
          </a:p>
        </p:txBody>
      </p:sp>
      <p:sp>
        <p:nvSpPr>
          <p:cNvPr id="3" name="TextBox 2"/>
          <p:cNvSpPr txBox="1"/>
          <p:nvPr/>
        </p:nvSpPr>
        <p:spPr>
          <a:xfrm>
            <a:off x="2086809" y="4326256"/>
            <a:ext cx="4185936" cy="584776"/>
          </a:xfrm>
          <a:prstGeom prst="rect">
            <a:avLst/>
          </a:prstGeom>
          <a:solidFill>
            <a:schemeClr val="bg2"/>
          </a:solidFill>
        </p:spPr>
        <p:txBody>
          <a:bodyPr wrap="square" rtlCol="0">
            <a:spAutoFit/>
          </a:bodyPr>
          <a:lstStyle/>
          <a:p>
            <a:r>
              <a:rPr lang="en-US" sz="1600" dirty="0">
                <a:solidFill>
                  <a:srgbClr val="C00000"/>
                </a:solidFill>
              </a:rPr>
              <a:t>- Open and read request (NVA)</a:t>
            </a:r>
          </a:p>
          <a:p>
            <a:r>
              <a:rPr lang="en-US" sz="1600" dirty="0">
                <a:solidFill>
                  <a:srgbClr val="008E39"/>
                </a:solidFill>
              </a:rPr>
              <a:t>- Select suitable equipment (VA) – 1</a:t>
            </a:r>
            <a:r>
              <a:rPr lang="en-US" sz="1600" baseline="30000" dirty="0">
                <a:solidFill>
                  <a:srgbClr val="008E39"/>
                </a:solidFill>
              </a:rPr>
              <a:t>st</a:t>
            </a:r>
            <a:r>
              <a:rPr lang="en-US" sz="1600" dirty="0">
                <a:solidFill>
                  <a:srgbClr val="008E39"/>
                </a:solidFill>
              </a:rPr>
              <a:t> time</a:t>
            </a:r>
          </a:p>
        </p:txBody>
      </p:sp>
      <p:sp>
        <p:nvSpPr>
          <p:cNvPr id="6" name="TextBox 5"/>
          <p:cNvSpPr txBox="1"/>
          <p:nvPr/>
        </p:nvSpPr>
        <p:spPr>
          <a:xfrm>
            <a:off x="5473184" y="2659785"/>
            <a:ext cx="4295681" cy="830997"/>
          </a:xfrm>
          <a:prstGeom prst="rect">
            <a:avLst/>
          </a:prstGeom>
          <a:solidFill>
            <a:schemeClr val="bg2"/>
          </a:solidFill>
        </p:spPr>
        <p:txBody>
          <a:bodyPr wrap="square" rtlCol="0">
            <a:spAutoFit/>
          </a:bodyPr>
          <a:lstStyle/>
          <a:p>
            <a:r>
              <a:rPr lang="en-US" sz="1600" dirty="0">
                <a:solidFill>
                  <a:srgbClr val="008E39"/>
                </a:solidFill>
              </a:rPr>
              <a:t>- Check equipment availability (VA) – 1</a:t>
            </a:r>
            <a:r>
              <a:rPr lang="en-US" sz="1600" baseline="30000" dirty="0">
                <a:solidFill>
                  <a:srgbClr val="008E39"/>
                </a:solidFill>
              </a:rPr>
              <a:t>st</a:t>
            </a:r>
            <a:r>
              <a:rPr lang="en-US" sz="1600" dirty="0">
                <a:solidFill>
                  <a:srgbClr val="008E39"/>
                </a:solidFill>
              </a:rPr>
              <a:t> time</a:t>
            </a:r>
          </a:p>
          <a:p>
            <a:r>
              <a:rPr lang="en-US" sz="1600" dirty="0">
                <a:solidFill>
                  <a:schemeClr val="accent3">
                    <a:lumMod val="75000"/>
                  </a:schemeClr>
                </a:solidFill>
              </a:rPr>
              <a:t>- Record recommended equipment (BVA)</a:t>
            </a:r>
          </a:p>
          <a:p>
            <a:r>
              <a:rPr lang="en-US" sz="1600" dirty="0">
                <a:solidFill>
                  <a:srgbClr val="C00000"/>
                </a:solidFill>
              </a:rPr>
              <a:t>- Forward request to works engineer (NVA)</a:t>
            </a:r>
          </a:p>
        </p:txBody>
      </p:sp>
      <p:sp>
        <p:nvSpPr>
          <p:cNvPr id="7" name="TextBox 6"/>
          <p:cNvSpPr txBox="1"/>
          <p:nvPr/>
        </p:nvSpPr>
        <p:spPr>
          <a:xfrm>
            <a:off x="6021903" y="5971901"/>
            <a:ext cx="3992280" cy="830997"/>
          </a:xfrm>
          <a:prstGeom prst="rect">
            <a:avLst/>
          </a:prstGeom>
          <a:solidFill>
            <a:schemeClr val="bg2"/>
          </a:solidFill>
        </p:spPr>
        <p:txBody>
          <a:bodyPr wrap="square" rtlCol="0">
            <a:spAutoFit/>
          </a:bodyPr>
          <a:lstStyle/>
          <a:p>
            <a:r>
              <a:rPr lang="en-US" sz="1600" dirty="0">
                <a:solidFill>
                  <a:schemeClr val="accent3">
                    <a:lumMod val="75000"/>
                  </a:schemeClr>
                </a:solidFill>
              </a:rPr>
              <a:t>- Open and examine request (BVA)</a:t>
            </a:r>
          </a:p>
          <a:p>
            <a:r>
              <a:rPr lang="en-US" sz="1600" dirty="0">
                <a:solidFill>
                  <a:schemeClr val="accent3">
                    <a:lumMod val="75000"/>
                  </a:schemeClr>
                </a:solidFill>
              </a:rPr>
              <a:t>- Communicate issues (BVA)</a:t>
            </a:r>
          </a:p>
          <a:p>
            <a:r>
              <a:rPr lang="en-US" sz="1600" dirty="0">
                <a:solidFill>
                  <a:srgbClr val="C00000"/>
                </a:solidFill>
              </a:rPr>
              <a:t>- Forward request back to clerk (NVA)</a:t>
            </a:r>
          </a:p>
        </p:txBody>
      </p:sp>
      <p:sp>
        <p:nvSpPr>
          <p:cNvPr id="8" name="TextBox 7"/>
          <p:cNvSpPr txBox="1"/>
          <p:nvPr/>
        </p:nvSpPr>
        <p:spPr>
          <a:xfrm>
            <a:off x="7318772" y="4312770"/>
            <a:ext cx="2512806" cy="584776"/>
          </a:xfrm>
          <a:prstGeom prst="rect">
            <a:avLst/>
          </a:prstGeom>
          <a:solidFill>
            <a:schemeClr val="bg2"/>
          </a:solidFill>
        </p:spPr>
        <p:txBody>
          <a:bodyPr wrap="square" rtlCol="0">
            <a:spAutoFit/>
          </a:bodyPr>
          <a:lstStyle/>
          <a:p>
            <a:r>
              <a:rPr lang="en-US" sz="1600" dirty="0">
                <a:solidFill>
                  <a:schemeClr val="accent3">
                    <a:lumMod val="75000"/>
                  </a:schemeClr>
                </a:solidFill>
              </a:rPr>
              <a:t>- Produce PO (BVA)</a:t>
            </a:r>
          </a:p>
          <a:p>
            <a:r>
              <a:rPr lang="en-US" sz="1600" dirty="0">
                <a:solidFill>
                  <a:srgbClr val="008E39"/>
                </a:solidFill>
              </a:rPr>
              <a:t>- Submit PO to supplier (VA)</a:t>
            </a:r>
          </a:p>
        </p:txBody>
      </p:sp>
    </p:spTree>
    <p:extLst>
      <p:ext uri="{BB962C8B-B14F-4D97-AF65-F5344CB8AC3E}">
        <p14:creationId xmlns:p14="http://schemas.microsoft.com/office/powerpoint/2010/main" val="74669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 grpId="0" animBg="1"/>
      <p:bldP spid="3"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5244</TotalTime>
  <Words>6038</Words>
  <Application>Microsoft Office PowerPoint</Application>
  <PresentationFormat>Custom</PresentationFormat>
  <Paragraphs>553</Paragraphs>
  <Slides>41</Slides>
  <Notes>40</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ＭＳ Ｐゴシック</vt:lpstr>
      <vt:lpstr>Arial</vt:lpstr>
      <vt:lpstr>Calibri</vt:lpstr>
      <vt:lpstr>Calibri Light</vt:lpstr>
      <vt:lpstr>Corbel</vt:lpstr>
      <vt:lpstr>Times New Roman</vt:lpstr>
      <vt:lpstr>Office Theme</vt:lpstr>
      <vt:lpstr>Visio</vt:lpstr>
      <vt:lpstr>Business Process Engineering</vt:lpstr>
      <vt:lpstr>Process Analysis</vt:lpstr>
      <vt:lpstr>Process Analysis Techniques</vt:lpstr>
      <vt:lpstr>Qualitative analysis</vt:lpstr>
      <vt:lpstr>Value-added analysis</vt:lpstr>
      <vt:lpstr>Value-adding steps</vt:lpstr>
      <vt:lpstr>Business value-adding activities</vt:lpstr>
      <vt:lpstr>Non-value-adding activities</vt:lpstr>
      <vt:lpstr>Extract of Equipment Rental Process</vt:lpstr>
      <vt:lpstr>Equipment Rental Process – VA Analysis</vt:lpstr>
      <vt:lpstr>Waste analysis</vt:lpstr>
      <vt:lpstr>Seven sources of waste</vt:lpstr>
      <vt:lpstr>PowerPoint Presentation</vt:lpstr>
      <vt:lpstr>Transportation</vt:lpstr>
      <vt:lpstr>Motion</vt:lpstr>
      <vt:lpstr>PowerPoint Presentation</vt:lpstr>
      <vt:lpstr>Inventory</vt:lpstr>
      <vt:lpstr>Waiting</vt:lpstr>
      <vt:lpstr>PowerPoint Presentation</vt:lpstr>
      <vt:lpstr>Defects</vt:lpstr>
      <vt:lpstr>Over-processing</vt:lpstr>
      <vt:lpstr>Over-production</vt:lpstr>
      <vt:lpstr>Equipment rental process: wastes</vt:lpstr>
      <vt:lpstr>Equipment rental process: wastes</vt:lpstr>
      <vt:lpstr>Equipment rental process: wastes</vt:lpstr>
      <vt:lpstr>Issue register</vt:lpstr>
      <vt:lpstr>Issue register structure</vt:lpstr>
      <vt:lpstr>Issue example</vt:lpstr>
      <vt:lpstr>Issue Register Example</vt:lpstr>
      <vt:lpstr>Two-Dimensional Prioritization: PICK Chart</vt:lpstr>
      <vt:lpstr>Pareto chart</vt:lpstr>
      <vt:lpstr>Pareto chart example</vt:lpstr>
      <vt:lpstr>Root-cause analysis</vt:lpstr>
      <vt:lpstr>Why-why diagram</vt:lpstr>
      <vt:lpstr>Why-why diagram example</vt:lpstr>
      <vt:lpstr>Cause-effect (Fishbone) diagram</vt:lpstr>
      <vt:lpstr>Categories of causes: Six Ms</vt:lpstr>
      <vt:lpstr>Categories of causes: Six Ms</vt:lpstr>
      <vt:lpstr>Cause-effect diagram example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dc:title>
  <dc:creator>Salman Ahmad</dc:creator>
  <cp:lastModifiedBy>Salman Ahmad</cp:lastModifiedBy>
  <cp:revision>278</cp:revision>
  <dcterms:created xsi:type="dcterms:W3CDTF">2020-07-03T12:59:18Z</dcterms:created>
  <dcterms:modified xsi:type="dcterms:W3CDTF">2024-03-06T12:41:49Z</dcterms:modified>
</cp:coreProperties>
</file>