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1883" r:id="rId2"/>
    <p:sldId id="1806" r:id="rId3"/>
    <p:sldId id="1808" r:id="rId4"/>
    <p:sldId id="1871" r:id="rId5"/>
    <p:sldId id="1872" r:id="rId6"/>
    <p:sldId id="1851" r:id="rId7"/>
    <p:sldId id="1852" r:id="rId8"/>
    <p:sldId id="1853" r:id="rId9"/>
    <p:sldId id="1854" r:id="rId10"/>
    <p:sldId id="1855" r:id="rId11"/>
    <p:sldId id="1856" r:id="rId12"/>
    <p:sldId id="1857" r:id="rId13"/>
    <p:sldId id="1858" r:id="rId14"/>
    <p:sldId id="1892" r:id="rId15"/>
    <p:sldId id="1880" r:id="rId16"/>
    <p:sldId id="1862" r:id="rId17"/>
    <p:sldId id="1863" r:id="rId18"/>
    <p:sldId id="1864" r:id="rId19"/>
    <p:sldId id="1865" r:id="rId20"/>
    <p:sldId id="1866" r:id="rId21"/>
    <p:sldId id="1867" r:id="rId22"/>
    <p:sldId id="1868" r:id="rId23"/>
    <p:sldId id="1869" r:id="rId24"/>
    <p:sldId id="1870" r:id="rId25"/>
    <p:sldId id="1881" r:id="rId26"/>
    <p:sldId id="1873" r:id="rId27"/>
    <p:sldId id="1874" r:id="rId28"/>
    <p:sldId id="1875" r:id="rId29"/>
    <p:sldId id="1877" r:id="rId30"/>
    <p:sldId id="1878" r:id="rId31"/>
    <p:sldId id="1879" r:id="rId32"/>
    <p:sldId id="1884" r:id="rId3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221" autoAdjust="0"/>
  </p:normalViewPr>
  <p:slideViewPr>
    <p:cSldViewPr snapToGrid="0">
      <p:cViewPr varScale="1">
        <p:scale>
          <a:sx n="54" d="100"/>
          <a:sy n="54"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D1604-D121-4F4B-BFC7-0629A1B5445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1CFF04A-F251-2240-B278-30F6AF621663}">
      <dgm:prSet/>
      <dgm:spPr/>
      <dgm:t>
        <a:bodyPr/>
        <a:lstStyle/>
        <a:p>
          <a:pPr rtl="0"/>
          <a:r>
            <a:rPr lang="en-US" dirty="0"/>
            <a:t>Qualitative analysis</a:t>
          </a:r>
        </a:p>
      </dgm:t>
    </dgm:pt>
    <dgm:pt modelId="{FDABB9B0-12EE-5949-B64A-77C4BAADD632}" type="parTrans" cxnId="{E41C11D5-9A0E-594F-A0A4-A2A4F50F8D3D}">
      <dgm:prSet/>
      <dgm:spPr/>
      <dgm:t>
        <a:bodyPr/>
        <a:lstStyle/>
        <a:p>
          <a:endParaRPr lang="en-US"/>
        </a:p>
      </dgm:t>
    </dgm:pt>
    <dgm:pt modelId="{CECAFAC7-33E9-4F43-97B3-71A1F14B2331}" type="sibTrans" cxnId="{E41C11D5-9A0E-594F-A0A4-A2A4F50F8D3D}">
      <dgm:prSet/>
      <dgm:spPr/>
      <dgm:t>
        <a:bodyPr/>
        <a:lstStyle/>
        <a:p>
          <a:endParaRPr lang="en-US"/>
        </a:p>
      </dgm:t>
    </dgm:pt>
    <dgm:pt modelId="{67EACBF3-4B3A-7D43-A758-04884A663EA6}">
      <dgm:prSet/>
      <dgm:spPr/>
      <dgm:t>
        <a:bodyPr/>
        <a:lstStyle/>
        <a:p>
          <a:pPr rtl="0"/>
          <a:r>
            <a:rPr lang="en-US" dirty="0">
              <a:solidFill>
                <a:schemeClr val="tx1"/>
              </a:solidFill>
            </a:rPr>
            <a:t>Value-</a:t>
          </a:r>
          <a:r>
            <a:rPr lang="en-US">
              <a:solidFill>
                <a:schemeClr val="tx1"/>
              </a:solidFill>
            </a:rPr>
            <a:t>Added &amp; </a:t>
          </a:r>
          <a:r>
            <a:rPr lang="en-US" dirty="0">
              <a:solidFill>
                <a:schemeClr val="tx1"/>
              </a:solidFill>
            </a:rPr>
            <a:t>Waste Analysis</a:t>
          </a:r>
        </a:p>
      </dgm:t>
    </dgm:pt>
    <dgm:pt modelId="{A460125A-5EE2-174F-9084-0DDD452C9577}" type="parTrans" cxnId="{685E3C56-49D7-EA40-932D-E9FF8ADC7CFB}">
      <dgm:prSet/>
      <dgm:spPr/>
      <dgm:t>
        <a:bodyPr/>
        <a:lstStyle/>
        <a:p>
          <a:endParaRPr lang="en-US"/>
        </a:p>
      </dgm:t>
    </dgm:pt>
    <dgm:pt modelId="{DEED4191-C839-B94A-BB3B-A26DEE42DEB3}" type="sibTrans" cxnId="{685E3C56-49D7-EA40-932D-E9FF8ADC7CFB}">
      <dgm:prSet/>
      <dgm:spPr/>
      <dgm:t>
        <a:bodyPr/>
        <a:lstStyle/>
        <a:p>
          <a:endParaRPr lang="en-US"/>
        </a:p>
      </dgm:t>
    </dgm:pt>
    <dgm:pt modelId="{EA6D396B-71A4-CF4E-95DC-79633976CFE6}">
      <dgm:prSet/>
      <dgm:spPr/>
      <dgm:t>
        <a:bodyPr/>
        <a:lstStyle/>
        <a:p>
          <a:pPr rtl="0"/>
          <a:r>
            <a:rPr lang="en-US" dirty="0">
              <a:solidFill>
                <a:schemeClr val="tx1"/>
              </a:solidFill>
            </a:rPr>
            <a:t>Issue Register</a:t>
          </a:r>
        </a:p>
      </dgm:t>
    </dgm:pt>
    <dgm:pt modelId="{69851C04-DA1E-C145-A5E8-5AF8D0F73400}" type="parTrans" cxnId="{B20A9C40-CF3B-5548-8442-7C6947472B78}">
      <dgm:prSet/>
      <dgm:spPr/>
      <dgm:t>
        <a:bodyPr/>
        <a:lstStyle/>
        <a:p>
          <a:endParaRPr lang="en-US"/>
        </a:p>
      </dgm:t>
    </dgm:pt>
    <dgm:pt modelId="{FAEB25B3-984E-934D-9B23-F2ABD9AB8A3C}" type="sibTrans" cxnId="{B20A9C40-CF3B-5548-8442-7C6947472B78}">
      <dgm:prSet/>
      <dgm:spPr/>
      <dgm:t>
        <a:bodyPr/>
        <a:lstStyle/>
        <a:p>
          <a:endParaRPr lang="en-US"/>
        </a:p>
      </dgm:t>
    </dgm:pt>
    <dgm:pt modelId="{BD875046-81D3-8A4C-ABEC-17525D6DBDF6}">
      <dgm:prSet/>
      <dgm:spPr/>
      <dgm:t>
        <a:bodyPr/>
        <a:lstStyle/>
        <a:p>
          <a:pPr rtl="0"/>
          <a:r>
            <a:rPr lang="en-US" dirty="0"/>
            <a:t>Quantitative Analysis</a:t>
          </a:r>
        </a:p>
      </dgm:t>
    </dgm:pt>
    <dgm:pt modelId="{535E30A3-F7D8-1B41-9159-C81EFCE0C175}" type="parTrans" cxnId="{0891C384-5927-244B-A970-87CD8DF8A03F}">
      <dgm:prSet/>
      <dgm:spPr/>
      <dgm:t>
        <a:bodyPr/>
        <a:lstStyle/>
        <a:p>
          <a:endParaRPr lang="en-US"/>
        </a:p>
      </dgm:t>
    </dgm:pt>
    <dgm:pt modelId="{90B92909-EDC5-2642-AC98-40E76C1051DB}" type="sibTrans" cxnId="{0891C384-5927-244B-A970-87CD8DF8A03F}">
      <dgm:prSet/>
      <dgm:spPr/>
      <dgm:t>
        <a:bodyPr/>
        <a:lstStyle/>
        <a:p>
          <a:endParaRPr lang="en-US"/>
        </a:p>
      </dgm:t>
    </dgm:pt>
    <dgm:pt modelId="{9408AB92-BF7D-504A-A6AA-EBC8C6F5D743}">
      <dgm:prSet/>
      <dgm:spPr/>
      <dgm:t>
        <a:bodyPr/>
        <a:lstStyle/>
        <a:p>
          <a:pPr rtl="0"/>
          <a:r>
            <a:rPr lang="en-US" dirty="0">
              <a:solidFill>
                <a:schemeClr val="tx1"/>
              </a:solidFill>
            </a:rPr>
            <a:t>Root-Cause Analysis</a:t>
          </a:r>
        </a:p>
      </dgm:t>
    </dgm:pt>
    <dgm:pt modelId="{4869BFA6-4536-6647-B9DE-327BDAA71DCF}" type="parTrans" cxnId="{A5399E60-92AD-B24B-B4BE-A1199546D231}">
      <dgm:prSet/>
      <dgm:spPr/>
      <dgm:t>
        <a:bodyPr/>
        <a:lstStyle/>
        <a:p>
          <a:endParaRPr lang="en-US"/>
        </a:p>
      </dgm:t>
    </dgm:pt>
    <dgm:pt modelId="{D882A189-8650-4443-9A39-5C8451540E5B}" type="sibTrans" cxnId="{A5399E60-92AD-B24B-B4BE-A1199546D231}">
      <dgm:prSet/>
      <dgm:spPr/>
      <dgm:t>
        <a:bodyPr/>
        <a:lstStyle/>
        <a:p>
          <a:endParaRPr lang="en-US"/>
        </a:p>
      </dgm:t>
    </dgm:pt>
    <dgm:pt modelId="{785C8FC7-8497-1744-9D73-D38BCBC0C83B}">
      <dgm:prSet/>
      <dgm:spPr/>
      <dgm:t>
        <a:bodyPr/>
        <a:lstStyle/>
        <a:p>
          <a:pPr rtl="0"/>
          <a:r>
            <a:rPr lang="en-US" dirty="0">
              <a:solidFill>
                <a:schemeClr val="tx1"/>
              </a:solidFill>
            </a:rPr>
            <a:t>Pareto Analysis</a:t>
          </a:r>
        </a:p>
      </dgm:t>
    </dgm:pt>
    <dgm:pt modelId="{14625D48-6C41-A949-AFF6-5CC096C960DB}" type="parTrans" cxnId="{26B3AFCB-9884-C24B-95A4-BBA6AF456F6B}">
      <dgm:prSet/>
      <dgm:spPr/>
      <dgm:t>
        <a:bodyPr/>
        <a:lstStyle/>
        <a:p>
          <a:endParaRPr lang="en-US"/>
        </a:p>
      </dgm:t>
    </dgm:pt>
    <dgm:pt modelId="{D7C929FA-A143-8142-8CAF-DD21175EDF6A}" type="sibTrans" cxnId="{26B3AFCB-9884-C24B-95A4-BBA6AF456F6B}">
      <dgm:prSet/>
      <dgm:spPr/>
      <dgm:t>
        <a:bodyPr/>
        <a:lstStyle/>
        <a:p>
          <a:endParaRPr lang="en-US"/>
        </a:p>
      </dgm:t>
    </dgm:pt>
    <dgm:pt modelId="{58765701-F4E9-5544-9CAC-547EA6E73B1B}">
      <dgm:prSet/>
      <dgm:spPr/>
      <dgm:t>
        <a:bodyPr/>
        <a:lstStyle/>
        <a:p>
          <a:pPr rtl="0"/>
          <a:r>
            <a:rPr lang="en-US" dirty="0">
              <a:solidFill>
                <a:srgbClr val="FF0000"/>
              </a:solidFill>
            </a:rPr>
            <a:t>Flow analysis</a:t>
          </a:r>
        </a:p>
      </dgm:t>
    </dgm:pt>
    <dgm:pt modelId="{760D0708-5F84-7442-9710-4DD3F6773467}" type="parTrans" cxnId="{C2D01EFB-6726-D84B-837F-C7C4B73115D9}">
      <dgm:prSet/>
      <dgm:spPr/>
      <dgm:t>
        <a:bodyPr/>
        <a:lstStyle/>
        <a:p>
          <a:endParaRPr lang="en-US"/>
        </a:p>
      </dgm:t>
    </dgm:pt>
    <dgm:pt modelId="{A6163A02-6471-F943-A524-D1E2E32F98B8}" type="sibTrans" cxnId="{C2D01EFB-6726-D84B-837F-C7C4B73115D9}">
      <dgm:prSet/>
      <dgm:spPr/>
      <dgm:t>
        <a:bodyPr/>
        <a:lstStyle/>
        <a:p>
          <a:endParaRPr lang="en-US"/>
        </a:p>
      </dgm:t>
    </dgm:pt>
    <dgm:pt modelId="{A9F24C8B-C886-AC44-B124-5AF0A0FDC5BB}">
      <dgm:prSet/>
      <dgm:spPr/>
      <dgm:t>
        <a:bodyPr/>
        <a:lstStyle/>
        <a:p>
          <a:pPr rtl="0"/>
          <a:r>
            <a:rPr lang="en-US" dirty="0">
              <a:solidFill>
                <a:srgbClr val="FF0000"/>
              </a:solidFill>
            </a:rPr>
            <a:t>Queuing analysis</a:t>
          </a:r>
        </a:p>
      </dgm:t>
    </dgm:pt>
    <dgm:pt modelId="{8BDAF7A5-B7E9-174C-8F9F-6E4BF19A391C}" type="parTrans" cxnId="{7EAA831E-A32C-2044-A310-06D143095EEA}">
      <dgm:prSet/>
      <dgm:spPr/>
      <dgm:t>
        <a:bodyPr/>
        <a:lstStyle/>
        <a:p>
          <a:endParaRPr lang="en-US"/>
        </a:p>
      </dgm:t>
    </dgm:pt>
    <dgm:pt modelId="{C65B0E5F-A27A-CC42-BD3E-66B91F2458FE}" type="sibTrans" cxnId="{7EAA831E-A32C-2044-A310-06D143095EEA}">
      <dgm:prSet/>
      <dgm:spPr/>
      <dgm:t>
        <a:bodyPr/>
        <a:lstStyle/>
        <a:p>
          <a:endParaRPr lang="en-US"/>
        </a:p>
      </dgm:t>
    </dgm:pt>
    <dgm:pt modelId="{3B49C86D-3BEE-CE49-95B2-746960359A71}">
      <dgm:prSet/>
      <dgm:spPr/>
      <dgm:t>
        <a:bodyPr/>
        <a:lstStyle/>
        <a:p>
          <a:pPr rtl="0"/>
          <a:r>
            <a:rPr lang="en-US" dirty="0">
              <a:solidFill>
                <a:srgbClr val="FF0000"/>
              </a:solidFill>
            </a:rPr>
            <a:t>Simulation</a:t>
          </a:r>
        </a:p>
      </dgm:t>
    </dgm:pt>
    <dgm:pt modelId="{13E6E830-E95A-A44B-BF43-5BDAC8BBD9F1}" type="parTrans" cxnId="{2C2D3B70-706B-AB40-AE36-BD19BA5B58D2}">
      <dgm:prSet/>
      <dgm:spPr/>
      <dgm:t>
        <a:bodyPr/>
        <a:lstStyle/>
        <a:p>
          <a:endParaRPr lang="en-US"/>
        </a:p>
      </dgm:t>
    </dgm:pt>
    <dgm:pt modelId="{21C8A6A1-CBBF-D248-A700-E79C31C28865}" type="sibTrans" cxnId="{2C2D3B70-706B-AB40-AE36-BD19BA5B58D2}">
      <dgm:prSet/>
      <dgm:spPr/>
      <dgm:t>
        <a:bodyPr/>
        <a:lstStyle/>
        <a:p>
          <a:endParaRPr lang="en-US"/>
        </a:p>
      </dgm:t>
    </dgm:pt>
    <dgm:pt modelId="{94D469F8-15A6-6A4D-B590-0AA6BCADCD49}" type="pres">
      <dgm:prSet presAssocID="{DBCD1604-D121-4F4B-BFC7-0629A1B5445B}" presName="linear" presStyleCnt="0">
        <dgm:presLayoutVars>
          <dgm:animLvl val="lvl"/>
          <dgm:resizeHandles val="exact"/>
        </dgm:presLayoutVars>
      </dgm:prSet>
      <dgm:spPr/>
    </dgm:pt>
    <dgm:pt modelId="{17BB134D-3A72-A34A-A6CA-28618B704777}" type="pres">
      <dgm:prSet presAssocID="{41CFF04A-F251-2240-B278-30F6AF621663}" presName="parentText" presStyleLbl="node1" presStyleIdx="0" presStyleCnt="2" custLinFactNeighborY="-12023">
        <dgm:presLayoutVars>
          <dgm:chMax val="0"/>
          <dgm:bulletEnabled val="1"/>
        </dgm:presLayoutVars>
      </dgm:prSet>
      <dgm:spPr/>
    </dgm:pt>
    <dgm:pt modelId="{1B05FB53-100C-944D-9847-146AC55CD3FD}" type="pres">
      <dgm:prSet presAssocID="{41CFF04A-F251-2240-B278-30F6AF621663}" presName="childText" presStyleLbl="revTx" presStyleIdx="0" presStyleCnt="2">
        <dgm:presLayoutVars>
          <dgm:bulletEnabled val="1"/>
        </dgm:presLayoutVars>
      </dgm:prSet>
      <dgm:spPr/>
    </dgm:pt>
    <dgm:pt modelId="{D090D285-2521-D94A-8246-48705135F83D}" type="pres">
      <dgm:prSet presAssocID="{BD875046-81D3-8A4C-ABEC-17525D6DBDF6}" presName="parentText" presStyleLbl="node1" presStyleIdx="1" presStyleCnt="2">
        <dgm:presLayoutVars>
          <dgm:chMax val="0"/>
          <dgm:bulletEnabled val="1"/>
        </dgm:presLayoutVars>
      </dgm:prSet>
      <dgm:spPr/>
    </dgm:pt>
    <dgm:pt modelId="{E1AA5063-B76B-204E-B5CE-513BF884AB69}" type="pres">
      <dgm:prSet presAssocID="{BD875046-81D3-8A4C-ABEC-17525D6DBDF6}" presName="childText" presStyleLbl="revTx" presStyleIdx="1" presStyleCnt="2">
        <dgm:presLayoutVars>
          <dgm:bulletEnabled val="1"/>
        </dgm:presLayoutVars>
      </dgm:prSet>
      <dgm:spPr/>
    </dgm:pt>
  </dgm:ptLst>
  <dgm:cxnLst>
    <dgm:cxn modelId="{7EAA831E-A32C-2044-A310-06D143095EEA}" srcId="{BD875046-81D3-8A4C-ABEC-17525D6DBDF6}" destId="{A9F24C8B-C886-AC44-B124-5AF0A0FDC5BB}" srcOrd="1" destOrd="0" parTransId="{8BDAF7A5-B7E9-174C-8F9F-6E4BF19A391C}" sibTransId="{C65B0E5F-A27A-CC42-BD3E-66B91F2458FE}"/>
    <dgm:cxn modelId="{B20A9C40-CF3B-5548-8442-7C6947472B78}" srcId="{41CFF04A-F251-2240-B278-30F6AF621663}" destId="{EA6D396B-71A4-CF4E-95DC-79633976CFE6}" srcOrd="3" destOrd="0" parTransId="{69851C04-DA1E-C145-A5E8-5AF8D0F73400}" sibTransId="{FAEB25B3-984E-934D-9B23-F2ABD9AB8A3C}"/>
    <dgm:cxn modelId="{A5399E60-92AD-B24B-B4BE-A1199546D231}" srcId="{41CFF04A-F251-2240-B278-30F6AF621663}" destId="{9408AB92-BF7D-504A-A6AA-EBC8C6F5D743}" srcOrd="1" destOrd="0" parTransId="{4869BFA6-4536-6647-B9DE-327BDAA71DCF}" sibTransId="{D882A189-8650-4443-9A39-5C8451540E5B}"/>
    <dgm:cxn modelId="{20E69F65-53C7-894F-B27F-E20C38061223}" type="presOf" srcId="{3B49C86D-3BEE-CE49-95B2-746960359A71}" destId="{E1AA5063-B76B-204E-B5CE-513BF884AB69}" srcOrd="0" destOrd="2" presId="urn:microsoft.com/office/officeart/2005/8/layout/vList2"/>
    <dgm:cxn modelId="{2C2D3B70-706B-AB40-AE36-BD19BA5B58D2}" srcId="{BD875046-81D3-8A4C-ABEC-17525D6DBDF6}" destId="{3B49C86D-3BEE-CE49-95B2-746960359A71}" srcOrd="2" destOrd="0" parTransId="{13E6E830-E95A-A44B-BF43-5BDAC8BBD9F1}" sibTransId="{21C8A6A1-CBBF-D248-A700-E79C31C28865}"/>
    <dgm:cxn modelId="{AF044355-C036-7E4A-B180-5CBC6EFF2211}" type="presOf" srcId="{58765701-F4E9-5544-9CAC-547EA6E73B1B}" destId="{E1AA5063-B76B-204E-B5CE-513BF884AB69}" srcOrd="0" destOrd="0" presId="urn:microsoft.com/office/officeart/2005/8/layout/vList2"/>
    <dgm:cxn modelId="{685E3C56-49D7-EA40-932D-E9FF8ADC7CFB}" srcId="{41CFF04A-F251-2240-B278-30F6AF621663}" destId="{67EACBF3-4B3A-7D43-A758-04884A663EA6}" srcOrd="0" destOrd="0" parTransId="{A460125A-5EE2-174F-9084-0DDD452C9577}" sibTransId="{DEED4191-C839-B94A-BB3B-A26DEE42DEB3}"/>
    <dgm:cxn modelId="{0891C384-5927-244B-A970-87CD8DF8A03F}" srcId="{DBCD1604-D121-4F4B-BFC7-0629A1B5445B}" destId="{BD875046-81D3-8A4C-ABEC-17525D6DBDF6}" srcOrd="1" destOrd="0" parTransId="{535E30A3-F7D8-1B41-9159-C81EFCE0C175}" sibTransId="{90B92909-EDC5-2642-AC98-40E76C1051DB}"/>
    <dgm:cxn modelId="{6401A5B3-214C-4848-AB6C-AFBD66685179}" type="presOf" srcId="{67EACBF3-4B3A-7D43-A758-04884A663EA6}" destId="{1B05FB53-100C-944D-9847-146AC55CD3FD}" srcOrd="0" destOrd="0" presId="urn:microsoft.com/office/officeart/2005/8/layout/vList2"/>
    <dgm:cxn modelId="{4006A6B6-89A8-2540-9A5A-D21320D358F4}" type="presOf" srcId="{EA6D396B-71A4-CF4E-95DC-79633976CFE6}" destId="{1B05FB53-100C-944D-9847-146AC55CD3FD}" srcOrd="0" destOrd="3" presId="urn:microsoft.com/office/officeart/2005/8/layout/vList2"/>
    <dgm:cxn modelId="{9E2012BA-E3D4-6646-A98A-6EC9C3F53068}" type="presOf" srcId="{41CFF04A-F251-2240-B278-30F6AF621663}" destId="{17BB134D-3A72-A34A-A6CA-28618B704777}" srcOrd="0" destOrd="0" presId="urn:microsoft.com/office/officeart/2005/8/layout/vList2"/>
    <dgm:cxn modelId="{43D1A2C0-BE39-1D47-B8DE-7932D8FEE2E0}" type="presOf" srcId="{BD875046-81D3-8A4C-ABEC-17525D6DBDF6}" destId="{D090D285-2521-D94A-8246-48705135F83D}" srcOrd="0" destOrd="0" presId="urn:microsoft.com/office/officeart/2005/8/layout/vList2"/>
    <dgm:cxn modelId="{26B3AFCB-9884-C24B-95A4-BBA6AF456F6B}" srcId="{41CFF04A-F251-2240-B278-30F6AF621663}" destId="{785C8FC7-8497-1744-9D73-D38BCBC0C83B}" srcOrd="2" destOrd="0" parTransId="{14625D48-6C41-A949-AFF6-5CC096C960DB}" sibTransId="{D7C929FA-A143-8142-8CAF-DD21175EDF6A}"/>
    <dgm:cxn modelId="{E41C11D5-9A0E-594F-A0A4-A2A4F50F8D3D}" srcId="{DBCD1604-D121-4F4B-BFC7-0629A1B5445B}" destId="{41CFF04A-F251-2240-B278-30F6AF621663}" srcOrd="0" destOrd="0" parTransId="{FDABB9B0-12EE-5949-B64A-77C4BAADD632}" sibTransId="{CECAFAC7-33E9-4F43-97B3-71A1F14B2331}"/>
    <dgm:cxn modelId="{FEEFC3D8-4266-514F-87FD-04B9B5E89E60}" type="presOf" srcId="{785C8FC7-8497-1744-9D73-D38BCBC0C83B}" destId="{1B05FB53-100C-944D-9847-146AC55CD3FD}" srcOrd="0" destOrd="2" presId="urn:microsoft.com/office/officeart/2005/8/layout/vList2"/>
    <dgm:cxn modelId="{D114A8E2-B8B9-4047-A641-FFDF2830EA62}" type="presOf" srcId="{9408AB92-BF7D-504A-A6AA-EBC8C6F5D743}" destId="{1B05FB53-100C-944D-9847-146AC55CD3FD}" srcOrd="0" destOrd="1" presId="urn:microsoft.com/office/officeart/2005/8/layout/vList2"/>
    <dgm:cxn modelId="{BDB602F4-ADCC-6E48-A638-F6AD35CDC299}" type="presOf" srcId="{A9F24C8B-C886-AC44-B124-5AF0A0FDC5BB}" destId="{E1AA5063-B76B-204E-B5CE-513BF884AB69}" srcOrd="0" destOrd="1" presId="urn:microsoft.com/office/officeart/2005/8/layout/vList2"/>
    <dgm:cxn modelId="{A28C73FA-3BFE-924F-BB00-B557340C0B98}" type="presOf" srcId="{DBCD1604-D121-4F4B-BFC7-0629A1B5445B}" destId="{94D469F8-15A6-6A4D-B590-0AA6BCADCD49}" srcOrd="0" destOrd="0" presId="urn:microsoft.com/office/officeart/2005/8/layout/vList2"/>
    <dgm:cxn modelId="{C2D01EFB-6726-D84B-837F-C7C4B73115D9}" srcId="{BD875046-81D3-8A4C-ABEC-17525D6DBDF6}" destId="{58765701-F4E9-5544-9CAC-547EA6E73B1B}" srcOrd="0" destOrd="0" parTransId="{760D0708-5F84-7442-9710-4DD3F6773467}" sibTransId="{A6163A02-6471-F943-A524-D1E2E32F98B8}"/>
    <dgm:cxn modelId="{D00D4F02-3B22-014C-AA3C-CF973CA8F37E}" type="presParOf" srcId="{94D469F8-15A6-6A4D-B590-0AA6BCADCD49}" destId="{17BB134D-3A72-A34A-A6CA-28618B704777}" srcOrd="0" destOrd="0" presId="urn:microsoft.com/office/officeart/2005/8/layout/vList2"/>
    <dgm:cxn modelId="{D8D378D4-2227-B04C-B3CF-5B7178AAF827}" type="presParOf" srcId="{94D469F8-15A6-6A4D-B590-0AA6BCADCD49}" destId="{1B05FB53-100C-944D-9847-146AC55CD3FD}" srcOrd="1" destOrd="0" presId="urn:microsoft.com/office/officeart/2005/8/layout/vList2"/>
    <dgm:cxn modelId="{D273C76F-4461-714D-B40C-8036501884BD}" type="presParOf" srcId="{94D469F8-15A6-6A4D-B590-0AA6BCADCD49}" destId="{D090D285-2521-D94A-8246-48705135F83D}" srcOrd="2" destOrd="0" presId="urn:microsoft.com/office/officeart/2005/8/layout/vList2"/>
    <dgm:cxn modelId="{0B8D547C-CF98-4046-8515-AF2985EBBABC}" type="presParOf" srcId="{94D469F8-15A6-6A4D-B590-0AA6BCADCD49}" destId="{E1AA5063-B76B-204E-B5CE-513BF884AB6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050D3-38AF-D044-870C-14A97F35972C}" type="doc">
      <dgm:prSet loTypeId="urn:microsoft.com/office/officeart/2008/layout/RadialCluster" loCatId="" qsTypeId="urn:microsoft.com/office/officeart/2005/8/quickstyle/simple5" qsCatId="simple" csTypeId="urn:microsoft.com/office/officeart/2005/8/colors/accent1_2" csCatId="accent1" phldr="1"/>
      <dgm:spPr/>
      <dgm:t>
        <a:bodyPr/>
        <a:lstStyle/>
        <a:p>
          <a:endParaRPr lang="en-US"/>
        </a:p>
      </dgm:t>
    </dgm:pt>
    <dgm:pt modelId="{104C8D36-8794-8B48-9037-5E7BEEA99915}">
      <dgm:prSet phldrT="[Text]" custT="1"/>
      <dgm:spPr/>
      <dgm:t>
        <a:bodyPr/>
        <a:lstStyle/>
        <a:p>
          <a:r>
            <a:rPr lang="en-US" sz="2000" dirty="0"/>
            <a:t>Process performance</a:t>
          </a:r>
        </a:p>
      </dgm:t>
    </dgm:pt>
    <dgm:pt modelId="{0C43625F-27C5-1945-A41E-5705A9ADAED2}" type="parTrans" cxnId="{6432A172-A6B5-7E44-8504-9A8134D322ED}">
      <dgm:prSet/>
      <dgm:spPr/>
      <dgm:t>
        <a:bodyPr/>
        <a:lstStyle/>
        <a:p>
          <a:endParaRPr lang="en-US" sz="2000"/>
        </a:p>
      </dgm:t>
    </dgm:pt>
    <dgm:pt modelId="{15210674-9A85-2D46-B86A-68A87B93187F}" type="sibTrans" cxnId="{6432A172-A6B5-7E44-8504-9A8134D322ED}">
      <dgm:prSet/>
      <dgm:spPr/>
      <dgm:t>
        <a:bodyPr/>
        <a:lstStyle/>
        <a:p>
          <a:endParaRPr lang="en-US" sz="2000"/>
        </a:p>
      </dgm:t>
    </dgm:pt>
    <dgm:pt modelId="{94435E71-CD53-EE4A-BE07-8F577EE20EF8}">
      <dgm:prSet phldrT="[Text]" custT="1"/>
      <dgm:spPr/>
      <dgm:t>
        <a:bodyPr/>
        <a:lstStyle/>
        <a:p>
          <a:r>
            <a:rPr lang="en-US" sz="2000" dirty="0"/>
            <a:t>Time</a:t>
          </a:r>
        </a:p>
      </dgm:t>
    </dgm:pt>
    <dgm:pt modelId="{04094DD8-1BC4-4040-AC5C-36960E1321E9}" type="parTrans" cxnId="{2CB29BEA-9BCD-9A41-ACF3-9CDC3B6E0901}">
      <dgm:prSet/>
      <dgm:spPr/>
      <dgm:t>
        <a:bodyPr/>
        <a:lstStyle/>
        <a:p>
          <a:endParaRPr lang="en-US" sz="2000"/>
        </a:p>
      </dgm:t>
    </dgm:pt>
    <dgm:pt modelId="{6F33E841-6609-4C4B-8239-2E71FF3A37E5}" type="sibTrans" cxnId="{2CB29BEA-9BCD-9A41-ACF3-9CDC3B6E0901}">
      <dgm:prSet/>
      <dgm:spPr/>
      <dgm:t>
        <a:bodyPr/>
        <a:lstStyle/>
        <a:p>
          <a:endParaRPr lang="en-US" sz="2000"/>
        </a:p>
      </dgm:t>
    </dgm:pt>
    <dgm:pt modelId="{A92B8229-7D42-0544-AA03-2900FBEBEC9A}">
      <dgm:prSet phldrT="[Text]" custT="1"/>
      <dgm:spPr/>
      <dgm:t>
        <a:bodyPr/>
        <a:lstStyle/>
        <a:p>
          <a:r>
            <a:rPr lang="en-US" sz="2000" dirty="0"/>
            <a:t>Cost</a:t>
          </a:r>
        </a:p>
      </dgm:t>
    </dgm:pt>
    <dgm:pt modelId="{CC36D1B4-5407-8043-825B-E3F3B7064DD5}" type="parTrans" cxnId="{0824626E-80BB-E44A-A72F-202F37F59E96}">
      <dgm:prSet/>
      <dgm:spPr/>
      <dgm:t>
        <a:bodyPr/>
        <a:lstStyle/>
        <a:p>
          <a:endParaRPr lang="en-US" sz="2000"/>
        </a:p>
      </dgm:t>
    </dgm:pt>
    <dgm:pt modelId="{BED3ADE8-4A30-124F-A48F-2AF8161045A5}" type="sibTrans" cxnId="{0824626E-80BB-E44A-A72F-202F37F59E96}">
      <dgm:prSet/>
      <dgm:spPr/>
      <dgm:t>
        <a:bodyPr/>
        <a:lstStyle/>
        <a:p>
          <a:endParaRPr lang="en-US" sz="2000"/>
        </a:p>
      </dgm:t>
    </dgm:pt>
    <dgm:pt modelId="{0DC41675-65BE-1548-862C-5AA061058A50}">
      <dgm:prSet phldrT="[Text]" custT="1"/>
      <dgm:spPr/>
      <dgm:t>
        <a:bodyPr/>
        <a:lstStyle/>
        <a:p>
          <a:r>
            <a:rPr lang="en-US" sz="2000" dirty="0"/>
            <a:t>Quality</a:t>
          </a:r>
        </a:p>
      </dgm:t>
    </dgm:pt>
    <dgm:pt modelId="{A63A06B4-2C5F-5B4B-8C68-F8EA6FCA9843}" type="parTrans" cxnId="{F8BCA996-5488-5147-8119-A5E3DCA26B99}">
      <dgm:prSet/>
      <dgm:spPr/>
      <dgm:t>
        <a:bodyPr/>
        <a:lstStyle/>
        <a:p>
          <a:endParaRPr lang="en-US" sz="2000"/>
        </a:p>
      </dgm:t>
    </dgm:pt>
    <dgm:pt modelId="{0CD4B7EC-5665-A041-8BAF-B6EABD1D5DA7}" type="sibTrans" cxnId="{F8BCA996-5488-5147-8119-A5E3DCA26B99}">
      <dgm:prSet/>
      <dgm:spPr/>
      <dgm:t>
        <a:bodyPr/>
        <a:lstStyle/>
        <a:p>
          <a:endParaRPr lang="en-US" sz="2000"/>
        </a:p>
      </dgm:t>
    </dgm:pt>
    <dgm:pt modelId="{F8054447-29EE-934E-9CBE-632F261232F1}" type="pres">
      <dgm:prSet presAssocID="{BE1050D3-38AF-D044-870C-14A97F35972C}" presName="Name0" presStyleCnt="0">
        <dgm:presLayoutVars>
          <dgm:chMax val="1"/>
          <dgm:chPref val="1"/>
          <dgm:dir/>
          <dgm:animOne val="branch"/>
          <dgm:animLvl val="lvl"/>
        </dgm:presLayoutVars>
      </dgm:prSet>
      <dgm:spPr/>
    </dgm:pt>
    <dgm:pt modelId="{94F6E78A-B9CE-FE40-A247-31AB3A4F8956}" type="pres">
      <dgm:prSet presAssocID="{104C8D36-8794-8B48-9037-5E7BEEA99915}" presName="singleCycle" presStyleCnt="0"/>
      <dgm:spPr/>
    </dgm:pt>
    <dgm:pt modelId="{220DAC13-54AA-E041-A9E5-C22E7A08A98F}" type="pres">
      <dgm:prSet presAssocID="{104C8D36-8794-8B48-9037-5E7BEEA99915}" presName="singleCenter" presStyleLbl="node1" presStyleIdx="0" presStyleCnt="4" custScaleX="108774">
        <dgm:presLayoutVars>
          <dgm:chMax val="7"/>
          <dgm:chPref val="7"/>
        </dgm:presLayoutVars>
      </dgm:prSet>
      <dgm:spPr/>
    </dgm:pt>
    <dgm:pt modelId="{4FB9F069-ABF4-BB44-8D33-20F25006FB8D}" type="pres">
      <dgm:prSet presAssocID="{04094DD8-1BC4-4040-AC5C-36960E1321E9}" presName="Name56" presStyleLbl="parChTrans1D2" presStyleIdx="0" presStyleCnt="3"/>
      <dgm:spPr/>
    </dgm:pt>
    <dgm:pt modelId="{9CFA3157-0E90-B34C-8EF8-DCBB68F9EDAC}" type="pres">
      <dgm:prSet presAssocID="{94435E71-CD53-EE4A-BE07-8F577EE20EF8}" presName="text0" presStyleLbl="node1" presStyleIdx="1" presStyleCnt="4">
        <dgm:presLayoutVars>
          <dgm:bulletEnabled val="1"/>
        </dgm:presLayoutVars>
      </dgm:prSet>
      <dgm:spPr/>
    </dgm:pt>
    <dgm:pt modelId="{E162F1DE-BBD1-B545-8ABD-ACBD316160D9}" type="pres">
      <dgm:prSet presAssocID="{CC36D1B4-5407-8043-825B-E3F3B7064DD5}" presName="Name56" presStyleLbl="parChTrans1D2" presStyleIdx="1" presStyleCnt="3"/>
      <dgm:spPr/>
    </dgm:pt>
    <dgm:pt modelId="{2FBF166B-E8BB-5F46-AD16-9C15BBAE4BBB}" type="pres">
      <dgm:prSet presAssocID="{A92B8229-7D42-0544-AA03-2900FBEBEC9A}" presName="text0" presStyleLbl="node1" presStyleIdx="2" presStyleCnt="4">
        <dgm:presLayoutVars>
          <dgm:bulletEnabled val="1"/>
        </dgm:presLayoutVars>
      </dgm:prSet>
      <dgm:spPr/>
    </dgm:pt>
    <dgm:pt modelId="{BFD84AEB-EAE3-0643-BA1A-2B2BFF0AF66C}" type="pres">
      <dgm:prSet presAssocID="{A63A06B4-2C5F-5B4B-8C68-F8EA6FCA9843}" presName="Name56" presStyleLbl="parChTrans1D2" presStyleIdx="2" presStyleCnt="3"/>
      <dgm:spPr/>
    </dgm:pt>
    <dgm:pt modelId="{4341DF29-2870-3448-9903-54EC79E1AB98}" type="pres">
      <dgm:prSet presAssocID="{0DC41675-65BE-1548-862C-5AA061058A50}" presName="text0" presStyleLbl="node1" presStyleIdx="3" presStyleCnt="4">
        <dgm:presLayoutVars>
          <dgm:bulletEnabled val="1"/>
        </dgm:presLayoutVars>
      </dgm:prSet>
      <dgm:spPr/>
    </dgm:pt>
  </dgm:ptLst>
  <dgm:cxnLst>
    <dgm:cxn modelId="{BFE97610-2D65-364A-A4E7-36C555AF1141}" type="presOf" srcId="{94435E71-CD53-EE4A-BE07-8F577EE20EF8}" destId="{9CFA3157-0E90-B34C-8EF8-DCBB68F9EDAC}" srcOrd="0" destOrd="0" presId="urn:microsoft.com/office/officeart/2008/layout/RadialCluster"/>
    <dgm:cxn modelId="{E5F6C41D-8F32-384F-84C4-2EE5059B661C}" type="presOf" srcId="{04094DD8-1BC4-4040-AC5C-36960E1321E9}" destId="{4FB9F069-ABF4-BB44-8D33-20F25006FB8D}" srcOrd="0" destOrd="0" presId="urn:microsoft.com/office/officeart/2008/layout/RadialCluster"/>
    <dgm:cxn modelId="{1689CC37-B9C6-DB45-AFA5-F03CED9E309E}" type="presOf" srcId="{CC36D1B4-5407-8043-825B-E3F3B7064DD5}" destId="{E162F1DE-BBD1-B545-8ABD-ACBD316160D9}" srcOrd="0" destOrd="0" presId="urn:microsoft.com/office/officeart/2008/layout/RadialCluster"/>
    <dgm:cxn modelId="{F4CBE542-C515-EC45-B633-AA2C04E271DB}" type="presOf" srcId="{104C8D36-8794-8B48-9037-5E7BEEA99915}" destId="{220DAC13-54AA-E041-A9E5-C22E7A08A98F}" srcOrd="0" destOrd="0" presId="urn:microsoft.com/office/officeart/2008/layout/RadialCluster"/>
    <dgm:cxn modelId="{48B4974C-E7B7-ED4E-83A2-9FAA9BD92029}" type="presOf" srcId="{A92B8229-7D42-0544-AA03-2900FBEBEC9A}" destId="{2FBF166B-E8BB-5F46-AD16-9C15BBAE4BBB}" srcOrd="0" destOrd="0" presId="urn:microsoft.com/office/officeart/2008/layout/RadialCluster"/>
    <dgm:cxn modelId="{0824626E-80BB-E44A-A72F-202F37F59E96}" srcId="{104C8D36-8794-8B48-9037-5E7BEEA99915}" destId="{A92B8229-7D42-0544-AA03-2900FBEBEC9A}" srcOrd="1" destOrd="0" parTransId="{CC36D1B4-5407-8043-825B-E3F3B7064DD5}" sibTransId="{BED3ADE8-4A30-124F-A48F-2AF8161045A5}"/>
    <dgm:cxn modelId="{6432A172-A6B5-7E44-8504-9A8134D322ED}" srcId="{BE1050D3-38AF-D044-870C-14A97F35972C}" destId="{104C8D36-8794-8B48-9037-5E7BEEA99915}" srcOrd="0" destOrd="0" parTransId="{0C43625F-27C5-1945-A41E-5705A9ADAED2}" sibTransId="{15210674-9A85-2D46-B86A-68A87B93187F}"/>
    <dgm:cxn modelId="{7C51CC73-836D-504C-A715-D4DB2C9C8659}" type="presOf" srcId="{A63A06B4-2C5F-5B4B-8C68-F8EA6FCA9843}" destId="{BFD84AEB-EAE3-0643-BA1A-2B2BFF0AF66C}" srcOrd="0" destOrd="0" presId="urn:microsoft.com/office/officeart/2008/layout/RadialCluster"/>
    <dgm:cxn modelId="{F8BCA996-5488-5147-8119-A5E3DCA26B99}" srcId="{104C8D36-8794-8B48-9037-5E7BEEA99915}" destId="{0DC41675-65BE-1548-862C-5AA061058A50}" srcOrd="2" destOrd="0" parTransId="{A63A06B4-2C5F-5B4B-8C68-F8EA6FCA9843}" sibTransId="{0CD4B7EC-5665-A041-8BAF-B6EABD1D5DA7}"/>
    <dgm:cxn modelId="{5C3A289B-B529-874B-9EC9-DF7DACB5839A}" type="presOf" srcId="{0DC41675-65BE-1548-862C-5AA061058A50}" destId="{4341DF29-2870-3448-9903-54EC79E1AB98}" srcOrd="0" destOrd="0" presId="urn:microsoft.com/office/officeart/2008/layout/RadialCluster"/>
    <dgm:cxn modelId="{2CB29BEA-9BCD-9A41-ACF3-9CDC3B6E0901}" srcId="{104C8D36-8794-8B48-9037-5E7BEEA99915}" destId="{94435E71-CD53-EE4A-BE07-8F577EE20EF8}" srcOrd="0" destOrd="0" parTransId="{04094DD8-1BC4-4040-AC5C-36960E1321E9}" sibTransId="{6F33E841-6609-4C4B-8239-2E71FF3A37E5}"/>
    <dgm:cxn modelId="{E20AB2FA-6F16-3745-AD9A-EF5D5208B80E}" type="presOf" srcId="{BE1050D3-38AF-D044-870C-14A97F35972C}" destId="{F8054447-29EE-934E-9CBE-632F261232F1}" srcOrd="0" destOrd="0" presId="urn:microsoft.com/office/officeart/2008/layout/RadialCluster"/>
    <dgm:cxn modelId="{2BD4113E-C2B4-954C-9EB7-EAE6D83D1811}" type="presParOf" srcId="{F8054447-29EE-934E-9CBE-632F261232F1}" destId="{94F6E78A-B9CE-FE40-A247-31AB3A4F8956}" srcOrd="0" destOrd="0" presId="urn:microsoft.com/office/officeart/2008/layout/RadialCluster"/>
    <dgm:cxn modelId="{9CC1D28F-C918-9849-B6C3-284C7D8CB575}" type="presParOf" srcId="{94F6E78A-B9CE-FE40-A247-31AB3A4F8956}" destId="{220DAC13-54AA-E041-A9E5-C22E7A08A98F}" srcOrd="0" destOrd="0" presId="urn:microsoft.com/office/officeart/2008/layout/RadialCluster"/>
    <dgm:cxn modelId="{C1902988-E061-3142-B122-4ED5EF5F9F89}" type="presParOf" srcId="{94F6E78A-B9CE-FE40-A247-31AB3A4F8956}" destId="{4FB9F069-ABF4-BB44-8D33-20F25006FB8D}" srcOrd="1" destOrd="0" presId="urn:microsoft.com/office/officeart/2008/layout/RadialCluster"/>
    <dgm:cxn modelId="{10DAEF62-D15F-7B4E-93C4-45B15A0A8E29}" type="presParOf" srcId="{94F6E78A-B9CE-FE40-A247-31AB3A4F8956}" destId="{9CFA3157-0E90-B34C-8EF8-DCBB68F9EDAC}" srcOrd="2" destOrd="0" presId="urn:microsoft.com/office/officeart/2008/layout/RadialCluster"/>
    <dgm:cxn modelId="{6362242C-1087-C64A-8450-55BB484CB2D5}" type="presParOf" srcId="{94F6E78A-B9CE-FE40-A247-31AB3A4F8956}" destId="{E162F1DE-BBD1-B545-8ABD-ACBD316160D9}" srcOrd="3" destOrd="0" presId="urn:microsoft.com/office/officeart/2008/layout/RadialCluster"/>
    <dgm:cxn modelId="{17AAE99F-3105-5E4F-9C81-0B7D42C54F7C}" type="presParOf" srcId="{94F6E78A-B9CE-FE40-A247-31AB3A4F8956}" destId="{2FBF166B-E8BB-5F46-AD16-9C15BBAE4BBB}" srcOrd="4" destOrd="0" presId="urn:microsoft.com/office/officeart/2008/layout/RadialCluster"/>
    <dgm:cxn modelId="{153E2648-AA10-904C-918A-69ECEB2BB67A}" type="presParOf" srcId="{94F6E78A-B9CE-FE40-A247-31AB3A4F8956}" destId="{BFD84AEB-EAE3-0643-BA1A-2B2BFF0AF66C}" srcOrd="5" destOrd="0" presId="urn:microsoft.com/office/officeart/2008/layout/RadialCluster"/>
    <dgm:cxn modelId="{67FB6D68-08A8-B740-8DBB-2A44EFDC2227}" type="presParOf" srcId="{94F6E78A-B9CE-FE40-A247-31AB3A4F8956}" destId="{4341DF29-2870-3448-9903-54EC79E1AB98}"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41377F-F59A-DC40-A1C6-FE92B6173744}" type="doc">
      <dgm:prSet loTypeId="urn:microsoft.com/office/officeart/2005/8/layout/equation2" loCatId="" qsTypeId="urn:microsoft.com/office/officeart/2005/8/quickstyle/simple5" qsCatId="simple" csTypeId="urn:microsoft.com/office/officeart/2005/8/colors/accent1_2" csCatId="accent1" phldr="1"/>
      <dgm:spPr/>
    </dgm:pt>
    <dgm:pt modelId="{59006A2A-7EF6-894C-B5D9-42E309BE7CD1}">
      <dgm:prSet phldrT="[Text]"/>
      <dgm:spPr/>
      <dgm:t>
        <a:bodyPr/>
        <a:lstStyle/>
        <a:p>
          <a:r>
            <a:rPr lang="en-US" dirty="0"/>
            <a:t>Processing time</a:t>
          </a:r>
        </a:p>
      </dgm:t>
    </dgm:pt>
    <dgm:pt modelId="{51DDCB45-24FB-D547-AEA8-E17682D9ECBB}" type="parTrans" cxnId="{B71A0573-E2A4-D048-9A91-F6657E5F46E8}">
      <dgm:prSet/>
      <dgm:spPr/>
      <dgm:t>
        <a:bodyPr/>
        <a:lstStyle/>
        <a:p>
          <a:endParaRPr lang="en-US"/>
        </a:p>
      </dgm:t>
    </dgm:pt>
    <dgm:pt modelId="{6FE20168-BB7E-184D-A752-3723A593488C}" type="sibTrans" cxnId="{B71A0573-E2A4-D048-9A91-F6657E5F46E8}">
      <dgm:prSet/>
      <dgm:spPr/>
      <dgm:t>
        <a:bodyPr/>
        <a:lstStyle/>
        <a:p>
          <a:endParaRPr lang="en-US" dirty="0"/>
        </a:p>
      </dgm:t>
    </dgm:pt>
    <dgm:pt modelId="{4C654DFC-B692-AF4C-9CA3-E5AB9CC7DA02}">
      <dgm:prSet phldrT="[Text]"/>
      <dgm:spPr/>
      <dgm:t>
        <a:bodyPr/>
        <a:lstStyle/>
        <a:p>
          <a:r>
            <a:rPr lang="en-US" dirty="0"/>
            <a:t>Waiting time</a:t>
          </a:r>
        </a:p>
      </dgm:t>
    </dgm:pt>
    <dgm:pt modelId="{EC695455-3336-5847-BF36-05E1D32A3711}" type="parTrans" cxnId="{0E5F51F9-4EC7-0141-AD0F-C8CC1C71EA8B}">
      <dgm:prSet/>
      <dgm:spPr/>
      <dgm:t>
        <a:bodyPr/>
        <a:lstStyle/>
        <a:p>
          <a:endParaRPr lang="en-US"/>
        </a:p>
      </dgm:t>
    </dgm:pt>
    <dgm:pt modelId="{E5417DA9-CA26-8A4C-AFEC-D60B5F012B6F}" type="sibTrans" cxnId="{0E5F51F9-4EC7-0141-AD0F-C8CC1C71EA8B}">
      <dgm:prSet/>
      <dgm:spPr/>
      <dgm:t>
        <a:bodyPr/>
        <a:lstStyle/>
        <a:p>
          <a:endParaRPr lang="en-US"/>
        </a:p>
      </dgm:t>
    </dgm:pt>
    <dgm:pt modelId="{D076442C-F716-494D-BAF1-492078D943EF}">
      <dgm:prSet phldrT="[Text]"/>
      <dgm:spPr/>
      <dgm:t>
        <a:bodyPr/>
        <a:lstStyle/>
        <a:p>
          <a:r>
            <a:rPr lang="en-US" dirty="0"/>
            <a:t>Cycle time</a:t>
          </a:r>
        </a:p>
      </dgm:t>
    </dgm:pt>
    <dgm:pt modelId="{08D9B373-1727-0F40-83BA-A9D1CEC215F4}" type="parTrans" cxnId="{0CC5D6A7-A56F-994A-8E54-EE3CBBEEC3D7}">
      <dgm:prSet/>
      <dgm:spPr/>
      <dgm:t>
        <a:bodyPr/>
        <a:lstStyle/>
        <a:p>
          <a:endParaRPr lang="en-US"/>
        </a:p>
      </dgm:t>
    </dgm:pt>
    <dgm:pt modelId="{EC483ACC-C47F-1F44-B495-4333E4F26028}" type="sibTrans" cxnId="{0CC5D6A7-A56F-994A-8E54-EE3CBBEEC3D7}">
      <dgm:prSet/>
      <dgm:spPr/>
      <dgm:t>
        <a:bodyPr/>
        <a:lstStyle/>
        <a:p>
          <a:endParaRPr lang="en-US"/>
        </a:p>
      </dgm:t>
    </dgm:pt>
    <dgm:pt modelId="{24FECCBB-A050-7344-ABB2-F22CE6E05266}" type="pres">
      <dgm:prSet presAssocID="{8641377F-F59A-DC40-A1C6-FE92B6173744}" presName="Name0" presStyleCnt="0">
        <dgm:presLayoutVars>
          <dgm:dir/>
          <dgm:resizeHandles val="exact"/>
        </dgm:presLayoutVars>
      </dgm:prSet>
      <dgm:spPr/>
    </dgm:pt>
    <dgm:pt modelId="{A2FCEF3B-4719-BA4C-B846-D2F97B9928AC}" type="pres">
      <dgm:prSet presAssocID="{8641377F-F59A-DC40-A1C6-FE92B6173744}" presName="vNodes" presStyleCnt="0"/>
      <dgm:spPr/>
    </dgm:pt>
    <dgm:pt modelId="{F1FF5798-098E-0E40-AFAB-84AEEBFC4093}" type="pres">
      <dgm:prSet presAssocID="{59006A2A-7EF6-894C-B5D9-42E309BE7CD1}" presName="node" presStyleLbl="node1" presStyleIdx="0" presStyleCnt="3">
        <dgm:presLayoutVars>
          <dgm:bulletEnabled val="1"/>
        </dgm:presLayoutVars>
      </dgm:prSet>
      <dgm:spPr/>
    </dgm:pt>
    <dgm:pt modelId="{C757E7BD-05F9-6540-897D-19108888C591}" type="pres">
      <dgm:prSet presAssocID="{6FE20168-BB7E-184D-A752-3723A593488C}" presName="spacerT" presStyleCnt="0"/>
      <dgm:spPr/>
    </dgm:pt>
    <dgm:pt modelId="{8902BB47-6517-E54D-8193-320CCBFB32CF}" type="pres">
      <dgm:prSet presAssocID="{6FE20168-BB7E-184D-A752-3723A593488C}" presName="sibTrans" presStyleLbl="sibTrans2D1" presStyleIdx="0" presStyleCnt="2"/>
      <dgm:spPr/>
    </dgm:pt>
    <dgm:pt modelId="{1A256E44-F947-3C44-AB63-56F61387C30F}" type="pres">
      <dgm:prSet presAssocID="{6FE20168-BB7E-184D-A752-3723A593488C}" presName="spacerB" presStyleCnt="0"/>
      <dgm:spPr/>
    </dgm:pt>
    <dgm:pt modelId="{E7AB4E15-5D30-F240-88D7-CCFCCE8D1B61}" type="pres">
      <dgm:prSet presAssocID="{4C654DFC-B692-AF4C-9CA3-E5AB9CC7DA02}" presName="node" presStyleLbl="node1" presStyleIdx="1" presStyleCnt="3">
        <dgm:presLayoutVars>
          <dgm:bulletEnabled val="1"/>
        </dgm:presLayoutVars>
      </dgm:prSet>
      <dgm:spPr/>
    </dgm:pt>
    <dgm:pt modelId="{3BD31CF4-7840-E649-8A19-5A70370B0E05}" type="pres">
      <dgm:prSet presAssocID="{8641377F-F59A-DC40-A1C6-FE92B6173744}" presName="sibTransLast" presStyleLbl="sibTrans2D1" presStyleIdx="1" presStyleCnt="2"/>
      <dgm:spPr/>
    </dgm:pt>
    <dgm:pt modelId="{B03FC944-4734-C64C-AA3B-48FDB6BFECAE}" type="pres">
      <dgm:prSet presAssocID="{8641377F-F59A-DC40-A1C6-FE92B6173744}" presName="connectorText" presStyleLbl="sibTrans2D1" presStyleIdx="1" presStyleCnt="2"/>
      <dgm:spPr/>
    </dgm:pt>
    <dgm:pt modelId="{28875B03-43C7-3D40-A6F0-526757FDCDF5}" type="pres">
      <dgm:prSet presAssocID="{8641377F-F59A-DC40-A1C6-FE92B6173744}" presName="lastNode" presStyleLbl="node1" presStyleIdx="2" presStyleCnt="3">
        <dgm:presLayoutVars>
          <dgm:bulletEnabled val="1"/>
        </dgm:presLayoutVars>
      </dgm:prSet>
      <dgm:spPr/>
    </dgm:pt>
  </dgm:ptLst>
  <dgm:cxnLst>
    <dgm:cxn modelId="{FA377764-7564-5547-89D8-D2A603FAD2C6}" type="presOf" srcId="{E5417DA9-CA26-8A4C-AFEC-D60B5F012B6F}" destId="{3BD31CF4-7840-E649-8A19-5A70370B0E05}" srcOrd="0" destOrd="0" presId="urn:microsoft.com/office/officeart/2005/8/layout/equation2"/>
    <dgm:cxn modelId="{B71A0573-E2A4-D048-9A91-F6657E5F46E8}" srcId="{8641377F-F59A-DC40-A1C6-FE92B6173744}" destId="{59006A2A-7EF6-894C-B5D9-42E309BE7CD1}" srcOrd="0" destOrd="0" parTransId="{51DDCB45-24FB-D547-AEA8-E17682D9ECBB}" sibTransId="{6FE20168-BB7E-184D-A752-3723A593488C}"/>
    <dgm:cxn modelId="{636B1898-233E-904E-AAB1-88694B2FDECD}" type="presOf" srcId="{4C654DFC-B692-AF4C-9CA3-E5AB9CC7DA02}" destId="{E7AB4E15-5D30-F240-88D7-CCFCCE8D1B61}" srcOrd="0" destOrd="0" presId="urn:microsoft.com/office/officeart/2005/8/layout/equation2"/>
    <dgm:cxn modelId="{999FACA6-20BA-3147-8855-B7F931F4102D}" type="presOf" srcId="{D076442C-F716-494D-BAF1-492078D943EF}" destId="{28875B03-43C7-3D40-A6F0-526757FDCDF5}" srcOrd="0" destOrd="0" presId="urn:microsoft.com/office/officeart/2005/8/layout/equation2"/>
    <dgm:cxn modelId="{0CC5D6A7-A56F-994A-8E54-EE3CBBEEC3D7}" srcId="{8641377F-F59A-DC40-A1C6-FE92B6173744}" destId="{D076442C-F716-494D-BAF1-492078D943EF}" srcOrd="2" destOrd="0" parTransId="{08D9B373-1727-0F40-83BA-A9D1CEC215F4}" sibTransId="{EC483ACC-C47F-1F44-B495-4333E4F26028}"/>
    <dgm:cxn modelId="{8DEAC8B6-D7C9-1040-A9E1-C0FB85732DA3}" type="presOf" srcId="{6FE20168-BB7E-184D-A752-3723A593488C}" destId="{8902BB47-6517-E54D-8193-320CCBFB32CF}" srcOrd="0" destOrd="0" presId="urn:microsoft.com/office/officeart/2005/8/layout/equation2"/>
    <dgm:cxn modelId="{A9FAB1DC-AC59-094F-A4A2-66F5F7C08649}" type="presOf" srcId="{59006A2A-7EF6-894C-B5D9-42E309BE7CD1}" destId="{F1FF5798-098E-0E40-AFAB-84AEEBFC4093}" srcOrd="0" destOrd="0" presId="urn:microsoft.com/office/officeart/2005/8/layout/equation2"/>
    <dgm:cxn modelId="{59A203DE-4521-EA43-B46D-B0AA68E47EF1}" type="presOf" srcId="{8641377F-F59A-DC40-A1C6-FE92B6173744}" destId="{24FECCBB-A050-7344-ABB2-F22CE6E05266}" srcOrd="0" destOrd="0" presId="urn:microsoft.com/office/officeart/2005/8/layout/equation2"/>
    <dgm:cxn modelId="{0E5F51F9-4EC7-0141-AD0F-C8CC1C71EA8B}" srcId="{8641377F-F59A-DC40-A1C6-FE92B6173744}" destId="{4C654DFC-B692-AF4C-9CA3-E5AB9CC7DA02}" srcOrd="1" destOrd="0" parTransId="{EC695455-3336-5847-BF36-05E1D32A3711}" sibTransId="{E5417DA9-CA26-8A4C-AFEC-D60B5F012B6F}"/>
    <dgm:cxn modelId="{A8F4F7FC-D240-3D46-8B81-1AEC29583CC4}" type="presOf" srcId="{E5417DA9-CA26-8A4C-AFEC-D60B5F012B6F}" destId="{B03FC944-4734-C64C-AA3B-48FDB6BFECAE}" srcOrd="1" destOrd="0" presId="urn:microsoft.com/office/officeart/2005/8/layout/equation2"/>
    <dgm:cxn modelId="{6FAEB219-F8DF-BB43-8AC7-6A9097F8EDF4}" type="presParOf" srcId="{24FECCBB-A050-7344-ABB2-F22CE6E05266}" destId="{A2FCEF3B-4719-BA4C-B846-D2F97B9928AC}" srcOrd="0" destOrd="0" presId="urn:microsoft.com/office/officeart/2005/8/layout/equation2"/>
    <dgm:cxn modelId="{7D51CF89-9281-3C44-B0C3-670D2D5FEC2D}" type="presParOf" srcId="{A2FCEF3B-4719-BA4C-B846-D2F97B9928AC}" destId="{F1FF5798-098E-0E40-AFAB-84AEEBFC4093}" srcOrd="0" destOrd="0" presId="urn:microsoft.com/office/officeart/2005/8/layout/equation2"/>
    <dgm:cxn modelId="{66B286F6-15D6-CD4A-BD42-DE9562AD7A2B}" type="presParOf" srcId="{A2FCEF3B-4719-BA4C-B846-D2F97B9928AC}" destId="{C757E7BD-05F9-6540-897D-19108888C591}" srcOrd="1" destOrd="0" presId="urn:microsoft.com/office/officeart/2005/8/layout/equation2"/>
    <dgm:cxn modelId="{EF059821-3F2E-2E4C-9625-D84F6FC8B967}" type="presParOf" srcId="{A2FCEF3B-4719-BA4C-B846-D2F97B9928AC}" destId="{8902BB47-6517-E54D-8193-320CCBFB32CF}" srcOrd="2" destOrd="0" presId="urn:microsoft.com/office/officeart/2005/8/layout/equation2"/>
    <dgm:cxn modelId="{15CA362B-0CFD-194C-9F29-BEE373571AEB}" type="presParOf" srcId="{A2FCEF3B-4719-BA4C-B846-D2F97B9928AC}" destId="{1A256E44-F947-3C44-AB63-56F61387C30F}" srcOrd="3" destOrd="0" presId="urn:microsoft.com/office/officeart/2005/8/layout/equation2"/>
    <dgm:cxn modelId="{FB2A4E83-788F-8449-9414-D4D22DC07B2C}" type="presParOf" srcId="{A2FCEF3B-4719-BA4C-B846-D2F97B9928AC}" destId="{E7AB4E15-5D30-F240-88D7-CCFCCE8D1B61}" srcOrd="4" destOrd="0" presId="urn:microsoft.com/office/officeart/2005/8/layout/equation2"/>
    <dgm:cxn modelId="{6351EF2B-3F43-9A47-A2E6-0DEEF6F36F43}" type="presParOf" srcId="{24FECCBB-A050-7344-ABB2-F22CE6E05266}" destId="{3BD31CF4-7840-E649-8A19-5A70370B0E05}" srcOrd="1" destOrd="0" presId="urn:microsoft.com/office/officeart/2005/8/layout/equation2"/>
    <dgm:cxn modelId="{1E5C03FB-31DD-0047-9A46-FB51F2B07A94}" type="presParOf" srcId="{3BD31CF4-7840-E649-8A19-5A70370B0E05}" destId="{B03FC944-4734-C64C-AA3B-48FDB6BFECAE}" srcOrd="0" destOrd="0" presId="urn:microsoft.com/office/officeart/2005/8/layout/equation2"/>
    <dgm:cxn modelId="{BDC78D35-10FC-3045-96F1-771A554E818C}" type="presParOf" srcId="{24FECCBB-A050-7344-ABB2-F22CE6E05266}" destId="{28875B03-43C7-3D40-A6F0-526757FDCDF5}"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41377F-F59A-DC40-A1C6-FE92B6173744}" type="doc">
      <dgm:prSet loTypeId="urn:microsoft.com/office/officeart/2005/8/layout/equation2" loCatId="" qsTypeId="urn:microsoft.com/office/officeart/2005/8/quickstyle/simple5" qsCatId="simple" csTypeId="urn:microsoft.com/office/officeart/2005/8/colors/accent1_2" csCatId="accent1" phldr="1"/>
      <dgm:spPr/>
    </dgm:pt>
    <dgm:pt modelId="{59006A2A-7EF6-894C-B5D9-42E309BE7CD1}">
      <dgm:prSet phldrT="[Text]"/>
      <dgm:spPr/>
      <dgm:t>
        <a:bodyPr/>
        <a:lstStyle/>
        <a:p>
          <a:r>
            <a:rPr lang="en-US" dirty="0"/>
            <a:t>Processing cost</a:t>
          </a:r>
        </a:p>
      </dgm:t>
    </dgm:pt>
    <dgm:pt modelId="{51DDCB45-24FB-D547-AEA8-E17682D9ECBB}" type="parTrans" cxnId="{B71A0573-E2A4-D048-9A91-F6657E5F46E8}">
      <dgm:prSet/>
      <dgm:spPr/>
      <dgm:t>
        <a:bodyPr/>
        <a:lstStyle/>
        <a:p>
          <a:endParaRPr lang="en-US"/>
        </a:p>
      </dgm:t>
    </dgm:pt>
    <dgm:pt modelId="{6FE20168-BB7E-184D-A752-3723A593488C}" type="sibTrans" cxnId="{B71A0573-E2A4-D048-9A91-F6657E5F46E8}">
      <dgm:prSet/>
      <dgm:spPr/>
      <dgm:t>
        <a:bodyPr/>
        <a:lstStyle/>
        <a:p>
          <a:endParaRPr lang="en-US"/>
        </a:p>
      </dgm:t>
    </dgm:pt>
    <dgm:pt modelId="{4C654DFC-B692-AF4C-9CA3-E5AB9CC7DA02}">
      <dgm:prSet phldrT="[Text]"/>
      <dgm:spPr/>
      <dgm:t>
        <a:bodyPr/>
        <a:lstStyle/>
        <a:p>
          <a:r>
            <a:rPr lang="en-US" dirty="0"/>
            <a:t>Cost of waste</a:t>
          </a:r>
        </a:p>
      </dgm:t>
    </dgm:pt>
    <dgm:pt modelId="{EC695455-3336-5847-BF36-05E1D32A3711}" type="parTrans" cxnId="{0E5F51F9-4EC7-0141-AD0F-C8CC1C71EA8B}">
      <dgm:prSet/>
      <dgm:spPr/>
      <dgm:t>
        <a:bodyPr/>
        <a:lstStyle/>
        <a:p>
          <a:endParaRPr lang="en-US"/>
        </a:p>
      </dgm:t>
    </dgm:pt>
    <dgm:pt modelId="{E5417DA9-CA26-8A4C-AFEC-D60B5F012B6F}" type="sibTrans" cxnId="{0E5F51F9-4EC7-0141-AD0F-C8CC1C71EA8B}">
      <dgm:prSet/>
      <dgm:spPr/>
      <dgm:t>
        <a:bodyPr/>
        <a:lstStyle/>
        <a:p>
          <a:endParaRPr lang="en-US"/>
        </a:p>
      </dgm:t>
    </dgm:pt>
    <dgm:pt modelId="{D076442C-F716-494D-BAF1-492078D943EF}">
      <dgm:prSet phldrT="[Text]"/>
      <dgm:spPr/>
      <dgm:t>
        <a:bodyPr/>
        <a:lstStyle/>
        <a:p>
          <a:r>
            <a:rPr lang="en-US" dirty="0"/>
            <a:t>Per-Instance Cost</a:t>
          </a:r>
        </a:p>
      </dgm:t>
    </dgm:pt>
    <dgm:pt modelId="{08D9B373-1727-0F40-83BA-A9D1CEC215F4}" type="parTrans" cxnId="{0CC5D6A7-A56F-994A-8E54-EE3CBBEEC3D7}">
      <dgm:prSet/>
      <dgm:spPr/>
      <dgm:t>
        <a:bodyPr/>
        <a:lstStyle/>
        <a:p>
          <a:endParaRPr lang="en-US"/>
        </a:p>
      </dgm:t>
    </dgm:pt>
    <dgm:pt modelId="{EC483ACC-C47F-1F44-B495-4333E4F26028}" type="sibTrans" cxnId="{0CC5D6A7-A56F-994A-8E54-EE3CBBEEC3D7}">
      <dgm:prSet/>
      <dgm:spPr/>
      <dgm:t>
        <a:bodyPr/>
        <a:lstStyle/>
        <a:p>
          <a:endParaRPr lang="en-US"/>
        </a:p>
      </dgm:t>
    </dgm:pt>
    <dgm:pt modelId="{24FECCBB-A050-7344-ABB2-F22CE6E05266}" type="pres">
      <dgm:prSet presAssocID="{8641377F-F59A-DC40-A1C6-FE92B6173744}" presName="Name0" presStyleCnt="0">
        <dgm:presLayoutVars>
          <dgm:dir/>
          <dgm:resizeHandles val="exact"/>
        </dgm:presLayoutVars>
      </dgm:prSet>
      <dgm:spPr/>
    </dgm:pt>
    <dgm:pt modelId="{A2FCEF3B-4719-BA4C-B846-D2F97B9928AC}" type="pres">
      <dgm:prSet presAssocID="{8641377F-F59A-DC40-A1C6-FE92B6173744}" presName="vNodes" presStyleCnt="0"/>
      <dgm:spPr/>
    </dgm:pt>
    <dgm:pt modelId="{F1FF5798-098E-0E40-AFAB-84AEEBFC4093}" type="pres">
      <dgm:prSet presAssocID="{59006A2A-7EF6-894C-B5D9-42E309BE7CD1}" presName="node" presStyleLbl="node1" presStyleIdx="0" presStyleCnt="3">
        <dgm:presLayoutVars>
          <dgm:bulletEnabled val="1"/>
        </dgm:presLayoutVars>
      </dgm:prSet>
      <dgm:spPr/>
    </dgm:pt>
    <dgm:pt modelId="{C757E7BD-05F9-6540-897D-19108888C591}" type="pres">
      <dgm:prSet presAssocID="{6FE20168-BB7E-184D-A752-3723A593488C}" presName="spacerT" presStyleCnt="0"/>
      <dgm:spPr/>
    </dgm:pt>
    <dgm:pt modelId="{8902BB47-6517-E54D-8193-320CCBFB32CF}" type="pres">
      <dgm:prSet presAssocID="{6FE20168-BB7E-184D-A752-3723A593488C}" presName="sibTrans" presStyleLbl="sibTrans2D1" presStyleIdx="0" presStyleCnt="2"/>
      <dgm:spPr/>
    </dgm:pt>
    <dgm:pt modelId="{1A256E44-F947-3C44-AB63-56F61387C30F}" type="pres">
      <dgm:prSet presAssocID="{6FE20168-BB7E-184D-A752-3723A593488C}" presName="spacerB" presStyleCnt="0"/>
      <dgm:spPr/>
    </dgm:pt>
    <dgm:pt modelId="{E7AB4E15-5D30-F240-88D7-CCFCCE8D1B61}" type="pres">
      <dgm:prSet presAssocID="{4C654DFC-B692-AF4C-9CA3-E5AB9CC7DA02}" presName="node" presStyleLbl="node1" presStyleIdx="1" presStyleCnt="3">
        <dgm:presLayoutVars>
          <dgm:bulletEnabled val="1"/>
        </dgm:presLayoutVars>
      </dgm:prSet>
      <dgm:spPr/>
    </dgm:pt>
    <dgm:pt modelId="{3BD31CF4-7840-E649-8A19-5A70370B0E05}" type="pres">
      <dgm:prSet presAssocID="{8641377F-F59A-DC40-A1C6-FE92B6173744}" presName="sibTransLast" presStyleLbl="sibTrans2D1" presStyleIdx="1" presStyleCnt="2"/>
      <dgm:spPr/>
    </dgm:pt>
    <dgm:pt modelId="{B03FC944-4734-C64C-AA3B-48FDB6BFECAE}" type="pres">
      <dgm:prSet presAssocID="{8641377F-F59A-DC40-A1C6-FE92B6173744}" presName="connectorText" presStyleLbl="sibTrans2D1" presStyleIdx="1" presStyleCnt="2"/>
      <dgm:spPr/>
    </dgm:pt>
    <dgm:pt modelId="{28875B03-43C7-3D40-A6F0-526757FDCDF5}" type="pres">
      <dgm:prSet presAssocID="{8641377F-F59A-DC40-A1C6-FE92B6173744}" presName="lastNode" presStyleLbl="node1" presStyleIdx="2" presStyleCnt="3">
        <dgm:presLayoutVars>
          <dgm:bulletEnabled val="1"/>
        </dgm:presLayoutVars>
      </dgm:prSet>
      <dgm:spPr/>
    </dgm:pt>
  </dgm:ptLst>
  <dgm:cxnLst>
    <dgm:cxn modelId="{C2302707-5EF6-BE46-B8F9-FB738512574F}" type="presOf" srcId="{D076442C-F716-494D-BAF1-492078D943EF}" destId="{28875B03-43C7-3D40-A6F0-526757FDCDF5}" srcOrd="0" destOrd="0" presId="urn:microsoft.com/office/officeart/2005/8/layout/equation2"/>
    <dgm:cxn modelId="{70A21F1B-FAC9-C94C-9C89-09DC189828EF}" type="presOf" srcId="{4C654DFC-B692-AF4C-9CA3-E5AB9CC7DA02}" destId="{E7AB4E15-5D30-F240-88D7-CCFCCE8D1B61}" srcOrd="0" destOrd="0" presId="urn:microsoft.com/office/officeart/2005/8/layout/equation2"/>
    <dgm:cxn modelId="{44BB991E-D01E-3B40-A8BB-801609001BE8}" type="presOf" srcId="{6FE20168-BB7E-184D-A752-3723A593488C}" destId="{8902BB47-6517-E54D-8193-320CCBFB32CF}" srcOrd="0" destOrd="0" presId="urn:microsoft.com/office/officeart/2005/8/layout/equation2"/>
    <dgm:cxn modelId="{E5CAE521-6081-B541-91B8-88F4B440311C}" type="presOf" srcId="{8641377F-F59A-DC40-A1C6-FE92B6173744}" destId="{24FECCBB-A050-7344-ABB2-F22CE6E05266}" srcOrd="0" destOrd="0" presId="urn:microsoft.com/office/officeart/2005/8/layout/equation2"/>
    <dgm:cxn modelId="{716D1361-8B5E-194E-8D6B-3656D6E831BB}" type="presOf" srcId="{E5417DA9-CA26-8A4C-AFEC-D60B5F012B6F}" destId="{3BD31CF4-7840-E649-8A19-5A70370B0E05}" srcOrd="0" destOrd="0" presId="urn:microsoft.com/office/officeart/2005/8/layout/equation2"/>
    <dgm:cxn modelId="{B71A0573-E2A4-D048-9A91-F6657E5F46E8}" srcId="{8641377F-F59A-DC40-A1C6-FE92B6173744}" destId="{59006A2A-7EF6-894C-B5D9-42E309BE7CD1}" srcOrd="0" destOrd="0" parTransId="{51DDCB45-24FB-D547-AEA8-E17682D9ECBB}" sibTransId="{6FE20168-BB7E-184D-A752-3723A593488C}"/>
    <dgm:cxn modelId="{80E5B88F-5088-354E-B0E0-D8242B2904DD}" type="presOf" srcId="{59006A2A-7EF6-894C-B5D9-42E309BE7CD1}" destId="{F1FF5798-098E-0E40-AFAB-84AEEBFC4093}" srcOrd="0" destOrd="0" presId="urn:microsoft.com/office/officeart/2005/8/layout/equation2"/>
    <dgm:cxn modelId="{0CC5D6A7-A56F-994A-8E54-EE3CBBEEC3D7}" srcId="{8641377F-F59A-DC40-A1C6-FE92B6173744}" destId="{D076442C-F716-494D-BAF1-492078D943EF}" srcOrd="2" destOrd="0" parTransId="{08D9B373-1727-0F40-83BA-A9D1CEC215F4}" sibTransId="{EC483ACC-C47F-1F44-B495-4333E4F26028}"/>
    <dgm:cxn modelId="{9C9789C5-0A09-C449-A428-0BE17CFDD5CC}" type="presOf" srcId="{E5417DA9-CA26-8A4C-AFEC-D60B5F012B6F}" destId="{B03FC944-4734-C64C-AA3B-48FDB6BFECAE}" srcOrd="1" destOrd="0" presId="urn:microsoft.com/office/officeart/2005/8/layout/equation2"/>
    <dgm:cxn modelId="{0E5F51F9-4EC7-0141-AD0F-C8CC1C71EA8B}" srcId="{8641377F-F59A-DC40-A1C6-FE92B6173744}" destId="{4C654DFC-B692-AF4C-9CA3-E5AB9CC7DA02}" srcOrd="1" destOrd="0" parTransId="{EC695455-3336-5847-BF36-05E1D32A3711}" sibTransId="{E5417DA9-CA26-8A4C-AFEC-D60B5F012B6F}"/>
    <dgm:cxn modelId="{FCA7B626-54D8-C14E-8302-900A874E7960}" type="presParOf" srcId="{24FECCBB-A050-7344-ABB2-F22CE6E05266}" destId="{A2FCEF3B-4719-BA4C-B846-D2F97B9928AC}" srcOrd="0" destOrd="0" presId="urn:microsoft.com/office/officeart/2005/8/layout/equation2"/>
    <dgm:cxn modelId="{38345433-788C-4F4F-974F-28E0FBA8A4DB}" type="presParOf" srcId="{A2FCEF3B-4719-BA4C-B846-D2F97B9928AC}" destId="{F1FF5798-098E-0E40-AFAB-84AEEBFC4093}" srcOrd="0" destOrd="0" presId="urn:microsoft.com/office/officeart/2005/8/layout/equation2"/>
    <dgm:cxn modelId="{A8BFB784-FF0E-C348-95B0-9161483D3A1C}" type="presParOf" srcId="{A2FCEF3B-4719-BA4C-B846-D2F97B9928AC}" destId="{C757E7BD-05F9-6540-897D-19108888C591}" srcOrd="1" destOrd="0" presId="urn:microsoft.com/office/officeart/2005/8/layout/equation2"/>
    <dgm:cxn modelId="{D4B59361-AA26-A44F-8E0C-4DB6AB624838}" type="presParOf" srcId="{A2FCEF3B-4719-BA4C-B846-D2F97B9928AC}" destId="{8902BB47-6517-E54D-8193-320CCBFB32CF}" srcOrd="2" destOrd="0" presId="urn:microsoft.com/office/officeart/2005/8/layout/equation2"/>
    <dgm:cxn modelId="{26D044FA-BD7D-EA4B-80A1-C2B7F0227DE7}" type="presParOf" srcId="{A2FCEF3B-4719-BA4C-B846-D2F97B9928AC}" destId="{1A256E44-F947-3C44-AB63-56F61387C30F}" srcOrd="3" destOrd="0" presId="urn:microsoft.com/office/officeart/2005/8/layout/equation2"/>
    <dgm:cxn modelId="{1153287A-4BD0-D946-BB02-F47EE54BE93E}" type="presParOf" srcId="{A2FCEF3B-4719-BA4C-B846-D2F97B9928AC}" destId="{E7AB4E15-5D30-F240-88D7-CCFCCE8D1B61}" srcOrd="4" destOrd="0" presId="urn:microsoft.com/office/officeart/2005/8/layout/equation2"/>
    <dgm:cxn modelId="{3B59F701-4B32-4B4E-9F39-90D13F3EFCFE}" type="presParOf" srcId="{24FECCBB-A050-7344-ABB2-F22CE6E05266}" destId="{3BD31CF4-7840-E649-8A19-5A70370B0E05}" srcOrd="1" destOrd="0" presId="urn:microsoft.com/office/officeart/2005/8/layout/equation2"/>
    <dgm:cxn modelId="{02CEEBBA-E6DC-6347-9C86-9C752F90CFA7}" type="presParOf" srcId="{3BD31CF4-7840-E649-8A19-5A70370B0E05}" destId="{B03FC944-4734-C64C-AA3B-48FDB6BFECAE}" srcOrd="0" destOrd="0" presId="urn:microsoft.com/office/officeart/2005/8/layout/equation2"/>
    <dgm:cxn modelId="{549BE823-F6CD-B946-821C-5C98A54FDD18}" type="presParOf" srcId="{24FECCBB-A050-7344-ABB2-F22CE6E05266}" destId="{28875B03-43C7-3D40-A6F0-526757FDCDF5}"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BB478B-8AC9-C94B-BBDB-FE51D7B1D80B}" type="doc">
      <dgm:prSet loTypeId="urn:microsoft.com/office/officeart/2005/8/layout/vList2" loCatId="" qsTypeId="urn:microsoft.com/office/officeart/2005/8/quickstyle/simple5" qsCatId="simple" csTypeId="urn:microsoft.com/office/officeart/2005/8/colors/accent1_2" csCatId="accent1" phldr="1"/>
      <dgm:spPr/>
      <dgm:t>
        <a:bodyPr/>
        <a:lstStyle/>
        <a:p>
          <a:endParaRPr lang="en-US"/>
        </a:p>
      </dgm:t>
    </dgm:pt>
    <dgm:pt modelId="{612B6869-BCD4-3342-A062-4C2784A29046}">
      <dgm:prSet/>
      <dgm:spPr/>
      <dgm:t>
        <a:bodyPr/>
        <a:lstStyle/>
        <a:p>
          <a:pPr rtl="0"/>
          <a:r>
            <a:rPr lang="en-US" dirty="0"/>
            <a:t>Material cost</a:t>
          </a:r>
        </a:p>
      </dgm:t>
    </dgm:pt>
    <dgm:pt modelId="{AB2518C0-50DE-2348-ADE6-6273EFC8C815}" type="parTrans" cxnId="{3B09D670-F86F-0B4F-8501-5279A1F2134C}">
      <dgm:prSet/>
      <dgm:spPr/>
      <dgm:t>
        <a:bodyPr/>
        <a:lstStyle/>
        <a:p>
          <a:endParaRPr lang="en-US"/>
        </a:p>
      </dgm:t>
    </dgm:pt>
    <dgm:pt modelId="{19075AF1-1D21-5241-93A8-D7437DAA7B0D}" type="sibTrans" cxnId="{3B09D670-F86F-0B4F-8501-5279A1F2134C}">
      <dgm:prSet/>
      <dgm:spPr/>
      <dgm:t>
        <a:bodyPr/>
        <a:lstStyle/>
        <a:p>
          <a:endParaRPr lang="en-US"/>
        </a:p>
      </dgm:t>
    </dgm:pt>
    <dgm:pt modelId="{BEFD0111-2F7B-5B4D-8261-66CF6D2BF665}">
      <dgm:prSet/>
      <dgm:spPr/>
      <dgm:t>
        <a:bodyPr/>
        <a:lstStyle/>
        <a:p>
          <a:pPr rtl="0"/>
          <a:r>
            <a:rPr lang="en-US" dirty="0"/>
            <a:t>Cost of tangible or intangible resources used per process instance</a:t>
          </a:r>
        </a:p>
      </dgm:t>
    </dgm:pt>
    <dgm:pt modelId="{20B3579F-DCE3-714B-AFD3-949CAC5D81E1}" type="parTrans" cxnId="{137DA026-4644-4945-A5C9-BBD5C7B1DA45}">
      <dgm:prSet/>
      <dgm:spPr/>
      <dgm:t>
        <a:bodyPr/>
        <a:lstStyle/>
        <a:p>
          <a:endParaRPr lang="en-US"/>
        </a:p>
      </dgm:t>
    </dgm:pt>
    <dgm:pt modelId="{DFB11E78-B369-974F-B83E-136EBCB168A1}" type="sibTrans" cxnId="{137DA026-4644-4945-A5C9-BBD5C7B1DA45}">
      <dgm:prSet/>
      <dgm:spPr/>
      <dgm:t>
        <a:bodyPr/>
        <a:lstStyle/>
        <a:p>
          <a:endParaRPr lang="en-US"/>
        </a:p>
      </dgm:t>
    </dgm:pt>
    <dgm:pt modelId="{D1E76327-0464-8044-A2EF-CAB30AFE0CD4}">
      <dgm:prSet/>
      <dgm:spPr/>
      <dgm:t>
        <a:bodyPr/>
        <a:lstStyle/>
        <a:p>
          <a:pPr rtl="0"/>
          <a:r>
            <a:rPr lang="en-US" b="1" dirty="0"/>
            <a:t>Resource cost</a:t>
          </a:r>
        </a:p>
      </dgm:t>
    </dgm:pt>
    <dgm:pt modelId="{B7313091-33FF-614E-9562-741B8C680FEC}" type="parTrans" cxnId="{95476D04-13F0-964D-B8B6-617B55E70D7E}">
      <dgm:prSet/>
      <dgm:spPr/>
      <dgm:t>
        <a:bodyPr/>
        <a:lstStyle/>
        <a:p>
          <a:endParaRPr lang="en-US"/>
        </a:p>
      </dgm:t>
    </dgm:pt>
    <dgm:pt modelId="{115A3EF5-EB74-124E-8F15-B838588FA45B}" type="sibTrans" cxnId="{95476D04-13F0-964D-B8B6-617B55E70D7E}">
      <dgm:prSet/>
      <dgm:spPr/>
      <dgm:t>
        <a:bodyPr/>
        <a:lstStyle/>
        <a:p>
          <a:endParaRPr lang="en-US"/>
        </a:p>
      </dgm:t>
    </dgm:pt>
    <dgm:pt modelId="{9C667768-8F57-E54F-984D-8394CA106FE6}">
      <dgm:prSet/>
      <dgm:spPr/>
      <dgm:t>
        <a:bodyPr/>
        <a:lstStyle/>
        <a:p>
          <a:pPr rtl="0"/>
          <a:r>
            <a:rPr lang="en-US" dirty="0"/>
            <a:t>Cost of person-hours employed per process instance</a:t>
          </a:r>
        </a:p>
      </dgm:t>
    </dgm:pt>
    <dgm:pt modelId="{AE3766F8-56BA-A446-A4E3-A6549F2AEE19}" type="parTrans" cxnId="{8404FE12-D041-6D41-A8DD-B06480F709C0}">
      <dgm:prSet/>
      <dgm:spPr/>
      <dgm:t>
        <a:bodyPr/>
        <a:lstStyle/>
        <a:p>
          <a:endParaRPr lang="en-US"/>
        </a:p>
      </dgm:t>
    </dgm:pt>
    <dgm:pt modelId="{E2390D4F-CB41-694E-945B-EEB745E5C7B6}" type="sibTrans" cxnId="{8404FE12-D041-6D41-A8DD-B06480F709C0}">
      <dgm:prSet/>
      <dgm:spPr/>
      <dgm:t>
        <a:bodyPr/>
        <a:lstStyle/>
        <a:p>
          <a:endParaRPr lang="en-US"/>
        </a:p>
      </dgm:t>
    </dgm:pt>
    <dgm:pt modelId="{F40DC39F-D0F5-4241-BA5D-3E6EA7392B18}" type="pres">
      <dgm:prSet presAssocID="{E4BB478B-8AC9-C94B-BBDB-FE51D7B1D80B}" presName="linear" presStyleCnt="0">
        <dgm:presLayoutVars>
          <dgm:animLvl val="lvl"/>
          <dgm:resizeHandles val="exact"/>
        </dgm:presLayoutVars>
      </dgm:prSet>
      <dgm:spPr/>
    </dgm:pt>
    <dgm:pt modelId="{A7245FB6-5557-BD4E-B521-C270AEE5DFF5}" type="pres">
      <dgm:prSet presAssocID="{612B6869-BCD4-3342-A062-4C2784A29046}" presName="parentText" presStyleLbl="node1" presStyleIdx="0" presStyleCnt="2">
        <dgm:presLayoutVars>
          <dgm:chMax val="0"/>
          <dgm:bulletEnabled val="1"/>
        </dgm:presLayoutVars>
      </dgm:prSet>
      <dgm:spPr/>
    </dgm:pt>
    <dgm:pt modelId="{12E00C8A-F6B6-4348-8238-BF7406EE87AF}" type="pres">
      <dgm:prSet presAssocID="{612B6869-BCD4-3342-A062-4C2784A29046}" presName="childText" presStyleLbl="revTx" presStyleIdx="0" presStyleCnt="2">
        <dgm:presLayoutVars>
          <dgm:bulletEnabled val="1"/>
        </dgm:presLayoutVars>
      </dgm:prSet>
      <dgm:spPr/>
    </dgm:pt>
    <dgm:pt modelId="{D7E94C42-1545-124B-8333-F96C5B3DA3E6}" type="pres">
      <dgm:prSet presAssocID="{D1E76327-0464-8044-A2EF-CAB30AFE0CD4}" presName="parentText" presStyleLbl="node1" presStyleIdx="1" presStyleCnt="2">
        <dgm:presLayoutVars>
          <dgm:chMax val="0"/>
          <dgm:bulletEnabled val="1"/>
        </dgm:presLayoutVars>
      </dgm:prSet>
      <dgm:spPr/>
    </dgm:pt>
    <dgm:pt modelId="{5F8E6A98-D3CB-9446-AB0E-444195AFF213}" type="pres">
      <dgm:prSet presAssocID="{D1E76327-0464-8044-A2EF-CAB30AFE0CD4}" presName="childText" presStyleLbl="revTx" presStyleIdx="1" presStyleCnt="2">
        <dgm:presLayoutVars>
          <dgm:bulletEnabled val="1"/>
        </dgm:presLayoutVars>
      </dgm:prSet>
      <dgm:spPr/>
    </dgm:pt>
  </dgm:ptLst>
  <dgm:cxnLst>
    <dgm:cxn modelId="{95476D04-13F0-964D-B8B6-617B55E70D7E}" srcId="{E4BB478B-8AC9-C94B-BBDB-FE51D7B1D80B}" destId="{D1E76327-0464-8044-A2EF-CAB30AFE0CD4}" srcOrd="1" destOrd="0" parTransId="{B7313091-33FF-614E-9562-741B8C680FEC}" sibTransId="{115A3EF5-EB74-124E-8F15-B838588FA45B}"/>
    <dgm:cxn modelId="{8404FE12-D041-6D41-A8DD-B06480F709C0}" srcId="{D1E76327-0464-8044-A2EF-CAB30AFE0CD4}" destId="{9C667768-8F57-E54F-984D-8394CA106FE6}" srcOrd="0" destOrd="0" parTransId="{AE3766F8-56BA-A446-A4E3-A6549F2AEE19}" sibTransId="{E2390D4F-CB41-694E-945B-EEB745E5C7B6}"/>
    <dgm:cxn modelId="{137DA026-4644-4945-A5C9-BBD5C7B1DA45}" srcId="{612B6869-BCD4-3342-A062-4C2784A29046}" destId="{BEFD0111-2F7B-5B4D-8261-66CF6D2BF665}" srcOrd="0" destOrd="0" parTransId="{20B3579F-DCE3-714B-AFD3-949CAC5D81E1}" sibTransId="{DFB11E78-B369-974F-B83E-136EBCB168A1}"/>
    <dgm:cxn modelId="{CC200146-30F2-AE41-8106-27C6A26C4471}" type="presOf" srcId="{612B6869-BCD4-3342-A062-4C2784A29046}" destId="{A7245FB6-5557-BD4E-B521-C270AEE5DFF5}" srcOrd="0" destOrd="0" presId="urn:microsoft.com/office/officeart/2005/8/layout/vList2"/>
    <dgm:cxn modelId="{3B09D670-F86F-0B4F-8501-5279A1F2134C}" srcId="{E4BB478B-8AC9-C94B-BBDB-FE51D7B1D80B}" destId="{612B6869-BCD4-3342-A062-4C2784A29046}" srcOrd="0" destOrd="0" parTransId="{AB2518C0-50DE-2348-ADE6-6273EFC8C815}" sibTransId="{19075AF1-1D21-5241-93A8-D7437DAA7B0D}"/>
    <dgm:cxn modelId="{13493194-C763-3F4A-831D-F160E73867B2}" type="presOf" srcId="{E4BB478B-8AC9-C94B-BBDB-FE51D7B1D80B}" destId="{F40DC39F-D0F5-4241-BA5D-3E6EA7392B18}" srcOrd="0" destOrd="0" presId="urn:microsoft.com/office/officeart/2005/8/layout/vList2"/>
    <dgm:cxn modelId="{D17B579F-6D73-3A4C-92E2-D87AB5086131}" type="presOf" srcId="{BEFD0111-2F7B-5B4D-8261-66CF6D2BF665}" destId="{12E00C8A-F6B6-4348-8238-BF7406EE87AF}" srcOrd="0" destOrd="0" presId="urn:microsoft.com/office/officeart/2005/8/layout/vList2"/>
    <dgm:cxn modelId="{187927A7-EDFA-2046-9E8E-353958FBF8DF}" type="presOf" srcId="{9C667768-8F57-E54F-984D-8394CA106FE6}" destId="{5F8E6A98-D3CB-9446-AB0E-444195AFF213}" srcOrd="0" destOrd="0" presId="urn:microsoft.com/office/officeart/2005/8/layout/vList2"/>
    <dgm:cxn modelId="{29C27BEA-8ABF-7D4E-92B8-C1678B85D7E8}" type="presOf" srcId="{D1E76327-0464-8044-A2EF-CAB30AFE0CD4}" destId="{D7E94C42-1545-124B-8333-F96C5B3DA3E6}" srcOrd="0" destOrd="0" presId="urn:microsoft.com/office/officeart/2005/8/layout/vList2"/>
    <dgm:cxn modelId="{5814775A-C08D-934E-828F-26A92DC965F7}" type="presParOf" srcId="{F40DC39F-D0F5-4241-BA5D-3E6EA7392B18}" destId="{A7245FB6-5557-BD4E-B521-C270AEE5DFF5}" srcOrd="0" destOrd="0" presId="urn:microsoft.com/office/officeart/2005/8/layout/vList2"/>
    <dgm:cxn modelId="{68197623-B390-504F-8DDE-74154E821728}" type="presParOf" srcId="{F40DC39F-D0F5-4241-BA5D-3E6EA7392B18}" destId="{12E00C8A-F6B6-4348-8238-BF7406EE87AF}" srcOrd="1" destOrd="0" presId="urn:microsoft.com/office/officeart/2005/8/layout/vList2"/>
    <dgm:cxn modelId="{0FA76DB3-10A9-9149-98CA-D8A57C263B7B}" type="presParOf" srcId="{F40DC39F-D0F5-4241-BA5D-3E6EA7392B18}" destId="{D7E94C42-1545-124B-8333-F96C5B3DA3E6}" srcOrd="2" destOrd="0" presId="urn:microsoft.com/office/officeart/2005/8/layout/vList2"/>
    <dgm:cxn modelId="{F75A5F9B-727A-3E42-8B53-9EB8CC43C903}" type="presParOf" srcId="{F40DC39F-D0F5-4241-BA5D-3E6EA7392B18}" destId="{5F8E6A98-D3CB-9446-AB0E-444195AFF21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83A9FB-89F5-5C40-86C7-AA05FB0C365B}" type="doc">
      <dgm:prSet loTypeId="urn:microsoft.com/office/officeart/2005/8/layout/arrow6" loCatId="" qsTypeId="urn:microsoft.com/office/officeart/2005/8/quickstyle/simple5" qsCatId="simple" csTypeId="urn:microsoft.com/office/officeart/2005/8/colors/accent1_2" csCatId="accent1" phldr="1"/>
      <dgm:spPr/>
      <dgm:t>
        <a:bodyPr/>
        <a:lstStyle/>
        <a:p>
          <a:endParaRPr lang="en-US"/>
        </a:p>
      </dgm:t>
    </dgm:pt>
    <dgm:pt modelId="{69111B8F-0001-EA47-AB3E-75BAC2AF4951}">
      <dgm:prSet/>
      <dgm:spPr/>
      <dgm:t>
        <a:bodyPr/>
        <a:lstStyle/>
        <a:p>
          <a:pPr rtl="0"/>
          <a:r>
            <a:rPr lang="en-US" dirty="0"/>
            <a:t>Resource utilization</a:t>
          </a:r>
        </a:p>
      </dgm:t>
    </dgm:pt>
    <dgm:pt modelId="{EC3547F8-833A-E748-ACD0-AF289D6AD980}" type="parTrans" cxnId="{864EBB82-45E4-9246-BB64-68530C13A054}">
      <dgm:prSet/>
      <dgm:spPr/>
      <dgm:t>
        <a:bodyPr/>
        <a:lstStyle/>
        <a:p>
          <a:endParaRPr lang="en-US"/>
        </a:p>
      </dgm:t>
    </dgm:pt>
    <dgm:pt modelId="{01BB8849-6C9E-C944-AB7E-360F51625104}" type="sibTrans" cxnId="{864EBB82-45E4-9246-BB64-68530C13A054}">
      <dgm:prSet/>
      <dgm:spPr/>
      <dgm:t>
        <a:bodyPr/>
        <a:lstStyle/>
        <a:p>
          <a:endParaRPr lang="en-US"/>
        </a:p>
      </dgm:t>
    </dgm:pt>
    <dgm:pt modelId="{ECEF789C-B904-B047-86AE-D8A027BA9715}">
      <dgm:prSet/>
      <dgm:spPr/>
      <dgm:t>
        <a:bodyPr/>
        <a:lstStyle/>
        <a:p>
          <a:pPr rtl="0"/>
          <a:r>
            <a:rPr lang="en-US" dirty="0"/>
            <a:t>Waiting time</a:t>
          </a:r>
        </a:p>
      </dgm:t>
    </dgm:pt>
    <dgm:pt modelId="{A3944893-38B8-924F-A921-C464729A183C}" type="parTrans" cxnId="{EB09EBC0-BA65-8E49-81C3-FA9BCDD8902E}">
      <dgm:prSet/>
      <dgm:spPr/>
      <dgm:t>
        <a:bodyPr/>
        <a:lstStyle/>
        <a:p>
          <a:endParaRPr lang="en-US"/>
        </a:p>
      </dgm:t>
    </dgm:pt>
    <dgm:pt modelId="{D202A364-EA68-2E40-9352-8E18D929DED2}" type="sibTrans" cxnId="{EB09EBC0-BA65-8E49-81C3-FA9BCDD8902E}">
      <dgm:prSet/>
      <dgm:spPr/>
      <dgm:t>
        <a:bodyPr/>
        <a:lstStyle/>
        <a:p>
          <a:endParaRPr lang="en-US"/>
        </a:p>
      </dgm:t>
    </dgm:pt>
    <dgm:pt modelId="{7033EC40-E5F3-E14C-95E2-9560E74314FC}" type="pres">
      <dgm:prSet presAssocID="{8683A9FB-89F5-5C40-86C7-AA05FB0C365B}" presName="compositeShape" presStyleCnt="0">
        <dgm:presLayoutVars>
          <dgm:chMax val="2"/>
          <dgm:dir/>
          <dgm:resizeHandles val="exact"/>
        </dgm:presLayoutVars>
      </dgm:prSet>
      <dgm:spPr/>
    </dgm:pt>
    <dgm:pt modelId="{E275045B-AF0E-044B-81FD-F9A8017D5155}" type="pres">
      <dgm:prSet presAssocID="{8683A9FB-89F5-5C40-86C7-AA05FB0C365B}" presName="ribbon" presStyleLbl="node1" presStyleIdx="0" presStyleCnt="1"/>
      <dgm:spPr/>
    </dgm:pt>
    <dgm:pt modelId="{E8CBFB50-6AC8-234F-99A7-9F295F5EAAE5}" type="pres">
      <dgm:prSet presAssocID="{8683A9FB-89F5-5C40-86C7-AA05FB0C365B}" presName="leftArrowText" presStyleLbl="node1" presStyleIdx="0" presStyleCnt="1">
        <dgm:presLayoutVars>
          <dgm:chMax val="0"/>
          <dgm:bulletEnabled val="1"/>
        </dgm:presLayoutVars>
      </dgm:prSet>
      <dgm:spPr/>
    </dgm:pt>
    <dgm:pt modelId="{21CDE689-4E1F-E04F-B9F1-795F9C5D4BBA}" type="pres">
      <dgm:prSet presAssocID="{8683A9FB-89F5-5C40-86C7-AA05FB0C365B}" presName="rightArrowText" presStyleLbl="node1" presStyleIdx="0" presStyleCnt="1">
        <dgm:presLayoutVars>
          <dgm:chMax val="0"/>
          <dgm:bulletEnabled val="1"/>
        </dgm:presLayoutVars>
      </dgm:prSet>
      <dgm:spPr/>
    </dgm:pt>
  </dgm:ptLst>
  <dgm:cxnLst>
    <dgm:cxn modelId="{99AE3F59-61BD-044E-BE91-F4D20279A2C2}" type="presOf" srcId="{ECEF789C-B904-B047-86AE-D8A027BA9715}" destId="{21CDE689-4E1F-E04F-B9F1-795F9C5D4BBA}" srcOrd="0" destOrd="0" presId="urn:microsoft.com/office/officeart/2005/8/layout/arrow6"/>
    <dgm:cxn modelId="{6ED0277A-7583-7E47-BC9B-673D4CFEFF8F}" type="presOf" srcId="{8683A9FB-89F5-5C40-86C7-AA05FB0C365B}" destId="{7033EC40-E5F3-E14C-95E2-9560E74314FC}" srcOrd="0" destOrd="0" presId="urn:microsoft.com/office/officeart/2005/8/layout/arrow6"/>
    <dgm:cxn modelId="{864EBB82-45E4-9246-BB64-68530C13A054}" srcId="{8683A9FB-89F5-5C40-86C7-AA05FB0C365B}" destId="{69111B8F-0001-EA47-AB3E-75BAC2AF4951}" srcOrd="0" destOrd="0" parTransId="{EC3547F8-833A-E748-ACD0-AF289D6AD980}" sibTransId="{01BB8849-6C9E-C944-AB7E-360F51625104}"/>
    <dgm:cxn modelId="{B08CB9B6-5034-E144-BD07-CAA5D8508E10}" type="presOf" srcId="{69111B8F-0001-EA47-AB3E-75BAC2AF4951}" destId="{E8CBFB50-6AC8-234F-99A7-9F295F5EAAE5}" srcOrd="0" destOrd="0" presId="urn:microsoft.com/office/officeart/2005/8/layout/arrow6"/>
    <dgm:cxn modelId="{EB09EBC0-BA65-8E49-81C3-FA9BCDD8902E}" srcId="{8683A9FB-89F5-5C40-86C7-AA05FB0C365B}" destId="{ECEF789C-B904-B047-86AE-D8A027BA9715}" srcOrd="1" destOrd="0" parTransId="{A3944893-38B8-924F-A921-C464729A183C}" sibTransId="{D202A364-EA68-2E40-9352-8E18D929DED2}"/>
    <dgm:cxn modelId="{30AB8066-465C-A340-A416-7B4857D58A5E}" type="presParOf" srcId="{7033EC40-E5F3-E14C-95E2-9560E74314FC}" destId="{E275045B-AF0E-044B-81FD-F9A8017D5155}" srcOrd="0" destOrd="0" presId="urn:microsoft.com/office/officeart/2005/8/layout/arrow6"/>
    <dgm:cxn modelId="{4A209844-E144-CF47-804B-3119365F5717}" type="presParOf" srcId="{7033EC40-E5F3-E14C-95E2-9560E74314FC}" destId="{E8CBFB50-6AC8-234F-99A7-9F295F5EAAE5}" srcOrd="1" destOrd="0" presId="urn:microsoft.com/office/officeart/2005/8/layout/arrow6"/>
    <dgm:cxn modelId="{A5BF916A-C6DA-D344-9F2A-6CD9D7EB0289}" type="presParOf" srcId="{7033EC40-E5F3-E14C-95E2-9560E74314FC}" destId="{21CDE689-4E1F-E04F-B9F1-795F9C5D4BBA}"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480DCC-864B-5949-8649-1A5F214B7F2A}" type="doc">
      <dgm:prSet loTypeId="urn:microsoft.com/office/officeart/2005/8/layout/vList2" loCatId="" qsTypeId="urn:microsoft.com/office/officeart/2005/8/quickstyle/simple5" qsCatId="simple" csTypeId="urn:microsoft.com/office/officeart/2005/8/colors/accent1_2" csCatId="accent1" phldr="1"/>
      <dgm:spPr/>
      <dgm:t>
        <a:bodyPr/>
        <a:lstStyle/>
        <a:p>
          <a:endParaRPr lang="en-US"/>
        </a:p>
      </dgm:t>
    </dgm:pt>
    <dgm:pt modelId="{64EB68F4-BF89-164B-B763-C3F80DC14D6F}">
      <dgm:prSet/>
      <dgm:spPr/>
      <dgm:t>
        <a:bodyPr/>
        <a:lstStyle/>
        <a:p>
          <a:pPr rtl="0"/>
          <a:r>
            <a:rPr lang="en-US" dirty="0"/>
            <a:t>Defect rate</a:t>
          </a:r>
        </a:p>
      </dgm:t>
    </dgm:pt>
    <dgm:pt modelId="{B684B691-7048-7B48-9557-DBA18D6F2727}" type="parTrans" cxnId="{8C3565B5-8887-174E-A492-1E8C30B8BA76}">
      <dgm:prSet/>
      <dgm:spPr/>
      <dgm:t>
        <a:bodyPr/>
        <a:lstStyle/>
        <a:p>
          <a:endParaRPr lang="en-US"/>
        </a:p>
      </dgm:t>
    </dgm:pt>
    <dgm:pt modelId="{2F57673F-A7F9-C84B-8188-0CF63D94D162}" type="sibTrans" cxnId="{8C3565B5-8887-174E-A492-1E8C30B8BA76}">
      <dgm:prSet/>
      <dgm:spPr/>
      <dgm:t>
        <a:bodyPr/>
        <a:lstStyle/>
        <a:p>
          <a:endParaRPr lang="en-US"/>
        </a:p>
      </dgm:t>
    </dgm:pt>
    <dgm:pt modelId="{E2D610F1-7D46-304B-8F6C-FFEFE3C0CA74}">
      <dgm:prSet/>
      <dgm:spPr/>
      <dgm:t>
        <a:bodyPr/>
        <a:lstStyle/>
        <a:p>
          <a:pPr rtl="0"/>
          <a:r>
            <a:rPr lang="en-US" dirty="0"/>
            <a:t>Delivery quality</a:t>
          </a:r>
        </a:p>
      </dgm:t>
    </dgm:pt>
    <dgm:pt modelId="{AEF233BB-25D4-CB48-8C79-109AD894312E}" type="parTrans" cxnId="{96CA9993-298C-5D48-B78B-84546AD78559}">
      <dgm:prSet/>
      <dgm:spPr/>
      <dgm:t>
        <a:bodyPr/>
        <a:lstStyle/>
        <a:p>
          <a:endParaRPr lang="en-US"/>
        </a:p>
      </dgm:t>
    </dgm:pt>
    <dgm:pt modelId="{BAB2EC2E-B894-AC4F-9F47-0DC200334A7F}" type="sibTrans" cxnId="{96CA9993-298C-5D48-B78B-84546AD78559}">
      <dgm:prSet/>
      <dgm:spPr/>
      <dgm:t>
        <a:bodyPr/>
        <a:lstStyle/>
        <a:p>
          <a:endParaRPr lang="en-US"/>
        </a:p>
      </dgm:t>
    </dgm:pt>
    <dgm:pt modelId="{D8EFA9A8-0AEB-4C47-AF04-10A882BDB95F}">
      <dgm:prSet/>
      <dgm:spPr/>
      <dgm:t>
        <a:bodyPr/>
        <a:lstStyle/>
        <a:p>
          <a:pPr rtl="0"/>
          <a:r>
            <a:rPr lang="en-US" dirty="0"/>
            <a:t>Customer satisfaction</a:t>
          </a:r>
        </a:p>
      </dgm:t>
    </dgm:pt>
    <dgm:pt modelId="{E3433674-F9A1-1B46-9EC1-703EBF9DF6AE}" type="parTrans" cxnId="{CA6DD81B-F6AE-FD41-9FA4-091726F0E4C0}">
      <dgm:prSet/>
      <dgm:spPr/>
      <dgm:t>
        <a:bodyPr/>
        <a:lstStyle/>
        <a:p>
          <a:endParaRPr lang="en-US"/>
        </a:p>
      </dgm:t>
    </dgm:pt>
    <dgm:pt modelId="{C8CF76FE-EDE8-B448-8FFF-3C4BF9DBAD49}" type="sibTrans" cxnId="{CA6DD81B-F6AE-FD41-9FA4-091726F0E4C0}">
      <dgm:prSet/>
      <dgm:spPr/>
      <dgm:t>
        <a:bodyPr/>
        <a:lstStyle/>
        <a:p>
          <a:endParaRPr lang="en-US"/>
        </a:p>
      </dgm:t>
    </dgm:pt>
    <dgm:pt modelId="{022ABB48-2D65-2448-AB1E-DC66301F1D80}">
      <dgm:prSet/>
      <dgm:spPr/>
      <dgm:t>
        <a:bodyPr/>
        <a:lstStyle/>
        <a:p>
          <a:pPr rtl="0"/>
          <a:r>
            <a:rPr lang="en-US" dirty="0"/>
            <a:t>Product quality</a:t>
          </a:r>
        </a:p>
      </dgm:t>
    </dgm:pt>
    <dgm:pt modelId="{278A4E3C-250B-0F40-9260-ED64CC293D59}" type="parTrans" cxnId="{55D452F4-97B9-C847-A448-90152259EC1A}">
      <dgm:prSet/>
      <dgm:spPr/>
      <dgm:t>
        <a:bodyPr/>
        <a:lstStyle/>
        <a:p>
          <a:endParaRPr lang="en-US"/>
        </a:p>
      </dgm:t>
    </dgm:pt>
    <dgm:pt modelId="{96214CA7-B8EC-C041-AB1D-8EA7E33E7262}" type="sibTrans" cxnId="{55D452F4-97B9-C847-A448-90152259EC1A}">
      <dgm:prSet/>
      <dgm:spPr/>
      <dgm:t>
        <a:bodyPr/>
        <a:lstStyle/>
        <a:p>
          <a:endParaRPr lang="en-US"/>
        </a:p>
      </dgm:t>
    </dgm:pt>
    <dgm:pt modelId="{87598BFE-9E4B-2344-8F94-7A3420F7F323}">
      <dgm:prSet/>
      <dgm:spPr/>
      <dgm:t>
        <a:bodyPr/>
        <a:lstStyle/>
        <a:p>
          <a:pPr rtl="0"/>
          <a:r>
            <a:rPr lang="en-US" dirty="0"/>
            <a:t>On-time delivery rate</a:t>
          </a:r>
        </a:p>
      </dgm:t>
    </dgm:pt>
    <dgm:pt modelId="{CAF12F2D-1CE2-E14B-8B49-FA0730025E0D}" type="parTrans" cxnId="{76350AE5-E51B-1340-9E11-359BA55190A7}">
      <dgm:prSet/>
      <dgm:spPr/>
      <dgm:t>
        <a:bodyPr/>
        <a:lstStyle/>
        <a:p>
          <a:endParaRPr lang="en-US"/>
        </a:p>
      </dgm:t>
    </dgm:pt>
    <dgm:pt modelId="{4F05BBB3-8711-F84E-8AFE-43849F12380C}" type="sibTrans" cxnId="{76350AE5-E51B-1340-9E11-359BA55190A7}">
      <dgm:prSet/>
      <dgm:spPr/>
      <dgm:t>
        <a:bodyPr/>
        <a:lstStyle/>
        <a:p>
          <a:endParaRPr lang="en-US"/>
        </a:p>
      </dgm:t>
    </dgm:pt>
    <dgm:pt modelId="{11D43776-1916-ED43-84E8-B03B13D4E850}">
      <dgm:prSet/>
      <dgm:spPr/>
      <dgm:t>
        <a:bodyPr/>
        <a:lstStyle/>
        <a:p>
          <a:pPr rtl="0"/>
          <a:r>
            <a:rPr lang="en-US" dirty="0"/>
            <a:t>Customer feedback score</a:t>
          </a:r>
        </a:p>
      </dgm:t>
    </dgm:pt>
    <dgm:pt modelId="{44F4BF73-8FA9-D846-8DA6-DC0C33204365}" type="parTrans" cxnId="{8A7E696B-EFC4-2349-9FA7-3023CD588E9C}">
      <dgm:prSet/>
      <dgm:spPr/>
      <dgm:t>
        <a:bodyPr/>
        <a:lstStyle/>
        <a:p>
          <a:endParaRPr lang="en-US"/>
        </a:p>
      </dgm:t>
    </dgm:pt>
    <dgm:pt modelId="{31E68525-2A7C-3B43-9D03-AC01B12C0149}" type="sibTrans" cxnId="{8A7E696B-EFC4-2349-9FA7-3023CD588E9C}">
      <dgm:prSet/>
      <dgm:spPr/>
      <dgm:t>
        <a:bodyPr/>
        <a:lstStyle/>
        <a:p>
          <a:endParaRPr lang="en-US"/>
        </a:p>
      </dgm:t>
    </dgm:pt>
    <dgm:pt modelId="{D1D41B45-1BD3-0F4E-9818-9EF03891CB04}">
      <dgm:prSet/>
      <dgm:spPr/>
      <dgm:t>
        <a:bodyPr/>
        <a:lstStyle/>
        <a:p>
          <a:pPr rtl="0"/>
          <a:r>
            <a:rPr lang="en-US" dirty="0"/>
            <a:t>Cycle time variance</a:t>
          </a:r>
        </a:p>
      </dgm:t>
    </dgm:pt>
    <dgm:pt modelId="{37107412-FAE5-CD44-B4B6-8A082A7E6F1E}" type="parTrans" cxnId="{F644959B-A816-B943-A09B-9835A55236B8}">
      <dgm:prSet/>
      <dgm:spPr/>
      <dgm:t>
        <a:bodyPr/>
        <a:lstStyle/>
        <a:p>
          <a:endParaRPr lang="en-US"/>
        </a:p>
      </dgm:t>
    </dgm:pt>
    <dgm:pt modelId="{5239F659-E747-6948-AF03-B49DA18820C3}" type="sibTrans" cxnId="{F644959B-A816-B943-A09B-9835A55236B8}">
      <dgm:prSet/>
      <dgm:spPr/>
      <dgm:t>
        <a:bodyPr/>
        <a:lstStyle/>
        <a:p>
          <a:endParaRPr lang="en-US"/>
        </a:p>
      </dgm:t>
    </dgm:pt>
    <dgm:pt modelId="{34184625-993C-A544-9CF5-43E4137E23DD}" type="pres">
      <dgm:prSet presAssocID="{5F480DCC-864B-5949-8649-1A5F214B7F2A}" presName="linear" presStyleCnt="0">
        <dgm:presLayoutVars>
          <dgm:animLvl val="lvl"/>
          <dgm:resizeHandles val="exact"/>
        </dgm:presLayoutVars>
      </dgm:prSet>
      <dgm:spPr/>
    </dgm:pt>
    <dgm:pt modelId="{57076C98-7816-D946-8CF4-992901E362CA}" type="pres">
      <dgm:prSet presAssocID="{022ABB48-2D65-2448-AB1E-DC66301F1D80}" presName="parentText" presStyleLbl="node1" presStyleIdx="0" presStyleCnt="3">
        <dgm:presLayoutVars>
          <dgm:chMax val="0"/>
          <dgm:bulletEnabled val="1"/>
        </dgm:presLayoutVars>
      </dgm:prSet>
      <dgm:spPr/>
    </dgm:pt>
    <dgm:pt modelId="{740EF3D4-53AB-4D49-8678-573324A6A614}" type="pres">
      <dgm:prSet presAssocID="{022ABB48-2D65-2448-AB1E-DC66301F1D80}" presName="childText" presStyleLbl="revTx" presStyleIdx="0" presStyleCnt="3">
        <dgm:presLayoutVars>
          <dgm:bulletEnabled val="1"/>
        </dgm:presLayoutVars>
      </dgm:prSet>
      <dgm:spPr/>
    </dgm:pt>
    <dgm:pt modelId="{8F56D48D-F7BF-DD4E-A578-B51AD6BC9392}" type="pres">
      <dgm:prSet presAssocID="{E2D610F1-7D46-304B-8F6C-FFEFE3C0CA74}" presName="parentText" presStyleLbl="node1" presStyleIdx="1" presStyleCnt="3">
        <dgm:presLayoutVars>
          <dgm:chMax val="0"/>
          <dgm:bulletEnabled val="1"/>
        </dgm:presLayoutVars>
      </dgm:prSet>
      <dgm:spPr/>
    </dgm:pt>
    <dgm:pt modelId="{0604335E-30F0-6645-9471-DEC871B960A4}" type="pres">
      <dgm:prSet presAssocID="{E2D610F1-7D46-304B-8F6C-FFEFE3C0CA74}" presName="childText" presStyleLbl="revTx" presStyleIdx="1" presStyleCnt="3">
        <dgm:presLayoutVars>
          <dgm:bulletEnabled val="1"/>
        </dgm:presLayoutVars>
      </dgm:prSet>
      <dgm:spPr/>
    </dgm:pt>
    <dgm:pt modelId="{75AA0493-6EBC-C247-851C-837585BCE056}" type="pres">
      <dgm:prSet presAssocID="{D8EFA9A8-0AEB-4C47-AF04-10A882BDB95F}" presName="parentText" presStyleLbl="node1" presStyleIdx="2" presStyleCnt="3">
        <dgm:presLayoutVars>
          <dgm:chMax val="0"/>
          <dgm:bulletEnabled val="1"/>
        </dgm:presLayoutVars>
      </dgm:prSet>
      <dgm:spPr/>
    </dgm:pt>
    <dgm:pt modelId="{8222C604-B8AA-9049-AFDF-AF2EFD82027A}" type="pres">
      <dgm:prSet presAssocID="{D8EFA9A8-0AEB-4C47-AF04-10A882BDB95F}" presName="childText" presStyleLbl="revTx" presStyleIdx="2" presStyleCnt="3">
        <dgm:presLayoutVars>
          <dgm:bulletEnabled val="1"/>
        </dgm:presLayoutVars>
      </dgm:prSet>
      <dgm:spPr/>
    </dgm:pt>
  </dgm:ptLst>
  <dgm:cxnLst>
    <dgm:cxn modelId="{45246616-6D12-7A46-AE74-B47098171F72}" type="presOf" srcId="{64EB68F4-BF89-164B-B763-C3F80DC14D6F}" destId="{740EF3D4-53AB-4D49-8678-573324A6A614}" srcOrd="0" destOrd="0" presId="urn:microsoft.com/office/officeart/2005/8/layout/vList2"/>
    <dgm:cxn modelId="{CA6DD81B-F6AE-FD41-9FA4-091726F0E4C0}" srcId="{5F480DCC-864B-5949-8649-1A5F214B7F2A}" destId="{D8EFA9A8-0AEB-4C47-AF04-10A882BDB95F}" srcOrd="2" destOrd="0" parTransId="{E3433674-F9A1-1B46-9EC1-703EBF9DF6AE}" sibTransId="{C8CF76FE-EDE8-B448-8FFF-3C4BF9DBAD49}"/>
    <dgm:cxn modelId="{FA671439-3A01-214C-9A36-81B5A2387750}" type="presOf" srcId="{E2D610F1-7D46-304B-8F6C-FFEFE3C0CA74}" destId="{8F56D48D-F7BF-DD4E-A578-B51AD6BC9392}" srcOrd="0" destOrd="0" presId="urn:microsoft.com/office/officeart/2005/8/layout/vList2"/>
    <dgm:cxn modelId="{8A7E696B-EFC4-2349-9FA7-3023CD588E9C}" srcId="{D8EFA9A8-0AEB-4C47-AF04-10A882BDB95F}" destId="{11D43776-1916-ED43-84E8-B03B13D4E850}" srcOrd="0" destOrd="0" parTransId="{44F4BF73-8FA9-D846-8DA6-DC0C33204365}" sibTransId="{31E68525-2A7C-3B43-9D03-AC01B12C0149}"/>
    <dgm:cxn modelId="{0FF4644F-13A9-2B43-A8A5-83C15D638318}" type="presOf" srcId="{5F480DCC-864B-5949-8649-1A5F214B7F2A}" destId="{34184625-993C-A544-9CF5-43E4137E23DD}" srcOrd="0" destOrd="0" presId="urn:microsoft.com/office/officeart/2005/8/layout/vList2"/>
    <dgm:cxn modelId="{C0CDDA51-9810-2B43-8EF9-F3F14F24F785}" type="presOf" srcId="{11D43776-1916-ED43-84E8-B03B13D4E850}" destId="{8222C604-B8AA-9049-AFDF-AF2EFD82027A}" srcOrd="0" destOrd="0" presId="urn:microsoft.com/office/officeart/2005/8/layout/vList2"/>
    <dgm:cxn modelId="{5BB42978-8AA1-1F4A-9B22-316E2C39A2D9}" type="presOf" srcId="{87598BFE-9E4B-2344-8F94-7A3420F7F323}" destId="{0604335E-30F0-6645-9471-DEC871B960A4}" srcOrd="0" destOrd="0" presId="urn:microsoft.com/office/officeart/2005/8/layout/vList2"/>
    <dgm:cxn modelId="{DF0C017C-4982-5741-83F6-A1FDFA88AC93}" type="presOf" srcId="{022ABB48-2D65-2448-AB1E-DC66301F1D80}" destId="{57076C98-7816-D946-8CF4-992901E362CA}" srcOrd="0" destOrd="0" presId="urn:microsoft.com/office/officeart/2005/8/layout/vList2"/>
    <dgm:cxn modelId="{96CA9993-298C-5D48-B78B-84546AD78559}" srcId="{5F480DCC-864B-5949-8649-1A5F214B7F2A}" destId="{E2D610F1-7D46-304B-8F6C-FFEFE3C0CA74}" srcOrd="1" destOrd="0" parTransId="{AEF233BB-25D4-CB48-8C79-109AD894312E}" sibTransId="{BAB2EC2E-B894-AC4F-9F47-0DC200334A7F}"/>
    <dgm:cxn modelId="{A57EBF9A-2407-0D43-8BC3-5AE056FBD44D}" type="presOf" srcId="{D8EFA9A8-0AEB-4C47-AF04-10A882BDB95F}" destId="{75AA0493-6EBC-C247-851C-837585BCE056}" srcOrd="0" destOrd="0" presId="urn:microsoft.com/office/officeart/2005/8/layout/vList2"/>
    <dgm:cxn modelId="{31D1169B-5D58-A648-A6F3-D3C34002400F}" type="presOf" srcId="{D1D41B45-1BD3-0F4E-9818-9EF03891CB04}" destId="{0604335E-30F0-6645-9471-DEC871B960A4}" srcOrd="0" destOrd="1" presId="urn:microsoft.com/office/officeart/2005/8/layout/vList2"/>
    <dgm:cxn modelId="{F644959B-A816-B943-A09B-9835A55236B8}" srcId="{E2D610F1-7D46-304B-8F6C-FFEFE3C0CA74}" destId="{D1D41B45-1BD3-0F4E-9818-9EF03891CB04}" srcOrd="1" destOrd="0" parTransId="{37107412-FAE5-CD44-B4B6-8A082A7E6F1E}" sibTransId="{5239F659-E747-6948-AF03-B49DA18820C3}"/>
    <dgm:cxn modelId="{8C3565B5-8887-174E-A492-1E8C30B8BA76}" srcId="{022ABB48-2D65-2448-AB1E-DC66301F1D80}" destId="{64EB68F4-BF89-164B-B763-C3F80DC14D6F}" srcOrd="0" destOrd="0" parTransId="{B684B691-7048-7B48-9557-DBA18D6F2727}" sibTransId="{2F57673F-A7F9-C84B-8188-0CF63D94D162}"/>
    <dgm:cxn modelId="{76350AE5-E51B-1340-9E11-359BA55190A7}" srcId="{E2D610F1-7D46-304B-8F6C-FFEFE3C0CA74}" destId="{87598BFE-9E4B-2344-8F94-7A3420F7F323}" srcOrd="0" destOrd="0" parTransId="{CAF12F2D-1CE2-E14B-8B49-FA0730025E0D}" sibTransId="{4F05BBB3-8711-F84E-8AFE-43849F12380C}"/>
    <dgm:cxn modelId="{55D452F4-97B9-C847-A448-90152259EC1A}" srcId="{5F480DCC-864B-5949-8649-1A5F214B7F2A}" destId="{022ABB48-2D65-2448-AB1E-DC66301F1D80}" srcOrd="0" destOrd="0" parTransId="{278A4E3C-250B-0F40-9260-ED64CC293D59}" sibTransId="{96214CA7-B8EC-C041-AB1D-8EA7E33E7262}"/>
    <dgm:cxn modelId="{6ADF6694-308C-6F4E-9963-7A4E0729C172}" type="presParOf" srcId="{34184625-993C-A544-9CF5-43E4137E23DD}" destId="{57076C98-7816-D946-8CF4-992901E362CA}" srcOrd="0" destOrd="0" presId="urn:microsoft.com/office/officeart/2005/8/layout/vList2"/>
    <dgm:cxn modelId="{3E817358-28D8-FF4A-A4DA-BFF47AA490BD}" type="presParOf" srcId="{34184625-993C-A544-9CF5-43E4137E23DD}" destId="{740EF3D4-53AB-4D49-8678-573324A6A614}" srcOrd="1" destOrd="0" presId="urn:microsoft.com/office/officeart/2005/8/layout/vList2"/>
    <dgm:cxn modelId="{D656107C-DB34-894D-95F9-3CF30BC1B008}" type="presParOf" srcId="{34184625-993C-A544-9CF5-43E4137E23DD}" destId="{8F56D48D-F7BF-DD4E-A578-B51AD6BC9392}" srcOrd="2" destOrd="0" presId="urn:microsoft.com/office/officeart/2005/8/layout/vList2"/>
    <dgm:cxn modelId="{71E7434C-107C-EA43-A700-87A70850F584}" type="presParOf" srcId="{34184625-993C-A544-9CF5-43E4137E23DD}" destId="{0604335E-30F0-6645-9471-DEC871B960A4}" srcOrd="3" destOrd="0" presId="urn:microsoft.com/office/officeart/2005/8/layout/vList2"/>
    <dgm:cxn modelId="{E614812C-AA61-6848-A422-D379B383A6A6}" type="presParOf" srcId="{34184625-993C-A544-9CF5-43E4137E23DD}" destId="{75AA0493-6EBC-C247-851C-837585BCE056}" srcOrd="4" destOrd="0" presId="urn:microsoft.com/office/officeart/2005/8/layout/vList2"/>
    <dgm:cxn modelId="{2AB0E063-1872-9B4C-AFE9-B020423FFC05}" type="presParOf" srcId="{34184625-993C-A544-9CF5-43E4137E23DD}" destId="{8222C604-B8AA-9049-AFDF-AF2EFD82027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46677F-7D3E-CB40-9FA8-02F5F68AB91D}" type="doc">
      <dgm:prSet loTypeId="urn:microsoft.com/office/officeart/2005/8/layout/process4" loCatId="" qsTypeId="urn:microsoft.com/office/officeart/2005/8/quickstyle/simple5" qsCatId="simple" csTypeId="urn:microsoft.com/office/officeart/2005/8/colors/accent1_2" csCatId="accent1" phldr="1"/>
      <dgm:spPr/>
      <dgm:t>
        <a:bodyPr/>
        <a:lstStyle/>
        <a:p>
          <a:endParaRPr lang="en-US"/>
        </a:p>
      </dgm:t>
    </dgm:pt>
    <dgm:pt modelId="{F30B769D-8F88-7A46-9B5F-4DF8F315AAFE}">
      <dgm:prSet custT="1"/>
      <dgm:spPr/>
      <dgm:t>
        <a:bodyPr/>
        <a:lstStyle/>
        <a:p>
          <a:pPr rtl="0"/>
          <a:r>
            <a:rPr lang="en-US" sz="2400" dirty="0"/>
            <a:t>For each process, formulate process performance objectives</a:t>
          </a:r>
        </a:p>
      </dgm:t>
    </dgm:pt>
    <dgm:pt modelId="{172CCF35-9BE3-D54A-947E-249CE258051A}" type="parTrans" cxnId="{5B7E01A3-5B72-A440-A319-F483536D826F}">
      <dgm:prSet/>
      <dgm:spPr/>
      <dgm:t>
        <a:bodyPr/>
        <a:lstStyle/>
        <a:p>
          <a:endParaRPr lang="en-US"/>
        </a:p>
      </dgm:t>
    </dgm:pt>
    <dgm:pt modelId="{5DC0CFB8-9C41-094A-B7B7-9CF13C91F8AC}" type="sibTrans" cxnId="{5B7E01A3-5B72-A440-A319-F483536D826F}">
      <dgm:prSet/>
      <dgm:spPr/>
      <dgm:t>
        <a:bodyPr/>
        <a:lstStyle/>
        <a:p>
          <a:endParaRPr lang="en-US"/>
        </a:p>
      </dgm:t>
    </dgm:pt>
    <dgm:pt modelId="{0FD86043-F477-D34B-B3B2-BD04DBE9CD78}">
      <dgm:prSet custT="1"/>
      <dgm:spPr/>
      <dgm:t>
        <a:bodyPr/>
        <a:lstStyle/>
        <a:p>
          <a:pPr rtl="0"/>
          <a:r>
            <a:rPr lang="en-US" sz="2400" dirty="0"/>
            <a:t>For each objective, identify variable(s) and aggregation method </a:t>
          </a:r>
          <a:r>
            <a:rPr lang="en-US" sz="2400" dirty="0">
              <a:sym typeface="Wingdings"/>
            </a:rPr>
            <a:t></a:t>
          </a:r>
          <a:r>
            <a:rPr lang="en-US" sz="2400" dirty="0"/>
            <a:t> performance measure</a:t>
          </a:r>
        </a:p>
      </dgm:t>
    </dgm:pt>
    <dgm:pt modelId="{6177429C-9F25-1E4A-84D8-B8885AB0C78E}" type="parTrans" cxnId="{3888316A-2E02-7046-86A3-21265E65D536}">
      <dgm:prSet/>
      <dgm:spPr/>
      <dgm:t>
        <a:bodyPr/>
        <a:lstStyle/>
        <a:p>
          <a:endParaRPr lang="en-US"/>
        </a:p>
      </dgm:t>
    </dgm:pt>
    <dgm:pt modelId="{8C4B213B-8F0D-DC42-A160-105E13247633}" type="sibTrans" cxnId="{3888316A-2E02-7046-86A3-21265E65D536}">
      <dgm:prSet/>
      <dgm:spPr/>
      <dgm:t>
        <a:bodyPr/>
        <a:lstStyle/>
        <a:p>
          <a:endParaRPr lang="en-US"/>
        </a:p>
      </dgm:t>
    </dgm:pt>
    <dgm:pt modelId="{5FD87957-8E19-144B-B7A1-357F29B1C528}">
      <dgm:prSet custT="1"/>
      <dgm:spPr/>
      <dgm:t>
        <a:bodyPr/>
        <a:lstStyle/>
        <a:p>
          <a:pPr rtl="0"/>
          <a:r>
            <a:rPr lang="en-US" sz="1600" dirty="0"/>
            <a:t>Variable: customer served in &lt; 30 min.</a:t>
          </a:r>
        </a:p>
      </dgm:t>
    </dgm:pt>
    <dgm:pt modelId="{74C1EE8A-08FA-7E46-9CCF-DF355D9BF9D5}" type="parTrans" cxnId="{60A0D7D7-26C5-E141-BC7E-4953E89E9E77}">
      <dgm:prSet/>
      <dgm:spPr/>
      <dgm:t>
        <a:bodyPr/>
        <a:lstStyle/>
        <a:p>
          <a:endParaRPr lang="en-US"/>
        </a:p>
      </dgm:t>
    </dgm:pt>
    <dgm:pt modelId="{C96231A9-E3A1-C742-A0E1-DD6A22A431EC}" type="sibTrans" cxnId="{60A0D7D7-26C5-E141-BC7E-4953E89E9E77}">
      <dgm:prSet/>
      <dgm:spPr/>
      <dgm:t>
        <a:bodyPr/>
        <a:lstStyle/>
        <a:p>
          <a:endParaRPr lang="en-US"/>
        </a:p>
      </dgm:t>
    </dgm:pt>
    <dgm:pt modelId="{BEA3A31E-68FA-354C-87C2-5B42734EEEEF}">
      <dgm:prSet custT="1"/>
      <dgm:spPr/>
      <dgm:t>
        <a:bodyPr/>
        <a:lstStyle/>
        <a:p>
          <a:pPr rtl="0"/>
          <a:r>
            <a:rPr lang="en-US" sz="1600" dirty="0"/>
            <a:t>Aggregation method: percentage</a:t>
          </a:r>
        </a:p>
      </dgm:t>
    </dgm:pt>
    <dgm:pt modelId="{5385DC1B-501C-884C-9EFE-436B6A0F44C0}" type="parTrans" cxnId="{68411D8B-391D-7347-97A5-85AA7CE22F7C}">
      <dgm:prSet/>
      <dgm:spPr/>
      <dgm:t>
        <a:bodyPr/>
        <a:lstStyle/>
        <a:p>
          <a:endParaRPr lang="en-US"/>
        </a:p>
      </dgm:t>
    </dgm:pt>
    <dgm:pt modelId="{E29F5D2D-660A-AB4E-B021-79AC691E66F0}" type="sibTrans" cxnId="{68411D8B-391D-7347-97A5-85AA7CE22F7C}">
      <dgm:prSet/>
      <dgm:spPr/>
      <dgm:t>
        <a:bodyPr/>
        <a:lstStyle/>
        <a:p>
          <a:endParaRPr lang="en-US"/>
        </a:p>
      </dgm:t>
    </dgm:pt>
    <dgm:pt modelId="{C3895E73-CFBE-474A-9BBD-D0D078055521}">
      <dgm:prSet custT="1"/>
      <dgm:spPr/>
      <dgm:t>
        <a:bodyPr/>
        <a:lstStyle/>
        <a:p>
          <a:pPr rtl="0"/>
          <a:r>
            <a:rPr lang="en-US" sz="1600" dirty="0"/>
            <a:t>Measure: ST</a:t>
          </a:r>
          <a:r>
            <a:rPr lang="en-US" sz="1600" baseline="-25000" dirty="0"/>
            <a:t>30</a:t>
          </a:r>
          <a:r>
            <a:rPr lang="en-US" sz="1600" dirty="0"/>
            <a:t> = % of customers served in &lt; 30 min.</a:t>
          </a:r>
        </a:p>
      </dgm:t>
    </dgm:pt>
    <dgm:pt modelId="{A4C4354A-336E-A84B-A3B8-290F8A8619CE}" type="parTrans" cxnId="{CB581E8B-C890-CF4A-8AD4-62DE9E768190}">
      <dgm:prSet/>
      <dgm:spPr/>
      <dgm:t>
        <a:bodyPr/>
        <a:lstStyle/>
        <a:p>
          <a:endParaRPr lang="en-US"/>
        </a:p>
      </dgm:t>
    </dgm:pt>
    <dgm:pt modelId="{D315E031-46A4-134D-A067-262AC36C00A3}" type="sibTrans" cxnId="{CB581E8B-C890-CF4A-8AD4-62DE9E768190}">
      <dgm:prSet/>
      <dgm:spPr/>
      <dgm:t>
        <a:bodyPr/>
        <a:lstStyle/>
        <a:p>
          <a:endParaRPr lang="en-US"/>
        </a:p>
      </dgm:t>
    </dgm:pt>
    <dgm:pt modelId="{3CBD8144-1D01-1F42-BB10-600808745EC5}">
      <dgm:prSet custT="1"/>
      <dgm:spPr/>
      <dgm:t>
        <a:bodyPr/>
        <a:lstStyle/>
        <a:p>
          <a:pPr rtl="0"/>
          <a:r>
            <a:rPr lang="en-US" sz="2400" dirty="0"/>
            <a:t>For each performance measure, define targets</a:t>
          </a:r>
        </a:p>
      </dgm:t>
    </dgm:pt>
    <dgm:pt modelId="{A1DAA4F2-AA92-234B-BA05-36A100B1C1E0}" type="parTrans" cxnId="{6DF5260B-3780-344B-B690-FD9A359F1881}">
      <dgm:prSet/>
      <dgm:spPr/>
      <dgm:t>
        <a:bodyPr/>
        <a:lstStyle/>
        <a:p>
          <a:endParaRPr lang="en-US"/>
        </a:p>
      </dgm:t>
    </dgm:pt>
    <dgm:pt modelId="{8774AE1F-A1F2-B047-A7B1-D76AEBE6CC74}" type="sibTrans" cxnId="{6DF5260B-3780-344B-B690-FD9A359F1881}">
      <dgm:prSet/>
      <dgm:spPr/>
      <dgm:t>
        <a:bodyPr/>
        <a:lstStyle/>
        <a:p>
          <a:endParaRPr lang="en-US"/>
        </a:p>
      </dgm:t>
    </dgm:pt>
    <dgm:pt modelId="{05F69064-9854-A14F-9F86-3E024ADE3D1F}">
      <dgm:prSet custT="1"/>
      <dgm:spPr/>
      <dgm:t>
        <a:bodyPr/>
        <a:lstStyle/>
        <a:p>
          <a:pPr rtl="0"/>
          <a:r>
            <a:rPr lang="en-US" sz="1600" dirty="0"/>
            <a:t>ST</a:t>
          </a:r>
          <a:r>
            <a:rPr lang="en-US" sz="1600" baseline="-25000" dirty="0"/>
            <a:t>30</a:t>
          </a:r>
          <a:r>
            <a:rPr lang="en-US" sz="1600" dirty="0"/>
            <a:t> &gt; 99%</a:t>
          </a:r>
        </a:p>
      </dgm:t>
    </dgm:pt>
    <dgm:pt modelId="{0B1D81FA-B293-8841-B9E3-0646E23EF6BD}" type="parTrans" cxnId="{F0A4A528-14FB-DA4A-8F54-746E34C9B35D}">
      <dgm:prSet/>
      <dgm:spPr/>
      <dgm:t>
        <a:bodyPr/>
        <a:lstStyle/>
        <a:p>
          <a:endParaRPr lang="en-US"/>
        </a:p>
      </dgm:t>
    </dgm:pt>
    <dgm:pt modelId="{64C61646-1B4C-314F-AE23-22BEEDA5B82A}" type="sibTrans" cxnId="{F0A4A528-14FB-DA4A-8F54-746E34C9B35D}">
      <dgm:prSet/>
      <dgm:spPr/>
      <dgm:t>
        <a:bodyPr/>
        <a:lstStyle/>
        <a:p>
          <a:endParaRPr lang="en-US"/>
        </a:p>
      </dgm:t>
    </dgm:pt>
    <dgm:pt modelId="{ED10EEA7-309E-8644-8686-1BCB27E923F3}">
      <dgm:prSet custT="1"/>
      <dgm:spPr/>
      <dgm:t>
        <a:bodyPr/>
        <a:lstStyle/>
        <a:p>
          <a:pPr rtl="0"/>
          <a:r>
            <a:rPr lang="en-US" sz="1600" dirty="0"/>
            <a:t>Customer should be served always in a timely manner</a:t>
          </a:r>
        </a:p>
      </dgm:t>
    </dgm:pt>
    <dgm:pt modelId="{73FC3437-FDE5-4843-9560-7280EBFD2790}" type="parTrans" cxnId="{3CF65285-C4F6-E94A-B004-A065D5DB482A}">
      <dgm:prSet/>
      <dgm:spPr/>
      <dgm:t>
        <a:bodyPr/>
        <a:lstStyle/>
        <a:p>
          <a:endParaRPr lang="en-US"/>
        </a:p>
      </dgm:t>
    </dgm:pt>
    <dgm:pt modelId="{753B3C45-7C95-794A-8936-507BB89DC9B8}" type="sibTrans" cxnId="{3CF65285-C4F6-E94A-B004-A065D5DB482A}">
      <dgm:prSet/>
      <dgm:spPr/>
      <dgm:t>
        <a:bodyPr/>
        <a:lstStyle/>
        <a:p>
          <a:endParaRPr lang="en-US"/>
        </a:p>
      </dgm:t>
    </dgm:pt>
    <dgm:pt modelId="{C4AD8262-293F-0E4B-85F8-A457ED1583CE}" type="pres">
      <dgm:prSet presAssocID="{C146677F-7D3E-CB40-9FA8-02F5F68AB91D}" presName="Name0" presStyleCnt="0">
        <dgm:presLayoutVars>
          <dgm:dir/>
          <dgm:animLvl val="lvl"/>
          <dgm:resizeHandles val="exact"/>
        </dgm:presLayoutVars>
      </dgm:prSet>
      <dgm:spPr/>
    </dgm:pt>
    <dgm:pt modelId="{782148B6-E5B9-D849-9FC9-392D66F8BB2B}" type="pres">
      <dgm:prSet presAssocID="{3CBD8144-1D01-1F42-BB10-600808745EC5}" presName="boxAndChildren" presStyleCnt="0"/>
      <dgm:spPr/>
    </dgm:pt>
    <dgm:pt modelId="{EDA26CA2-DF04-C648-842C-D5257D8C2157}" type="pres">
      <dgm:prSet presAssocID="{3CBD8144-1D01-1F42-BB10-600808745EC5}" presName="parentTextBox" presStyleLbl="node1" presStyleIdx="0" presStyleCnt="3"/>
      <dgm:spPr/>
    </dgm:pt>
    <dgm:pt modelId="{C3B82A96-404B-A34B-A133-19AA12E1EBF0}" type="pres">
      <dgm:prSet presAssocID="{3CBD8144-1D01-1F42-BB10-600808745EC5}" presName="entireBox" presStyleLbl="node1" presStyleIdx="0" presStyleCnt="3"/>
      <dgm:spPr/>
    </dgm:pt>
    <dgm:pt modelId="{976C10BB-7EE3-414A-898D-1FFB904EC52A}" type="pres">
      <dgm:prSet presAssocID="{3CBD8144-1D01-1F42-BB10-600808745EC5}" presName="descendantBox" presStyleCnt="0"/>
      <dgm:spPr/>
    </dgm:pt>
    <dgm:pt modelId="{BEDBD885-D997-DA46-9F67-72FC8F996A28}" type="pres">
      <dgm:prSet presAssocID="{05F69064-9854-A14F-9F86-3E024ADE3D1F}" presName="childTextBox" presStyleLbl="fgAccFollowNode1" presStyleIdx="0" presStyleCnt="5">
        <dgm:presLayoutVars>
          <dgm:bulletEnabled val="1"/>
        </dgm:presLayoutVars>
      </dgm:prSet>
      <dgm:spPr/>
    </dgm:pt>
    <dgm:pt modelId="{185DDDE2-5E52-9847-B040-2B4057F6281B}" type="pres">
      <dgm:prSet presAssocID="{8C4B213B-8F0D-DC42-A160-105E13247633}" presName="sp" presStyleCnt="0"/>
      <dgm:spPr/>
    </dgm:pt>
    <dgm:pt modelId="{49207470-6478-BB48-8069-A6DD6C8610BF}" type="pres">
      <dgm:prSet presAssocID="{0FD86043-F477-D34B-B3B2-BD04DBE9CD78}" presName="arrowAndChildren" presStyleCnt="0"/>
      <dgm:spPr/>
    </dgm:pt>
    <dgm:pt modelId="{0920FD2C-4697-A948-947C-B08B6C38ED30}" type="pres">
      <dgm:prSet presAssocID="{0FD86043-F477-D34B-B3B2-BD04DBE9CD78}" presName="parentTextArrow" presStyleLbl="node1" presStyleIdx="0" presStyleCnt="3"/>
      <dgm:spPr/>
    </dgm:pt>
    <dgm:pt modelId="{6E010E01-A1DD-9748-8C50-21CFB24AB054}" type="pres">
      <dgm:prSet presAssocID="{0FD86043-F477-D34B-B3B2-BD04DBE9CD78}" presName="arrow" presStyleLbl="node1" presStyleIdx="1" presStyleCnt="3"/>
      <dgm:spPr/>
    </dgm:pt>
    <dgm:pt modelId="{AF9C4716-17CE-914D-A0AE-85EBE40D04F9}" type="pres">
      <dgm:prSet presAssocID="{0FD86043-F477-D34B-B3B2-BD04DBE9CD78}" presName="descendantArrow" presStyleCnt="0"/>
      <dgm:spPr/>
    </dgm:pt>
    <dgm:pt modelId="{EFB0B5AF-900E-8F41-9560-5A2A47E798C7}" type="pres">
      <dgm:prSet presAssocID="{5FD87957-8E19-144B-B7A1-357F29B1C528}" presName="childTextArrow" presStyleLbl="fgAccFollowNode1" presStyleIdx="1" presStyleCnt="5">
        <dgm:presLayoutVars>
          <dgm:bulletEnabled val="1"/>
        </dgm:presLayoutVars>
      </dgm:prSet>
      <dgm:spPr/>
    </dgm:pt>
    <dgm:pt modelId="{40B5CB58-F013-8845-97E9-3BC40D099868}" type="pres">
      <dgm:prSet presAssocID="{BEA3A31E-68FA-354C-87C2-5B42734EEEEF}" presName="childTextArrow" presStyleLbl="fgAccFollowNode1" presStyleIdx="2" presStyleCnt="5">
        <dgm:presLayoutVars>
          <dgm:bulletEnabled val="1"/>
        </dgm:presLayoutVars>
      </dgm:prSet>
      <dgm:spPr/>
    </dgm:pt>
    <dgm:pt modelId="{57F44153-C197-4A45-A784-8B2A9F4015A5}" type="pres">
      <dgm:prSet presAssocID="{C3895E73-CFBE-474A-9BBD-D0D078055521}" presName="childTextArrow" presStyleLbl="fgAccFollowNode1" presStyleIdx="3" presStyleCnt="5">
        <dgm:presLayoutVars>
          <dgm:bulletEnabled val="1"/>
        </dgm:presLayoutVars>
      </dgm:prSet>
      <dgm:spPr/>
    </dgm:pt>
    <dgm:pt modelId="{59CD11E7-001D-4640-9649-A42804985BFC}" type="pres">
      <dgm:prSet presAssocID="{5DC0CFB8-9C41-094A-B7B7-9CF13C91F8AC}" presName="sp" presStyleCnt="0"/>
      <dgm:spPr/>
    </dgm:pt>
    <dgm:pt modelId="{9A5FF7D1-F1E0-8F4A-8791-1DF7E3C87FA1}" type="pres">
      <dgm:prSet presAssocID="{F30B769D-8F88-7A46-9B5F-4DF8F315AAFE}" presName="arrowAndChildren" presStyleCnt="0"/>
      <dgm:spPr/>
    </dgm:pt>
    <dgm:pt modelId="{3F4AC7F1-601E-B54B-B96F-77911B2F9451}" type="pres">
      <dgm:prSet presAssocID="{F30B769D-8F88-7A46-9B5F-4DF8F315AAFE}" presName="parentTextArrow" presStyleLbl="node1" presStyleIdx="1" presStyleCnt="3"/>
      <dgm:spPr/>
    </dgm:pt>
    <dgm:pt modelId="{BA888660-C4CC-5C4F-88C8-94B07B996F4D}" type="pres">
      <dgm:prSet presAssocID="{F30B769D-8F88-7A46-9B5F-4DF8F315AAFE}" presName="arrow" presStyleLbl="node1" presStyleIdx="2" presStyleCnt="3" custLinFactNeighborY="-845"/>
      <dgm:spPr/>
    </dgm:pt>
    <dgm:pt modelId="{85DA00C4-24B2-9C4C-96AE-37B45391E379}" type="pres">
      <dgm:prSet presAssocID="{F30B769D-8F88-7A46-9B5F-4DF8F315AAFE}" presName="descendantArrow" presStyleCnt="0"/>
      <dgm:spPr/>
    </dgm:pt>
    <dgm:pt modelId="{23D484B2-D389-A74C-9955-ADB2BE964225}" type="pres">
      <dgm:prSet presAssocID="{ED10EEA7-309E-8644-8686-1BCB27E923F3}" presName="childTextArrow" presStyleLbl="fgAccFollowNode1" presStyleIdx="4" presStyleCnt="5">
        <dgm:presLayoutVars>
          <dgm:bulletEnabled val="1"/>
        </dgm:presLayoutVars>
      </dgm:prSet>
      <dgm:spPr/>
    </dgm:pt>
  </dgm:ptLst>
  <dgm:cxnLst>
    <dgm:cxn modelId="{51F60502-758C-504A-AC34-740A6BA9289B}" type="presOf" srcId="{BEA3A31E-68FA-354C-87C2-5B42734EEEEF}" destId="{40B5CB58-F013-8845-97E9-3BC40D099868}" srcOrd="0" destOrd="0" presId="urn:microsoft.com/office/officeart/2005/8/layout/process4"/>
    <dgm:cxn modelId="{62362202-26E3-1E4C-8AEA-D5C751119454}" type="presOf" srcId="{5FD87957-8E19-144B-B7A1-357F29B1C528}" destId="{EFB0B5AF-900E-8F41-9560-5A2A47E798C7}" srcOrd="0" destOrd="0" presId="urn:microsoft.com/office/officeart/2005/8/layout/process4"/>
    <dgm:cxn modelId="{6DF5260B-3780-344B-B690-FD9A359F1881}" srcId="{C146677F-7D3E-CB40-9FA8-02F5F68AB91D}" destId="{3CBD8144-1D01-1F42-BB10-600808745EC5}" srcOrd="2" destOrd="0" parTransId="{A1DAA4F2-AA92-234B-BA05-36A100B1C1E0}" sibTransId="{8774AE1F-A1F2-B047-A7B1-D76AEBE6CC74}"/>
    <dgm:cxn modelId="{072C7D1D-EF32-AD45-9D54-71642F4474CB}" type="presOf" srcId="{C3895E73-CFBE-474A-9BBD-D0D078055521}" destId="{57F44153-C197-4A45-A784-8B2A9F4015A5}" srcOrd="0" destOrd="0" presId="urn:microsoft.com/office/officeart/2005/8/layout/process4"/>
    <dgm:cxn modelId="{F0A4A528-14FB-DA4A-8F54-746E34C9B35D}" srcId="{3CBD8144-1D01-1F42-BB10-600808745EC5}" destId="{05F69064-9854-A14F-9F86-3E024ADE3D1F}" srcOrd="0" destOrd="0" parTransId="{0B1D81FA-B293-8841-B9E3-0646E23EF6BD}" sibTransId="{64C61646-1B4C-314F-AE23-22BEEDA5B82A}"/>
    <dgm:cxn modelId="{3888316A-2E02-7046-86A3-21265E65D536}" srcId="{C146677F-7D3E-CB40-9FA8-02F5F68AB91D}" destId="{0FD86043-F477-D34B-B3B2-BD04DBE9CD78}" srcOrd="1" destOrd="0" parTransId="{6177429C-9F25-1E4A-84D8-B8885AB0C78E}" sibTransId="{8C4B213B-8F0D-DC42-A160-105E13247633}"/>
    <dgm:cxn modelId="{91E3B76B-C563-F04C-9DD5-EB82912927D6}" type="presOf" srcId="{3CBD8144-1D01-1F42-BB10-600808745EC5}" destId="{EDA26CA2-DF04-C648-842C-D5257D8C2157}" srcOrd="0" destOrd="0" presId="urn:microsoft.com/office/officeart/2005/8/layout/process4"/>
    <dgm:cxn modelId="{B6686654-90DF-3B47-A811-6EFDEBC317A8}" type="presOf" srcId="{F30B769D-8F88-7A46-9B5F-4DF8F315AAFE}" destId="{3F4AC7F1-601E-B54B-B96F-77911B2F9451}" srcOrd="0" destOrd="0" presId="urn:microsoft.com/office/officeart/2005/8/layout/process4"/>
    <dgm:cxn modelId="{3CF65285-C4F6-E94A-B004-A065D5DB482A}" srcId="{F30B769D-8F88-7A46-9B5F-4DF8F315AAFE}" destId="{ED10EEA7-309E-8644-8686-1BCB27E923F3}" srcOrd="0" destOrd="0" parTransId="{73FC3437-FDE5-4843-9560-7280EBFD2790}" sibTransId="{753B3C45-7C95-794A-8936-507BB89DC9B8}"/>
    <dgm:cxn modelId="{68411D8B-391D-7347-97A5-85AA7CE22F7C}" srcId="{0FD86043-F477-D34B-B3B2-BD04DBE9CD78}" destId="{BEA3A31E-68FA-354C-87C2-5B42734EEEEF}" srcOrd="1" destOrd="0" parTransId="{5385DC1B-501C-884C-9EFE-436B6A0F44C0}" sibTransId="{E29F5D2D-660A-AB4E-B021-79AC691E66F0}"/>
    <dgm:cxn modelId="{CB581E8B-C890-CF4A-8AD4-62DE9E768190}" srcId="{0FD86043-F477-D34B-B3B2-BD04DBE9CD78}" destId="{C3895E73-CFBE-474A-9BBD-D0D078055521}" srcOrd="2" destOrd="0" parTransId="{A4C4354A-336E-A84B-A3B8-290F8A8619CE}" sibTransId="{D315E031-46A4-134D-A067-262AC36C00A3}"/>
    <dgm:cxn modelId="{9C55B58E-175D-424E-A230-6F7E2E79B4F6}" type="presOf" srcId="{F30B769D-8F88-7A46-9B5F-4DF8F315AAFE}" destId="{BA888660-C4CC-5C4F-88C8-94B07B996F4D}" srcOrd="1" destOrd="0" presId="urn:microsoft.com/office/officeart/2005/8/layout/process4"/>
    <dgm:cxn modelId="{9F7BFF98-CDE7-4448-A53C-78762B0B002A}" type="presOf" srcId="{0FD86043-F477-D34B-B3B2-BD04DBE9CD78}" destId="{0920FD2C-4697-A948-947C-B08B6C38ED30}" srcOrd="0" destOrd="0" presId="urn:microsoft.com/office/officeart/2005/8/layout/process4"/>
    <dgm:cxn modelId="{8FC5279E-7CAB-3640-A2D8-738645B5255B}" type="presOf" srcId="{05F69064-9854-A14F-9F86-3E024ADE3D1F}" destId="{BEDBD885-D997-DA46-9F67-72FC8F996A28}" srcOrd="0" destOrd="0" presId="urn:microsoft.com/office/officeart/2005/8/layout/process4"/>
    <dgm:cxn modelId="{5B7E01A3-5B72-A440-A319-F483536D826F}" srcId="{C146677F-7D3E-CB40-9FA8-02F5F68AB91D}" destId="{F30B769D-8F88-7A46-9B5F-4DF8F315AAFE}" srcOrd="0" destOrd="0" parTransId="{172CCF35-9BE3-D54A-947E-249CE258051A}" sibTransId="{5DC0CFB8-9C41-094A-B7B7-9CF13C91F8AC}"/>
    <dgm:cxn modelId="{0B47F5BA-EB34-B14C-8830-B74A568D0E25}" type="presOf" srcId="{3CBD8144-1D01-1F42-BB10-600808745EC5}" destId="{C3B82A96-404B-A34B-A133-19AA12E1EBF0}" srcOrd="1" destOrd="0" presId="urn:microsoft.com/office/officeart/2005/8/layout/process4"/>
    <dgm:cxn modelId="{A49A96D4-C160-A04D-8762-901943CF56A2}" type="presOf" srcId="{0FD86043-F477-D34B-B3B2-BD04DBE9CD78}" destId="{6E010E01-A1DD-9748-8C50-21CFB24AB054}" srcOrd="1" destOrd="0" presId="urn:microsoft.com/office/officeart/2005/8/layout/process4"/>
    <dgm:cxn modelId="{A99ED3D6-EC6F-544E-B52F-7EAB5A4F188A}" type="presOf" srcId="{C146677F-7D3E-CB40-9FA8-02F5F68AB91D}" destId="{C4AD8262-293F-0E4B-85F8-A457ED1583CE}" srcOrd="0" destOrd="0" presId="urn:microsoft.com/office/officeart/2005/8/layout/process4"/>
    <dgm:cxn modelId="{60A0D7D7-26C5-E141-BC7E-4953E89E9E77}" srcId="{0FD86043-F477-D34B-B3B2-BD04DBE9CD78}" destId="{5FD87957-8E19-144B-B7A1-357F29B1C528}" srcOrd="0" destOrd="0" parTransId="{74C1EE8A-08FA-7E46-9CCF-DF355D9BF9D5}" sibTransId="{C96231A9-E3A1-C742-A0E1-DD6A22A431EC}"/>
    <dgm:cxn modelId="{2A4FB7FB-0C47-434A-83C9-72A9796B3602}" type="presOf" srcId="{ED10EEA7-309E-8644-8686-1BCB27E923F3}" destId="{23D484B2-D389-A74C-9955-ADB2BE964225}" srcOrd="0" destOrd="0" presId="urn:microsoft.com/office/officeart/2005/8/layout/process4"/>
    <dgm:cxn modelId="{3D8CBEA9-38F3-594E-8A8E-CC19A673100E}" type="presParOf" srcId="{C4AD8262-293F-0E4B-85F8-A457ED1583CE}" destId="{782148B6-E5B9-D849-9FC9-392D66F8BB2B}" srcOrd="0" destOrd="0" presId="urn:microsoft.com/office/officeart/2005/8/layout/process4"/>
    <dgm:cxn modelId="{E3E675C9-0D1C-264E-8689-DB762A58C562}" type="presParOf" srcId="{782148B6-E5B9-D849-9FC9-392D66F8BB2B}" destId="{EDA26CA2-DF04-C648-842C-D5257D8C2157}" srcOrd="0" destOrd="0" presId="urn:microsoft.com/office/officeart/2005/8/layout/process4"/>
    <dgm:cxn modelId="{532641E8-2301-324F-A3B4-E5FD3525EA14}" type="presParOf" srcId="{782148B6-E5B9-D849-9FC9-392D66F8BB2B}" destId="{C3B82A96-404B-A34B-A133-19AA12E1EBF0}" srcOrd="1" destOrd="0" presId="urn:microsoft.com/office/officeart/2005/8/layout/process4"/>
    <dgm:cxn modelId="{60AAC4FD-B56E-C44D-93A3-9324D785B921}" type="presParOf" srcId="{782148B6-E5B9-D849-9FC9-392D66F8BB2B}" destId="{976C10BB-7EE3-414A-898D-1FFB904EC52A}" srcOrd="2" destOrd="0" presId="urn:microsoft.com/office/officeart/2005/8/layout/process4"/>
    <dgm:cxn modelId="{52EEB87B-63E0-AF43-9980-766260684848}" type="presParOf" srcId="{976C10BB-7EE3-414A-898D-1FFB904EC52A}" destId="{BEDBD885-D997-DA46-9F67-72FC8F996A28}" srcOrd="0" destOrd="0" presId="urn:microsoft.com/office/officeart/2005/8/layout/process4"/>
    <dgm:cxn modelId="{26620772-6298-1B43-80CF-307B2E13ECB3}" type="presParOf" srcId="{C4AD8262-293F-0E4B-85F8-A457ED1583CE}" destId="{185DDDE2-5E52-9847-B040-2B4057F6281B}" srcOrd="1" destOrd="0" presId="urn:microsoft.com/office/officeart/2005/8/layout/process4"/>
    <dgm:cxn modelId="{F302C010-EA1D-D640-9A6C-82A4B3F45903}" type="presParOf" srcId="{C4AD8262-293F-0E4B-85F8-A457ED1583CE}" destId="{49207470-6478-BB48-8069-A6DD6C8610BF}" srcOrd="2" destOrd="0" presId="urn:microsoft.com/office/officeart/2005/8/layout/process4"/>
    <dgm:cxn modelId="{4062CBBD-C63E-A24C-A752-68B311F82C66}" type="presParOf" srcId="{49207470-6478-BB48-8069-A6DD6C8610BF}" destId="{0920FD2C-4697-A948-947C-B08B6C38ED30}" srcOrd="0" destOrd="0" presId="urn:microsoft.com/office/officeart/2005/8/layout/process4"/>
    <dgm:cxn modelId="{5ADAAF20-5F05-F543-B705-4E91FD34E21D}" type="presParOf" srcId="{49207470-6478-BB48-8069-A6DD6C8610BF}" destId="{6E010E01-A1DD-9748-8C50-21CFB24AB054}" srcOrd="1" destOrd="0" presId="urn:microsoft.com/office/officeart/2005/8/layout/process4"/>
    <dgm:cxn modelId="{A343F912-586A-554A-B718-24F1F8CF37ED}" type="presParOf" srcId="{49207470-6478-BB48-8069-A6DD6C8610BF}" destId="{AF9C4716-17CE-914D-A0AE-85EBE40D04F9}" srcOrd="2" destOrd="0" presId="urn:microsoft.com/office/officeart/2005/8/layout/process4"/>
    <dgm:cxn modelId="{8084DD0F-A72D-484F-845C-208853DB62B7}" type="presParOf" srcId="{AF9C4716-17CE-914D-A0AE-85EBE40D04F9}" destId="{EFB0B5AF-900E-8F41-9560-5A2A47E798C7}" srcOrd="0" destOrd="0" presId="urn:microsoft.com/office/officeart/2005/8/layout/process4"/>
    <dgm:cxn modelId="{EEE01FEF-B5ED-2A4D-898D-12A4C799F2BF}" type="presParOf" srcId="{AF9C4716-17CE-914D-A0AE-85EBE40D04F9}" destId="{40B5CB58-F013-8845-97E9-3BC40D099868}" srcOrd="1" destOrd="0" presId="urn:microsoft.com/office/officeart/2005/8/layout/process4"/>
    <dgm:cxn modelId="{5C8C2E9F-C0F0-1B48-B042-12B7CD01E5DC}" type="presParOf" srcId="{AF9C4716-17CE-914D-A0AE-85EBE40D04F9}" destId="{57F44153-C197-4A45-A784-8B2A9F4015A5}" srcOrd="2" destOrd="0" presId="urn:microsoft.com/office/officeart/2005/8/layout/process4"/>
    <dgm:cxn modelId="{AFFD8460-509D-5545-8B6E-B10C1D9DEEB1}" type="presParOf" srcId="{C4AD8262-293F-0E4B-85F8-A457ED1583CE}" destId="{59CD11E7-001D-4640-9649-A42804985BFC}" srcOrd="3" destOrd="0" presId="urn:microsoft.com/office/officeart/2005/8/layout/process4"/>
    <dgm:cxn modelId="{49833C81-BB7C-464C-A828-9F949428E624}" type="presParOf" srcId="{C4AD8262-293F-0E4B-85F8-A457ED1583CE}" destId="{9A5FF7D1-F1E0-8F4A-8791-1DF7E3C87FA1}" srcOrd="4" destOrd="0" presId="urn:microsoft.com/office/officeart/2005/8/layout/process4"/>
    <dgm:cxn modelId="{179C4C6A-C5A7-DF44-91D1-18FECB97C27F}" type="presParOf" srcId="{9A5FF7D1-F1E0-8F4A-8791-1DF7E3C87FA1}" destId="{3F4AC7F1-601E-B54B-B96F-77911B2F9451}" srcOrd="0" destOrd="0" presId="urn:microsoft.com/office/officeart/2005/8/layout/process4"/>
    <dgm:cxn modelId="{F99CD78A-ACB6-E349-8C26-CA081397738E}" type="presParOf" srcId="{9A5FF7D1-F1E0-8F4A-8791-1DF7E3C87FA1}" destId="{BA888660-C4CC-5C4F-88C8-94B07B996F4D}" srcOrd="1" destOrd="0" presId="urn:microsoft.com/office/officeart/2005/8/layout/process4"/>
    <dgm:cxn modelId="{90B6E6CC-0B18-424F-9458-63A2D3D6BCDC}" type="presParOf" srcId="{9A5FF7D1-F1E0-8F4A-8791-1DF7E3C87FA1}" destId="{85DA00C4-24B2-9C4C-96AE-37B45391E379}" srcOrd="2" destOrd="0" presId="urn:microsoft.com/office/officeart/2005/8/layout/process4"/>
    <dgm:cxn modelId="{2C887CA3-BF2A-C447-B145-58D9A11B7A95}" type="presParOf" srcId="{85DA00C4-24B2-9C4C-96AE-37B45391E379}" destId="{23D484B2-D389-A74C-9955-ADB2BE96422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A88A78-C9E2-4F47-9BEF-C9BD5E2D9FFA}" type="doc">
      <dgm:prSet loTypeId="urn:microsoft.com/office/officeart/2005/8/layout/equation2" loCatId="" qsTypeId="urn:microsoft.com/office/officeart/2005/8/quickstyle/simple5" qsCatId="simple" csTypeId="urn:microsoft.com/office/officeart/2005/8/colors/accent1_2" csCatId="accent1" phldr="1"/>
      <dgm:spPr/>
      <dgm:t>
        <a:bodyPr/>
        <a:lstStyle/>
        <a:p>
          <a:endParaRPr lang="en-US"/>
        </a:p>
      </dgm:t>
    </dgm:pt>
    <dgm:pt modelId="{928D5732-0CC3-1A4A-BFE8-F6CBE56668A4}">
      <dgm:prSet/>
      <dgm:spPr/>
      <dgm:t>
        <a:bodyPr/>
        <a:lstStyle/>
        <a:p>
          <a:pPr rtl="0"/>
          <a:r>
            <a:rPr lang="en-US"/>
            <a:t>Process model</a:t>
          </a:r>
        </a:p>
      </dgm:t>
    </dgm:pt>
    <dgm:pt modelId="{C27B05EE-4B7F-F94D-974D-430B794C7633}" type="parTrans" cxnId="{07CA78A3-7C51-B040-9F58-CDBB7350536D}">
      <dgm:prSet/>
      <dgm:spPr/>
      <dgm:t>
        <a:bodyPr/>
        <a:lstStyle/>
        <a:p>
          <a:endParaRPr lang="en-US"/>
        </a:p>
      </dgm:t>
    </dgm:pt>
    <dgm:pt modelId="{B9C007DA-529A-FB40-B91F-DCDF15FC893C}" type="sibTrans" cxnId="{07CA78A3-7C51-B040-9F58-CDBB7350536D}">
      <dgm:prSet/>
      <dgm:spPr/>
      <dgm:t>
        <a:bodyPr/>
        <a:lstStyle/>
        <a:p>
          <a:endParaRPr lang="en-US"/>
        </a:p>
      </dgm:t>
    </dgm:pt>
    <dgm:pt modelId="{C91981D8-4F9A-2E41-8819-29232C717B5D}">
      <dgm:prSet/>
      <dgm:spPr/>
      <dgm:t>
        <a:bodyPr/>
        <a:lstStyle/>
        <a:p>
          <a:pPr rtl="0"/>
          <a:r>
            <a:rPr lang="en-US" dirty="0"/>
            <a:t>Performance of each activity</a:t>
          </a:r>
        </a:p>
      </dgm:t>
    </dgm:pt>
    <dgm:pt modelId="{4AF9371B-A54F-9845-90D1-269AD6A4691C}" type="parTrans" cxnId="{106B745C-DCCD-EE41-AB70-4CD70E26D249}">
      <dgm:prSet/>
      <dgm:spPr/>
      <dgm:t>
        <a:bodyPr/>
        <a:lstStyle/>
        <a:p>
          <a:endParaRPr lang="en-US"/>
        </a:p>
      </dgm:t>
    </dgm:pt>
    <dgm:pt modelId="{56B1AE8C-4E6C-5545-9E8E-C9806B28A737}" type="sibTrans" cxnId="{106B745C-DCCD-EE41-AB70-4CD70E26D249}">
      <dgm:prSet/>
      <dgm:spPr/>
      <dgm:t>
        <a:bodyPr/>
        <a:lstStyle/>
        <a:p>
          <a:endParaRPr lang="en-US"/>
        </a:p>
      </dgm:t>
    </dgm:pt>
    <dgm:pt modelId="{9236C98A-3D78-9D4B-80DF-4CDFF0971F12}">
      <dgm:prSet/>
      <dgm:spPr/>
      <dgm:t>
        <a:bodyPr/>
        <a:lstStyle/>
        <a:p>
          <a:pPr rtl="0"/>
          <a:r>
            <a:rPr lang="en-US"/>
            <a:t>Process performance</a:t>
          </a:r>
        </a:p>
      </dgm:t>
    </dgm:pt>
    <dgm:pt modelId="{2249B390-16FA-1642-9DC0-88F31A702089}" type="parTrans" cxnId="{9375EEEC-FDE8-6E4D-9E90-550CC8B6FD20}">
      <dgm:prSet/>
      <dgm:spPr/>
      <dgm:t>
        <a:bodyPr/>
        <a:lstStyle/>
        <a:p>
          <a:endParaRPr lang="en-US"/>
        </a:p>
      </dgm:t>
    </dgm:pt>
    <dgm:pt modelId="{03E90D44-4312-E748-B32A-3EEC2F74A3A0}" type="sibTrans" cxnId="{9375EEEC-FDE8-6E4D-9E90-550CC8B6FD20}">
      <dgm:prSet/>
      <dgm:spPr/>
      <dgm:t>
        <a:bodyPr/>
        <a:lstStyle/>
        <a:p>
          <a:endParaRPr lang="en-US"/>
        </a:p>
      </dgm:t>
    </dgm:pt>
    <dgm:pt modelId="{149A3A27-193D-6D40-BF0B-CC541810A174}" type="pres">
      <dgm:prSet presAssocID="{25A88A78-C9E2-4F47-9BEF-C9BD5E2D9FFA}" presName="Name0" presStyleCnt="0">
        <dgm:presLayoutVars>
          <dgm:dir/>
          <dgm:resizeHandles val="exact"/>
        </dgm:presLayoutVars>
      </dgm:prSet>
      <dgm:spPr/>
    </dgm:pt>
    <dgm:pt modelId="{3DE8D844-B4F5-964A-8C6C-50AD3DCC6034}" type="pres">
      <dgm:prSet presAssocID="{25A88A78-C9E2-4F47-9BEF-C9BD5E2D9FFA}" presName="vNodes" presStyleCnt="0"/>
      <dgm:spPr/>
    </dgm:pt>
    <dgm:pt modelId="{2814E4E5-75CD-0342-9032-2CE817AEAD21}" type="pres">
      <dgm:prSet presAssocID="{928D5732-0CC3-1A4A-BFE8-F6CBE56668A4}" presName="node" presStyleLbl="node1" presStyleIdx="0" presStyleCnt="3">
        <dgm:presLayoutVars>
          <dgm:bulletEnabled val="1"/>
        </dgm:presLayoutVars>
      </dgm:prSet>
      <dgm:spPr/>
    </dgm:pt>
    <dgm:pt modelId="{A2B412B1-5516-7246-8976-A0676CD8EA05}" type="pres">
      <dgm:prSet presAssocID="{B9C007DA-529A-FB40-B91F-DCDF15FC893C}" presName="spacerT" presStyleCnt="0"/>
      <dgm:spPr/>
    </dgm:pt>
    <dgm:pt modelId="{7E884958-F0FB-5A47-840D-6F158ABC1872}" type="pres">
      <dgm:prSet presAssocID="{B9C007DA-529A-FB40-B91F-DCDF15FC893C}" presName="sibTrans" presStyleLbl="sibTrans2D1" presStyleIdx="0" presStyleCnt="2"/>
      <dgm:spPr/>
    </dgm:pt>
    <dgm:pt modelId="{46F7BCA5-AFAD-E648-BD82-B3ACF08D2C51}" type="pres">
      <dgm:prSet presAssocID="{B9C007DA-529A-FB40-B91F-DCDF15FC893C}" presName="spacerB" presStyleCnt="0"/>
      <dgm:spPr/>
    </dgm:pt>
    <dgm:pt modelId="{026800D5-8C8D-4B43-AF93-FD3A63B13A65}" type="pres">
      <dgm:prSet presAssocID="{C91981D8-4F9A-2E41-8819-29232C717B5D}" presName="node" presStyleLbl="node1" presStyleIdx="1" presStyleCnt="3">
        <dgm:presLayoutVars>
          <dgm:bulletEnabled val="1"/>
        </dgm:presLayoutVars>
      </dgm:prSet>
      <dgm:spPr/>
    </dgm:pt>
    <dgm:pt modelId="{9CEA3CEA-3A6D-0240-8E2C-875CAC1970E0}" type="pres">
      <dgm:prSet presAssocID="{25A88A78-C9E2-4F47-9BEF-C9BD5E2D9FFA}" presName="sibTransLast" presStyleLbl="sibTrans2D1" presStyleIdx="1" presStyleCnt="2"/>
      <dgm:spPr/>
    </dgm:pt>
    <dgm:pt modelId="{505B7486-B315-B848-8FF1-CB5814B82D96}" type="pres">
      <dgm:prSet presAssocID="{25A88A78-C9E2-4F47-9BEF-C9BD5E2D9FFA}" presName="connectorText" presStyleLbl="sibTrans2D1" presStyleIdx="1" presStyleCnt="2"/>
      <dgm:spPr/>
    </dgm:pt>
    <dgm:pt modelId="{C60213D7-DF90-C24F-835F-5C7D8AD05533}" type="pres">
      <dgm:prSet presAssocID="{25A88A78-C9E2-4F47-9BEF-C9BD5E2D9FFA}" presName="lastNode" presStyleLbl="node1" presStyleIdx="2" presStyleCnt="3">
        <dgm:presLayoutVars>
          <dgm:bulletEnabled val="1"/>
        </dgm:presLayoutVars>
      </dgm:prSet>
      <dgm:spPr/>
    </dgm:pt>
  </dgm:ptLst>
  <dgm:cxnLst>
    <dgm:cxn modelId="{CF7BBD10-2135-CB4D-ACB4-9EAC53D31D85}" type="presOf" srcId="{25A88A78-C9E2-4F47-9BEF-C9BD5E2D9FFA}" destId="{149A3A27-193D-6D40-BF0B-CC541810A174}" srcOrd="0" destOrd="0" presId="urn:microsoft.com/office/officeart/2005/8/layout/equation2"/>
    <dgm:cxn modelId="{106B745C-DCCD-EE41-AB70-4CD70E26D249}" srcId="{25A88A78-C9E2-4F47-9BEF-C9BD5E2D9FFA}" destId="{C91981D8-4F9A-2E41-8819-29232C717B5D}" srcOrd="1" destOrd="0" parTransId="{4AF9371B-A54F-9845-90D1-269AD6A4691C}" sibTransId="{56B1AE8C-4E6C-5545-9E8E-C9806B28A737}"/>
    <dgm:cxn modelId="{4F6E8654-D6F2-684A-B5B8-082A53B21EF4}" type="presOf" srcId="{9236C98A-3D78-9D4B-80DF-4CDFF0971F12}" destId="{C60213D7-DF90-C24F-835F-5C7D8AD05533}" srcOrd="0" destOrd="0" presId="urn:microsoft.com/office/officeart/2005/8/layout/equation2"/>
    <dgm:cxn modelId="{0036B37B-D1A7-B848-8D12-6AAA988A313D}" type="presOf" srcId="{C91981D8-4F9A-2E41-8819-29232C717B5D}" destId="{026800D5-8C8D-4B43-AF93-FD3A63B13A65}" srcOrd="0" destOrd="0" presId="urn:microsoft.com/office/officeart/2005/8/layout/equation2"/>
    <dgm:cxn modelId="{E624D592-1116-F342-879C-1EFE25BE235A}" type="presOf" srcId="{56B1AE8C-4E6C-5545-9E8E-C9806B28A737}" destId="{505B7486-B315-B848-8FF1-CB5814B82D96}" srcOrd="1" destOrd="0" presId="urn:microsoft.com/office/officeart/2005/8/layout/equation2"/>
    <dgm:cxn modelId="{0728D698-9FA1-6748-A076-1DA965587C42}" type="presOf" srcId="{928D5732-0CC3-1A4A-BFE8-F6CBE56668A4}" destId="{2814E4E5-75CD-0342-9032-2CE817AEAD21}" srcOrd="0" destOrd="0" presId="urn:microsoft.com/office/officeart/2005/8/layout/equation2"/>
    <dgm:cxn modelId="{D7053E99-C185-0A49-B364-C5317007E0FF}" type="presOf" srcId="{56B1AE8C-4E6C-5545-9E8E-C9806B28A737}" destId="{9CEA3CEA-3A6D-0240-8E2C-875CAC1970E0}" srcOrd="0" destOrd="0" presId="urn:microsoft.com/office/officeart/2005/8/layout/equation2"/>
    <dgm:cxn modelId="{07CA78A3-7C51-B040-9F58-CDBB7350536D}" srcId="{25A88A78-C9E2-4F47-9BEF-C9BD5E2D9FFA}" destId="{928D5732-0CC3-1A4A-BFE8-F6CBE56668A4}" srcOrd="0" destOrd="0" parTransId="{C27B05EE-4B7F-F94D-974D-430B794C7633}" sibTransId="{B9C007DA-529A-FB40-B91F-DCDF15FC893C}"/>
    <dgm:cxn modelId="{BB0437B1-E9E3-DD4A-A3D7-5431F50582CB}" type="presOf" srcId="{B9C007DA-529A-FB40-B91F-DCDF15FC893C}" destId="{7E884958-F0FB-5A47-840D-6F158ABC1872}" srcOrd="0" destOrd="0" presId="urn:microsoft.com/office/officeart/2005/8/layout/equation2"/>
    <dgm:cxn modelId="{9375EEEC-FDE8-6E4D-9E90-550CC8B6FD20}" srcId="{25A88A78-C9E2-4F47-9BEF-C9BD5E2D9FFA}" destId="{9236C98A-3D78-9D4B-80DF-4CDFF0971F12}" srcOrd="2" destOrd="0" parTransId="{2249B390-16FA-1642-9DC0-88F31A702089}" sibTransId="{03E90D44-4312-E748-B32A-3EEC2F74A3A0}"/>
    <dgm:cxn modelId="{6CFE315D-AA09-9B44-B8AD-29EE63BDE26E}" type="presParOf" srcId="{149A3A27-193D-6D40-BF0B-CC541810A174}" destId="{3DE8D844-B4F5-964A-8C6C-50AD3DCC6034}" srcOrd="0" destOrd="0" presId="urn:microsoft.com/office/officeart/2005/8/layout/equation2"/>
    <dgm:cxn modelId="{4F0F2DE2-3D4E-704B-A938-52155AE64EEA}" type="presParOf" srcId="{3DE8D844-B4F5-964A-8C6C-50AD3DCC6034}" destId="{2814E4E5-75CD-0342-9032-2CE817AEAD21}" srcOrd="0" destOrd="0" presId="urn:microsoft.com/office/officeart/2005/8/layout/equation2"/>
    <dgm:cxn modelId="{B1B0B905-05A5-504C-8818-990C0DA5EB0C}" type="presParOf" srcId="{3DE8D844-B4F5-964A-8C6C-50AD3DCC6034}" destId="{A2B412B1-5516-7246-8976-A0676CD8EA05}" srcOrd="1" destOrd="0" presId="urn:microsoft.com/office/officeart/2005/8/layout/equation2"/>
    <dgm:cxn modelId="{575A8706-8217-4943-BED2-E8B045396B07}" type="presParOf" srcId="{3DE8D844-B4F5-964A-8C6C-50AD3DCC6034}" destId="{7E884958-F0FB-5A47-840D-6F158ABC1872}" srcOrd="2" destOrd="0" presId="urn:microsoft.com/office/officeart/2005/8/layout/equation2"/>
    <dgm:cxn modelId="{E673C101-CE45-D144-B75E-EB66E457CE7E}" type="presParOf" srcId="{3DE8D844-B4F5-964A-8C6C-50AD3DCC6034}" destId="{46F7BCA5-AFAD-E648-BD82-B3ACF08D2C51}" srcOrd="3" destOrd="0" presId="urn:microsoft.com/office/officeart/2005/8/layout/equation2"/>
    <dgm:cxn modelId="{97F508EA-BAF6-FA41-8B73-2E3AF0A97871}" type="presParOf" srcId="{3DE8D844-B4F5-964A-8C6C-50AD3DCC6034}" destId="{026800D5-8C8D-4B43-AF93-FD3A63B13A65}" srcOrd="4" destOrd="0" presId="urn:microsoft.com/office/officeart/2005/8/layout/equation2"/>
    <dgm:cxn modelId="{9BB996AE-076F-944F-B09B-56A647E8451E}" type="presParOf" srcId="{149A3A27-193D-6D40-BF0B-CC541810A174}" destId="{9CEA3CEA-3A6D-0240-8E2C-875CAC1970E0}" srcOrd="1" destOrd="0" presId="urn:microsoft.com/office/officeart/2005/8/layout/equation2"/>
    <dgm:cxn modelId="{C0D5CD4A-48B6-7443-80C7-BC2B156CDD47}" type="presParOf" srcId="{9CEA3CEA-3A6D-0240-8E2C-875CAC1970E0}" destId="{505B7486-B315-B848-8FF1-CB5814B82D96}" srcOrd="0" destOrd="0" presId="urn:microsoft.com/office/officeart/2005/8/layout/equation2"/>
    <dgm:cxn modelId="{0C94A7A5-D4EE-374E-AA10-6EF4F2D06E49}" type="presParOf" srcId="{149A3A27-193D-6D40-BF0B-CC541810A174}" destId="{C60213D7-DF90-C24F-835F-5C7D8AD0553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B134D-3A72-A34A-A6CA-28618B704777}">
      <dsp:nvSpPr>
        <dsp:cNvPr id="0" name=""/>
        <dsp:cNvSpPr/>
      </dsp:nvSpPr>
      <dsp:spPr>
        <a:xfrm>
          <a:off x="0" y="0"/>
          <a:ext cx="8229600" cy="71954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Qualitative analysis</a:t>
          </a:r>
        </a:p>
      </dsp:txBody>
      <dsp:txXfrm>
        <a:off x="35125" y="35125"/>
        <a:ext cx="8159350" cy="649299"/>
      </dsp:txXfrm>
    </dsp:sp>
    <dsp:sp modelId="{1B05FB53-100C-944D-9847-146AC55CD3FD}">
      <dsp:nvSpPr>
        <dsp:cNvPr id="0" name=""/>
        <dsp:cNvSpPr/>
      </dsp:nvSpPr>
      <dsp:spPr>
        <a:xfrm>
          <a:off x="0" y="769687"/>
          <a:ext cx="8229600" cy="158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solidFill>
                <a:schemeClr val="tx1"/>
              </a:solidFill>
            </a:rPr>
            <a:t>Value-</a:t>
          </a:r>
          <a:r>
            <a:rPr lang="en-US" sz="2300" kern="1200">
              <a:solidFill>
                <a:schemeClr val="tx1"/>
              </a:solidFill>
            </a:rPr>
            <a:t>Added &amp; </a:t>
          </a:r>
          <a:r>
            <a:rPr lang="en-US" sz="2300" kern="1200" dirty="0">
              <a:solidFill>
                <a:schemeClr val="tx1"/>
              </a:solidFill>
            </a:rPr>
            <a:t>Waste Analysis</a:t>
          </a:r>
        </a:p>
        <a:p>
          <a:pPr marL="228600" lvl="1" indent="-228600" algn="l" defTabSz="1022350" rtl="0">
            <a:lnSpc>
              <a:spcPct val="90000"/>
            </a:lnSpc>
            <a:spcBef>
              <a:spcPct val="0"/>
            </a:spcBef>
            <a:spcAft>
              <a:spcPct val="20000"/>
            </a:spcAft>
            <a:buChar char="•"/>
          </a:pPr>
          <a:r>
            <a:rPr lang="en-US" sz="2300" kern="1200" dirty="0">
              <a:solidFill>
                <a:schemeClr val="tx1"/>
              </a:solidFill>
            </a:rPr>
            <a:t>Root-Cause Analysis</a:t>
          </a:r>
        </a:p>
        <a:p>
          <a:pPr marL="228600" lvl="1" indent="-228600" algn="l" defTabSz="1022350" rtl="0">
            <a:lnSpc>
              <a:spcPct val="90000"/>
            </a:lnSpc>
            <a:spcBef>
              <a:spcPct val="0"/>
            </a:spcBef>
            <a:spcAft>
              <a:spcPct val="20000"/>
            </a:spcAft>
            <a:buChar char="•"/>
          </a:pPr>
          <a:r>
            <a:rPr lang="en-US" sz="2300" kern="1200" dirty="0">
              <a:solidFill>
                <a:schemeClr val="tx1"/>
              </a:solidFill>
            </a:rPr>
            <a:t>Pareto Analysis</a:t>
          </a:r>
        </a:p>
        <a:p>
          <a:pPr marL="228600" lvl="1" indent="-228600" algn="l" defTabSz="1022350" rtl="0">
            <a:lnSpc>
              <a:spcPct val="90000"/>
            </a:lnSpc>
            <a:spcBef>
              <a:spcPct val="0"/>
            </a:spcBef>
            <a:spcAft>
              <a:spcPct val="20000"/>
            </a:spcAft>
            <a:buChar char="•"/>
          </a:pPr>
          <a:r>
            <a:rPr lang="en-US" sz="2300" kern="1200" dirty="0">
              <a:solidFill>
                <a:schemeClr val="tx1"/>
              </a:solidFill>
            </a:rPr>
            <a:t>Issue Register</a:t>
          </a:r>
        </a:p>
      </dsp:txBody>
      <dsp:txXfrm>
        <a:off x="0" y="769687"/>
        <a:ext cx="8229600" cy="1583549"/>
      </dsp:txXfrm>
    </dsp:sp>
    <dsp:sp modelId="{D090D285-2521-D94A-8246-48705135F83D}">
      <dsp:nvSpPr>
        <dsp:cNvPr id="0" name=""/>
        <dsp:cNvSpPr/>
      </dsp:nvSpPr>
      <dsp:spPr>
        <a:xfrm>
          <a:off x="0" y="2353237"/>
          <a:ext cx="8229600" cy="71954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Quantitative Analysis</a:t>
          </a:r>
        </a:p>
      </dsp:txBody>
      <dsp:txXfrm>
        <a:off x="35125" y="2388362"/>
        <a:ext cx="8159350" cy="649299"/>
      </dsp:txXfrm>
    </dsp:sp>
    <dsp:sp modelId="{E1AA5063-B76B-204E-B5CE-513BF884AB69}">
      <dsp:nvSpPr>
        <dsp:cNvPr id="0" name=""/>
        <dsp:cNvSpPr/>
      </dsp:nvSpPr>
      <dsp:spPr>
        <a:xfrm>
          <a:off x="0" y="3072787"/>
          <a:ext cx="8229600"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solidFill>
                <a:srgbClr val="FF0000"/>
              </a:solidFill>
            </a:rPr>
            <a:t>Flow analysis</a:t>
          </a:r>
        </a:p>
        <a:p>
          <a:pPr marL="228600" lvl="1" indent="-228600" algn="l" defTabSz="1022350" rtl="0">
            <a:lnSpc>
              <a:spcPct val="90000"/>
            </a:lnSpc>
            <a:spcBef>
              <a:spcPct val="0"/>
            </a:spcBef>
            <a:spcAft>
              <a:spcPct val="20000"/>
            </a:spcAft>
            <a:buChar char="•"/>
          </a:pPr>
          <a:r>
            <a:rPr lang="en-US" sz="2300" kern="1200" dirty="0">
              <a:solidFill>
                <a:srgbClr val="FF0000"/>
              </a:solidFill>
            </a:rPr>
            <a:t>Queuing analysis</a:t>
          </a:r>
        </a:p>
        <a:p>
          <a:pPr marL="228600" lvl="1" indent="-228600" algn="l" defTabSz="1022350" rtl="0">
            <a:lnSpc>
              <a:spcPct val="90000"/>
            </a:lnSpc>
            <a:spcBef>
              <a:spcPct val="0"/>
            </a:spcBef>
            <a:spcAft>
              <a:spcPct val="20000"/>
            </a:spcAft>
            <a:buChar char="•"/>
          </a:pPr>
          <a:r>
            <a:rPr lang="en-US" sz="2300" kern="1200" dirty="0">
              <a:solidFill>
                <a:srgbClr val="FF0000"/>
              </a:solidFill>
            </a:rPr>
            <a:t>Simulation</a:t>
          </a:r>
        </a:p>
      </dsp:txBody>
      <dsp:txXfrm>
        <a:off x="0" y="3072787"/>
        <a:ext cx="8229600" cy="1210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DAC13-54AA-E041-A9E5-C22E7A08A98F}">
      <dsp:nvSpPr>
        <dsp:cNvPr id="0" name=""/>
        <dsp:cNvSpPr/>
      </dsp:nvSpPr>
      <dsp:spPr>
        <a:xfrm>
          <a:off x="3252574" y="2340671"/>
          <a:ext cx="1641780" cy="150934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Process performance</a:t>
          </a:r>
        </a:p>
      </dsp:txBody>
      <dsp:txXfrm>
        <a:off x="3326254" y="2414351"/>
        <a:ext cx="1494420" cy="1361989"/>
      </dsp:txXfrm>
    </dsp:sp>
    <dsp:sp modelId="{4FB9F069-ABF4-BB44-8D33-20F25006FB8D}">
      <dsp:nvSpPr>
        <dsp:cNvPr id="0" name=""/>
        <dsp:cNvSpPr/>
      </dsp:nvSpPr>
      <dsp:spPr>
        <a:xfrm rot="16200000">
          <a:off x="3544092" y="1811298"/>
          <a:ext cx="1058745" cy="0"/>
        </a:xfrm>
        <a:custGeom>
          <a:avLst/>
          <a:gdLst/>
          <a:ahLst/>
          <a:cxnLst/>
          <a:rect l="0" t="0" r="0" b="0"/>
          <a:pathLst>
            <a:path>
              <a:moveTo>
                <a:pt x="0" y="0"/>
              </a:moveTo>
              <a:lnTo>
                <a:pt x="105874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FA3157-0E90-B34C-8EF8-DCBB68F9EDAC}">
      <dsp:nvSpPr>
        <dsp:cNvPr id="0" name=""/>
        <dsp:cNvSpPr/>
      </dsp:nvSpPr>
      <dsp:spPr>
        <a:xfrm>
          <a:off x="3567832" y="270661"/>
          <a:ext cx="1011264" cy="101126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Time</a:t>
          </a:r>
        </a:p>
      </dsp:txBody>
      <dsp:txXfrm>
        <a:off x="3617198" y="320027"/>
        <a:ext cx="912532" cy="912532"/>
      </dsp:txXfrm>
    </dsp:sp>
    <dsp:sp modelId="{E162F1DE-BBD1-B545-8ABD-ACBD316160D9}">
      <dsp:nvSpPr>
        <dsp:cNvPr id="0" name=""/>
        <dsp:cNvSpPr/>
      </dsp:nvSpPr>
      <dsp:spPr>
        <a:xfrm rot="1800000">
          <a:off x="4841614" y="3766116"/>
          <a:ext cx="787317" cy="0"/>
        </a:xfrm>
        <a:custGeom>
          <a:avLst/>
          <a:gdLst/>
          <a:ahLst/>
          <a:cxnLst/>
          <a:rect l="0" t="0" r="0" b="0"/>
          <a:pathLst>
            <a:path>
              <a:moveTo>
                <a:pt x="0" y="0"/>
              </a:moveTo>
              <a:lnTo>
                <a:pt x="78731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BF166B-E8BB-5F46-AD16-9C15BBAE4BBB}">
      <dsp:nvSpPr>
        <dsp:cNvPr id="0" name=""/>
        <dsp:cNvSpPr/>
      </dsp:nvSpPr>
      <dsp:spPr>
        <a:xfrm>
          <a:off x="5576191" y="3749240"/>
          <a:ext cx="1011264" cy="101126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Cost</a:t>
          </a:r>
        </a:p>
      </dsp:txBody>
      <dsp:txXfrm>
        <a:off x="5625557" y="3798606"/>
        <a:ext cx="912532" cy="912532"/>
      </dsp:txXfrm>
    </dsp:sp>
    <dsp:sp modelId="{BFD84AEB-EAE3-0643-BA1A-2B2BFF0AF66C}">
      <dsp:nvSpPr>
        <dsp:cNvPr id="0" name=""/>
        <dsp:cNvSpPr/>
      </dsp:nvSpPr>
      <dsp:spPr>
        <a:xfrm rot="9000000">
          <a:off x="2517998" y="3766116"/>
          <a:ext cx="787317" cy="0"/>
        </a:xfrm>
        <a:custGeom>
          <a:avLst/>
          <a:gdLst/>
          <a:ahLst/>
          <a:cxnLst/>
          <a:rect l="0" t="0" r="0" b="0"/>
          <a:pathLst>
            <a:path>
              <a:moveTo>
                <a:pt x="0" y="0"/>
              </a:moveTo>
              <a:lnTo>
                <a:pt x="78731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41DF29-2870-3448-9903-54EC79E1AB98}">
      <dsp:nvSpPr>
        <dsp:cNvPr id="0" name=""/>
        <dsp:cNvSpPr/>
      </dsp:nvSpPr>
      <dsp:spPr>
        <a:xfrm>
          <a:off x="1559473" y="3749240"/>
          <a:ext cx="1011264" cy="101126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Quality</a:t>
          </a:r>
        </a:p>
      </dsp:txBody>
      <dsp:txXfrm>
        <a:off x="1608839" y="3798606"/>
        <a:ext cx="912532" cy="912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F5798-098E-0E40-AFAB-84AEEBFC4093}">
      <dsp:nvSpPr>
        <dsp:cNvPr id="0" name=""/>
        <dsp:cNvSpPr/>
      </dsp:nvSpPr>
      <dsp:spPr>
        <a:xfrm>
          <a:off x="903879" y="1567"/>
          <a:ext cx="1758095" cy="175809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Processing time</a:t>
          </a:r>
        </a:p>
      </dsp:txBody>
      <dsp:txXfrm>
        <a:off x="1161346" y="259034"/>
        <a:ext cx="1243161" cy="1243161"/>
      </dsp:txXfrm>
    </dsp:sp>
    <dsp:sp modelId="{8902BB47-6517-E54D-8193-320CCBFB32CF}">
      <dsp:nvSpPr>
        <dsp:cNvPr id="0" name=""/>
        <dsp:cNvSpPr/>
      </dsp:nvSpPr>
      <dsp:spPr>
        <a:xfrm>
          <a:off x="1273079" y="1902420"/>
          <a:ext cx="1019695" cy="1019695"/>
        </a:xfrm>
        <a:prstGeom prst="mathPlus">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1408240" y="2292351"/>
        <a:ext cx="749373" cy="239833"/>
      </dsp:txXfrm>
    </dsp:sp>
    <dsp:sp modelId="{E7AB4E15-5D30-F240-88D7-CCFCCE8D1B61}">
      <dsp:nvSpPr>
        <dsp:cNvPr id="0" name=""/>
        <dsp:cNvSpPr/>
      </dsp:nvSpPr>
      <dsp:spPr>
        <a:xfrm>
          <a:off x="903879" y="3064873"/>
          <a:ext cx="1758095" cy="175809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Waiting time</a:t>
          </a:r>
        </a:p>
      </dsp:txBody>
      <dsp:txXfrm>
        <a:off x="1161346" y="3322340"/>
        <a:ext cx="1243161" cy="1243161"/>
      </dsp:txXfrm>
    </dsp:sp>
    <dsp:sp modelId="{3BD31CF4-7840-E649-8A19-5A70370B0E05}">
      <dsp:nvSpPr>
        <dsp:cNvPr id="0" name=""/>
        <dsp:cNvSpPr/>
      </dsp:nvSpPr>
      <dsp:spPr>
        <a:xfrm>
          <a:off x="2925689" y="2085262"/>
          <a:ext cx="559074" cy="6540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925689" y="2216064"/>
        <a:ext cx="391352" cy="392407"/>
      </dsp:txXfrm>
    </dsp:sp>
    <dsp:sp modelId="{28875B03-43C7-3D40-A6F0-526757FDCDF5}">
      <dsp:nvSpPr>
        <dsp:cNvPr id="0" name=""/>
        <dsp:cNvSpPr/>
      </dsp:nvSpPr>
      <dsp:spPr>
        <a:xfrm>
          <a:off x="3716832" y="654172"/>
          <a:ext cx="3516191" cy="351619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Cycle time</a:t>
          </a:r>
        </a:p>
      </dsp:txBody>
      <dsp:txXfrm>
        <a:off x="4231766" y="1169106"/>
        <a:ext cx="2486323" cy="24863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F5798-098E-0E40-AFAB-84AEEBFC4093}">
      <dsp:nvSpPr>
        <dsp:cNvPr id="0" name=""/>
        <dsp:cNvSpPr/>
      </dsp:nvSpPr>
      <dsp:spPr>
        <a:xfrm>
          <a:off x="903879" y="1567"/>
          <a:ext cx="1758095" cy="175809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Processing cost</a:t>
          </a:r>
        </a:p>
      </dsp:txBody>
      <dsp:txXfrm>
        <a:off x="1161346" y="259034"/>
        <a:ext cx="1243161" cy="1243161"/>
      </dsp:txXfrm>
    </dsp:sp>
    <dsp:sp modelId="{8902BB47-6517-E54D-8193-320CCBFB32CF}">
      <dsp:nvSpPr>
        <dsp:cNvPr id="0" name=""/>
        <dsp:cNvSpPr/>
      </dsp:nvSpPr>
      <dsp:spPr>
        <a:xfrm>
          <a:off x="1273079" y="1902420"/>
          <a:ext cx="1019695" cy="1019695"/>
        </a:xfrm>
        <a:prstGeom prst="mathPlus">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408240" y="2292351"/>
        <a:ext cx="749373" cy="239833"/>
      </dsp:txXfrm>
    </dsp:sp>
    <dsp:sp modelId="{E7AB4E15-5D30-F240-88D7-CCFCCE8D1B61}">
      <dsp:nvSpPr>
        <dsp:cNvPr id="0" name=""/>
        <dsp:cNvSpPr/>
      </dsp:nvSpPr>
      <dsp:spPr>
        <a:xfrm>
          <a:off x="903879" y="3064873"/>
          <a:ext cx="1758095" cy="175809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Cost of waste</a:t>
          </a:r>
        </a:p>
      </dsp:txBody>
      <dsp:txXfrm>
        <a:off x="1161346" y="3322340"/>
        <a:ext cx="1243161" cy="1243161"/>
      </dsp:txXfrm>
    </dsp:sp>
    <dsp:sp modelId="{3BD31CF4-7840-E649-8A19-5A70370B0E05}">
      <dsp:nvSpPr>
        <dsp:cNvPr id="0" name=""/>
        <dsp:cNvSpPr/>
      </dsp:nvSpPr>
      <dsp:spPr>
        <a:xfrm>
          <a:off x="2925689" y="2085262"/>
          <a:ext cx="559074" cy="6540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925689" y="2216064"/>
        <a:ext cx="391352" cy="392407"/>
      </dsp:txXfrm>
    </dsp:sp>
    <dsp:sp modelId="{28875B03-43C7-3D40-A6F0-526757FDCDF5}">
      <dsp:nvSpPr>
        <dsp:cNvPr id="0" name=""/>
        <dsp:cNvSpPr/>
      </dsp:nvSpPr>
      <dsp:spPr>
        <a:xfrm>
          <a:off x="3716832" y="654172"/>
          <a:ext cx="3516191" cy="351619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sz="5400" kern="1200" dirty="0"/>
            <a:t>Per-Instance Cost</a:t>
          </a:r>
        </a:p>
      </dsp:txBody>
      <dsp:txXfrm>
        <a:off x="4231766" y="1169106"/>
        <a:ext cx="2486323" cy="24863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45FB6-5557-BD4E-B521-C270AEE5DFF5}">
      <dsp:nvSpPr>
        <dsp:cNvPr id="0" name=""/>
        <dsp:cNvSpPr/>
      </dsp:nvSpPr>
      <dsp:spPr>
        <a:xfrm>
          <a:off x="0" y="45200"/>
          <a:ext cx="8136904" cy="117526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dirty="0"/>
            <a:t>Material cost</a:t>
          </a:r>
        </a:p>
      </dsp:txBody>
      <dsp:txXfrm>
        <a:off x="57372" y="102572"/>
        <a:ext cx="8022160" cy="1060520"/>
      </dsp:txXfrm>
    </dsp:sp>
    <dsp:sp modelId="{12E00C8A-F6B6-4348-8238-BF7406EE87AF}">
      <dsp:nvSpPr>
        <dsp:cNvPr id="0" name=""/>
        <dsp:cNvSpPr/>
      </dsp:nvSpPr>
      <dsp:spPr>
        <a:xfrm>
          <a:off x="0" y="1220465"/>
          <a:ext cx="8136904" cy="1191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62230" rIns="348488" bIns="62230" numCol="1" spcCol="1270" anchor="t" anchorCtr="0">
          <a:noAutofit/>
        </a:bodyPr>
        <a:lstStyle/>
        <a:p>
          <a:pPr marL="285750" lvl="1" indent="-285750" algn="l" defTabSz="1689100" rtl="0">
            <a:lnSpc>
              <a:spcPct val="90000"/>
            </a:lnSpc>
            <a:spcBef>
              <a:spcPct val="0"/>
            </a:spcBef>
            <a:spcAft>
              <a:spcPct val="20000"/>
            </a:spcAft>
            <a:buChar char="•"/>
          </a:pPr>
          <a:r>
            <a:rPr lang="en-US" sz="3800" kern="1200" dirty="0"/>
            <a:t>Cost of tangible or intangible resources used per process instance</a:t>
          </a:r>
        </a:p>
      </dsp:txBody>
      <dsp:txXfrm>
        <a:off x="0" y="1220465"/>
        <a:ext cx="8136904" cy="1191802"/>
      </dsp:txXfrm>
    </dsp:sp>
    <dsp:sp modelId="{D7E94C42-1545-124B-8333-F96C5B3DA3E6}">
      <dsp:nvSpPr>
        <dsp:cNvPr id="0" name=""/>
        <dsp:cNvSpPr/>
      </dsp:nvSpPr>
      <dsp:spPr>
        <a:xfrm>
          <a:off x="0" y="2412268"/>
          <a:ext cx="8136904" cy="117526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t>Resource cost</a:t>
          </a:r>
        </a:p>
      </dsp:txBody>
      <dsp:txXfrm>
        <a:off x="57372" y="2469640"/>
        <a:ext cx="8022160" cy="1060520"/>
      </dsp:txXfrm>
    </dsp:sp>
    <dsp:sp modelId="{5F8E6A98-D3CB-9446-AB0E-444195AFF213}">
      <dsp:nvSpPr>
        <dsp:cNvPr id="0" name=""/>
        <dsp:cNvSpPr/>
      </dsp:nvSpPr>
      <dsp:spPr>
        <a:xfrm>
          <a:off x="0" y="3587533"/>
          <a:ext cx="8136904" cy="1191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62230" rIns="348488" bIns="62230" numCol="1" spcCol="1270" anchor="t" anchorCtr="0">
          <a:noAutofit/>
        </a:bodyPr>
        <a:lstStyle/>
        <a:p>
          <a:pPr marL="285750" lvl="1" indent="-285750" algn="l" defTabSz="1689100" rtl="0">
            <a:lnSpc>
              <a:spcPct val="90000"/>
            </a:lnSpc>
            <a:spcBef>
              <a:spcPct val="0"/>
            </a:spcBef>
            <a:spcAft>
              <a:spcPct val="20000"/>
            </a:spcAft>
            <a:buChar char="•"/>
          </a:pPr>
          <a:r>
            <a:rPr lang="en-US" sz="3800" kern="1200" dirty="0"/>
            <a:t>Cost of person-hours employed per process instance</a:t>
          </a:r>
        </a:p>
      </dsp:txBody>
      <dsp:txXfrm>
        <a:off x="0" y="3587533"/>
        <a:ext cx="8136904" cy="1191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5045B-AF0E-044B-81FD-F9A8017D5155}">
      <dsp:nvSpPr>
        <dsp:cNvPr id="0" name=""/>
        <dsp:cNvSpPr/>
      </dsp:nvSpPr>
      <dsp:spPr>
        <a:xfrm>
          <a:off x="0" y="784887"/>
          <a:ext cx="8136904" cy="3254761"/>
        </a:xfrm>
        <a:prstGeom prst="leftRightRibb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CBFB50-6AC8-234F-99A7-9F295F5EAAE5}">
      <dsp:nvSpPr>
        <dsp:cNvPr id="0" name=""/>
        <dsp:cNvSpPr/>
      </dsp:nvSpPr>
      <dsp:spPr>
        <a:xfrm>
          <a:off x="976428" y="1354470"/>
          <a:ext cx="2685178" cy="1594833"/>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60020" rIns="0" bIns="171450" numCol="1" spcCol="1270" anchor="ctr" anchorCtr="0">
          <a:noAutofit/>
        </a:bodyPr>
        <a:lstStyle/>
        <a:p>
          <a:pPr marL="0" lvl="0" indent="0" algn="ctr" defTabSz="2000250" rtl="0">
            <a:lnSpc>
              <a:spcPct val="90000"/>
            </a:lnSpc>
            <a:spcBef>
              <a:spcPct val="0"/>
            </a:spcBef>
            <a:spcAft>
              <a:spcPct val="35000"/>
            </a:spcAft>
            <a:buNone/>
          </a:pPr>
          <a:r>
            <a:rPr lang="en-US" sz="4500" kern="1200" dirty="0"/>
            <a:t>Resource utilization</a:t>
          </a:r>
        </a:p>
      </dsp:txBody>
      <dsp:txXfrm>
        <a:off x="976428" y="1354470"/>
        <a:ext cx="2685178" cy="1594833"/>
      </dsp:txXfrm>
    </dsp:sp>
    <dsp:sp modelId="{21CDE689-4E1F-E04F-B9F1-795F9C5D4BBA}">
      <dsp:nvSpPr>
        <dsp:cNvPr id="0" name=""/>
        <dsp:cNvSpPr/>
      </dsp:nvSpPr>
      <dsp:spPr>
        <a:xfrm>
          <a:off x="4068452" y="1875232"/>
          <a:ext cx="3173392" cy="1594833"/>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60020" rIns="0" bIns="171450" numCol="1" spcCol="1270" anchor="ctr" anchorCtr="0">
          <a:noAutofit/>
        </a:bodyPr>
        <a:lstStyle/>
        <a:p>
          <a:pPr marL="0" lvl="0" indent="0" algn="ctr" defTabSz="2000250" rtl="0">
            <a:lnSpc>
              <a:spcPct val="90000"/>
            </a:lnSpc>
            <a:spcBef>
              <a:spcPct val="0"/>
            </a:spcBef>
            <a:spcAft>
              <a:spcPct val="35000"/>
            </a:spcAft>
            <a:buNone/>
          </a:pPr>
          <a:r>
            <a:rPr lang="en-US" sz="4500" kern="1200" dirty="0"/>
            <a:t>Waiting time</a:t>
          </a:r>
        </a:p>
      </dsp:txBody>
      <dsp:txXfrm>
        <a:off x="4068452" y="1875232"/>
        <a:ext cx="3173392" cy="15948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76C98-7816-D946-8CF4-992901E362CA}">
      <dsp:nvSpPr>
        <dsp:cNvPr id="0" name=""/>
        <dsp:cNvSpPr/>
      </dsp:nvSpPr>
      <dsp:spPr>
        <a:xfrm>
          <a:off x="0" y="36537"/>
          <a:ext cx="8136904" cy="8634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dirty="0"/>
            <a:t>Product quality</a:t>
          </a:r>
        </a:p>
      </dsp:txBody>
      <dsp:txXfrm>
        <a:off x="42151" y="78688"/>
        <a:ext cx="8052602" cy="779158"/>
      </dsp:txXfrm>
    </dsp:sp>
    <dsp:sp modelId="{740EF3D4-53AB-4D49-8678-573324A6A614}">
      <dsp:nvSpPr>
        <dsp:cNvPr id="0" name=""/>
        <dsp:cNvSpPr/>
      </dsp:nvSpPr>
      <dsp:spPr>
        <a:xfrm>
          <a:off x="0" y="899997"/>
          <a:ext cx="8136904"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t>Defect rate</a:t>
          </a:r>
        </a:p>
      </dsp:txBody>
      <dsp:txXfrm>
        <a:off x="0" y="899997"/>
        <a:ext cx="8136904" cy="596160"/>
      </dsp:txXfrm>
    </dsp:sp>
    <dsp:sp modelId="{8F56D48D-F7BF-DD4E-A578-B51AD6BC9392}">
      <dsp:nvSpPr>
        <dsp:cNvPr id="0" name=""/>
        <dsp:cNvSpPr/>
      </dsp:nvSpPr>
      <dsp:spPr>
        <a:xfrm>
          <a:off x="0" y="1496157"/>
          <a:ext cx="8136904" cy="8634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dirty="0"/>
            <a:t>Delivery quality</a:t>
          </a:r>
        </a:p>
      </dsp:txBody>
      <dsp:txXfrm>
        <a:off x="42151" y="1538308"/>
        <a:ext cx="8052602" cy="779158"/>
      </dsp:txXfrm>
    </dsp:sp>
    <dsp:sp modelId="{0604335E-30F0-6645-9471-DEC871B960A4}">
      <dsp:nvSpPr>
        <dsp:cNvPr id="0" name=""/>
        <dsp:cNvSpPr/>
      </dsp:nvSpPr>
      <dsp:spPr>
        <a:xfrm>
          <a:off x="0" y="2359618"/>
          <a:ext cx="8136904"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t>On-time delivery rate</a:t>
          </a:r>
        </a:p>
        <a:p>
          <a:pPr marL="285750" lvl="1" indent="-285750" algn="l" defTabSz="1244600" rtl="0">
            <a:lnSpc>
              <a:spcPct val="90000"/>
            </a:lnSpc>
            <a:spcBef>
              <a:spcPct val="0"/>
            </a:spcBef>
            <a:spcAft>
              <a:spcPct val="20000"/>
            </a:spcAft>
            <a:buChar char="•"/>
          </a:pPr>
          <a:r>
            <a:rPr lang="en-US" sz="2800" kern="1200" dirty="0"/>
            <a:t>Cycle time variance</a:t>
          </a:r>
        </a:p>
      </dsp:txBody>
      <dsp:txXfrm>
        <a:off x="0" y="2359618"/>
        <a:ext cx="8136904" cy="968760"/>
      </dsp:txXfrm>
    </dsp:sp>
    <dsp:sp modelId="{75AA0493-6EBC-C247-851C-837585BCE056}">
      <dsp:nvSpPr>
        <dsp:cNvPr id="0" name=""/>
        <dsp:cNvSpPr/>
      </dsp:nvSpPr>
      <dsp:spPr>
        <a:xfrm>
          <a:off x="0" y="3328377"/>
          <a:ext cx="8136904" cy="8634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dirty="0"/>
            <a:t>Customer satisfaction</a:t>
          </a:r>
        </a:p>
      </dsp:txBody>
      <dsp:txXfrm>
        <a:off x="42151" y="3370528"/>
        <a:ext cx="8052602" cy="779158"/>
      </dsp:txXfrm>
    </dsp:sp>
    <dsp:sp modelId="{8222C604-B8AA-9049-AFDF-AF2EFD82027A}">
      <dsp:nvSpPr>
        <dsp:cNvPr id="0" name=""/>
        <dsp:cNvSpPr/>
      </dsp:nvSpPr>
      <dsp:spPr>
        <a:xfrm>
          <a:off x="0" y="4191838"/>
          <a:ext cx="8136904"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t>Customer feedback score</a:t>
          </a:r>
        </a:p>
      </dsp:txBody>
      <dsp:txXfrm>
        <a:off x="0" y="4191838"/>
        <a:ext cx="8136904" cy="596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82A96-404B-A34B-A133-19AA12E1EBF0}">
      <dsp:nvSpPr>
        <dsp:cNvPr id="0" name=""/>
        <dsp:cNvSpPr/>
      </dsp:nvSpPr>
      <dsp:spPr>
        <a:xfrm>
          <a:off x="0" y="3631590"/>
          <a:ext cx="10848975" cy="119196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t>For each performance measure, define targets</a:t>
          </a:r>
        </a:p>
      </dsp:txBody>
      <dsp:txXfrm>
        <a:off x="0" y="3631590"/>
        <a:ext cx="10848975" cy="643663"/>
      </dsp:txXfrm>
    </dsp:sp>
    <dsp:sp modelId="{BEDBD885-D997-DA46-9F67-72FC8F996A28}">
      <dsp:nvSpPr>
        <dsp:cNvPr id="0" name=""/>
        <dsp:cNvSpPr/>
      </dsp:nvSpPr>
      <dsp:spPr>
        <a:xfrm>
          <a:off x="0" y="4251414"/>
          <a:ext cx="10848975" cy="54830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ST</a:t>
          </a:r>
          <a:r>
            <a:rPr lang="en-US" sz="1600" kern="1200" baseline="-25000" dirty="0"/>
            <a:t>30</a:t>
          </a:r>
          <a:r>
            <a:rPr lang="en-US" sz="1600" kern="1200" dirty="0"/>
            <a:t> &gt; 99%</a:t>
          </a:r>
        </a:p>
      </dsp:txBody>
      <dsp:txXfrm>
        <a:off x="0" y="4251414"/>
        <a:ext cx="10848975" cy="548305"/>
      </dsp:txXfrm>
    </dsp:sp>
    <dsp:sp modelId="{6E010E01-A1DD-9748-8C50-21CFB24AB054}">
      <dsp:nvSpPr>
        <dsp:cNvPr id="0" name=""/>
        <dsp:cNvSpPr/>
      </dsp:nvSpPr>
      <dsp:spPr>
        <a:xfrm rot="10800000">
          <a:off x="0" y="1816221"/>
          <a:ext cx="10848975" cy="1833248"/>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t>For each objective, identify variable(s) and aggregation method </a:t>
          </a:r>
          <a:r>
            <a:rPr lang="en-US" sz="2400" kern="1200" dirty="0">
              <a:sym typeface="Wingdings"/>
            </a:rPr>
            <a:t></a:t>
          </a:r>
          <a:r>
            <a:rPr lang="en-US" sz="2400" kern="1200" dirty="0"/>
            <a:t> performance measure</a:t>
          </a:r>
        </a:p>
      </dsp:txBody>
      <dsp:txXfrm rot="-10800000">
        <a:off x="0" y="1816221"/>
        <a:ext cx="10848975" cy="643470"/>
      </dsp:txXfrm>
    </dsp:sp>
    <dsp:sp modelId="{EFB0B5AF-900E-8F41-9560-5A2A47E798C7}">
      <dsp:nvSpPr>
        <dsp:cNvPr id="0" name=""/>
        <dsp:cNvSpPr/>
      </dsp:nvSpPr>
      <dsp:spPr>
        <a:xfrm>
          <a:off x="5297" y="2459691"/>
          <a:ext cx="3612793" cy="54814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Variable: customer served in &lt; 30 min.</a:t>
          </a:r>
        </a:p>
      </dsp:txBody>
      <dsp:txXfrm>
        <a:off x="5297" y="2459691"/>
        <a:ext cx="3612793" cy="548141"/>
      </dsp:txXfrm>
    </dsp:sp>
    <dsp:sp modelId="{40B5CB58-F013-8845-97E9-3BC40D099868}">
      <dsp:nvSpPr>
        <dsp:cNvPr id="0" name=""/>
        <dsp:cNvSpPr/>
      </dsp:nvSpPr>
      <dsp:spPr>
        <a:xfrm>
          <a:off x="3618090" y="2459691"/>
          <a:ext cx="3612793" cy="54814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Aggregation method: percentage</a:t>
          </a:r>
        </a:p>
      </dsp:txBody>
      <dsp:txXfrm>
        <a:off x="3618090" y="2459691"/>
        <a:ext cx="3612793" cy="548141"/>
      </dsp:txXfrm>
    </dsp:sp>
    <dsp:sp modelId="{57F44153-C197-4A45-A784-8B2A9F4015A5}">
      <dsp:nvSpPr>
        <dsp:cNvPr id="0" name=""/>
        <dsp:cNvSpPr/>
      </dsp:nvSpPr>
      <dsp:spPr>
        <a:xfrm>
          <a:off x="7230884" y="2459691"/>
          <a:ext cx="3612793" cy="54814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Measure: ST</a:t>
          </a:r>
          <a:r>
            <a:rPr lang="en-US" sz="1600" kern="1200" baseline="-25000" dirty="0"/>
            <a:t>30</a:t>
          </a:r>
          <a:r>
            <a:rPr lang="en-US" sz="1600" kern="1200" dirty="0"/>
            <a:t> = % of customers served in &lt; 30 min.</a:t>
          </a:r>
        </a:p>
      </dsp:txBody>
      <dsp:txXfrm>
        <a:off x="7230884" y="2459691"/>
        <a:ext cx="3612793" cy="548141"/>
      </dsp:txXfrm>
    </dsp:sp>
    <dsp:sp modelId="{BA888660-C4CC-5C4F-88C8-94B07B996F4D}">
      <dsp:nvSpPr>
        <dsp:cNvPr id="0" name=""/>
        <dsp:cNvSpPr/>
      </dsp:nvSpPr>
      <dsp:spPr>
        <a:xfrm rot="10800000">
          <a:off x="0" y="0"/>
          <a:ext cx="10848975" cy="1833248"/>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a:t>For each process, formulate process performance objectives</a:t>
          </a:r>
        </a:p>
      </dsp:txBody>
      <dsp:txXfrm rot="-10800000">
        <a:off x="0" y="0"/>
        <a:ext cx="10848975" cy="643470"/>
      </dsp:txXfrm>
    </dsp:sp>
    <dsp:sp modelId="{23D484B2-D389-A74C-9955-ADB2BE964225}">
      <dsp:nvSpPr>
        <dsp:cNvPr id="0" name=""/>
        <dsp:cNvSpPr/>
      </dsp:nvSpPr>
      <dsp:spPr>
        <a:xfrm>
          <a:off x="0" y="644322"/>
          <a:ext cx="10848975" cy="54814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Customer should be served always in a timely manner</a:t>
          </a:r>
        </a:p>
      </dsp:txBody>
      <dsp:txXfrm>
        <a:off x="0" y="644322"/>
        <a:ext cx="10848975" cy="54814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4E4E5-75CD-0342-9032-2CE817AEAD21}">
      <dsp:nvSpPr>
        <dsp:cNvPr id="0" name=""/>
        <dsp:cNvSpPr/>
      </dsp:nvSpPr>
      <dsp:spPr>
        <a:xfrm>
          <a:off x="903879" y="1567"/>
          <a:ext cx="1758095" cy="175809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a:t>Process model</a:t>
          </a:r>
        </a:p>
      </dsp:txBody>
      <dsp:txXfrm>
        <a:off x="1161346" y="259034"/>
        <a:ext cx="1243161" cy="1243161"/>
      </dsp:txXfrm>
    </dsp:sp>
    <dsp:sp modelId="{7E884958-F0FB-5A47-840D-6F158ABC1872}">
      <dsp:nvSpPr>
        <dsp:cNvPr id="0" name=""/>
        <dsp:cNvSpPr/>
      </dsp:nvSpPr>
      <dsp:spPr>
        <a:xfrm>
          <a:off x="1273079" y="1902420"/>
          <a:ext cx="1019695" cy="1019695"/>
        </a:xfrm>
        <a:prstGeom prst="mathPlus">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08240" y="2292351"/>
        <a:ext cx="749373" cy="239833"/>
      </dsp:txXfrm>
    </dsp:sp>
    <dsp:sp modelId="{026800D5-8C8D-4B43-AF93-FD3A63B13A65}">
      <dsp:nvSpPr>
        <dsp:cNvPr id="0" name=""/>
        <dsp:cNvSpPr/>
      </dsp:nvSpPr>
      <dsp:spPr>
        <a:xfrm>
          <a:off x="903879" y="3064873"/>
          <a:ext cx="1758095" cy="175809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Performance of each activity</a:t>
          </a:r>
        </a:p>
      </dsp:txBody>
      <dsp:txXfrm>
        <a:off x="1161346" y="3322340"/>
        <a:ext cx="1243161" cy="1243161"/>
      </dsp:txXfrm>
    </dsp:sp>
    <dsp:sp modelId="{9CEA3CEA-3A6D-0240-8E2C-875CAC1970E0}">
      <dsp:nvSpPr>
        <dsp:cNvPr id="0" name=""/>
        <dsp:cNvSpPr/>
      </dsp:nvSpPr>
      <dsp:spPr>
        <a:xfrm>
          <a:off x="2925689" y="2085262"/>
          <a:ext cx="559074" cy="6540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25689" y="2216064"/>
        <a:ext cx="391352" cy="392407"/>
      </dsp:txXfrm>
    </dsp:sp>
    <dsp:sp modelId="{C60213D7-DF90-C24F-835F-5C7D8AD05533}">
      <dsp:nvSpPr>
        <dsp:cNvPr id="0" name=""/>
        <dsp:cNvSpPr/>
      </dsp:nvSpPr>
      <dsp:spPr>
        <a:xfrm>
          <a:off x="3716832" y="654172"/>
          <a:ext cx="3516191" cy="351619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rtl="0">
            <a:lnSpc>
              <a:spcPct val="90000"/>
            </a:lnSpc>
            <a:spcBef>
              <a:spcPct val="0"/>
            </a:spcBef>
            <a:spcAft>
              <a:spcPct val="35000"/>
            </a:spcAft>
            <a:buNone/>
          </a:pPr>
          <a:r>
            <a:rPr lang="en-US" sz="3500" kern="1200"/>
            <a:t>Process performance</a:t>
          </a:r>
        </a:p>
      </dsp:txBody>
      <dsp:txXfrm>
        <a:off x="4231766" y="1169106"/>
        <a:ext cx="2486323" cy="24863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A078-6513-40F5-8BE5-21681CB5C4B8}" type="datetimeFigureOut">
              <a:rPr lang="en-PK" smtClean="0"/>
              <a:t>06/03/2024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17E93-B727-4BA6-9B1E-8C72243DEF79}" type="slidenum">
              <a:rPr lang="en-PK" smtClean="0"/>
              <a:t>‹#›</a:t>
            </a:fld>
            <a:endParaRPr lang="en-PK"/>
          </a:p>
        </p:txBody>
      </p:sp>
    </p:spTree>
    <p:extLst>
      <p:ext uri="{BB962C8B-B14F-4D97-AF65-F5344CB8AC3E}">
        <p14:creationId xmlns:p14="http://schemas.microsoft.com/office/powerpoint/2010/main" val="306680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1F2A70B-78F2-4DCF-B53B-C990D2FAFB8A}" type="slidenum">
              <a:rPr lang="en-PK" smtClean="0"/>
              <a:t>1</a:t>
            </a:fld>
            <a:endParaRPr lang="en-PK"/>
          </a:p>
        </p:txBody>
      </p:sp>
    </p:spTree>
    <p:extLst>
      <p:ext uri="{BB962C8B-B14F-4D97-AF65-F5344CB8AC3E}">
        <p14:creationId xmlns:p14="http://schemas.microsoft.com/office/powerpoint/2010/main" val="67535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10</a:t>
            </a:fld>
            <a:endParaRPr lang="en-US"/>
          </a:p>
        </p:txBody>
      </p:sp>
    </p:spTree>
    <p:extLst>
      <p:ext uri="{BB962C8B-B14F-4D97-AF65-F5344CB8AC3E}">
        <p14:creationId xmlns:p14="http://schemas.microsoft.com/office/powerpoint/2010/main" val="1194868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11</a:t>
            </a:fld>
            <a:endParaRPr lang="en-US"/>
          </a:p>
        </p:txBody>
      </p:sp>
    </p:spTree>
    <p:extLst>
      <p:ext uri="{BB962C8B-B14F-4D97-AF65-F5344CB8AC3E}">
        <p14:creationId xmlns:p14="http://schemas.microsoft.com/office/powerpoint/2010/main" val="1061597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12</a:t>
            </a:fld>
            <a:endParaRPr lang="en-US"/>
          </a:p>
        </p:txBody>
      </p:sp>
    </p:spTree>
    <p:extLst>
      <p:ext uri="{BB962C8B-B14F-4D97-AF65-F5344CB8AC3E}">
        <p14:creationId xmlns:p14="http://schemas.microsoft.com/office/powerpoint/2010/main" val="3026732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13</a:t>
            </a:fld>
            <a:endParaRPr lang="en-US"/>
          </a:p>
        </p:txBody>
      </p:sp>
    </p:spTree>
    <p:extLst>
      <p:ext uri="{BB962C8B-B14F-4D97-AF65-F5344CB8AC3E}">
        <p14:creationId xmlns:p14="http://schemas.microsoft.com/office/powerpoint/2010/main" val="267275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14</a:t>
            </a:fld>
            <a:endParaRPr lang="en-US"/>
          </a:p>
        </p:txBody>
      </p:sp>
    </p:spTree>
    <p:extLst>
      <p:ext uri="{BB962C8B-B14F-4D97-AF65-F5344CB8AC3E}">
        <p14:creationId xmlns:p14="http://schemas.microsoft.com/office/powerpoint/2010/main" val="335865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15</a:t>
            </a:fld>
            <a:endParaRPr lang="en-US"/>
          </a:p>
        </p:txBody>
      </p:sp>
    </p:spTree>
    <p:extLst>
      <p:ext uri="{BB962C8B-B14F-4D97-AF65-F5344CB8AC3E}">
        <p14:creationId xmlns:p14="http://schemas.microsoft.com/office/powerpoint/2010/main" val="1015782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 analysis a technique to estimate and understand the performance of a process, given a process model and performance measures of the activities in the process</a:t>
            </a:r>
          </a:p>
          <a:p>
            <a:r>
              <a:rPr lang="en-US" dirty="0"/>
              <a:t>For example</a:t>
            </a:r>
            <a:r>
              <a:rPr lang="en-US" baseline="0" dirty="0"/>
              <a:t> if we are given a process model and the cycle time of each activity in the process, we can use flow analysis to calculate the performance of the process. In doing so, we can understand where the performance of the process is coming from, that is, which activities in the process affect the most to the performance of the overall process.</a:t>
            </a:r>
          </a:p>
          <a:p>
            <a:r>
              <a:rPr lang="en-US" dirty="0"/>
              <a:t>In the following, we will show</a:t>
            </a:r>
            <a:r>
              <a:rPr lang="en-US" baseline="0" dirty="0"/>
              <a:t> how flow analysis works using time measures, but we can do the same for cost and quality measures as discussed in the recommended readings.</a:t>
            </a:r>
          </a:p>
          <a:p>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16</a:t>
            </a:fld>
            <a:endParaRPr lang="en-AU"/>
          </a:p>
        </p:txBody>
      </p:sp>
    </p:spTree>
    <p:extLst>
      <p:ext uri="{BB962C8B-B14F-4D97-AF65-F5344CB8AC3E}">
        <p14:creationId xmlns:p14="http://schemas.microsoft.com/office/powerpoint/2010/main" val="40257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17</a:t>
            </a:fld>
            <a:endParaRPr lang="en-US"/>
          </a:p>
        </p:txBody>
      </p:sp>
    </p:spTree>
    <p:extLst>
      <p:ext uri="{BB962C8B-B14F-4D97-AF65-F5344CB8AC3E}">
        <p14:creationId xmlns:p14="http://schemas.microsoft.com/office/powerpoint/2010/main" val="4277390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18</a:t>
            </a:fld>
            <a:endParaRPr lang="en-US"/>
          </a:p>
        </p:txBody>
      </p:sp>
    </p:spTree>
    <p:extLst>
      <p:ext uri="{BB962C8B-B14F-4D97-AF65-F5344CB8AC3E}">
        <p14:creationId xmlns:p14="http://schemas.microsoft.com/office/powerpoint/2010/main" val="1919485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19</a:t>
            </a:fld>
            <a:endParaRPr lang="en-US"/>
          </a:p>
        </p:txBody>
      </p:sp>
    </p:spTree>
    <p:extLst>
      <p:ext uri="{BB962C8B-B14F-4D97-AF65-F5344CB8AC3E}">
        <p14:creationId xmlns:p14="http://schemas.microsoft.com/office/powerpoint/2010/main" val="168187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763520">
              <a:defRPr sz="2400">
                <a:solidFill>
                  <a:schemeClr val="tx1"/>
                </a:solidFill>
                <a:latin typeface="Times New Roman" pitchFamily="18" charset="0"/>
                <a:ea typeface="ＭＳ Ｐゴシック" pitchFamily="34" charset="-128"/>
              </a:defRPr>
            </a:lvl1pPr>
            <a:lvl2pPr marL="742883" indent="-285725" defTabSz="763520">
              <a:defRPr sz="2400">
                <a:solidFill>
                  <a:schemeClr val="tx1"/>
                </a:solidFill>
                <a:latin typeface="Times New Roman" pitchFamily="18" charset="0"/>
                <a:ea typeface="ＭＳ Ｐゴシック" pitchFamily="34" charset="-128"/>
              </a:defRPr>
            </a:lvl2pPr>
            <a:lvl3pPr marL="1142898" indent="-228580" defTabSz="763520">
              <a:defRPr sz="2400">
                <a:solidFill>
                  <a:schemeClr val="tx1"/>
                </a:solidFill>
                <a:latin typeface="Times New Roman" pitchFamily="18" charset="0"/>
                <a:ea typeface="ＭＳ Ｐゴシック" pitchFamily="34" charset="-128"/>
              </a:defRPr>
            </a:lvl3pPr>
            <a:lvl4pPr marL="1600057" indent="-228580" defTabSz="763520">
              <a:defRPr sz="2400">
                <a:solidFill>
                  <a:schemeClr val="tx1"/>
                </a:solidFill>
                <a:latin typeface="Times New Roman" pitchFamily="18" charset="0"/>
                <a:ea typeface="ＭＳ Ｐゴシック" pitchFamily="34" charset="-128"/>
              </a:defRPr>
            </a:lvl4pPr>
            <a:lvl5pPr marL="2057217" indent="-228580" defTabSz="763520">
              <a:defRPr sz="2400">
                <a:solidFill>
                  <a:schemeClr val="tx1"/>
                </a:solidFill>
                <a:latin typeface="Times New Roman" pitchFamily="18" charset="0"/>
                <a:ea typeface="ＭＳ Ｐゴシック" pitchFamily="34" charset="-128"/>
              </a:defRPr>
            </a:lvl5pPr>
            <a:lvl6pPr marL="251437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53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869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585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82B77F43-60BE-4E2C-9ECA-774DC50CDAB7}" type="slidenum">
              <a:rPr lang="en-US" sz="1000"/>
              <a:pPr/>
              <a:t>2</a:t>
            </a:fld>
            <a:endParaRPr lang="en-US" sz="1000"/>
          </a:p>
        </p:txBody>
      </p:sp>
      <p:sp>
        <p:nvSpPr>
          <p:cNvPr id="93187" name="Rectangle 2"/>
          <p:cNvSpPr>
            <a:spLocks noGrp="1" noRot="1" noChangeAspect="1" noChangeArrowheads="1" noTextEdit="1"/>
          </p:cNvSpPr>
          <p:nvPr>
            <p:ph type="sldImg"/>
          </p:nvPr>
        </p:nvSpPr>
        <p:spPr bwMode="auto">
          <a:xfrm>
            <a:off x="138113" y="768350"/>
            <a:ext cx="6821487" cy="383857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93188" name="Rectangle 3"/>
          <p:cNvSpPr>
            <a:spLocks noGrp="1" noChangeArrowheads="1"/>
          </p:cNvSpPr>
          <p:nvPr>
            <p:ph type="body" idx="1"/>
          </p:nvPr>
        </p:nvSpPr>
        <p:spPr bwMode="auto">
          <a:xfrm>
            <a:off x="709614" y="4862513"/>
            <a:ext cx="5680075" cy="46037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2215961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20</a:t>
            </a:fld>
            <a:endParaRPr lang="en-US"/>
          </a:p>
        </p:txBody>
      </p:sp>
    </p:spTree>
    <p:extLst>
      <p:ext uri="{BB962C8B-B14F-4D97-AF65-F5344CB8AC3E}">
        <p14:creationId xmlns:p14="http://schemas.microsoft.com/office/powerpoint/2010/main" val="2079356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21</a:t>
            </a:fld>
            <a:endParaRPr lang="en-US"/>
          </a:p>
        </p:txBody>
      </p:sp>
    </p:spTree>
    <p:extLst>
      <p:ext uri="{BB962C8B-B14F-4D97-AF65-F5344CB8AC3E}">
        <p14:creationId xmlns:p14="http://schemas.microsoft.com/office/powerpoint/2010/main" val="1671841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22</a:t>
            </a:fld>
            <a:endParaRPr lang="en-US"/>
          </a:p>
        </p:txBody>
      </p:sp>
    </p:spTree>
    <p:extLst>
      <p:ext uri="{BB962C8B-B14F-4D97-AF65-F5344CB8AC3E}">
        <p14:creationId xmlns:p14="http://schemas.microsoft.com/office/powerpoint/2010/main" val="3767093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23</a:t>
            </a:fld>
            <a:endParaRPr lang="en-US"/>
          </a:p>
        </p:txBody>
      </p:sp>
    </p:spTree>
    <p:extLst>
      <p:ext uri="{BB962C8B-B14F-4D97-AF65-F5344CB8AC3E}">
        <p14:creationId xmlns:p14="http://schemas.microsoft.com/office/powerpoint/2010/main" val="2563872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24</a:t>
            </a:fld>
            <a:endParaRPr lang="en-US"/>
          </a:p>
        </p:txBody>
      </p:sp>
    </p:spTree>
    <p:extLst>
      <p:ext uri="{BB962C8B-B14F-4D97-AF65-F5344CB8AC3E}">
        <p14:creationId xmlns:p14="http://schemas.microsoft.com/office/powerpoint/2010/main" val="1476982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25</a:t>
            </a:fld>
            <a:endParaRPr lang="en-US"/>
          </a:p>
        </p:txBody>
      </p:sp>
    </p:spTree>
    <p:extLst>
      <p:ext uri="{BB962C8B-B14F-4D97-AF65-F5344CB8AC3E}">
        <p14:creationId xmlns:p14="http://schemas.microsoft.com/office/powerpoint/2010/main" val="1654273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26</a:t>
            </a:fld>
            <a:endParaRPr lang="en-US"/>
          </a:p>
        </p:txBody>
      </p:sp>
    </p:spTree>
    <p:extLst>
      <p:ext uri="{BB962C8B-B14F-4D97-AF65-F5344CB8AC3E}">
        <p14:creationId xmlns:p14="http://schemas.microsoft.com/office/powerpoint/2010/main" val="992358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27</a:t>
            </a:fld>
            <a:endParaRPr lang="en-US"/>
          </a:p>
        </p:txBody>
      </p:sp>
    </p:spTree>
    <p:extLst>
      <p:ext uri="{BB962C8B-B14F-4D97-AF65-F5344CB8AC3E}">
        <p14:creationId xmlns:p14="http://schemas.microsoft.com/office/powerpoint/2010/main" val="3643842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28</a:t>
            </a:fld>
            <a:endParaRPr lang="en-US"/>
          </a:p>
        </p:txBody>
      </p:sp>
    </p:spTree>
    <p:extLst>
      <p:ext uri="{BB962C8B-B14F-4D97-AF65-F5344CB8AC3E}">
        <p14:creationId xmlns:p14="http://schemas.microsoft.com/office/powerpoint/2010/main" val="2976768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29</a:t>
            </a:fld>
            <a:endParaRPr lang="en-US"/>
          </a:p>
        </p:txBody>
      </p:sp>
    </p:spTree>
    <p:extLst>
      <p:ext uri="{BB962C8B-B14F-4D97-AF65-F5344CB8AC3E}">
        <p14:creationId xmlns:p14="http://schemas.microsoft.com/office/powerpoint/2010/main" val="385727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a:t>
            </a:fld>
            <a:endParaRPr lang="en-US"/>
          </a:p>
        </p:txBody>
      </p:sp>
    </p:spTree>
    <p:extLst>
      <p:ext uri="{BB962C8B-B14F-4D97-AF65-F5344CB8AC3E}">
        <p14:creationId xmlns:p14="http://schemas.microsoft.com/office/powerpoint/2010/main" val="3089860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30</a:t>
            </a:fld>
            <a:endParaRPr lang="en-US"/>
          </a:p>
        </p:txBody>
      </p:sp>
    </p:spTree>
    <p:extLst>
      <p:ext uri="{BB962C8B-B14F-4D97-AF65-F5344CB8AC3E}">
        <p14:creationId xmlns:p14="http://schemas.microsoft.com/office/powerpoint/2010/main" val="2190113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31</a:t>
            </a:fld>
            <a:endParaRPr lang="en-US"/>
          </a:p>
        </p:txBody>
      </p:sp>
    </p:spTree>
    <p:extLst>
      <p:ext uri="{BB962C8B-B14F-4D97-AF65-F5344CB8AC3E}">
        <p14:creationId xmlns:p14="http://schemas.microsoft.com/office/powerpoint/2010/main" val="161939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a:t>
            </a:fld>
            <a:endParaRPr lang="en-US"/>
          </a:p>
        </p:txBody>
      </p:sp>
    </p:spTree>
    <p:extLst>
      <p:ext uri="{BB962C8B-B14F-4D97-AF65-F5344CB8AC3E}">
        <p14:creationId xmlns:p14="http://schemas.microsoft.com/office/powerpoint/2010/main" val="307064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a:t>
            </a:fld>
            <a:endParaRPr lang="en-US"/>
          </a:p>
        </p:txBody>
      </p:sp>
    </p:spTree>
    <p:extLst>
      <p:ext uri="{BB962C8B-B14F-4D97-AF65-F5344CB8AC3E}">
        <p14:creationId xmlns:p14="http://schemas.microsoft.com/office/powerpoint/2010/main" val="345994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sym typeface="Wingdings" charset="0"/>
              </a:rPr>
              <a:t>A great deal of BPM</a:t>
            </a:r>
            <a:r>
              <a:rPr lang="en-US" baseline="0" dirty="0">
                <a:latin typeface="Times New Roman" charset="0"/>
                <a:ea typeface="ＭＳ Ｐゴシック" charset="0"/>
                <a:cs typeface="ＭＳ Ｐゴシック" charset="0"/>
                <a:sym typeface="Wingdings" charset="0"/>
              </a:rPr>
              <a:t> is about continuously assessing and improving process performance, particularly </a:t>
            </a:r>
            <a:r>
              <a:rPr lang="en-US" baseline="0">
                <a:latin typeface="Times New Roman" charset="0"/>
                <a:ea typeface="ＭＳ Ｐゴシック" charset="0"/>
                <a:cs typeface="ＭＳ Ｐゴシック" charset="0"/>
                <a:sym typeface="Wingdings" charset="0"/>
              </a:rPr>
              <a:t>across  three </a:t>
            </a:r>
            <a:r>
              <a:rPr lang="en-US" baseline="0" dirty="0">
                <a:latin typeface="Times New Roman" charset="0"/>
                <a:ea typeface="ＭＳ Ｐゴシック" charset="0"/>
                <a:cs typeface="ＭＳ Ｐゴシック" charset="0"/>
                <a:sym typeface="Wingdings" charset="0"/>
              </a:rPr>
              <a:t>dimensions – time, cost and quality.</a:t>
            </a:r>
          </a:p>
          <a:p>
            <a:r>
              <a:rPr lang="en-US" baseline="0" dirty="0">
                <a:latin typeface="Times New Roman" charset="0"/>
                <a:ea typeface="ＭＳ Ｐゴシック" charset="0"/>
                <a:cs typeface="ＭＳ Ｐゴシック" charset="0"/>
                <a:sym typeface="Wingdings" charset="0"/>
              </a:rPr>
              <a:t>In order to improve performance, we first have to measure it, and this is where process performance measures come into play.</a:t>
            </a:r>
          </a:p>
          <a:p>
            <a:r>
              <a:rPr lang="en-US" baseline="0" dirty="0">
                <a:latin typeface="Times New Roman" charset="0"/>
                <a:ea typeface="ＭＳ Ｐゴシック" charset="0"/>
                <a:cs typeface="ＭＳ Ｐゴシック" charset="0"/>
                <a:sym typeface="Wingdings" charset="0"/>
              </a:rPr>
              <a:t>Identifying which performance measures are most relevant for a given process is an art on its own.</a:t>
            </a:r>
          </a:p>
          <a:p>
            <a:r>
              <a:rPr lang="en-US" baseline="0" dirty="0">
                <a:latin typeface="Times New Roman" charset="0"/>
                <a:ea typeface="ＭＳ Ｐゴシック" charset="0"/>
                <a:cs typeface="ＭＳ Ｐゴシック" charset="0"/>
                <a:sym typeface="Wingdings" charset="0"/>
              </a:rPr>
              <a:t>In this section we will see some common measures along each of these dimensions.</a:t>
            </a:r>
          </a:p>
          <a:p>
            <a:r>
              <a:rPr lang="en-US" baseline="0" dirty="0">
                <a:latin typeface="Times New Roman" charset="0"/>
                <a:ea typeface="ＭＳ Ｐゴシック" charset="0"/>
                <a:cs typeface="ＭＳ Ｐゴシック" charset="0"/>
                <a:sym typeface="Wingdings" charset="0"/>
              </a:rPr>
              <a:t>Let’s start with time.</a:t>
            </a:r>
          </a:p>
        </p:txBody>
      </p:sp>
      <p:sp>
        <p:nvSpPr>
          <p:cNvPr id="8704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597" eaLnBrk="0" hangingPunct="0">
              <a:defRPr sz="2300" b="1">
                <a:solidFill>
                  <a:schemeClr val="tx1"/>
                </a:solidFill>
                <a:latin typeface="Arial" charset="0"/>
                <a:ea typeface="ＭＳ Ｐゴシック" charset="0"/>
                <a:cs typeface="ＭＳ Ｐゴシック" charset="0"/>
              </a:defRPr>
            </a:lvl1pPr>
            <a:lvl2pPr marL="724977" indent="-278838" defTabSz="949597" eaLnBrk="0" hangingPunct="0">
              <a:defRPr sz="2300" b="1">
                <a:solidFill>
                  <a:schemeClr val="tx1"/>
                </a:solidFill>
                <a:latin typeface="Arial" charset="0"/>
                <a:ea typeface="ＭＳ Ｐゴシック" charset="0"/>
              </a:defRPr>
            </a:lvl2pPr>
            <a:lvl3pPr marL="1115349" indent="-223070" defTabSz="949597" eaLnBrk="0" hangingPunct="0">
              <a:defRPr sz="2300" b="1">
                <a:solidFill>
                  <a:schemeClr val="tx1"/>
                </a:solidFill>
                <a:latin typeface="Arial" charset="0"/>
                <a:ea typeface="ＭＳ Ｐゴシック" charset="0"/>
              </a:defRPr>
            </a:lvl3pPr>
            <a:lvl4pPr marL="1561490" indent="-223070" defTabSz="949597" eaLnBrk="0" hangingPunct="0">
              <a:defRPr sz="2300" b="1">
                <a:solidFill>
                  <a:schemeClr val="tx1"/>
                </a:solidFill>
                <a:latin typeface="Arial" charset="0"/>
                <a:ea typeface="ＭＳ Ｐゴシック" charset="0"/>
              </a:defRPr>
            </a:lvl4pPr>
            <a:lvl5pPr marL="2007630" indent="-223070" defTabSz="949597" eaLnBrk="0" hangingPunct="0">
              <a:defRPr sz="2300" b="1">
                <a:solidFill>
                  <a:schemeClr val="tx1"/>
                </a:solidFill>
                <a:latin typeface="Arial" charset="0"/>
                <a:ea typeface="ＭＳ Ｐゴシック" charset="0"/>
              </a:defRPr>
            </a:lvl5pPr>
            <a:lvl6pPr marL="2453769" indent="-223070" defTabSz="949597" eaLnBrk="0" fontAlgn="base" hangingPunct="0">
              <a:spcBef>
                <a:spcPct val="0"/>
              </a:spcBef>
              <a:spcAft>
                <a:spcPct val="0"/>
              </a:spcAft>
              <a:defRPr sz="2300" b="1">
                <a:solidFill>
                  <a:schemeClr val="tx1"/>
                </a:solidFill>
                <a:latin typeface="Arial" charset="0"/>
                <a:ea typeface="ＭＳ Ｐゴシック" charset="0"/>
              </a:defRPr>
            </a:lvl6pPr>
            <a:lvl7pPr marL="2899910" indent="-223070" defTabSz="949597" eaLnBrk="0" fontAlgn="base" hangingPunct="0">
              <a:spcBef>
                <a:spcPct val="0"/>
              </a:spcBef>
              <a:spcAft>
                <a:spcPct val="0"/>
              </a:spcAft>
              <a:defRPr sz="2300" b="1">
                <a:solidFill>
                  <a:schemeClr val="tx1"/>
                </a:solidFill>
                <a:latin typeface="Arial" charset="0"/>
                <a:ea typeface="ＭＳ Ｐゴシック" charset="0"/>
              </a:defRPr>
            </a:lvl7pPr>
            <a:lvl8pPr marL="3346049" indent="-223070" defTabSz="949597" eaLnBrk="0" fontAlgn="base" hangingPunct="0">
              <a:spcBef>
                <a:spcPct val="0"/>
              </a:spcBef>
              <a:spcAft>
                <a:spcPct val="0"/>
              </a:spcAft>
              <a:defRPr sz="2300" b="1">
                <a:solidFill>
                  <a:schemeClr val="tx1"/>
                </a:solidFill>
                <a:latin typeface="Arial" charset="0"/>
                <a:ea typeface="ＭＳ Ｐゴシック" charset="0"/>
              </a:defRPr>
            </a:lvl8pPr>
            <a:lvl9pPr marL="3792189" indent="-223070" defTabSz="949597" eaLnBrk="0" fontAlgn="base" hangingPunct="0">
              <a:spcBef>
                <a:spcPct val="0"/>
              </a:spcBef>
              <a:spcAft>
                <a:spcPct val="0"/>
              </a:spcAft>
              <a:defRPr sz="2300" b="1">
                <a:solidFill>
                  <a:schemeClr val="tx1"/>
                </a:solidFill>
                <a:latin typeface="Arial" charset="0"/>
                <a:ea typeface="ＭＳ Ｐゴシック" charset="0"/>
              </a:defRPr>
            </a:lvl9pPr>
          </a:lstStyle>
          <a:p>
            <a:pPr eaLnBrk="1" hangingPunct="1"/>
            <a:fld id="{D092C891-C446-7F42-A3A2-A1DF1C942019}" type="slidenum">
              <a:rPr lang="et-EE" sz="1300" b="0">
                <a:latin typeface="Times New Roman" charset="0"/>
              </a:rPr>
              <a:pPr eaLnBrk="1" hangingPunct="1"/>
              <a:t>6</a:t>
            </a:fld>
            <a:endParaRPr lang="et-EE" sz="1300" b="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time-related</a:t>
            </a:r>
            <a:r>
              <a:rPr lang="en-US" baseline="0" dirty="0"/>
              <a:t> process </a:t>
            </a:r>
            <a:r>
              <a:rPr lang="en-US" dirty="0"/>
              <a:t>performance measures is cycle time.</a:t>
            </a:r>
          </a:p>
          <a:p>
            <a:r>
              <a:rPr lang="en-US" dirty="0"/>
              <a:t>The</a:t>
            </a:r>
            <a:r>
              <a:rPr lang="en-US" baseline="0" dirty="0"/>
              <a:t> cycle time of a process is the average time between the moment an instance of a process starts, and the moment it ends.</a:t>
            </a:r>
          </a:p>
          <a:p>
            <a:r>
              <a:rPr lang="en-US" baseline="0" dirty="0"/>
              <a:t>Cycle time has two components: the processing time, which is the time actually spent doing work, meaning doing activities of the process.</a:t>
            </a:r>
          </a:p>
          <a:p>
            <a:r>
              <a:rPr lang="en-US" baseline="0" dirty="0"/>
              <a:t>Waiting time, which is the rest of the time.</a:t>
            </a:r>
          </a:p>
          <a:p>
            <a:r>
              <a:rPr lang="en-US" baseline="0" dirty="0"/>
              <a:t>Waiting time has several sources as we will see subsequently, most notably the fact that a given activity may be ready to be executed, but the resource who will execute it is not available.</a:t>
            </a:r>
          </a:p>
          <a:p>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7</a:t>
            </a:fld>
            <a:endParaRPr lang="en-AU"/>
          </a:p>
        </p:txBody>
      </p:sp>
    </p:spTree>
    <p:extLst>
      <p:ext uri="{BB962C8B-B14F-4D97-AF65-F5344CB8AC3E}">
        <p14:creationId xmlns:p14="http://schemas.microsoft.com/office/powerpoint/2010/main" val="299454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8</a:t>
            </a:fld>
            <a:endParaRPr lang="en-US"/>
          </a:p>
        </p:txBody>
      </p:sp>
    </p:spTree>
    <p:extLst>
      <p:ext uri="{BB962C8B-B14F-4D97-AF65-F5344CB8AC3E}">
        <p14:creationId xmlns:p14="http://schemas.microsoft.com/office/powerpoint/2010/main" val="95690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9</a:t>
            </a:fld>
            <a:endParaRPr lang="en-US"/>
          </a:p>
        </p:txBody>
      </p:sp>
    </p:spTree>
    <p:extLst>
      <p:ext uri="{BB962C8B-B14F-4D97-AF65-F5344CB8AC3E}">
        <p14:creationId xmlns:p14="http://schemas.microsoft.com/office/powerpoint/2010/main" val="90380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6F5-464D-43B6-A5A6-914D56DDF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7D18A91-46B5-43F5-987C-131BC6754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72F627D-ED3C-4963-988F-0F81B3E7B9C9}"/>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5" name="Footer Placeholder 4">
            <a:extLst>
              <a:ext uri="{FF2B5EF4-FFF2-40B4-BE49-F238E27FC236}">
                <a16:creationId xmlns:a16="http://schemas.microsoft.com/office/drawing/2014/main" id="{A76CB38D-C436-4B12-809C-A2CCA0F3092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359C061-CF78-4FB9-B21F-D6159245EC38}"/>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76943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7479-B81D-4F3B-9637-F4DD48F9D51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36AEA54-DB78-429E-8F73-2F1704882C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BD1F228-DB8C-4E0E-9F5C-9104AEE8039C}"/>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5" name="Footer Placeholder 4">
            <a:extLst>
              <a:ext uri="{FF2B5EF4-FFF2-40B4-BE49-F238E27FC236}">
                <a16:creationId xmlns:a16="http://schemas.microsoft.com/office/drawing/2014/main" id="{603AD8E1-6D87-474E-8DCB-6C7127E9A20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08AD426-776C-4401-8F9E-4F826E204E73}"/>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15250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B98D0-BA61-4945-90AB-D5608AB18B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8104DFD-4CD3-4592-89F1-91C17D96A6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E9FB2C0-6B2A-47D3-A61F-88C486CAA175}"/>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5" name="Footer Placeholder 4">
            <a:extLst>
              <a:ext uri="{FF2B5EF4-FFF2-40B4-BE49-F238E27FC236}">
                <a16:creationId xmlns:a16="http://schemas.microsoft.com/office/drawing/2014/main" id="{572BFE7D-B9B8-4AA3-954D-E75A9D0A773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332F10-CAFF-4924-9C5F-419BDB821215}"/>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7606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C610-6886-4B1A-ADB8-306471DDA7B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8D4F0E7-B52D-4A34-975E-10275BCD0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5510888-F806-41C6-9A3C-571DB0D09352}"/>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5" name="Footer Placeholder 4">
            <a:extLst>
              <a:ext uri="{FF2B5EF4-FFF2-40B4-BE49-F238E27FC236}">
                <a16:creationId xmlns:a16="http://schemas.microsoft.com/office/drawing/2014/main" id="{CD6D4F8E-F9D3-48F6-99DD-ECD3ECB7A51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D62ED11-7EF7-47F3-8337-91FB0DAC9060}"/>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04776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F648-CAFB-4A56-972C-F00172E55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AC9C658-21D1-408B-B280-58B08A1CD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5A5B-FE83-4BDB-8BC1-973A422E84E3}"/>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5" name="Footer Placeholder 4">
            <a:extLst>
              <a:ext uri="{FF2B5EF4-FFF2-40B4-BE49-F238E27FC236}">
                <a16:creationId xmlns:a16="http://schemas.microsoft.com/office/drawing/2014/main" id="{89EA7322-45B2-40A2-861B-15EE4CE7C33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99450C-1571-4B8E-8883-E2FF0F683C7A}"/>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52188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F28F-DEE3-48F0-86D2-AE82EAC3E02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590ADBA-2FA1-4D57-A162-6CD8F70C23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1A468EA-07C4-49FF-92E2-6A13FD98E2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6F8ECB3-9B30-4218-8922-8A461B09A4B3}"/>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6" name="Footer Placeholder 5">
            <a:extLst>
              <a:ext uri="{FF2B5EF4-FFF2-40B4-BE49-F238E27FC236}">
                <a16:creationId xmlns:a16="http://schemas.microsoft.com/office/drawing/2014/main" id="{084F4891-28B6-4D7D-99C5-A3A6FC6D561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FC01CCC-DC2E-4AAD-A358-BA1873B02628}"/>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245785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D423-3ED5-4068-B093-453446A3307C}"/>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9DE2C52-D217-44A2-BCF9-2EC986F57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88B34-B006-4213-BC89-A8B2626DE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10E0DA6-8DDD-4C2D-B653-53E4CE72E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B8EF71-3EBE-470E-A0F7-303F9AB30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4B9DF75-48B4-4CD6-B97A-432AE5741EAD}"/>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8" name="Footer Placeholder 7">
            <a:extLst>
              <a:ext uri="{FF2B5EF4-FFF2-40B4-BE49-F238E27FC236}">
                <a16:creationId xmlns:a16="http://schemas.microsoft.com/office/drawing/2014/main" id="{5D1A5E2A-78DA-47B9-9F7A-5373309A580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E073AEF-47AD-4410-A42F-B0C0AC7EA504}"/>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29863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FA69-0646-4BD5-8BFD-78E5CF2C6DC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C2DE594-CC70-4D65-B70A-D36031B4BFE3}"/>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4" name="Footer Placeholder 3">
            <a:extLst>
              <a:ext uri="{FF2B5EF4-FFF2-40B4-BE49-F238E27FC236}">
                <a16:creationId xmlns:a16="http://schemas.microsoft.com/office/drawing/2014/main" id="{883EFACC-E6A0-4B12-A1EE-F614374A66F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A4226A1-1EDF-4CA3-A0AF-71C9B301B589}"/>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51888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4B44E-8BF6-4C97-8587-D07FC66419BF}"/>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3" name="Footer Placeholder 2">
            <a:extLst>
              <a:ext uri="{FF2B5EF4-FFF2-40B4-BE49-F238E27FC236}">
                <a16:creationId xmlns:a16="http://schemas.microsoft.com/office/drawing/2014/main" id="{9CEF055C-BEEF-4F74-BEC1-ED98B12AD5E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74262B0-8E1B-480B-A1B1-8F5E8E614987}"/>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6621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C18-77B5-4DC3-A504-63BD46FA2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E0D60DA-4A2A-4813-8BB2-DB367AEF7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A17FB23-62AC-4B48-8A5D-237846DA3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DB154-595F-4F0D-B618-B6E29B5C4621}"/>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6" name="Footer Placeholder 5">
            <a:extLst>
              <a:ext uri="{FF2B5EF4-FFF2-40B4-BE49-F238E27FC236}">
                <a16:creationId xmlns:a16="http://schemas.microsoft.com/office/drawing/2014/main" id="{5FACFBC2-6363-4454-909A-E624C622970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076BF6-07B2-4203-8FE2-AFA9C69D7644}"/>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1291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9D3-092E-4128-866C-F2583F510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643D397-B32E-4AE3-82B1-6E7E8410C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8A00661C-F971-46DE-8BF7-157A95A08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B98C1-D261-49E5-94FA-6492B94C1CBD}"/>
              </a:ext>
            </a:extLst>
          </p:cNvPr>
          <p:cNvSpPr>
            <a:spLocks noGrp="1"/>
          </p:cNvSpPr>
          <p:nvPr>
            <p:ph type="dt" sz="half" idx="10"/>
          </p:nvPr>
        </p:nvSpPr>
        <p:spPr/>
        <p:txBody>
          <a:bodyPr/>
          <a:lstStyle/>
          <a:p>
            <a:fld id="{9CEDC830-DC7E-4094-8DEE-252E1BB71709}" type="datetimeFigureOut">
              <a:rPr lang="en-PK" smtClean="0"/>
              <a:t>06/03/2024</a:t>
            </a:fld>
            <a:endParaRPr lang="en-PK"/>
          </a:p>
        </p:txBody>
      </p:sp>
      <p:sp>
        <p:nvSpPr>
          <p:cNvPr id="6" name="Footer Placeholder 5">
            <a:extLst>
              <a:ext uri="{FF2B5EF4-FFF2-40B4-BE49-F238E27FC236}">
                <a16:creationId xmlns:a16="http://schemas.microsoft.com/office/drawing/2014/main" id="{E50AA85E-DEF5-4B12-997C-D5F1828F3A9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AEB8D8E-905D-406C-AF07-D4980123E68E}"/>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42085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2CC5C-7EA7-48C9-BA1B-76AD24BD3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09AA5B-EAA5-4977-AA67-C76D84AA6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1D70760-1E53-41D6-AE75-A4432B3A5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DC830-DC7E-4094-8DEE-252E1BB71709}" type="datetimeFigureOut">
              <a:rPr lang="en-PK" smtClean="0"/>
              <a:t>06/03/2024</a:t>
            </a:fld>
            <a:endParaRPr lang="en-PK"/>
          </a:p>
        </p:txBody>
      </p:sp>
      <p:sp>
        <p:nvSpPr>
          <p:cNvPr id="5" name="Footer Placeholder 4">
            <a:extLst>
              <a:ext uri="{FF2B5EF4-FFF2-40B4-BE49-F238E27FC236}">
                <a16:creationId xmlns:a16="http://schemas.microsoft.com/office/drawing/2014/main" id="{519F2D38-6D23-40EB-983C-D9C415C66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ED0F465-55E1-46BA-A015-748545782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3970D-32E3-426D-96EE-36FD5DEA0BAE}" type="slidenum">
              <a:rPr lang="en-PK" smtClean="0"/>
              <a:t>‹#›</a:t>
            </a:fld>
            <a:endParaRPr lang="en-PK"/>
          </a:p>
        </p:txBody>
      </p:sp>
    </p:spTree>
    <p:extLst>
      <p:ext uri="{BB962C8B-B14F-4D97-AF65-F5344CB8AC3E}">
        <p14:creationId xmlns:p14="http://schemas.microsoft.com/office/powerpoint/2010/main" val="312809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notesSlide" Target="../notesSlides/notesSlide2.xml"/><Relationship Id="rId16"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a:t>
            </a:r>
          </a:p>
        </p:txBody>
      </p:sp>
      <p:sp>
        <p:nvSpPr>
          <p:cNvPr id="3" name="Subtitle 2"/>
          <p:cNvSpPr>
            <a:spLocks noGrp="1"/>
          </p:cNvSpPr>
          <p:nvPr>
            <p:ph type="subTitle" idx="1"/>
          </p:nvPr>
        </p:nvSpPr>
        <p:spPr/>
        <p:txBody>
          <a:bodyPr/>
          <a:lstStyle/>
          <a:p>
            <a:r>
              <a:rPr lang="en-US" dirty="0"/>
              <a:t>Quantitative Analysis</a:t>
            </a:r>
          </a:p>
          <a:p>
            <a:r>
              <a:rPr lang="en-US" dirty="0"/>
              <a:t>Lecture: 09</a:t>
            </a:r>
          </a:p>
          <a:p>
            <a:r>
              <a:rPr lang="en-US" dirty="0"/>
              <a:t>Instructor: Salman Ahmad</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991544" y="1340768"/>
          <a:ext cx="813690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Typical components of cost</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10</a:t>
            </a:fld>
            <a:endParaRPr lang="en-AU">
              <a:solidFill>
                <a:prstClr val="black">
                  <a:lumMod val="50000"/>
                  <a:lumOff val="50000"/>
                </a:prstClr>
              </a:solidFill>
            </a:endParaRPr>
          </a:p>
        </p:txBody>
      </p:sp>
    </p:spTree>
    <p:extLst>
      <p:ext uri="{BB962C8B-B14F-4D97-AF65-F5344CB8AC3E}">
        <p14:creationId xmlns:p14="http://schemas.microsoft.com/office/powerpoint/2010/main" val="62895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849259" y="2159337"/>
            <a:ext cx="8308796" cy="1995692"/>
            <a:chOff x="325259" y="2664204"/>
            <a:chExt cx="8308796" cy="1995692"/>
          </a:xfrm>
        </p:grpSpPr>
        <p:sp>
          <p:nvSpPr>
            <p:cNvPr id="7" name="Freeform 6"/>
            <p:cNvSpPr/>
            <p:nvPr/>
          </p:nvSpPr>
          <p:spPr>
            <a:xfrm>
              <a:off x="325259" y="2757142"/>
              <a:ext cx="2121917" cy="1902754"/>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93553" tIns="293553" rIns="293553" bIns="293553" numCol="1" spcCol="1270" anchor="ctr" anchorCtr="0">
              <a:noAutofit/>
            </a:bodyPr>
            <a:lstStyle/>
            <a:p>
              <a:pPr algn="ctr" defTabSz="977900">
                <a:lnSpc>
                  <a:spcPct val="90000"/>
                </a:lnSpc>
                <a:spcBef>
                  <a:spcPct val="0"/>
                </a:spcBef>
                <a:spcAft>
                  <a:spcPct val="35000"/>
                </a:spcAft>
              </a:pPr>
              <a:r>
                <a:rPr lang="en-US" sz="2200" dirty="0"/>
                <a:t>Time spent per resource on process work</a:t>
              </a:r>
            </a:p>
          </p:txBody>
        </p:sp>
        <p:sp>
          <p:nvSpPr>
            <p:cNvPr id="9" name="Freeform 8"/>
            <p:cNvSpPr/>
            <p:nvPr/>
          </p:nvSpPr>
          <p:spPr>
            <a:xfrm>
              <a:off x="3469415" y="2757142"/>
              <a:ext cx="2090941" cy="1902754"/>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93553" tIns="293553" rIns="293553" bIns="293553" numCol="1" spcCol="1270" anchor="ctr" anchorCtr="0">
              <a:noAutofit/>
            </a:bodyPr>
            <a:lstStyle/>
            <a:p>
              <a:pPr algn="ctr" defTabSz="977900">
                <a:lnSpc>
                  <a:spcPct val="90000"/>
                </a:lnSpc>
                <a:spcBef>
                  <a:spcPct val="0"/>
                </a:spcBef>
                <a:spcAft>
                  <a:spcPct val="35000"/>
                </a:spcAft>
              </a:pPr>
              <a:r>
                <a:rPr lang="en-US" sz="2200" dirty="0"/>
                <a:t>Time available per resource for process work</a:t>
              </a:r>
            </a:p>
          </p:txBody>
        </p:sp>
        <p:sp>
          <p:nvSpPr>
            <p:cNvPr id="10" name="Freeform 9"/>
            <p:cNvSpPr/>
            <p:nvPr/>
          </p:nvSpPr>
          <p:spPr>
            <a:xfrm>
              <a:off x="5590129" y="3227057"/>
              <a:ext cx="1051957" cy="1051957"/>
            </a:xfrm>
            <a:custGeom>
              <a:avLst/>
              <a:gdLst>
                <a:gd name="connsiteX0" fmla="*/ 139437 w 1051957"/>
                <a:gd name="connsiteY0" fmla="*/ 216703 h 1051957"/>
                <a:gd name="connsiteX1" fmla="*/ 912520 w 1051957"/>
                <a:gd name="connsiteY1" fmla="*/ 216703 h 1051957"/>
                <a:gd name="connsiteX2" fmla="*/ 912520 w 1051957"/>
                <a:gd name="connsiteY2" fmla="*/ 464123 h 1051957"/>
                <a:gd name="connsiteX3" fmla="*/ 139437 w 1051957"/>
                <a:gd name="connsiteY3" fmla="*/ 464123 h 1051957"/>
                <a:gd name="connsiteX4" fmla="*/ 139437 w 1051957"/>
                <a:gd name="connsiteY4" fmla="*/ 216703 h 1051957"/>
                <a:gd name="connsiteX5" fmla="*/ 139437 w 1051957"/>
                <a:gd name="connsiteY5" fmla="*/ 587834 h 1051957"/>
                <a:gd name="connsiteX6" fmla="*/ 912520 w 1051957"/>
                <a:gd name="connsiteY6" fmla="*/ 587834 h 1051957"/>
                <a:gd name="connsiteX7" fmla="*/ 912520 w 1051957"/>
                <a:gd name="connsiteY7" fmla="*/ 835254 h 1051957"/>
                <a:gd name="connsiteX8" fmla="*/ 139437 w 1051957"/>
                <a:gd name="connsiteY8" fmla="*/ 835254 h 1051957"/>
                <a:gd name="connsiteX9" fmla="*/ 139437 w 1051957"/>
                <a:gd name="connsiteY9" fmla="*/ 587834 h 105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1957" h="1051957">
                  <a:moveTo>
                    <a:pt x="139437" y="216703"/>
                  </a:moveTo>
                  <a:lnTo>
                    <a:pt x="912520" y="216703"/>
                  </a:lnTo>
                  <a:lnTo>
                    <a:pt x="912520" y="464123"/>
                  </a:lnTo>
                  <a:lnTo>
                    <a:pt x="139437" y="464123"/>
                  </a:lnTo>
                  <a:lnTo>
                    <a:pt x="139437" y="216703"/>
                  </a:lnTo>
                  <a:close/>
                  <a:moveTo>
                    <a:pt x="139437" y="587834"/>
                  </a:moveTo>
                  <a:lnTo>
                    <a:pt x="912520" y="587834"/>
                  </a:lnTo>
                  <a:lnTo>
                    <a:pt x="912520" y="835254"/>
                  </a:lnTo>
                  <a:lnTo>
                    <a:pt x="139437" y="835254"/>
                  </a:lnTo>
                  <a:lnTo>
                    <a:pt x="139437" y="58783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39437" tIns="216703" rIns="139437" bIns="216703" numCol="1" spcCol="1270" anchor="ctr" anchorCtr="0">
              <a:noAutofit/>
            </a:bodyPr>
            <a:lstStyle/>
            <a:p>
              <a:pPr algn="ctr" defTabSz="800100">
                <a:lnSpc>
                  <a:spcPct val="90000"/>
                </a:lnSpc>
                <a:spcBef>
                  <a:spcPct val="0"/>
                </a:spcBef>
                <a:spcAft>
                  <a:spcPct val="35000"/>
                </a:spcAft>
              </a:pPr>
              <a:endParaRPr lang="en-US"/>
            </a:p>
          </p:txBody>
        </p:sp>
        <p:sp>
          <p:nvSpPr>
            <p:cNvPr id="11" name="Freeform 10"/>
            <p:cNvSpPr/>
            <p:nvPr/>
          </p:nvSpPr>
          <p:spPr>
            <a:xfrm>
              <a:off x="6691014" y="2664204"/>
              <a:ext cx="1943041" cy="1995692"/>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93553" tIns="293553" rIns="293553" bIns="293553" numCol="1" spcCol="1270" anchor="ctr" anchorCtr="0">
              <a:noAutofit/>
            </a:bodyPr>
            <a:lstStyle/>
            <a:p>
              <a:pPr algn="ctr" defTabSz="977900">
                <a:lnSpc>
                  <a:spcPct val="90000"/>
                </a:lnSpc>
                <a:spcBef>
                  <a:spcPct val="0"/>
                </a:spcBef>
                <a:spcAft>
                  <a:spcPct val="35000"/>
                </a:spcAft>
              </a:pPr>
              <a:r>
                <a:rPr lang="en-US" sz="2200" dirty="0"/>
                <a:t>Resource utilization</a:t>
              </a:r>
            </a:p>
          </p:txBody>
        </p:sp>
      </p:grpSp>
      <p:sp>
        <p:nvSpPr>
          <p:cNvPr id="3" name="Title 2"/>
          <p:cNvSpPr>
            <a:spLocks noGrp="1"/>
          </p:cNvSpPr>
          <p:nvPr>
            <p:ph type="title"/>
          </p:nvPr>
        </p:nvSpPr>
        <p:spPr/>
        <p:txBody>
          <a:bodyPr/>
          <a:lstStyle/>
          <a:p>
            <a:r>
              <a:rPr lang="en-US" dirty="0"/>
              <a:t>Resource utilization</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11</a:t>
            </a:fld>
            <a:endParaRPr lang="en-AU">
              <a:solidFill>
                <a:prstClr val="black">
                  <a:lumMod val="50000"/>
                  <a:lumOff val="50000"/>
                </a:prstClr>
              </a:solidFill>
            </a:endParaRPr>
          </a:p>
        </p:txBody>
      </p:sp>
      <p:sp>
        <p:nvSpPr>
          <p:cNvPr id="12" name="Division 11"/>
          <p:cNvSpPr/>
          <p:nvPr/>
        </p:nvSpPr>
        <p:spPr>
          <a:xfrm>
            <a:off x="3986666" y="2764188"/>
            <a:ext cx="914400" cy="914400"/>
          </a:xfrm>
          <a:prstGeom prst="mathDivid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extBox 7"/>
          <p:cNvSpPr txBox="1"/>
          <p:nvPr/>
        </p:nvSpPr>
        <p:spPr>
          <a:xfrm>
            <a:off x="2028918" y="4758144"/>
            <a:ext cx="7925692" cy="830997"/>
          </a:xfrm>
          <a:prstGeom prst="rect">
            <a:avLst/>
          </a:prstGeom>
          <a:noFill/>
        </p:spPr>
        <p:txBody>
          <a:bodyPr wrap="square" rtlCol="0">
            <a:spAutoFit/>
          </a:bodyPr>
          <a:lstStyle/>
          <a:p>
            <a:pPr algn="ctr"/>
            <a:r>
              <a:rPr lang="en-US" sz="2400" b="1" dirty="0"/>
              <a:t>Resource utilization = 60% </a:t>
            </a:r>
          </a:p>
          <a:p>
            <a:pPr algn="ctr"/>
            <a:r>
              <a:rPr lang="en-US" sz="2400" b="1" dirty="0">
                <a:sym typeface="Wingdings"/>
              </a:rPr>
              <a:t> on average resources are idle 40% of their allocated time</a:t>
            </a:r>
            <a:endParaRPr lang="en-US" sz="2400" b="1" dirty="0"/>
          </a:p>
        </p:txBody>
      </p:sp>
    </p:spTree>
    <p:extLst>
      <p:ext uri="{BB962C8B-B14F-4D97-AF65-F5344CB8AC3E}">
        <p14:creationId xmlns:p14="http://schemas.microsoft.com/office/powerpoint/2010/main" val="109138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976243" y="1187778"/>
          <a:ext cx="813690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Resource utilization vs. waiting time</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12</a:t>
            </a:fld>
            <a:endParaRPr lang="en-AU">
              <a:solidFill>
                <a:prstClr val="black">
                  <a:lumMod val="50000"/>
                  <a:lumOff val="50000"/>
                </a:prstClr>
              </a:solidFill>
            </a:endParaRPr>
          </a:p>
        </p:txBody>
      </p:sp>
      <p:sp>
        <p:nvSpPr>
          <p:cNvPr id="13" name="TextBox 12"/>
          <p:cNvSpPr txBox="1"/>
          <p:nvPr/>
        </p:nvSpPr>
        <p:spPr>
          <a:xfrm>
            <a:off x="1983017" y="5354824"/>
            <a:ext cx="7925692" cy="830997"/>
          </a:xfrm>
          <a:prstGeom prst="rect">
            <a:avLst/>
          </a:prstGeom>
          <a:noFill/>
        </p:spPr>
        <p:txBody>
          <a:bodyPr wrap="square" rtlCol="0">
            <a:spAutoFit/>
          </a:bodyPr>
          <a:lstStyle/>
          <a:p>
            <a:pPr algn="ctr"/>
            <a:r>
              <a:rPr lang="en-US" sz="2400" b="1" dirty="0"/>
              <a:t>Typically, when resource utilization &gt; 90% </a:t>
            </a:r>
          </a:p>
          <a:p>
            <a:pPr algn="ctr"/>
            <a:r>
              <a:rPr lang="en-US" sz="2400" b="1" dirty="0">
                <a:sym typeface="Wingdings"/>
              </a:rPr>
              <a:t> Waiting time increases steeply</a:t>
            </a:r>
            <a:endParaRPr lang="en-US" sz="2400" b="1" dirty="0"/>
          </a:p>
        </p:txBody>
      </p:sp>
    </p:spTree>
    <p:extLst>
      <p:ext uri="{BB962C8B-B14F-4D97-AF65-F5344CB8AC3E}">
        <p14:creationId xmlns:p14="http://schemas.microsoft.com/office/powerpoint/2010/main" val="347344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1991544" y="1340768"/>
          <a:ext cx="813690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Quality</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13</a:t>
            </a:fld>
            <a:endParaRPr lang="en-AU">
              <a:solidFill>
                <a:prstClr val="black">
                  <a:lumMod val="50000"/>
                  <a:lumOff val="50000"/>
                </a:prstClr>
              </a:solidFill>
            </a:endParaRPr>
          </a:p>
        </p:txBody>
      </p:sp>
    </p:spTree>
    <p:extLst>
      <p:ext uri="{BB962C8B-B14F-4D97-AF65-F5344CB8AC3E}">
        <p14:creationId xmlns:p14="http://schemas.microsoft.com/office/powerpoint/2010/main" val="26441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45573589"/>
              </p:ext>
            </p:extLst>
          </p:nvPr>
        </p:nvGraphicFramePr>
        <p:xfrm>
          <a:off x="623888" y="1341438"/>
          <a:ext cx="10848975" cy="4824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normAutofit/>
          </a:bodyPr>
          <a:lstStyle/>
          <a:p>
            <a:r>
              <a:rPr lang="en-US" dirty="0"/>
              <a:t>Identifying performance measures</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14</a:t>
            </a:fld>
            <a:endParaRPr lang="en-AU">
              <a:solidFill>
                <a:prstClr val="black">
                  <a:lumMod val="50000"/>
                  <a:lumOff val="50000"/>
                </a:prstClr>
              </a:solidFill>
            </a:endParaRPr>
          </a:p>
        </p:txBody>
      </p:sp>
    </p:spTree>
    <p:extLst>
      <p:ext uri="{BB962C8B-B14F-4D97-AF65-F5344CB8AC3E}">
        <p14:creationId xmlns:p14="http://schemas.microsoft.com/office/powerpoint/2010/main" val="323884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a:t>Flow Analysis</a:t>
            </a:r>
          </a:p>
        </p:txBody>
      </p:sp>
    </p:spTree>
    <p:extLst>
      <p:ext uri="{BB962C8B-B14F-4D97-AF65-F5344CB8AC3E}">
        <p14:creationId xmlns:p14="http://schemas.microsoft.com/office/powerpoint/2010/main" val="96496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991544" y="1340768"/>
          <a:ext cx="813690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Flow analysis</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16</a:t>
            </a:fld>
            <a:endParaRPr lang="en-AU">
              <a:solidFill>
                <a:prstClr val="black">
                  <a:lumMod val="50000"/>
                  <a:lumOff val="50000"/>
                </a:prstClr>
              </a:solidFill>
            </a:endParaRPr>
          </a:p>
        </p:txBody>
      </p:sp>
    </p:spTree>
    <p:extLst>
      <p:ext uri="{BB962C8B-B14F-4D97-AF65-F5344CB8AC3E}">
        <p14:creationId xmlns:p14="http://schemas.microsoft.com/office/powerpoint/2010/main" val="275234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5-01-14 at 3.43.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1854867"/>
            <a:ext cx="8751923" cy="1887898"/>
          </a:xfrm>
          <a:prstGeom prst="rect">
            <a:avLst/>
          </a:prstGeom>
        </p:spPr>
      </p:pic>
      <p:sp>
        <p:nvSpPr>
          <p:cNvPr id="3" name="Title 2"/>
          <p:cNvSpPr>
            <a:spLocks noGrp="1"/>
          </p:cNvSpPr>
          <p:nvPr>
            <p:ph type="title"/>
          </p:nvPr>
        </p:nvSpPr>
        <p:spPr/>
        <p:txBody>
          <a:bodyPr/>
          <a:lstStyle/>
          <a:p>
            <a:r>
              <a:rPr lang="en-US" dirty="0"/>
              <a:t>Flow analysis of cycle time</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17</a:t>
            </a:fld>
            <a:endParaRPr lang="en-AU">
              <a:solidFill>
                <a:prstClr val="black">
                  <a:lumMod val="50000"/>
                  <a:lumOff val="50000"/>
                </a:prstClr>
              </a:solidFill>
            </a:endParaRPr>
          </a:p>
        </p:txBody>
      </p:sp>
      <p:sp>
        <p:nvSpPr>
          <p:cNvPr id="10" name="TextBox 9"/>
          <p:cNvSpPr txBox="1"/>
          <p:nvPr/>
        </p:nvSpPr>
        <p:spPr>
          <a:xfrm>
            <a:off x="3023451" y="3330706"/>
            <a:ext cx="734427" cy="338554"/>
          </a:xfrm>
          <a:prstGeom prst="rect">
            <a:avLst/>
          </a:prstGeom>
          <a:noFill/>
        </p:spPr>
        <p:txBody>
          <a:bodyPr wrap="square" rtlCol="0">
            <a:spAutoFit/>
          </a:bodyPr>
          <a:lstStyle/>
          <a:p>
            <a:r>
              <a:rPr lang="en-US" sz="1600" dirty="0">
                <a:solidFill>
                  <a:srgbClr val="0000FF"/>
                </a:solidFill>
              </a:rPr>
              <a:t>1 day</a:t>
            </a:r>
          </a:p>
        </p:txBody>
      </p:sp>
      <p:sp>
        <p:nvSpPr>
          <p:cNvPr id="12" name="TextBox 11"/>
          <p:cNvSpPr txBox="1"/>
          <p:nvPr/>
        </p:nvSpPr>
        <p:spPr>
          <a:xfrm>
            <a:off x="5303913" y="1429792"/>
            <a:ext cx="734427" cy="338554"/>
          </a:xfrm>
          <a:prstGeom prst="rect">
            <a:avLst/>
          </a:prstGeom>
          <a:noFill/>
        </p:spPr>
        <p:txBody>
          <a:bodyPr wrap="square" rtlCol="0">
            <a:spAutoFit/>
          </a:bodyPr>
          <a:lstStyle/>
          <a:p>
            <a:r>
              <a:rPr lang="en-US" sz="1600" dirty="0">
                <a:solidFill>
                  <a:srgbClr val="0000FF"/>
                </a:solidFill>
              </a:rPr>
              <a:t>1 day</a:t>
            </a:r>
          </a:p>
        </p:txBody>
      </p:sp>
      <p:sp>
        <p:nvSpPr>
          <p:cNvPr id="13" name="TextBox 12"/>
          <p:cNvSpPr txBox="1"/>
          <p:nvPr/>
        </p:nvSpPr>
        <p:spPr>
          <a:xfrm>
            <a:off x="5303304" y="3815925"/>
            <a:ext cx="826164" cy="338554"/>
          </a:xfrm>
          <a:prstGeom prst="rect">
            <a:avLst/>
          </a:prstGeom>
          <a:noFill/>
        </p:spPr>
        <p:txBody>
          <a:bodyPr wrap="square" rtlCol="0">
            <a:spAutoFit/>
          </a:bodyPr>
          <a:lstStyle/>
          <a:p>
            <a:r>
              <a:rPr lang="en-US" sz="1600" dirty="0">
                <a:solidFill>
                  <a:srgbClr val="0000FF"/>
                </a:solidFill>
              </a:rPr>
              <a:t>3 days</a:t>
            </a:r>
          </a:p>
        </p:txBody>
      </p:sp>
      <p:sp>
        <p:nvSpPr>
          <p:cNvPr id="14" name="TextBox 13"/>
          <p:cNvSpPr txBox="1"/>
          <p:nvPr/>
        </p:nvSpPr>
        <p:spPr>
          <a:xfrm>
            <a:off x="6740953" y="3279845"/>
            <a:ext cx="842071" cy="338554"/>
          </a:xfrm>
          <a:prstGeom prst="rect">
            <a:avLst/>
          </a:prstGeom>
          <a:noFill/>
        </p:spPr>
        <p:txBody>
          <a:bodyPr wrap="square" rtlCol="0">
            <a:spAutoFit/>
          </a:bodyPr>
          <a:lstStyle/>
          <a:p>
            <a:r>
              <a:rPr lang="en-US" sz="1600" dirty="0">
                <a:solidFill>
                  <a:srgbClr val="0000FF"/>
                </a:solidFill>
              </a:rPr>
              <a:t>3 days</a:t>
            </a:r>
          </a:p>
        </p:txBody>
      </p:sp>
      <p:sp>
        <p:nvSpPr>
          <p:cNvPr id="15" name="TextBox 14"/>
          <p:cNvSpPr txBox="1"/>
          <p:nvPr/>
        </p:nvSpPr>
        <p:spPr>
          <a:xfrm>
            <a:off x="8301006" y="1504508"/>
            <a:ext cx="734427" cy="338554"/>
          </a:xfrm>
          <a:prstGeom prst="rect">
            <a:avLst/>
          </a:prstGeom>
          <a:noFill/>
        </p:spPr>
        <p:txBody>
          <a:bodyPr wrap="square" rtlCol="0">
            <a:spAutoFit/>
          </a:bodyPr>
          <a:lstStyle/>
          <a:p>
            <a:r>
              <a:rPr lang="en-US" sz="1600" dirty="0">
                <a:solidFill>
                  <a:srgbClr val="0000FF"/>
                </a:solidFill>
              </a:rPr>
              <a:t>1 day</a:t>
            </a:r>
          </a:p>
        </p:txBody>
      </p:sp>
      <p:sp>
        <p:nvSpPr>
          <p:cNvPr id="16" name="TextBox 15"/>
          <p:cNvSpPr txBox="1"/>
          <p:nvPr/>
        </p:nvSpPr>
        <p:spPr>
          <a:xfrm>
            <a:off x="8240407" y="3754132"/>
            <a:ext cx="826164" cy="338554"/>
          </a:xfrm>
          <a:prstGeom prst="rect">
            <a:avLst/>
          </a:prstGeom>
          <a:noFill/>
        </p:spPr>
        <p:txBody>
          <a:bodyPr wrap="square" rtlCol="0">
            <a:spAutoFit/>
          </a:bodyPr>
          <a:lstStyle/>
          <a:p>
            <a:r>
              <a:rPr lang="en-US" sz="1600" dirty="0">
                <a:solidFill>
                  <a:srgbClr val="0000FF"/>
                </a:solidFill>
              </a:rPr>
              <a:t>2 days</a:t>
            </a:r>
          </a:p>
        </p:txBody>
      </p:sp>
      <p:sp>
        <p:nvSpPr>
          <p:cNvPr id="17" name="Down Arrow 16"/>
          <p:cNvSpPr/>
          <p:nvPr/>
        </p:nvSpPr>
        <p:spPr>
          <a:xfrm>
            <a:off x="5486846" y="4416959"/>
            <a:ext cx="484632" cy="688477"/>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763081" y="5258424"/>
            <a:ext cx="4330059" cy="461665"/>
          </a:xfrm>
          <a:prstGeom prst="rect">
            <a:avLst/>
          </a:prstGeom>
          <a:noFill/>
        </p:spPr>
        <p:txBody>
          <a:bodyPr wrap="square" rtlCol="0">
            <a:spAutoFit/>
          </a:bodyPr>
          <a:lstStyle/>
          <a:p>
            <a:pPr algn="ctr"/>
            <a:r>
              <a:rPr lang="en-US" sz="2400" dirty="0">
                <a:solidFill>
                  <a:srgbClr val="3366FF"/>
                </a:solidFill>
              </a:rPr>
              <a:t>Cycle time = X days</a:t>
            </a:r>
          </a:p>
        </p:txBody>
      </p:sp>
    </p:spTree>
    <p:extLst>
      <p:ext uri="{BB962C8B-B14F-4D97-AF65-F5344CB8AC3E}">
        <p14:creationId xmlns:p14="http://schemas.microsoft.com/office/powerpoint/2010/main" val="2217351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Sequence – Example</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18</a:t>
            </a:fld>
            <a:endParaRPr lang="en-AU">
              <a:solidFill>
                <a:prstClr val="black">
                  <a:lumMod val="50000"/>
                  <a:lumOff val="50000"/>
                </a:prstClr>
              </a:solidFill>
            </a:endParaRPr>
          </a:p>
        </p:txBody>
      </p:sp>
      <p:pic>
        <p:nvPicPr>
          <p:cNvPr id="7" name="Picture 6" descr="Screen Shot 2015-01-14 at 11.39.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136" y="2666955"/>
            <a:ext cx="7169364" cy="1560477"/>
          </a:xfrm>
          <a:prstGeom prst="rect">
            <a:avLst/>
          </a:prstGeom>
        </p:spPr>
      </p:pic>
      <p:sp>
        <p:nvSpPr>
          <p:cNvPr id="8" name="Rectangle 8"/>
          <p:cNvSpPr>
            <a:spLocks noChangeArrowheads="1"/>
          </p:cNvSpPr>
          <p:nvPr/>
        </p:nvSpPr>
        <p:spPr bwMode="auto">
          <a:xfrm>
            <a:off x="1905000" y="1524000"/>
            <a:ext cx="84582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38138" indent="-338138">
              <a:lnSpc>
                <a:spcPct val="90000"/>
              </a:lnSpc>
              <a:spcBef>
                <a:spcPct val="20000"/>
              </a:spcBef>
              <a:buFontTx/>
              <a:buChar char="•"/>
            </a:pPr>
            <a:endParaRPr lang="en-US" dirty="0"/>
          </a:p>
          <a:p>
            <a:pPr marL="338138" indent="-338138">
              <a:lnSpc>
                <a:spcPct val="90000"/>
              </a:lnSpc>
              <a:spcBef>
                <a:spcPct val="20000"/>
              </a:spcBef>
              <a:buFontTx/>
              <a:buChar char="•"/>
            </a:pPr>
            <a:r>
              <a:rPr lang="en-US" sz="2400" dirty="0"/>
              <a:t>What is the average cycle time?</a:t>
            </a:r>
          </a:p>
        </p:txBody>
      </p:sp>
      <p:sp>
        <p:nvSpPr>
          <p:cNvPr id="9" name="TextBox 8"/>
          <p:cNvSpPr txBox="1"/>
          <p:nvPr/>
        </p:nvSpPr>
        <p:spPr>
          <a:xfrm>
            <a:off x="2967452" y="5579703"/>
            <a:ext cx="6059024" cy="461665"/>
          </a:xfrm>
          <a:prstGeom prst="rect">
            <a:avLst/>
          </a:prstGeom>
          <a:noFill/>
        </p:spPr>
        <p:txBody>
          <a:bodyPr wrap="square" rtlCol="0">
            <a:spAutoFit/>
          </a:bodyPr>
          <a:lstStyle/>
          <a:p>
            <a:pPr algn="ctr"/>
            <a:r>
              <a:rPr lang="en-US" sz="2400" dirty="0">
                <a:solidFill>
                  <a:srgbClr val="0000FF"/>
                </a:solidFill>
              </a:rPr>
              <a:t>Cycle time = 10 + 20 = 30</a:t>
            </a:r>
          </a:p>
        </p:txBody>
      </p:sp>
    </p:spTree>
    <p:extLst>
      <p:ext uri="{BB962C8B-B14F-4D97-AF65-F5344CB8AC3E}">
        <p14:creationId xmlns:p14="http://schemas.microsoft.com/office/powerpoint/2010/main" val="413423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37" descr="ch7_FlowAnalysisXORSpli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3138" y="2590801"/>
            <a:ext cx="7662862" cy="287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5556830" y="2909375"/>
            <a:ext cx="626110" cy="338554"/>
          </a:xfrm>
          <a:prstGeom prst="rect">
            <a:avLst/>
          </a:prstGeom>
          <a:noFill/>
        </p:spPr>
        <p:txBody>
          <a:bodyPr wrap="square" rtlCol="0">
            <a:spAutoFit/>
          </a:bodyPr>
          <a:lstStyle/>
          <a:p>
            <a:pPr algn="ctr"/>
            <a:r>
              <a:rPr lang="en-US" sz="1600" dirty="0">
                <a:solidFill>
                  <a:srgbClr val="0000FF"/>
                </a:solidFill>
              </a:rPr>
              <a:t>50%</a:t>
            </a:r>
          </a:p>
        </p:txBody>
      </p:sp>
      <p:sp>
        <p:nvSpPr>
          <p:cNvPr id="7" name="TextBox 6"/>
          <p:cNvSpPr txBox="1"/>
          <p:nvPr/>
        </p:nvSpPr>
        <p:spPr>
          <a:xfrm>
            <a:off x="5569530" y="4928675"/>
            <a:ext cx="626110" cy="338554"/>
          </a:xfrm>
          <a:prstGeom prst="rect">
            <a:avLst/>
          </a:prstGeom>
          <a:noFill/>
        </p:spPr>
        <p:txBody>
          <a:bodyPr wrap="square" rtlCol="0">
            <a:spAutoFit/>
          </a:bodyPr>
          <a:lstStyle/>
          <a:p>
            <a:pPr algn="ctr"/>
            <a:r>
              <a:rPr lang="en-US" sz="1600" dirty="0">
                <a:solidFill>
                  <a:srgbClr val="0000FF"/>
                </a:solidFill>
              </a:rPr>
              <a:t>50%</a:t>
            </a:r>
          </a:p>
        </p:txBody>
      </p:sp>
      <p:sp>
        <p:nvSpPr>
          <p:cNvPr id="8" name="TextBox 7"/>
          <p:cNvSpPr txBox="1"/>
          <p:nvPr/>
        </p:nvSpPr>
        <p:spPr>
          <a:xfrm>
            <a:off x="5569530" y="2909375"/>
            <a:ext cx="626110" cy="338554"/>
          </a:xfrm>
          <a:prstGeom prst="rect">
            <a:avLst/>
          </a:prstGeom>
          <a:noFill/>
        </p:spPr>
        <p:txBody>
          <a:bodyPr wrap="square" rtlCol="0">
            <a:spAutoFit/>
          </a:bodyPr>
          <a:lstStyle/>
          <a:p>
            <a:pPr algn="ctr"/>
            <a:r>
              <a:rPr lang="en-US" sz="1600" dirty="0">
                <a:solidFill>
                  <a:srgbClr val="0000FF"/>
                </a:solidFill>
              </a:rPr>
              <a:t>90%</a:t>
            </a:r>
          </a:p>
        </p:txBody>
      </p:sp>
      <p:sp>
        <p:nvSpPr>
          <p:cNvPr id="9" name="TextBox 8"/>
          <p:cNvSpPr txBox="1"/>
          <p:nvPr/>
        </p:nvSpPr>
        <p:spPr>
          <a:xfrm>
            <a:off x="5569530" y="4941375"/>
            <a:ext cx="626110" cy="338554"/>
          </a:xfrm>
          <a:prstGeom prst="rect">
            <a:avLst/>
          </a:prstGeom>
          <a:noFill/>
        </p:spPr>
        <p:txBody>
          <a:bodyPr wrap="square" rtlCol="0">
            <a:spAutoFit/>
          </a:bodyPr>
          <a:lstStyle/>
          <a:p>
            <a:pPr algn="ctr"/>
            <a:r>
              <a:rPr lang="en-US" sz="1600" dirty="0">
                <a:solidFill>
                  <a:srgbClr val="0000FF"/>
                </a:solidFill>
              </a:rPr>
              <a:t>10%</a:t>
            </a:r>
          </a:p>
        </p:txBody>
      </p:sp>
      <p:sp>
        <p:nvSpPr>
          <p:cNvPr id="10" name="TextBox 9"/>
          <p:cNvSpPr txBox="1"/>
          <p:nvPr/>
        </p:nvSpPr>
        <p:spPr>
          <a:xfrm>
            <a:off x="2992852" y="5603671"/>
            <a:ext cx="6059024" cy="461665"/>
          </a:xfrm>
          <a:prstGeom prst="rect">
            <a:avLst/>
          </a:prstGeom>
          <a:noFill/>
        </p:spPr>
        <p:txBody>
          <a:bodyPr wrap="square" rtlCol="0">
            <a:spAutoFit/>
          </a:bodyPr>
          <a:lstStyle/>
          <a:p>
            <a:pPr algn="ctr"/>
            <a:r>
              <a:rPr lang="en-US" sz="2400" dirty="0">
                <a:solidFill>
                  <a:srgbClr val="0000FF"/>
                </a:solidFill>
              </a:rPr>
              <a:t>Cycle time = 10 + (20+10)/2 = 25</a:t>
            </a:r>
          </a:p>
        </p:txBody>
      </p:sp>
      <p:sp>
        <p:nvSpPr>
          <p:cNvPr id="11" name="TextBox 10"/>
          <p:cNvSpPr txBox="1"/>
          <p:nvPr/>
        </p:nvSpPr>
        <p:spPr>
          <a:xfrm>
            <a:off x="2967452" y="6014009"/>
            <a:ext cx="6059024" cy="461665"/>
          </a:xfrm>
          <a:prstGeom prst="rect">
            <a:avLst/>
          </a:prstGeom>
          <a:noFill/>
        </p:spPr>
        <p:txBody>
          <a:bodyPr wrap="square" rtlCol="0">
            <a:spAutoFit/>
          </a:bodyPr>
          <a:lstStyle/>
          <a:p>
            <a:pPr algn="ctr"/>
            <a:r>
              <a:rPr lang="en-US" sz="2400" dirty="0">
                <a:solidFill>
                  <a:srgbClr val="0000FF"/>
                </a:solidFill>
              </a:rPr>
              <a:t>Cycle time = 10 + 0.9*20+0.1*10 = 29</a:t>
            </a:r>
          </a:p>
        </p:txBody>
      </p:sp>
      <p:sp>
        <p:nvSpPr>
          <p:cNvPr id="2" name="Title 1"/>
          <p:cNvSpPr>
            <a:spLocks noGrp="1"/>
          </p:cNvSpPr>
          <p:nvPr>
            <p:ph type="title"/>
          </p:nvPr>
        </p:nvSpPr>
        <p:spPr/>
        <p:txBody>
          <a:bodyPr/>
          <a:lstStyle/>
          <a:p>
            <a:r>
              <a:rPr lang="en-US" dirty="0"/>
              <a:t>Example: Alternative Paths</a:t>
            </a:r>
          </a:p>
        </p:txBody>
      </p:sp>
      <p:sp>
        <p:nvSpPr>
          <p:cNvPr id="14" name="Rectangle 8"/>
          <p:cNvSpPr>
            <a:spLocks noChangeArrowheads="1"/>
          </p:cNvSpPr>
          <p:nvPr/>
        </p:nvSpPr>
        <p:spPr bwMode="auto">
          <a:xfrm>
            <a:off x="1905000" y="1524000"/>
            <a:ext cx="84582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38138" indent="-338138">
              <a:lnSpc>
                <a:spcPct val="90000"/>
              </a:lnSpc>
              <a:spcBef>
                <a:spcPct val="20000"/>
              </a:spcBef>
              <a:buFontTx/>
              <a:buChar char="•"/>
            </a:pPr>
            <a:endParaRPr lang="en-US" dirty="0"/>
          </a:p>
          <a:p>
            <a:pPr marL="338138" indent="-338138">
              <a:lnSpc>
                <a:spcPct val="90000"/>
              </a:lnSpc>
              <a:spcBef>
                <a:spcPct val="20000"/>
              </a:spcBef>
              <a:buFontTx/>
              <a:buChar char="•"/>
            </a:pPr>
            <a:r>
              <a:rPr lang="en-US" sz="2400" dirty="0"/>
              <a:t>What is the average cycle time?</a:t>
            </a:r>
          </a:p>
        </p:txBody>
      </p:sp>
    </p:spTree>
    <p:extLst>
      <p:ext uri="{BB962C8B-B14F-4D97-AF65-F5344CB8AC3E}">
        <p14:creationId xmlns:p14="http://schemas.microsoft.com/office/powerpoint/2010/main" val="79853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8" grpId="0"/>
      <p:bldP spid="9" grpId="0"/>
      <p:bldP spid="10" grpId="0"/>
      <p:bldP spid="10" grpId="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80051" y="39683"/>
            <a:ext cx="7920403" cy="1055077"/>
          </a:xfrm>
        </p:spPr>
        <p:txBody>
          <a:bodyPr/>
          <a:lstStyle/>
          <a:p>
            <a:r>
              <a:rPr lang="en-US" dirty="0">
                <a:ea typeface="ＭＳ Ｐゴシック" pitchFamily="34" charset="-128"/>
              </a:rPr>
              <a:t>Process Analysis</a:t>
            </a:r>
          </a:p>
        </p:txBody>
      </p:sp>
      <p:sp>
        <p:nvSpPr>
          <p:cNvPr id="9219" name="Rectangle 5"/>
          <p:cNvSpPr>
            <a:spLocks noChangeArrowheads="1"/>
          </p:cNvSpPr>
          <p:nvPr/>
        </p:nvSpPr>
        <p:spPr bwMode="auto">
          <a:xfrm>
            <a:off x="9276872" y="1333803"/>
            <a:ext cx="665285"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sp>
        <p:nvSpPr>
          <p:cNvPr id="9220" name="Rectangle 6"/>
          <p:cNvSpPr>
            <a:spLocks noChangeArrowheads="1"/>
          </p:cNvSpPr>
          <p:nvPr/>
        </p:nvSpPr>
        <p:spPr bwMode="auto">
          <a:xfrm>
            <a:off x="2632818" y="2397674"/>
            <a:ext cx="131885" cy="6652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graphicFrame>
        <p:nvGraphicFramePr>
          <p:cNvPr id="10" name="Object 9"/>
          <p:cNvGraphicFramePr>
            <a:graphicFrameLocks noChangeAspect="1"/>
          </p:cNvGraphicFramePr>
          <p:nvPr/>
        </p:nvGraphicFramePr>
        <p:xfrm>
          <a:off x="3457828" y="1352921"/>
          <a:ext cx="4895850" cy="4188069"/>
        </p:xfrm>
        <a:graphic>
          <a:graphicData uri="http://schemas.openxmlformats.org/presentationml/2006/ole">
            <mc:AlternateContent xmlns:mc="http://schemas.openxmlformats.org/markup-compatibility/2006">
              <mc:Choice xmlns:v="urn:schemas-microsoft-com:vml" Requires="v">
                <p:oleObj name="Visio" r:id="rId3" imgW="6911893" imgH="5913324" progId="Visio.Drawing.11">
                  <p:embed/>
                </p:oleObj>
              </mc:Choice>
              <mc:Fallback>
                <p:oleObj name="Visio" r:id="rId3" imgW="6911893" imgH="5913324" progId="Visio.Drawing.11">
                  <p:embed/>
                  <p:pic>
                    <p:nvPicPr>
                      <p:cNvPr id="10" name="Object 9"/>
                      <p:cNvPicPr>
                        <a:picLocks noChangeAspect="1" noChangeArrowheads="1"/>
                      </p:cNvPicPr>
                      <p:nvPr/>
                    </p:nvPicPr>
                    <p:blipFill>
                      <a:blip r:embed="rId4"/>
                      <a:srcRect/>
                      <a:stretch>
                        <a:fillRect/>
                      </a:stretch>
                    </p:blipFill>
                    <p:spPr bwMode="auto">
                      <a:xfrm>
                        <a:off x="3457828" y="1352921"/>
                        <a:ext cx="4895850" cy="4188069"/>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5" imgW="6911893" imgH="5913324" progId="Visio.Drawing.11">
                  <p:embed/>
                </p:oleObj>
              </mc:Choice>
              <mc:Fallback>
                <p:oleObj name="Visio" r:id="rId5" imgW="6911893" imgH="5913324" progId="Visio.Drawing.11">
                  <p:embed/>
                  <p:pic>
                    <p:nvPicPr>
                      <p:cNvPr id="11" name="Object 10"/>
                      <p:cNvPicPr>
                        <a:picLocks noChangeAspect="1" noChangeArrowheads="1"/>
                      </p:cNvPicPr>
                      <p:nvPr/>
                    </p:nvPicPr>
                    <p:blipFill>
                      <a:blip r:embed="rId6"/>
                      <a:srcRect/>
                      <a:stretch>
                        <a:fillRect/>
                      </a:stretch>
                    </p:blipFill>
                    <p:spPr bwMode="auto">
                      <a:xfrm>
                        <a:off x="3458332"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3471133" y="1347981"/>
          <a:ext cx="4895850" cy="4188069"/>
        </p:xfrm>
        <a:graphic>
          <a:graphicData uri="http://schemas.openxmlformats.org/presentationml/2006/ole">
            <mc:AlternateContent xmlns:mc="http://schemas.openxmlformats.org/markup-compatibility/2006">
              <mc:Choice xmlns:v="urn:schemas-microsoft-com:vml" Requires="v">
                <p:oleObj name="Visio" r:id="rId7" imgW="6911893" imgH="5913324" progId="Visio.Drawing.11">
                  <p:embed/>
                </p:oleObj>
              </mc:Choice>
              <mc:Fallback>
                <p:oleObj name="Visio" r:id="rId7" imgW="6911893" imgH="5913324" progId="Visio.Drawing.11">
                  <p:embed/>
                  <p:pic>
                    <p:nvPicPr>
                      <p:cNvPr id="12" name="Object 11"/>
                      <p:cNvPicPr>
                        <a:picLocks noChangeAspect="1" noChangeArrowheads="1"/>
                      </p:cNvPicPr>
                      <p:nvPr/>
                    </p:nvPicPr>
                    <p:blipFill>
                      <a:blip r:embed="rId8"/>
                      <a:srcRect/>
                      <a:stretch>
                        <a:fillRect/>
                      </a:stretch>
                    </p:blipFill>
                    <p:spPr bwMode="auto">
                      <a:xfrm>
                        <a:off x="3471133" y="134798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3471133" y="1352342"/>
          <a:ext cx="4895850" cy="4188069"/>
        </p:xfrm>
        <a:graphic>
          <a:graphicData uri="http://schemas.openxmlformats.org/presentationml/2006/ole">
            <mc:AlternateContent xmlns:mc="http://schemas.openxmlformats.org/markup-compatibility/2006">
              <mc:Choice xmlns:v="urn:schemas-microsoft-com:vml" Requires="v">
                <p:oleObj name="Visio" r:id="rId9" imgW="6911893" imgH="5913324" progId="Visio.Drawing.11">
                  <p:embed/>
                </p:oleObj>
              </mc:Choice>
              <mc:Fallback>
                <p:oleObj name="Visio" r:id="rId9" imgW="6911893" imgH="5913324" progId="Visio.Drawing.11">
                  <p:embed/>
                  <p:pic>
                    <p:nvPicPr>
                      <p:cNvPr id="13" name="Object 12"/>
                      <p:cNvPicPr>
                        <a:picLocks noChangeAspect="1" noChangeArrowheads="1"/>
                      </p:cNvPicPr>
                      <p:nvPr/>
                    </p:nvPicPr>
                    <p:blipFill>
                      <a:blip r:embed="rId10"/>
                      <a:srcRect/>
                      <a:stretch>
                        <a:fillRect/>
                      </a:stretch>
                    </p:blipFill>
                    <p:spPr bwMode="auto">
                      <a:xfrm>
                        <a:off x="3471133"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458287" y="1352342"/>
          <a:ext cx="4895850" cy="4188069"/>
        </p:xfrm>
        <a:graphic>
          <a:graphicData uri="http://schemas.openxmlformats.org/presentationml/2006/ole">
            <mc:AlternateContent xmlns:mc="http://schemas.openxmlformats.org/markup-compatibility/2006">
              <mc:Choice xmlns:v="urn:schemas-microsoft-com:vml" Requires="v">
                <p:oleObj name="Visio" r:id="rId11" imgW="6911893" imgH="5913324" progId="Visio.Drawing.11">
                  <p:embed/>
                </p:oleObj>
              </mc:Choice>
              <mc:Fallback>
                <p:oleObj name="Visio" r:id="rId11" imgW="6911893" imgH="5913324" progId="Visio.Drawing.11">
                  <p:embed/>
                  <p:pic>
                    <p:nvPicPr>
                      <p:cNvPr id="14" name="Object 13"/>
                      <p:cNvPicPr>
                        <a:picLocks noChangeAspect="1" noChangeArrowheads="1"/>
                      </p:cNvPicPr>
                      <p:nvPr/>
                    </p:nvPicPr>
                    <p:blipFill>
                      <a:blip r:embed="rId12"/>
                      <a:srcRect/>
                      <a:stretch>
                        <a:fillRect/>
                      </a:stretch>
                    </p:blipFill>
                    <p:spPr bwMode="auto">
                      <a:xfrm>
                        <a:off x="3458287"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13" imgW="6911893" imgH="5913324" progId="Visio.Drawing.11">
                  <p:embed/>
                </p:oleObj>
              </mc:Choice>
              <mc:Fallback>
                <p:oleObj name="Visio" r:id="rId13" imgW="6911893" imgH="5913324" progId="Visio.Drawing.11">
                  <p:embed/>
                  <p:pic>
                    <p:nvPicPr>
                      <p:cNvPr id="15" name="Object 14"/>
                      <p:cNvPicPr>
                        <a:picLocks noChangeAspect="1" noChangeArrowheads="1"/>
                      </p:cNvPicPr>
                      <p:nvPr/>
                    </p:nvPicPr>
                    <p:blipFill>
                      <a:blip r:embed="rId14"/>
                      <a:srcRect/>
                      <a:stretch>
                        <a:fillRect/>
                      </a:stretch>
                    </p:blipFill>
                    <p:spPr bwMode="auto">
                      <a:xfrm>
                        <a:off x="3458332"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3471017" y="1352921"/>
          <a:ext cx="4895850" cy="4188069"/>
        </p:xfrm>
        <a:graphic>
          <a:graphicData uri="http://schemas.openxmlformats.org/presentationml/2006/ole">
            <mc:AlternateContent xmlns:mc="http://schemas.openxmlformats.org/markup-compatibility/2006">
              <mc:Choice xmlns:v="urn:schemas-microsoft-com:vml" Requires="v">
                <p:oleObj name="Visio" r:id="rId15" imgW="6911893" imgH="5913324" progId="Visio.Drawing.11">
                  <p:embed/>
                </p:oleObj>
              </mc:Choice>
              <mc:Fallback>
                <p:oleObj name="Visio" r:id="rId15" imgW="6911893" imgH="5913324" progId="Visio.Drawing.11">
                  <p:embed/>
                  <p:pic>
                    <p:nvPicPr>
                      <p:cNvPr id="16" name="Object 15"/>
                      <p:cNvPicPr>
                        <a:picLocks noChangeAspect="1" noChangeArrowheads="1"/>
                      </p:cNvPicPr>
                      <p:nvPr/>
                    </p:nvPicPr>
                    <p:blipFill>
                      <a:blip r:embed="rId16"/>
                      <a:srcRect/>
                      <a:stretch>
                        <a:fillRect/>
                      </a:stretch>
                    </p:blipFill>
                    <p:spPr bwMode="auto">
                      <a:xfrm>
                        <a:off x="3471017" y="135292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5" name="Rounded Rectangle 24"/>
          <p:cNvSpPr/>
          <p:nvPr/>
        </p:nvSpPr>
        <p:spPr bwMode="auto">
          <a:xfrm>
            <a:off x="6946284" y="3419345"/>
            <a:ext cx="1189822" cy="638909"/>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
        <p:nvSpPr>
          <p:cNvPr id="23" name="Rounded Rectangle 22"/>
          <p:cNvSpPr/>
          <p:nvPr/>
        </p:nvSpPr>
        <p:spPr bwMode="auto">
          <a:xfrm>
            <a:off x="6703161" y="2477730"/>
            <a:ext cx="941126" cy="520531"/>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
        <p:nvSpPr>
          <p:cNvPr id="24" name="Rounded Rectangle 23"/>
          <p:cNvSpPr/>
          <p:nvPr/>
        </p:nvSpPr>
        <p:spPr bwMode="auto">
          <a:xfrm>
            <a:off x="7352845" y="4205893"/>
            <a:ext cx="1020047" cy="582995"/>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Tree>
    <p:extLst>
      <p:ext uri="{BB962C8B-B14F-4D97-AF65-F5344CB8AC3E}">
        <p14:creationId xmlns:p14="http://schemas.microsoft.com/office/powerpoint/2010/main" val="2701469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ch7_FlowAnalysisANDSpli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7405688"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2967452" y="5694003"/>
            <a:ext cx="6059024" cy="461665"/>
          </a:xfrm>
          <a:prstGeom prst="rect">
            <a:avLst/>
          </a:prstGeom>
          <a:noFill/>
        </p:spPr>
        <p:txBody>
          <a:bodyPr wrap="square" rtlCol="0">
            <a:spAutoFit/>
          </a:bodyPr>
          <a:lstStyle/>
          <a:p>
            <a:pPr algn="ctr"/>
            <a:r>
              <a:rPr lang="en-US" sz="2400" dirty="0">
                <a:solidFill>
                  <a:srgbClr val="0000FF"/>
                </a:solidFill>
              </a:rPr>
              <a:t>Cycle time = 10 + 20 = 30</a:t>
            </a:r>
          </a:p>
        </p:txBody>
      </p:sp>
      <p:sp>
        <p:nvSpPr>
          <p:cNvPr id="2" name="Title 1"/>
          <p:cNvSpPr>
            <a:spLocks noGrp="1"/>
          </p:cNvSpPr>
          <p:nvPr>
            <p:ph type="title"/>
          </p:nvPr>
        </p:nvSpPr>
        <p:spPr/>
        <p:txBody>
          <a:bodyPr/>
          <a:lstStyle/>
          <a:p>
            <a:r>
              <a:rPr lang="en-US" dirty="0"/>
              <a:t>Example: Parallel paths</a:t>
            </a:r>
          </a:p>
        </p:txBody>
      </p:sp>
      <p:sp>
        <p:nvSpPr>
          <p:cNvPr id="8" name="Rectangle 8"/>
          <p:cNvSpPr>
            <a:spLocks noChangeArrowheads="1"/>
          </p:cNvSpPr>
          <p:nvPr/>
        </p:nvSpPr>
        <p:spPr bwMode="auto">
          <a:xfrm>
            <a:off x="1905000" y="1524000"/>
            <a:ext cx="84582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38138" indent="-338138">
              <a:lnSpc>
                <a:spcPct val="90000"/>
              </a:lnSpc>
              <a:spcBef>
                <a:spcPct val="20000"/>
              </a:spcBef>
              <a:buFontTx/>
              <a:buChar char="•"/>
            </a:pPr>
            <a:endParaRPr lang="en-US" dirty="0"/>
          </a:p>
          <a:p>
            <a:pPr marL="338138" indent="-338138">
              <a:lnSpc>
                <a:spcPct val="90000"/>
              </a:lnSpc>
              <a:spcBef>
                <a:spcPct val="20000"/>
              </a:spcBef>
              <a:buFontTx/>
              <a:buChar char="•"/>
            </a:pPr>
            <a:r>
              <a:rPr lang="en-US" sz="2400" dirty="0"/>
              <a:t>What is the average cycle time?</a:t>
            </a:r>
          </a:p>
        </p:txBody>
      </p:sp>
    </p:spTree>
    <p:extLst>
      <p:ext uri="{BB962C8B-B14F-4D97-AF65-F5344CB8AC3E}">
        <p14:creationId xmlns:p14="http://schemas.microsoft.com/office/powerpoint/2010/main" val="280384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14 at 11.46.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098" y="2965384"/>
            <a:ext cx="8674702" cy="1943235"/>
          </a:xfrm>
          <a:prstGeom prst="rect">
            <a:avLst/>
          </a:prstGeom>
        </p:spPr>
      </p:pic>
      <p:sp>
        <p:nvSpPr>
          <p:cNvPr id="30723" name="Rectangle 8"/>
          <p:cNvSpPr>
            <a:spLocks noChangeArrowheads="1"/>
          </p:cNvSpPr>
          <p:nvPr/>
        </p:nvSpPr>
        <p:spPr bwMode="auto">
          <a:xfrm>
            <a:off x="1905000" y="1524000"/>
            <a:ext cx="84582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38138" indent="-338138">
              <a:lnSpc>
                <a:spcPct val="90000"/>
              </a:lnSpc>
              <a:spcBef>
                <a:spcPct val="20000"/>
              </a:spcBef>
              <a:buFontTx/>
              <a:buChar char="•"/>
            </a:pPr>
            <a:endParaRPr lang="en-US" dirty="0"/>
          </a:p>
          <a:p>
            <a:pPr marL="338138" indent="-338138">
              <a:lnSpc>
                <a:spcPct val="90000"/>
              </a:lnSpc>
              <a:spcBef>
                <a:spcPct val="20000"/>
              </a:spcBef>
              <a:buFontTx/>
              <a:buChar char="•"/>
            </a:pPr>
            <a:r>
              <a:rPr lang="en-US" sz="2400" dirty="0"/>
              <a:t>What is the average cycle time?</a:t>
            </a:r>
          </a:p>
        </p:txBody>
      </p:sp>
      <p:sp>
        <p:nvSpPr>
          <p:cNvPr id="2" name="Title 1"/>
          <p:cNvSpPr>
            <a:spLocks noGrp="1"/>
          </p:cNvSpPr>
          <p:nvPr>
            <p:ph type="title"/>
          </p:nvPr>
        </p:nvSpPr>
        <p:spPr/>
        <p:txBody>
          <a:bodyPr/>
          <a:lstStyle/>
          <a:p>
            <a:r>
              <a:rPr lang="en-US" dirty="0"/>
              <a:t>Example: Rework loop</a:t>
            </a:r>
          </a:p>
        </p:txBody>
      </p:sp>
      <p:sp>
        <p:nvSpPr>
          <p:cNvPr id="8" name="TextBox 7"/>
          <p:cNvSpPr txBox="1"/>
          <p:nvPr/>
        </p:nvSpPr>
        <p:spPr>
          <a:xfrm>
            <a:off x="8744530" y="3391975"/>
            <a:ext cx="742370" cy="338554"/>
          </a:xfrm>
          <a:prstGeom prst="rect">
            <a:avLst/>
          </a:prstGeom>
          <a:noFill/>
        </p:spPr>
        <p:txBody>
          <a:bodyPr wrap="square" rtlCol="0">
            <a:spAutoFit/>
          </a:bodyPr>
          <a:lstStyle/>
          <a:p>
            <a:pPr algn="ctr"/>
            <a:r>
              <a:rPr lang="en-US" sz="1600" dirty="0">
                <a:solidFill>
                  <a:srgbClr val="0000FF"/>
                </a:solidFill>
              </a:rPr>
              <a:t>100%</a:t>
            </a:r>
          </a:p>
        </p:txBody>
      </p:sp>
      <p:sp>
        <p:nvSpPr>
          <p:cNvPr id="9" name="TextBox 8"/>
          <p:cNvSpPr txBox="1"/>
          <p:nvPr/>
        </p:nvSpPr>
        <p:spPr>
          <a:xfrm>
            <a:off x="8579430" y="4344475"/>
            <a:ext cx="626110" cy="338554"/>
          </a:xfrm>
          <a:prstGeom prst="rect">
            <a:avLst/>
          </a:prstGeom>
          <a:noFill/>
        </p:spPr>
        <p:txBody>
          <a:bodyPr wrap="square" rtlCol="0">
            <a:spAutoFit/>
          </a:bodyPr>
          <a:lstStyle/>
          <a:p>
            <a:pPr algn="ctr"/>
            <a:r>
              <a:rPr lang="en-US" sz="1600" dirty="0">
                <a:solidFill>
                  <a:srgbClr val="0000FF"/>
                </a:solidFill>
              </a:rPr>
              <a:t>0%</a:t>
            </a:r>
          </a:p>
        </p:txBody>
      </p:sp>
      <p:sp>
        <p:nvSpPr>
          <p:cNvPr id="10" name="TextBox 9"/>
          <p:cNvSpPr txBox="1"/>
          <p:nvPr/>
        </p:nvSpPr>
        <p:spPr>
          <a:xfrm>
            <a:off x="2967452" y="5694003"/>
            <a:ext cx="6059024" cy="461665"/>
          </a:xfrm>
          <a:prstGeom prst="rect">
            <a:avLst/>
          </a:prstGeom>
          <a:noFill/>
        </p:spPr>
        <p:txBody>
          <a:bodyPr wrap="square" rtlCol="0">
            <a:spAutoFit/>
          </a:bodyPr>
          <a:lstStyle/>
          <a:p>
            <a:pPr algn="ctr"/>
            <a:r>
              <a:rPr lang="en-US" sz="2400" dirty="0">
                <a:solidFill>
                  <a:srgbClr val="0000FF"/>
                </a:solidFill>
              </a:rPr>
              <a:t>Cycle time = 10 + 20 = 30</a:t>
            </a:r>
          </a:p>
        </p:txBody>
      </p:sp>
      <p:sp>
        <p:nvSpPr>
          <p:cNvPr id="11" name="TextBox 10"/>
          <p:cNvSpPr txBox="1"/>
          <p:nvPr/>
        </p:nvSpPr>
        <p:spPr>
          <a:xfrm>
            <a:off x="8973130" y="3391975"/>
            <a:ext cx="742370" cy="338554"/>
          </a:xfrm>
          <a:prstGeom prst="rect">
            <a:avLst/>
          </a:prstGeom>
          <a:noFill/>
        </p:spPr>
        <p:txBody>
          <a:bodyPr wrap="square" rtlCol="0">
            <a:spAutoFit/>
          </a:bodyPr>
          <a:lstStyle/>
          <a:p>
            <a:pPr algn="ctr"/>
            <a:r>
              <a:rPr lang="en-US" sz="1600" dirty="0">
                <a:solidFill>
                  <a:srgbClr val="0000FF"/>
                </a:solidFill>
              </a:rPr>
              <a:t>1%</a:t>
            </a:r>
          </a:p>
        </p:txBody>
      </p:sp>
      <p:sp>
        <p:nvSpPr>
          <p:cNvPr id="12" name="TextBox 11"/>
          <p:cNvSpPr txBox="1"/>
          <p:nvPr/>
        </p:nvSpPr>
        <p:spPr>
          <a:xfrm>
            <a:off x="8757230" y="4344475"/>
            <a:ext cx="626110" cy="338554"/>
          </a:xfrm>
          <a:prstGeom prst="rect">
            <a:avLst/>
          </a:prstGeom>
          <a:noFill/>
        </p:spPr>
        <p:txBody>
          <a:bodyPr wrap="square" rtlCol="0">
            <a:spAutoFit/>
          </a:bodyPr>
          <a:lstStyle/>
          <a:p>
            <a:pPr algn="ctr"/>
            <a:r>
              <a:rPr lang="en-US" sz="1600" dirty="0">
                <a:solidFill>
                  <a:srgbClr val="0000FF"/>
                </a:solidFill>
              </a:rPr>
              <a:t>99%</a:t>
            </a:r>
          </a:p>
        </p:txBody>
      </p:sp>
      <p:sp>
        <p:nvSpPr>
          <p:cNvPr id="13" name="TextBox 12"/>
          <p:cNvSpPr txBox="1"/>
          <p:nvPr/>
        </p:nvSpPr>
        <p:spPr>
          <a:xfrm>
            <a:off x="2980152" y="5846403"/>
            <a:ext cx="6059024" cy="461665"/>
          </a:xfrm>
          <a:prstGeom prst="rect">
            <a:avLst/>
          </a:prstGeom>
          <a:noFill/>
        </p:spPr>
        <p:txBody>
          <a:bodyPr wrap="square" rtlCol="0">
            <a:spAutoFit/>
          </a:bodyPr>
          <a:lstStyle/>
          <a:p>
            <a:pPr algn="ctr"/>
            <a:r>
              <a:rPr lang="en-US" sz="2400" dirty="0">
                <a:solidFill>
                  <a:srgbClr val="0000FF"/>
                </a:solidFill>
              </a:rPr>
              <a:t>Cycle time = 10 + 20/0.01 = 2010</a:t>
            </a:r>
          </a:p>
        </p:txBody>
      </p:sp>
      <p:sp>
        <p:nvSpPr>
          <p:cNvPr id="14" name="TextBox 13"/>
          <p:cNvSpPr txBox="1"/>
          <p:nvPr/>
        </p:nvSpPr>
        <p:spPr>
          <a:xfrm>
            <a:off x="8909630" y="3315775"/>
            <a:ext cx="742370" cy="338554"/>
          </a:xfrm>
          <a:prstGeom prst="rect">
            <a:avLst/>
          </a:prstGeom>
          <a:noFill/>
        </p:spPr>
        <p:txBody>
          <a:bodyPr wrap="square" rtlCol="0">
            <a:spAutoFit/>
          </a:bodyPr>
          <a:lstStyle/>
          <a:p>
            <a:pPr algn="ctr"/>
            <a:r>
              <a:rPr lang="en-US" sz="1600" dirty="0">
                <a:solidFill>
                  <a:srgbClr val="0000FF"/>
                </a:solidFill>
              </a:rPr>
              <a:t>80%</a:t>
            </a:r>
          </a:p>
        </p:txBody>
      </p:sp>
      <p:sp>
        <p:nvSpPr>
          <p:cNvPr id="15" name="TextBox 14"/>
          <p:cNvSpPr txBox="1"/>
          <p:nvPr/>
        </p:nvSpPr>
        <p:spPr>
          <a:xfrm>
            <a:off x="8554030" y="4509575"/>
            <a:ext cx="742370" cy="338554"/>
          </a:xfrm>
          <a:prstGeom prst="rect">
            <a:avLst/>
          </a:prstGeom>
          <a:noFill/>
        </p:spPr>
        <p:txBody>
          <a:bodyPr wrap="square" rtlCol="0">
            <a:spAutoFit/>
          </a:bodyPr>
          <a:lstStyle/>
          <a:p>
            <a:pPr algn="ctr"/>
            <a:r>
              <a:rPr lang="en-US" sz="1600" dirty="0">
                <a:solidFill>
                  <a:srgbClr val="0000FF"/>
                </a:solidFill>
              </a:rPr>
              <a:t>20%</a:t>
            </a:r>
          </a:p>
        </p:txBody>
      </p:sp>
      <p:sp>
        <p:nvSpPr>
          <p:cNvPr id="16" name="TextBox 15"/>
          <p:cNvSpPr txBox="1"/>
          <p:nvPr/>
        </p:nvSpPr>
        <p:spPr>
          <a:xfrm>
            <a:off x="2865852" y="5986103"/>
            <a:ext cx="6059024" cy="461665"/>
          </a:xfrm>
          <a:prstGeom prst="rect">
            <a:avLst/>
          </a:prstGeom>
          <a:noFill/>
        </p:spPr>
        <p:txBody>
          <a:bodyPr wrap="square" rtlCol="0">
            <a:spAutoFit/>
          </a:bodyPr>
          <a:lstStyle/>
          <a:p>
            <a:pPr algn="ctr"/>
            <a:r>
              <a:rPr lang="en-US" sz="2400" dirty="0">
                <a:solidFill>
                  <a:srgbClr val="0000FF"/>
                </a:solidFill>
              </a:rPr>
              <a:t>Cycle time = 10 + 20/0.8 = 35</a:t>
            </a:r>
          </a:p>
        </p:txBody>
      </p:sp>
    </p:spTree>
    <p:extLst>
      <p:ext uri="{BB962C8B-B14F-4D97-AF65-F5344CB8AC3E}">
        <p14:creationId xmlns:p14="http://schemas.microsoft.com/office/powerpoint/2010/main" val="339925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1" grpId="1"/>
      <p:bldP spid="12" grpId="0"/>
      <p:bldP spid="12" grpId="1"/>
      <p:bldP spid="13" grpId="0"/>
      <p:bldP spid="13" grpId="1"/>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p:txBody>
          <a:bodyPr/>
          <a:lstStyle/>
          <a:p>
            <a:r>
              <a:rPr lang="en-US" dirty="0">
                <a:latin typeface="Times New Roman" charset="0"/>
                <a:ea typeface="ＭＳ Ｐゴシック" charset="0"/>
                <a:cs typeface="ＭＳ Ｐゴシック" charset="0"/>
              </a:rPr>
              <a:t>Flow analysis equations for cycle time</a:t>
            </a:r>
          </a:p>
        </p:txBody>
      </p:sp>
      <p:sp>
        <p:nvSpPr>
          <p:cNvPr id="23581" name="Text Box 11"/>
          <p:cNvSpPr txBox="1">
            <a:spLocks noChangeArrowheads="1"/>
          </p:cNvSpPr>
          <p:nvPr/>
        </p:nvSpPr>
        <p:spPr bwMode="auto">
          <a:xfrm>
            <a:off x="6201172" y="4297288"/>
            <a:ext cx="392072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dirty="0"/>
              <a:t>CT = max(T</a:t>
            </a:r>
            <a:r>
              <a:rPr lang="en-US" baseline="-25000" dirty="0"/>
              <a:t>1</a:t>
            </a:r>
            <a:r>
              <a:rPr lang="en-US" dirty="0"/>
              <a:t>, T</a:t>
            </a:r>
            <a:r>
              <a:rPr lang="en-US" baseline="-25000" dirty="0"/>
              <a:t>2</a:t>
            </a:r>
            <a:r>
              <a:rPr lang="en-US" dirty="0"/>
              <a:t>,…, T</a:t>
            </a:r>
            <a:r>
              <a:rPr lang="en-US" baseline="-25000" dirty="0"/>
              <a:t>N</a:t>
            </a:r>
            <a:r>
              <a:rPr lang="en-US" dirty="0"/>
              <a:t>)</a:t>
            </a:r>
          </a:p>
        </p:txBody>
      </p:sp>
      <p:sp>
        <p:nvSpPr>
          <p:cNvPr id="23579" name="Text Box 11"/>
          <p:cNvSpPr txBox="1">
            <a:spLocks noChangeArrowheads="1"/>
          </p:cNvSpPr>
          <p:nvPr/>
        </p:nvSpPr>
        <p:spPr bwMode="auto">
          <a:xfrm>
            <a:off x="6210300" y="2895604"/>
            <a:ext cx="396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dirty="0"/>
              <a:t>CT = p</a:t>
            </a:r>
            <a:r>
              <a:rPr lang="en-US" baseline="-25000" dirty="0"/>
              <a:t>1</a:t>
            </a:r>
            <a:r>
              <a:rPr lang="en-US" dirty="0"/>
              <a:t>*T</a:t>
            </a:r>
            <a:r>
              <a:rPr lang="en-US" baseline="-25000" dirty="0"/>
              <a:t>1</a:t>
            </a:r>
            <a:r>
              <a:rPr lang="en-US" dirty="0"/>
              <a:t>+p</a:t>
            </a:r>
            <a:r>
              <a:rPr lang="en-US" baseline="-25000" dirty="0"/>
              <a:t>2</a:t>
            </a:r>
            <a:r>
              <a:rPr lang="en-US" dirty="0"/>
              <a:t>*T</a:t>
            </a:r>
            <a:r>
              <a:rPr lang="en-US" baseline="-25000" dirty="0"/>
              <a:t>2</a:t>
            </a:r>
            <a:r>
              <a:rPr lang="en-US" dirty="0"/>
              <a:t>+…+ </a:t>
            </a:r>
            <a:r>
              <a:rPr lang="en-US" dirty="0" err="1"/>
              <a:t>p</a:t>
            </a:r>
            <a:r>
              <a:rPr lang="en-US" baseline="-25000" dirty="0" err="1"/>
              <a:t>n</a:t>
            </a:r>
            <a:r>
              <a:rPr lang="en-US" dirty="0"/>
              <a:t>*T</a:t>
            </a:r>
            <a:r>
              <a:rPr lang="en-US" baseline="-25000" dirty="0"/>
              <a:t>N</a:t>
            </a:r>
            <a:r>
              <a:rPr lang="en-US" dirty="0"/>
              <a:t> </a:t>
            </a:r>
          </a:p>
        </p:txBody>
      </p:sp>
      <p:sp>
        <p:nvSpPr>
          <p:cNvPr id="23577" name="AutoShape 13"/>
          <p:cNvSpPr>
            <a:spLocks noChangeArrowheads="1"/>
          </p:cNvSpPr>
          <p:nvPr/>
        </p:nvSpPr>
        <p:spPr bwMode="auto">
          <a:xfrm>
            <a:off x="5524500" y="2819403"/>
            <a:ext cx="533400" cy="533400"/>
          </a:xfrm>
          <a:prstGeom prst="rightArrow">
            <a:avLst>
              <a:gd name="adj1" fmla="val 50000"/>
              <a:gd name="adj2" fmla="val 25000"/>
            </a:avLst>
          </a:prstGeom>
          <a:solidFill>
            <a:srgbClr val="333399"/>
          </a:solidFill>
          <a:ln w="9525">
            <a:solidFill>
              <a:schemeClr val="tx1"/>
            </a:solidFill>
            <a:miter lim="800000"/>
            <a:headEnd/>
            <a:tailEnd/>
          </a:ln>
        </p:spPr>
        <p:txBody>
          <a:bodyPr wrap="none" anchor="ctr"/>
          <a:lstStyle/>
          <a:p>
            <a:endParaRPr lang="et-EE"/>
          </a:p>
        </p:txBody>
      </p:sp>
      <p:sp>
        <p:nvSpPr>
          <p:cNvPr id="23575" name="Text Box 54"/>
          <p:cNvSpPr txBox="1">
            <a:spLocks noChangeArrowheads="1"/>
          </p:cNvSpPr>
          <p:nvPr/>
        </p:nvSpPr>
        <p:spPr bwMode="auto">
          <a:xfrm>
            <a:off x="6172200" y="5842001"/>
            <a:ext cx="1905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dirty="0"/>
              <a:t>CT = T / (1-r)</a:t>
            </a:r>
          </a:p>
        </p:txBody>
      </p:sp>
      <p:sp>
        <p:nvSpPr>
          <p:cNvPr id="23573" name="AutoShape 55"/>
          <p:cNvSpPr>
            <a:spLocks noChangeArrowheads="1"/>
          </p:cNvSpPr>
          <p:nvPr/>
        </p:nvSpPr>
        <p:spPr bwMode="auto">
          <a:xfrm>
            <a:off x="5524500" y="5765800"/>
            <a:ext cx="533400" cy="533400"/>
          </a:xfrm>
          <a:prstGeom prst="rightArrow">
            <a:avLst>
              <a:gd name="adj1" fmla="val 50000"/>
              <a:gd name="adj2" fmla="val 25000"/>
            </a:avLst>
          </a:prstGeom>
          <a:solidFill>
            <a:srgbClr val="333399"/>
          </a:solidFill>
          <a:ln w="9525">
            <a:solidFill>
              <a:schemeClr val="tx1"/>
            </a:solidFill>
            <a:miter lim="800000"/>
            <a:headEnd/>
            <a:tailEnd/>
          </a:ln>
        </p:spPr>
        <p:txBody>
          <a:bodyPr wrap="none" anchor="ctr"/>
          <a:lstStyle/>
          <a:p>
            <a:endParaRPr lang="et-EE"/>
          </a:p>
        </p:txBody>
      </p:sp>
      <p:sp>
        <p:nvSpPr>
          <p:cNvPr id="23565" name="AutoShape 55"/>
          <p:cNvSpPr>
            <a:spLocks noChangeArrowheads="1"/>
          </p:cNvSpPr>
          <p:nvPr/>
        </p:nvSpPr>
        <p:spPr bwMode="auto">
          <a:xfrm>
            <a:off x="5511800" y="4318000"/>
            <a:ext cx="533400" cy="533400"/>
          </a:xfrm>
          <a:prstGeom prst="rightArrow">
            <a:avLst>
              <a:gd name="adj1" fmla="val 50000"/>
              <a:gd name="adj2" fmla="val 25000"/>
            </a:avLst>
          </a:prstGeom>
          <a:solidFill>
            <a:srgbClr val="333399"/>
          </a:solidFill>
          <a:ln w="9525">
            <a:solidFill>
              <a:schemeClr val="tx1"/>
            </a:solidFill>
            <a:miter lim="800000"/>
            <a:headEnd/>
            <a:tailEnd/>
          </a:ln>
        </p:spPr>
        <p:txBody>
          <a:bodyPr wrap="none" anchor="ctr"/>
          <a:lstStyle/>
          <a:p>
            <a:endParaRPr lang="et-EE"/>
          </a:p>
        </p:txBody>
      </p:sp>
      <p:sp>
        <p:nvSpPr>
          <p:cNvPr id="23571" name="Text Box 11"/>
          <p:cNvSpPr txBox="1">
            <a:spLocks noChangeArrowheads="1"/>
          </p:cNvSpPr>
          <p:nvPr/>
        </p:nvSpPr>
        <p:spPr bwMode="auto">
          <a:xfrm>
            <a:off x="6230764" y="1624733"/>
            <a:ext cx="3151482" cy="4615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dirty="0"/>
              <a:t>CT = T</a:t>
            </a:r>
            <a:r>
              <a:rPr lang="en-US" baseline="-25000" dirty="0"/>
              <a:t>1</a:t>
            </a:r>
            <a:r>
              <a:rPr lang="en-US" dirty="0"/>
              <a:t>+T</a:t>
            </a:r>
            <a:r>
              <a:rPr lang="en-US" baseline="-25000" dirty="0"/>
              <a:t>2</a:t>
            </a:r>
            <a:r>
              <a:rPr lang="en-US" dirty="0"/>
              <a:t>+…+ T</a:t>
            </a:r>
            <a:r>
              <a:rPr lang="en-US" baseline="-25000" dirty="0"/>
              <a:t>N</a:t>
            </a:r>
            <a:endParaRPr lang="en-US" dirty="0"/>
          </a:p>
        </p:txBody>
      </p:sp>
      <p:sp>
        <p:nvSpPr>
          <p:cNvPr id="31" name="AutoShape 13"/>
          <p:cNvSpPr>
            <a:spLocks noChangeArrowheads="1"/>
          </p:cNvSpPr>
          <p:nvPr/>
        </p:nvSpPr>
        <p:spPr bwMode="auto">
          <a:xfrm>
            <a:off x="5537200" y="1600203"/>
            <a:ext cx="533400" cy="533400"/>
          </a:xfrm>
          <a:prstGeom prst="rightArrow">
            <a:avLst>
              <a:gd name="adj1" fmla="val 50000"/>
              <a:gd name="adj2" fmla="val 25000"/>
            </a:avLst>
          </a:prstGeom>
          <a:solidFill>
            <a:srgbClr val="333399"/>
          </a:solidFill>
          <a:ln w="9525">
            <a:solidFill>
              <a:schemeClr val="tx1"/>
            </a:solidFill>
            <a:miter lim="800000"/>
            <a:headEnd/>
            <a:tailEnd/>
          </a:ln>
        </p:spPr>
        <p:txBody>
          <a:bodyPr wrap="none" anchor="ctr"/>
          <a:lstStyle/>
          <a:p>
            <a:endParaRPr lang="et-EE"/>
          </a:p>
        </p:txBody>
      </p:sp>
      <p:pic>
        <p:nvPicPr>
          <p:cNvPr id="6" name="Picture 5"/>
          <p:cNvPicPr>
            <a:picLocks noChangeAspect="1"/>
          </p:cNvPicPr>
          <p:nvPr/>
        </p:nvPicPr>
        <p:blipFill>
          <a:blip r:embed="rId3"/>
          <a:stretch>
            <a:fillRect/>
          </a:stretch>
        </p:blipFill>
        <p:spPr>
          <a:xfrm>
            <a:off x="2006600" y="5712862"/>
            <a:ext cx="3467100" cy="789538"/>
          </a:xfrm>
          <a:prstGeom prst="rect">
            <a:avLst/>
          </a:prstGeom>
        </p:spPr>
      </p:pic>
      <p:pic>
        <p:nvPicPr>
          <p:cNvPr id="8" name="Picture 7"/>
          <p:cNvPicPr>
            <a:picLocks noChangeAspect="1"/>
          </p:cNvPicPr>
          <p:nvPr/>
        </p:nvPicPr>
        <p:blipFill>
          <a:blip r:embed="rId4"/>
          <a:stretch>
            <a:fillRect/>
          </a:stretch>
        </p:blipFill>
        <p:spPr>
          <a:xfrm>
            <a:off x="2070100" y="4025173"/>
            <a:ext cx="2501900" cy="1537427"/>
          </a:xfrm>
          <a:prstGeom prst="rect">
            <a:avLst/>
          </a:prstGeom>
        </p:spPr>
      </p:pic>
      <p:pic>
        <p:nvPicPr>
          <p:cNvPr id="9" name="Picture 8"/>
          <p:cNvPicPr>
            <a:picLocks noChangeAspect="1"/>
          </p:cNvPicPr>
          <p:nvPr/>
        </p:nvPicPr>
        <p:blipFill>
          <a:blip r:embed="rId5"/>
          <a:stretch>
            <a:fillRect/>
          </a:stretch>
        </p:blipFill>
        <p:spPr>
          <a:xfrm>
            <a:off x="2159000" y="2365447"/>
            <a:ext cx="2578100" cy="1584252"/>
          </a:xfrm>
          <a:prstGeom prst="rect">
            <a:avLst/>
          </a:prstGeom>
        </p:spPr>
      </p:pic>
      <p:pic>
        <p:nvPicPr>
          <p:cNvPr id="10" name="Picture 9"/>
          <p:cNvPicPr>
            <a:picLocks noChangeAspect="1"/>
          </p:cNvPicPr>
          <p:nvPr/>
        </p:nvPicPr>
        <p:blipFill>
          <a:blip r:embed="rId6"/>
          <a:stretch>
            <a:fillRect/>
          </a:stretch>
        </p:blipFill>
        <p:spPr>
          <a:xfrm>
            <a:off x="1905000" y="1587500"/>
            <a:ext cx="3314700" cy="622300"/>
          </a:xfrm>
          <a:prstGeom prst="rect">
            <a:avLst/>
          </a:prstGeom>
        </p:spPr>
      </p:pic>
    </p:spTree>
    <p:extLst>
      <p:ext uri="{BB962C8B-B14F-4D97-AF65-F5344CB8AC3E}">
        <p14:creationId xmlns:p14="http://schemas.microsoft.com/office/powerpoint/2010/main" val="4243263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5-01-14 at 3.43.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1828877"/>
            <a:ext cx="8751923" cy="1887898"/>
          </a:xfrm>
          <a:prstGeom prst="rect">
            <a:avLst/>
          </a:prstGeom>
        </p:spPr>
      </p:pic>
      <p:sp>
        <p:nvSpPr>
          <p:cNvPr id="3" name="Title 2"/>
          <p:cNvSpPr>
            <a:spLocks noGrp="1"/>
          </p:cNvSpPr>
          <p:nvPr>
            <p:ph type="title"/>
          </p:nvPr>
        </p:nvSpPr>
        <p:spPr/>
        <p:txBody>
          <a:bodyPr/>
          <a:lstStyle/>
          <a:p>
            <a:r>
              <a:rPr lang="en-US" dirty="0"/>
              <a:t>Flow analysis of cycle time</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23</a:t>
            </a:fld>
            <a:endParaRPr lang="en-AU">
              <a:solidFill>
                <a:prstClr val="black">
                  <a:lumMod val="50000"/>
                  <a:lumOff val="50000"/>
                </a:prstClr>
              </a:solidFill>
            </a:endParaRPr>
          </a:p>
        </p:txBody>
      </p:sp>
      <p:sp>
        <p:nvSpPr>
          <p:cNvPr id="10" name="TextBox 9"/>
          <p:cNvSpPr txBox="1"/>
          <p:nvPr/>
        </p:nvSpPr>
        <p:spPr>
          <a:xfrm>
            <a:off x="3023451" y="3304716"/>
            <a:ext cx="734427" cy="338554"/>
          </a:xfrm>
          <a:prstGeom prst="rect">
            <a:avLst/>
          </a:prstGeom>
          <a:noFill/>
        </p:spPr>
        <p:txBody>
          <a:bodyPr wrap="square" rtlCol="0">
            <a:spAutoFit/>
          </a:bodyPr>
          <a:lstStyle/>
          <a:p>
            <a:r>
              <a:rPr lang="en-US" sz="1600" dirty="0">
                <a:solidFill>
                  <a:srgbClr val="0000FF"/>
                </a:solidFill>
              </a:rPr>
              <a:t>1 day</a:t>
            </a:r>
          </a:p>
        </p:txBody>
      </p:sp>
      <p:sp>
        <p:nvSpPr>
          <p:cNvPr id="12" name="TextBox 11"/>
          <p:cNvSpPr txBox="1"/>
          <p:nvPr/>
        </p:nvSpPr>
        <p:spPr>
          <a:xfrm>
            <a:off x="5303913" y="1449699"/>
            <a:ext cx="734427" cy="338554"/>
          </a:xfrm>
          <a:prstGeom prst="rect">
            <a:avLst/>
          </a:prstGeom>
          <a:noFill/>
        </p:spPr>
        <p:txBody>
          <a:bodyPr wrap="square" rtlCol="0">
            <a:spAutoFit/>
          </a:bodyPr>
          <a:lstStyle/>
          <a:p>
            <a:r>
              <a:rPr lang="en-US" sz="1600" dirty="0">
                <a:solidFill>
                  <a:srgbClr val="0000FF"/>
                </a:solidFill>
              </a:rPr>
              <a:t>1 day</a:t>
            </a:r>
          </a:p>
        </p:txBody>
      </p:sp>
      <p:sp>
        <p:nvSpPr>
          <p:cNvPr id="13" name="TextBox 12"/>
          <p:cNvSpPr txBox="1"/>
          <p:nvPr/>
        </p:nvSpPr>
        <p:spPr>
          <a:xfrm>
            <a:off x="5303304" y="3759337"/>
            <a:ext cx="826164" cy="338554"/>
          </a:xfrm>
          <a:prstGeom prst="rect">
            <a:avLst/>
          </a:prstGeom>
          <a:noFill/>
        </p:spPr>
        <p:txBody>
          <a:bodyPr wrap="square" rtlCol="0">
            <a:spAutoFit/>
          </a:bodyPr>
          <a:lstStyle/>
          <a:p>
            <a:r>
              <a:rPr lang="en-US" sz="1600" dirty="0">
                <a:solidFill>
                  <a:srgbClr val="0000FF"/>
                </a:solidFill>
              </a:rPr>
              <a:t>3 days</a:t>
            </a:r>
          </a:p>
        </p:txBody>
      </p:sp>
      <p:sp>
        <p:nvSpPr>
          <p:cNvPr id="14" name="TextBox 13"/>
          <p:cNvSpPr txBox="1"/>
          <p:nvPr/>
        </p:nvSpPr>
        <p:spPr>
          <a:xfrm>
            <a:off x="6740953" y="3253855"/>
            <a:ext cx="842071" cy="338554"/>
          </a:xfrm>
          <a:prstGeom prst="rect">
            <a:avLst/>
          </a:prstGeom>
          <a:noFill/>
        </p:spPr>
        <p:txBody>
          <a:bodyPr wrap="square" rtlCol="0">
            <a:spAutoFit/>
          </a:bodyPr>
          <a:lstStyle/>
          <a:p>
            <a:r>
              <a:rPr lang="en-US" sz="1600" dirty="0">
                <a:solidFill>
                  <a:srgbClr val="0000FF"/>
                </a:solidFill>
              </a:rPr>
              <a:t>3 days</a:t>
            </a:r>
          </a:p>
        </p:txBody>
      </p:sp>
      <p:sp>
        <p:nvSpPr>
          <p:cNvPr id="15" name="TextBox 14"/>
          <p:cNvSpPr txBox="1"/>
          <p:nvPr/>
        </p:nvSpPr>
        <p:spPr>
          <a:xfrm>
            <a:off x="8301006" y="1478518"/>
            <a:ext cx="734427" cy="338554"/>
          </a:xfrm>
          <a:prstGeom prst="rect">
            <a:avLst/>
          </a:prstGeom>
          <a:noFill/>
        </p:spPr>
        <p:txBody>
          <a:bodyPr wrap="square" rtlCol="0">
            <a:spAutoFit/>
          </a:bodyPr>
          <a:lstStyle/>
          <a:p>
            <a:r>
              <a:rPr lang="en-US" sz="1600" dirty="0">
                <a:solidFill>
                  <a:srgbClr val="0000FF"/>
                </a:solidFill>
              </a:rPr>
              <a:t>1 day</a:t>
            </a:r>
          </a:p>
        </p:txBody>
      </p:sp>
      <p:sp>
        <p:nvSpPr>
          <p:cNvPr id="16" name="TextBox 15"/>
          <p:cNvSpPr txBox="1"/>
          <p:nvPr/>
        </p:nvSpPr>
        <p:spPr>
          <a:xfrm>
            <a:off x="8240407" y="3728142"/>
            <a:ext cx="826164" cy="338554"/>
          </a:xfrm>
          <a:prstGeom prst="rect">
            <a:avLst/>
          </a:prstGeom>
          <a:noFill/>
        </p:spPr>
        <p:txBody>
          <a:bodyPr wrap="square" rtlCol="0">
            <a:spAutoFit/>
          </a:bodyPr>
          <a:lstStyle/>
          <a:p>
            <a:r>
              <a:rPr lang="en-US" sz="1600" dirty="0">
                <a:solidFill>
                  <a:srgbClr val="0000FF"/>
                </a:solidFill>
              </a:rPr>
              <a:t>2 days</a:t>
            </a:r>
          </a:p>
        </p:txBody>
      </p:sp>
      <p:sp>
        <p:nvSpPr>
          <p:cNvPr id="17" name="Down Arrow 16"/>
          <p:cNvSpPr/>
          <p:nvPr/>
        </p:nvSpPr>
        <p:spPr>
          <a:xfrm>
            <a:off x="5486846" y="4895836"/>
            <a:ext cx="484632" cy="688477"/>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TextBox 17"/>
          <p:cNvSpPr txBox="1"/>
          <p:nvPr/>
        </p:nvSpPr>
        <p:spPr>
          <a:xfrm>
            <a:off x="2754700" y="5706704"/>
            <a:ext cx="6251204" cy="461665"/>
          </a:xfrm>
          <a:prstGeom prst="rect">
            <a:avLst/>
          </a:prstGeom>
          <a:noFill/>
        </p:spPr>
        <p:txBody>
          <a:bodyPr wrap="square" rtlCol="0">
            <a:spAutoFit/>
          </a:bodyPr>
          <a:lstStyle/>
          <a:p>
            <a:pPr algn="ctr"/>
            <a:r>
              <a:rPr lang="en-US" sz="2400" dirty="0">
                <a:solidFill>
                  <a:srgbClr val="0000FF"/>
                </a:solidFill>
              </a:rPr>
              <a:t>Cycle time = 1.25 + 3 + 3 + 1.4  = 8.65 days</a:t>
            </a:r>
          </a:p>
        </p:txBody>
      </p:sp>
      <p:cxnSp>
        <p:nvCxnSpPr>
          <p:cNvPr id="5" name="Straight Connector 4"/>
          <p:cNvCxnSpPr/>
          <p:nvPr/>
        </p:nvCxnSpPr>
        <p:spPr>
          <a:xfrm>
            <a:off x="2090121" y="2356128"/>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598808" y="2340233"/>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556674" y="2324339"/>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642409" y="2308444"/>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9523773" y="2307849"/>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002081" y="1865966"/>
            <a:ext cx="734427" cy="338554"/>
          </a:xfrm>
          <a:prstGeom prst="rect">
            <a:avLst/>
          </a:prstGeom>
          <a:noFill/>
        </p:spPr>
        <p:txBody>
          <a:bodyPr wrap="square" rtlCol="0">
            <a:spAutoFit/>
          </a:bodyPr>
          <a:lstStyle/>
          <a:p>
            <a:r>
              <a:rPr lang="en-US" sz="1600" dirty="0">
                <a:solidFill>
                  <a:srgbClr val="0000FF"/>
                </a:solidFill>
              </a:rPr>
              <a:t>20%</a:t>
            </a:r>
          </a:p>
        </p:txBody>
      </p:sp>
      <p:sp>
        <p:nvSpPr>
          <p:cNvPr id="24" name="TextBox 23"/>
          <p:cNvSpPr txBox="1"/>
          <p:nvPr/>
        </p:nvSpPr>
        <p:spPr>
          <a:xfrm>
            <a:off x="7766630" y="1880675"/>
            <a:ext cx="626110" cy="338554"/>
          </a:xfrm>
          <a:prstGeom prst="rect">
            <a:avLst/>
          </a:prstGeom>
          <a:noFill/>
        </p:spPr>
        <p:txBody>
          <a:bodyPr wrap="square" rtlCol="0">
            <a:spAutoFit/>
          </a:bodyPr>
          <a:lstStyle/>
          <a:p>
            <a:r>
              <a:rPr lang="en-US" sz="1600" dirty="0">
                <a:solidFill>
                  <a:srgbClr val="0000FF"/>
                </a:solidFill>
              </a:rPr>
              <a:t>60%</a:t>
            </a:r>
          </a:p>
        </p:txBody>
      </p:sp>
      <p:sp>
        <p:nvSpPr>
          <p:cNvPr id="25" name="TextBox 24"/>
          <p:cNvSpPr txBox="1"/>
          <p:nvPr/>
        </p:nvSpPr>
        <p:spPr>
          <a:xfrm>
            <a:off x="2961636" y="4252664"/>
            <a:ext cx="881102" cy="369332"/>
          </a:xfrm>
          <a:prstGeom prst="rect">
            <a:avLst/>
          </a:prstGeom>
          <a:noFill/>
        </p:spPr>
        <p:txBody>
          <a:bodyPr wrap="square" rtlCol="0">
            <a:spAutoFit/>
          </a:bodyPr>
          <a:lstStyle/>
          <a:p>
            <a:r>
              <a:rPr lang="en-US" dirty="0">
                <a:solidFill>
                  <a:srgbClr val="0000FF"/>
                </a:solidFill>
              </a:rPr>
              <a:t>1/0.8</a:t>
            </a:r>
          </a:p>
        </p:txBody>
      </p:sp>
      <p:sp>
        <p:nvSpPr>
          <p:cNvPr id="26" name="TextBox 25"/>
          <p:cNvSpPr txBox="1"/>
          <p:nvPr/>
        </p:nvSpPr>
        <p:spPr>
          <a:xfrm>
            <a:off x="4897805" y="4253523"/>
            <a:ext cx="1339136" cy="369332"/>
          </a:xfrm>
          <a:prstGeom prst="rect">
            <a:avLst/>
          </a:prstGeom>
          <a:noFill/>
        </p:spPr>
        <p:txBody>
          <a:bodyPr wrap="square" rtlCol="0">
            <a:spAutoFit/>
          </a:bodyPr>
          <a:lstStyle/>
          <a:p>
            <a:pPr algn="ctr"/>
            <a:r>
              <a:rPr lang="en-US" dirty="0">
                <a:solidFill>
                  <a:srgbClr val="0000FF"/>
                </a:solidFill>
              </a:rPr>
              <a:t>max(1,3)</a:t>
            </a:r>
          </a:p>
        </p:txBody>
      </p:sp>
      <p:sp>
        <p:nvSpPr>
          <p:cNvPr id="27" name="TextBox 26"/>
          <p:cNvSpPr txBox="1"/>
          <p:nvPr/>
        </p:nvSpPr>
        <p:spPr>
          <a:xfrm>
            <a:off x="6587900" y="4252933"/>
            <a:ext cx="1239717" cy="369332"/>
          </a:xfrm>
          <a:prstGeom prst="rect">
            <a:avLst/>
          </a:prstGeom>
          <a:noFill/>
        </p:spPr>
        <p:txBody>
          <a:bodyPr wrap="square" rtlCol="0">
            <a:spAutoFit/>
          </a:bodyPr>
          <a:lstStyle/>
          <a:p>
            <a:pPr algn="ctr"/>
            <a:r>
              <a:rPr lang="en-US" dirty="0">
                <a:solidFill>
                  <a:srgbClr val="0000FF"/>
                </a:solidFill>
              </a:rPr>
              <a:t>3</a:t>
            </a:r>
          </a:p>
        </p:txBody>
      </p:sp>
      <p:sp>
        <p:nvSpPr>
          <p:cNvPr id="28" name="TextBox 27"/>
          <p:cNvSpPr txBox="1"/>
          <p:nvPr/>
        </p:nvSpPr>
        <p:spPr>
          <a:xfrm>
            <a:off x="7903133" y="4252343"/>
            <a:ext cx="1777533" cy="369332"/>
          </a:xfrm>
          <a:prstGeom prst="rect">
            <a:avLst/>
          </a:prstGeom>
          <a:noFill/>
        </p:spPr>
        <p:txBody>
          <a:bodyPr wrap="square" rtlCol="0">
            <a:spAutoFit/>
          </a:bodyPr>
          <a:lstStyle/>
          <a:p>
            <a:pPr algn="ctr"/>
            <a:r>
              <a:rPr lang="en-US" dirty="0">
                <a:solidFill>
                  <a:srgbClr val="0000FF"/>
                </a:solidFill>
              </a:rPr>
              <a:t>0.6*1+0.4*2</a:t>
            </a:r>
          </a:p>
        </p:txBody>
      </p:sp>
      <p:sp>
        <p:nvSpPr>
          <p:cNvPr id="29" name="TextBox 28"/>
          <p:cNvSpPr txBox="1"/>
          <p:nvPr/>
        </p:nvSpPr>
        <p:spPr>
          <a:xfrm>
            <a:off x="4322789" y="2997530"/>
            <a:ext cx="734427" cy="338554"/>
          </a:xfrm>
          <a:prstGeom prst="rect">
            <a:avLst/>
          </a:prstGeom>
          <a:noFill/>
        </p:spPr>
        <p:txBody>
          <a:bodyPr wrap="square" rtlCol="0">
            <a:spAutoFit/>
          </a:bodyPr>
          <a:lstStyle/>
          <a:p>
            <a:r>
              <a:rPr lang="en-US" sz="1600" dirty="0">
                <a:solidFill>
                  <a:srgbClr val="0000FF"/>
                </a:solidFill>
              </a:rPr>
              <a:t>80%</a:t>
            </a:r>
          </a:p>
        </p:txBody>
      </p:sp>
      <p:sp>
        <p:nvSpPr>
          <p:cNvPr id="30" name="TextBox 29"/>
          <p:cNvSpPr txBox="1"/>
          <p:nvPr/>
        </p:nvSpPr>
        <p:spPr>
          <a:xfrm>
            <a:off x="7781932" y="3333525"/>
            <a:ext cx="533699" cy="584775"/>
          </a:xfrm>
          <a:prstGeom prst="rect">
            <a:avLst/>
          </a:prstGeom>
          <a:noFill/>
        </p:spPr>
        <p:txBody>
          <a:bodyPr wrap="square" rtlCol="0">
            <a:spAutoFit/>
          </a:bodyPr>
          <a:lstStyle/>
          <a:p>
            <a:r>
              <a:rPr lang="en-US" sz="1600" dirty="0">
                <a:solidFill>
                  <a:srgbClr val="0000FF"/>
                </a:solidFill>
              </a:rPr>
              <a:t>40%</a:t>
            </a:r>
          </a:p>
        </p:txBody>
      </p:sp>
    </p:spTree>
    <p:extLst>
      <p:ext uri="{BB962C8B-B14F-4D97-AF65-F5344CB8AC3E}">
        <p14:creationId xmlns:p14="http://schemas.microsoft.com/office/powerpoint/2010/main" val="315010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3" grpId="0"/>
      <p:bldP spid="24" grpId="0"/>
      <p:bldP spid="25" grpId="0"/>
      <p:bldP spid="26" grpId="0"/>
      <p:bldP spid="27" grpId="0"/>
      <p:bldP spid="28"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5-01-14 at 3.43.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1828877"/>
            <a:ext cx="8751923" cy="1887898"/>
          </a:xfrm>
          <a:prstGeom prst="rect">
            <a:avLst/>
          </a:prstGeom>
        </p:spPr>
      </p:pic>
      <p:sp>
        <p:nvSpPr>
          <p:cNvPr id="3" name="Title 2"/>
          <p:cNvSpPr>
            <a:spLocks noGrp="1"/>
          </p:cNvSpPr>
          <p:nvPr>
            <p:ph type="title"/>
          </p:nvPr>
        </p:nvSpPr>
        <p:spPr/>
        <p:txBody>
          <a:bodyPr/>
          <a:lstStyle/>
          <a:p>
            <a:r>
              <a:rPr lang="en-US" dirty="0"/>
              <a:t>Flow analysis of processing time</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24</a:t>
            </a:fld>
            <a:endParaRPr lang="en-AU">
              <a:solidFill>
                <a:prstClr val="black">
                  <a:lumMod val="50000"/>
                  <a:lumOff val="50000"/>
                </a:prstClr>
              </a:solidFill>
            </a:endParaRPr>
          </a:p>
        </p:txBody>
      </p:sp>
      <p:sp>
        <p:nvSpPr>
          <p:cNvPr id="10" name="TextBox 9"/>
          <p:cNvSpPr txBox="1"/>
          <p:nvPr/>
        </p:nvSpPr>
        <p:spPr>
          <a:xfrm>
            <a:off x="2901052" y="3304716"/>
            <a:ext cx="856826" cy="338554"/>
          </a:xfrm>
          <a:prstGeom prst="rect">
            <a:avLst/>
          </a:prstGeom>
          <a:noFill/>
        </p:spPr>
        <p:txBody>
          <a:bodyPr wrap="square" rtlCol="0">
            <a:spAutoFit/>
          </a:bodyPr>
          <a:lstStyle/>
          <a:p>
            <a:r>
              <a:rPr lang="en-US" sz="1600" dirty="0">
                <a:solidFill>
                  <a:srgbClr val="0000FF"/>
                </a:solidFill>
              </a:rPr>
              <a:t>2 hours</a:t>
            </a:r>
          </a:p>
        </p:txBody>
      </p:sp>
      <p:sp>
        <p:nvSpPr>
          <p:cNvPr id="12" name="TextBox 11"/>
          <p:cNvSpPr txBox="1"/>
          <p:nvPr/>
        </p:nvSpPr>
        <p:spPr>
          <a:xfrm>
            <a:off x="5196137" y="1449699"/>
            <a:ext cx="902733" cy="338554"/>
          </a:xfrm>
          <a:prstGeom prst="rect">
            <a:avLst/>
          </a:prstGeom>
          <a:noFill/>
        </p:spPr>
        <p:txBody>
          <a:bodyPr wrap="square" rtlCol="0">
            <a:spAutoFit/>
          </a:bodyPr>
          <a:lstStyle/>
          <a:p>
            <a:r>
              <a:rPr lang="en-US" sz="1600" dirty="0">
                <a:solidFill>
                  <a:srgbClr val="0000FF"/>
                </a:solidFill>
              </a:rPr>
              <a:t>0.5 hour</a:t>
            </a:r>
          </a:p>
        </p:txBody>
      </p:sp>
      <p:sp>
        <p:nvSpPr>
          <p:cNvPr id="14" name="TextBox 13"/>
          <p:cNvSpPr txBox="1"/>
          <p:nvPr/>
        </p:nvSpPr>
        <p:spPr>
          <a:xfrm>
            <a:off x="6740953" y="3253855"/>
            <a:ext cx="842071" cy="338554"/>
          </a:xfrm>
          <a:prstGeom prst="rect">
            <a:avLst/>
          </a:prstGeom>
          <a:noFill/>
        </p:spPr>
        <p:txBody>
          <a:bodyPr wrap="square" rtlCol="0">
            <a:spAutoFit/>
          </a:bodyPr>
          <a:lstStyle/>
          <a:p>
            <a:r>
              <a:rPr lang="en-US" sz="1600" dirty="0">
                <a:solidFill>
                  <a:srgbClr val="0000FF"/>
                </a:solidFill>
              </a:rPr>
              <a:t>2 hours</a:t>
            </a:r>
          </a:p>
        </p:txBody>
      </p:sp>
      <p:sp>
        <p:nvSpPr>
          <p:cNvPr id="15" name="TextBox 14"/>
          <p:cNvSpPr txBox="1"/>
          <p:nvPr/>
        </p:nvSpPr>
        <p:spPr>
          <a:xfrm>
            <a:off x="8270403" y="1478518"/>
            <a:ext cx="842676" cy="338554"/>
          </a:xfrm>
          <a:prstGeom prst="rect">
            <a:avLst/>
          </a:prstGeom>
          <a:noFill/>
        </p:spPr>
        <p:txBody>
          <a:bodyPr wrap="square" rtlCol="0">
            <a:spAutoFit/>
          </a:bodyPr>
          <a:lstStyle/>
          <a:p>
            <a:r>
              <a:rPr lang="en-US" sz="1600" dirty="0">
                <a:solidFill>
                  <a:srgbClr val="0000FF"/>
                </a:solidFill>
              </a:rPr>
              <a:t>2 hours</a:t>
            </a:r>
          </a:p>
        </p:txBody>
      </p:sp>
      <p:sp>
        <p:nvSpPr>
          <p:cNvPr id="16" name="TextBox 15"/>
          <p:cNvSpPr txBox="1"/>
          <p:nvPr/>
        </p:nvSpPr>
        <p:spPr>
          <a:xfrm>
            <a:off x="8195050" y="3728142"/>
            <a:ext cx="1009836" cy="338554"/>
          </a:xfrm>
          <a:prstGeom prst="rect">
            <a:avLst/>
          </a:prstGeom>
          <a:noFill/>
        </p:spPr>
        <p:txBody>
          <a:bodyPr wrap="square" rtlCol="0">
            <a:spAutoFit/>
          </a:bodyPr>
          <a:lstStyle/>
          <a:p>
            <a:r>
              <a:rPr lang="en-US" sz="1600" dirty="0">
                <a:solidFill>
                  <a:srgbClr val="0000FF"/>
                </a:solidFill>
              </a:rPr>
              <a:t>0.5 </a:t>
            </a:r>
            <a:r>
              <a:rPr lang="en-US" sz="1600" dirty="0" err="1">
                <a:solidFill>
                  <a:srgbClr val="0000FF"/>
                </a:solidFill>
              </a:rPr>
              <a:t>mins</a:t>
            </a:r>
            <a:r>
              <a:rPr lang="en-US" sz="1600" dirty="0">
                <a:solidFill>
                  <a:srgbClr val="0000FF"/>
                </a:solidFill>
              </a:rPr>
              <a:t>.</a:t>
            </a:r>
          </a:p>
        </p:txBody>
      </p:sp>
      <p:sp>
        <p:nvSpPr>
          <p:cNvPr id="17" name="Down Arrow 16"/>
          <p:cNvSpPr/>
          <p:nvPr/>
        </p:nvSpPr>
        <p:spPr>
          <a:xfrm>
            <a:off x="5486846" y="4895836"/>
            <a:ext cx="484632" cy="688477"/>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TextBox 17"/>
          <p:cNvSpPr txBox="1"/>
          <p:nvPr/>
        </p:nvSpPr>
        <p:spPr>
          <a:xfrm>
            <a:off x="2357527" y="5706704"/>
            <a:ext cx="6807144" cy="461665"/>
          </a:xfrm>
          <a:prstGeom prst="rect">
            <a:avLst/>
          </a:prstGeom>
          <a:noFill/>
        </p:spPr>
        <p:txBody>
          <a:bodyPr wrap="square" rtlCol="0">
            <a:spAutoFit/>
          </a:bodyPr>
          <a:lstStyle/>
          <a:p>
            <a:pPr algn="ctr"/>
            <a:r>
              <a:rPr lang="en-US" sz="2400" dirty="0">
                <a:solidFill>
                  <a:srgbClr val="0000FF"/>
                </a:solidFill>
              </a:rPr>
              <a:t>Processing time = 2.5 + 3 + 2 + 1.4  = 8.9 hours</a:t>
            </a:r>
          </a:p>
        </p:txBody>
      </p:sp>
      <p:cxnSp>
        <p:nvCxnSpPr>
          <p:cNvPr id="5" name="Straight Connector 4"/>
          <p:cNvCxnSpPr/>
          <p:nvPr/>
        </p:nvCxnSpPr>
        <p:spPr>
          <a:xfrm>
            <a:off x="2090121" y="2356128"/>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598808" y="2340233"/>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556674" y="2324339"/>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642409" y="2308444"/>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9523773" y="2307849"/>
            <a:ext cx="0" cy="9179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002081" y="1865966"/>
            <a:ext cx="734427" cy="338554"/>
          </a:xfrm>
          <a:prstGeom prst="rect">
            <a:avLst/>
          </a:prstGeom>
          <a:noFill/>
        </p:spPr>
        <p:txBody>
          <a:bodyPr wrap="square" rtlCol="0">
            <a:spAutoFit/>
          </a:bodyPr>
          <a:lstStyle/>
          <a:p>
            <a:r>
              <a:rPr lang="en-US" sz="1600" dirty="0">
                <a:solidFill>
                  <a:srgbClr val="0000FF"/>
                </a:solidFill>
              </a:rPr>
              <a:t>20%</a:t>
            </a:r>
          </a:p>
        </p:txBody>
      </p:sp>
      <p:sp>
        <p:nvSpPr>
          <p:cNvPr id="24" name="TextBox 23"/>
          <p:cNvSpPr txBox="1"/>
          <p:nvPr/>
        </p:nvSpPr>
        <p:spPr>
          <a:xfrm>
            <a:off x="7766630" y="1880675"/>
            <a:ext cx="626110" cy="338554"/>
          </a:xfrm>
          <a:prstGeom prst="rect">
            <a:avLst/>
          </a:prstGeom>
          <a:noFill/>
        </p:spPr>
        <p:txBody>
          <a:bodyPr wrap="square" rtlCol="0">
            <a:spAutoFit/>
          </a:bodyPr>
          <a:lstStyle/>
          <a:p>
            <a:r>
              <a:rPr lang="en-US" sz="1600" dirty="0">
                <a:solidFill>
                  <a:srgbClr val="0000FF"/>
                </a:solidFill>
              </a:rPr>
              <a:t>60%</a:t>
            </a:r>
          </a:p>
        </p:txBody>
      </p:sp>
      <p:sp>
        <p:nvSpPr>
          <p:cNvPr id="25" name="TextBox 24"/>
          <p:cNvSpPr txBox="1"/>
          <p:nvPr/>
        </p:nvSpPr>
        <p:spPr>
          <a:xfrm>
            <a:off x="2961636" y="4252664"/>
            <a:ext cx="881102" cy="369332"/>
          </a:xfrm>
          <a:prstGeom prst="rect">
            <a:avLst/>
          </a:prstGeom>
          <a:noFill/>
        </p:spPr>
        <p:txBody>
          <a:bodyPr wrap="square" rtlCol="0">
            <a:spAutoFit/>
          </a:bodyPr>
          <a:lstStyle/>
          <a:p>
            <a:r>
              <a:rPr lang="en-US" dirty="0">
                <a:solidFill>
                  <a:srgbClr val="0000FF"/>
                </a:solidFill>
              </a:rPr>
              <a:t>2/0.8</a:t>
            </a:r>
          </a:p>
        </p:txBody>
      </p:sp>
      <p:sp>
        <p:nvSpPr>
          <p:cNvPr id="26" name="TextBox 25"/>
          <p:cNvSpPr txBox="1"/>
          <p:nvPr/>
        </p:nvSpPr>
        <p:spPr>
          <a:xfrm>
            <a:off x="4917650" y="4253523"/>
            <a:ext cx="1627365" cy="369332"/>
          </a:xfrm>
          <a:prstGeom prst="rect">
            <a:avLst/>
          </a:prstGeom>
          <a:noFill/>
        </p:spPr>
        <p:txBody>
          <a:bodyPr wrap="square" rtlCol="0">
            <a:spAutoFit/>
          </a:bodyPr>
          <a:lstStyle/>
          <a:p>
            <a:pPr algn="ctr"/>
            <a:r>
              <a:rPr lang="en-US" dirty="0">
                <a:solidFill>
                  <a:srgbClr val="0000FF"/>
                </a:solidFill>
              </a:rPr>
              <a:t>max(0.5,3)</a:t>
            </a:r>
          </a:p>
        </p:txBody>
      </p:sp>
      <p:sp>
        <p:nvSpPr>
          <p:cNvPr id="27" name="TextBox 26"/>
          <p:cNvSpPr txBox="1"/>
          <p:nvPr/>
        </p:nvSpPr>
        <p:spPr>
          <a:xfrm>
            <a:off x="6587900" y="4252933"/>
            <a:ext cx="1239717" cy="369332"/>
          </a:xfrm>
          <a:prstGeom prst="rect">
            <a:avLst/>
          </a:prstGeom>
          <a:noFill/>
        </p:spPr>
        <p:txBody>
          <a:bodyPr wrap="square" rtlCol="0">
            <a:spAutoFit/>
          </a:bodyPr>
          <a:lstStyle/>
          <a:p>
            <a:pPr algn="ctr"/>
            <a:r>
              <a:rPr lang="en-US" dirty="0">
                <a:solidFill>
                  <a:srgbClr val="0000FF"/>
                </a:solidFill>
              </a:rPr>
              <a:t>2</a:t>
            </a:r>
          </a:p>
        </p:txBody>
      </p:sp>
      <p:sp>
        <p:nvSpPr>
          <p:cNvPr id="28" name="TextBox 27"/>
          <p:cNvSpPr txBox="1"/>
          <p:nvPr/>
        </p:nvSpPr>
        <p:spPr>
          <a:xfrm>
            <a:off x="7903133" y="4252343"/>
            <a:ext cx="1956147" cy="369332"/>
          </a:xfrm>
          <a:prstGeom prst="rect">
            <a:avLst/>
          </a:prstGeom>
          <a:noFill/>
        </p:spPr>
        <p:txBody>
          <a:bodyPr wrap="square" rtlCol="0">
            <a:spAutoFit/>
          </a:bodyPr>
          <a:lstStyle/>
          <a:p>
            <a:pPr algn="ctr"/>
            <a:r>
              <a:rPr lang="en-US" dirty="0">
                <a:solidFill>
                  <a:srgbClr val="0000FF"/>
                </a:solidFill>
              </a:rPr>
              <a:t>0.6*2+0.4*0.5</a:t>
            </a:r>
          </a:p>
        </p:txBody>
      </p:sp>
      <p:sp>
        <p:nvSpPr>
          <p:cNvPr id="29" name="TextBox 28"/>
          <p:cNvSpPr txBox="1"/>
          <p:nvPr/>
        </p:nvSpPr>
        <p:spPr>
          <a:xfrm>
            <a:off x="4322789" y="2997530"/>
            <a:ext cx="734427" cy="338554"/>
          </a:xfrm>
          <a:prstGeom prst="rect">
            <a:avLst/>
          </a:prstGeom>
          <a:noFill/>
        </p:spPr>
        <p:txBody>
          <a:bodyPr wrap="square" rtlCol="0">
            <a:spAutoFit/>
          </a:bodyPr>
          <a:lstStyle/>
          <a:p>
            <a:r>
              <a:rPr lang="en-US" sz="1600" dirty="0">
                <a:solidFill>
                  <a:srgbClr val="0000FF"/>
                </a:solidFill>
              </a:rPr>
              <a:t>80%</a:t>
            </a:r>
          </a:p>
        </p:txBody>
      </p:sp>
      <p:sp>
        <p:nvSpPr>
          <p:cNvPr id="30" name="TextBox 29"/>
          <p:cNvSpPr txBox="1"/>
          <p:nvPr/>
        </p:nvSpPr>
        <p:spPr>
          <a:xfrm>
            <a:off x="7781932" y="3333525"/>
            <a:ext cx="533699" cy="584775"/>
          </a:xfrm>
          <a:prstGeom prst="rect">
            <a:avLst/>
          </a:prstGeom>
          <a:noFill/>
        </p:spPr>
        <p:txBody>
          <a:bodyPr wrap="square" rtlCol="0">
            <a:spAutoFit/>
          </a:bodyPr>
          <a:lstStyle/>
          <a:p>
            <a:r>
              <a:rPr lang="en-US" sz="1600" dirty="0">
                <a:solidFill>
                  <a:srgbClr val="0000FF"/>
                </a:solidFill>
              </a:rPr>
              <a:t>40%</a:t>
            </a:r>
          </a:p>
        </p:txBody>
      </p:sp>
      <p:sp>
        <p:nvSpPr>
          <p:cNvPr id="31" name="TextBox 30"/>
          <p:cNvSpPr txBox="1"/>
          <p:nvPr/>
        </p:nvSpPr>
        <p:spPr>
          <a:xfrm>
            <a:off x="5195532" y="3744014"/>
            <a:ext cx="902733" cy="338554"/>
          </a:xfrm>
          <a:prstGeom prst="rect">
            <a:avLst/>
          </a:prstGeom>
          <a:noFill/>
        </p:spPr>
        <p:txBody>
          <a:bodyPr wrap="square" rtlCol="0">
            <a:spAutoFit/>
          </a:bodyPr>
          <a:lstStyle/>
          <a:p>
            <a:r>
              <a:rPr lang="en-US" sz="1600" dirty="0">
                <a:solidFill>
                  <a:srgbClr val="0000FF"/>
                </a:solidFill>
              </a:rPr>
              <a:t>3 hours</a:t>
            </a:r>
          </a:p>
        </p:txBody>
      </p:sp>
      <p:sp>
        <p:nvSpPr>
          <p:cNvPr id="32" name="TextBox 31"/>
          <p:cNvSpPr txBox="1"/>
          <p:nvPr/>
        </p:nvSpPr>
        <p:spPr>
          <a:xfrm>
            <a:off x="2039993" y="6318073"/>
            <a:ext cx="7501751" cy="461665"/>
          </a:xfrm>
          <a:prstGeom prst="rect">
            <a:avLst/>
          </a:prstGeom>
          <a:noFill/>
        </p:spPr>
        <p:txBody>
          <a:bodyPr wrap="square" rtlCol="0">
            <a:spAutoFit/>
          </a:bodyPr>
          <a:lstStyle/>
          <a:p>
            <a:pPr algn="ctr"/>
            <a:r>
              <a:rPr lang="en-US" sz="2400" dirty="0">
                <a:solidFill>
                  <a:srgbClr val="0000FF"/>
                </a:solidFill>
              </a:rPr>
              <a:t>Cycle time efficiency = 8.9 hours / 8.65 days = 12.9%</a:t>
            </a:r>
          </a:p>
        </p:txBody>
      </p:sp>
    </p:spTree>
    <p:extLst>
      <p:ext uri="{BB962C8B-B14F-4D97-AF65-F5344CB8AC3E}">
        <p14:creationId xmlns:p14="http://schemas.microsoft.com/office/powerpoint/2010/main" val="339759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5" grpId="0"/>
      <p:bldP spid="26" grpId="0"/>
      <p:bldP spid="27" grpId="0"/>
      <p:bldP spid="28"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a:spLocks noGrp="1"/>
          </p:cNvSpPr>
          <p:nvPr>
            <p:ph type="title"/>
          </p:nvPr>
        </p:nvSpPr>
        <p:spPr>
          <a:xfrm>
            <a:off x="1981200" y="142876"/>
            <a:ext cx="8229600" cy="1071563"/>
          </a:xfrm>
        </p:spPr>
        <p:txBody>
          <a:bodyPr>
            <a:normAutofit fontScale="90000"/>
          </a:bodyPr>
          <a:lstStyle/>
          <a:p>
            <a:r>
              <a:rPr lang="en-US" dirty="0">
                <a:latin typeface="Arial" charset="0"/>
                <a:ea typeface="ＭＳ Ｐゴシック" charset="0"/>
                <a:cs typeface="ＭＳ Ｐゴシック" charset="0"/>
              </a:rPr>
              <a:t>Exercise: Calculate CTE of the following process</a:t>
            </a:r>
            <a:endParaRPr lang="et-EE" dirty="0">
              <a:latin typeface="Arial" charset="0"/>
              <a:ea typeface="ＭＳ Ｐゴシック" charset="0"/>
              <a:cs typeface="ＭＳ Ｐゴシック" charset="0"/>
            </a:endParaRPr>
          </a:p>
        </p:txBody>
      </p:sp>
      <p:sp>
        <p:nvSpPr>
          <p:cNvPr id="39939" name="Content Placeholder 2"/>
          <p:cNvSpPr>
            <a:spLocks noGrp="1"/>
          </p:cNvSpPr>
          <p:nvPr>
            <p:ph idx="1"/>
          </p:nvPr>
        </p:nvSpPr>
        <p:spPr>
          <a:xfrm>
            <a:off x="1981200" y="1214438"/>
            <a:ext cx="8229600" cy="4857750"/>
          </a:xfrm>
        </p:spPr>
        <p:txBody>
          <a:bodyPr/>
          <a:lstStyle/>
          <a:p>
            <a:pPr>
              <a:buFontTx/>
              <a:buNone/>
            </a:pPr>
            <a:r>
              <a:rPr lang="en-AU" dirty="0">
                <a:latin typeface="Arial" charset="0"/>
                <a:ea typeface="ＭＳ Ｐゴシック" charset="0"/>
                <a:cs typeface="ＭＳ Ｐゴシック" charset="0"/>
              </a:rPr>
              <a:t>	</a:t>
            </a:r>
            <a:endParaRPr lang="en-AU" sz="2000" dirty="0">
              <a:latin typeface="Arial" charset="0"/>
              <a:ea typeface="ＭＳ Ｐゴシック" charset="0"/>
            </a:endParaRPr>
          </a:p>
        </p:txBody>
      </p:sp>
      <p:pic>
        <p:nvPicPr>
          <p:cNvPr id="2" name="Picture 1" descr="Screen Shot 2016-03-08 at 12.22.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57589"/>
            <a:ext cx="9144000" cy="1747662"/>
          </a:xfrm>
          <a:prstGeom prst="rect">
            <a:avLst/>
          </a:prstGeom>
        </p:spPr>
      </p:pic>
      <p:pic>
        <p:nvPicPr>
          <p:cNvPr id="3" name="Picture 2" descr="Screen Shot 2016-03-08 at 12.21.5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1846" y="3873294"/>
            <a:ext cx="7976154" cy="2984707"/>
          </a:xfrm>
          <a:prstGeom prst="rect">
            <a:avLst/>
          </a:prstGeom>
        </p:spPr>
      </p:pic>
    </p:spTree>
    <p:extLst>
      <p:ext uri="{BB962C8B-B14F-4D97-AF65-F5344CB8AC3E}">
        <p14:creationId xmlns:p14="http://schemas.microsoft.com/office/powerpoint/2010/main" val="208593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latin typeface="Arial" charset="0"/>
                <a:ea typeface="ＭＳ Ｐゴシック" charset="0"/>
                <a:cs typeface="ＭＳ Ｐゴシック" charset="0"/>
              </a:rPr>
              <a:t>Flow analysis: scope and limitations</a:t>
            </a:r>
          </a:p>
        </p:txBody>
      </p:sp>
      <p:sp>
        <p:nvSpPr>
          <p:cNvPr id="35843" name="Content Placeholder 2"/>
          <p:cNvSpPr>
            <a:spLocks noGrp="1"/>
          </p:cNvSpPr>
          <p:nvPr>
            <p:ph idx="1"/>
          </p:nvPr>
        </p:nvSpPr>
        <p:spPr/>
        <p:txBody>
          <a:bodyPr/>
          <a:lstStyle/>
          <a:p>
            <a:r>
              <a:rPr lang="en-US" dirty="0">
                <a:latin typeface="Arial" charset="0"/>
                <a:ea typeface="ＭＳ Ｐゴシック" charset="0"/>
                <a:cs typeface="ＭＳ Ｐゴシック" charset="0"/>
              </a:rPr>
              <a:t>Flow analysis for cycle time calculation</a:t>
            </a:r>
          </a:p>
          <a:p>
            <a:r>
              <a:rPr lang="en-US" dirty="0">
                <a:latin typeface="Arial" charset="0"/>
                <a:ea typeface="ＭＳ Ｐゴシック" charset="0"/>
                <a:cs typeface="ＭＳ Ｐゴシック" charset="0"/>
              </a:rPr>
              <a:t>Other applications:</a:t>
            </a:r>
          </a:p>
          <a:p>
            <a:pPr lvl="1"/>
            <a:r>
              <a:rPr lang="en-US" dirty="0">
                <a:latin typeface="Arial" charset="0"/>
                <a:ea typeface="ＭＳ Ｐゴシック" charset="0"/>
              </a:rPr>
              <a:t>Calculating cost-per-process-instance</a:t>
            </a:r>
          </a:p>
          <a:p>
            <a:pPr lvl="1"/>
            <a:r>
              <a:rPr lang="en-US" dirty="0">
                <a:latin typeface="Arial" charset="0"/>
                <a:ea typeface="ＭＳ Ｐゴシック" charset="0"/>
              </a:rPr>
              <a:t>Calculating error rates at the process level</a:t>
            </a:r>
          </a:p>
          <a:p>
            <a:pPr lvl="1"/>
            <a:r>
              <a:rPr lang="en-US" dirty="0">
                <a:latin typeface="Arial" charset="0"/>
                <a:ea typeface="ＭＳ Ｐゴシック" charset="0"/>
              </a:rPr>
              <a:t>Estimating capacity requirements</a:t>
            </a:r>
          </a:p>
          <a:p>
            <a:r>
              <a:rPr lang="en-US" dirty="0">
                <a:latin typeface="Arial" charset="0"/>
                <a:ea typeface="ＭＳ Ｐゴシック" charset="0"/>
              </a:rPr>
              <a:t>But it has its limitations…</a:t>
            </a:r>
          </a:p>
        </p:txBody>
      </p:sp>
    </p:spTree>
    <p:extLst>
      <p:ext uri="{BB962C8B-B14F-4D97-AF65-F5344CB8AC3E}">
        <p14:creationId xmlns:p14="http://schemas.microsoft.com/office/powerpoint/2010/main" val="352834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a:xfrm>
            <a:off x="1905000" y="274638"/>
            <a:ext cx="8458200" cy="1143000"/>
          </a:xfrm>
        </p:spPr>
        <p:txBody>
          <a:bodyPr>
            <a:normAutofit fontScale="90000"/>
          </a:bodyPr>
          <a:lstStyle/>
          <a:p>
            <a:r>
              <a:rPr lang="en-US">
                <a:latin typeface="Arial" charset="0"/>
                <a:ea typeface="ＭＳ Ｐゴシック" charset="0"/>
                <a:cs typeface="ＭＳ Ｐゴシック" charset="0"/>
              </a:rPr>
              <a:t>Limitation 1: Not all Models are Structured</a:t>
            </a:r>
          </a:p>
        </p:txBody>
      </p:sp>
      <p:pic>
        <p:nvPicPr>
          <p:cNvPr id="4" name="Picture 3"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120818"/>
            <a:ext cx="8576895" cy="2768682"/>
          </a:xfrm>
          <a:prstGeom prst="rect">
            <a:avLst/>
          </a:prstGeom>
        </p:spPr>
      </p:pic>
    </p:spTree>
    <p:extLst>
      <p:ext uri="{BB962C8B-B14F-4D97-AF65-F5344CB8AC3E}">
        <p14:creationId xmlns:p14="http://schemas.microsoft.com/office/powerpoint/2010/main" val="381599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738314" y="274638"/>
            <a:ext cx="8715375" cy="1143000"/>
          </a:xfrm>
        </p:spPr>
        <p:txBody>
          <a:bodyPr>
            <a:normAutofit fontScale="90000"/>
          </a:bodyPr>
          <a:lstStyle/>
          <a:p>
            <a:r>
              <a:rPr lang="en-US" dirty="0">
                <a:latin typeface="Arial" charset="0"/>
                <a:ea typeface="ＭＳ Ｐゴシック" charset="0"/>
                <a:cs typeface="ＭＳ Ｐゴシック" charset="0"/>
              </a:rPr>
              <a:t>Limitation 2: Fixed arrival rate  capacity</a:t>
            </a:r>
            <a:endParaRPr lang="et-EE" dirty="0">
              <a:latin typeface="Arial" charset="0"/>
              <a:ea typeface="ＭＳ Ｐゴシック" charset="0"/>
              <a:cs typeface="ＭＳ Ｐゴシック" charset="0"/>
            </a:endParaRPr>
          </a:p>
        </p:txBody>
      </p:sp>
      <p:sp>
        <p:nvSpPr>
          <p:cNvPr id="37891" name="Content Placeholder 2"/>
          <p:cNvSpPr>
            <a:spLocks noGrp="1"/>
          </p:cNvSpPr>
          <p:nvPr>
            <p:ph idx="1"/>
          </p:nvPr>
        </p:nvSpPr>
        <p:spPr>
          <a:xfrm>
            <a:off x="1738314" y="1628775"/>
            <a:ext cx="8715375" cy="3989388"/>
          </a:xfrm>
        </p:spPr>
        <p:txBody>
          <a:bodyPr>
            <a:normAutofit fontScale="92500" lnSpcReduction="20000"/>
          </a:bodyPr>
          <a:lstStyle/>
          <a:p>
            <a:r>
              <a:rPr lang="en-US" dirty="0">
                <a:latin typeface="Arial" charset="0"/>
                <a:ea typeface="ＭＳ Ｐゴシック" charset="0"/>
                <a:cs typeface="ＭＳ Ｐゴシック" charset="0"/>
              </a:rPr>
              <a:t>Cycle time analysis does not consider:</a:t>
            </a:r>
          </a:p>
          <a:p>
            <a:pPr lvl="1"/>
            <a:r>
              <a:rPr lang="en-US" dirty="0">
                <a:latin typeface="Arial" charset="0"/>
                <a:ea typeface="ＭＳ Ｐゴシック" charset="0"/>
                <a:cs typeface="ＭＳ Ｐゴシック" charset="0"/>
              </a:rPr>
              <a:t>The rate at which new process instances are created (arrival rate)</a:t>
            </a:r>
          </a:p>
          <a:p>
            <a:pPr lvl="1"/>
            <a:r>
              <a:rPr lang="en-US" dirty="0">
                <a:latin typeface="Arial" charset="0"/>
                <a:ea typeface="ＭＳ Ｐゴシック" charset="0"/>
                <a:cs typeface="ＭＳ Ｐゴシック" charset="0"/>
              </a:rPr>
              <a:t>The number of available resources</a:t>
            </a:r>
          </a:p>
          <a:p>
            <a:r>
              <a:rPr lang="en-US" dirty="0">
                <a:latin typeface="Arial" charset="0"/>
                <a:ea typeface="ＭＳ Ｐゴシック" charset="0"/>
                <a:cs typeface="ＭＳ Ｐゴシック" charset="0"/>
              </a:rPr>
              <a:t>Higher arrival rate at fixed resource capacity </a:t>
            </a:r>
            <a:br>
              <a:rPr lang="en-US" dirty="0">
                <a:latin typeface="Arial" charset="0"/>
                <a:ea typeface="ＭＳ Ｐゴシック" charset="0"/>
                <a:cs typeface="ＭＳ Ｐゴシック" charset="0"/>
              </a:rPr>
            </a:br>
            <a:r>
              <a:rPr lang="en-US" dirty="0">
                <a:latin typeface="Arial" charset="0"/>
                <a:ea typeface="ＭＳ Ｐゴシック" charset="0"/>
                <a:cs typeface="ＭＳ Ｐゴシック" charset="0"/>
                <a:sym typeface="Wingdings"/>
              </a:rPr>
              <a:t> high resource contention</a:t>
            </a:r>
            <a:br>
              <a:rPr lang="en-US" dirty="0">
                <a:latin typeface="Arial" charset="0"/>
                <a:ea typeface="ＭＳ Ｐゴシック" charset="0"/>
                <a:cs typeface="ＭＳ Ｐゴシック" charset="0"/>
              </a:rPr>
            </a:br>
            <a:r>
              <a:rPr lang="en-US" dirty="0">
                <a:latin typeface="Arial" charset="0"/>
                <a:ea typeface="ＭＳ Ｐゴシック" charset="0"/>
                <a:cs typeface="ＭＳ Ｐゴシック" charset="0"/>
                <a:sym typeface="Wingdings"/>
              </a:rPr>
              <a:t> higher activity waiting times (longer queues) </a:t>
            </a:r>
            <a:br>
              <a:rPr lang="en-US" dirty="0">
                <a:latin typeface="Arial" charset="0"/>
                <a:ea typeface="ＭＳ Ｐゴシック" charset="0"/>
                <a:cs typeface="ＭＳ Ｐゴシック" charset="0"/>
                <a:sym typeface="Wingdings"/>
              </a:rPr>
            </a:br>
            <a:r>
              <a:rPr lang="en-US" dirty="0">
                <a:latin typeface="Arial" charset="0"/>
                <a:ea typeface="ＭＳ Ｐゴシック" charset="0"/>
                <a:cs typeface="ＭＳ Ｐゴシック" charset="0"/>
                <a:sym typeface="Wingdings"/>
              </a:rPr>
              <a:t> higher activity cycle time</a:t>
            </a:r>
            <a:br>
              <a:rPr lang="en-US" dirty="0">
                <a:latin typeface="Arial" charset="0"/>
                <a:ea typeface="ＭＳ Ｐゴシック" charset="0"/>
                <a:cs typeface="ＭＳ Ｐゴシック" charset="0"/>
                <a:sym typeface="Wingdings"/>
              </a:rPr>
            </a:br>
            <a:r>
              <a:rPr lang="en-US" dirty="0">
                <a:latin typeface="Arial" charset="0"/>
                <a:ea typeface="ＭＳ Ｐゴシック" charset="0"/>
                <a:cs typeface="ＭＳ Ｐゴシック" charset="0"/>
                <a:sym typeface="Wingdings"/>
              </a:rPr>
              <a:t> higher overall cycle time</a:t>
            </a:r>
          </a:p>
          <a:p>
            <a:r>
              <a:rPr lang="en-US" dirty="0">
                <a:latin typeface="Arial" charset="0"/>
                <a:ea typeface="ＭＳ Ｐゴシック" charset="0"/>
                <a:cs typeface="ＭＳ Ｐゴシック" charset="0"/>
                <a:sym typeface="Wingdings"/>
              </a:rPr>
              <a:t>The slower you are, the more people have to queue up… </a:t>
            </a:r>
          </a:p>
          <a:p>
            <a:pPr lvl="1"/>
            <a:r>
              <a:rPr lang="en-US" dirty="0">
                <a:latin typeface="Arial" charset="0"/>
                <a:ea typeface="ＭＳ Ｐゴシック" charset="0"/>
                <a:cs typeface="ＭＳ Ｐゴシック" charset="0"/>
                <a:sym typeface="Wingdings"/>
              </a:rPr>
              <a:t>and vice-versa</a:t>
            </a:r>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918434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1828801" y="1138238"/>
            <a:ext cx="8715375" cy="4881562"/>
          </a:xfrm>
        </p:spPr>
        <p:txBody>
          <a:bodyPr/>
          <a:lstStyle/>
          <a:p>
            <a:r>
              <a:rPr lang="en-US" dirty="0">
                <a:latin typeface="Arial" charset="0"/>
                <a:ea typeface="ＭＳ Ｐゴシック" charset="0"/>
                <a:cs typeface="ＭＳ Ｐゴシック" charset="0"/>
              </a:rPr>
              <a:t>WIP = (average) Work-In-Process</a:t>
            </a:r>
          </a:p>
          <a:p>
            <a:pPr lvl="1"/>
            <a:r>
              <a:rPr lang="en-US" dirty="0">
                <a:latin typeface="Arial" charset="0"/>
                <a:ea typeface="ＭＳ Ｐゴシック" charset="0"/>
                <a:cs typeface="ＭＳ Ｐゴシック" charset="0"/>
              </a:rPr>
              <a:t>Number of cases that are running (started but not yet completed)</a:t>
            </a:r>
          </a:p>
          <a:p>
            <a:pPr lvl="1"/>
            <a:r>
              <a:rPr lang="en-US" dirty="0">
                <a:latin typeface="Arial" charset="0"/>
                <a:ea typeface="ＭＳ Ｐゴシック" charset="0"/>
                <a:cs typeface="ＭＳ Ｐゴシック" charset="0"/>
              </a:rPr>
              <a:t>E.g. # of active and unfilled orders in an order-to-cash process</a:t>
            </a:r>
          </a:p>
          <a:p>
            <a:r>
              <a:rPr lang="en-US" dirty="0">
                <a:latin typeface="Arial" charset="0"/>
                <a:ea typeface="ＭＳ Ｐゴシック" charset="0"/>
                <a:cs typeface="ＭＳ Ｐゴシック" charset="0"/>
              </a:rPr>
              <a:t>WIP is a form of waste (cf. 7+1 sources of waste)</a:t>
            </a:r>
          </a:p>
          <a:p>
            <a:r>
              <a:rPr lang="en-US" dirty="0">
                <a:latin typeface="Arial" charset="0"/>
                <a:ea typeface="ＭＳ Ｐゴシック" charset="0"/>
                <a:cs typeface="ＭＳ Ｐゴシック" charset="0"/>
              </a:rPr>
              <a:t>Little’s Formula: WIP = </a:t>
            </a:r>
            <a:r>
              <a:rPr lang="en-US" dirty="0">
                <a:latin typeface="Arial" charset="0"/>
                <a:ea typeface="ＭＳ Ｐゴシック" charset="0"/>
                <a:cs typeface="ＭＳ Ｐゴシック" charset="0"/>
                <a:sym typeface="Symbol" charset="0"/>
              </a:rPr>
              <a:t></a:t>
            </a:r>
            <a:r>
              <a:rPr lang="en-US" dirty="0">
                <a:latin typeface="Arial" charset="0"/>
                <a:ea typeface="ＭＳ Ｐゴシック" charset="0"/>
                <a:cs typeface="Times New Roman" charset="0"/>
                <a:sym typeface="Symbol" charset="0"/>
              </a:rPr>
              <a:t>·CT</a:t>
            </a:r>
          </a:p>
          <a:p>
            <a:pPr lvl="1"/>
            <a:r>
              <a:rPr lang="en-US" dirty="0">
                <a:latin typeface="Arial" charset="0"/>
                <a:ea typeface="ＭＳ Ｐゴシック" charset="0"/>
                <a:sym typeface="Symbol" charset="0"/>
              </a:rPr>
              <a:t> = arrival rate (number of new cases per time unit)</a:t>
            </a:r>
          </a:p>
          <a:p>
            <a:pPr lvl="1"/>
            <a:r>
              <a:rPr lang="en-US" dirty="0">
                <a:latin typeface="Arial" charset="0"/>
                <a:ea typeface="ＭＳ Ｐゴシック" charset="0"/>
                <a:sym typeface="Symbol" charset="0"/>
              </a:rPr>
              <a:t>CT = cycle time</a:t>
            </a:r>
            <a:endParaRPr lang="en-US" dirty="0">
              <a:latin typeface="Arial" charset="0"/>
              <a:ea typeface="ＭＳ Ｐゴシック" charset="0"/>
            </a:endParaRPr>
          </a:p>
          <a:p>
            <a:pPr>
              <a:buFontTx/>
              <a:buNone/>
            </a:pPr>
            <a:endParaRPr lang="en-US" dirty="0">
              <a:latin typeface="Arial" charset="0"/>
              <a:ea typeface="ＭＳ Ｐゴシック" charset="0"/>
              <a:cs typeface="ＭＳ Ｐゴシック" charset="0"/>
            </a:endParaRPr>
          </a:p>
          <a:p>
            <a:pPr>
              <a:buFontTx/>
              <a:buNone/>
            </a:pPr>
            <a:endParaRPr lang="en-US" sz="2400" b="1" dirty="0">
              <a:latin typeface="Arial" charset="0"/>
              <a:ea typeface="ＭＳ Ｐゴシック" charset="0"/>
              <a:cs typeface="ＭＳ Ｐゴシック" charset="0"/>
            </a:endParaRPr>
          </a:p>
          <a:p>
            <a:endParaRPr lang="en-US" sz="2000" dirty="0">
              <a:solidFill>
                <a:schemeClr val="accent2"/>
              </a:solidFill>
              <a:latin typeface="Arial" charset="0"/>
              <a:ea typeface="ＭＳ Ｐゴシック" charset="0"/>
              <a:cs typeface="ＭＳ Ｐゴシック" charset="0"/>
            </a:endParaRPr>
          </a:p>
        </p:txBody>
      </p:sp>
      <p:sp>
        <p:nvSpPr>
          <p:cNvPr id="12292" name="Rectangle 4"/>
          <p:cNvSpPr>
            <a:spLocks noGrp="1" noChangeArrowheads="1"/>
          </p:cNvSpPr>
          <p:nvPr>
            <p:ph type="title"/>
          </p:nvPr>
        </p:nvSpPr>
        <p:spPr>
          <a:xfrm>
            <a:off x="1809750" y="76200"/>
            <a:ext cx="8643938" cy="914400"/>
          </a:xfrm>
          <a:noFill/>
        </p:spPr>
        <p:txBody>
          <a:bodyPr/>
          <a:lstStyle/>
          <a:p>
            <a:r>
              <a:rPr lang="en-US" sz="3600">
                <a:latin typeface="Arial" charset="0"/>
                <a:ea typeface="ＭＳ Ｐゴシック" charset="0"/>
                <a:cs typeface="ＭＳ Ｐゴシック" charset="0"/>
              </a:rPr>
              <a:t>Cycle Time &amp; Work-In-Progress</a:t>
            </a:r>
          </a:p>
        </p:txBody>
      </p:sp>
    </p:spTree>
    <p:extLst>
      <p:ext uri="{BB962C8B-B14F-4D97-AF65-F5344CB8AC3E}">
        <p14:creationId xmlns:p14="http://schemas.microsoft.com/office/powerpoint/2010/main" val="634010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981200" y="152400"/>
            <a:ext cx="8229600" cy="1143000"/>
          </a:xfrm>
        </p:spPr>
        <p:txBody>
          <a:bodyPr/>
          <a:lstStyle/>
          <a:p>
            <a:r>
              <a:rPr lang="en-US">
                <a:latin typeface="Arial" charset="0"/>
                <a:ea typeface="ＭＳ Ｐゴシック" charset="0"/>
                <a:cs typeface="ＭＳ Ｐゴシック" charset="0"/>
              </a:rPr>
              <a:t>Process Analysis Techniques</a:t>
            </a:r>
            <a:endParaRPr lang="et-EE">
              <a:latin typeface="Arial" charset="0"/>
              <a:ea typeface="ＭＳ Ｐゴシック" charset="0"/>
              <a:cs typeface="ＭＳ Ｐゴシック" charset="0"/>
            </a:endParaRPr>
          </a:p>
        </p:txBody>
      </p:sp>
      <p:graphicFrame>
        <p:nvGraphicFramePr>
          <p:cNvPr id="4" name="Content Placeholder 3"/>
          <p:cNvGraphicFramePr>
            <a:graphicFrameLocks noGrp="1"/>
          </p:cNvGraphicFramePr>
          <p:nvPr>
            <p:ph idx="1"/>
          </p:nvPr>
        </p:nvGraphicFramePr>
        <p:xfrm>
          <a:off x="2057400" y="1524001"/>
          <a:ext cx="8229600" cy="433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9053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004047" y="142876"/>
            <a:ext cx="9206753" cy="1071563"/>
          </a:xfrm>
        </p:spPr>
        <p:txBody>
          <a:bodyPr/>
          <a:lstStyle/>
          <a:p>
            <a:r>
              <a:rPr lang="en-US" dirty="0">
                <a:latin typeface="Arial" charset="0"/>
                <a:ea typeface="ＭＳ Ｐゴシック" charset="0"/>
                <a:cs typeface="ＭＳ Ｐゴシック" charset="0"/>
              </a:rPr>
              <a:t>Exercise</a:t>
            </a:r>
            <a:endParaRPr lang="et-EE" dirty="0">
              <a:latin typeface="Arial" charset="0"/>
              <a:ea typeface="ＭＳ Ｐゴシック" charset="0"/>
              <a:cs typeface="ＭＳ Ｐゴシック" charset="0"/>
            </a:endParaRPr>
          </a:p>
        </p:txBody>
      </p:sp>
      <p:sp>
        <p:nvSpPr>
          <p:cNvPr id="39939" name="Content Placeholder 2"/>
          <p:cNvSpPr>
            <a:spLocks noGrp="1"/>
          </p:cNvSpPr>
          <p:nvPr>
            <p:ph idx="1"/>
          </p:nvPr>
        </p:nvSpPr>
        <p:spPr>
          <a:xfrm>
            <a:off x="770965" y="1214438"/>
            <a:ext cx="10542494" cy="4857750"/>
          </a:xfrm>
        </p:spPr>
        <p:txBody>
          <a:bodyPr/>
          <a:lstStyle/>
          <a:p>
            <a:pPr>
              <a:buFontTx/>
              <a:buNone/>
            </a:pPr>
            <a:r>
              <a:rPr lang="en-AU" dirty="0">
                <a:latin typeface="Arial" charset="0"/>
                <a:ea typeface="ＭＳ Ｐゴシック" charset="0"/>
                <a:cs typeface="ＭＳ Ｐゴシック" charset="0"/>
              </a:rPr>
              <a:t>	</a:t>
            </a:r>
            <a:r>
              <a:rPr lang="en-AU" sz="2400" dirty="0">
                <a:latin typeface="Arial" charset="0"/>
                <a:ea typeface="ＭＳ Ｐゴシック" charset="0"/>
                <a:cs typeface="ＭＳ Ｐゴシック" charset="0"/>
              </a:rPr>
              <a:t>A fast-food restaurant receives on average 1200 customers per day (between 10:00 and 22:00). During peak times (12:00-15:00 and 18:00-21:00), the restaurant receives around 900 customers in total, and 90 customers can be found in the restaurant (on average) at a given point in time. At non-peak times, the restaurant receives 300 customers in total, and 30 customers can be found in the restaurant (on average) at a given point in time.</a:t>
            </a:r>
            <a:endParaRPr lang="et-EE" sz="2400" dirty="0">
              <a:latin typeface="Arial" charset="0"/>
              <a:ea typeface="ＭＳ Ｐゴシック" charset="0"/>
              <a:cs typeface="ＭＳ Ｐゴシック" charset="0"/>
            </a:endParaRPr>
          </a:p>
          <a:p>
            <a:pPr marL="914400" lvl="1" indent="-457200">
              <a:buFontTx/>
              <a:buAutoNum type="arabicPeriod"/>
            </a:pPr>
            <a:r>
              <a:rPr lang="en-AU" sz="2000" dirty="0">
                <a:latin typeface="Arial" charset="0"/>
                <a:ea typeface="ＭＳ Ｐゴシック" charset="0"/>
              </a:rPr>
              <a:t>What is the average time that a customer spends in the restaurant during </a:t>
            </a:r>
            <a:r>
              <a:rPr lang="en-AU" sz="2000" u="sng" dirty="0">
                <a:latin typeface="Arial" charset="0"/>
                <a:ea typeface="ＭＳ Ｐゴシック" charset="0"/>
              </a:rPr>
              <a:t>peak</a:t>
            </a:r>
            <a:r>
              <a:rPr lang="en-AU" sz="2000" dirty="0">
                <a:latin typeface="Arial" charset="0"/>
                <a:ea typeface="ＭＳ Ｐゴシック" charset="0"/>
              </a:rPr>
              <a:t> times?</a:t>
            </a:r>
          </a:p>
          <a:p>
            <a:pPr marL="914400" lvl="1" indent="-457200">
              <a:buFontTx/>
              <a:buAutoNum type="arabicPeriod"/>
            </a:pPr>
            <a:r>
              <a:rPr lang="en-AU" sz="2000" dirty="0">
                <a:latin typeface="Arial" charset="0"/>
                <a:ea typeface="ＭＳ Ｐゴシック" charset="0"/>
              </a:rPr>
              <a:t>What is the average time that a customer spends in the restaurant during </a:t>
            </a:r>
            <a:r>
              <a:rPr lang="en-AU" sz="2000" u="sng" dirty="0">
                <a:latin typeface="Arial" charset="0"/>
                <a:ea typeface="ＭＳ Ｐゴシック" charset="0"/>
              </a:rPr>
              <a:t>non-peak</a:t>
            </a:r>
            <a:r>
              <a:rPr lang="en-AU" sz="2000" dirty="0">
                <a:latin typeface="Arial" charset="0"/>
                <a:ea typeface="ＭＳ Ｐゴシック" charset="0"/>
              </a:rPr>
              <a:t> times?</a:t>
            </a:r>
          </a:p>
        </p:txBody>
      </p:sp>
    </p:spTree>
    <p:extLst>
      <p:ext uri="{BB962C8B-B14F-4D97-AF65-F5344CB8AC3E}">
        <p14:creationId xmlns:p14="http://schemas.microsoft.com/office/powerpoint/2010/main" val="828162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81200" y="274638"/>
            <a:ext cx="8229600" cy="792162"/>
          </a:xfrm>
        </p:spPr>
        <p:txBody>
          <a:bodyPr/>
          <a:lstStyle/>
          <a:p>
            <a:r>
              <a:rPr lang="en-US">
                <a:latin typeface="Arial" charset="0"/>
                <a:ea typeface="ＭＳ Ｐゴシック" charset="0"/>
                <a:cs typeface="ＭＳ Ｐゴシック" charset="0"/>
              </a:rPr>
              <a:t>Exercise (cont.)</a:t>
            </a:r>
            <a:endParaRPr lang="et-EE">
              <a:latin typeface="Arial" charset="0"/>
              <a:ea typeface="ＭＳ Ｐゴシック" charset="0"/>
              <a:cs typeface="ＭＳ Ｐゴシック" charset="0"/>
            </a:endParaRPr>
          </a:p>
        </p:txBody>
      </p:sp>
      <p:sp>
        <p:nvSpPr>
          <p:cNvPr id="40963" name="Content Placeholder 2"/>
          <p:cNvSpPr>
            <a:spLocks noGrp="1"/>
          </p:cNvSpPr>
          <p:nvPr>
            <p:ph idx="1"/>
          </p:nvPr>
        </p:nvSpPr>
        <p:spPr/>
        <p:txBody>
          <a:bodyPr/>
          <a:lstStyle/>
          <a:p>
            <a:pPr marL="914400" lvl="1" indent="-457200">
              <a:buFontTx/>
              <a:buAutoNum type="arabicPeriod" startAt="3"/>
            </a:pPr>
            <a:r>
              <a:rPr lang="en-AU" dirty="0">
                <a:latin typeface="Arial" charset="0"/>
                <a:ea typeface="ＭＳ Ｐゴシック" charset="0"/>
              </a:rPr>
              <a:t>The restaurant plans to launch a marketing campaign to attract more customers. However, the restaurant</a:t>
            </a:r>
            <a:r>
              <a:rPr lang="ja-JP" altLang="en-AU" dirty="0">
                <a:latin typeface="Arial" charset="0"/>
                <a:ea typeface="ＭＳ Ｐゴシック" charset="0"/>
              </a:rPr>
              <a:t>’</a:t>
            </a:r>
            <a:r>
              <a:rPr lang="en-AU" dirty="0">
                <a:latin typeface="Arial" charset="0"/>
                <a:ea typeface="ＭＳ Ｐゴシック" charset="0"/>
              </a:rPr>
              <a:t>s capacity is limited and becomes too full during peak times. What can the restaurant do to address this issue without investing in extending its building? </a:t>
            </a:r>
            <a:endParaRPr lang="et-EE" dirty="0">
              <a:latin typeface="Arial" charset="0"/>
              <a:ea typeface="ＭＳ Ｐゴシック" charset="0"/>
            </a:endParaRPr>
          </a:p>
          <a:p>
            <a:endParaRPr lang="et-EE"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816745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53A9-5ABC-4DFB-8E9B-5C543664AB8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814A7E4-2F6D-4975-91F2-C5709995B546}"/>
              </a:ext>
            </a:extLst>
          </p:cNvPr>
          <p:cNvSpPr>
            <a:spLocks noGrp="1"/>
          </p:cNvSpPr>
          <p:nvPr>
            <p:ph idx="1"/>
          </p:nvPr>
        </p:nvSpPr>
        <p:spPr/>
        <p:txBody>
          <a:bodyPr/>
          <a:lstStyle/>
          <a:p>
            <a:pPr marL="0" indent="0">
              <a:buNone/>
            </a:pPr>
            <a:r>
              <a:rPr lang="en-US"/>
              <a:t>Chapter 7 </a:t>
            </a:r>
          </a:p>
          <a:p>
            <a:pPr marL="0" indent="0">
              <a:buNone/>
            </a:pPr>
            <a:r>
              <a:rPr lang="en-US" dirty="0"/>
              <a:t>Fundamentals of Business Process Management</a:t>
            </a:r>
          </a:p>
          <a:p>
            <a:pPr marL="0" indent="0">
              <a:buNone/>
            </a:pPr>
            <a:r>
              <a:rPr lang="en-US" dirty="0"/>
              <a:t>Marlon Dumas, Marcello La Rosa, Jan </a:t>
            </a:r>
            <a:r>
              <a:rPr lang="en-US" dirty="0" err="1"/>
              <a:t>Mendling</a:t>
            </a:r>
            <a:r>
              <a:rPr lang="en-US" dirty="0"/>
              <a:t>, </a:t>
            </a:r>
            <a:r>
              <a:rPr lang="en-US" dirty="0" err="1"/>
              <a:t>Hajo</a:t>
            </a:r>
            <a:r>
              <a:rPr lang="en-US" dirty="0"/>
              <a:t> A. </a:t>
            </a:r>
            <a:r>
              <a:rPr lang="en-US" dirty="0" err="1"/>
              <a:t>Reijers</a:t>
            </a:r>
            <a:r>
              <a:rPr lang="en-US" dirty="0"/>
              <a:t> </a:t>
            </a:r>
          </a:p>
          <a:p>
            <a:pPr marL="0" indent="0">
              <a:buNone/>
            </a:pPr>
            <a:r>
              <a:rPr lang="en-US" dirty="0"/>
              <a:t>Springer 2018</a:t>
            </a:r>
            <a:endParaRPr lang="en-PK" dirty="0"/>
          </a:p>
        </p:txBody>
      </p:sp>
    </p:spTree>
    <p:extLst>
      <p:ext uri="{BB962C8B-B14F-4D97-AF65-F5344CB8AC3E}">
        <p14:creationId xmlns:p14="http://schemas.microsoft.com/office/powerpoint/2010/main" val="224429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2"/>
          <p:cNvSpPr>
            <a:spLocks noGrp="1"/>
          </p:cNvSpPr>
          <p:nvPr>
            <p:ph type="title"/>
          </p:nvPr>
        </p:nvSpPr>
        <p:spPr/>
        <p:txBody>
          <a:bodyPr/>
          <a:lstStyle/>
          <a:p>
            <a:r>
              <a:rPr lang="en-US" dirty="0">
                <a:latin typeface="Arial" charset="0"/>
                <a:ea typeface="ＭＳ Ｐゴシック" charset="0"/>
                <a:cs typeface="ＭＳ Ｐゴシック" charset="0"/>
              </a:rPr>
              <a:t>Process performance</a:t>
            </a:r>
          </a:p>
        </p:txBody>
      </p:sp>
      <p:sp>
        <p:nvSpPr>
          <p:cNvPr id="84994" name="Content Placeholder 5"/>
          <p:cNvSpPr>
            <a:spLocks noGrp="1"/>
          </p:cNvSpPr>
          <p:nvPr>
            <p:ph idx="1"/>
          </p:nvPr>
        </p:nvSpPr>
        <p:spPr/>
        <p:txBody>
          <a:bodyPr/>
          <a:lstStyle/>
          <a:p>
            <a:pPr>
              <a:buFontTx/>
              <a:buNone/>
            </a:pPr>
            <a:r>
              <a:rPr lang="en-US" dirty="0">
                <a:latin typeface="Arial" charset="0"/>
                <a:ea typeface="ＭＳ Ｐゴシック" charset="0"/>
                <a:cs typeface="ＭＳ Ｐゴシック" charset="0"/>
              </a:rPr>
              <a:t>	If you had to choose between two services, you would typically choose the one that is:</a:t>
            </a:r>
          </a:p>
          <a:p>
            <a:pPr>
              <a:buFontTx/>
              <a:buNone/>
            </a:pP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F…</a:t>
            </a:r>
          </a:p>
          <a:p>
            <a:r>
              <a:rPr lang="en-US" dirty="0">
                <a:latin typeface="Arial" charset="0"/>
                <a:ea typeface="ＭＳ Ｐゴシック" charset="0"/>
                <a:cs typeface="ＭＳ Ｐゴシック" charset="0"/>
              </a:rPr>
              <a:t>C…</a:t>
            </a:r>
          </a:p>
          <a:p>
            <a:r>
              <a:rPr lang="en-US" dirty="0">
                <a:latin typeface="Arial" charset="0"/>
                <a:ea typeface="ＭＳ Ｐゴシック" charset="0"/>
                <a:cs typeface="ＭＳ Ｐゴシック" charset="0"/>
              </a:rPr>
              <a:t>B…</a:t>
            </a:r>
          </a:p>
        </p:txBody>
      </p:sp>
    </p:spTree>
    <p:extLst>
      <p:ext uri="{BB962C8B-B14F-4D97-AF65-F5344CB8AC3E}">
        <p14:creationId xmlns:p14="http://schemas.microsoft.com/office/powerpoint/2010/main" val="247387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2"/>
          <p:cNvSpPr>
            <a:spLocks noGrp="1"/>
          </p:cNvSpPr>
          <p:nvPr>
            <p:ph type="title"/>
          </p:nvPr>
        </p:nvSpPr>
        <p:spPr/>
        <p:txBody>
          <a:bodyPr/>
          <a:lstStyle/>
          <a:p>
            <a:r>
              <a:rPr lang="en-US" dirty="0">
                <a:latin typeface="Arial" charset="0"/>
                <a:ea typeface="ＭＳ Ｐゴシック" charset="0"/>
                <a:cs typeface="ＭＳ Ｐゴシック" charset="0"/>
              </a:rPr>
              <a:t>Process performance</a:t>
            </a:r>
          </a:p>
        </p:txBody>
      </p:sp>
      <p:sp>
        <p:nvSpPr>
          <p:cNvPr id="84994" name="Content Placeholder 5"/>
          <p:cNvSpPr>
            <a:spLocks noGrp="1"/>
          </p:cNvSpPr>
          <p:nvPr>
            <p:ph idx="1"/>
          </p:nvPr>
        </p:nvSpPr>
        <p:spPr/>
        <p:txBody>
          <a:bodyPr/>
          <a:lstStyle/>
          <a:p>
            <a:pPr>
              <a:buFontTx/>
              <a:buNone/>
            </a:pPr>
            <a:r>
              <a:rPr lang="en-US" dirty="0">
                <a:latin typeface="Arial" charset="0"/>
                <a:ea typeface="ＭＳ Ｐゴシック" charset="0"/>
                <a:cs typeface="ＭＳ Ｐゴシック" charset="0"/>
              </a:rPr>
              <a:t>	If you had to choose between two services, you would typically choose the one that is:</a:t>
            </a:r>
          </a:p>
          <a:p>
            <a:pPr>
              <a:buFontTx/>
              <a:buNone/>
            </a:pP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Faster</a:t>
            </a:r>
          </a:p>
          <a:p>
            <a:r>
              <a:rPr lang="en-US" dirty="0">
                <a:latin typeface="Arial" charset="0"/>
                <a:ea typeface="ＭＳ Ｐゴシック" charset="0"/>
                <a:cs typeface="ＭＳ Ｐゴシック" charset="0"/>
              </a:rPr>
              <a:t>Cheaper</a:t>
            </a:r>
          </a:p>
          <a:p>
            <a:r>
              <a:rPr lang="en-US" dirty="0">
                <a:latin typeface="Arial" charset="0"/>
                <a:ea typeface="ＭＳ Ｐゴシック" charset="0"/>
                <a:cs typeface="ＭＳ Ｐゴシック" charset="0"/>
              </a:rPr>
              <a:t>Better</a:t>
            </a:r>
          </a:p>
        </p:txBody>
      </p:sp>
    </p:spTree>
    <p:extLst>
      <p:ext uri="{BB962C8B-B14F-4D97-AF65-F5344CB8AC3E}">
        <p14:creationId xmlns:p14="http://schemas.microsoft.com/office/powerpoint/2010/main" val="31321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Process performance</a:t>
            </a:r>
          </a:p>
        </p:txBody>
      </p:sp>
      <p:graphicFrame>
        <p:nvGraphicFramePr>
          <p:cNvPr id="5" name="Diagram 4"/>
          <p:cNvGraphicFramePr/>
          <p:nvPr/>
        </p:nvGraphicFramePr>
        <p:xfrm>
          <a:off x="1957679" y="1304061"/>
          <a:ext cx="8146930" cy="5031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9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991544" y="1340768"/>
          <a:ext cx="813690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Time measures</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7</a:t>
            </a:fld>
            <a:endParaRPr lang="en-AU">
              <a:solidFill>
                <a:prstClr val="black">
                  <a:lumMod val="50000"/>
                  <a:lumOff val="50000"/>
                </a:prstClr>
              </a:solidFill>
            </a:endParaRPr>
          </a:p>
        </p:txBody>
      </p:sp>
      <p:sp>
        <p:nvSpPr>
          <p:cNvPr id="6" name="Document 5"/>
          <p:cNvSpPr/>
          <p:nvPr/>
        </p:nvSpPr>
        <p:spPr>
          <a:xfrm>
            <a:off x="1280468" y="1411745"/>
            <a:ext cx="1566168" cy="931495"/>
          </a:xfrm>
          <a:prstGeom prst="flowChartDocument">
            <a:avLst/>
          </a:prstGeom>
          <a:ln/>
        </p:spPr>
        <p:style>
          <a:lnRef idx="2">
            <a:schemeClr val="accent1"/>
          </a:lnRef>
          <a:fillRef idx="1">
            <a:schemeClr val="lt1"/>
          </a:fillRef>
          <a:effectRef idx="0">
            <a:schemeClr val="accent1"/>
          </a:effectRef>
          <a:fontRef idx="minor">
            <a:schemeClr val="dk1"/>
          </a:fontRef>
        </p:style>
        <p:txBody>
          <a:bodyPr/>
          <a:lstStyle/>
          <a:p>
            <a:r>
              <a:rPr lang="en-US" dirty="0"/>
              <a:t>Time taken by value-adding activities</a:t>
            </a:r>
          </a:p>
        </p:txBody>
      </p:sp>
      <p:sp>
        <p:nvSpPr>
          <p:cNvPr id="7" name="Document 6"/>
          <p:cNvSpPr/>
          <p:nvPr/>
        </p:nvSpPr>
        <p:spPr>
          <a:xfrm>
            <a:off x="8851225" y="1340768"/>
            <a:ext cx="2554446" cy="1372926"/>
          </a:xfrm>
          <a:prstGeom prst="flowChartDocument">
            <a:avLst/>
          </a:prstGeom>
          <a:ln/>
        </p:spPr>
        <p:style>
          <a:lnRef idx="2">
            <a:schemeClr val="accent1"/>
          </a:lnRef>
          <a:fillRef idx="1">
            <a:schemeClr val="lt1"/>
          </a:fillRef>
          <a:effectRef idx="0">
            <a:schemeClr val="accent1"/>
          </a:effectRef>
          <a:fontRef idx="minor">
            <a:schemeClr val="dk1"/>
          </a:fontRef>
        </p:style>
        <p:txBody>
          <a:bodyPr/>
          <a:lstStyle/>
          <a:p>
            <a:r>
              <a:rPr lang="en-US" dirty="0"/>
              <a:t>Time between start and completion of a process instance</a:t>
            </a:r>
          </a:p>
        </p:txBody>
      </p:sp>
      <p:sp>
        <p:nvSpPr>
          <p:cNvPr id="9" name="Document 8"/>
          <p:cNvSpPr/>
          <p:nvPr/>
        </p:nvSpPr>
        <p:spPr>
          <a:xfrm>
            <a:off x="944209" y="5593683"/>
            <a:ext cx="1918554" cy="945229"/>
          </a:xfrm>
          <a:prstGeom prst="flowChartDocument">
            <a:avLst/>
          </a:prstGeom>
          <a:ln/>
        </p:spPr>
        <p:style>
          <a:lnRef idx="2">
            <a:schemeClr val="accent1"/>
          </a:lnRef>
          <a:fillRef idx="1">
            <a:schemeClr val="lt1"/>
          </a:fillRef>
          <a:effectRef idx="0">
            <a:schemeClr val="accent1"/>
          </a:effectRef>
          <a:fontRef idx="minor">
            <a:schemeClr val="dk1"/>
          </a:fontRef>
        </p:style>
        <p:txBody>
          <a:bodyPr/>
          <a:lstStyle/>
          <a:p>
            <a:r>
              <a:rPr lang="en-US" dirty="0"/>
              <a:t>Time taken by non-value-adding activities</a:t>
            </a:r>
          </a:p>
        </p:txBody>
      </p:sp>
    </p:spTree>
    <p:extLst>
      <p:ext uri="{BB962C8B-B14F-4D97-AF65-F5344CB8AC3E}">
        <p14:creationId xmlns:p14="http://schemas.microsoft.com/office/powerpoint/2010/main" val="25060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992913" y="2846177"/>
            <a:ext cx="8134167" cy="1813719"/>
            <a:chOff x="468912" y="2846176"/>
            <a:chExt cx="8134167" cy="1813719"/>
          </a:xfrm>
        </p:grpSpPr>
        <p:sp>
          <p:nvSpPr>
            <p:cNvPr id="7" name="Freeform 6"/>
            <p:cNvSpPr/>
            <p:nvPr/>
          </p:nvSpPr>
          <p:spPr>
            <a:xfrm>
              <a:off x="468912" y="2846176"/>
              <a:ext cx="1813719" cy="1813719"/>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93553" tIns="293553" rIns="293553" bIns="293553" numCol="1" spcCol="1270" anchor="ctr" anchorCtr="0">
              <a:noAutofit/>
            </a:bodyPr>
            <a:lstStyle/>
            <a:p>
              <a:pPr algn="ctr" defTabSz="977900">
                <a:lnSpc>
                  <a:spcPct val="90000"/>
                </a:lnSpc>
                <a:spcBef>
                  <a:spcPct val="0"/>
                </a:spcBef>
                <a:spcAft>
                  <a:spcPct val="35000"/>
                </a:spcAft>
              </a:pPr>
              <a:r>
                <a:rPr lang="en-US" sz="2200"/>
                <a:t>Processing Time</a:t>
              </a:r>
              <a:endParaRPr lang="en-US" sz="2200" dirty="0"/>
            </a:p>
          </p:txBody>
        </p:sp>
        <p:sp>
          <p:nvSpPr>
            <p:cNvPr id="9" name="Freeform 8"/>
            <p:cNvSpPr/>
            <p:nvPr/>
          </p:nvSpPr>
          <p:spPr>
            <a:xfrm>
              <a:off x="3629136" y="2846176"/>
              <a:ext cx="1813719" cy="1813719"/>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93553" tIns="293553" rIns="293553" bIns="293553" numCol="1" spcCol="1270" anchor="ctr" anchorCtr="0">
              <a:noAutofit/>
            </a:bodyPr>
            <a:lstStyle/>
            <a:p>
              <a:pPr algn="ctr" defTabSz="977900">
                <a:lnSpc>
                  <a:spcPct val="90000"/>
                </a:lnSpc>
                <a:spcBef>
                  <a:spcPct val="0"/>
                </a:spcBef>
                <a:spcAft>
                  <a:spcPct val="35000"/>
                </a:spcAft>
              </a:pPr>
              <a:r>
                <a:rPr lang="en-US" sz="2200" dirty="0"/>
                <a:t>Cycle Time</a:t>
              </a:r>
            </a:p>
          </p:txBody>
        </p:sp>
        <p:sp>
          <p:nvSpPr>
            <p:cNvPr id="10" name="Freeform 9"/>
            <p:cNvSpPr/>
            <p:nvPr/>
          </p:nvSpPr>
          <p:spPr>
            <a:xfrm>
              <a:off x="5590129" y="3227057"/>
              <a:ext cx="1051957" cy="1051957"/>
            </a:xfrm>
            <a:custGeom>
              <a:avLst/>
              <a:gdLst>
                <a:gd name="connsiteX0" fmla="*/ 139437 w 1051957"/>
                <a:gd name="connsiteY0" fmla="*/ 216703 h 1051957"/>
                <a:gd name="connsiteX1" fmla="*/ 912520 w 1051957"/>
                <a:gd name="connsiteY1" fmla="*/ 216703 h 1051957"/>
                <a:gd name="connsiteX2" fmla="*/ 912520 w 1051957"/>
                <a:gd name="connsiteY2" fmla="*/ 464123 h 1051957"/>
                <a:gd name="connsiteX3" fmla="*/ 139437 w 1051957"/>
                <a:gd name="connsiteY3" fmla="*/ 464123 h 1051957"/>
                <a:gd name="connsiteX4" fmla="*/ 139437 w 1051957"/>
                <a:gd name="connsiteY4" fmla="*/ 216703 h 1051957"/>
                <a:gd name="connsiteX5" fmla="*/ 139437 w 1051957"/>
                <a:gd name="connsiteY5" fmla="*/ 587834 h 1051957"/>
                <a:gd name="connsiteX6" fmla="*/ 912520 w 1051957"/>
                <a:gd name="connsiteY6" fmla="*/ 587834 h 1051957"/>
                <a:gd name="connsiteX7" fmla="*/ 912520 w 1051957"/>
                <a:gd name="connsiteY7" fmla="*/ 835254 h 1051957"/>
                <a:gd name="connsiteX8" fmla="*/ 139437 w 1051957"/>
                <a:gd name="connsiteY8" fmla="*/ 835254 h 1051957"/>
                <a:gd name="connsiteX9" fmla="*/ 139437 w 1051957"/>
                <a:gd name="connsiteY9" fmla="*/ 587834 h 105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1957" h="1051957">
                  <a:moveTo>
                    <a:pt x="139437" y="216703"/>
                  </a:moveTo>
                  <a:lnTo>
                    <a:pt x="912520" y="216703"/>
                  </a:lnTo>
                  <a:lnTo>
                    <a:pt x="912520" y="464123"/>
                  </a:lnTo>
                  <a:lnTo>
                    <a:pt x="139437" y="464123"/>
                  </a:lnTo>
                  <a:lnTo>
                    <a:pt x="139437" y="216703"/>
                  </a:lnTo>
                  <a:close/>
                  <a:moveTo>
                    <a:pt x="139437" y="587834"/>
                  </a:moveTo>
                  <a:lnTo>
                    <a:pt x="912520" y="587834"/>
                  </a:lnTo>
                  <a:lnTo>
                    <a:pt x="912520" y="835254"/>
                  </a:lnTo>
                  <a:lnTo>
                    <a:pt x="139437" y="835254"/>
                  </a:lnTo>
                  <a:lnTo>
                    <a:pt x="139437" y="58783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39437" tIns="216703" rIns="139437" bIns="216703" numCol="1" spcCol="1270" anchor="ctr" anchorCtr="0">
              <a:noAutofit/>
            </a:bodyPr>
            <a:lstStyle/>
            <a:p>
              <a:pPr algn="ctr" defTabSz="800100">
                <a:lnSpc>
                  <a:spcPct val="90000"/>
                </a:lnSpc>
                <a:spcBef>
                  <a:spcPct val="0"/>
                </a:spcBef>
                <a:spcAft>
                  <a:spcPct val="35000"/>
                </a:spcAft>
              </a:pPr>
              <a:endParaRPr lang="en-US"/>
            </a:p>
          </p:txBody>
        </p:sp>
        <p:sp>
          <p:nvSpPr>
            <p:cNvPr id="11" name="Freeform 10"/>
            <p:cNvSpPr/>
            <p:nvPr/>
          </p:nvSpPr>
          <p:spPr>
            <a:xfrm>
              <a:off x="6789360" y="2846176"/>
              <a:ext cx="1813719" cy="1813719"/>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93553" tIns="293553" rIns="293553" bIns="293553" numCol="1" spcCol="1270" anchor="ctr" anchorCtr="0">
              <a:noAutofit/>
            </a:bodyPr>
            <a:lstStyle/>
            <a:p>
              <a:pPr algn="ctr" defTabSz="977900">
                <a:lnSpc>
                  <a:spcPct val="90000"/>
                </a:lnSpc>
                <a:spcBef>
                  <a:spcPct val="0"/>
                </a:spcBef>
                <a:spcAft>
                  <a:spcPct val="35000"/>
                </a:spcAft>
              </a:pPr>
              <a:r>
                <a:rPr lang="en-US" sz="2200" dirty="0"/>
                <a:t>Cycle Time Efficiency</a:t>
              </a:r>
            </a:p>
          </p:txBody>
        </p:sp>
      </p:grpSp>
      <p:sp>
        <p:nvSpPr>
          <p:cNvPr id="3" name="Title 2"/>
          <p:cNvSpPr>
            <a:spLocks noGrp="1"/>
          </p:cNvSpPr>
          <p:nvPr>
            <p:ph type="title"/>
          </p:nvPr>
        </p:nvSpPr>
        <p:spPr/>
        <p:txBody>
          <a:bodyPr/>
          <a:lstStyle/>
          <a:p>
            <a:r>
              <a:rPr lang="en-US" dirty="0"/>
              <a:t>Cycle time efficiency</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8</a:t>
            </a:fld>
            <a:endParaRPr lang="en-AU">
              <a:solidFill>
                <a:prstClr val="black">
                  <a:lumMod val="50000"/>
                  <a:lumOff val="50000"/>
                </a:prstClr>
              </a:solidFill>
            </a:endParaRPr>
          </a:p>
        </p:txBody>
      </p:sp>
      <p:sp>
        <p:nvSpPr>
          <p:cNvPr id="12" name="Division 11"/>
          <p:cNvSpPr/>
          <p:nvPr/>
        </p:nvSpPr>
        <p:spPr>
          <a:xfrm>
            <a:off x="4017642" y="3330254"/>
            <a:ext cx="914400" cy="914400"/>
          </a:xfrm>
          <a:prstGeom prst="mathDivid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79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991544" y="1340768"/>
          <a:ext cx="813690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Cost measures</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9</a:t>
            </a:fld>
            <a:endParaRPr lang="en-AU">
              <a:solidFill>
                <a:prstClr val="black">
                  <a:lumMod val="50000"/>
                  <a:lumOff val="50000"/>
                </a:prstClr>
              </a:solidFill>
            </a:endParaRPr>
          </a:p>
        </p:txBody>
      </p:sp>
      <p:sp>
        <p:nvSpPr>
          <p:cNvPr id="6" name="Document 5"/>
          <p:cNvSpPr/>
          <p:nvPr/>
        </p:nvSpPr>
        <p:spPr>
          <a:xfrm>
            <a:off x="963310" y="2326860"/>
            <a:ext cx="1865370" cy="953119"/>
          </a:xfrm>
          <a:prstGeom prst="flowChartDocument">
            <a:avLst/>
          </a:prstGeom>
          <a:ln/>
        </p:spPr>
        <p:style>
          <a:lnRef idx="2">
            <a:schemeClr val="accent1"/>
          </a:lnRef>
          <a:fillRef idx="1">
            <a:schemeClr val="lt1"/>
          </a:fillRef>
          <a:effectRef idx="0">
            <a:schemeClr val="accent1"/>
          </a:effectRef>
          <a:fontRef idx="minor">
            <a:schemeClr val="dk1"/>
          </a:fontRef>
        </p:style>
        <p:txBody>
          <a:bodyPr/>
          <a:lstStyle/>
          <a:p>
            <a:r>
              <a:rPr lang="en-US" dirty="0"/>
              <a:t>Cost of value-adding activities</a:t>
            </a:r>
          </a:p>
        </p:txBody>
      </p:sp>
      <p:sp>
        <p:nvSpPr>
          <p:cNvPr id="7" name="Document 6"/>
          <p:cNvSpPr/>
          <p:nvPr/>
        </p:nvSpPr>
        <p:spPr>
          <a:xfrm>
            <a:off x="9100865" y="2189772"/>
            <a:ext cx="2199181" cy="953118"/>
          </a:xfrm>
          <a:prstGeom prst="flowChartDocument">
            <a:avLst/>
          </a:prstGeom>
          <a:ln/>
        </p:spPr>
        <p:style>
          <a:lnRef idx="2">
            <a:schemeClr val="accent1"/>
          </a:lnRef>
          <a:fillRef idx="1">
            <a:schemeClr val="lt1"/>
          </a:fillRef>
          <a:effectRef idx="0">
            <a:schemeClr val="accent1"/>
          </a:effectRef>
          <a:fontRef idx="minor">
            <a:schemeClr val="dk1"/>
          </a:fontRef>
        </p:style>
        <p:txBody>
          <a:bodyPr/>
          <a:lstStyle/>
          <a:p>
            <a:r>
              <a:rPr lang="en-US" dirty="0"/>
              <a:t>Cost  of a process instance</a:t>
            </a:r>
          </a:p>
        </p:txBody>
      </p:sp>
      <p:sp>
        <p:nvSpPr>
          <p:cNvPr id="9" name="Document 8"/>
          <p:cNvSpPr/>
          <p:nvPr/>
        </p:nvSpPr>
        <p:spPr>
          <a:xfrm>
            <a:off x="881154" y="5745777"/>
            <a:ext cx="2029682" cy="885703"/>
          </a:xfrm>
          <a:prstGeom prst="flowChartDocument">
            <a:avLst/>
          </a:prstGeom>
          <a:ln/>
        </p:spPr>
        <p:style>
          <a:lnRef idx="2">
            <a:schemeClr val="accent1"/>
          </a:lnRef>
          <a:fillRef idx="1">
            <a:schemeClr val="lt1"/>
          </a:fillRef>
          <a:effectRef idx="0">
            <a:schemeClr val="accent1"/>
          </a:effectRef>
          <a:fontRef idx="minor">
            <a:schemeClr val="dk1"/>
          </a:fontRef>
        </p:style>
        <p:txBody>
          <a:bodyPr/>
          <a:lstStyle/>
          <a:p>
            <a:r>
              <a:rPr lang="en-US" dirty="0"/>
              <a:t>Cost of non-value-adding activities</a:t>
            </a:r>
          </a:p>
        </p:txBody>
      </p:sp>
    </p:spTree>
    <p:extLst>
      <p:ext uri="{BB962C8B-B14F-4D97-AF65-F5344CB8AC3E}">
        <p14:creationId xmlns:p14="http://schemas.microsoft.com/office/powerpoint/2010/main" val="572065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1400</Words>
  <Application>Microsoft Office PowerPoint</Application>
  <PresentationFormat>Widescreen</PresentationFormat>
  <Paragraphs>256</Paragraphs>
  <Slides>32</Slides>
  <Notes>31</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ＭＳ Ｐゴシック</vt:lpstr>
      <vt:lpstr>Arial</vt:lpstr>
      <vt:lpstr>Calibri</vt:lpstr>
      <vt:lpstr>Calibri Light</vt:lpstr>
      <vt:lpstr>Times New Roman</vt:lpstr>
      <vt:lpstr>Wingdings</vt:lpstr>
      <vt:lpstr>Office Theme</vt:lpstr>
      <vt:lpstr>Visio</vt:lpstr>
      <vt:lpstr>Business Process Engineering</vt:lpstr>
      <vt:lpstr>Process Analysis</vt:lpstr>
      <vt:lpstr>Process Analysis Techniques</vt:lpstr>
      <vt:lpstr>Process performance</vt:lpstr>
      <vt:lpstr>Process performance</vt:lpstr>
      <vt:lpstr>Process performance</vt:lpstr>
      <vt:lpstr>Time measures</vt:lpstr>
      <vt:lpstr>Cycle time efficiency</vt:lpstr>
      <vt:lpstr>Cost measures</vt:lpstr>
      <vt:lpstr>Typical components of cost</vt:lpstr>
      <vt:lpstr>Resource utilization</vt:lpstr>
      <vt:lpstr>Resource utilization vs. waiting time</vt:lpstr>
      <vt:lpstr>Quality</vt:lpstr>
      <vt:lpstr>Identifying performance measures</vt:lpstr>
      <vt:lpstr>Flow Analysis</vt:lpstr>
      <vt:lpstr>Flow analysis</vt:lpstr>
      <vt:lpstr>Flow analysis of cycle time</vt:lpstr>
      <vt:lpstr>Sequence – Example</vt:lpstr>
      <vt:lpstr>Example: Alternative Paths</vt:lpstr>
      <vt:lpstr>Example: Parallel paths</vt:lpstr>
      <vt:lpstr>Example: Rework loop</vt:lpstr>
      <vt:lpstr>Flow analysis equations for cycle time</vt:lpstr>
      <vt:lpstr>Flow analysis of cycle time</vt:lpstr>
      <vt:lpstr>Flow analysis of processing time</vt:lpstr>
      <vt:lpstr>Exercise: Calculate CTE of the following process</vt:lpstr>
      <vt:lpstr>Flow analysis: scope and limitations</vt:lpstr>
      <vt:lpstr>Limitation 1: Not all Models are Structured</vt:lpstr>
      <vt:lpstr>Limitation 2: Fixed arrival rate  capacity</vt:lpstr>
      <vt:lpstr>Cycle Time &amp; Work-In-Progress</vt:lpstr>
      <vt:lpstr>Exercise</vt:lpstr>
      <vt:lpstr>Exercise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 Ahmad</dc:creator>
  <cp:lastModifiedBy>Salman Ahmad</cp:lastModifiedBy>
  <cp:revision>10</cp:revision>
  <dcterms:created xsi:type="dcterms:W3CDTF">2020-12-22T11:03:44Z</dcterms:created>
  <dcterms:modified xsi:type="dcterms:W3CDTF">2024-03-06T14:06:25Z</dcterms:modified>
</cp:coreProperties>
</file>