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1883" r:id="rId2"/>
    <p:sldId id="1963" r:id="rId3"/>
    <p:sldId id="1943" r:id="rId4"/>
    <p:sldId id="1945" r:id="rId5"/>
    <p:sldId id="1926" r:id="rId6"/>
    <p:sldId id="1927" r:id="rId7"/>
    <p:sldId id="1928" r:id="rId8"/>
    <p:sldId id="1929" r:id="rId9"/>
    <p:sldId id="1930" r:id="rId10"/>
    <p:sldId id="1931" r:id="rId11"/>
    <p:sldId id="1932" r:id="rId12"/>
    <p:sldId id="1933" r:id="rId13"/>
    <p:sldId id="1934" r:id="rId14"/>
    <p:sldId id="1935" r:id="rId15"/>
    <p:sldId id="1936" r:id="rId16"/>
    <p:sldId id="1937" r:id="rId17"/>
    <p:sldId id="1938" r:id="rId18"/>
    <p:sldId id="1939" r:id="rId19"/>
    <p:sldId id="1940" r:id="rId20"/>
    <p:sldId id="1941" r:id="rId21"/>
    <p:sldId id="1942" r:id="rId22"/>
    <p:sldId id="1946" r:id="rId23"/>
    <p:sldId id="1947" r:id="rId24"/>
    <p:sldId id="1948" r:id="rId25"/>
    <p:sldId id="1955" r:id="rId26"/>
    <p:sldId id="1956" r:id="rId27"/>
    <p:sldId id="1957" r:id="rId28"/>
    <p:sldId id="1958" r:id="rId29"/>
    <p:sldId id="1959" r:id="rId30"/>
    <p:sldId id="1954" r:id="rId31"/>
    <p:sldId id="1962" r:id="rId32"/>
    <p:sldId id="1884" r:id="rId3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9" autoAdjust="0"/>
    <p:restoredTop sz="84991" autoAdjust="0"/>
  </p:normalViewPr>
  <p:slideViewPr>
    <p:cSldViewPr snapToGrid="0">
      <p:cViewPr varScale="1">
        <p:scale>
          <a:sx n="59" d="100"/>
          <a:sy n="59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0A2F4-911F-D642-945E-679ADBF5601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5D8E91-992A-FF4C-8C9A-8E1619749922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800" b="0" dirty="0"/>
            <a:t>Transactional</a:t>
          </a:r>
        </a:p>
      </dgm:t>
    </dgm:pt>
    <dgm:pt modelId="{35636B4D-9D0D-B445-A43C-2EF8443B9B54}" type="parTrans" cxnId="{0AA3F340-B9AC-BB47-B2F3-9F9DE49D6EEA}">
      <dgm:prSet/>
      <dgm:spPr/>
      <dgm:t>
        <a:bodyPr/>
        <a:lstStyle/>
        <a:p>
          <a:endParaRPr lang="en-US"/>
        </a:p>
      </dgm:t>
    </dgm:pt>
    <dgm:pt modelId="{66E52A39-E085-D24B-95E8-F0B3D4F8230C}" type="sibTrans" cxnId="{0AA3F340-B9AC-BB47-B2F3-9F9DE49D6EEA}">
      <dgm:prSet/>
      <dgm:spPr/>
      <dgm:t>
        <a:bodyPr/>
        <a:lstStyle/>
        <a:p>
          <a:endParaRPr lang="en-US"/>
        </a:p>
      </dgm:t>
    </dgm:pt>
    <dgm:pt modelId="{1EE88E23-7631-F94B-9950-DDA43E87B74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800" b="0" dirty="0"/>
            <a:t>Transformational</a:t>
          </a:r>
        </a:p>
      </dgm:t>
    </dgm:pt>
    <dgm:pt modelId="{C013AD1E-F53A-BD42-A4E8-0416FA1369BC}" type="parTrans" cxnId="{0288548A-AE9C-C24F-9C35-9B813CB06CBF}">
      <dgm:prSet/>
      <dgm:spPr/>
      <dgm:t>
        <a:bodyPr/>
        <a:lstStyle/>
        <a:p>
          <a:endParaRPr lang="en-US"/>
        </a:p>
      </dgm:t>
    </dgm:pt>
    <dgm:pt modelId="{C300A262-B497-E842-92E7-C644F35ABAB2}" type="sibTrans" cxnId="{0288548A-AE9C-C24F-9C35-9B813CB06CBF}">
      <dgm:prSet/>
      <dgm:spPr/>
      <dgm:t>
        <a:bodyPr/>
        <a:lstStyle/>
        <a:p>
          <a:endParaRPr lang="en-US"/>
        </a:p>
      </dgm:t>
    </dgm:pt>
    <dgm:pt modelId="{A6A2418F-0698-094D-9D55-9461897CEC6D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tx1">
                  <a:lumMod val="75000"/>
                  <a:lumOff val="25000"/>
                </a:schemeClr>
              </a:solidFill>
            </a:rPr>
            <a:t>Puts into question the fundamental assumptions and principles of the existing process structure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00653A1-9234-604C-9011-AC68D02F36DC}" type="parTrans" cxnId="{D66DB113-A910-D244-BB70-8B144C564F21}">
      <dgm:prSet/>
      <dgm:spPr/>
      <dgm:t>
        <a:bodyPr/>
        <a:lstStyle/>
        <a:p>
          <a:endParaRPr lang="en-US"/>
        </a:p>
      </dgm:t>
    </dgm:pt>
    <dgm:pt modelId="{AB960542-D63C-5E45-B33C-5C309503FF29}" type="sibTrans" cxnId="{D66DB113-A910-D244-BB70-8B144C564F21}">
      <dgm:prSet/>
      <dgm:spPr/>
      <dgm:t>
        <a:bodyPr/>
        <a:lstStyle/>
        <a:p>
          <a:endParaRPr lang="en-US"/>
        </a:p>
      </dgm:t>
    </dgm:pt>
    <dgm:pt modelId="{2C2B5930-3F87-F444-AB16-96009CBF0F5A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tx1">
                  <a:lumMod val="75000"/>
                  <a:lumOff val="25000"/>
                </a:schemeClr>
              </a:solidFill>
            </a:rPr>
            <a:t>Doesn’t put into question the current process structure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CFCE2C5-DB94-8945-8F0C-39221DCD2F66}" type="sibTrans" cxnId="{93414222-9AE2-B043-924E-7AE9AB9A9660}">
      <dgm:prSet/>
      <dgm:spPr/>
      <dgm:t>
        <a:bodyPr/>
        <a:lstStyle/>
        <a:p>
          <a:endParaRPr lang="en-US"/>
        </a:p>
      </dgm:t>
    </dgm:pt>
    <dgm:pt modelId="{17FEDB6F-5E62-2B4D-AEF4-4DA94662E567}" type="parTrans" cxnId="{93414222-9AE2-B043-924E-7AE9AB9A9660}">
      <dgm:prSet/>
      <dgm:spPr/>
      <dgm:t>
        <a:bodyPr/>
        <a:lstStyle/>
        <a:p>
          <a:endParaRPr lang="en-US"/>
        </a:p>
      </dgm:t>
    </dgm:pt>
    <dgm:pt modelId="{01AAF63A-6E11-0141-A542-B1EA647FED65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tx1">
                  <a:lumMod val="75000"/>
                  <a:lumOff val="25000"/>
                </a:schemeClr>
              </a:solidFill>
            </a:rPr>
            <a:t>Seeks to identify problems and resolve them </a:t>
          </a:r>
          <a:r>
            <a:rPr lang="en-US" sz="2400" b="0" u="sng" dirty="0">
              <a:solidFill>
                <a:schemeClr val="tx1">
                  <a:lumMod val="75000"/>
                  <a:lumOff val="25000"/>
                </a:schemeClr>
              </a:solidFill>
            </a:rPr>
            <a:t>incrementally</a:t>
          </a:r>
          <a:r>
            <a:rPr lang="en-US" sz="2400" b="0" dirty="0">
              <a:solidFill>
                <a:schemeClr val="tx1">
                  <a:lumMod val="75000"/>
                  <a:lumOff val="25000"/>
                </a:schemeClr>
              </a:solidFill>
            </a:rPr>
            <a:t>, one step at a time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CF9A48-39C7-A346-81C0-7D2A1A88A4C5}" type="sibTrans" cxnId="{F738895F-7A9B-3344-AEB7-7984B0DCA46B}">
      <dgm:prSet/>
      <dgm:spPr/>
      <dgm:t>
        <a:bodyPr/>
        <a:lstStyle/>
        <a:p>
          <a:endParaRPr lang="en-US"/>
        </a:p>
      </dgm:t>
    </dgm:pt>
    <dgm:pt modelId="{346079E9-9BFF-1941-BED5-2524B752CF4F}" type="parTrans" cxnId="{F738895F-7A9B-3344-AEB7-7984B0DCA46B}">
      <dgm:prSet/>
      <dgm:spPr/>
      <dgm:t>
        <a:bodyPr/>
        <a:lstStyle/>
        <a:p>
          <a:endParaRPr lang="en-US"/>
        </a:p>
      </dgm:t>
    </dgm:pt>
    <dgm:pt modelId="{4FD44ED9-7CFD-7E4A-8698-3D386E81B456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Example: Heuristic redesign (next week)</a:t>
          </a:r>
        </a:p>
      </dgm:t>
    </dgm:pt>
    <dgm:pt modelId="{B4C42B6D-1D4E-1342-AEEA-A51EF1C0F8AF}" type="sibTrans" cxnId="{3F88D7FC-CA3E-6941-81BD-BD7F8CD76347}">
      <dgm:prSet/>
      <dgm:spPr/>
      <dgm:t>
        <a:bodyPr/>
        <a:lstStyle/>
        <a:p>
          <a:endParaRPr lang="en-PK"/>
        </a:p>
      </dgm:t>
    </dgm:pt>
    <dgm:pt modelId="{7EEC9741-8E40-F245-8065-E6C7A3E04FF5}" type="parTrans" cxnId="{3F88D7FC-CA3E-6941-81BD-BD7F8CD76347}">
      <dgm:prSet/>
      <dgm:spPr/>
      <dgm:t>
        <a:bodyPr/>
        <a:lstStyle/>
        <a:p>
          <a:endParaRPr lang="en-PK"/>
        </a:p>
      </dgm:t>
    </dgm:pt>
    <dgm:pt modelId="{791430BA-4258-4653-B224-A3EDACDAE17F}">
      <dgm:prSet custT="1"/>
      <dgm:spPr/>
      <dgm:t>
        <a:bodyPr/>
        <a:lstStyle/>
        <a:p>
          <a:pPr rtl="0"/>
          <a:endParaRPr lang="en-US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5088DED-6A37-441C-B001-EFB26C936F92}" type="sibTrans" cxnId="{E6D0A669-AAD8-4724-A320-416337614E06}">
      <dgm:prSet/>
      <dgm:spPr/>
      <dgm:t>
        <a:bodyPr/>
        <a:lstStyle/>
        <a:p>
          <a:endParaRPr lang="en-US"/>
        </a:p>
      </dgm:t>
    </dgm:pt>
    <dgm:pt modelId="{EB17C053-09B6-4426-B3B6-E0F97E064ECC}" type="parTrans" cxnId="{E6D0A669-AAD8-4724-A320-416337614E06}">
      <dgm:prSet/>
      <dgm:spPr/>
      <dgm:t>
        <a:bodyPr/>
        <a:lstStyle/>
        <a:p>
          <a:endParaRPr lang="en-US"/>
        </a:p>
      </dgm:t>
    </dgm:pt>
    <dgm:pt modelId="{90347B6C-D9E4-4569-9BF5-995A488FE5B0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tx1">
                  <a:lumMod val="75000"/>
                  <a:lumOff val="25000"/>
                </a:schemeClr>
              </a:solidFill>
            </a:rPr>
            <a:t>Aims to achieve </a:t>
          </a:r>
          <a:r>
            <a:rPr lang="en-US" sz="2400" b="0" u="sng" dirty="0">
              <a:solidFill>
                <a:schemeClr val="tx1">
                  <a:lumMod val="75000"/>
                  <a:lumOff val="25000"/>
                </a:schemeClr>
              </a:solidFill>
            </a:rPr>
            <a:t>breakthrough innovation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5060172-5010-4BF3-8B10-D36BBD12EF18}" type="sibTrans" cxnId="{ADF55821-E414-4C07-80F6-AB83EA7BD136}">
      <dgm:prSet/>
      <dgm:spPr/>
      <dgm:t>
        <a:bodyPr/>
        <a:lstStyle/>
        <a:p>
          <a:endParaRPr lang="en-AU"/>
        </a:p>
      </dgm:t>
    </dgm:pt>
    <dgm:pt modelId="{3BCECEA4-CC5D-4D3A-9B88-E9331F11506C}" type="parTrans" cxnId="{ADF55821-E414-4C07-80F6-AB83EA7BD136}">
      <dgm:prSet/>
      <dgm:spPr/>
      <dgm:t>
        <a:bodyPr/>
        <a:lstStyle/>
        <a:p>
          <a:endParaRPr lang="en-AU"/>
        </a:p>
      </dgm:t>
    </dgm:pt>
    <dgm:pt modelId="{E42A5C95-3A66-DA42-AE0E-74D5148367F4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Example: Business Process Reengineering (BPR)</a:t>
          </a:r>
        </a:p>
      </dgm:t>
    </dgm:pt>
    <dgm:pt modelId="{2FC0439B-C722-4F4F-874C-37196791F62D}" type="sibTrans" cxnId="{57A817EF-2DA0-024B-9393-868E56DC8EE7}">
      <dgm:prSet/>
      <dgm:spPr/>
      <dgm:t>
        <a:bodyPr/>
        <a:lstStyle/>
        <a:p>
          <a:endParaRPr lang="en-PK"/>
        </a:p>
      </dgm:t>
    </dgm:pt>
    <dgm:pt modelId="{0A269661-72E5-C044-A931-8D6841E75DFC}" type="parTrans" cxnId="{57A817EF-2DA0-024B-9393-868E56DC8EE7}">
      <dgm:prSet/>
      <dgm:spPr/>
      <dgm:t>
        <a:bodyPr/>
        <a:lstStyle/>
        <a:p>
          <a:endParaRPr lang="en-PK"/>
        </a:p>
      </dgm:t>
    </dgm:pt>
    <dgm:pt modelId="{457EEF95-3E4E-9344-89AA-28DA7C132EB0}" type="pres">
      <dgm:prSet presAssocID="{5F30A2F4-911F-D642-945E-679ADBF5601D}" presName="linear" presStyleCnt="0">
        <dgm:presLayoutVars>
          <dgm:animLvl val="lvl"/>
          <dgm:resizeHandles val="exact"/>
        </dgm:presLayoutVars>
      </dgm:prSet>
      <dgm:spPr/>
    </dgm:pt>
    <dgm:pt modelId="{D65E64A1-83CE-4B44-ADDC-34FA7D614E88}" type="pres">
      <dgm:prSet presAssocID="{935D8E91-992A-FF4C-8C9A-8E1619749922}" presName="parentText" presStyleLbl="node1" presStyleIdx="0" presStyleCnt="2" custScaleY="56858">
        <dgm:presLayoutVars>
          <dgm:chMax val="0"/>
          <dgm:bulletEnabled val="1"/>
        </dgm:presLayoutVars>
      </dgm:prSet>
      <dgm:spPr/>
    </dgm:pt>
    <dgm:pt modelId="{4421939F-0DE5-E94E-B913-74B911A677B3}" type="pres">
      <dgm:prSet presAssocID="{935D8E91-992A-FF4C-8C9A-8E1619749922}" presName="childText" presStyleLbl="revTx" presStyleIdx="0" presStyleCnt="2">
        <dgm:presLayoutVars>
          <dgm:bulletEnabled val="1"/>
        </dgm:presLayoutVars>
      </dgm:prSet>
      <dgm:spPr/>
    </dgm:pt>
    <dgm:pt modelId="{1DE1E028-7D1A-EE4C-820D-7B7D21C0D7EB}" type="pres">
      <dgm:prSet presAssocID="{1EE88E23-7631-F94B-9950-DDA43E87B746}" presName="parentText" presStyleLbl="node1" presStyleIdx="1" presStyleCnt="2" custScaleY="53292">
        <dgm:presLayoutVars>
          <dgm:chMax val="0"/>
          <dgm:bulletEnabled val="1"/>
        </dgm:presLayoutVars>
      </dgm:prSet>
      <dgm:spPr/>
    </dgm:pt>
    <dgm:pt modelId="{C8154B57-8E12-4E4A-A690-33BB20672267}" type="pres">
      <dgm:prSet presAssocID="{1EE88E23-7631-F94B-9950-DDA43E87B746}" presName="childText" presStyleLbl="revTx" presStyleIdx="1" presStyleCnt="2" custLinFactNeighborY="1202">
        <dgm:presLayoutVars>
          <dgm:bulletEnabled val="1"/>
        </dgm:presLayoutVars>
      </dgm:prSet>
      <dgm:spPr/>
    </dgm:pt>
  </dgm:ptLst>
  <dgm:cxnLst>
    <dgm:cxn modelId="{E6AB9E00-347A-E847-86CE-2536B83B0F39}" type="presOf" srcId="{A6A2418F-0698-094D-9D55-9461897CEC6D}" destId="{C8154B57-8E12-4E4A-A690-33BB20672267}" srcOrd="0" destOrd="0" presId="urn:microsoft.com/office/officeart/2005/8/layout/vList2"/>
    <dgm:cxn modelId="{D66DB113-A910-D244-BB70-8B144C564F21}" srcId="{1EE88E23-7631-F94B-9950-DDA43E87B746}" destId="{A6A2418F-0698-094D-9D55-9461897CEC6D}" srcOrd="0" destOrd="0" parTransId="{A00653A1-9234-604C-9011-AC68D02F36DC}" sibTransId="{AB960542-D63C-5E45-B33C-5C309503FF29}"/>
    <dgm:cxn modelId="{ADF55821-E414-4C07-80F6-AB83EA7BD136}" srcId="{1EE88E23-7631-F94B-9950-DDA43E87B746}" destId="{90347B6C-D9E4-4569-9BF5-995A488FE5B0}" srcOrd="1" destOrd="0" parTransId="{3BCECEA4-CC5D-4D3A-9B88-E9331F11506C}" sibTransId="{75060172-5010-4BF3-8B10-D36BBD12EF18}"/>
    <dgm:cxn modelId="{93414222-9AE2-B043-924E-7AE9AB9A9660}" srcId="{935D8E91-992A-FF4C-8C9A-8E1619749922}" destId="{2C2B5930-3F87-F444-AB16-96009CBF0F5A}" srcOrd="0" destOrd="0" parTransId="{17FEDB6F-5E62-2B4D-AEF4-4DA94662E567}" sibTransId="{8CFCE2C5-DB94-8945-8F0C-39221DCD2F66}"/>
    <dgm:cxn modelId="{631EBB29-1229-BE42-B58B-F1113BF5CC17}" type="presOf" srcId="{935D8E91-992A-FF4C-8C9A-8E1619749922}" destId="{D65E64A1-83CE-4B44-ADDC-34FA7D614E88}" srcOrd="0" destOrd="0" presId="urn:microsoft.com/office/officeart/2005/8/layout/vList2"/>
    <dgm:cxn modelId="{06E16F2E-0AC4-8748-A362-157AB0C6F812}" type="presOf" srcId="{E42A5C95-3A66-DA42-AE0E-74D5148367F4}" destId="{C8154B57-8E12-4E4A-A690-33BB20672267}" srcOrd="0" destOrd="2" presId="urn:microsoft.com/office/officeart/2005/8/layout/vList2"/>
    <dgm:cxn modelId="{0AA3F340-B9AC-BB47-B2F3-9F9DE49D6EEA}" srcId="{5F30A2F4-911F-D642-945E-679ADBF5601D}" destId="{935D8E91-992A-FF4C-8C9A-8E1619749922}" srcOrd="0" destOrd="0" parTransId="{35636B4D-9D0D-B445-A43C-2EF8443B9B54}" sibTransId="{66E52A39-E085-D24B-95E8-F0B3D4F8230C}"/>
    <dgm:cxn modelId="{F738895F-7A9B-3344-AEB7-7984B0DCA46B}" srcId="{935D8E91-992A-FF4C-8C9A-8E1619749922}" destId="{01AAF63A-6E11-0141-A542-B1EA647FED65}" srcOrd="1" destOrd="0" parTransId="{346079E9-9BFF-1941-BED5-2524B752CF4F}" sibTransId="{18CF9A48-39C7-A346-81C0-7D2A1A88A4C5}"/>
    <dgm:cxn modelId="{F250DB62-FE88-DD4D-8E74-A704C6E24118}" type="presOf" srcId="{5F30A2F4-911F-D642-945E-679ADBF5601D}" destId="{457EEF95-3E4E-9344-89AA-28DA7C132EB0}" srcOrd="0" destOrd="0" presId="urn:microsoft.com/office/officeart/2005/8/layout/vList2"/>
    <dgm:cxn modelId="{E6D0A669-AAD8-4724-A320-416337614E06}" srcId="{935D8E91-992A-FF4C-8C9A-8E1619749922}" destId="{791430BA-4258-4653-B224-A3EDACDAE17F}" srcOrd="3" destOrd="0" parTransId="{EB17C053-09B6-4426-B3B6-E0F97E064ECC}" sibTransId="{05088DED-6A37-441C-B001-EFB26C936F92}"/>
    <dgm:cxn modelId="{52D4436E-9351-D648-AFD6-EB402BA12B87}" type="presOf" srcId="{2C2B5930-3F87-F444-AB16-96009CBF0F5A}" destId="{4421939F-0DE5-E94E-B913-74B911A677B3}" srcOrd="0" destOrd="0" presId="urn:microsoft.com/office/officeart/2005/8/layout/vList2"/>
    <dgm:cxn modelId="{D3D4AF79-AA81-5544-9572-64DCEA60C202}" type="presOf" srcId="{90347B6C-D9E4-4569-9BF5-995A488FE5B0}" destId="{C8154B57-8E12-4E4A-A690-33BB20672267}" srcOrd="0" destOrd="1" presId="urn:microsoft.com/office/officeart/2005/8/layout/vList2"/>
    <dgm:cxn modelId="{0288548A-AE9C-C24F-9C35-9B813CB06CBF}" srcId="{5F30A2F4-911F-D642-945E-679ADBF5601D}" destId="{1EE88E23-7631-F94B-9950-DDA43E87B746}" srcOrd="1" destOrd="0" parTransId="{C013AD1E-F53A-BD42-A4E8-0416FA1369BC}" sibTransId="{C300A262-B497-E842-92E7-C644F35ABAB2}"/>
    <dgm:cxn modelId="{9F0233BC-9159-584B-8AD2-89BFB5685261}" type="presOf" srcId="{4FD44ED9-7CFD-7E4A-8698-3D386E81B456}" destId="{4421939F-0DE5-E94E-B913-74B911A677B3}" srcOrd="0" destOrd="2" presId="urn:microsoft.com/office/officeart/2005/8/layout/vList2"/>
    <dgm:cxn modelId="{4A0EEAC1-C657-A847-871B-11576079CB2A}" type="presOf" srcId="{01AAF63A-6E11-0141-A542-B1EA647FED65}" destId="{4421939F-0DE5-E94E-B913-74B911A677B3}" srcOrd="0" destOrd="1" presId="urn:microsoft.com/office/officeart/2005/8/layout/vList2"/>
    <dgm:cxn modelId="{00EA30CA-20AF-A64C-9095-EB89D3658908}" type="presOf" srcId="{791430BA-4258-4653-B224-A3EDACDAE17F}" destId="{4421939F-0DE5-E94E-B913-74B911A677B3}" srcOrd="0" destOrd="3" presId="urn:microsoft.com/office/officeart/2005/8/layout/vList2"/>
    <dgm:cxn modelId="{D1F2BDCC-25B8-A141-8FF6-57401E9DCC4F}" type="presOf" srcId="{1EE88E23-7631-F94B-9950-DDA43E87B746}" destId="{1DE1E028-7D1A-EE4C-820D-7B7D21C0D7EB}" srcOrd="0" destOrd="0" presId="urn:microsoft.com/office/officeart/2005/8/layout/vList2"/>
    <dgm:cxn modelId="{57A817EF-2DA0-024B-9393-868E56DC8EE7}" srcId="{1EE88E23-7631-F94B-9950-DDA43E87B746}" destId="{E42A5C95-3A66-DA42-AE0E-74D5148367F4}" srcOrd="2" destOrd="0" parTransId="{0A269661-72E5-C044-A931-8D6841E75DFC}" sibTransId="{2FC0439B-C722-4F4F-874C-37196791F62D}"/>
    <dgm:cxn modelId="{3F88D7FC-CA3E-6941-81BD-BD7F8CD76347}" srcId="{935D8E91-992A-FF4C-8C9A-8E1619749922}" destId="{4FD44ED9-7CFD-7E4A-8698-3D386E81B456}" srcOrd="2" destOrd="0" parTransId="{7EEC9741-8E40-F245-8065-E6C7A3E04FF5}" sibTransId="{B4C42B6D-1D4E-1342-AEEA-A51EF1C0F8AF}"/>
    <dgm:cxn modelId="{5172CB3A-9583-144D-8120-B47920BC4E84}" type="presParOf" srcId="{457EEF95-3E4E-9344-89AA-28DA7C132EB0}" destId="{D65E64A1-83CE-4B44-ADDC-34FA7D614E88}" srcOrd="0" destOrd="0" presId="urn:microsoft.com/office/officeart/2005/8/layout/vList2"/>
    <dgm:cxn modelId="{5EDF90D2-A547-E048-B95A-B59D752C300E}" type="presParOf" srcId="{457EEF95-3E4E-9344-89AA-28DA7C132EB0}" destId="{4421939F-0DE5-E94E-B913-74B911A677B3}" srcOrd="1" destOrd="0" presId="urn:microsoft.com/office/officeart/2005/8/layout/vList2"/>
    <dgm:cxn modelId="{BC5D30F6-8E2B-BF4E-904E-2576B0A3862B}" type="presParOf" srcId="{457EEF95-3E4E-9344-89AA-28DA7C132EB0}" destId="{1DE1E028-7D1A-EE4C-820D-7B7D21C0D7EB}" srcOrd="2" destOrd="0" presId="urn:microsoft.com/office/officeart/2005/8/layout/vList2"/>
    <dgm:cxn modelId="{621887E3-1CA6-3B4C-B6CF-CF4ECB0E83A4}" type="presParOf" srcId="{457EEF95-3E4E-9344-89AA-28DA7C132EB0}" destId="{C8154B57-8E12-4E4A-A690-33BB206722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69AE6-32D3-944D-AE33-67EC2676F26B}" type="doc">
      <dgm:prSet loTypeId="urn:microsoft.com/office/officeart/2005/8/layout/lis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5B584D-037D-CA48-AEA1-0E7545AA2C16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/>
            <a:t>Principles 1 &amp; 2</a:t>
          </a:r>
        </a:p>
      </dgm:t>
    </dgm:pt>
    <dgm:pt modelId="{2785264F-2744-D948-A7DD-E59929B399B8}" type="parTrans" cxnId="{3BEDFE48-4F7D-674C-A8F9-53499D94E28C}">
      <dgm:prSet/>
      <dgm:spPr/>
      <dgm:t>
        <a:bodyPr/>
        <a:lstStyle/>
        <a:p>
          <a:endParaRPr lang="en-US"/>
        </a:p>
      </dgm:t>
    </dgm:pt>
    <dgm:pt modelId="{BE02A2B0-9C9F-154B-92D1-D0C2E8313C9A}" type="sibTrans" cxnId="{3BEDFE48-4F7D-674C-A8F9-53499D94E28C}">
      <dgm:prSet/>
      <dgm:spPr/>
      <dgm:t>
        <a:bodyPr/>
        <a:lstStyle/>
        <a:p>
          <a:endParaRPr lang="en-US"/>
        </a:p>
      </dgm:t>
    </dgm:pt>
    <dgm:pt modelId="{797F48A2-41E0-874D-8722-6FCDCC856D0C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/>
            <a:t>When equipment is needed, site engineer queries the suppliers’ catalogue, selects equipment and triggers PO</a:t>
          </a:r>
        </a:p>
      </dgm:t>
    </dgm:pt>
    <dgm:pt modelId="{CA4D7F65-48E6-1A45-ACF1-30E10C7D9C71}" type="parTrans" cxnId="{DDD8230D-DD95-3945-B89F-FD3939CDE7EF}">
      <dgm:prSet/>
      <dgm:spPr/>
      <dgm:t>
        <a:bodyPr/>
        <a:lstStyle/>
        <a:p>
          <a:endParaRPr lang="en-US"/>
        </a:p>
      </dgm:t>
    </dgm:pt>
    <dgm:pt modelId="{D25425B7-D835-EC4E-94A3-1D2CFF01868D}" type="sibTrans" cxnId="{DDD8230D-DD95-3945-B89F-FD3939CDE7EF}">
      <dgm:prSet/>
      <dgm:spPr/>
      <dgm:t>
        <a:bodyPr/>
        <a:lstStyle/>
        <a:p>
          <a:endParaRPr lang="en-US"/>
        </a:p>
      </dgm:t>
    </dgm:pt>
    <dgm:pt modelId="{CA6393D2-362B-1C4D-A303-C9401B27F1CD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/>
            <a:t>Principle 3</a:t>
          </a:r>
        </a:p>
      </dgm:t>
    </dgm:pt>
    <dgm:pt modelId="{B8E18454-D846-CB4C-A839-707706105621}" type="parTrans" cxnId="{C654B1EC-1AC3-AB40-8CBD-62D374125CC1}">
      <dgm:prSet/>
      <dgm:spPr/>
      <dgm:t>
        <a:bodyPr/>
        <a:lstStyle/>
        <a:p>
          <a:endParaRPr lang="en-US"/>
        </a:p>
      </dgm:t>
    </dgm:pt>
    <dgm:pt modelId="{6B9CDA3F-8A2F-6E46-A9C8-3DBFD061EDC5}" type="sibTrans" cxnId="{C654B1EC-1AC3-AB40-8CBD-62D374125CC1}">
      <dgm:prSet/>
      <dgm:spPr/>
      <dgm:t>
        <a:bodyPr/>
        <a:lstStyle/>
        <a:p>
          <a:endParaRPr lang="en-US"/>
        </a:p>
      </dgm:t>
    </dgm:pt>
    <dgm:pt modelId="{5DA77D91-E9D4-9B49-BEDD-5575A41238C1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/>
            <a:t>Supplier stocks frequently used equipment at construction site, site engineers scan to put them into use</a:t>
          </a:r>
        </a:p>
      </dgm:t>
    </dgm:pt>
    <dgm:pt modelId="{7269DB17-07AB-2A42-BB11-4F9D04580B04}" type="parTrans" cxnId="{6CF316B5-A0CE-5E48-9D23-161A37E85961}">
      <dgm:prSet/>
      <dgm:spPr/>
      <dgm:t>
        <a:bodyPr/>
        <a:lstStyle/>
        <a:p>
          <a:endParaRPr lang="en-US"/>
        </a:p>
      </dgm:t>
    </dgm:pt>
    <dgm:pt modelId="{955F49F3-1C52-7F42-95D3-1AB7D692CE3A}" type="sibTrans" cxnId="{6CF316B5-A0CE-5E48-9D23-161A37E85961}">
      <dgm:prSet/>
      <dgm:spPr/>
      <dgm:t>
        <a:bodyPr/>
        <a:lstStyle/>
        <a:p>
          <a:endParaRPr lang="en-US"/>
        </a:p>
      </dgm:t>
    </dgm:pt>
    <dgm:pt modelId="{2D8AD2C2-EC71-5242-A309-EDEB5F9827E9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/>
            <a:t>Principle 4</a:t>
          </a:r>
        </a:p>
      </dgm:t>
    </dgm:pt>
    <dgm:pt modelId="{F7CEBF9D-8F81-F74D-8302-7B7733D2FA41}" type="parTrans" cxnId="{839AD03E-3CC7-8D42-80F0-80C730673F70}">
      <dgm:prSet/>
      <dgm:spPr/>
      <dgm:t>
        <a:bodyPr/>
        <a:lstStyle/>
        <a:p>
          <a:endParaRPr lang="en-US"/>
        </a:p>
      </dgm:t>
    </dgm:pt>
    <dgm:pt modelId="{ABE978C3-3E38-4B45-B488-B1E58769A94F}" type="sibTrans" cxnId="{839AD03E-3CC7-8D42-80F0-80C730673F70}">
      <dgm:prSet/>
      <dgm:spPr/>
      <dgm:t>
        <a:bodyPr/>
        <a:lstStyle/>
        <a:p>
          <a:endParaRPr lang="en-US"/>
        </a:p>
      </dgm:t>
    </dgm:pt>
    <dgm:pt modelId="{89BDB0A6-1B54-E845-ADE2-56D9CBDDCC8A}">
      <dgm:prSet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dirty="0"/>
            <a:t>Site engineer is empowered with the authority to rent the equipment; works engineer performs statistical controls</a:t>
          </a:r>
        </a:p>
      </dgm:t>
    </dgm:pt>
    <dgm:pt modelId="{7DF6011E-531D-B74B-9F17-03BC69D04482}" type="parTrans" cxnId="{66A6DA18-A7E9-474E-8598-BA2F93194A18}">
      <dgm:prSet/>
      <dgm:spPr/>
      <dgm:t>
        <a:bodyPr/>
        <a:lstStyle/>
        <a:p>
          <a:endParaRPr lang="en-US"/>
        </a:p>
      </dgm:t>
    </dgm:pt>
    <dgm:pt modelId="{AD187260-FD8D-994D-A43E-B919CF9C682C}" type="sibTrans" cxnId="{66A6DA18-A7E9-474E-8598-BA2F93194A18}">
      <dgm:prSet/>
      <dgm:spPr/>
      <dgm:t>
        <a:bodyPr/>
        <a:lstStyle/>
        <a:p>
          <a:endParaRPr lang="en-US"/>
        </a:p>
      </dgm:t>
    </dgm:pt>
    <dgm:pt modelId="{FFAEA391-B23C-9545-A0B7-7CD08001B674}" type="pres">
      <dgm:prSet presAssocID="{78B69AE6-32D3-944D-AE33-67EC2676F26B}" presName="linear" presStyleCnt="0">
        <dgm:presLayoutVars>
          <dgm:dir/>
          <dgm:animLvl val="lvl"/>
          <dgm:resizeHandles val="exact"/>
        </dgm:presLayoutVars>
      </dgm:prSet>
      <dgm:spPr/>
    </dgm:pt>
    <dgm:pt modelId="{594BC9C5-02BB-D54C-A0BB-75894A15F229}" type="pres">
      <dgm:prSet presAssocID="{575B584D-037D-CA48-AEA1-0E7545AA2C16}" presName="parentLin" presStyleCnt="0"/>
      <dgm:spPr/>
    </dgm:pt>
    <dgm:pt modelId="{8A21E8E6-A758-8548-A6BB-FF16162AC61D}" type="pres">
      <dgm:prSet presAssocID="{575B584D-037D-CA48-AEA1-0E7545AA2C16}" presName="parentLeftMargin" presStyleLbl="node1" presStyleIdx="0" presStyleCnt="3"/>
      <dgm:spPr/>
    </dgm:pt>
    <dgm:pt modelId="{835B7792-B661-7441-9448-9C8158BBF790}" type="pres">
      <dgm:prSet presAssocID="{575B584D-037D-CA48-AEA1-0E7545AA2C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1F2A31-0D30-B34C-8E11-30133BBB389E}" type="pres">
      <dgm:prSet presAssocID="{575B584D-037D-CA48-AEA1-0E7545AA2C16}" presName="negativeSpace" presStyleCnt="0"/>
      <dgm:spPr/>
    </dgm:pt>
    <dgm:pt modelId="{A75F7EE1-3669-9747-9356-62FC6089C1B3}" type="pres">
      <dgm:prSet presAssocID="{575B584D-037D-CA48-AEA1-0E7545AA2C16}" presName="childText" presStyleLbl="conFgAcc1" presStyleIdx="0" presStyleCnt="3">
        <dgm:presLayoutVars>
          <dgm:bulletEnabled val="1"/>
        </dgm:presLayoutVars>
      </dgm:prSet>
      <dgm:spPr/>
    </dgm:pt>
    <dgm:pt modelId="{061F6CA5-D87C-4140-8CD9-655EACFF559D}" type="pres">
      <dgm:prSet presAssocID="{BE02A2B0-9C9F-154B-92D1-D0C2E8313C9A}" presName="spaceBetweenRectangles" presStyleCnt="0"/>
      <dgm:spPr/>
    </dgm:pt>
    <dgm:pt modelId="{C1515A3A-45DF-1D4B-82D9-113EDD36B3A6}" type="pres">
      <dgm:prSet presAssocID="{CA6393D2-362B-1C4D-A303-C9401B27F1CD}" presName="parentLin" presStyleCnt="0"/>
      <dgm:spPr/>
    </dgm:pt>
    <dgm:pt modelId="{FC0575BF-61BF-B048-AF86-216EE2C8C57C}" type="pres">
      <dgm:prSet presAssocID="{CA6393D2-362B-1C4D-A303-C9401B27F1CD}" presName="parentLeftMargin" presStyleLbl="node1" presStyleIdx="0" presStyleCnt="3"/>
      <dgm:spPr/>
    </dgm:pt>
    <dgm:pt modelId="{59F71DBD-70C2-DE48-B6BD-E429C27283A7}" type="pres">
      <dgm:prSet presAssocID="{CA6393D2-362B-1C4D-A303-C9401B27F1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01918D-A41D-DB44-8C26-AD12EEF80C77}" type="pres">
      <dgm:prSet presAssocID="{CA6393D2-362B-1C4D-A303-C9401B27F1CD}" presName="negativeSpace" presStyleCnt="0"/>
      <dgm:spPr/>
    </dgm:pt>
    <dgm:pt modelId="{15483327-7D3F-4742-A42F-33ED6B26C5B0}" type="pres">
      <dgm:prSet presAssocID="{CA6393D2-362B-1C4D-A303-C9401B27F1CD}" presName="childText" presStyleLbl="conFgAcc1" presStyleIdx="1" presStyleCnt="3">
        <dgm:presLayoutVars>
          <dgm:bulletEnabled val="1"/>
        </dgm:presLayoutVars>
      </dgm:prSet>
      <dgm:spPr/>
    </dgm:pt>
    <dgm:pt modelId="{7A213E82-0A23-1A46-8BDA-C9C678DBA6A5}" type="pres">
      <dgm:prSet presAssocID="{6B9CDA3F-8A2F-6E46-A9C8-3DBFD061EDC5}" presName="spaceBetweenRectangles" presStyleCnt="0"/>
      <dgm:spPr/>
    </dgm:pt>
    <dgm:pt modelId="{8C431A0B-64E4-4645-B47E-555729E61B8C}" type="pres">
      <dgm:prSet presAssocID="{2D8AD2C2-EC71-5242-A309-EDEB5F9827E9}" presName="parentLin" presStyleCnt="0"/>
      <dgm:spPr/>
    </dgm:pt>
    <dgm:pt modelId="{64AFD89D-36A7-534D-9390-4392CDB1FD44}" type="pres">
      <dgm:prSet presAssocID="{2D8AD2C2-EC71-5242-A309-EDEB5F9827E9}" presName="parentLeftMargin" presStyleLbl="node1" presStyleIdx="1" presStyleCnt="3"/>
      <dgm:spPr/>
    </dgm:pt>
    <dgm:pt modelId="{C87A3A8F-6ECB-EF46-9940-812BCCB3B8BC}" type="pres">
      <dgm:prSet presAssocID="{2D8AD2C2-EC71-5242-A309-EDEB5F9827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A86B81E-0ED5-024C-A68F-6876F7B8084D}" type="pres">
      <dgm:prSet presAssocID="{2D8AD2C2-EC71-5242-A309-EDEB5F9827E9}" presName="negativeSpace" presStyleCnt="0"/>
      <dgm:spPr/>
    </dgm:pt>
    <dgm:pt modelId="{74EECB9D-E4B2-5A4A-9CFE-F4BA13E22FB0}" type="pres">
      <dgm:prSet presAssocID="{2D8AD2C2-EC71-5242-A309-EDEB5F9827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DD8230D-DD95-3945-B89F-FD3939CDE7EF}" srcId="{575B584D-037D-CA48-AEA1-0E7545AA2C16}" destId="{797F48A2-41E0-874D-8722-6FCDCC856D0C}" srcOrd="0" destOrd="0" parTransId="{CA4D7F65-48E6-1A45-ACF1-30E10C7D9C71}" sibTransId="{D25425B7-D835-EC4E-94A3-1D2CFF01868D}"/>
    <dgm:cxn modelId="{66A6DA18-A7E9-474E-8598-BA2F93194A18}" srcId="{2D8AD2C2-EC71-5242-A309-EDEB5F9827E9}" destId="{89BDB0A6-1B54-E845-ADE2-56D9CBDDCC8A}" srcOrd="0" destOrd="0" parTransId="{7DF6011E-531D-B74B-9F17-03BC69D04482}" sibTransId="{AD187260-FD8D-994D-A43E-B919CF9C682C}"/>
    <dgm:cxn modelId="{F69D931E-7BC9-D64F-932A-D82336A959B2}" type="presOf" srcId="{797F48A2-41E0-874D-8722-6FCDCC856D0C}" destId="{A75F7EE1-3669-9747-9356-62FC6089C1B3}" srcOrd="0" destOrd="0" presId="urn:microsoft.com/office/officeart/2005/8/layout/list1"/>
    <dgm:cxn modelId="{D950CC21-0925-CC4A-971F-44E0531387E6}" type="presOf" srcId="{2D8AD2C2-EC71-5242-A309-EDEB5F9827E9}" destId="{64AFD89D-36A7-534D-9390-4392CDB1FD44}" srcOrd="0" destOrd="0" presId="urn:microsoft.com/office/officeart/2005/8/layout/list1"/>
    <dgm:cxn modelId="{839AD03E-3CC7-8D42-80F0-80C730673F70}" srcId="{78B69AE6-32D3-944D-AE33-67EC2676F26B}" destId="{2D8AD2C2-EC71-5242-A309-EDEB5F9827E9}" srcOrd="2" destOrd="0" parTransId="{F7CEBF9D-8F81-F74D-8302-7B7733D2FA41}" sibTransId="{ABE978C3-3E38-4B45-B488-B1E58769A94F}"/>
    <dgm:cxn modelId="{6FE45A5C-B208-A042-BAAE-3AD4DB2F3214}" type="presOf" srcId="{5DA77D91-E9D4-9B49-BEDD-5575A41238C1}" destId="{15483327-7D3F-4742-A42F-33ED6B26C5B0}" srcOrd="0" destOrd="0" presId="urn:microsoft.com/office/officeart/2005/8/layout/list1"/>
    <dgm:cxn modelId="{0624E75E-E222-374D-BDDE-040446F075B7}" type="presOf" srcId="{575B584D-037D-CA48-AEA1-0E7545AA2C16}" destId="{835B7792-B661-7441-9448-9C8158BBF790}" srcOrd="1" destOrd="0" presId="urn:microsoft.com/office/officeart/2005/8/layout/list1"/>
    <dgm:cxn modelId="{3BEDFE48-4F7D-674C-A8F9-53499D94E28C}" srcId="{78B69AE6-32D3-944D-AE33-67EC2676F26B}" destId="{575B584D-037D-CA48-AEA1-0E7545AA2C16}" srcOrd="0" destOrd="0" parTransId="{2785264F-2744-D948-A7DD-E59929B399B8}" sibTransId="{BE02A2B0-9C9F-154B-92D1-D0C2E8313C9A}"/>
    <dgm:cxn modelId="{0B219554-18CA-0D49-93F7-6DE49FD66C07}" type="presOf" srcId="{78B69AE6-32D3-944D-AE33-67EC2676F26B}" destId="{FFAEA391-B23C-9545-A0B7-7CD08001B674}" srcOrd="0" destOrd="0" presId="urn:microsoft.com/office/officeart/2005/8/layout/list1"/>
    <dgm:cxn modelId="{321AF991-F7BE-9E4D-BE1A-C2ED7A79F60A}" type="presOf" srcId="{2D8AD2C2-EC71-5242-A309-EDEB5F9827E9}" destId="{C87A3A8F-6ECB-EF46-9940-812BCCB3B8BC}" srcOrd="1" destOrd="0" presId="urn:microsoft.com/office/officeart/2005/8/layout/list1"/>
    <dgm:cxn modelId="{5ED34AAE-2B7D-FA4D-8208-DE0833894155}" type="presOf" srcId="{89BDB0A6-1B54-E845-ADE2-56D9CBDDCC8A}" destId="{74EECB9D-E4B2-5A4A-9CFE-F4BA13E22FB0}" srcOrd="0" destOrd="0" presId="urn:microsoft.com/office/officeart/2005/8/layout/list1"/>
    <dgm:cxn modelId="{6CF316B5-A0CE-5E48-9D23-161A37E85961}" srcId="{CA6393D2-362B-1C4D-A303-C9401B27F1CD}" destId="{5DA77D91-E9D4-9B49-BEDD-5575A41238C1}" srcOrd="0" destOrd="0" parTransId="{7269DB17-07AB-2A42-BB11-4F9D04580B04}" sibTransId="{955F49F3-1C52-7F42-95D3-1AB7D692CE3A}"/>
    <dgm:cxn modelId="{EB0DDBBB-9EF6-5F4F-B779-C9BC48958748}" type="presOf" srcId="{575B584D-037D-CA48-AEA1-0E7545AA2C16}" destId="{8A21E8E6-A758-8548-A6BB-FF16162AC61D}" srcOrd="0" destOrd="0" presId="urn:microsoft.com/office/officeart/2005/8/layout/list1"/>
    <dgm:cxn modelId="{C42EBEE7-7EE6-4041-A9CA-65E3169EB85D}" type="presOf" srcId="{CA6393D2-362B-1C4D-A303-C9401B27F1CD}" destId="{59F71DBD-70C2-DE48-B6BD-E429C27283A7}" srcOrd="1" destOrd="0" presId="urn:microsoft.com/office/officeart/2005/8/layout/list1"/>
    <dgm:cxn modelId="{FF82B1E9-9C5F-554A-B9E0-A26CD86F85CA}" type="presOf" srcId="{CA6393D2-362B-1C4D-A303-C9401B27F1CD}" destId="{FC0575BF-61BF-B048-AF86-216EE2C8C57C}" srcOrd="0" destOrd="0" presId="urn:microsoft.com/office/officeart/2005/8/layout/list1"/>
    <dgm:cxn modelId="{C654B1EC-1AC3-AB40-8CBD-62D374125CC1}" srcId="{78B69AE6-32D3-944D-AE33-67EC2676F26B}" destId="{CA6393D2-362B-1C4D-A303-C9401B27F1CD}" srcOrd="1" destOrd="0" parTransId="{B8E18454-D846-CB4C-A839-707706105621}" sibTransId="{6B9CDA3F-8A2F-6E46-A9C8-3DBFD061EDC5}"/>
    <dgm:cxn modelId="{A262F6C4-4AF1-E345-8FFE-2D8C45AE426D}" type="presParOf" srcId="{FFAEA391-B23C-9545-A0B7-7CD08001B674}" destId="{594BC9C5-02BB-D54C-A0BB-75894A15F229}" srcOrd="0" destOrd="0" presId="urn:microsoft.com/office/officeart/2005/8/layout/list1"/>
    <dgm:cxn modelId="{CD509CEF-C86B-1B42-91D9-A2CABED7CADB}" type="presParOf" srcId="{594BC9C5-02BB-D54C-A0BB-75894A15F229}" destId="{8A21E8E6-A758-8548-A6BB-FF16162AC61D}" srcOrd="0" destOrd="0" presId="urn:microsoft.com/office/officeart/2005/8/layout/list1"/>
    <dgm:cxn modelId="{276E1699-99A5-5042-95AF-B8C28D153DD9}" type="presParOf" srcId="{594BC9C5-02BB-D54C-A0BB-75894A15F229}" destId="{835B7792-B661-7441-9448-9C8158BBF790}" srcOrd="1" destOrd="0" presId="urn:microsoft.com/office/officeart/2005/8/layout/list1"/>
    <dgm:cxn modelId="{910DFF40-6091-324A-9804-B2CB2937F196}" type="presParOf" srcId="{FFAEA391-B23C-9545-A0B7-7CD08001B674}" destId="{B41F2A31-0D30-B34C-8E11-30133BBB389E}" srcOrd="1" destOrd="0" presId="urn:microsoft.com/office/officeart/2005/8/layout/list1"/>
    <dgm:cxn modelId="{D19BF188-BE48-E447-8BB0-804F44AE1E45}" type="presParOf" srcId="{FFAEA391-B23C-9545-A0B7-7CD08001B674}" destId="{A75F7EE1-3669-9747-9356-62FC6089C1B3}" srcOrd="2" destOrd="0" presId="urn:microsoft.com/office/officeart/2005/8/layout/list1"/>
    <dgm:cxn modelId="{C1FAB39E-73EB-3444-8F6A-2D191F240424}" type="presParOf" srcId="{FFAEA391-B23C-9545-A0B7-7CD08001B674}" destId="{061F6CA5-D87C-4140-8CD9-655EACFF559D}" srcOrd="3" destOrd="0" presId="urn:microsoft.com/office/officeart/2005/8/layout/list1"/>
    <dgm:cxn modelId="{BE797EE1-8CCE-264B-8819-32EE38075ECA}" type="presParOf" srcId="{FFAEA391-B23C-9545-A0B7-7CD08001B674}" destId="{C1515A3A-45DF-1D4B-82D9-113EDD36B3A6}" srcOrd="4" destOrd="0" presId="urn:microsoft.com/office/officeart/2005/8/layout/list1"/>
    <dgm:cxn modelId="{CFBEF08B-C626-1446-B599-C4FD2F5E43E1}" type="presParOf" srcId="{C1515A3A-45DF-1D4B-82D9-113EDD36B3A6}" destId="{FC0575BF-61BF-B048-AF86-216EE2C8C57C}" srcOrd="0" destOrd="0" presId="urn:microsoft.com/office/officeart/2005/8/layout/list1"/>
    <dgm:cxn modelId="{D1CE4604-4B89-CE40-9D4F-62BCAF674F36}" type="presParOf" srcId="{C1515A3A-45DF-1D4B-82D9-113EDD36B3A6}" destId="{59F71DBD-70C2-DE48-B6BD-E429C27283A7}" srcOrd="1" destOrd="0" presId="urn:microsoft.com/office/officeart/2005/8/layout/list1"/>
    <dgm:cxn modelId="{5AE65AEA-4A45-CB48-B80D-631997ABA0E3}" type="presParOf" srcId="{FFAEA391-B23C-9545-A0B7-7CD08001B674}" destId="{E301918D-A41D-DB44-8C26-AD12EEF80C77}" srcOrd="5" destOrd="0" presId="urn:microsoft.com/office/officeart/2005/8/layout/list1"/>
    <dgm:cxn modelId="{10E62F27-3218-574D-ACCB-BC8FABED549F}" type="presParOf" srcId="{FFAEA391-B23C-9545-A0B7-7CD08001B674}" destId="{15483327-7D3F-4742-A42F-33ED6B26C5B0}" srcOrd="6" destOrd="0" presId="urn:microsoft.com/office/officeart/2005/8/layout/list1"/>
    <dgm:cxn modelId="{04D9F75A-154A-B14F-A429-AFA20B05114C}" type="presParOf" srcId="{FFAEA391-B23C-9545-A0B7-7CD08001B674}" destId="{7A213E82-0A23-1A46-8BDA-C9C678DBA6A5}" srcOrd="7" destOrd="0" presId="urn:microsoft.com/office/officeart/2005/8/layout/list1"/>
    <dgm:cxn modelId="{6E5B5856-6CE8-D449-9889-C83BD30EFE61}" type="presParOf" srcId="{FFAEA391-B23C-9545-A0B7-7CD08001B674}" destId="{8C431A0B-64E4-4645-B47E-555729E61B8C}" srcOrd="8" destOrd="0" presId="urn:microsoft.com/office/officeart/2005/8/layout/list1"/>
    <dgm:cxn modelId="{37358B75-2F74-D947-A4C0-A795D7F69B76}" type="presParOf" srcId="{8C431A0B-64E4-4645-B47E-555729E61B8C}" destId="{64AFD89D-36A7-534D-9390-4392CDB1FD44}" srcOrd="0" destOrd="0" presId="urn:microsoft.com/office/officeart/2005/8/layout/list1"/>
    <dgm:cxn modelId="{C062C347-CFAE-8341-89C3-97F633BCEDDD}" type="presParOf" srcId="{8C431A0B-64E4-4645-B47E-555729E61B8C}" destId="{C87A3A8F-6ECB-EF46-9940-812BCCB3B8BC}" srcOrd="1" destOrd="0" presId="urn:microsoft.com/office/officeart/2005/8/layout/list1"/>
    <dgm:cxn modelId="{5FDFDD0A-CCEB-1846-929C-287050AB649F}" type="presParOf" srcId="{FFAEA391-B23C-9545-A0B7-7CD08001B674}" destId="{2A86B81E-0ED5-024C-A68F-6876F7B8084D}" srcOrd="9" destOrd="0" presId="urn:microsoft.com/office/officeart/2005/8/layout/list1"/>
    <dgm:cxn modelId="{BFEBEEBA-6E6C-4E4F-B755-0778E8421C31}" type="presParOf" srcId="{FFAEA391-B23C-9545-A0B7-7CD08001B674}" destId="{74EECB9D-E4B2-5A4A-9CFE-F4BA13E22FB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E64A1-83CE-4B44-ADDC-34FA7D614E88}">
      <dsp:nvSpPr>
        <dsp:cNvPr id="0" name=""/>
        <dsp:cNvSpPr/>
      </dsp:nvSpPr>
      <dsp:spPr>
        <a:xfrm>
          <a:off x="0" y="8892"/>
          <a:ext cx="10270671" cy="596053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Transactional</a:t>
          </a:r>
        </a:p>
      </dsp:txBody>
      <dsp:txXfrm>
        <a:off x="29097" y="37989"/>
        <a:ext cx="10212477" cy="537859"/>
      </dsp:txXfrm>
    </dsp:sp>
    <dsp:sp modelId="{4421939F-0DE5-E94E-B913-74B911A677B3}">
      <dsp:nvSpPr>
        <dsp:cNvPr id="0" name=""/>
        <dsp:cNvSpPr/>
      </dsp:nvSpPr>
      <dsp:spPr>
        <a:xfrm>
          <a:off x="0" y="604946"/>
          <a:ext cx="10270671" cy="197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9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Doesn’t put into question the current process structure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Seeks to identify problems and resolve them </a:t>
          </a:r>
          <a:r>
            <a:rPr lang="en-US" sz="2400" b="0" u="sng" kern="1200" dirty="0">
              <a:solidFill>
                <a:schemeClr val="tx1">
                  <a:lumMod val="75000"/>
                  <a:lumOff val="25000"/>
                </a:schemeClr>
              </a:solidFill>
            </a:rPr>
            <a:t>incrementally</a:t>
          </a:r>
          <a:r>
            <a:rPr lang="en-US" sz="2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, one step at a time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Example: Heuristic redesign (next week)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604946"/>
        <a:ext cx="10270671" cy="1970640"/>
      </dsp:txXfrm>
    </dsp:sp>
    <dsp:sp modelId="{1DE1E028-7D1A-EE4C-820D-7B7D21C0D7EB}">
      <dsp:nvSpPr>
        <dsp:cNvPr id="0" name=""/>
        <dsp:cNvSpPr/>
      </dsp:nvSpPr>
      <dsp:spPr>
        <a:xfrm>
          <a:off x="0" y="2575586"/>
          <a:ext cx="10270671" cy="55867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Transformational</a:t>
          </a:r>
        </a:p>
      </dsp:txBody>
      <dsp:txXfrm>
        <a:off x="27272" y="2602858"/>
        <a:ext cx="10216127" cy="504126"/>
      </dsp:txXfrm>
    </dsp:sp>
    <dsp:sp modelId="{C8154B57-8E12-4E4A-A690-33BB20672267}">
      <dsp:nvSpPr>
        <dsp:cNvPr id="0" name=""/>
        <dsp:cNvSpPr/>
      </dsp:nvSpPr>
      <dsp:spPr>
        <a:xfrm>
          <a:off x="0" y="3143150"/>
          <a:ext cx="10270671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9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Puts into question the fundamental assumptions and principles of the existing process structure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Aims to achieve </a:t>
          </a:r>
          <a:r>
            <a:rPr lang="en-US" sz="2400" b="0" u="sng" kern="1200" dirty="0">
              <a:solidFill>
                <a:schemeClr val="tx1">
                  <a:lumMod val="75000"/>
                  <a:lumOff val="25000"/>
                </a:schemeClr>
              </a:solidFill>
            </a:rPr>
            <a:t>breakthrough innovation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Example: Business Process Reengineering (BPR)</a:t>
          </a:r>
        </a:p>
      </dsp:txBody>
      <dsp:txXfrm>
        <a:off x="0" y="3143150"/>
        <a:ext cx="10270671" cy="1564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F7EE1-3669-9747-9356-62FC6089C1B3}">
      <dsp:nvSpPr>
        <dsp:cNvPr id="0" name=""/>
        <dsp:cNvSpPr/>
      </dsp:nvSpPr>
      <dsp:spPr>
        <a:xfrm>
          <a:off x="0" y="421628"/>
          <a:ext cx="8136904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1514" tIns="458216" rIns="63151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When equipment is needed, site engineer queries the suppliers’ catalogue, selects equipment and triggers PO</a:t>
          </a:r>
        </a:p>
      </dsp:txBody>
      <dsp:txXfrm>
        <a:off x="0" y="421628"/>
        <a:ext cx="8136904" cy="1247400"/>
      </dsp:txXfrm>
    </dsp:sp>
    <dsp:sp modelId="{835B7792-B661-7441-9448-9C8158BBF790}">
      <dsp:nvSpPr>
        <dsp:cNvPr id="0" name=""/>
        <dsp:cNvSpPr/>
      </dsp:nvSpPr>
      <dsp:spPr>
        <a:xfrm>
          <a:off x="406845" y="96908"/>
          <a:ext cx="5695832" cy="64944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Principles 1 &amp; 2</a:t>
          </a:r>
        </a:p>
      </dsp:txBody>
      <dsp:txXfrm>
        <a:off x="438548" y="128611"/>
        <a:ext cx="5632426" cy="586034"/>
      </dsp:txXfrm>
    </dsp:sp>
    <dsp:sp modelId="{15483327-7D3F-4742-A42F-33ED6B26C5B0}">
      <dsp:nvSpPr>
        <dsp:cNvPr id="0" name=""/>
        <dsp:cNvSpPr/>
      </dsp:nvSpPr>
      <dsp:spPr>
        <a:xfrm>
          <a:off x="0" y="2112548"/>
          <a:ext cx="8136904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1514" tIns="458216" rIns="63151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Supplier stocks frequently used equipment at construction site, site engineers scan to put them into use</a:t>
          </a:r>
        </a:p>
      </dsp:txBody>
      <dsp:txXfrm>
        <a:off x="0" y="2112548"/>
        <a:ext cx="8136904" cy="1247400"/>
      </dsp:txXfrm>
    </dsp:sp>
    <dsp:sp modelId="{59F71DBD-70C2-DE48-B6BD-E429C27283A7}">
      <dsp:nvSpPr>
        <dsp:cNvPr id="0" name=""/>
        <dsp:cNvSpPr/>
      </dsp:nvSpPr>
      <dsp:spPr>
        <a:xfrm>
          <a:off x="406845" y="1787828"/>
          <a:ext cx="5695832" cy="64944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Principle 3</a:t>
          </a:r>
        </a:p>
      </dsp:txBody>
      <dsp:txXfrm>
        <a:off x="438548" y="1819531"/>
        <a:ext cx="5632426" cy="586034"/>
      </dsp:txXfrm>
    </dsp:sp>
    <dsp:sp modelId="{74EECB9D-E4B2-5A4A-9CFE-F4BA13E22FB0}">
      <dsp:nvSpPr>
        <dsp:cNvPr id="0" name=""/>
        <dsp:cNvSpPr/>
      </dsp:nvSpPr>
      <dsp:spPr>
        <a:xfrm>
          <a:off x="0" y="3803468"/>
          <a:ext cx="8136904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1514" tIns="458216" rIns="63151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Site engineer is empowered with the authority to rent the equipment; works engineer performs statistical controls</a:t>
          </a:r>
        </a:p>
      </dsp:txBody>
      <dsp:txXfrm>
        <a:off x="0" y="3803468"/>
        <a:ext cx="8136904" cy="1247400"/>
      </dsp:txXfrm>
    </dsp:sp>
    <dsp:sp modelId="{C87A3A8F-6ECB-EF46-9940-812BCCB3B8BC}">
      <dsp:nvSpPr>
        <dsp:cNvPr id="0" name=""/>
        <dsp:cNvSpPr/>
      </dsp:nvSpPr>
      <dsp:spPr>
        <a:xfrm>
          <a:off x="406845" y="3478748"/>
          <a:ext cx="5695832" cy="64944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Principle 4</a:t>
          </a:r>
        </a:p>
      </dsp:txBody>
      <dsp:txXfrm>
        <a:off x="438548" y="3510451"/>
        <a:ext cx="563242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A078-6513-40F5-8BE5-21681CB5C4B8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7E93-B727-4BA6-9B1E-8C72243DEF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680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535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78D0AD-AA29-E547-8BE9-EBDB3CC7FA9D}" type="slidenum">
              <a:rPr lang="en-AU" sz="1300" b="0"/>
              <a:pPr eaLnBrk="1" hangingPunct="1"/>
              <a:t>11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118172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59114E-49FC-944D-8D29-897A7044335D}" type="slidenum">
              <a:rPr lang="en-AU" sz="1300" b="0"/>
              <a:pPr eaLnBrk="1" hangingPunct="1"/>
              <a:t>12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420102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D4C9CD-FE36-4742-A519-752E5E6C5090}" type="slidenum">
              <a:rPr lang="en-AU" sz="1300" b="0"/>
              <a:pPr eaLnBrk="1" hangingPunct="1"/>
              <a:t>13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719188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434338-2D7A-6B4C-BD8A-AFC47586537B}" type="slidenum">
              <a:rPr lang="en-AU" sz="1300" b="0"/>
              <a:pPr eaLnBrk="1" hangingPunct="1"/>
              <a:t>14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578895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112F38-F59B-ED40-99E5-1BFB61AF62B7}" type="slidenum">
              <a:rPr lang="en-AU" sz="1300" b="0"/>
              <a:pPr eaLnBrk="1" hangingPunct="1"/>
              <a:t>15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069647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634963-C186-DB44-8A50-F2E757FD7667}" type="slidenum">
              <a:rPr lang="en-AU" sz="1300" b="0"/>
              <a:pPr eaLnBrk="1" hangingPunct="1"/>
              <a:t>16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3141094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C81F7-7F7A-D442-84E9-B7FD72448FB1}" type="slidenum">
              <a:rPr lang="en-AU" sz="1300" b="0"/>
              <a:pPr eaLnBrk="1" hangingPunct="1"/>
              <a:t>17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3928771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A970FA-6FD7-4648-B3FC-614F4C15BB18}" type="slidenum">
              <a:rPr lang="en-AU" sz="1300" b="0"/>
              <a:pPr eaLnBrk="1" hangingPunct="1"/>
              <a:t>18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60078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3B58D6-98FF-3444-82E0-BF443A650BA7}" type="slidenum">
              <a:rPr lang="en-AU" sz="1300" b="0"/>
              <a:pPr eaLnBrk="1" hangingPunct="1"/>
              <a:t>19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804988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26797E-D020-EB4D-844B-2F4803432A09}" type="slidenum">
              <a:rPr lang="en-AU" sz="1300" b="0"/>
              <a:pPr eaLnBrk="1" hangingPunct="1"/>
              <a:t>20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396939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83" indent="-285725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98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5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1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37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3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69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85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82B77F43-60BE-4E2C-9ECA-774DC50CDAB7}" type="slidenum">
              <a:rPr lang="en-US" sz="1000"/>
              <a:pPr/>
              <a:t>2</a:t>
            </a:fld>
            <a:endParaRPr 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8350"/>
            <a:ext cx="6821487" cy="3838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4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6731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DC3947-F308-074F-8B74-5F5447451B7A}" type="slidenum">
              <a:rPr lang="en-AU" sz="1300" b="0"/>
              <a:pPr eaLnBrk="1" hangingPunct="1"/>
              <a:t>21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3462028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Regarding the first principle, it is worth citing examples of process improvement patterns such as Self-Service and Vendor-Managed Inventory Control.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Regarding, the second principle, self-service is again a typical example, particularly the ability for customers or workers to enter data themselves that goes directly into the organization’s databases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Regarding the third principle, we can refer back to  the idea of performing PO matching at delivery, rather than postponing this till the invoice is received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66C653-1749-E54B-AF94-3C0396D563BA}" type="slidenum">
              <a:rPr lang="en-AU" sz="1300" b="0"/>
              <a:pPr eaLnBrk="1" hangingPunct="1"/>
              <a:t>22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8016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C7F90-A613-4FEC-B28B-EB03217C5612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275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9DCC6C-DA4F-F145-997D-E9B5E28B9C55}" type="slidenum">
              <a:rPr lang="en-AU" sz="1300" b="0"/>
              <a:pPr eaLnBrk="1" hangingPunct="1"/>
              <a:t>26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928828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C7F90-A613-4FEC-B28B-EB03217C5612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340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C7F90-A613-4FEC-B28B-EB03217C5612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90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9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9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98410" indent="-307080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28323" indent="-245665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19651" indent="-245665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10981" indent="-245665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02309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193639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684967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176297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9B1E041-49B6-4437-8377-D97C098623DC}" type="slidenum">
              <a:rPr lang="en-AU" sz="1400" b="0">
                <a:solidFill>
                  <a:prstClr val="black"/>
                </a:solidFill>
              </a:rPr>
              <a:pPr eaLnBrk="1" hangingPunct="1"/>
              <a:t>3</a:t>
            </a:fld>
            <a:endParaRPr lang="en-AU" sz="14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6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91330">
              <a:defRPr/>
            </a:pPr>
            <a:r>
              <a:rPr lang="en-US" b="0" dirty="0"/>
              <a:t>Aims to achieve breakthrough innovation, for example by removing costly tasks that do not directly add value</a:t>
            </a:r>
            <a:endParaRPr lang="en-US" dirty="0"/>
          </a:p>
          <a:p>
            <a:endParaRPr lang="en-US" dirty="0">
              <a:latin typeface="Arial" panose="020B0604020202020204" pitchFamily="34" charset="0"/>
            </a:endParaRPr>
          </a:p>
          <a:p>
            <a:pPr defTabSz="491330">
              <a:defRPr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98410" indent="-307080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28323" indent="-245665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19651" indent="-245665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10981" indent="-245665" defTabSz="1045781" eaLnBrk="0" hangingPunct="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02309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193639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684967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176297" indent="-245665" defTabSz="104578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97777D-ADDC-4CE8-9A12-9E77D0D66977}" type="slidenum">
              <a:rPr lang="en-AU" sz="1400" b="0">
                <a:solidFill>
                  <a:prstClr val="black"/>
                </a:solidFill>
              </a:rPr>
              <a:pPr eaLnBrk="1" hangingPunct="1"/>
              <a:t>4</a:t>
            </a:fld>
            <a:endParaRPr lang="en-AU" sz="14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6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Hammer, M., (1990). "Reengineering Work: Don't Automate, Obliterate", Harvard Business Review, July/August, pp. 104–112.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6D6E00-0D2A-454D-ABC1-CAF7C2486465}" type="slidenum">
              <a:rPr lang="en-AU" sz="1300" b="0"/>
              <a:pPr eaLnBrk="1" hangingPunct="1"/>
              <a:t>6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111643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19AD77-F155-0545-8398-032D54CB1241}" type="slidenum">
              <a:rPr lang="en-AU" sz="1300" b="0"/>
              <a:pPr eaLnBrk="1" hangingPunct="1"/>
              <a:t>7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49749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C8E6B6-35E4-6844-829E-07971456C21C}" type="slidenum">
              <a:rPr lang="en-AU" sz="1300" b="0"/>
              <a:pPr eaLnBrk="1" hangingPunct="1"/>
              <a:t>8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97580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862BA7-F0CF-8D47-9E2D-A6F79A01D74F}" type="slidenum">
              <a:rPr lang="en-AU" sz="1300" b="0"/>
              <a:pPr eaLnBrk="1" hangingPunct="1"/>
              <a:t>9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29938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EF8674-4CC1-6D4B-A9EA-F23B5B250530}" type="slidenum">
              <a:rPr lang="en-AU" sz="1300" b="0"/>
              <a:pPr eaLnBrk="1" hangingPunct="1"/>
              <a:t>10</a:t>
            </a:fld>
            <a:endParaRPr lang="en-AU" sz="1300" b="0"/>
          </a:p>
        </p:txBody>
      </p:sp>
    </p:spTree>
    <p:extLst>
      <p:ext uri="{BB962C8B-B14F-4D97-AF65-F5344CB8AC3E}">
        <p14:creationId xmlns:p14="http://schemas.microsoft.com/office/powerpoint/2010/main" val="282170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6F5-464D-43B6-A5A6-914D56DD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18A91-46B5-43F5-987C-131BC6754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627D-ED3C-4963-988F-0F81B3E7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B38D-C436-4B12-809C-A2CCA0F3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C061-CF78-4FB9-B21F-D6159245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94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7479-B81D-4F3B-9637-F4DD48F9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EA54-DB78-429E-8F73-2F1704882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F228-DB8C-4E0E-9F5C-9104AEE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D8E1-6D87-474E-8DCB-6C7127E9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D426-776C-4401-8F9E-4F826E20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25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B98D0-BA61-4945-90AB-D5608AB18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04DFD-4CD3-4592-89F1-91C17D96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B2C0-6B2A-47D3-A61F-88C486CA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FE7D-B9B8-4AA3-954D-E75A9D0A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2F10-CAFF-4924-9C5F-419BDB8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06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610-6886-4B1A-ADB8-306471DD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F0E7-B52D-4A34-975E-10275BCD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0888-F806-41C6-9A3C-571DB0D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4F8E-F9D3-48F6-99DD-ECD3ECB7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ED11-7EF7-47F3-8337-91FB0DAC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77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F648-CAFB-4A56-972C-F00172E5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9C658-21D1-408B-B280-58B08A1C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5A5B-FE83-4BDB-8BC1-973A422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7322-45B2-40A2-861B-15EE4CE7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450C-1571-4B8E-8883-E2FF0F6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188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F28F-DEE3-48F0-86D2-AE82EAC3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ADBA-2FA1-4D57-A162-6CD8F70C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68EA-07C4-49FF-92E2-6A13FD98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ECB3-9B30-4218-8922-8A461B09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F4891-28B6-4D7D-99C5-A3A6FC6D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01CCC-DC2E-4AAD-A358-BA1873B0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78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D423-3ED5-4068-B093-453446A3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2C52-D217-44A2-BCF9-2EC986F5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8B34-B006-4213-BC89-A8B2626D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E0DA6-8DDD-4C2D-B653-53E4CE72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8EF71-3EBE-470E-A0F7-303F9AB30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9DF75-48B4-4CD6-B97A-432AE57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A5E2A-78DA-47B9-9F7A-5373309A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73AEF-47AD-4410-A42F-B0C0AC7E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86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FA69-0646-4BD5-8BFD-78E5CF2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DE594-CC70-4D65-B70A-D36031B4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EFACC-E6A0-4B12-A1EE-F614374A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226A1-1EDF-4CA3-A0AF-71C9B301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88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4B44E-8BF6-4C97-8587-D07FC664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F055C-BEEF-4F74-BEC1-ED98B12A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262B0-8E1B-480B-A1B1-8F5E8E61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2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5C18-77B5-4DC3-A504-63BD46FA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60DA-4A2A-4813-8BB2-DB367AEF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7FB23-62AC-4B48-8A5D-237846DA3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B154-595F-4F0D-B618-B6E29B5C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CFBC2-6363-4454-909A-E624C622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76BF6-07B2-4203-8FE2-AFA9C69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9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9D3-092E-4128-866C-F2583F51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3D397-B32E-4AE3-82B1-6E7E8410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0661C-F971-46DE-8BF7-157A95A0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98C1-D261-49E5-94FA-6492B94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A85E-DEF5-4B12-997C-D5F1828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8D8E-905D-406C-AF07-D4980123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8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2CC5C-7EA7-48C9-BA1B-76AD24BD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AA5B-EAA5-4977-AA67-C76D84AA6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0760-1E53-41D6-AE75-A4432B3A5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C830-DC7E-4094-8DEE-252E1BB71709}" type="datetimeFigureOut">
              <a:rPr lang="en-PK" smtClean="0"/>
              <a:t>13/03/2024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2D38-6D23-40EB-983C-D9C415C66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F465-55E1-46BA-A015-748545782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80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Redesign</a:t>
            </a:r>
          </a:p>
          <a:p>
            <a:r>
              <a:rPr lang="en-US" dirty="0"/>
              <a:t>Lecture: 11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551515"/>
            <a:ext cx="57721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2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How the process worked? </a:t>
            </a:r>
            <a:br>
              <a:rPr lang="en-AU" dirty="0"/>
            </a:br>
            <a:r>
              <a:rPr lang="en-AU" dirty="0"/>
              <a:t>(“as is”)</a:t>
            </a:r>
          </a:p>
        </p:txBody>
      </p:sp>
    </p:spTree>
    <p:extLst>
      <p:ext uri="{BB962C8B-B14F-4D97-AF65-F5344CB8AC3E}">
        <p14:creationId xmlns:p14="http://schemas.microsoft.com/office/powerpoint/2010/main" val="41165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How the process worked? </a:t>
            </a:r>
            <a:br>
              <a:rPr lang="en-AU" dirty="0"/>
            </a:br>
            <a:r>
              <a:rPr lang="en-AU" dirty="0"/>
              <a:t>(“as is”)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87" name="Subtitle 2"/>
          <p:cNvSpPr txBox="1">
            <a:spLocks/>
          </p:cNvSpPr>
          <p:nvPr/>
        </p:nvSpPr>
        <p:spPr bwMode="auto">
          <a:xfrm>
            <a:off x="3595689" y="184789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187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443085"/>
            <a:ext cx="57721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How the process worked? </a:t>
            </a:r>
            <a:br>
              <a:rPr lang="en-AU" dirty="0"/>
            </a:br>
            <a:r>
              <a:rPr lang="en-AU" dirty="0"/>
              <a:t>(“as is”)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5" name="Subtitle 2"/>
          <p:cNvSpPr txBox="1">
            <a:spLocks/>
          </p:cNvSpPr>
          <p:nvPr/>
        </p:nvSpPr>
        <p:spPr bwMode="auto">
          <a:xfrm>
            <a:off x="3595689" y="184789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208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443085"/>
            <a:ext cx="57721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36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How the process worked? </a:t>
            </a:r>
            <a:br>
              <a:rPr lang="en-AU" dirty="0"/>
            </a:br>
            <a:r>
              <a:rPr lang="en-AU" dirty="0"/>
              <a:t>(“as is”)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Subtitle 2"/>
          <p:cNvSpPr txBox="1">
            <a:spLocks/>
          </p:cNvSpPr>
          <p:nvPr/>
        </p:nvSpPr>
        <p:spPr bwMode="auto">
          <a:xfrm>
            <a:off x="3595689" y="186338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228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458575"/>
            <a:ext cx="57721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73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How the process worked?</a:t>
            </a:r>
            <a:br>
              <a:rPr lang="en-AU" dirty="0"/>
            </a:br>
            <a:r>
              <a:rPr lang="en-AU" dirty="0"/>
              <a:t>(“as is”)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931" name="Subtitle 2"/>
          <p:cNvSpPr txBox="1">
            <a:spLocks/>
          </p:cNvSpPr>
          <p:nvPr/>
        </p:nvSpPr>
        <p:spPr bwMode="auto">
          <a:xfrm>
            <a:off x="3503883" y="1848089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249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33" y="1452802"/>
            <a:ext cx="59721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03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Reengineered Process (“to be”)</a:t>
            </a:r>
          </a:p>
        </p:txBody>
      </p:sp>
      <p:sp>
        <p:nvSpPr>
          <p:cNvPr id="126979" name="Subtitle 2"/>
          <p:cNvSpPr txBox="1">
            <a:spLocks/>
          </p:cNvSpPr>
          <p:nvPr/>
        </p:nvSpPr>
        <p:spPr bwMode="auto">
          <a:xfrm>
            <a:off x="3595689" y="178593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269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1381125"/>
            <a:ext cx="54387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91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Reengineered Process (“to be”)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27" name="Subtitle 2"/>
          <p:cNvSpPr txBox="1">
            <a:spLocks/>
          </p:cNvSpPr>
          <p:nvPr/>
        </p:nvSpPr>
        <p:spPr bwMode="auto">
          <a:xfrm>
            <a:off x="3595689" y="178593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290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1381125"/>
            <a:ext cx="54387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5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Reengineered Process (“to be”)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5" name="Subtitle 2"/>
          <p:cNvSpPr txBox="1">
            <a:spLocks/>
          </p:cNvSpPr>
          <p:nvPr/>
        </p:nvSpPr>
        <p:spPr bwMode="auto">
          <a:xfrm>
            <a:off x="3595689" y="178593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31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1381125"/>
            <a:ext cx="54387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23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Reengineered Process (“to be”)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23" name="Subtitle 2"/>
          <p:cNvSpPr txBox="1">
            <a:spLocks/>
          </p:cNvSpPr>
          <p:nvPr/>
        </p:nvSpPr>
        <p:spPr bwMode="auto">
          <a:xfrm>
            <a:off x="3595689" y="178593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1381125"/>
            <a:ext cx="54387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75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Reengineered Process (“to be”)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5171" name="Subtitle 2"/>
          <p:cNvSpPr txBox="1">
            <a:spLocks/>
          </p:cNvSpPr>
          <p:nvPr/>
        </p:nvSpPr>
        <p:spPr bwMode="auto">
          <a:xfrm>
            <a:off x="3595689" y="1785938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35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1381125"/>
            <a:ext cx="54387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8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81" y="1826061"/>
            <a:ext cx="4381909" cy="4073545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9375" y="604571"/>
            <a:ext cx="6600336" cy="879231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Process Redesign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8746726" y="2087165"/>
            <a:ext cx="554404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3210015" y="2973721"/>
            <a:ext cx="109904" cy="55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pic>
        <p:nvPicPr>
          <p:cNvPr id="22" name="Picture 42" descr="\\psf\Home\Desktop\pics\ch10_f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33" y="5884735"/>
            <a:ext cx="1413403" cy="35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 bwMode="auto">
          <a:xfrm>
            <a:off x="6180275" y="5166561"/>
            <a:ext cx="1083315" cy="563274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338521" y="5436923"/>
            <a:ext cx="745773" cy="433776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155194" y="4560839"/>
            <a:ext cx="873670" cy="605722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1A29-C70D-459D-B63A-2FE0C3A2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75" y="1598323"/>
            <a:ext cx="10515600" cy="4351338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5446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Reengineered Process (“to be”)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37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390651"/>
            <a:ext cx="56388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1" y="6427113"/>
            <a:ext cx="3779239" cy="369332"/>
          </a:xfrm>
          <a:prstGeom prst="rect">
            <a:avLst/>
          </a:prstGeom>
          <a:solidFill>
            <a:srgbClr val="DEAE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Evaluated Receipts Settlement</a:t>
            </a:r>
          </a:p>
        </p:txBody>
      </p:sp>
    </p:spTree>
    <p:extLst>
      <p:ext uri="{BB962C8B-B14F-4D97-AF65-F5344CB8AC3E}">
        <p14:creationId xmlns:p14="http://schemas.microsoft.com/office/powerpoint/2010/main" val="41590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Outcome…</a:t>
            </a:r>
          </a:p>
        </p:txBody>
      </p:sp>
      <p:sp>
        <p:nvSpPr>
          <p:cNvPr id="1392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75% reduction in head count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Simpler material control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More accurate financial information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Faster purchase requisition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Less overdue payments</a:t>
            </a:r>
          </a:p>
          <a:p>
            <a:pPr marL="0" indent="0"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Lessons: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Wingdings" charset="0"/>
              </a:rPr>
              <a:t>Why automate something we don’t need to do at all? 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Wingdings" charset="0"/>
              </a:rPr>
              <a:t>Automate things that need to be done.</a:t>
            </a:r>
          </a:p>
          <a:p>
            <a:pPr>
              <a:buFontTx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  <a:sym typeface="Wingdings" charset="0"/>
            </a:endParaRPr>
          </a:p>
          <a:p>
            <a:pPr algn="ctr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Wingdings" charset="0"/>
              </a:rPr>
              <a:t>“Don’t Automate, Obliterate!” (Hammer, 1990)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7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Capture information once and at the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Subsume information-processing work into the real work that produces the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Have those who use the output of the process drive the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Put the decision point where the work is performed, and build control into the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Treat geographically dispersed resources as though they were centralized.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1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principles of BPR</a:t>
            </a:r>
          </a:p>
        </p:txBody>
      </p:sp>
    </p:spTree>
    <p:extLst>
      <p:ext uri="{BB962C8B-B14F-4D97-AF65-F5344CB8AC3E}">
        <p14:creationId xmlns:p14="http://schemas.microsoft.com/office/powerpoint/2010/main" val="17542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0729" y="1539655"/>
            <a:ext cx="5280727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Capture information once and at the source</a:t>
            </a:r>
          </a:p>
          <a:p>
            <a:pPr marL="357188" indent="-269875"/>
            <a:r>
              <a:rPr lang="en-US" dirty="0"/>
              <a:t>Shared data store</a:t>
            </a:r>
          </a:p>
          <a:p>
            <a:pPr marL="717550" lvl="1" indent="-180975"/>
            <a:r>
              <a:rPr lang="en-US" dirty="0"/>
              <a:t>All process workers access the same data</a:t>
            </a:r>
          </a:p>
          <a:p>
            <a:pPr marL="717550" lvl="1" indent="-180975"/>
            <a:r>
              <a:rPr lang="en-US" dirty="0"/>
              <a:t>Don’t send around data, share it!</a:t>
            </a:r>
          </a:p>
          <a:p>
            <a:pPr marL="357188" indent="-182563">
              <a:tabLst>
                <a:tab pos="536575" algn="l"/>
              </a:tabLst>
            </a:pPr>
            <a:r>
              <a:rPr lang="en-US" dirty="0"/>
              <a:t>Self-service</a:t>
            </a:r>
          </a:p>
          <a:p>
            <a:pPr marL="717550" lvl="1" indent="-180975"/>
            <a:r>
              <a:rPr lang="en-US" dirty="0"/>
              <a:t>Customers capture data themselves</a:t>
            </a:r>
          </a:p>
          <a:p>
            <a:pPr marL="717550" lvl="1" indent="-180975"/>
            <a:r>
              <a:rPr lang="en-US" dirty="0"/>
              <a:t>Customers perform tasks themselves (e.g. collect documents)</a:t>
            </a:r>
          </a:p>
          <a:p>
            <a:pPr marL="307975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37" y="1851239"/>
            <a:ext cx="4002985" cy="389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30729" y="415548"/>
            <a:ext cx="9172175" cy="79208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Principle 1</a:t>
            </a:r>
          </a:p>
        </p:txBody>
      </p:sp>
    </p:spTree>
    <p:extLst>
      <p:ext uri="{BB962C8B-B14F-4D97-AF65-F5344CB8AC3E}">
        <p14:creationId xmlns:p14="http://schemas.microsoft.com/office/powerpoint/2010/main" val="426678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1544" y="1325469"/>
            <a:ext cx="8136904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Subsume information-processing work into the real work</a:t>
            </a:r>
          </a:p>
          <a:p>
            <a:pPr marL="357188" indent="-182563"/>
            <a:r>
              <a:rPr lang="en-US" sz="2400" dirty="0"/>
              <a:t>Evaluated receipt settlement: when receiving the products, record the fulfillment of the PO, which triggers payment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43658"/>
            <a:ext cx="8229600" cy="1143000"/>
          </a:xfrm>
        </p:spPr>
        <p:txBody>
          <a:bodyPr/>
          <a:lstStyle/>
          <a:p>
            <a:r>
              <a:rPr lang="en-US" dirty="0"/>
              <a:t>Principle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13" y="3228203"/>
            <a:ext cx="3580331" cy="324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83" y="3197604"/>
            <a:ext cx="3573333" cy="324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triped Right Arrow 7"/>
          <p:cNvSpPr/>
          <p:nvPr/>
        </p:nvSpPr>
        <p:spPr>
          <a:xfrm>
            <a:off x="5639854" y="4421564"/>
            <a:ext cx="596722" cy="367188"/>
          </a:xfrm>
          <a:prstGeom prst="striped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Have those who use the output of the process drive the process</a:t>
            </a:r>
          </a:p>
          <a:p>
            <a:r>
              <a:rPr lang="en-US" dirty="0"/>
              <a:t>Vendor-managed inventory</a:t>
            </a:r>
          </a:p>
          <a:p>
            <a:r>
              <a:rPr lang="en-US" dirty="0"/>
              <a:t>Scan-based trading</a:t>
            </a:r>
          </a:p>
          <a:p>
            <a:r>
              <a:rPr lang="en-US" dirty="0"/>
              <a:t>Push work to the actor that has the incentive to do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</a:t>
            </a:r>
          </a:p>
        </p:txBody>
      </p:sp>
    </p:spTree>
    <p:extLst>
      <p:ext uri="{BB962C8B-B14F-4D97-AF65-F5344CB8AC3E}">
        <p14:creationId xmlns:p14="http://schemas.microsoft.com/office/powerpoint/2010/main" val="10662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620486" y="152401"/>
            <a:ext cx="9742714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/>
              <a:t>Example</a:t>
            </a:r>
            <a:r>
              <a:rPr lang="en-US" sz="3200"/>
              <a:t>: Problematic </a:t>
            </a:r>
            <a:r>
              <a:rPr lang="en-US" sz="3200" dirty="0"/>
              <a:t>claims process</a:t>
            </a:r>
          </a:p>
        </p:txBody>
      </p:sp>
      <p:sp>
        <p:nvSpPr>
          <p:cNvPr id="145412" name="Rectangle 9"/>
          <p:cNvSpPr>
            <a:spLocks noChangeArrowheads="1"/>
          </p:cNvSpPr>
          <p:nvPr/>
        </p:nvSpPr>
        <p:spPr bwMode="auto">
          <a:xfrm>
            <a:off x="3094818" y="3070853"/>
            <a:ext cx="1601698" cy="106524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dirty="0">
                <a:latin typeface="Bookman Old Style" charset="0"/>
              </a:rPr>
              <a:t>Client</a:t>
            </a:r>
          </a:p>
        </p:txBody>
      </p:sp>
      <p:sp>
        <p:nvSpPr>
          <p:cNvPr id="145414" name="Rectangle 11"/>
          <p:cNvSpPr>
            <a:spLocks noChangeArrowheads="1"/>
          </p:cNvSpPr>
          <p:nvPr/>
        </p:nvSpPr>
        <p:spPr bwMode="auto">
          <a:xfrm>
            <a:off x="6300089" y="5199633"/>
            <a:ext cx="1601698" cy="106524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dirty="0">
                <a:latin typeface="Bookman Old Style" charset="0"/>
              </a:rPr>
              <a:t>Approved</a:t>
            </a:r>
          </a:p>
          <a:p>
            <a:pPr algn="ctr" eaLnBrk="0" hangingPunct="0"/>
            <a:r>
              <a:rPr lang="en-US" b="1" dirty="0">
                <a:latin typeface="Bookman Old Style" charset="0"/>
              </a:rPr>
              <a:t>glass</a:t>
            </a:r>
          </a:p>
          <a:p>
            <a:pPr algn="ctr" eaLnBrk="0" hangingPunct="0"/>
            <a:r>
              <a:rPr lang="en-US" b="1" dirty="0">
                <a:latin typeface="Bookman Old Style" charset="0"/>
              </a:rPr>
              <a:t>vendor</a:t>
            </a:r>
          </a:p>
        </p:txBody>
      </p:sp>
      <p:sp>
        <p:nvSpPr>
          <p:cNvPr id="145415" name="Rectangle 12"/>
          <p:cNvSpPr>
            <a:spLocks noChangeArrowheads="1"/>
          </p:cNvSpPr>
          <p:nvPr/>
        </p:nvSpPr>
        <p:spPr bwMode="auto">
          <a:xfrm>
            <a:off x="6945269" y="3053878"/>
            <a:ext cx="1601698" cy="106524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dirty="0">
                <a:latin typeface="Bookman Old Style" charset="0"/>
              </a:rPr>
              <a:t>Insurer</a:t>
            </a:r>
          </a:p>
        </p:txBody>
      </p:sp>
      <p:sp>
        <p:nvSpPr>
          <p:cNvPr id="145421" name="Freeform 18"/>
          <p:cNvSpPr>
            <a:spLocks/>
          </p:cNvSpPr>
          <p:nvPr/>
        </p:nvSpPr>
        <p:spPr bwMode="auto">
          <a:xfrm>
            <a:off x="3968576" y="4136100"/>
            <a:ext cx="2331514" cy="1197119"/>
          </a:xfrm>
          <a:custGeom>
            <a:avLst/>
            <a:gdLst>
              <a:gd name="T0" fmla="*/ 0 w 624"/>
              <a:gd name="T1" fmla="*/ 0 h 432"/>
              <a:gd name="T2" fmla="*/ 0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  <a:gd name="T9" fmla="*/ 0 w 624"/>
              <a:gd name="T10" fmla="*/ 0 h 432"/>
              <a:gd name="T11" fmla="*/ 624 w 62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432">
                <a:moveTo>
                  <a:pt x="0" y="0"/>
                </a:moveTo>
                <a:lnTo>
                  <a:pt x="0" y="432"/>
                </a:lnTo>
                <a:lnTo>
                  <a:pt x="624" y="43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Freeform 19"/>
          <p:cNvSpPr>
            <a:spLocks/>
          </p:cNvSpPr>
          <p:nvPr/>
        </p:nvSpPr>
        <p:spPr bwMode="auto">
          <a:xfrm>
            <a:off x="3385525" y="4136100"/>
            <a:ext cx="2914564" cy="1995197"/>
          </a:xfrm>
          <a:custGeom>
            <a:avLst/>
            <a:gdLst>
              <a:gd name="T0" fmla="*/ 2147483647 w 1008"/>
              <a:gd name="T1" fmla="*/ 2147483647 h 720"/>
              <a:gd name="T2" fmla="*/ 0 w 1008"/>
              <a:gd name="T3" fmla="*/ 2147483647 h 720"/>
              <a:gd name="T4" fmla="*/ 0 w 1008"/>
              <a:gd name="T5" fmla="*/ 0 h 720"/>
              <a:gd name="T6" fmla="*/ 0 60000 65536"/>
              <a:gd name="T7" fmla="*/ 0 60000 65536"/>
              <a:gd name="T8" fmla="*/ 0 60000 65536"/>
              <a:gd name="T9" fmla="*/ 0 w 1008"/>
              <a:gd name="T10" fmla="*/ 0 h 720"/>
              <a:gd name="T11" fmla="*/ 1008 w 100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720">
                <a:moveTo>
                  <a:pt x="1008" y="720"/>
                </a:moveTo>
                <a:lnTo>
                  <a:pt x="0" y="720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Freeform 20"/>
          <p:cNvSpPr>
            <a:spLocks/>
          </p:cNvSpPr>
          <p:nvPr/>
        </p:nvSpPr>
        <p:spPr bwMode="auto">
          <a:xfrm>
            <a:off x="4387056" y="2675252"/>
            <a:ext cx="3087113" cy="393886"/>
          </a:xfrm>
          <a:custGeom>
            <a:avLst/>
            <a:gdLst>
              <a:gd name="T0" fmla="*/ 2147483647 w 1776"/>
              <a:gd name="T1" fmla="*/ 2147483647 h 144"/>
              <a:gd name="T2" fmla="*/ 2147483647 w 1776"/>
              <a:gd name="T3" fmla="*/ 0 h 144"/>
              <a:gd name="T4" fmla="*/ 0 w 1776"/>
              <a:gd name="T5" fmla="*/ 0 h 144"/>
              <a:gd name="T6" fmla="*/ 0 w 17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144"/>
              <a:gd name="T14" fmla="*/ 1776 w 17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144">
                <a:moveTo>
                  <a:pt x="1776" y="144"/>
                </a:moveTo>
                <a:lnTo>
                  <a:pt x="1776" y="0"/>
                </a:lnTo>
                <a:lnTo>
                  <a:pt x="0" y="0"/>
                </a:lnTo>
                <a:lnTo>
                  <a:pt x="0" y="14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4" name="Freeform 21"/>
          <p:cNvSpPr>
            <a:spLocks/>
          </p:cNvSpPr>
          <p:nvPr/>
        </p:nvSpPr>
        <p:spPr bwMode="auto">
          <a:xfrm>
            <a:off x="3385526" y="2139190"/>
            <a:ext cx="4578155" cy="931663"/>
          </a:xfrm>
          <a:custGeom>
            <a:avLst/>
            <a:gdLst>
              <a:gd name="T0" fmla="*/ 2147483647 w 2448"/>
              <a:gd name="T1" fmla="*/ 2147483647 h 240"/>
              <a:gd name="T2" fmla="*/ 2147483647 w 2448"/>
              <a:gd name="T3" fmla="*/ 0 h 240"/>
              <a:gd name="T4" fmla="*/ 0 w 2448"/>
              <a:gd name="T5" fmla="*/ 0 h 240"/>
              <a:gd name="T6" fmla="*/ 0 w 244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40"/>
              <a:gd name="T14" fmla="*/ 2448 w 244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40">
                <a:moveTo>
                  <a:pt x="2448" y="240"/>
                </a:moveTo>
                <a:lnTo>
                  <a:pt x="2448" y="0"/>
                </a:ln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Text Box 22"/>
          <p:cNvSpPr txBox="1">
            <a:spLocks noChangeArrowheads="1"/>
          </p:cNvSpPr>
          <p:nvPr/>
        </p:nvSpPr>
        <p:spPr bwMode="auto">
          <a:xfrm>
            <a:off x="4988868" y="1652335"/>
            <a:ext cx="126989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latin typeface="Bookman Old Style" charset="0"/>
              </a:rPr>
              <a:t>Authorize</a:t>
            </a:r>
          </a:p>
        </p:txBody>
      </p:sp>
      <p:sp>
        <p:nvSpPr>
          <p:cNvPr id="145426" name="Text Box 23"/>
          <p:cNvSpPr txBox="1">
            <a:spLocks noChangeArrowheads="1"/>
          </p:cNvSpPr>
          <p:nvPr/>
        </p:nvSpPr>
        <p:spPr bwMode="auto">
          <a:xfrm>
            <a:off x="5484236" y="2234474"/>
            <a:ext cx="5870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latin typeface="Bookman Old Style" charset="0"/>
              </a:rPr>
              <a:t>Pay</a:t>
            </a:r>
          </a:p>
        </p:txBody>
      </p:sp>
      <p:sp>
        <p:nvSpPr>
          <p:cNvPr id="145427" name="Text Box 24"/>
          <p:cNvSpPr txBox="1">
            <a:spLocks noChangeArrowheads="1"/>
          </p:cNvSpPr>
          <p:nvPr/>
        </p:nvSpPr>
        <p:spPr bwMode="auto">
          <a:xfrm>
            <a:off x="5125482" y="3104387"/>
            <a:ext cx="13919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 dirty="0">
                <a:latin typeface="Bookman Old Style" charset="0"/>
              </a:rPr>
              <a:t>Claim</a:t>
            </a:r>
          </a:p>
        </p:txBody>
      </p:sp>
      <p:sp>
        <p:nvSpPr>
          <p:cNvPr id="145431" name="Text Box 28"/>
          <p:cNvSpPr txBox="1">
            <a:spLocks noChangeArrowheads="1"/>
          </p:cNvSpPr>
          <p:nvPr/>
        </p:nvSpPr>
        <p:spPr bwMode="auto">
          <a:xfrm>
            <a:off x="4080263" y="4864581"/>
            <a:ext cx="17956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latin typeface="Bookman Old Style" charset="0"/>
              </a:rPr>
              <a:t>Request quote</a:t>
            </a:r>
          </a:p>
        </p:txBody>
      </p:sp>
      <p:sp>
        <p:nvSpPr>
          <p:cNvPr id="145433" name="Text Box 30"/>
          <p:cNvSpPr txBox="1">
            <a:spLocks noChangeArrowheads="1"/>
          </p:cNvSpPr>
          <p:nvPr/>
        </p:nvSpPr>
        <p:spPr bwMode="auto">
          <a:xfrm>
            <a:off x="4445195" y="5658916"/>
            <a:ext cx="5870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latin typeface="Bookman Old Style" charset="0"/>
              </a:rPr>
              <a:t>Pay</a:t>
            </a:r>
          </a:p>
        </p:txBody>
      </p:sp>
      <p:cxnSp>
        <p:nvCxnSpPr>
          <p:cNvPr id="32" name="AutoShape 11"/>
          <p:cNvCxnSpPr>
            <a:cxnSpLocks noChangeShapeType="1"/>
            <a:stCxn id="145415" idx="1"/>
            <a:endCxn id="145412" idx="3"/>
          </p:cNvCxnSpPr>
          <p:nvPr/>
        </p:nvCxnSpPr>
        <p:spPr bwMode="auto">
          <a:xfrm flipH="1">
            <a:off x="4696516" y="3586502"/>
            <a:ext cx="2248754" cy="1697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cxnSp>
    </p:spTree>
    <p:extLst>
      <p:ext uri="{BB962C8B-B14F-4D97-AF65-F5344CB8AC3E}">
        <p14:creationId xmlns:p14="http://schemas.microsoft.com/office/powerpoint/2010/main" val="41911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1" grpId="0" animBg="1"/>
      <p:bldP spid="145422" grpId="0" animBg="1"/>
      <p:bldP spid="145423" grpId="0" animBg="1"/>
      <p:bldP spid="145424" grpId="0" animBg="1"/>
      <p:bldP spid="145425" grpId="0" animBg="1"/>
      <p:bldP spid="145426" grpId="0" animBg="1"/>
      <p:bldP spid="145427" grpId="0" animBg="1"/>
      <p:bldP spid="145431" grpId="0" animBg="1"/>
      <p:bldP spid="1454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828800" y="228600"/>
            <a:ext cx="85344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rgbClr val="C00000"/>
                </a:solidFill>
              </a:rPr>
              <a:t>Redesigned claims process</a:t>
            </a:r>
          </a:p>
        </p:txBody>
      </p:sp>
      <p:sp>
        <p:nvSpPr>
          <p:cNvPr id="65541" name="Rectangle 8"/>
          <p:cNvSpPr>
            <a:spLocks noChangeArrowheads="1"/>
          </p:cNvSpPr>
          <p:nvPr/>
        </p:nvSpPr>
        <p:spPr bwMode="auto">
          <a:xfrm>
            <a:off x="3065463" y="1995921"/>
            <a:ext cx="1711666" cy="1244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dirty="0">
                <a:latin typeface="Arial"/>
                <a:cs typeface="Arial"/>
              </a:rPr>
              <a:t>Client</a:t>
            </a:r>
          </a:p>
        </p:txBody>
      </p:sp>
      <p:sp>
        <p:nvSpPr>
          <p:cNvPr id="65542" name="Rectangle 9"/>
          <p:cNvSpPr>
            <a:spLocks noChangeArrowheads="1"/>
          </p:cNvSpPr>
          <p:nvPr/>
        </p:nvSpPr>
        <p:spPr bwMode="auto">
          <a:xfrm>
            <a:off x="6488794" y="1995921"/>
            <a:ext cx="1711666" cy="1244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dirty="0">
                <a:latin typeface="Arial"/>
                <a:cs typeface="Arial"/>
              </a:rPr>
              <a:t>Insurer</a:t>
            </a:r>
          </a:p>
        </p:txBody>
      </p:sp>
      <p:sp>
        <p:nvSpPr>
          <p:cNvPr id="65543" name="Rectangle 10"/>
          <p:cNvSpPr>
            <a:spLocks noChangeArrowheads="1"/>
          </p:cNvSpPr>
          <p:nvPr/>
        </p:nvSpPr>
        <p:spPr bwMode="auto">
          <a:xfrm>
            <a:off x="6488794" y="4485121"/>
            <a:ext cx="1711666" cy="1244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dirty="0">
                <a:latin typeface="Arial"/>
                <a:cs typeface="Arial"/>
              </a:rPr>
              <a:t>Approved</a:t>
            </a:r>
          </a:p>
          <a:p>
            <a:pPr algn="ctr" eaLnBrk="0" hangingPunct="0"/>
            <a:r>
              <a:rPr lang="en-US" b="1" dirty="0">
                <a:latin typeface="Arial"/>
                <a:cs typeface="Arial"/>
              </a:rPr>
              <a:t>glass</a:t>
            </a:r>
          </a:p>
          <a:p>
            <a:pPr algn="ctr" eaLnBrk="0" hangingPunct="0"/>
            <a:r>
              <a:rPr lang="en-US" b="1" dirty="0">
                <a:latin typeface="Arial"/>
                <a:cs typeface="Arial"/>
              </a:rPr>
              <a:t>vendor</a:t>
            </a:r>
          </a:p>
        </p:txBody>
      </p:sp>
      <p:sp>
        <p:nvSpPr>
          <p:cNvPr id="65547" name="Text Box 14"/>
          <p:cNvSpPr txBox="1">
            <a:spLocks noChangeArrowheads="1"/>
          </p:cNvSpPr>
          <p:nvPr/>
        </p:nvSpPr>
        <p:spPr bwMode="auto">
          <a:xfrm>
            <a:off x="4154706" y="4752979"/>
            <a:ext cx="6849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/>
                <a:cs typeface="Arial"/>
              </a:rPr>
              <a:t>Drop</a:t>
            </a: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 flipV="1">
            <a:off x="6847504" y="3244345"/>
            <a:ext cx="16394" cy="12086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>
              <a:latin typeface="Arial"/>
              <a:cs typeface="Arial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7889248" y="3240521"/>
            <a:ext cx="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>
              <a:latin typeface="Arial"/>
              <a:cs typeface="Arial"/>
            </a:endParaRPr>
          </a:p>
        </p:txBody>
      </p:sp>
      <p:sp>
        <p:nvSpPr>
          <p:cNvPr id="65550" name="Text Box 17"/>
          <p:cNvSpPr txBox="1">
            <a:spLocks noChangeArrowheads="1"/>
          </p:cNvSpPr>
          <p:nvPr/>
        </p:nvSpPr>
        <p:spPr bwMode="auto">
          <a:xfrm>
            <a:off x="7965753" y="3465067"/>
            <a:ext cx="5824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/>
                <a:cs typeface="Arial"/>
              </a:rPr>
              <a:t>Pay</a:t>
            </a:r>
          </a:p>
        </p:txBody>
      </p:sp>
      <p:sp>
        <p:nvSpPr>
          <p:cNvPr id="65551" name="Text Box 18"/>
          <p:cNvSpPr txBox="1">
            <a:spLocks noChangeArrowheads="1"/>
          </p:cNvSpPr>
          <p:nvPr/>
        </p:nvSpPr>
        <p:spPr bwMode="auto">
          <a:xfrm>
            <a:off x="5973477" y="3480366"/>
            <a:ext cx="77459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/>
                <a:cs typeface="Arial"/>
              </a:rPr>
              <a:t>Claim</a:t>
            </a: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4014126" y="3213746"/>
            <a:ext cx="2466975" cy="1973635"/>
          </a:xfrm>
          <a:custGeom>
            <a:avLst/>
            <a:gdLst>
              <a:gd name="T0" fmla="*/ 2147483647 w 1008"/>
              <a:gd name="T1" fmla="*/ 2147483647 h 720"/>
              <a:gd name="T2" fmla="*/ 0 w 1008"/>
              <a:gd name="T3" fmla="*/ 2147483647 h 720"/>
              <a:gd name="T4" fmla="*/ 0 w 1008"/>
              <a:gd name="T5" fmla="*/ 0 h 720"/>
              <a:gd name="T6" fmla="*/ 0 60000 65536"/>
              <a:gd name="T7" fmla="*/ 0 60000 65536"/>
              <a:gd name="T8" fmla="*/ 0 60000 65536"/>
              <a:gd name="T9" fmla="*/ 0 w 1008"/>
              <a:gd name="T10" fmla="*/ 0 h 720"/>
              <a:gd name="T11" fmla="*/ 1008 w 100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720">
                <a:moveTo>
                  <a:pt x="1008" y="720"/>
                </a:moveTo>
                <a:lnTo>
                  <a:pt x="0" y="7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4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 animBg="1"/>
      <p:bldP spid="65548" grpId="0" animBg="1"/>
      <p:bldP spid="65549" grpId="0" animBg="1"/>
      <p:bldP spid="65550" grpId="0" animBg="1"/>
      <p:bldP spid="65551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Put the decision point where the work is performed, and build control into the process</a:t>
            </a:r>
            <a:endParaRPr lang="en-US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/>
              <a:t>Empower the process workers</a:t>
            </a:r>
          </a:p>
          <a:p>
            <a:r>
              <a:rPr lang="en-US" dirty="0"/>
              <a:t>Provide process workers with information needed to make decisions themselves</a:t>
            </a:r>
          </a:p>
          <a:p>
            <a:r>
              <a:rPr lang="en-US" dirty="0"/>
              <a:t>Replace back-and-forth handovers between workers and managers (transportation waste) with well-designed controls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</a:t>
            </a:r>
          </a:p>
        </p:txBody>
      </p:sp>
    </p:spTree>
    <p:extLst>
      <p:ext uri="{BB962C8B-B14F-4D97-AF65-F5344CB8AC3E}">
        <p14:creationId xmlns:p14="http://schemas.microsoft.com/office/powerpoint/2010/main" val="25126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Equipment rental process</a:t>
            </a:r>
          </a:p>
        </p:txBody>
      </p:sp>
      <p:pic>
        <p:nvPicPr>
          <p:cNvPr id="24579" name="Picture 3" descr="ch1_PlantHireInitialFrag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81" y="1317040"/>
            <a:ext cx="8467269" cy="517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9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1991544" y="1340768"/>
            <a:ext cx="8136904" cy="5171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Identify possibilities for improving the design of a process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silver-bullet: requires </a:t>
            </a:r>
            <a:r>
              <a:rPr lang="en-US" b="1" dirty="0"/>
              <a:t>creativity</a:t>
            </a:r>
          </a:p>
          <a:p>
            <a:r>
              <a:rPr lang="en-US" i="1" dirty="0"/>
              <a:t>Redesign heuristics</a:t>
            </a:r>
            <a:r>
              <a:rPr lang="en-US" dirty="0"/>
              <a:t> can be used to generate ideas</a:t>
            </a:r>
            <a:endParaRPr lang="et-EE" dirty="0"/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981200" y="212678"/>
            <a:ext cx="8229600" cy="1143000"/>
          </a:xfrm>
        </p:spPr>
        <p:txBody>
          <a:bodyPr/>
          <a:lstStyle/>
          <a:p>
            <a:r>
              <a:rPr lang="en-US"/>
              <a:t>Process Redesign</a:t>
            </a:r>
            <a:endParaRPr lang="et-EE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5649171" y="3888768"/>
            <a:ext cx="606425" cy="414337"/>
          </a:xfrm>
          <a:custGeom>
            <a:avLst/>
            <a:gdLst>
              <a:gd name="T0" fmla="*/ 0 w 414"/>
              <a:gd name="T1" fmla="*/ 58 h 261"/>
              <a:gd name="T2" fmla="*/ 0 w 414"/>
              <a:gd name="T3" fmla="*/ 204 h 261"/>
              <a:gd name="T4" fmla="*/ 257 w 414"/>
              <a:gd name="T5" fmla="*/ 204 h 261"/>
              <a:gd name="T6" fmla="*/ 257 w 414"/>
              <a:gd name="T7" fmla="*/ 260 h 261"/>
              <a:gd name="T8" fmla="*/ 413 w 414"/>
              <a:gd name="T9" fmla="*/ 130 h 261"/>
              <a:gd name="T10" fmla="*/ 257 w 414"/>
              <a:gd name="T11" fmla="*/ 0 h 261"/>
              <a:gd name="T12" fmla="*/ 257 w 414"/>
              <a:gd name="T13" fmla="*/ 58 h 261"/>
              <a:gd name="T14" fmla="*/ 0 w 414"/>
              <a:gd name="T15" fmla="*/ 58 h 2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4" h="261">
                <a:moveTo>
                  <a:pt x="0" y="58"/>
                </a:moveTo>
                <a:lnTo>
                  <a:pt x="0" y="204"/>
                </a:lnTo>
                <a:lnTo>
                  <a:pt x="257" y="204"/>
                </a:lnTo>
                <a:lnTo>
                  <a:pt x="257" y="260"/>
                </a:lnTo>
                <a:lnTo>
                  <a:pt x="413" y="130"/>
                </a:lnTo>
                <a:lnTo>
                  <a:pt x="257" y="0"/>
                </a:lnTo>
                <a:lnTo>
                  <a:pt x="257" y="58"/>
                </a:lnTo>
                <a:lnTo>
                  <a:pt x="0" y="58"/>
                </a:lnTo>
              </a:path>
            </a:pathLst>
          </a:custGeom>
          <a:solidFill>
            <a:schemeClr val="accent2">
              <a:lumMod val="75000"/>
              <a:alpha val="38039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2016126" y="2732088"/>
            <a:ext cx="3408363" cy="1911350"/>
            <a:chOff x="372" y="1314"/>
            <a:chExt cx="2326" cy="1204"/>
          </a:xfrm>
        </p:grpSpPr>
        <p:sp>
          <p:nvSpPr>
            <p:cNvPr id="92178" name="Rectangle 5"/>
            <p:cNvSpPr>
              <a:spLocks noChangeArrowheads="1"/>
            </p:cNvSpPr>
            <p:nvPr/>
          </p:nvSpPr>
          <p:spPr bwMode="auto">
            <a:xfrm>
              <a:off x="372" y="1314"/>
              <a:ext cx="2326" cy="12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79" name="Rectangle 6"/>
            <p:cNvSpPr>
              <a:spLocks noChangeArrowheads="1"/>
            </p:cNvSpPr>
            <p:nvPr/>
          </p:nvSpPr>
          <p:spPr bwMode="auto">
            <a:xfrm>
              <a:off x="376" y="1322"/>
              <a:ext cx="218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r>
                <a:rPr lang="de-DE" sz="2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AS-IS: </a:t>
              </a:r>
              <a:r>
                <a:rPr lang="de-DE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Descriprive</a:t>
              </a:r>
              <a:r>
                <a:rPr lang="de-DE" sz="2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 modelling</a:t>
              </a:r>
            </a:p>
            <a:p>
              <a:pPr defTabSz="457200" eaLnBrk="1" hangingPunct="1"/>
              <a:r>
                <a:rPr lang="de-DE" sz="2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of the real world</a:t>
              </a:r>
            </a:p>
          </p:txBody>
        </p:sp>
        <p:sp>
          <p:nvSpPr>
            <p:cNvPr id="92180" name="Freeform 7"/>
            <p:cNvSpPr>
              <a:spLocks/>
            </p:cNvSpPr>
            <p:nvPr/>
          </p:nvSpPr>
          <p:spPr bwMode="auto">
            <a:xfrm>
              <a:off x="479" y="2006"/>
              <a:ext cx="339" cy="143"/>
            </a:xfrm>
            <a:custGeom>
              <a:avLst/>
              <a:gdLst>
                <a:gd name="T0" fmla="*/ 50 w 339"/>
                <a:gd name="T1" fmla="*/ 0 h 143"/>
                <a:gd name="T2" fmla="*/ 287 w 339"/>
                <a:gd name="T3" fmla="*/ 0 h 143"/>
                <a:gd name="T4" fmla="*/ 338 w 339"/>
                <a:gd name="T5" fmla="*/ 71 h 143"/>
                <a:gd name="T6" fmla="*/ 287 w 339"/>
                <a:gd name="T7" fmla="*/ 142 h 143"/>
                <a:gd name="T8" fmla="*/ 50 w 339"/>
                <a:gd name="T9" fmla="*/ 142 h 143"/>
                <a:gd name="T10" fmla="*/ 0 w 339"/>
                <a:gd name="T11" fmla="*/ 71 h 143"/>
                <a:gd name="T12" fmla="*/ 50 w 339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9"/>
                <a:gd name="T22" fmla="*/ 0 h 143"/>
                <a:gd name="T23" fmla="*/ 339 w 339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9" h="143">
                  <a:moveTo>
                    <a:pt x="50" y="0"/>
                  </a:moveTo>
                  <a:lnTo>
                    <a:pt x="287" y="0"/>
                  </a:lnTo>
                  <a:lnTo>
                    <a:pt x="338" y="71"/>
                  </a:lnTo>
                  <a:lnTo>
                    <a:pt x="287" y="142"/>
                  </a:lnTo>
                  <a:lnTo>
                    <a:pt x="50" y="142"/>
                  </a:lnTo>
                  <a:lnTo>
                    <a:pt x="0" y="71"/>
                  </a:lnTo>
                  <a:lnTo>
                    <a:pt x="50" y="0"/>
                  </a:lnTo>
                </a:path>
              </a:pathLst>
            </a:custGeom>
            <a:solidFill>
              <a:srgbClr val="FF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1" name="Freeform 8"/>
            <p:cNvSpPr>
              <a:spLocks/>
            </p:cNvSpPr>
            <p:nvPr/>
          </p:nvSpPr>
          <p:spPr bwMode="auto">
            <a:xfrm>
              <a:off x="479" y="2234"/>
              <a:ext cx="339" cy="143"/>
            </a:xfrm>
            <a:custGeom>
              <a:avLst/>
              <a:gdLst>
                <a:gd name="T0" fmla="*/ 50 w 339"/>
                <a:gd name="T1" fmla="*/ 0 h 143"/>
                <a:gd name="T2" fmla="*/ 287 w 339"/>
                <a:gd name="T3" fmla="*/ 0 h 143"/>
                <a:gd name="T4" fmla="*/ 338 w 339"/>
                <a:gd name="T5" fmla="*/ 71 h 143"/>
                <a:gd name="T6" fmla="*/ 287 w 339"/>
                <a:gd name="T7" fmla="*/ 142 h 143"/>
                <a:gd name="T8" fmla="*/ 50 w 339"/>
                <a:gd name="T9" fmla="*/ 142 h 143"/>
                <a:gd name="T10" fmla="*/ 0 w 339"/>
                <a:gd name="T11" fmla="*/ 71 h 143"/>
                <a:gd name="T12" fmla="*/ 50 w 339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9"/>
                <a:gd name="T22" fmla="*/ 0 h 143"/>
                <a:gd name="T23" fmla="*/ 339 w 339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9" h="143">
                  <a:moveTo>
                    <a:pt x="50" y="0"/>
                  </a:moveTo>
                  <a:lnTo>
                    <a:pt x="287" y="0"/>
                  </a:lnTo>
                  <a:lnTo>
                    <a:pt x="338" y="71"/>
                  </a:lnTo>
                  <a:lnTo>
                    <a:pt x="287" y="142"/>
                  </a:lnTo>
                  <a:lnTo>
                    <a:pt x="50" y="142"/>
                  </a:lnTo>
                  <a:lnTo>
                    <a:pt x="0" y="71"/>
                  </a:lnTo>
                  <a:lnTo>
                    <a:pt x="50" y="0"/>
                  </a:lnTo>
                </a:path>
              </a:pathLst>
            </a:custGeom>
            <a:solidFill>
              <a:srgbClr val="FF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2" name="Line 9"/>
            <p:cNvSpPr>
              <a:spLocks noChangeShapeType="1"/>
            </p:cNvSpPr>
            <p:nvPr/>
          </p:nvSpPr>
          <p:spPr bwMode="auto">
            <a:xfrm>
              <a:off x="825" y="2079"/>
              <a:ext cx="1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3" name="Line 10"/>
            <p:cNvSpPr>
              <a:spLocks noChangeShapeType="1"/>
            </p:cNvSpPr>
            <p:nvPr/>
          </p:nvSpPr>
          <p:spPr bwMode="auto">
            <a:xfrm>
              <a:off x="947" y="2080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4" name="Line 11"/>
            <p:cNvSpPr>
              <a:spLocks noChangeShapeType="1"/>
            </p:cNvSpPr>
            <p:nvPr/>
          </p:nvSpPr>
          <p:spPr bwMode="auto">
            <a:xfrm>
              <a:off x="818" y="2307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5" name="Line 12"/>
            <p:cNvSpPr>
              <a:spLocks noChangeShapeType="1"/>
            </p:cNvSpPr>
            <p:nvPr/>
          </p:nvSpPr>
          <p:spPr bwMode="auto">
            <a:xfrm>
              <a:off x="987" y="2208"/>
              <a:ext cx="5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6" name="AutoShape 13"/>
            <p:cNvSpPr>
              <a:spLocks noChangeArrowheads="1"/>
            </p:cNvSpPr>
            <p:nvPr/>
          </p:nvSpPr>
          <p:spPr bwMode="auto">
            <a:xfrm>
              <a:off x="1083" y="2131"/>
              <a:ext cx="295" cy="140"/>
            </a:xfrm>
            <a:prstGeom prst="roundRect">
              <a:avLst>
                <a:gd name="adj" fmla="val 12255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87" name="Oval 14"/>
            <p:cNvSpPr>
              <a:spLocks noChangeArrowheads="1"/>
            </p:cNvSpPr>
            <p:nvPr/>
          </p:nvSpPr>
          <p:spPr bwMode="auto">
            <a:xfrm>
              <a:off x="903" y="2175"/>
              <a:ext cx="82" cy="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88" name="Line 15"/>
            <p:cNvSpPr>
              <a:spLocks noChangeShapeType="1"/>
            </p:cNvSpPr>
            <p:nvPr/>
          </p:nvSpPr>
          <p:spPr bwMode="auto">
            <a:xfrm flipV="1">
              <a:off x="1534" y="208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9" name="Line 16"/>
            <p:cNvSpPr>
              <a:spLocks noChangeShapeType="1"/>
            </p:cNvSpPr>
            <p:nvPr/>
          </p:nvSpPr>
          <p:spPr bwMode="auto">
            <a:xfrm>
              <a:off x="1540" y="2080"/>
              <a:ext cx="6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90" name="Freeform 17"/>
            <p:cNvSpPr>
              <a:spLocks/>
            </p:cNvSpPr>
            <p:nvPr/>
          </p:nvSpPr>
          <p:spPr bwMode="auto">
            <a:xfrm>
              <a:off x="1661" y="2006"/>
              <a:ext cx="337" cy="143"/>
            </a:xfrm>
            <a:custGeom>
              <a:avLst/>
              <a:gdLst>
                <a:gd name="T0" fmla="*/ 50 w 337"/>
                <a:gd name="T1" fmla="*/ 0 h 143"/>
                <a:gd name="T2" fmla="*/ 285 w 337"/>
                <a:gd name="T3" fmla="*/ 0 h 143"/>
                <a:gd name="T4" fmla="*/ 336 w 337"/>
                <a:gd name="T5" fmla="*/ 71 h 143"/>
                <a:gd name="T6" fmla="*/ 285 w 337"/>
                <a:gd name="T7" fmla="*/ 142 h 143"/>
                <a:gd name="T8" fmla="*/ 50 w 337"/>
                <a:gd name="T9" fmla="*/ 142 h 143"/>
                <a:gd name="T10" fmla="*/ 0 w 337"/>
                <a:gd name="T11" fmla="*/ 71 h 143"/>
                <a:gd name="T12" fmla="*/ 50 w 33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7"/>
                <a:gd name="T22" fmla="*/ 0 h 143"/>
                <a:gd name="T23" fmla="*/ 337 w 33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7" h="143">
                  <a:moveTo>
                    <a:pt x="50" y="0"/>
                  </a:moveTo>
                  <a:lnTo>
                    <a:pt x="285" y="0"/>
                  </a:lnTo>
                  <a:lnTo>
                    <a:pt x="336" y="71"/>
                  </a:lnTo>
                  <a:lnTo>
                    <a:pt x="285" y="142"/>
                  </a:lnTo>
                  <a:lnTo>
                    <a:pt x="50" y="142"/>
                  </a:lnTo>
                  <a:lnTo>
                    <a:pt x="0" y="71"/>
                  </a:lnTo>
                  <a:lnTo>
                    <a:pt x="50" y="0"/>
                  </a:lnTo>
                </a:path>
              </a:pathLst>
            </a:custGeom>
            <a:solidFill>
              <a:srgbClr val="FF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91" name="AutoShape 18"/>
            <p:cNvSpPr>
              <a:spLocks noChangeArrowheads="1"/>
            </p:cNvSpPr>
            <p:nvPr/>
          </p:nvSpPr>
          <p:spPr bwMode="auto">
            <a:xfrm>
              <a:off x="2166" y="2004"/>
              <a:ext cx="296" cy="140"/>
            </a:xfrm>
            <a:prstGeom prst="roundRect">
              <a:avLst>
                <a:gd name="adj" fmla="val 12255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92" name="Line 19"/>
            <p:cNvSpPr>
              <a:spLocks noChangeShapeType="1"/>
            </p:cNvSpPr>
            <p:nvPr/>
          </p:nvSpPr>
          <p:spPr bwMode="auto">
            <a:xfrm flipV="1">
              <a:off x="1539" y="2308"/>
              <a:ext cx="6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93" name="Freeform 20"/>
            <p:cNvSpPr>
              <a:spLocks/>
            </p:cNvSpPr>
            <p:nvPr/>
          </p:nvSpPr>
          <p:spPr bwMode="auto">
            <a:xfrm>
              <a:off x="1661" y="2234"/>
              <a:ext cx="337" cy="139"/>
            </a:xfrm>
            <a:custGeom>
              <a:avLst/>
              <a:gdLst>
                <a:gd name="T0" fmla="*/ 50 w 337"/>
                <a:gd name="T1" fmla="*/ 0 h 139"/>
                <a:gd name="T2" fmla="*/ 285 w 337"/>
                <a:gd name="T3" fmla="*/ 0 h 139"/>
                <a:gd name="T4" fmla="*/ 336 w 337"/>
                <a:gd name="T5" fmla="*/ 69 h 139"/>
                <a:gd name="T6" fmla="*/ 285 w 337"/>
                <a:gd name="T7" fmla="*/ 138 h 139"/>
                <a:gd name="T8" fmla="*/ 50 w 337"/>
                <a:gd name="T9" fmla="*/ 138 h 139"/>
                <a:gd name="T10" fmla="*/ 0 w 337"/>
                <a:gd name="T11" fmla="*/ 69 h 139"/>
                <a:gd name="T12" fmla="*/ 50 w 337"/>
                <a:gd name="T13" fmla="*/ 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7"/>
                <a:gd name="T22" fmla="*/ 0 h 139"/>
                <a:gd name="T23" fmla="*/ 337 w 337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7" h="139">
                  <a:moveTo>
                    <a:pt x="50" y="0"/>
                  </a:moveTo>
                  <a:lnTo>
                    <a:pt x="285" y="0"/>
                  </a:lnTo>
                  <a:lnTo>
                    <a:pt x="336" y="69"/>
                  </a:lnTo>
                  <a:lnTo>
                    <a:pt x="285" y="138"/>
                  </a:lnTo>
                  <a:lnTo>
                    <a:pt x="50" y="138"/>
                  </a:lnTo>
                  <a:lnTo>
                    <a:pt x="0" y="69"/>
                  </a:lnTo>
                  <a:lnTo>
                    <a:pt x="50" y="0"/>
                  </a:lnTo>
                </a:path>
              </a:pathLst>
            </a:custGeom>
            <a:solidFill>
              <a:srgbClr val="FF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94" name="AutoShape 21"/>
            <p:cNvSpPr>
              <a:spLocks noChangeArrowheads="1"/>
            </p:cNvSpPr>
            <p:nvPr/>
          </p:nvSpPr>
          <p:spPr bwMode="auto">
            <a:xfrm>
              <a:off x="2166" y="2232"/>
              <a:ext cx="296" cy="144"/>
            </a:xfrm>
            <a:prstGeom prst="roundRect">
              <a:avLst>
                <a:gd name="adj" fmla="val 12255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95" name="Oval 22"/>
            <p:cNvSpPr>
              <a:spLocks noChangeArrowheads="1"/>
            </p:cNvSpPr>
            <p:nvPr/>
          </p:nvSpPr>
          <p:spPr bwMode="auto">
            <a:xfrm>
              <a:off x="1492" y="2175"/>
              <a:ext cx="85" cy="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92165" name="Group 23"/>
          <p:cNvGrpSpPr>
            <a:grpSpLocks/>
          </p:cNvGrpSpPr>
          <p:nvPr/>
        </p:nvGrpSpPr>
        <p:grpSpPr bwMode="auto">
          <a:xfrm>
            <a:off x="6569075" y="2725738"/>
            <a:ext cx="3670300" cy="1917700"/>
            <a:chOff x="3479" y="1310"/>
            <a:chExt cx="2504" cy="1208"/>
          </a:xfrm>
        </p:grpSpPr>
        <p:sp>
          <p:nvSpPr>
            <p:cNvPr id="92166" name="Rectangle 24"/>
            <p:cNvSpPr>
              <a:spLocks noChangeArrowheads="1"/>
            </p:cNvSpPr>
            <p:nvPr/>
          </p:nvSpPr>
          <p:spPr bwMode="auto">
            <a:xfrm>
              <a:off x="3479" y="1314"/>
              <a:ext cx="2447" cy="12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67" name="Rectangle 25"/>
            <p:cNvSpPr>
              <a:spLocks noChangeArrowheads="1"/>
            </p:cNvSpPr>
            <p:nvPr/>
          </p:nvSpPr>
          <p:spPr bwMode="auto">
            <a:xfrm>
              <a:off x="3487" y="1310"/>
              <a:ext cx="24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r>
                <a:rPr lang="de-DE" sz="2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TO-BE: </a:t>
              </a:r>
              <a:r>
                <a:rPr lang="de-DE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Prescriptive</a:t>
              </a:r>
              <a:r>
                <a:rPr lang="de-DE" sz="2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 modelling</a:t>
              </a:r>
            </a:p>
            <a:p>
              <a:pPr defTabSz="457200" eaLnBrk="1" hangingPunct="1"/>
              <a:r>
                <a:rPr lang="de-DE" sz="2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of the real world</a:t>
              </a:r>
            </a:p>
          </p:txBody>
        </p:sp>
        <p:sp>
          <p:nvSpPr>
            <p:cNvPr id="92168" name="Freeform 26"/>
            <p:cNvSpPr>
              <a:spLocks/>
            </p:cNvSpPr>
            <p:nvPr/>
          </p:nvSpPr>
          <p:spPr bwMode="auto">
            <a:xfrm>
              <a:off x="3605" y="1999"/>
              <a:ext cx="352" cy="142"/>
            </a:xfrm>
            <a:custGeom>
              <a:avLst/>
              <a:gdLst>
                <a:gd name="T0" fmla="*/ 52 w 352"/>
                <a:gd name="T1" fmla="*/ 0 h 142"/>
                <a:gd name="T2" fmla="*/ 298 w 352"/>
                <a:gd name="T3" fmla="*/ 0 h 142"/>
                <a:gd name="T4" fmla="*/ 351 w 352"/>
                <a:gd name="T5" fmla="*/ 70 h 142"/>
                <a:gd name="T6" fmla="*/ 298 w 352"/>
                <a:gd name="T7" fmla="*/ 141 h 142"/>
                <a:gd name="T8" fmla="*/ 52 w 352"/>
                <a:gd name="T9" fmla="*/ 141 h 142"/>
                <a:gd name="T10" fmla="*/ 0 w 352"/>
                <a:gd name="T11" fmla="*/ 70 h 142"/>
                <a:gd name="T12" fmla="*/ 52 w 35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142"/>
                <a:gd name="T23" fmla="*/ 352 w 35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142">
                  <a:moveTo>
                    <a:pt x="52" y="0"/>
                  </a:moveTo>
                  <a:lnTo>
                    <a:pt x="298" y="0"/>
                  </a:lnTo>
                  <a:lnTo>
                    <a:pt x="351" y="70"/>
                  </a:lnTo>
                  <a:lnTo>
                    <a:pt x="298" y="141"/>
                  </a:lnTo>
                  <a:lnTo>
                    <a:pt x="52" y="141"/>
                  </a:lnTo>
                  <a:lnTo>
                    <a:pt x="0" y="70"/>
                  </a:lnTo>
                  <a:lnTo>
                    <a:pt x="52" y="0"/>
                  </a:lnTo>
                </a:path>
              </a:pathLst>
            </a:custGeom>
            <a:solidFill>
              <a:srgbClr val="FF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69" name="Freeform 27"/>
            <p:cNvSpPr>
              <a:spLocks/>
            </p:cNvSpPr>
            <p:nvPr/>
          </p:nvSpPr>
          <p:spPr bwMode="auto">
            <a:xfrm>
              <a:off x="3605" y="2227"/>
              <a:ext cx="352" cy="142"/>
            </a:xfrm>
            <a:custGeom>
              <a:avLst/>
              <a:gdLst>
                <a:gd name="T0" fmla="*/ 52 w 352"/>
                <a:gd name="T1" fmla="*/ 0 h 142"/>
                <a:gd name="T2" fmla="*/ 298 w 352"/>
                <a:gd name="T3" fmla="*/ 0 h 142"/>
                <a:gd name="T4" fmla="*/ 351 w 352"/>
                <a:gd name="T5" fmla="*/ 70 h 142"/>
                <a:gd name="T6" fmla="*/ 298 w 352"/>
                <a:gd name="T7" fmla="*/ 141 h 142"/>
                <a:gd name="T8" fmla="*/ 52 w 352"/>
                <a:gd name="T9" fmla="*/ 141 h 142"/>
                <a:gd name="T10" fmla="*/ 0 w 352"/>
                <a:gd name="T11" fmla="*/ 70 h 142"/>
                <a:gd name="T12" fmla="*/ 52 w 35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142"/>
                <a:gd name="T23" fmla="*/ 352 w 35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142">
                  <a:moveTo>
                    <a:pt x="52" y="0"/>
                  </a:moveTo>
                  <a:lnTo>
                    <a:pt x="298" y="0"/>
                  </a:lnTo>
                  <a:lnTo>
                    <a:pt x="351" y="70"/>
                  </a:lnTo>
                  <a:lnTo>
                    <a:pt x="298" y="141"/>
                  </a:lnTo>
                  <a:lnTo>
                    <a:pt x="52" y="141"/>
                  </a:lnTo>
                  <a:lnTo>
                    <a:pt x="0" y="70"/>
                  </a:lnTo>
                  <a:lnTo>
                    <a:pt x="52" y="0"/>
                  </a:lnTo>
                </a:path>
              </a:pathLst>
            </a:custGeom>
            <a:solidFill>
              <a:srgbClr val="FF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70" name="Line 28"/>
            <p:cNvSpPr>
              <a:spLocks noChangeShapeType="1"/>
            </p:cNvSpPr>
            <p:nvPr/>
          </p:nvSpPr>
          <p:spPr bwMode="auto">
            <a:xfrm>
              <a:off x="3965" y="2071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71" name="Line 29"/>
            <p:cNvSpPr>
              <a:spLocks noChangeShapeType="1"/>
            </p:cNvSpPr>
            <p:nvPr/>
          </p:nvSpPr>
          <p:spPr bwMode="auto">
            <a:xfrm>
              <a:off x="4094" y="2072"/>
              <a:ext cx="1" cy="2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72" name="Line 30"/>
            <p:cNvSpPr>
              <a:spLocks noChangeShapeType="1"/>
            </p:cNvSpPr>
            <p:nvPr/>
          </p:nvSpPr>
          <p:spPr bwMode="auto">
            <a:xfrm>
              <a:off x="3957" y="2300"/>
              <a:ext cx="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73" name="Line 31"/>
            <p:cNvSpPr>
              <a:spLocks noChangeShapeType="1"/>
            </p:cNvSpPr>
            <p:nvPr/>
          </p:nvSpPr>
          <p:spPr bwMode="auto">
            <a:xfrm>
              <a:off x="4133" y="2200"/>
              <a:ext cx="114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74" name="AutoShape 32"/>
            <p:cNvSpPr>
              <a:spLocks noChangeArrowheads="1"/>
            </p:cNvSpPr>
            <p:nvPr/>
          </p:nvSpPr>
          <p:spPr bwMode="auto">
            <a:xfrm>
              <a:off x="4234" y="2124"/>
              <a:ext cx="311" cy="143"/>
            </a:xfrm>
            <a:prstGeom prst="roundRect">
              <a:avLst>
                <a:gd name="adj" fmla="val 12255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75" name="Oval 33"/>
            <p:cNvSpPr>
              <a:spLocks noChangeArrowheads="1"/>
            </p:cNvSpPr>
            <p:nvPr/>
          </p:nvSpPr>
          <p:spPr bwMode="auto">
            <a:xfrm>
              <a:off x="4045" y="2167"/>
              <a:ext cx="86" cy="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  <p:sp>
          <p:nvSpPr>
            <p:cNvPr id="92176" name="Freeform 34"/>
            <p:cNvSpPr>
              <a:spLocks/>
            </p:cNvSpPr>
            <p:nvPr/>
          </p:nvSpPr>
          <p:spPr bwMode="auto">
            <a:xfrm>
              <a:off x="4676" y="2129"/>
              <a:ext cx="352" cy="142"/>
            </a:xfrm>
            <a:custGeom>
              <a:avLst/>
              <a:gdLst>
                <a:gd name="T0" fmla="*/ 52 w 352"/>
                <a:gd name="T1" fmla="*/ 0 h 142"/>
                <a:gd name="T2" fmla="*/ 298 w 352"/>
                <a:gd name="T3" fmla="*/ 0 h 142"/>
                <a:gd name="T4" fmla="*/ 351 w 352"/>
                <a:gd name="T5" fmla="*/ 70 h 142"/>
                <a:gd name="T6" fmla="*/ 298 w 352"/>
                <a:gd name="T7" fmla="*/ 141 h 142"/>
                <a:gd name="T8" fmla="*/ 52 w 352"/>
                <a:gd name="T9" fmla="*/ 141 h 142"/>
                <a:gd name="T10" fmla="*/ 0 w 352"/>
                <a:gd name="T11" fmla="*/ 70 h 142"/>
                <a:gd name="T12" fmla="*/ 52 w 35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142"/>
                <a:gd name="T23" fmla="*/ 352 w 35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142">
                  <a:moveTo>
                    <a:pt x="52" y="0"/>
                  </a:moveTo>
                  <a:lnTo>
                    <a:pt x="298" y="0"/>
                  </a:lnTo>
                  <a:lnTo>
                    <a:pt x="351" y="70"/>
                  </a:lnTo>
                  <a:lnTo>
                    <a:pt x="298" y="141"/>
                  </a:lnTo>
                  <a:lnTo>
                    <a:pt x="52" y="141"/>
                  </a:lnTo>
                  <a:lnTo>
                    <a:pt x="0" y="70"/>
                  </a:lnTo>
                  <a:lnTo>
                    <a:pt x="52" y="0"/>
                  </a:lnTo>
                </a:path>
              </a:pathLst>
            </a:custGeom>
            <a:solidFill>
              <a:srgbClr val="FF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77" name="AutoShape 35"/>
            <p:cNvSpPr>
              <a:spLocks noChangeArrowheads="1"/>
            </p:cNvSpPr>
            <p:nvPr/>
          </p:nvSpPr>
          <p:spPr bwMode="auto">
            <a:xfrm>
              <a:off x="5172" y="2129"/>
              <a:ext cx="310" cy="143"/>
            </a:xfrm>
            <a:prstGeom prst="roundRect">
              <a:avLst>
                <a:gd name="adj" fmla="val 12255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hangingPunct="1"/>
              <a:endParaRPr lang="et-EE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300927"/>
              </p:ext>
            </p:extLst>
          </p:nvPr>
        </p:nvGraphicFramePr>
        <p:xfrm>
          <a:off x="1991544" y="1340768"/>
          <a:ext cx="8136904" cy="514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Self-service-based redesign</a:t>
            </a:r>
          </a:p>
        </p:txBody>
      </p:sp>
    </p:spTree>
    <p:extLst>
      <p:ext uri="{BB962C8B-B14F-4D97-AF65-F5344CB8AC3E}">
        <p14:creationId xmlns:p14="http://schemas.microsoft.com/office/powerpoint/2010/main" val="687460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Treat geographically dispersed resources as though they were centralized.</a:t>
            </a:r>
          </a:p>
          <a:p>
            <a:r>
              <a:rPr lang="en-US" dirty="0"/>
              <a:t>If same people perform the same function in different locations, integrate and share their work wherever possible</a:t>
            </a:r>
          </a:p>
          <a:p>
            <a:r>
              <a:rPr lang="en-US" dirty="0">
                <a:sym typeface="Wingdings"/>
              </a:rPr>
              <a:t>L</a:t>
            </a:r>
            <a:r>
              <a:rPr lang="en-US" dirty="0"/>
              <a:t>arger resource pools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less waiting times even with relatively high resource utilization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</a:t>
            </a:r>
          </a:p>
        </p:txBody>
      </p:sp>
    </p:spTree>
    <p:extLst>
      <p:ext uri="{BB962C8B-B14F-4D97-AF65-F5344CB8AC3E}">
        <p14:creationId xmlns:p14="http://schemas.microsoft.com/office/powerpoint/2010/main" val="15798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53A9-5ABC-4DFB-8E9B-5C543664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A7E4-2F6D-4975-91F2-C570999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Chapter 8</a:t>
            </a:r>
          </a:p>
          <a:p>
            <a:pPr marL="0" indent="0">
              <a:buNone/>
            </a:pPr>
            <a:r>
              <a:rPr lang="en-US" dirty="0"/>
              <a:t>Fundamentals of Business Process Management</a:t>
            </a:r>
          </a:p>
          <a:p>
            <a:pPr marL="0" indent="0">
              <a:buNone/>
            </a:pPr>
            <a:r>
              <a:rPr lang="en-US" dirty="0"/>
              <a:t>Marlon Dumas, Marcello La Rosa, Jan </a:t>
            </a:r>
            <a:r>
              <a:rPr lang="en-US" dirty="0" err="1"/>
              <a:t>Mendling</a:t>
            </a:r>
            <a:r>
              <a:rPr lang="en-US" dirty="0"/>
              <a:t>, </a:t>
            </a:r>
            <a:r>
              <a:rPr lang="en-US" dirty="0" err="1"/>
              <a:t>Hajo</a:t>
            </a:r>
            <a:r>
              <a:rPr lang="en-US" dirty="0"/>
              <a:t> A. </a:t>
            </a:r>
            <a:r>
              <a:rPr lang="en-US" dirty="0" err="1"/>
              <a:t>Reijers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Springer 2018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442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6996649"/>
              </p:ext>
            </p:extLst>
          </p:nvPr>
        </p:nvGraphicFramePr>
        <p:xfrm>
          <a:off x="816429" y="1219202"/>
          <a:ext cx="10270671" cy="470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429" y="185988"/>
            <a:ext cx="10270671" cy="792088"/>
          </a:xfrm>
        </p:spPr>
        <p:txBody>
          <a:bodyPr/>
          <a:lstStyle/>
          <a:p>
            <a:r>
              <a:rPr lang="en-US" dirty="0"/>
              <a:t>Process redesign approaches</a:t>
            </a:r>
          </a:p>
        </p:txBody>
      </p:sp>
    </p:spTree>
    <p:extLst>
      <p:ext uri="{BB962C8B-B14F-4D97-AF65-F5344CB8AC3E}">
        <p14:creationId xmlns:p14="http://schemas.microsoft.com/office/powerpoint/2010/main" val="97202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Transformative:</a:t>
            </a:r>
            <a:r>
              <a:rPr lang="en-US" dirty="0"/>
              <a:t> Puts into question the fundamental assumptions of the “as is” process</a:t>
            </a:r>
          </a:p>
          <a:p>
            <a:pPr lvl="0"/>
            <a:r>
              <a:rPr lang="en-US" b="1" dirty="0"/>
              <a:t>Analytical:</a:t>
            </a:r>
            <a:r>
              <a:rPr lang="en-US" dirty="0"/>
              <a:t> Based on a set of principles that foster:</a:t>
            </a:r>
          </a:p>
          <a:p>
            <a:pPr lvl="1"/>
            <a:r>
              <a:rPr lang="en-US" dirty="0"/>
              <a:t>Outcome-driven processes</a:t>
            </a:r>
          </a:p>
          <a:p>
            <a:pPr lvl="1"/>
            <a:r>
              <a:rPr lang="en-US" dirty="0"/>
              <a:t>Integration of information gathering, work and decisions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Business Process Reengineering (BPR)</a:t>
            </a:r>
          </a:p>
        </p:txBody>
      </p:sp>
    </p:spTree>
    <p:extLst>
      <p:ext uri="{BB962C8B-B14F-4D97-AF65-F5344CB8AC3E}">
        <p14:creationId xmlns:p14="http://schemas.microsoft.com/office/powerpoint/2010/main" val="7503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838199" y="1340769"/>
            <a:ext cx="10379529" cy="3510201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Ford needed to review its procurement process to:</a:t>
            </a:r>
          </a:p>
          <a:p>
            <a:pPr marL="449263" indent="-182563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Do it </a:t>
            </a:r>
            <a:r>
              <a:rPr lang="en-US" u="sng" dirty="0">
                <a:latin typeface="+mj-lt"/>
                <a:ea typeface="ＭＳ Ｐゴシック" charset="0"/>
                <a:cs typeface="ＭＳ Ｐゴシック" charset="0"/>
              </a:rPr>
              <a:t>cheaper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(cut costs)</a:t>
            </a:r>
          </a:p>
          <a:p>
            <a:pPr marL="449263" indent="-182563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Do it </a:t>
            </a:r>
            <a:r>
              <a:rPr lang="en-US" u="sng" dirty="0">
                <a:latin typeface="+mj-lt"/>
                <a:ea typeface="ＭＳ Ｐゴシック" charset="0"/>
                <a:cs typeface="ＭＳ Ｐゴシック" charset="0"/>
              </a:rPr>
              <a:t>faster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(reduce turnaround times)</a:t>
            </a:r>
          </a:p>
          <a:p>
            <a:pPr marL="449263" indent="-182563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Do it </a:t>
            </a:r>
            <a:r>
              <a:rPr lang="en-US" u="sng" dirty="0">
                <a:latin typeface="+mj-lt"/>
                <a:ea typeface="ＭＳ Ｐゴシック" charset="0"/>
                <a:cs typeface="ＭＳ Ｐゴシック" charset="0"/>
              </a:rPr>
              <a:t>better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(reduce error rates)</a:t>
            </a:r>
          </a:p>
          <a:p>
            <a:pPr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Accounts payable in North America alone employed &gt; 500 people and turnaround times for processing POs and invoices was in the order of weeks</a:t>
            </a:r>
          </a:p>
        </p:txBody>
      </p:sp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Ford Case Study</a:t>
            </a:r>
          </a:p>
        </p:txBody>
      </p:sp>
      <p:sp>
        <p:nvSpPr>
          <p:cNvPr id="2" name="Rectangle 1"/>
          <p:cNvSpPr/>
          <p:nvPr/>
        </p:nvSpPr>
        <p:spPr>
          <a:xfrm>
            <a:off x="8595215" y="6411154"/>
            <a:ext cx="170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(Hammer, 1990)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838200" y="1394060"/>
            <a:ext cx="10515600" cy="47040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Automation would bring some improvement (20% improvement)</a:t>
            </a:r>
          </a:p>
          <a:p>
            <a:pPr marL="0" indent="0"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But Ford decided not to do it… Why?</a:t>
            </a:r>
          </a:p>
          <a:p>
            <a:pPr marL="914400" lvl="1" indent="-457200">
              <a:buFontTx/>
              <a:buAutoNum type="alphaLcParenR"/>
            </a:pPr>
            <a:r>
              <a:rPr lang="en-US" sz="2000" dirty="0">
                <a:latin typeface="+mj-lt"/>
                <a:ea typeface="ＭＳ Ｐゴシック" charset="0"/>
              </a:rPr>
              <a:t>Because at the time, the technology needed to automate the process was not yet available.</a:t>
            </a:r>
          </a:p>
          <a:p>
            <a:pPr marL="914400" lvl="1" indent="-457200">
              <a:buFontTx/>
              <a:buAutoNum type="alphaLcParenR"/>
            </a:pPr>
            <a:r>
              <a:rPr lang="en-US" sz="2000" dirty="0">
                <a:latin typeface="+mj-lt"/>
                <a:ea typeface="ＭＳ Ｐゴシック" charset="0"/>
              </a:rPr>
              <a:t>Because nobody at Ford knew how to develop the technology needed to automate the process.</a:t>
            </a:r>
          </a:p>
          <a:p>
            <a:pPr marL="914400" lvl="1" indent="-457200">
              <a:buFontTx/>
              <a:buAutoNum type="alphaLcParenR"/>
            </a:pPr>
            <a:r>
              <a:rPr lang="en-US" sz="2000" dirty="0">
                <a:latin typeface="+mj-lt"/>
                <a:ea typeface="ＭＳ Ｐゴシック" charset="0"/>
              </a:rPr>
              <a:t>Because there were not enough computers and computer-literate employees at Ford.</a:t>
            </a:r>
          </a:p>
          <a:p>
            <a:pPr marL="914400" lvl="1" indent="-457200">
              <a:buFontTx/>
              <a:buAutoNum type="alphaLcParenR"/>
            </a:pPr>
            <a:r>
              <a:rPr lang="en-US" sz="2000" dirty="0">
                <a:latin typeface="+mj-lt"/>
                <a:ea typeface="ＭＳ Ｐゴシック" charset="0"/>
              </a:rPr>
              <a:t>None of the above</a:t>
            </a:r>
          </a:p>
          <a:p>
            <a:pPr marL="914400" lvl="1" indent="-457200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Ford Case Study</a:t>
            </a:r>
          </a:p>
        </p:txBody>
      </p:sp>
    </p:spTree>
    <p:extLst>
      <p:ext uri="{BB962C8B-B14F-4D97-AF65-F5344CB8AC3E}">
        <p14:creationId xmlns:p14="http://schemas.microsoft.com/office/powerpoint/2010/main" val="30829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correct answer is …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E15DA0-6859-4E83-A462-C1F015E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Mazda’s Payable Department!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140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ubtitle 2"/>
          <p:cNvSpPr txBox="1">
            <a:spLocks/>
          </p:cNvSpPr>
          <p:nvPr/>
        </p:nvSpPr>
        <p:spPr bwMode="auto">
          <a:xfrm>
            <a:off x="3357564" y="1757363"/>
            <a:ext cx="6357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charset="0"/>
              <a:buChar char="§"/>
            </a:pPr>
            <a:endParaRPr lang="et-EE" sz="3600" b="0">
              <a:solidFill>
                <a:srgbClr val="666666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t-EE" sz="3600" b="0">
              <a:solidFill>
                <a:srgbClr val="666666"/>
              </a:solidFill>
            </a:endParaRPr>
          </a:p>
        </p:txBody>
      </p:sp>
      <p:pic>
        <p:nvPicPr>
          <p:cNvPr id="1146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1" y="1404938"/>
            <a:ext cx="54387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Title 3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How the process worked?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(“as is”)</a:t>
            </a:r>
          </a:p>
        </p:txBody>
      </p:sp>
    </p:spTree>
    <p:extLst>
      <p:ext uri="{BB962C8B-B14F-4D97-AF65-F5344CB8AC3E}">
        <p14:creationId xmlns:p14="http://schemas.microsoft.com/office/powerpoint/2010/main" val="25159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972</Words>
  <Application>Microsoft Office PowerPoint</Application>
  <PresentationFormat>Widescreen</PresentationFormat>
  <Paragraphs>171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Business Process Engineering</vt:lpstr>
      <vt:lpstr>Process Redesign</vt:lpstr>
      <vt:lpstr>Process Redesign</vt:lpstr>
      <vt:lpstr>Process redesign approaches</vt:lpstr>
      <vt:lpstr>Business Process Reengineering (BPR)</vt:lpstr>
      <vt:lpstr>The Ford Case Study</vt:lpstr>
      <vt:lpstr>The Ford Case Study</vt:lpstr>
      <vt:lpstr>The correct answer is …  </vt:lpstr>
      <vt:lpstr>How the process worked?  (“as is”)</vt:lpstr>
      <vt:lpstr>How the process worked?  (“as is”)</vt:lpstr>
      <vt:lpstr>How the process worked?  (“as is”)</vt:lpstr>
      <vt:lpstr>How the process worked?  (“as is”)</vt:lpstr>
      <vt:lpstr>How the process worked?  (“as is”)</vt:lpstr>
      <vt:lpstr>How the process worked? (“as is”)</vt:lpstr>
      <vt:lpstr>Reengineered Process (“to be”)</vt:lpstr>
      <vt:lpstr>Reengineered Process (“to be”)</vt:lpstr>
      <vt:lpstr>Reengineered Process (“to be”)</vt:lpstr>
      <vt:lpstr>Reengineered Process (“to be”)</vt:lpstr>
      <vt:lpstr>Reengineered Process (“to be”)</vt:lpstr>
      <vt:lpstr>Reengineered Process (“to be”)</vt:lpstr>
      <vt:lpstr>Outcome…</vt:lpstr>
      <vt:lpstr>Some principles of BPR</vt:lpstr>
      <vt:lpstr>Principle 1</vt:lpstr>
      <vt:lpstr>Principle 2</vt:lpstr>
      <vt:lpstr>Principle 3</vt:lpstr>
      <vt:lpstr>PowerPoint Presentation</vt:lpstr>
      <vt:lpstr>PowerPoint Presentation</vt:lpstr>
      <vt:lpstr>Principle 4</vt:lpstr>
      <vt:lpstr>Equipment rental process</vt:lpstr>
      <vt:lpstr>Self-service-based redesign</vt:lpstr>
      <vt:lpstr>Principle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Ahmad</dc:creator>
  <cp:lastModifiedBy>Salman Ahmad</cp:lastModifiedBy>
  <cp:revision>26</cp:revision>
  <dcterms:created xsi:type="dcterms:W3CDTF">2020-12-22T11:03:44Z</dcterms:created>
  <dcterms:modified xsi:type="dcterms:W3CDTF">2024-03-13T09:34:35Z</dcterms:modified>
</cp:coreProperties>
</file>