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1883" r:id="rId2"/>
    <p:sldId id="1915" r:id="rId3"/>
    <p:sldId id="1916" r:id="rId4"/>
    <p:sldId id="1957" r:id="rId5"/>
    <p:sldId id="1917" r:id="rId6"/>
    <p:sldId id="1918" r:id="rId7"/>
    <p:sldId id="1919" r:id="rId8"/>
    <p:sldId id="1920" r:id="rId9"/>
    <p:sldId id="1921" r:id="rId10"/>
    <p:sldId id="1922" r:id="rId11"/>
    <p:sldId id="1923" r:id="rId12"/>
    <p:sldId id="1924" r:id="rId13"/>
    <p:sldId id="1925" r:id="rId14"/>
    <p:sldId id="1926" r:id="rId15"/>
    <p:sldId id="1927" r:id="rId16"/>
    <p:sldId id="1928" r:id="rId17"/>
    <p:sldId id="1929" r:id="rId18"/>
    <p:sldId id="1930" r:id="rId19"/>
    <p:sldId id="1931" r:id="rId20"/>
    <p:sldId id="1932" r:id="rId21"/>
    <p:sldId id="1933" r:id="rId22"/>
    <p:sldId id="1934" r:id="rId23"/>
    <p:sldId id="1935" r:id="rId24"/>
    <p:sldId id="1936" r:id="rId25"/>
    <p:sldId id="1937" r:id="rId26"/>
    <p:sldId id="1938" r:id="rId27"/>
    <p:sldId id="1939" r:id="rId28"/>
    <p:sldId id="1940" r:id="rId29"/>
    <p:sldId id="1941" r:id="rId30"/>
    <p:sldId id="1942" r:id="rId31"/>
    <p:sldId id="1943" r:id="rId32"/>
    <p:sldId id="1944" r:id="rId33"/>
    <p:sldId id="1945" r:id="rId34"/>
    <p:sldId id="1946" r:id="rId35"/>
    <p:sldId id="1947" r:id="rId36"/>
    <p:sldId id="1948" r:id="rId37"/>
    <p:sldId id="1949" r:id="rId38"/>
    <p:sldId id="1950" r:id="rId39"/>
    <p:sldId id="1951" r:id="rId40"/>
    <p:sldId id="1952" r:id="rId41"/>
    <p:sldId id="1953" r:id="rId42"/>
    <p:sldId id="1954" r:id="rId43"/>
    <p:sldId id="1956" r:id="rId4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9" autoAdjust="0"/>
    <p:restoredTop sz="76652" autoAdjust="0"/>
  </p:normalViewPr>
  <p:slideViewPr>
    <p:cSldViewPr snapToGrid="0">
      <p:cViewPr varScale="1">
        <p:scale>
          <a:sx n="46" d="100"/>
          <a:sy n="46" d="100"/>
        </p:scale>
        <p:origin x="7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0A2F4-911F-D642-945E-679ADBF5601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935D8E91-992A-FF4C-8C9A-8E1619749922}">
      <dgm:prSet custT="1"/>
      <dgm:spPr/>
      <dgm:t>
        <a:bodyPr/>
        <a:lstStyle/>
        <a:p>
          <a:pPr rtl="0"/>
          <a:r>
            <a:rPr lang="en-US" sz="2800" b="1" dirty="0"/>
            <a:t>Exploitative Redesign (transactional)</a:t>
          </a:r>
        </a:p>
      </dgm:t>
    </dgm:pt>
    <dgm:pt modelId="{35636B4D-9D0D-B445-A43C-2EF8443B9B54}" type="parTrans" cxnId="{0AA3F340-B9AC-BB47-B2F3-9F9DE49D6EEA}">
      <dgm:prSet/>
      <dgm:spPr/>
      <dgm:t>
        <a:bodyPr/>
        <a:lstStyle/>
        <a:p>
          <a:endParaRPr lang="en-US"/>
        </a:p>
      </dgm:t>
    </dgm:pt>
    <dgm:pt modelId="{66E52A39-E085-D24B-95E8-F0B3D4F8230C}" type="sibTrans" cxnId="{0AA3F340-B9AC-BB47-B2F3-9F9DE49D6EEA}">
      <dgm:prSet/>
      <dgm:spPr/>
      <dgm:t>
        <a:bodyPr/>
        <a:lstStyle/>
        <a:p>
          <a:endParaRPr lang="en-US"/>
        </a:p>
      </dgm:t>
    </dgm:pt>
    <dgm:pt modelId="{2C2B5930-3F87-F444-AB16-96009CBF0F5A}">
      <dgm:prSet custT="1"/>
      <dgm:spPr/>
      <dgm:t>
        <a:bodyPr/>
        <a:lstStyle/>
        <a:p>
          <a:pPr rtl="0"/>
          <a:r>
            <a:rPr lang="en-US" sz="2400" b="0"/>
            <a:t>Doesn’t put into question the current process structure</a:t>
          </a:r>
          <a:endParaRPr lang="en-US" sz="2400" dirty="0"/>
        </a:p>
      </dgm:t>
    </dgm:pt>
    <dgm:pt modelId="{17FEDB6F-5E62-2B4D-AEF4-4DA94662E567}" type="parTrans" cxnId="{93414222-9AE2-B043-924E-7AE9AB9A9660}">
      <dgm:prSet/>
      <dgm:spPr/>
      <dgm:t>
        <a:bodyPr/>
        <a:lstStyle/>
        <a:p>
          <a:endParaRPr lang="en-US"/>
        </a:p>
      </dgm:t>
    </dgm:pt>
    <dgm:pt modelId="{8CFCE2C5-DB94-8945-8F0C-39221DCD2F66}" type="sibTrans" cxnId="{93414222-9AE2-B043-924E-7AE9AB9A9660}">
      <dgm:prSet/>
      <dgm:spPr/>
      <dgm:t>
        <a:bodyPr/>
        <a:lstStyle/>
        <a:p>
          <a:endParaRPr lang="en-US"/>
        </a:p>
      </dgm:t>
    </dgm:pt>
    <dgm:pt modelId="{01AAF63A-6E11-0141-A542-B1EA647FED65}">
      <dgm:prSet custT="1"/>
      <dgm:spPr/>
      <dgm:t>
        <a:bodyPr/>
        <a:lstStyle/>
        <a:p>
          <a:pPr rtl="0"/>
          <a:r>
            <a:rPr lang="en-US" sz="2400" b="0" dirty="0"/>
            <a:t>Seeks to identify problems and resolve them </a:t>
          </a:r>
          <a:r>
            <a:rPr lang="en-US" sz="2400" b="0" u="sng" dirty="0"/>
            <a:t>incrementally</a:t>
          </a:r>
          <a:r>
            <a:rPr lang="en-US" sz="2400" b="0" dirty="0"/>
            <a:t>, one step at a time</a:t>
          </a:r>
          <a:endParaRPr lang="en-US" sz="2400" dirty="0"/>
        </a:p>
      </dgm:t>
    </dgm:pt>
    <dgm:pt modelId="{346079E9-9BFF-1941-BED5-2524B752CF4F}" type="parTrans" cxnId="{F738895F-7A9B-3344-AEB7-7984B0DCA46B}">
      <dgm:prSet/>
      <dgm:spPr/>
      <dgm:t>
        <a:bodyPr/>
        <a:lstStyle/>
        <a:p>
          <a:endParaRPr lang="en-US"/>
        </a:p>
      </dgm:t>
    </dgm:pt>
    <dgm:pt modelId="{18CF9A48-39C7-A346-81C0-7D2A1A88A4C5}" type="sibTrans" cxnId="{F738895F-7A9B-3344-AEB7-7984B0DCA46B}">
      <dgm:prSet/>
      <dgm:spPr/>
      <dgm:t>
        <a:bodyPr/>
        <a:lstStyle/>
        <a:p>
          <a:endParaRPr lang="en-US"/>
        </a:p>
      </dgm:t>
    </dgm:pt>
    <dgm:pt modelId="{1EE88E23-7631-F94B-9950-DDA43E87B746}">
      <dgm:prSet custT="1"/>
      <dgm:spPr/>
      <dgm:t>
        <a:bodyPr/>
        <a:lstStyle/>
        <a:p>
          <a:pPr rtl="0"/>
          <a:r>
            <a:rPr lang="en-US" sz="2800" b="0" dirty="0"/>
            <a:t>Explorative Redesign (transformational)</a:t>
          </a:r>
        </a:p>
      </dgm:t>
    </dgm:pt>
    <dgm:pt modelId="{C013AD1E-F53A-BD42-A4E8-0416FA1369BC}" type="parTrans" cxnId="{0288548A-AE9C-C24F-9C35-9B813CB06CBF}">
      <dgm:prSet/>
      <dgm:spPr/>
      <dgm:t>
        <a:bodyPr/>
        <a:lstStyle/>
        <a:p>
          <a:endParaRPr lang="en-US"/>
        </a:p>
      </dgm:t>
    </dgm:pt>
    <dgm:pt modelId="{C300A262-B497-E842-92E7-C644F35ABAB2}" type="sibTrans" cxnId="{0288548A-AE9C-C24F-9C35-9B813CB06CBF}">
      <dgm:prSet/>
      <dgm:spPr/>
      <dgm:t>
        <a:bodyPr/>
        <a:lstStyle/>
        <a:p>
          <a:endParaRPr lang="en-US"/>
        </a:p>
      </dgm:t>
    </dgm:pt>
    <dgm:pt modelId="{A6A2418F-0698-094D-9D55-9461897CEC6D}">
      <dgm:prSet custT="1"/>
      <dgm:spPr/>
      <dgm:t>
        <a:bodyPr/>
        <a:lstStyle/>
        <a:p>
          <a:pPr rtl="0"/>
          <a:r>
            <a:rPr lang="en-US" sz="2400" b="0"/>
            <a:t>Puts into question the fundamental assumptions and principles of the existing process structure</a:t>
          </a:r>
          <a:endParaRPr lang="en-US" sz="2400" dirty="0"/>
        </a:p>
      </dgm:t>
    </dgm:pt>
    <dgm:pt modelId="{A00653A1-9234-604C-9011-AC68D02F36DC}" type="parTrans" cxnId="{D66DB113-A910-D244-BB70-8B144C564F21}">
      <dgm:prSet/>
      <dgm:spPr/>
      <dgm:t>
        <a:bodyPr/>
        <a:lstStyle/>
        <a:p>
          <a:endParaRPr lang="en-US"/>
        </a:p>
      </dgm:t>
    </dgm:pt>
    <dgm:pt modelId="{AB960542-D63C-5E45-B33C-5C309503FF29}" type="sibTrans" cxnId="{D66DB113-A910-D244-BB70-8B144C564F21}">
      <dgm:prSet/>
      <dgm:spPr/>
      <dgm:t>
        <a:bodyPr/>
        <a:lstStyle/>
        <a:p>
          <a:endParaRPr lang="en-US"/>
        </a:p>
      </dgm:t>
    </dgm:pt>
    <dgm:pt modelId="{90347B6C-D9E4-4569-9BF5-995A488FE5B0}">
      <dgm:prSet custT="1"/>
      <dgm:spPr/>
      <dgm:t>
        <a:bodyPr/>
        <a:lstStyle/>
        <a:p>
          <a:pPr rtl="0"/>
          <a:r>
            <a:rPr lang="en-US" sz="2400" b="0"/>
            <a:t>Aims to achieve </a:t>
          </a:r>
          <a:r>
            <a:rPr lang="en-US" sz="2400" b="0" u="none"/>
            <a:t>breakthrough innovation</a:t>
          </a:r>
          <a:endParaRPr lang="en-US" sz="2400" u="none" dirty="0"/>
        </a:p>
      </dgm:t>
    </dgm:pt>
    <dgm:pt modelId="{3BCECEA4-CC5D-4D3A-9B88-E9331F11506C}" type="parTrans" cxnId="{ADF55821-E414-4C07-80F6-AB83EA7BD136}">
      <dgm:prSet/>
      <dgm:spPr/>
      <dgm:t>
        <a:bodyPr/>
        <a:lstStyle/>
        <a:p>
          <a:endParaRPr lang="en-AU"/>
        </a:p>
      </dgm:t>
    </dgm:pt>
    <dgm:pt modelId="{75060172-5010-4BF3-8B10-D36BBD12EF18}" type="sibTrans" cxnId="{ADF55821-E414-4C07-80F6-AB83EA7BD136}">
      <dgm:prSet/>
      <dgm:spPr/>
      <dgm:t>
        <a:bodyPr/>
        <a:lstStyle/>
        <a:p>
          <a:endParaRPr lang="en-AU"/>
        </a:p>
      </dgm:t>
    </dgm:pt>
    <dgm:pt modelId="{4FD44ED9-7CFD-7E4A-8698-3D386E81B456}">
      <dgm:prSet custT="1"/>
      <dgm:spPr/>
      <dgm:t>
        <a:bodyPr/>
        <a:lstStyle/>
        <a:p>
          <a:pPr rtl="0"/>
          <a:r>
            <a:rPr lang="en-US" sz="2400" b="1"/>
            <a:t>Example: Heuristic redesign</a:t>
          </a:r>
          <a:endParaRPr lang="en-US" sz="2400" b="1" dirty="0"/>
        </a:p>
      </dgm:t>
    </dgm:pt>
    <dgm:pt modelId="{7EEC9741-8E40-F245-8065-E6C7A3E04FF5}" type="parTrans" cxnId="{3F88D7FC-CA3E-6941-81BD-BD7F8CD76347}">
      <dgm:prSet/>
      <dgm:spPr/>
      <dgm:t>
        <a:bodyPr/>
        <a:lstStyle/>
        <a:p>
          <a:endParaRPr lang="en-US"/>
        </a:p>
      </dgm:t>
    </dgm:pt>
    <dgm:pt modelId="{B4C42B6D-1D4E-1342-AEEA-A51EF1C0F8AF}" type="sibTrans" cxnId="{3F88D7FC-CA3E-6941-81BD-BD7F8CD76347}">
      <dgm:prSet/>
      <dgm:spPr/>
      <dgm:t>
        <a:bodyPr/>
        <a:lstStyle/>
        <a:p>
          <a:endParaRPr lang="en-US"/>
        </a:p>
      </dgm:t>
    </dgm:pt>
    <dgm:pt modelId="{E42A5C95-3A66-DA42-AE0E-74D5148367F4}">
      <dgm:prSet custT="1"/>
      <dgm:spPr/>
      <dgm:t>
        <a:bodyPr/>
        <a:lstStyle/>
        <a:p>
          <a:pPr rtl="0"/>
          <a:r>
            <a:rPr lang="en-US" sz="2400" b="1" dirty="0"/>
            <a:t>Example: Business Process Reengineering (BPR)</a:t>
          </a:r>
        </a:p>
      </dgm:t>
    </dgm:pt>
    <dgm:pt modelId="{0A269661-72E5-C044-A931-8D6841E75DFC}" type="parTrans" cxnId="{57A817EF-2DA0-024B-9393-868E56DC8EE7}">
      <dgm:prSet/>
      <dgm:spPr/>
      <dgm:t>
        <a:bodyPr/>
        <a:lstStyle/>
        <a:p>
          <a:endParaRPr lang="en-US"/>
        </a:p>
      </dgm:t>
    </dgm:pt>
    <dgm:pt modelId="{2FC0439B-C722-4F4F-874C-37196791F62D}" type="sibTrans" cxnId="{57A817EF-2DA0-024B-9393-868E56DC8EE7}">
      <dgm:prSet/>
      <dgm:spPr/>
      <dgm:t>
        <a:bodyPr/>
        <a:lstStyle/>
        <a:p>
          <a:endParaRPr lang="en-US"/>
        </a:p>
      </dgm:t>
    </dgm:pt>
    <dgm:pt modelId="{457EEF95-3E4E-9344-89AA-28DA7C132EB0}" type="pres">
      <dgm:prSet presAssocID="{5F30A2F4-911F-D642-945E-679ADBF5601D}" presName="linear" presStyleCnt="0">
        <dgm:presLayoutVars>
          <dgm:animLvl val="lvl"/>
          <dgm:resizeHandles val="exact"/>
        </dgm:presLayoutVars>
      </dgm:prSet>
      <dgm:spPr/>
    </dgm:pt>
    <dgm:pt modelId="{D65E64A1-83CE-4B44-ADDC-34FA7D614E88}" type="pres">
      <dgm:prSet presAssocID="{935D8E91-992A-FF4C-8C9A-8E1619749922}" presName="parentText" presStyleLbl="node1" presStyleIdx="0" presStyleCnt="2" custScaleY="56858">
        <dgm:presLayoutVars>
          <dgm:chMax val="0"/>
          <dgm:bulletEnabled val="1"/>
        </dgm:presLayoutVars>
      </dgm:prSet>
      <dgm:spPr/>
    </dgm:pt>
    <dgm:pt modelId="{4421939F-0DE5-E94E-B913-74B911A677B3}" type="pres">
      <dgm:prSet presAssocID="{935D8E91-992A-FF4C-8C9A-8E1619749922}" presName="childText" presStyleLbl="revTx" presStyleIdx="0" presStyleCnt="2">
        <dgm:presLayoutVars>
          <dgm:bulletEnabled val="1"/>
        </dgm:presLayoutVars>
      </dgm:prSet>
      <dgm:spPr/>
    </dgm:pt>
    <dgm:pt modelId="{1DE1E028-7D1A-EE4C-820D-7B7D21C0D7EB}" type="pres">
      <dgm:prSet presAssocID="{1EE88E23-7631-F94B-9950-DDA43E87B746}" presName="parentText" presStyleLbl="node1" presStyleIdx="1" presStyleCnt="2" custScaleY="53292">
        <dgm:presLayoutVars>
          <dgm:chMax val="0"/>
          <dgm:bulletEnabled val="1"/>
        </dgm:presLayoutVars>
      </dgm:prSet>
      <dgm:spPr/>
    </dgm:pt>
    <dgm:pt modelId="{C8154B57-8E12-4E4A-A690-33BB20672267}" type="pres">
      <dgm:prSet presAssocID="{1EE88E23-7631-F94B-9950-DDA43E87B746}" presName="childText" presStyleLbl="revTx" presStyleIdx="1" presStyleCnt="2">
        <dgm:presLayoutVars>
          <dgm:bulletEnabled val="1"/>
        </dgm:presLayoutVars>
      </dgm:prSet>
      <dgm:spPr/>
    </dgm:pt>
  </dgm:ptLst>
  <dgm:cxnLst>
    <dgm:cxn modelId="{D66DB113-A910-D244-BB70-8B144C564F21}" srcId="{1EE88E23-7631-F94B-9950-DDA43E87B746}" destId="{A6A2418F-0698-094D-9D55-9461897CEC6D}" srcOrd="0" destOrd="0" parTransId="{A00653A1-9234-604C-9011-AC68D02F36DC}" sibTransId="{AB960542-D63C-5E45-B33C-5C309503FF29}"/>
    <dgm:cxn modelId="{6FA71920-ED34-0E49-A696-C42BF0AA2598}" type="presOf" srcId="{935D8E91-992A-FF4C-8C9A-8E1619749922}" destId="{D65E64A1-83CE-4B44-ADDC-34FA7D614E88}" srcOrd="0" destOrd="0" presId="urn:microsoft.com/office/officeart/2005/8/layout/vList2"/>
    <dgm:cxn modelId="{ADF55821-E414-4C07-80F6-AB83EA7BD136}" srcId="{1EE88E23-7631-F94B-9950-DDA43E87B746}" destId="{90347B6C-D9E4-4569-9BF5-995A488FE5B0}" srcOrd="1" destOrd="0" parTransId="{3BCECEA4-CC5D-4D3A-9B88-E9331F11506C}" sibTransId="{75060172-5010-4BF3-8B10-D36BBD12EF18}"/>
    <dgm:cxn modelId="{93414222-9AE2-B043-924E-7AE9AB9A9660}" srcId="{935D8E91-992A-FF4C-8C9A-8E1619749922}" destId="{2C2B5930-3F87-F444-AB16-96009CBF0F5A}" srcOrd="0" destOrd="0" parTransId="{17FEDB6F-5E62-2B4D-AEF4-4DA94662E567}" sibTransId="{8CFCE2C5-DB94-8945-8F0C-39221DCD2F66}"/>
    <dgm:cxn modelId="{5F3B692F-E5FD-F74A-A5C1-71C3EAB3CDB4}" type="presOf" srcId="{5F30A2F4-911F-D642-945E-679ADBF5601D}" destId="{457EEF95-3E4E-9344-89AA-28DA7C132EB0}" srcOrd="0" destOrd="0" presId="urn:microsoft.com/office/officeart/2005/8/layout/vList2"/>
    <dgm:cxn modelId="{0AA3F340-B9AC-BB47-B2F3-9F9DE49D6EEA}" srcId="{5F30A2F4-911F-D642-945E-679ADBF5601D}" destId="{935D8E91-992A-FF4C-8C9A-8E1619749922}" srcOrd="0" destOrd="0" parTransId="{35636B4D-9D0D-B445-A43C-2EF8443B9B54}" sibTransId="{66E52A39-E085-D24B-95E8-F0B3D4F8230C}"/>
    <dgm:cxn modelId="{F738895F-7A9B-3344-AEB7-7984B0DCA46B}" srcId="{935D8E91-992A-FF4C-8C9A-8E1619749922}" destId="{01AAF63A-6E11-0141-A542-B1EA647FED65}" srcOrd="1" destOrd="0" parTransId="{346079E9-9BFF-1941-BED5-2524B752CF4F}" sibTransId="{18CF9A48-39C7-A346-81C0-7D2A1A88A4C5}"/>
    <dgm:cxn modelId="{59220946-B66E-6247-AECB-F29E8357BA45}" type="presOf" srcId="{2C2B5930-3F87-F444-AB16-96009CBF0F5A}" destId="{4421939F-0DE5-E94E-B913-74B911A677B3}" srcOrd="0" destOrd="0" presId="urn:microsoft.com/office/officeart/2005/8/layout/vList2"/>
    <dgm:cxn modelId="{0288548A-AE9C-C24F-9C35-9B813CB06CBF}" srcId="{5F30A2F4-911F-D642-945E-679ADBF5601D}" destId="{1EE88E23-7631-F94B-9950-DDA43E87B746}" srcOrd="1" destOrd="0" parTransId="{C013AD1E-F53A-BD42-A4E8-0416FA1369BC}" sibTransId="{C300A262-B497-E842-92E7-C644F35ABAB2}"/>
    <dgm:cxn modelId="{3F16778F-B7F6-F547-BE37-1CA13FE490C1}" type="presOf" srcId="{4FD44ED9-7CFD-7E4A-8698-3D386E81B456}" destId="{4421939F-0DE5-E94E-B913-74B911A677B3}" srcOrd="0" destOrd="2" presId="urn:microsoft.com/office/officeart/2005/8/layout/vList2"/>
    <dgm:cxn modelId="{FD64A0A0-F50E-A14C-B4AA-BDB9BC1686FF}" type="presOf" srcId="{1EE88E23-7631-F94B-9950-DDA43E87B746}" destId="{1DE1E028-7D1A-EE4C-820D-7B7D21C0D7EB}" srcOrd="0" destOrd="0" presId="urn:microsoft.com/office/officeart/2005/8/layout/vList2"/>
    <dgm:cxn modelId="{27D164AB-8193-0B4D-8979-08336B3B6798}" type="presOf" srcId="{E42A5C95-3A66-DA42-AE0E-74D5148367F4}" destId="{C8154B57-8E12-4E4A-A690-33BB20672267}" srcOrd="0" destOrd="2" presId="urn:microsoft.com/office/officeart/2005/8/layout/vList2"/>
    <dgm:cxn modelId="{ADC2D8BB-7A66-E64E-B230-F0D9227519A7}" type="presOf" srcId="{A6A2418F-0698-094D-9D55-9461897CEC6D}" destId="{C8154B57-8E12-4E4A-A690-33BB20672267}" srcOrd="0" destOrd="0" presId="urn:microsoft.com/office/officeart/2005/8/layout/vList2"/>
    <dgm:cxn modelId="{7B3014ED-2861-F049-A31C-BA1A9BAECDB1}" type="presOf" srcId="{01AAF63A-6E11-0141-A542-B1EA647FED65}" destId="{4421939F-0DE5-E94E-B913-74B911A677B3}" srcOrd="0" destOrd="1" presId="urn:microsoft.com/office/officeart/2005/8/layout/vList2"/>
    <dgm:cxn modelId="{57A817EF-2DA0-024B-9393-868E56DC8EE7}" srcId="{1EE88E23-7631-F94B-9950-DDA43E87B746}" destId="{E42A5C95-3A66-DA42-AE0E-74D5148367F4}" srcOrd="2" destOrd="0" parTransId="{0A269661-72E5-C044-A931-8D6841E75DFC}" sibTransId="{2FC0439B-C722-4F4F-874C-37196791F62D}"/>
    <dgm:cxn modelId="{1DF12EFA-BA8D-2848-86E0-F002EC470987}" type="presOf" srcId="{90347B6C-D9E4-4569-9BF5-995A488FE5B0}" destId="{C8154B57-8E12-4E4A-A690-33BB20672267}" srcOrd="0" destOrd="1" presId="urn:microsoft.com/office/officeart/2005/8/layout/vList2"/>
    <dgm:cxn modelId="{3F88D7FC-CA3E-6941-81BD-BD7F8CD76347}" srcId="{935D8E91-992A-FF4C-8C9A-8E1619749922}" destId="{4FD44ED9-7CFD-7E4A-8698-3D386E81B456}" srcOrd="2" destOrd="0" parTransId="{7EEC9741-8E40-F245-8065-E6C7A3E04FF5}" sibTransId="{B4C42B6D-1D4E-1342-AEEA-A51EF1C0F8AF}"/>
    <dgm:cxn modelId="{92932DAC-128C-4D4A-9B91-38302BF10AEE}" type="presParOf" srcId="{457EEF95-3E4E-9344-89AA-28DA7C132EB0}" destId="{D65E64A1-83CE-4B44-ADDC-34FA7D614E88}" srcOrd="0" destOrd="0" presId="urn:microsoft.com/office/officeart/2005/8/layout/vList2"/>
    <dgm:cxn modelId="{9F13F7A6-3557-FD42-B0E2-3492EBF256FA}" type="presParOf" srcId="{457EEF95-3E4E-9344-89AA-28DA7C132EB0}" destId="{4421939F-0DE5-E94E-B913-74B911A677B3}" srcOrd="1" destOrd="0" presId="urn:microsoft.com/office/officeart/2005/8/layout/vList2"/>
    <dgm:cxn modelId="{87EF08B5-30B1-C74A-927F-9D87D5286C2F}" type="presParOf" srcId="{457EEF95-3E4E-9344-89AA-28DA7C132EB0}" destId="{1DE1E028-7D1A-EE4C-820D-7B7D21C0D7EB}" srcOrd="2" destOrd="0" presId="urn:microsoft.com/office/officeart/2005/8/layout/vList2"/>
    <dgm:cxn modelId="{EA2F746F-BF53-1045-A952-36459B3ECD06}" type="presParOf" srcId="{457EEF95-3E4E-9344-89AA-28DA7C132EB0}" destId="{C8154B57-8E12-4E4A-A690-33BB2067226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83942-BB37-8A4D-868A-765D2A5E9C5D}" type="doc">
      <dgm:prSet loTypeId="urn:microsoft.com/office/officeart/2005/8/layout/vList5" loCatId="" qsTypeId="urn:microsoft.com/office/officeart/2005/8/quickstyle/simple5" qsCatId="simple" csTypeId="urn:microsoft.com/office/officeart/2005/8/colors/accent1_2" csCatId="accent1" phldr="1"/>
      <dgm:spPr/>
      <dgm:t>
        <a:bodyPr/>
        <a:lstStyle/>
        <a:p>
          <a:endParaRPr lang="en-US"/>
        </a:p>
      </dgm:t>
    </dgm:pt>
    <dgm:pt modelId="{0096CFFB-EC38-E340-9007-4F5D9C3A73DB}">
      <dgm:prSet custT="1">
        <dgm:style>
          <a:lnRef idx="3">
            <a:schemeClr val="lt1"/>
          </a:lnRef>
          <a:fillRef idx="1">
            <a:schemeClr val="accent1"/>
          </a:fillRef>
          <a:effectRef idx="1">
            <a:schemeClr val="accent1"/>
          </a:effectRef>
          <a:fontRef idx="minor">
            <a:schemeClr val="lt1"/>
          </a:fontRef>
        </dgm:style>
      </dgm:prSet>
      <dgm:spPr/>
      <dgm:t>
        <a:bodyPr/>
        <a:lstStyle/>
        <a:p>
          <a:pPr rtl="0"/>
          <a:r>
            <a:rPr lang="en-US" sz="3200" dirty="0"/>
            <a:t>Task-level</a:t>
          </a:r>
        </a:p>
      </dgm:t>
    </dgm:pt>
    <dgm:pt modelId="{FBE4C986-7668-124C-A664-DC4069DA466D}" type="parTrans" cxnId="{2058A5D8-A652-4B40-B160-200212A28448}">
      <dgm:prSet/>
      <dgm:spPr/>
      <dgm:t>
        <a:bodyPr/>
        <a:lstStyle/>
        <a:p>
          <a:endParaRPr lang="en-US"/>
        </a:p>
      </dgm:t>
    </dgm:pt>
    <dgm:pt modelId="{E9BFCE7E-F6AA-5543-A0A1-23115A254615}" type="sibTrans" cxnId="{2058A5D8-A652-4B40-B160-200212A28448}">
      <dgm:prSet/>
      <dgm:spPr/>
      <dgm:t>
        <a:bodyPr/>
        <a:lstStyle/>
        <a:p>
          <a:endParaRPr lang="en-US"/>
        </a:p>
      </dgm:t>
    </dgm:pt>
    <dgm:pt modelId="{2508C477-B86B-4142-967B-B793DC5E3FA4}">
      <dgm:prSet custT="1"/>
      <dgm:spPr>
        <a:solidFill>
          <a:schemeClr val="bg1">
            <a:lumMod val="95000"/>
            <a:alpha val="90000"/>
          </a:schemeClr>
        </a:solidFill>
        <a:ln>
          <a:solidFill>
            <a:schemeClr val="accent2">
              <a:alpha val="90000"/>
            </a:schemeClr>
          </a:solidFill>
        </a:ln>
      </dgm:spPr>
      <dgm:t>
        <a:bodyPr/>
        <a:lstStyle/>
        <a:p>
          <a:pPr rtl="0"/>
          <a:r>
            <a:rPr lang="en-US" sz="2200" dirty="0"/>
            <a:t>Task elimination</a:t>
          </a:r>
        </a:p>
      </dgm:t>
    </dgm:pt>
    <dgm:pt modelId="{0592FE51-6D72-0240-9CA4-49CDA1C4A160}" type="parTrans" cxnId="{E5E5FC43-8B4E-384A-85AE-7ED4F037CDDA}">
      <dgm:prSet/>
      <dgm:spPr/>
      <dgm:t>
        <a:bodyPr/>
        <a:lstStyle/>
        <a:p>
          <a:endParaRPr lang="en-US"/>
        </a:p>
      </dgm:t>
    </dgm:pt>
    <dgm:pt modelId="{DF1EEDCD-AA1D-1C45-931D-D104CBBBA554}" type="sibTrans" cxnId="{E5E5FC43-8B4E-384A-85AE-7ED4F037CDDA}">
      <dgm:prSet/>
      <dgm:spPr/>
      <dgm:t>
        <a:bodyPr/>
        <a:lstStyle/>
        <a:p>
          <a:endParaRPr lang="en-US"/>
        </a:p>
      </dgm:t>
    </dgm:pt>
    <dgm:pt modelId="{98D69683-8727-D245-939F-EF715B1A534A}">
      <dgm:prSet custT="1"/>
      <dgm:spPr>
        <a:solidFill>
          <a:schemeClr val="bg1">
            <a:lumMod val="95000"/>
            <a:alpha val="90000"/>
          </a:schemeClr>
        </a:solidFill>
        <a:ln>
          <a:solidFill>
            <a:schemeClr val="accent2">
              <a:alpha val="90000"/>
            </a:schemeClr>
          </a:solidFill>
        </a:ln>
      </dgm:spPr>
      <dgm:t>
        <a:bodyPr/>
        <a:lstStyle/>
        <a:p>
          <a:pPr rtl="0"/>
          <a:r>
            <a:rPr lang="en-US" sz="2200" dirty="0"/>
            <a:t>Task composition/decomposition</a:t>
          </a:r>
        </a:p>
      </dgm:t>
    </dgm:pt>
    <dgm:pt modelId="{46E2CBFC-035F-3548-855B-8C04A2A26DAF}" type="parTrans" cxnId="{31DB1C24-52D0-1045-A8D2-24EF38116305}">
      <dgm:prSet/>
      <dgm:spPr/>
      <dgm:t>
        <a:bodyPr/>
        <a:lstStyle/>
        <a:p>
          <a:endParaRPr lang="en-US"/>
        </a:p>
      </dgm:t>
    </dgm:pt>
    <dgm:pt modelId="{AEE0ED86-88CD-034C-A406-1E0B618755E3}" type="sibTrans" cxnId="{31DB1C24-52D0-1045-A8D2-24EF38116305}">
      <dgm:prSet/>
      <dgm:spPr/>
      <dgm:t>
        <a:bodyPr/>
        <a:lstStyle/>
        <a:p>
          <a:endParaRPr lang="en-US"/>
        </a:p>
      </dgm:t>
    </dgm:pt>
    <dgm:pt modelId="{7B68DF80-E6D2-D549-8875-4EFE210D369C}">
      <dgm:prSet custT="1"/>
      <dgm:spPr>
        <a:solidFill>
          <a:schemeClr val="bg1">
            <a:lumMod val="95000"/>
            <a:alpha val="90000"/>
          </a:schemeClr>
        </a:solidFill>
        <a:ln>
          <a:solidFill>
            <a:schemeClr val="accent2">
              <a:alpha val="90000"/>
            </a:schemeClr>
          </a:solidFill>
        </a:ln>
      </dgm:spPr>
      <dgm:t>
        <a:bodyPr/>
        <a:lstStyle/>
        <a:p>
          <a:pPr rtl="0"/>
          <a:r>
            <a:rPr lang="en-US" sz="2200" dirty="0"/>
            <a:t>Triage</a:t>
          </a:r>
        </a:p>
      </dgm:t>
    </dgm:pt>
    <dgm:pt modelId="{2207412E-7F06-864D-AD1D-3ED7CCF53707}" type="parTrans" cxnId="{F6E3BF26-3A5B-EF4E-991B-A7E305A64322}">
      <dgm:prSet/>
      <dgm:spPr/>
      <dgm:t>
        <a:bodyPr/>
        <a:lstStyle/>
        <a:p>
          <a:endParaRPr lang="en-US"/>
        </a:p>
      </dgm:t>
    </dgm:pt>
    <dgm:pt modelId="{57D3406E-D337-8A4E-BFB3-20E7FAB275F4}" type="sibTrans" cxnId="{F6E3BF26-3A5B-EF4E-991B-A7E305A64322}">
      <dgm:prSet/>
      <dgm:spPr/>
      <dgm:t>
        <a:bodyPr/>
        <a:lstStyle/>
        <a:p>
          <a:endParaRPr lang="en-US"/>
        </a:p>
      </dgm:t>
    </dgm:pt>
    <dgm:pt modelId="{84BB5AB3-A5BE-7144-BAA3-78B5B4EB0FFB}">
      <dgm:prSet custT="1">
        <dgm:style>
          <a:lnRef idx="3">
            <a:schemeClr val="lt1"/>
          </a:lnRef>
          <a:fillRef idx="1">
            <a:schemeClr val="accent1"/>
          </a:fillRef>
          <a:effectRef idx="1">
            <a:schemeClr val="accent1"/>
          </a:effectRef>
          <a:fontRef idx="minor">
            <a:schemeClr val="lt1"/>
          </a:fontRef>
        </dgm:style>
      </dgm:prSet>
      <dgm:spPr/>
      <dgm:t>
        <a:bodyPr/>
        <a:lstStyle/>
        <a:p>
          <a:pPr rtl="0"/>
          <a:r>
            <a:rPr lang="en-US" sz="3200"/>
            <a:t>Flow-level</a:t>
          </a:r>
        </a:p>
      </dgm:t>
    </dgm:pt>
    <dgm:pt modelId="{341BD852-F67B-7542-9F59-F2B6EAE09421}" type="parTrans" cxnId="{EF15B507-8413-C549-9700-F1EC9BBA9864}">
      <dgm:prSet/>
      <dgm:spPr/>
      <dgm:t>
        <a:bodyPr/>
        <a:lstStyle/>
        <a:p>
          <a:endParaRPr lang="en-US"/>
        </a:p>
      </dgm:t>
    </dgm:pt>
    <dgm:pt modelId="{9D45F0F0-DB90-CD41-8F3C-A48FBD25CA1D}" type="sibTrans" cxnId="{EF15B507-8413-C549-9700-F1EC9BBA9864}">
      <dgm:prSet/>
      <dgm:spPr/>
      <dgm:t>
        <a:bodyPr/>
        <a:lstStyle/>
        <a:p>
          <a:endParaRPr lang="en-US"/>
        </a:p>
      </dgm:t>
    </dgm:pt>
    <dgm:pt modelId="{0281B8B5-EBAC-E040-95B3-15AC0631E509}">
      <dgm:prSet custT="1"/>
      <dgm:spPr>
        <a:solidFill>
          <a:schemeClr val="bg1">
            <a:lumMod val="95000"/>
            <a:alpha val="90000"/>
          </a:schemeClr>
        </a:solidFill>
        <a:ln>
          <a:solidFill>
            <a:schemeClr val="accent2">
              <a:alpha val="90000"/>
            </a:schemeClr>
          </a:solidFill>
        </a:ln>
      </dgm:spPr>
      <dgm:t>
        <a:bodyPr/>
        <a:lstStyle/>
        <a:p>
          <a:pPr rtl="0"/>
          <a:r>
            <a:rPr lang="en-US" sz="2200" dirty="0"/>
            <a:t>Re-sequencing</a:t>
          </a:r>
        </a:p>
      </dgm:t>
    </dgm:pt>
    <dgm:pt modelId="{A40F26A9-A1CF-D041-ADF4-7F1C4BB2E36D}" type="parTrans" cxnId="{C15DE746-DA2A-1C4A-B485-89AB0CC2EEEE}">
      <dgm:prSet/>
      <dgm:spPr/>
      <dgm:t>
        <a:bodyPr/>
        <a:lstStyle/>
        <a:p>
          <a:endParaRPr lang="en-US"/>
        </a:p>
      </dgm:t>
    </dgm:pt>
    <dgm:pt modelId="{88C543C8-5D7E-764D-995D-0211B995ADB9}" type="sibTrans" cxnId="{C15DE746-DA2A-1C4A-B485-89AB0CC2EEEE}">
      <dgm:prSet/>
      <dgm:spPr/>
      <dgm:t>
        <a:bodyPr/>
        <a:lstStyle/>
        <a:p>
          <a:endParaRPr lang="en-US"/>
        </a:p>
      </dgm:t>
    </dgm:pt>
    <dgm:pt modelId="{4182866B-8D33-D54D-85AB-EAFD77BEC16C}">
      <dgm:prSet custT="1"/>
      <dgm:spPr>
        <a:solidFill>
          <a:schemeClr val="bg1">
            <a:lumMod val="95000"/>
            <a:alpha val="90000"/>
          </a:schemeClr>
        </a:solidFill>
        <a:ln>
          <a:solidFill>
            <a:schemeClr val="accent2">
              <a:alpha val="90000"/>
            </a:schemeClr>
          </a:solidFill>
        </a:ln>
      </dgm:spPr>
      <dgm:t>
        <a:bodyPr/>
        <a:lstStyle/>
        <a:p>
          <a:pPr rtl="0"/>
          <a:r>
            <a:rPr lang="en-US" sz="2200" dirty="0"/>
            <a:t>Parallelism enhancement</a:t>
          </a:r>
        </a:p>
      </dgm:t>
    </dgm:pt>
    <dgm:pt modelId="{FC4A6689-46D7-B048-B2C8-66C118C83EDD}" type="parTrans" cxnId="{5E8DE03D-7DEC-2B40-9313-3FE98E99C2F4}">
      <dgm:prSet/>
      <dgm:spPr/>
      <dgm:t>
        <a:bodyPr/>
        <a:lstStyle/>
        <a:p>
          <a:endParaRPr lang="en-US"/>
        </a:p>
      </dgm:t>
    </dgm:pt>
    <dgm:pt modelId="{94864A2D-87A6-4E4B-ADC4-63E3332D10B5}" type="sibTrans" cxnId="{5E8DE03D-7DEC-2B40-9313-3FE98E99C2F4}">
      <dgm:prSet/>
      <dgm:spPr/>
      <dgm:t>
        <a:bodyPr/>
        <a:lstStyle/>
        <a:p>
          <a:endParaRPr lang="en-US"/>
        </a:p>
      </dgm:t>
    </dgm:pt>
    <dgm:pt modelId="{A36215BB-E313-BB45-9B8D-403031B2A24E}">
      <dgm:prSet custT="1">
        <dgm:style>
          <a:lnRef idx="3">
            <a:schemeClr val="lt1"/>
          </a:lnRef>
          <a:fillRef idx="1">
            <a:schemeClr val="accent1"/>
          </a:fillRef>
          <a:effectRef idx="1">
            <a:schemeClr val="accent1"/>
          </a:effectRef>
          <a:fontRef idx="minor">
            <a:schemeClr val="lt1"/>
          </a:fontRef>
        </dgm:style>
      </dgm:prSet>
      <dgm:spPr/>
      <dgm:t>
        <a:bodyPr/>
        <a:lstStyle/>
        <a:p>
          <a:pPr rtl="0"/>
          <a:r>
            <a:rPr lang="en-US" sz="3200"/>
            <a:t>Process-level</a:t>
          </a:r>
        </a:p>
      </dgm:t>
    </dgm:pt>
    <dgm:pt modelId="{4149C021-4061-BA44-ACDC-6650700E7194}" type="parTrans" cxnId="{F341E4C5-B5FB-0B40-9716-E6AFA2B74282}">
      <dgm:prSet/>
      <dgm:spPr/>
      <dgm:t>
        <a:bodyPr/>
        <a:lstStyle/>
        <a:p>
          <a:endParaRPr lang="en-US"/>
        </a:p>
      </dgm:t>
    </dgm:pt>
    <dgm:pt modelId="{EAE57833-27C2-2A40-8DC5-D10FD477AB73}" type="sibTrans" cxnId="{F341E4C5-B5FB-0B40-9716-E6AFA2B74282}">
      <dgm:prSet/>
      <dgm:spPr/>
      <dgm:t>
        <a:bodyPr/>
        <a:lstStyle/>
        <a:p>
          <a:endParaRPr lang="en-US"/>
        </a:p>
      </dgm:t>
    </dgm:pt>
    <dgm:pt modelId="{17DE2F28-8285-E644-9466-FF394742D212}">
      <dgm:prSet custT="1"/>
      <dgm:spPr>
        <a:solidFill>
          <a:schemeClr val="bg1">
            <a:lumMod val="95000"/>
            <a:alpha val="90000"/>
          </a:schemeClr>
        </a:solidFill>
        <a:ln>
          <a:solidFill>
            <a:schemeClr val="accent2">
              <a:alpha val="90000"/>
            </a:schemeClr>
          </a:solidFill>
        </a:ln>
      </dgm:spPr>
      <dgm:t>
        <a:bodyPr/>
        <a:lstStyle/>
        <a:p>
          <a:pPr rtl="0"/>
          <a:r>
            <a:rPr lang="en-US" sz="2200" dirty="0"/>
            <a:t>Specialization &amp; standardization</a:t>
          </a:r>
        </a:p>
      </dgm:t>
    </dgm:pt>
    <dgm:pt modelId="{6CBC7066-FF15-6E40-83A0-8379C536BBC3}" type="parTrans" cxnId="{CCDF444E-0ABD-1D4A-B9BE-D81BBF80F9A5}">
      <dgm:prSet/>
      <dgm:spPr/>
      <dgm:t>
        <a:bodyPr/>
        <a:lstStyle/>
        <a:p>
          <a:endParaRPr lang="en-US"/>
        </a:p>
      </dgm:t>
    </dgm:pt>
    <dgm:pt modelId="{0145B403-2FD7-1C4E-B3E7-8D96FDDEF499}" type="sibTrans" cxnId="{CCDF444E-0ABD-1D4A-B9BE-D81BBF80F9A5}">
      <dgm:prSet/>
      <dgm:spPr/>
      <dgm:t>
        <a:bodyPr/>
        <a:lstStyle/>
        <a:p>
          <a:endParaRPr lang="en-US"/>
        </a:p>
      </dgm:t>
    </dgm:pt>
    <dgm:pt modelId="{AAF5CABF-D7DD-534D-AE09-FBFA74FF56EF}">
      <dgm:prSet custT="1"/>
      <dgm:spPr>
        <a:solidFill>
          <a:schemeClr val="bg1">
            <a:lumMod val="95000"/>
            <a:alpha val="90000"/>
          </a:schemeClr>
        </a:solidFill>
        <a:ln>
          <a:solidFill>
            <a:schemeClr val="accent2">
              <a:alpha val="90000"/>
            </a:schemeClr>
          </a:solidFill>
        </a:ln>
      </dgm:spPr>
      <dgm:t>
        <a:bodyPr/>
        <a:lstStyle/>
        <a:p>
          <a:pPr rtl="0"/>
          <a:r>
            <a:rPr lang="en-US" sz="2200" dirty="0"/>
            <a:t>Resource optimization</a:t>
          </a:r>
        </a:p>
      </dgm:t>
    </dgm:pt>
    <dgm:pt modelId="{83299EA2-03A5-374F-A5AD-86943BEA810D}" type="parTrans" cxnId="{AB38D760-D6BD-AD4C-B34A-32F8146661FA}">
      <dgm:prSet/>
      <dgm:spPr/>
      <dgm:t>
        <a:bodyPr/>
        <a:lstStyle/>
        <a:p>
          <a:endParaRPr lang="en-US"/>
        </a:p>
      </dgm:t>
    </dgm:pt>
    <dgm:pt modelId="{5B294978-0940-084E-B4A9-9A218D916125}" type="sibTrans" cxnId="{AB38D760-D6BD-AD4C-B34A-32F8146661FA}">
      <dgm:prSet/>
      <dgm:spPr/>
      <dgm:t>
        <a:bodyPr/>
        <a:lstStyle/>
        <a:p>
          <a:endParaRPr lang="en-US"/>
        </a:p>
      </dgm:t>
    </dgm:pt>
    <dgm:pt modelId="{55F41187-2B7A-2F4B-A448-4EC49B1ED4C9}">
      <dgm:prSet custT="1"/>
      <dgm:spPr>
        <a:solidFill>
          <a:schemeClr val="bg1">
            <a:lumMod val="95000"/>
            <a:alpha val="90000"/>
          </a:schemeClr>
        </a:solidFill>
        <a:ln>
          <a:solidFill>
            <a:schemeClr val="accent2">
              <a:alpha val="90000"/>
            </a:schemeClr>
          </a:solidFill>
        </a:ln>
      </dgm:spPr>
      <dgm:t>
        <a:bodyPr/>
        <a:lstStyle/>
        <a:p>
          <a:pPr rtl="0"/>
          <a:r>
            <a:rPr lang="en-US" sz="2200" dirty="0"/>
            <a:t>Automation</a:t>
          </a:r>
        </a:p>
      </dgm:t>
    </dgm:pt>
    <dgm:pt modelId="{A7F6DA8D-C176-0B40-BB7A-2803E7B90CF3}" type="parTrans" cxnId="{D5238F17-4498-EC4B-AA58-1F18871A1F0A}">
      <dgm:prSet/>
      <dgm:spPr/>
      <dgm:t>
        <a:bodyPr/>
        <a:lstStyle/>
        <a:p>
          <a:endParaRPr lang="en-US"/>
        </a:p>
      </dgm:t>
    </dgm:pt>
    <dgm:pt modelId="{DE3DB0E7-BA58-8143-A221-3098483CE7F2}" type="sibTrans" cxnId="{D5238F17-4498-EC4B-AA58-1F18871A1F0A}">
      <dgm:prSet/>
      <dgm:spPr/>
      <dgm:t>
        <a:bodyPr/>
        <a:lstStyle/>
        <a:p>
          <a:endParaRPr lang="en-US"/>
        </a:p>
      </dgm:t>
    </dgm:pt>
    <dgm:pt modelId="{FF9F8E7F-9F15-BB4E-A3D2-0C70362A816B}">
      <dgm:prSet custT="1"/>
      <dgm:spPr>
        <a:solidFill>
          <a:schemeClr val="bg1">
            <a:lumMod val="95000"/>
            <a:alpha val="90000"/>
          </a:schemeClr>
        </a:solidFill>
        <a:ln>
          <a:solidFill>
            <a:schemeClr val="accent2">
              <a:alpha val="90000"/>
            </a:schemeClr>
          </a:solidFill>
        </a:ln>
      </dgm:spPr>
      <dgm:t>
        <a:bodyPr/>
        <a:lstStyle/>
        <a:p>
          <a:pPr rtl="0"/>
          <a:r>
            <a:rPr lang="en-US" sz="2200" dirty="0"/>
            <a:t>Communication optimization</a:t>
          </a:r>
        </a:p>
      </dgm:t>
    </dgm:pt>
    <dgm:pt modelId="{DDBCD0EB-7DE9-034E-93D3-7DA75B61F298}" type="parTrans" cxnId="{7A0DB1D8-57C4-9043-9F55-6107DA2A05BA}">
      <dgm:prSet/>
      <dgm:spPr/>
      <dgm:t>
        <a:bodyPr/>
        <a:lstStyle/>
        <a:p>
          <a:endParaRPr lang="en-US"/>
        </a:p>
      </dgm:t>
    </dgm:pt>
    <dgm:pt modelId="{D081A86F-4AB4-B645-9C6C-25B656229836}" type="sibTrans" cxnId="{7A0DB1D8-57C4-9043-9F55-6107DA2A05BA}">
      <dgm:prSet/>
      <dgm:spPr/>
      <dgm:t>
        <a:bodyPr/>
        <a:lstStyle/>
        <a:p>
          <a:endParaRPr lang="en-US"/>
        </a:p>
      </dgm:t>
    </dgm:pt>
    <dgm:pt modelId="{713D0628-14C5-1648-ACB4-EA5DC13DE604}" type="pres">
      <dgm:prSet presAssocID="{AD183942-BB37-8A4D-868A-765D2A5E9C5D}" presName="Name0" presStyleCnt="0">
        <dgm:presLayoutVars>
          <dgm:dir/>
          <dgm:animLvl val="lvl"/>
          <dgm:resizeHandles val="exact"/>
        </dgm:presLayoutVars>
      </dgm:prSet>
      <dgm:spPr/>
    </dgm:pt>
    <dgm:pt modelId="{0BF9080B-21F9-8244-9B50-B9594378AA15}" type="pres">
      <dgm:prSet presAssocID="{0096CFFB-EC38-E340-9007-4F5D9C3A73DB}" presName="linNode" presStyleCnt="0"/>
      <dgm:spPr/>
    </dgm:pt>
    <dgm:pt modelId="{17AA592C-3498-FC48-A003-BE59CD7376DE}" type="pres">
      <dgm:prSet presAssocID="{0096CFFB-EC38-E340-9007-4F5D9C3A73DB}" presName="parentText" presStyleLbl="node1" presStyleIdx="0" presStyleCnt="3">
        <dgm:presLayoutVars>
          <dgm:chMax val="1"/>
          <dgm:bulletEnabled val="1"/>
        </dgm:presLayoutVars>
      </dgm:prSet>
      <dgm:spPr/>
    </dgm:pt>
    <dgm:pt modelId="{E501C575-3AF4-A040-8C67-9B242DBCCF35}" type="pres">
      <dgm:prSet presAssocID="{0096CFFB-EC38-E340-9007-4F5D9C3A73DB}" presName="descendantText" presStyleLbl="alignAccFollowNode1" presStyleIdx="0" presStyleCnt="3">
        <dgm:presLayoutVars>
          <dgm:bulletEnabled val="1"/>
        </dgm:presLayoutVars>
      </dgm:prSet>
      <dgm:spPr/>
    </dgm:pt>
    <dgm:pt modelId="{BA68CBA5-C690-014B-9B33-00A7BFCEB612}" type="pres">
      <dgm:prSet presAssocID="{E9BFCE7E-F6AA-5543-A0A1-23115A254615}" presName="sp" presStyleCnt="0"/>
      <dgm:spPr/>
    </dgm:pt>
    <dgm:pt modelId="{2DCD8C8F-C57C-2B41-991A-499494D2F3FF}" type="pres">
      <dgm:prSet presAssocID="{84BB5AB3-A5BE-7144-BAA3-78B5B4EB0FFB}" presName="linNode" presStyleCnt="0"/>
      <dgm:spPr/>
    </dgm:pt>
    <dgm:pt modelId="{7D3A57AC-B3A0-024C-B03B-D925D8C16713}" type="pres">
      <dgm:prSet presAssocID="{84BB5AB3-A5BE-7144-BAA3-78B5B4EB0FFB}" presName="parentText" presStyleLbl="node1" presStyleIdx="1" presStyleCnt="3">
        <dgm:presLayoutVars>
          <dgm:chMax val="1"/>
          <dgm:bulletEnabled val="1"/>
        </dgm:presLayoutVars>
      </dgm:prSet>
      <dgm:spPr/>
    </dgm:pt>
    <dgm:pt modelId="{D265CB3E-34B8-1F44-9A95-FEC6AF43AC39}" type="pres">
      <dgm:prSet presAssocID="{84BB5AB3-A5BE-7144-BAA3-78B5B4EB0FFB}" presName="descendantText" presStyleLbl="alignAccFollowNode1" presStyleIdx="1" presStyleCnt="3">
        <dgm:presLayoutVars>
          <dgm:bulletEnabled val="1"/>
        </dgm:presLayoutVars>
      </dgm:prSet>
      <dgm:spPr/>
    </dgm:pt>
    <dgm:pt modelId="{305DF2A8-BAD9-D74C-B171-C136976972B0}" type="pres">
      <dgm:prSet presAssocID="{9D45F0F0-DB90-CD41-8F3C-A48FBD25CA1D}" presName="sp" presStyleCnt="0"/>
      <dgm:spPr/>
    </dgm:pt>
    <dgm:pt modelId="{7A9F468C-14A3-7A41-A12A-9D1FB747F935}" type="pres">
      <dgm:prSet presAssocID="{A36215BB-E313-BB45-9B8D-403031B2A24E}" presName="linNode" presStyleCnt="0"/>
      <dgm:spPr/>
    </dgm:pt>
    <dgm:pt modelId="{B139F513-6E47-F049-B7AC-C2AC5A9BE9E2}" type="pres">
      <dgm:prSet presAssocID="{A36215BB-E313-BB45-9B8D-403031B2A24E}" presName="parentText" presStyleLbl="node1" presStyleIdx="2" presStyleCnt="3">
        <dgm:presLayoutVars>
          <dgm:chMax val="1"/>
          <dgm:bulletEnabled val="1"/>
        </dgm:presLayoutVars>
      </dgm:prSet>
      <dgm:spPr/>
    </dgm:pt>
    <dgm:pt modelId="{C65101FE-51C7-7A40-B9FF-C1747A384E70}" type="pres">
      <dgm:prSet presAssocID="{A36215BB-E313-BB45-9B8D-403031B2A24E}" presName="descendantText" presStyleLbl="alignAccFollowNode1" presStyleIdx="2" presStyleCnt="3" custScaleY="112217">
        <dgm:presLayoutVars>
          <dgm:bulletEnabled val="1"/>
        </dgm:presLayoutVars>
      </dgm:prSet>
      <dgm:spPr/>
    </dgm:pt>
  </dgm:ptLst>
  <dgm:cxnLst>
    <dgm:cxn modelId="{EF15B507-8413-C549-9700-F1EC9BBA9864}" srcId="{AD183942-BB37-8A4D-868A-765D2A5E9C5D}" destId="{84BB5AB3-A5BE-7144-BAA3-78B5B4EB0FFB}" srcOrd="1" destOrd="0" parTransId="{341BD852-F67B-7542-9F59-F2B6EAE09421}" sibTransId="{9D45F0F0-DB90-CD41-8F3C-A48FBD25CA1D}"/>
    <dgm:cxn modelId="{C6DD8C15-A44E-EC46-95CE-8FD79DA4C5B0}" type="presOf" srcId="{AD183942-BB37-8A4D-868A-765D2A5E9C5D}" destId="{713D0628-14C5-1648-ACB4-EA5DC13DE604}" srcOrd="0" destOrd="0" presId="urn:microsoft.com/office/officeart/2005/8/layout/vList5"/>
    <dgm:cxn modelId="{D5238F17-4498-EC4B-AA58-1F18871A1F0A}" srcId="{A36215BB-E313-BB45-9B8D-403031B2A24E}" destId="{55F41187-2B7A-2F4B-A448-4EC49B1ED4C9}" srcOrd="3" destOrd="0" parTransId="{A7F6DA8D-C176-0B40-BB7A-2803E7B90CF3}" sibTransId="{DE3DB0E7-BA58-8143-A221-3098483CE7F2}"/>
    <dgm:cxn modelId="{74351322-A580-0747-A363-3460B25F9C96}" type="presOf" srcId="{A36215BB-E313-BB45-9B8D-403031B2A24E}" destId="{B139F513-6E47-F049-B7AC-C2AC5A9BE9E2}" srcOrd="0" destOrd="0" presId="urn:microsoft.com/office/officeart/2005/8/layout/vList5"/>
    <dgm:cxn modelId="{31DB1C24-52D0-1045-A8D2-24EF38116305}" srcId="{0096CFFB-EC38-E340-9007-4F5D9C3A73DB}" destId="{98D69683-8727-D245-939F-EF715B1A534A}" srcOrd="1" destOrd="0" parTransId="{46E2CBFC-035F-3548-855B-8C04A2A26DAF}" sibTransId="{AEE0ED86-88CD-034C-A406-1E0B618755E3}"/>
    <dgm:cxn modelId="{F6E3BF26-3A5B-EF4E-991B-A7E305A64322}" srcId="{0096CFFB-EC38-E340-9007-4F5D9C3A73DB}" destId="{7B68DF80-E6D2-D549-8875-4EFE210D369C}" srcOrd="2" destOrd="0" parTransId="{2207412E-7F06-864D-AD1D-3ED7CCF53707}" sibTransId="{57D3406E-D337-8A4E-BFB3-20E7FAB275F4}"/>
    <dgm:cxn modelId="{5E8DE03D-7DEC-2B40-9313-3FE98E99C2F4}" srcId="{84BB5AB3-A5BE-7144-BAA3-78B5B4EB0FFB}" destId="{4182866B-8D33-D54D-85AB-EAFD77BEC16C}" srcOrd="1" destOrd="0" parTransId="{FC4A6689-46D7-B048-B2C8-66C118C83EDD}" sibTransId="{94864A2D-87A6-4E4B-ADC4-63E3332D10B5}"/>
    <dgm:cxn modelId="{4DA3923E-F1FE-1547-8F78-6A32FC615409}" type="presOf" srcId="{84BB5AB3-A5BE-7144-BAA3-78B5B4EB0FFB}" destId="{7D3A57AC-B3A0-024C-B03B-D925D8C16713}" srcOrd="0" destOrd="0" presId="urn:microsoft.com/office/officeart/2005/8/layout/vList5"/>
    <dgm:cxn modelId="{AB38D760-D6BD-AD4C-B34A-32F8146661FA}" srcId="{A36215BB-E313-BB45-9B8D-403031B2A24E}" destId="{AAF5CABF-D7DD-534D-AE09-FBFA74FF56EF}" srcOrd="1" destOrd="0" parTransId="{83299EA2-03A5-374F-A5AD-86943BEA810D}" sibTransId="{5B294978-0940-084E-B4A9-9A218D916125}"/>
    <dgm:cxn modelId="{E5E5FC43-8B4E-384A-85AE-7ED4F037CDDA}" srcId="{0096CFFB-EC38-E340-9007-4F5D9C3A73DB}" destId="{2508C477-B86B-4142-967B-B793DC5E3FA4}" srcOrd="0" destOrd="0" parTransId="{0592FE51-6D72-0240-9CA4-49CDA1C4A160}" sibTransId="{DF1EEDCD-AA1D-1C45-931D-D104CBBBA554}"/>
    <dgm:cxn modelId="{64BE4A44-18D9-9447-8B5C-501BF70A22C1}" type="presOf" srcId="{AAF5CABF-D7DD-534D-AE09-FBFA74FF56EF}" destId="{C65101FE-51C7-7A40-B9FF-C1747A384E70}" srcOrd="0" destOrd="1" presId="urn:microsoft.com/office/officeart/2005/8/layout/vList5"/>
    <dgm:cxn modelId="{C15DE746-DA2A-1C4A-B485-89AB0CC2EEEE}" srcId="{84BB5AB3-A5BE-7144-BAA3-78B5B4EB0FFB}" destId="{0281B8B5-EBAC-E040-95B3-15AC0631E509}" srcOrd="0" destOrd="0" parTransId="{A40F26A9-A1CF-D041-ADF4-7F1C4BB2E36D}" sibTransId="{88C543C8-5D7E-764D-995D-0211B995ADB9}"/>
    <dgm:cxn modelId="{FFCE0549-637D-374A-9821-4EA26CFF7F06}" type="presOf" srcId="{4182866B-8D33-D54D-85AB-EAFD77BEC16C}" destId="{D265CB3E-34B8-1F44-9A95-FEC6AF43AC39}" srcOrd="0" destOrd="1" presId="urn:microsoft.com/office/officeart/2005/8/layout/vList5"/>
    <dgm:cxn modelId="{CCDF444E-0ABD-1D4A-B9BE-D81BBF80F9A5}" srcId="{A36215BB-E313-BB45-9B8D-403031B2A24E}" destId="{17DE2F28-8285-E644-9466-FF394742D212}" srcOrd="0" destOrd="0" parTransId="{6CBC7066-FF15-6E40-83A0-8379C536BBC3}" sibTransId="{0145B403-2FD7-1C4E-B3E7-8D96FDDEF499}"/>
    <dgm:cxn modelId="{873706A1-836E-F14D-B56B-E9F03C4AE17E}" type="presOf" srcId="{7B68DF80-E6D2-D549-8875-4EFE210D369C}" destId="{E501C575-3AF4-A040-8C67-9B242DBCCF35}" srcOrd="0" destOrd="2" presId="urn:microsoft.com/office/officeart/2005/8/layout/vList5"/>
    <dgm:cxn modelId="{16102DA9-F86A-CD4B-964C-392A2CBE8580}" type="presOf" srcId="{2508C477-B86B-4142-967B-B793DC5E3FA4}" destId="{E501C575-3AF4-A040-8C67-9B242DBCCF35}" srcOrd="0" destOrd="0" presId="urn:microsoft.com/office/officeart/2005/8/layout/vList5"/>
    <dgm:cxn modelId="{53EA0BC1-103C-AF47-840D-9AF2496E071D}" type="presOf" srcId="{0281B8B5-EBAC-E040-95B3-15AC0631E509}" destId="{D265CB3E-34B8-1F44-9A95-FEC6AF43AC39}" srcOrd="0" destOrd="0" presId="urn:microsoft.com/office/officeart/2005/8/layout/vList5"/>
    <dgm:cxn modelId="{F341E4C5-B5FB-0B40-9716-E6AFA2B74282}" srcId="{AD183942-BB37-8A4D-868A-765D2A5E9C5D}" destId="{A36215BB-E313-BB45-9B8D-403031B2A24E}" srcOrd="2" destOrd="0" parTransId="{4149C021-4061-BA44-ACDC-6650700E7194}" sibTransId="{EAE57833-27C2-2A40-8DC5-D10FD477AB73}"/>
    <dgm:cxn modelId="{EB7649D8-1A60-9840-A66A-4F569264916A}" type="presOf" srcId="{98D69683-8727-D245-939F-EF715B1A534A}" destId="{E501C575-3AF4-A040-8C67-9B242DBCCF35}" srcOrd="0" destOrd="1" presId="urn:microsoft.com/office/officeart/2005/8/layout/vList5"/>
    <dgm:cxn modelId="{2058A5D8-A652-4B40-B160-200212A28448}" srcId="{AD183942-BB37-8A4D-868A-765D2A5E9C5D}" destId="{0096CFFB-EC38-E340-9007-4F5D9C3A73DB}" srcOrd="0" destOrd="0" parTransId="{FBE4C986-7668-124C-A664-DC4069DA466D}" sibTransId="{E9BFCE7E-F6AA-5543-A0A1-23115A254615}"/>
    <dgm:cxn modelId="{7A0DB1D8-57C4-9043-9F55-6107DA2A05BA}" srcId="{A36215BB-E313-BB45-9B8D-403031B2A24E}" destId="{FF9F8E7F-9F15-BB4E-A3D2-0C70362A816B}" srcOrd="2" destOrd="0" parTransId="{DDBCD0EB-7DE9-034E-93D3-7DA75B61F298}" sibTransId="{D081A86F-4AB4-B645-9C6C-25B656229836}"/>
    <dgm:cxn modelId="{8F86ECDF-ADD7-0948-9515-2D09ADE8C204}" type="presOf" srcId="{FF9F8E7F-9F15-BB4E-A3D2-0C70362A816B}" destId="{C65101FE-51C7-7A40-B9FF-C1747A384E70}" srcOrd="0" destOrd="2" presId="urn:microsoft.com/office/officeart/2005/8/layout/vList5"/>
    <dgm:cxn modelId="{E4C783E4-0CC2-0346-9EE1-E2F03CF2FB28}" type="presOf" srcId="{0096CFFB-EC38-E340-9007-4F5D9C3A73DB}" destId="{17AA592C-3498-FC48-A003-BE59CD7376DE}" srcOrd="0" destOrd="0" presId="urn:microsoft.com/office/officeart/2005/8/layout/vList5"/>
    <dgm:cxn modelId="{4396E0EB-2951-3F40-998C-4FA514743B29}" type="presOf" srcId="{55F41187-2B7A-2F4B-A448-4EC49B1ED4C9}" destId="{C65101FE-51C7-7A40-B9FF-C1747A384E70}" srcOrd="0" destOrd="3" presId="urn:microsoft.com/office/officeart/2005/8/layout/vList5"/>
    <dgm:cxn modelId="{1ED1ADF0-2D24-9242-8C6B-AE8F6162A103}" type="presOf" srcId="{17DE2F28-8285-E644-9466-FF394742D212}" destId="{C65101FE-51C7-7A40-B9FF-C1747A384E70}" srcOrd="0" destOrd="0" presId="urn:microsoft.com/office/officeart/2005/8/layout/vList5"/>
    <dgm:cxn modelId="{DEF075A8-DB1B-A74D-88E4-7185F60DF338}" type="presParOf" srcId="{713D0628-14C5-1648-ACB4-EA5DC13DE604}" destId="{0BF9080B-21F9-8244-9B50-B9594378AA15}" srcOrd="0" destOrd="0" presId="urn:microsoft.com/office/officeart/2005/8/layout/vList5"/>
    <dgm:cxn modelId="{ED2D3AD5-3F4F-F24D-873F-6D2D7C8ACD5E}" type="presParOf" srcId="{0BF9080B-21F9-8244-9B50-B9594378AA15}" destId="{17AA592C-3498-FC48-A003-BE59CD7376DE}" srcOrd="0" destOrd="0" presId="urn:microsoft.com/office/officeart/2005/8/layout/vList5"/>
    <dgm:cxn modelId="{6B842BF1-2D33-B04D-9500-42C0690DD7F5}" type="presParOf" srcId="{0BF9080B-21F9-8244-9B50-B9594378AA15}" destId="{E501C575-3AF4-A040-8C67-9B242DBCCF35}" srcOrd="1" destOrd="0" presId="urn:microsoft.com/office/officeart/2005/8/layout/vList5"/>
    <dgm:cxn modelId="{3507535C-39F7-B746-A5D6-999968A42900}" type="presParOf" srcId="{713D0628-14C5-1648-ACB4-EA5DC13DE604}" destId="{BA68CBA5-C690-014B-9B33-00A7BFCEB612}" srcOrd="1" destOrd="0" presId="urn:microsoft.com/office/officeart/2005/8/layout/vList5"/>
    <dgm:cxn modelId="{24FE2AFB-FFFA-404B-97CE-2AD72117DD95}" type="presParOf" srcId="{713D0628-14C5-1648-ACB4-EA5DC13DE604}" destId="{2DCD8C8F-C57C-2B41-991A-499494D2F3FF}" srcOrd="2" destOrd="0" presId="urn:microsoft.com/office/officeart/2005/8/layout/vList5"/>
    <dgm:cxn modelId="{3521F022-836A-3F48-8730-36DA87F897AA}" type="presParOf" srcId="{2DCD8C8F-C57C-2B41-991A-499494D2F3FF}" destId="{7D3A57AC-B3A0-024C-B03B-D925D8C16713}" srcOrd="0" destOrd="0" presId="urn:microsoft.com/office/officeart/2005/8/layout/vList5"/>
    <dgm:cxn modelId="{10FA5697-95AD-0744-894F-4B657EC7ABCB}" type="presParOf" srcId="{2DCD8C8F-C57C-2B41-991A-499494D2F3FF}" destId="{D265CB3E-34B8-1F44-9A95-FEC6AF43AC39}" srcOrd="1" destOrd="0" presId="urn:microsoft.com/office/officeart/2005/8/layout/vList5"/>
    <dgm:cxn modelId="{DDC61391-6466-D649-9883-5F41C927A9C4}" type="presParOf" srcId="{713D0628-14C5-1648-ACB4-EA5DC13DE604}" destId="{305DF2A8-BAD9-D74C-B171-C136976972B0}" srcOrd="3" destOrd="0" presId="urn:microsoft.com/office/officeart/2005/8/layout/vList5"/>
    <dgm:cxn modelId="{7C3A6E4E-DFD4-EC4E-AE76-BE3A8D774F46}" type="presParOf" srcId="{713D0628-14C5-1648-ACB4-EA5DC13DE604}" destId="{7A9F468C-14A3-7A41-A12A-9D1FB747F935}" srcOrd="4" destOrd="0" presId="urn:microsoft.com/office/officeart/2005/8/layout/vList5"/>
    <dgm:cxn modelId="{2FED8EE4-9D83-3F41-81C1-F07FA928E7A2}" type="presParOf" srcId="{7A9F468C-14A3-7A41-A12A-9D1FB747F935}" destId="{B139F513-6E47-F049-B7AC-C2AC5A9BE9E2}" srcOrd="0" destOrd="0" presId="urn:microsoft.com/office/officeart/2005/8/layout/vList5"/>
    <dgm:cxn modelId="{4559797A-E537-114C-88BC-683D1BF64BF0}" type="presParOf" srcId="{7A9F468C-14A3-7A41-A12A-9D1FB747F935}" destId="{C65101FE-51C7-7A40-B9FF-C1747A384E7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69AE6-32D3-944D-AE33-67EC2676F26B}"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575B584D-037D-CA48-AEA1-0E7545AA2C16}">
      <dgm:prSet>
        <dgm:style>
          <a:lnRef idx="3">
            <a:schemeClr val="lt1"/>
          </a:lnRef>
          <a:fillRef idx="1">
            <a:schemeClr val="accent1"/>
          </a:fillRef>
          <a:effectRef idx="1">
            <a:schemeClr val="accent1"/>
          </a:effectRef>
          <a:fontRef idx="minor">
            <a:schemeClr val="lt1"/>
          </a:fontRef>
        </dgm:style>
      </dgm:prSet>
      <dgm:spPr/>
      <dgm:t>
        <a:bodyPr/>
        <a:lstStyle/>
        <a:p>
          <a:pPr rtl="0"/>
          <a:r>
            <a:rPr lang="en-US" dirty="0"/>
            <a:t>Heuristic 2</a:t>
          </a:r>
        </a:p>
      </dgm:t>
    </dgm:pt>
    <dgm:pt modelId="{2785264F-2744-D948-A7DD-E59929B399B8}" type="parTrans" cxnId="{3BEDFE48-4F7D-674C-A8F9-53499D94E28C}">
      <dgm:prSet/>
      <dgm:spPr/>
      <dgm:t>
        <a:bodyPr/>
        <a:lstStyle/>
        <a:p>
          <a:endParaRPr lang="en-US"/>
        </a:p>
      </dgm:t>
    </dgm:pt>
    <dgm:pt modelId="{BE02A2B0-9C9F-154B-92D1-D0C2E8313C9A}" type="sibTrans" cxnId="{3BEDFE48-4F7D-674C-A8F9-53499D94E28C}">
      <dgm:prSet/>
      <dgm:spPr/>
      <dgm:t>
        <a:bodyPr/>
        <a:lstStyle/>
        <a:p>
          <a:endParaRPr lang="en-US"/>
        </a:p>
      </dgm:t>
    </dgm:pt>
    <dgm:pt modelId="{797F48A2-41E0-874D-8722-6FCDCC856D0C}">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I3. Compose equipment selection, availability check and rental request creation</a:t>
          </a:r>
        </a:p>
      </dgm:t>
    </dgm:pt>
    <dgm:pt modelId="{CA4D7F65-48E6-1A45-ACF1-30E10C7D9C71}" type="parTrans" cxnId="{DDD8230D-DD95-3945-B89F-FD3939CDE7EF}">
      <dgm:prSet/>
      <dgm:spPr/>
      <dgm:t>
        <a:bodyPr/>
        <a:lstStyle/>
        <a:p>
          <a:endParaRPr lang="en-US"/>
        </a:p>
      </dgm:t>
    </dgm:pt>
    <dgm:pt modelId="{D25425B7-D835-EC4E-94A3-1D2CFF01868D}" type="sibTrans" cxnId="{DDD8230D-DD95-3945-B89F-FD3939CDE7EF}">
      <dgm:prSet/>
      <dgm:spPr/>
      <dgm:t>
        <a:bodyPr/>
        <a:lstStyle/>
        <a:p>
          <a:endParaRPr lang="en-US"/>
        </a:p>
      </dgm:t>
    </dgm:pt>
    <dgm:pt modelId="{CA6393D2-362B-1C4D-A303-C9401B27F1CD}">
      <dgm:prSet>
        <dgm:style>
          <a:lnRef idx="3">
            <a:schemeClr val="lt1"/>
          </a:lnRef>
          <a:fillRef idx="1">
            <a:schemeClr val="accent1"/>
          </a:fillRef>
          <a:effectRef idx="1">
            <a:schemeClr val="accent1"/>
          </a:effectRef>
          <a:fontRef idx="minor">
            <a:schemeClr val="lt1"/>
          </a:fontRef>
        </dgm:style>
      </dgm:prSet>
      <dgm:spPr/>
      <dgm:t>
        <a:bodyPr/>
        <a:lstStyle/>
        <a:p>
          <a:pPr rtl="0"/>
          <a:r>
            <a:rPr lang="en-US" dirty="0"/>
            <a:t>Heuristic 6</a:t>
          </a:r>
        </a:p>
      </dgm:t>
    </dgm:pt>
    <dgm:pt modelId="{B8E18454-D846-CB4C-A839-707706105621}" type="parTrans" cxnId="{C654B1EC-1AC3-AB40-8CBD-62D374125CC1}">
      <dgm:prSet/>
      <dgm:spPr/>
      <dgm:t>
        <a:bodyPr/>
        <a:lstStyle/>
        <a:p>
          <a:endParaRPr lang="en-US"/>
        </a:p>
      </dgm:t>
    </dgm:pt>
    <dgm:pt modelId="{6B9CDA3F-8A2F-6E46-A9C8-3DBFD061EDC5}" type="sibTrans" cxnId="{C654B1EC-1AC3-AB40-8CBD-62D374125CC1}">
      <dgm:prSet/>
      <dgm:spPr/>
      <dgm:t>
        <a:bodyPr/>
        <a:lstStyle/>
        <a:p>
          <a:endParaRPr lang="en-US"/>
        </a:p>
      </dgm:t>
    </dgm:pt>
    <dgm:pt modelId="{1BAFC4C6-D168-2C41-934C-7E6940C09230}">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I4. Separate process for small vs. large equipment, streamline “small” process</a:t>
          </a:r>
        </a:p>
      </dgm:t>
    </dgm:pt>
    <dgm:pt modelId="{298DC561-9F91-2742-8185-BE6BD9D03447}" type="parTrans" cxnId="{1492EEE7-ABC3-4744-A573-349F485F1186}">
      <dgm:prSet/>
      <dgm:spPr/>
      <dgm:t>
        <a:bodyPr/>
        <a:lstStyle/>
        <a:p>
          <a:endParaRPr lang="en-US"/>
        </a:p>
      </dgm:t>
    </dgm:pt>
    <dgm:pt modelId="{F45916AF-54FF-7B46-9C14-70273B9D0ABB}" type="sibTrans" cxnId="{1492EEE7-ABC3-4744-A573-349F485F1186}">
      <dgm:prSet/>
      <dgm:spPr/>
      <dgm:t>
        <a:bodyPr/>
        <a:lstStyle/>
        <a:p>
          <a:endParaRPr lang="en-US"/>
        </a:p>
      </dgm:t>
    </dgm:pt>
    <dgm:pt modelId="{5FCFAB4C-B8F2-B746-9F2D-A14C25483397}">
      <dgm:prSet>
        <dgm:style>
          <a:lnRef idx="3">
            <a:schemeClr val="lt1"/>
          </a:lnRef>
          <a:fillRef idx="1">
            <a:schemeClr val="accent1"/>
          </a:fillRef>
          <a:effectRef idx="1">
            <a:schemeClr val="accent1"/>
          </a:effectRef>
          <a:fontRef idx="minor">
            <a:schemeClr val="lt1"/>
          </a:fontRef>
        </dgm:style>
      </dgm:prSet>
      <dgm:spPr/>
      <dgm:t>
        <a:bodyPr/>
        <a:lstStyle/>
        <a:p>
          <a:pPr rtl="0"/>
          <a:r>
            <a:rPr lang="en-US" dirty="0"/>
            <a:t>Heuristic 1</a:t>
          </a:r>
        </a:p>
      </dgm:t>
    </dgm:pt>
    <dgm:pt modelId="{D1E78217-8B96-FD48-9A2C-C0D18E3B9728}" type="parTrans" cxnId="{C98869FC-2A30-7F40-A9F1-80E60C6F4490}">
      <dgm:prSet/>
      <dgm:spPr/>
      <dgm:t>
        <a:bodyPr/>
        <a:lstStyle/>
        <a:p>
          <a:endParaRPr lang="en-US"/>
        </a:p>
      </dgm:t>
    </dgm:pt>
    <dgm:pt modelId="{A5F239CB-11CF-C844-BAB4-856AAAEFAD32}" type="sibTrans" cxnId="{C98869FC-2A30-7F40-A9F1-80E60C6F4490}">
      <dgm:prSet/>
      <dgm:spPr/>
      <dgm:t>
        <a:bodyPr/>
        <a:lstStyle/>
        <a:p>
          <a:endParaRPr lang="en-US"/>
        </a:p>
      </dgm:t>
    </dgm:pt>
    <dgm:pt modelId="{FEF88A3C-403C-AA43-A995-7C2D8A6A5CBA}">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I1. Eliminate request for approvals for small equipment</a:t>
          </a:r>
        </a:p>
      </dgm:t>
    </dgm:pt>
    <dgm:pt modelId="{A8E1ABD0-8C3C-124A-9A16-A7A69850CB5A}" type="parTrans" cxnId="{24BCEBD1-B9B1-644C-B743-F43CC636B798}">
      <dgm:prSet/>
      <dgm:spPr/>
      <dgm:t>
        <a:bodyPr/>
        <a:lstStyle/>
        <a:p>
          <a:endParaRPr lang="en-US"/>
        </a:p>
      </dgm:t>
    </dgm:pt>
    <dgm:pt modelId="{E961426D-0AF8-724D-8A0F-8E5914D88B93}" type="sibTrans" cxnId="{24BCEBD1-B9B1-644C-B743-F43CC636B798}">
      <dgm:prSet/>
      <dgm:spPr/>
      <dgm:t>
        <a:bodyPr/>
        <a:lstStyle/>
        <a:p>
          <a:endParaRPr lang="en-US"/>
        </a:p>
      </dgm:t>
    </dgm:pt>
    <dgm:pt modelId="{86132420-35A7-794F-AD78-DCA26E9A8FDD}">
      <dgm:prSet>
        <dgm:style>
          <a:lnRef idx="2">
            <a:schemeClr val="accent1"/>
          </a:lnRef>
          <a:fillRef idx="1">
            <a:schemeClr val="lt1"/>
          </a:fillRef>
          <a:effectRef idx="0">
            <a:schemeClr val="accent1"/>
          </a:effectRef>
          <a:fontRef idx="minor">
            <a:schemeClr val="dk1"/>
          </a:fontRef>
        </dgm:style>
      </dgm:prSet>
      <dgm:spPr>
        <a:ln/>
      </dgm:spPr>
      <dgm:t>
        <a:bodyPr/>
        <a:lstStyle/>
        <a:p>
          <a:pPr rtl="0"/>
          <a:r>
            <a:rPr lang="en-US" dirty="0"/>
            <a:t>I2. Replace approval with empowerment &amp; stat. controls</a:t>
          </a:r>
        </a:p>
      </dgm:t>
    </dgm:pt>
    <dgm:pt modelId="{403C1053-F81B-DB47-9870-EDA72BC2C25B}" type="parTrans" cxnId="{369A4AB5-B3EE-CD40-9DE9-5773435887A1}">
      <dgm:prSet/>
      <dgm:spPr/>
      <dgm:t>
        <a:bodyPr/>
        <a:lstStyle/>
        <a:p>
          <a:endParaRPr lang="en-US"/>
        </a:p>
      </dgm:t>
    </dgm:pt>
    <dgm:pt modelId="{ACE62F27-BD19-224D-9D7B-EE9D51EFA96B}" type="sibTrans" cxnId="{369A4AB5-B3EE-CD40-9DE9-5773435887A1}">
      <dgm:prSet/>
      <dgm:spPr/>
      <dgm:t>
        <a:bodyPr/>
        <a:lstStyle/>
        <a:p>
          <a:endParaRPr lang="en-US"/>
        </a:p>
      </dgm:t>
    </dgm:pt>
    <dgm:pt modelId="{FFAEA391-B23C-9545-A0B7-7CD08001B674}" type="pres">
      <dgm:prSet presAssocID="{78B69AE6-32D3-944D-AE33-67EC2676F26B}" presName="linear" presStyleCnt="0">
        <dgm:presLayoutVars>
          <dgm:dir/>
          <dgm:animLvl val="lvl"/>
          <dgm:resizeHandles val="exact"/>
        </dgm:presLayoutVars>
      </dgm:prSet>
      <dgm:spPr/>
    </dgm:pt>
    <dgm:pt modelId="{8F2AD5CD-1BB0-0148-82CF-6DA94B7A9265}" type="pres">
      <dgm:prSet presAssocID="{5FCFAB4C-B8F2-B746-9F2D-A14C25483397}" presName="parentLin" presStyleCnt="0"/>
      <dgm:spPr/>
    </dgm:pt>
    <dgm:pt modelId="{68FD159B-D3D1-D24F-9F25-7DF400351A52}" type="pres">
      <dgm:prSet presAssocID="{5FCFAB4C-B8F2-B746-9F2D-A14C25483397}" presName="parentLeftMargin" presStyleLbl="node1" presStyleIdx="0" presStyleCnt="3"/>
      <dgm:spPr/>
    </dgm:pt>
    <dgm:pt modelId="{774F0868-CA89-C349-9007-B277D91EC372}" type="pres">
      <dgm:prSet presAssocID="{5FCFAB4C-B8F2-B746-9F2D-A14C25483397}" presName="parentText" presStyleLbl="node1" presStyleIdx="0" presStyleCnt="3">
        <dgm:presLayoutVars>
          <dgm:chMax val="0"/>
          <dgm:bulletEnabled val="1"/>
        </dgm:presLayoutVars>
      </dgm:prSet>
      <dgm:spPr/>
    </dgm:pt>
    <dgm:pt modelId="{25E60F00-2BE0-FE4A-8EC0-3C164D2C569D}" type="pres">
      <dgm:prSet presAssocID="{5FCFAB4C-B8F2-B746-9F2D-A14C25483397}" presName="negativeSpace" presStyleCnt="0"/>
      <dgm:spPr/>
    </dgm:pt>
    <dgm:pt modelId="{0EEA77AF-266A-FC47-9721-42C15217D116}" type="pres">
      <dgm:prSet presAssocID="{5FCFAB4C-B8F2-B746-9F2D-A14C25483397}" presName="childText" presStyleLbl="conFgAcc1" presStyleIdx="0" presStyleCnt="3">
        <dgm:presLayoutVars>
          <dgm:bulletEnabled val="1"/>
        </dgm:presLayoutVars>
      </dgm:prSet>
      <dgm:spPr/>
    </dgm:pt>
    <dgm:pt modelId="{A3C4D4D0-2D21-C741-8DFB-5D398D88AEBD}" type="pres">
      <dgm:prSet presAssocID="{A5F239CB-11CF-C844-BAB4-856AAAEFAD32}" presName="spaceBetweenRectangles" presStyleCnt="0"/>
      <dgm:spPr/>
    </dgm:pt>
    <dgm:pt modelId="{594BC9C5-02BB-D54C-A0BB-75894A15F229}" type="pres">
      <dgm:prSet presAssocID="{575B584D-037D-CA48-AEA1-0E7545AA2C16}" presName="parentLin" presStyleCnt="0"/>
      <dgm:spPr/>
    </dgm:pt>
    <dgm:pt modelId="{8A21E8E6-A758-8548-A6BB-FF16162AC61D}" type="pres">
      <dgm:prSet presAssocID="{575B584D-037D-CA48-AEA1-0E7545AA2C16}" presName="parentLeftMargin" presStyleLbl="node1" presStyleIdx="0" presStyleCnt="3"/>
      <dgm:spPr/>
    </dgm:pt>
    <dgm:pt modelId="{835B7792-B661-7441-9448-9C8158BBF790}" type="pres">
      <dgm:prSet presAssocID="{575B584D-037D-CA48-AEA1-0E7545AA2C16}" presName="parentText" presStyleLbl="node1" presStyleIdx="1" presStyleCnt="3">
        <dgm:presLayoutVars>
          <dgm:chMax val="0"/>
          <dgm:bulletEnabled val="1"/>
        </dgm:presLayoutVars>
      </dgm:prSet>
      <dgm:spPr/>
    </dgm:pt>
    <dgm:pt modelId="{B41F2A31-0D30-B34C-8E11-30133BBB389E}" type="pres">
      <dgm:prSet presAssocID="{575B584D-037D-CA48-AEA1-0E7545AA2C16}" presName="negativeSpace" presStyleCnt="0"/>
      <dgm:spPr/>
    </dgm:pt>
    <dgm:pt modelId="{A75F7EE1-3669-9747-9356-62FC6089C1B3}" type="pres">
      <dgm:prSet presAssocID="{575B584D-037D-CA48-AEA1-0E7545AA2C16}" presName="childText" presStyleLbl="conFgAcc1" presStyleIdx="1" presStyleCnt="3">
        <dgm:presLayoutVars>
          <dgm:bulletEnabled val="1"/>
        </dgm:presLayoutVars>
      </dgm:prSet>
      <dgm:spPr/>
    </dgm:pt>
    <dgm:pt modelId="{061F6CA5-D87C-4140-8CD9-655EACFF559D}" type="pres">
      <dgm:prSet presAssocID="{BE02A2B0-9C9F-154B-92D1-D0C2E8313C9A}" presName="spaceBetweenRectangles" presStyleCnt="0"/>
      <dgm:spPr/>
    </dgm:pt>
    <dgm:pt modelId="{C1515A3A-45DF-1D4B-82D9-113EDD36B3A6}" type="pres">
      <dgm:prSet presAssocID="{CA6393D2-362B-1C4D-A303-C9401B27F1CD}" presName="parentLin" presStyleCnt="0"/>
      <dgm:spPr/>
    </dgm:pt>
    <dgm:pt modelId="{FC0575BF-61BF-B048-AF86-216EE2C8C57C}" type="pres">
      <dgm:prSet presAssocID="{CA6393D2-362B-1C4D-A303-C9401B27F1CD}" presName="parentLeftMargin" presStyleLbl="node1" presStyleIdx="1" presStyleCnt="3"/>
      <dgm:spPr/>
    </dgm:pt>
    <dgm:pt modelId="{59F71DBD-70C2-DE48-B6BD-E429C27283A7}" type="pres">
      <dgm:prSet presAssocID="{CA6393D2-362B-1C4D-A303-C9401B27F1CD}" presName="parentText" presStyleLbl="node1" presStyleIdx="2" presStyleCnt="3">
        <dgm:presLayoutVars>
          <dgm:chMax val="0"/>
          <dgm:bulletEnabled val="1"/>
        </dgm:presLayoutVars>
      </dgm:prSet>
      <dgm:spPr/>
    </dgm:pt>
    <dgm:pt modelId="{E301918D-A41D-DB44-8C26-AD12EEF80C77}" type="pres">
      <dgm:prSet presAssocID="{CA6393D2-362B-1C4D-A303-C9401B27F1CD}" presName="negativeSpace" presStyleCnt="0"/>
      <dgm:spPr/>
    </dgm:pt>
    <dgm:pt modelId="{15483327-7D3F-4742-A42F-33ED6B26C5B0}" type="pres">
      <dgm:prSet presAssocID="{CA6393D2-362B-1C4D-A303-C9401B27F1CD}" presName="childText" presStyleLbl="conFgAcc1" presStyleIdx="2" presStyleCnt="3">
        <dgm:presLayoutVars>
          <dgm:bulletEnabled val="1"/>
        </dgm:presLayoutVars>
      </dgm:prSet>
      <dgm:spPr/>
    </dgm:pt>
  </dgm:ptLst>
  <dgm:cxnLst>
    <dgm:cxn modelId="{DDD8230D-DD95-3945-B89F-FD3939CDE7EF}" srcId="{575B584D-037D-CA48-AEA1-0E7545AA2C16}" destId="{797F48A2-41E0-874D-8722-6FCDCC856D0C}" srcOrd="0" destOrd="0" parTransId="{CA4D7F65-48E6-1A45-ACF1-30E10C7D9C71}" sibTransId="{D25425B7-D835-EC4E-94A3-1D2CFF01868D}"/>
    <dgm:cxn modelId="{75E93832-DAD5-4746-9F97-472279876579}" type="presOf" srcId="{1BAFC4C6-D168-2C41-934C-7E6940C09230}" destId="{15483327-7D3F-4742-A42F-33ED6B26C5B0}" srcOrd="0" destOrd="0" presId="urn:microsoft.com/office/officeart/2005/8/layout/list1"/>
    <dgm:cxn modelId="{564CEF3D-7C9E-E242-9B83-2F9C800604C6}" type="presOf" srcId="{CA6393D2-362B-1C4D-A303-C9401B27F1CD}" destId="{59F71DBD-70C2-DE48-B6BD-E429C27283A7}" srcOrd="1" destOrd="0" presId="urn:microsoft.com/office/officeart/2005/8/layout/list1"/>
    <dgm:cxn modelId="{FE030543-3503-3440-A68F-4AEB31159163}" type="presOf" srcId="{78B69AE6-32D3-944D-AE33-67EC2676F26B}" destId="{FFAEA391-B23C-9545-A0B7-7CD08001B674}" srcOrd="0" destOrd="0" presId="urn:microsoft.com/office/officeart/2005/8/layout/list1"/>
    <dgm:cxn modelId="{82B3EC45-86AD-C944-AAC3-EF1827931525}" type="presOf" srcId="{FEF88A3C-403C-AA43-A995-7C2D8A6A5CBA}" destId="{0EEA77AF-266A-FC47-9721-42C15217D116}" srcOrd="0" destOrd="0" presId="urn:microsoft.com/office/officeart/2005/8/layout/list1"/>
    <dgm:cxn modelId="{3BEDFE48-4F7D-674C-A8F9-53499D94E28C}" srcId="{78B69AE6-32D3-944D-AE33-67EC2676F26B}" destId="{575B584D-037D-CA48-AEA1-0E7545AA2C16}" srcOrd="1" destOrd="0" parTransId="{2785264F-2744-D948-A7DD-E59929B399B8}" sibTransId="{BE02A2B0-9C9F-154B-92D1-D0C2E8313C9A}"/>
    <dgm:cxn modelId="{1B0D3E49-B8A7-5E44-8728-8FB50F337C19}" type="presOf" srcId="{CA6393D2-362B-1C4D-A303-C9401B27F1CD}" destId="{FC0575BF-61BF-B048-AF86-216EE2C8C57C}" srcOrd="0" destOrd="0" presId="urn:microsoft.com/office/officeart/2005/8/layout/list1"/>
    <dgm:cxn modelId="{F579209D-D3ED-8B41-825D-4B85415846FA}" type="presOf" srcId="{575B584D-037D-CA48-AEA1-0E7545AA2C16}" destId="{8A21E8E6-A758-8548-A6BB-FF16162AC61D}" srcOrd="0" destOrd="0" presId="urn:microsoft.com/office/officeart/2005/8/layout/list1"/>
    <dgm:cxn modelId="{F4F442B0-854B-B441-93DF-9954C65A026A}" type="presOf" srcId="{575B584D-037D-CA48-AEA1-0E7545AA2C16}" destId="{835B7792-B661-7441-9448-9C8158BBF790}" srcOrd="1" destOrd="0" presId="urn:microsoft.com/office/officeart/2005/8/layout/list1"/>
    <dgm:cxn modelId="{1827CCB0-7612-E14D-A983-37ADFF6342CC}" type="presOf" srcId="{5FCFAB4C-B8F2-B746-9F2D-A14C25483397}" destId="{68FD159B-D3D1-D24F-9F25-7DF400351A52}" srcOrd="0" destOrd="0" presId="urn:microsoft.com/office/officeart/2005/8/layout/list1"/>
    <dgm:cxn modelId="{241C51B1-D0C7-A340-ADF3-B48F60F97ED2}" type="presOf" srcId="{797F48A2-41E0-874D-8722-6FCDCC856D0C}" destId="{A75F7EE1-3669-9747-9356-62FC6089C1B3}" srcOrd="0" destOrd="0" presId="urn:microsoft.com/office/officeart/2005/8/layout/list1"/>
    <dgm:cxn modelId="{369A4AB5-B3EE-CD40-9DE9-5773435887A1}" srcId="{5FCFAB4C-B8F2-B746-9F2D-A14C25483397}" destId="{86132420-35A7-794F-AD78-DCA26E9A8FDD}" srcOrd="1" destOrd="0" parTransId="{403C1053-F81B-DB47-9870-EDA72BC2C25B}" sibTransId="{ACE62F27-BD19-224D-9D7B-EE9D51EFA96B}"/>
    <dgm:cxn modelId="{2C94C4BD-A8C5-6A4B-ABD7-53ACB9070988}" type="presOf" srcId="{5FCFAB4C-B8F2-B746-9F2D-A14C25483397}" destId="{774F0868-CA89-C349-9007-B277D91EC372}" srcOrd="1" destOrd="0" presId="urn:microsoft.com/office/officeart/2005/8/layout/list1"/>
    <dgm:cxn modelId="{F08FC3CA-C12D-C24C-B733-38A50351CC06}" type="presOf" srcId="{86132420-35A7-794F-AD78-DCA26E9A8FDD}" destId="{0EEA77AF-266A-FC47-9721-42C15217D116}" srcOrd="0" destOrd="1" presId="urn:microsoft.com/office/officeart/2005/8/layout/list1"/>
    <dgm:cxn modelId="{24BCEBD1-B9B1-644C-B743-F43CC636B798}" srcId="{5FCFAB4C-B8F2-B746-9F2D-A14C25483397}" destId="{FEF88A3C-403C-AA43-A995-7C2D8A6A5CBA}" srcOrd="0" destOrd="0" parTransId="{A8E1ABD0-8C3C-124A-9A16-A7A69850CB5A}" sibTransId="{E961426D-0AF8-724D-8A0F-8E5914D88B93}"/>
    <dgm:cxn modelId="{1492EEE7-ABC3-4744-A573-349F485F1186}" srcId="{CA6393D2-362B-1C4D-A303-C9401B27F1CD}" destId="{1BAFC4C6-D168-2C41-934C-7E6940C09230}" srcOrd="0" destOrd="0" parTransId="{298DC561-9F91-2742-8185-BE6BD9D03447}" sibTransId="{F45916AF-54FF-7B46-9C14-70273B9D0ABB}"/>
    <dgm:cxn modelId="{C654B1EC-1AC3-AB40-8CBD-62D374125CC1}" srcId="{78B69AE6-32D3-944D-AE33-67EC2676F26B}" destId="{CA6393D2-362B-1C4D-A303-C9401B27F1CD}" srcOrd="2" destOrd="0" parTransId="{B8E18454-D846-CB4C-A839-707706105621}" sibTransId="{6B9CDA3F-8A2F-6E46-A9C8-3DBFD061EDC5}"/>
    <dgm:cxn modelId="{C98869FC-2A30-7F40-A9F1-80E60C6F4490}" srcId="{78B69AE6-32D3-944D-AE33-67EC2676F26B}" destId="{5FCFAB4C-B8F2-B746-9F2D-A14C25483397}" srcOrd="0" destOrd="0" parTransId="{D1E78217-8B96-FD48-9A2C-C0D18E3B9728}" sibTransId="{A5F239CB-11CF-C844-BAB4-856AAAEFAD32}"/>
    <dgm:cxn modelId="{F6D8F43F-4256-9A44-83C5-C0D2CB09C647}" type="presParOf" srcId="{FFAEA391-B23C-9545-A0B7-7CD08001B674}" destId="{8F2AD5CD-1BB0-0148-82CF-6DA94B7A9265}" srcOrd="0" destOrd="0" presId="urn:microsoft.com/office/officeart/2005/8/layout/list1"/>
    <dgm:cxn modelId="{B2300828-1CA7-EF46-A49F-3F52F2F429A0}" type="presParOf" srcId="{8F2AD5CD-1BB0-0148-82CF-6DA94B7A9265}" destId="{68FD159B-D3D1-D24F-9F25-7DF400351A52}" srcOrd="0" destOrd="0" presId="urn:microsoft.com/office/officeart/2005/8/layout/list1"/>
    <dgm:cxn modelId="{C433667F-255D-2440-BA0A-0E9E7691A310}" type="presParOf" srcId="{8F2AD5CD-1BB0-0148-82CF-6DA94B7A9265}" destId="{774F0868-CA89-C349-9007-B277D91EC372}" srcOrd="1" destOrd="0" presId="urn:microsoft.com/office/officeart/2005/8/layout/list1"/>
    <dgm:cxn modelId="{ABC587C0-B379-F84E-853C-144106B32F1D}" type="presParOf" srcId="{FFAEA391-B23C-9545-A0B7-7CD08001B674}" destId="{25E60F00-2BE0-FE4A-8EC0-3C164D2C569D}" srcOrd="1" destOrd="0" presId="urn:microsoft.com/office/officeart/2005/8/layout/list1"/>
    <dgm:cxn modelId="{996F4C6C-F1DF-FB43-A8C5-858DF313545F}" type="presParOf" srcId="{FFAEA391-B23C-9545-A0B7-7CD08001B674}" destId="{0EEA77AF-266A-FC47-9721-42C15217D116}" srcOrd="2" destOrd="0" presId="urn:microsoft.com/office/officeart/2005/8/layout/list1"/>
    <dgm:cxn modelId="{2CC261E8-0FE4-5A45-A0F6-E0281EE11265}" type="presParOf" srcId="{FFAEA391-B23C-9545-A0B7-7CD08001B674}" destId="{A3C4D4D0-2D21-C741-8DFB-5D398D88AEBD}" srcOrd="3" destOrd="0" presId="urn:microsoft.com/office/officeart/2005/8/layout/list1"/>
    <dgm:cxn modelId="{CCB73EC6-AEDD-5A48-B0F7-5BB3ADC60737}" type="presParOf" srcId="{FFAEA391-B23C-9545-A0B7-7CD08001B674}" destId="{594BC9C5-02BB-D54C-A0BB-75894A15F229}" srcOrd="4" destOrd="0" presId="urn:microsoft.com/office/officeart/2005/8/layout/list1"/>
    <dgm:cxn modelId="{53AE580E-D4B8-034C-954A-7B68A00C3878}" type="presParOf" srcId="{594BC9C5-02BB-D54C-A0BB-75894A15F229}" destId="{8A21E8E6-A758-8548-A6BB-FF16162AC61D}" srcOrd="0" destOrd="0" presId="urn:microsoft.com/office/officeart/2005/8/layout/list1"/>
    <dgm:cxn modelId="{133606AF-C83F-4B40-800E-99D546C419B9}" type="presParOf" srcId="{594BC9C5-02BB-D54C-A0BB-75894A15F229}" destId="{835B7792-B661-7441-9448-9C8158BBF790}" srcOrd="1" destOrd="0" presId="urn:microsoft.com/office/officeart/2005/8/layout/list1"/>
    <dgm:cxn modelId="{53EF2F70-F381-A24A-995D-DD6E496F1646}" type="presParOf" srcId="{FFAEA391-B23C-9545-A0B7-7CD08001B674}" destId="{B41F2A31-0D30-B34C-8E11-30133BBB389E}" srcOrd="5" destOrd="0" presId="urn:microsoft.com/office/officeart/2005/8/layout/list1"/>
    <dgm:cxn modelId="{1AEF386F-12CC-5740-9992-EFA44CD63302}" type="presParOf" srcId="{FFAEA391-B23C-9545-A0B7-7CD08001B674}" destId="{A75F7EE1-3669-9747-9356-62FC6089C1B3}" srcOrd="6" destOrd="0" presId="urn:microsoft.com/office/officeart/2005/8/layout/list1"/>
    <dgm:cxn modelId="{DAAC952C-9A9A-A342-B0CA-6613E73A93EF}" type="presParOf" srcId="{FFAEA391-B23C-9545-A0B7-7CD08001B674}" destId="{061F6CA5-D87C-4140-8CD9-655EACFF559D}" srcOrd="7" destOrd="0" presId="urn:microsoft.com/office/officeart/2005/8/layout/list1"/>
    <dgm:cxn modelId="{6DE7158C-D302-5443-8EDD-8DCEAB6B8F15}" type="presParOf" srcId="{FFAEA391-B23C-9545-A0B7-7CD08001B674}" destId="{C1515A3A-45DF-1D4B-82D9-113EDD36B3A6}" srcOrd="8" destOrd="0" presId="urn:microsoft.com/office/officeart/2005/8/layout/list1"/>
    <dgm:cxn modelId="{C1D36378-0041-7344-BAE4-FC350560890E}" type="presParOf" srcId="{C1515A3A-45DF-1D4B-82D9-113EDD36B3A6}" destId="{FC0575BF-61BF-B048-AF86-216EE2C8C57C}" srcOrd="0" destOrd="0" presId="urn:microsoft.com/office/officeart/2005/8/layout/list1"/>
    <dgm:cxn modelId="{8511BF15-279C-BF49-9290-66FA0E7DCAEF}" type="presParOf" srcId="{C1515A3A-45DF-1D4B-82D9-113EDD36B3A6}" destId="{59F71DBD-70C2-DE48-B6BD-E429C27283A7}" srcOrd="1" destOrd="0" presId="urn:microsoft.com/office/officeart/2005/8/layout/list1"/>
    <dgm:cxn modelId="{8329DB9A-A354-B34E-8CC4-17D08B4AC322}" type="presParOf" srcId="{FFAEA391-B23C-9545-A0B7-7CD08001B674}" destId="{E301918D-A41D-DB44-8C26-AD12EEF80C77}" srcOrd="9" destOrd="0" presId="urn:microsoft.com/office/officeart/2005/8/layout/list1"/>
    <dgm:cxn modelId="{366F2CE0-230E-CA4E-B788-B871EA50BA94}" type="presParOf" srcId="{FFAEA391-B23C-9545-A0B7-7CD08001B674}" destId="{15483327-7D3F-4742-A42F-33ED6B26C5B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B69AE6-32D3-944D-AE33-67EC2676F26B}"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5DA77D91-E9D4-9B49-BEDD-5575A41238C1}">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200" dirty="0"/>
            <a:t>I7. Use self-service for equipment search and availability checking</a:t>
          </a:r>
        </a:p>
      </dgm:t>
    </dgm:pt>
    <dgm:pt modelId="{7269DB17-07AB-2A42-BB11-4F9D04580B04}" type="parTrans" cxnId="{6CF316B5-A0CE-5E48-9D23-161A37E85961}">
      <dgm:prSet/>
      <dgm:spPr/>
      <dgm:t>
        <a:bodyPr/>
        <a:lstStyle/>
        <a:p>
          <a:endParaRPr lang="en-US"/>
        </a:p>
      </dgm:t>
    </dgm:pt>
    <dgm:pt modelId="{955F49F3-1C52-7F42-95D3-1AB7D692CE3A}" type="sibTrans" cxnId="{6CF316B5-A0CE-5E48-9D23-161A37E85961}">
      <dgm:prSet/>
      <dgm:spPr/>
      <dgm:t>
        <a:bodyPr/>
        <a:lstStyle/>
        <a:p>
          <a:endParaRPr lang="en-US"/>
        </a:p>
      </dgm:t>
    </dgm:pt>
    <dgm:pt modelId="{27A4F924-953C-EA40-A9D2-DCB164AA1878}">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200" dirty="0"/>
            <a:t>I8. Use process automation to coordinate handovers</a:t>
          </a:r>
        </a:p>
      </dgm:t>
    </dgm:pt>
    <dgm:pt modelId="{1F173CA6-E4B4-B14E-8F13-435C1E148A37}" type="parTrans" cxnId="{9695E544-8D3A-C244-B8C9-A64A80D6B8CA}">
      <dgm:prSet/>
      <dgm:spPr/>
      <dgm:t>
        <a:bodyPr/>
        <a:lstStyle/>
        <a:p>
          <a:endParaRPr lang="en-US"/>
        </a:p>
      </dgm:t>
    </dgm:pt>
    <dgm:pt modelId="{B9564D48-E0F2-7A46-95A8-20FCE9871632}" type="sibTrans" cxnId="{9695E544-8D3A-C244-B8C9-A64A80D6B8CA}">
      <dgm:prSet/>
      <dgm:spPr/>
      <dgm:t>
        <a:bodyPr/>
        <a:lstStyle/>
        <a:p>
          <a:endParaRPr lang="en-US"/>
        </a:p>
      </dgm:t>
    </dgm:pt>
    <dgm:pt modelId="{AF5679D5-F98F-534D-BEA9-CFA81772CF34}">
      <dgm:prSet custT="1">
        <dgm:style>
          <a:lnRef idx="3">
            <a:schemeClr val="lt1"/>
          </a:lnRef>
          <a:fillRef idx="1">
            <a:schemeClr val="accent1"/>
          </a:fillRef>
          <a:effectRef idx="1">
            <a:schemeClr val="accent1"/>
          </a:effectRef>
          <a:fontRef idx="minor">
            <a:schemeClr val="lt1"/>
          </a:fontRef>
        </dgm:style>
      </dgm:prSet>
      <dgm:spPr/>
      <dgm:t>
        <a:bodyPr/>
        <a:lstStyle/>
        <a:p>
          <a:pPr rtl="0"/>
          <a:r>
            <a:rPr lang="en-US" sz="2200" dirty="0"/>
            <a:t>Heuristic 9</a:t>
          </a:r>
        </a:p>
      </dgm:t>
    </dgm:pt>
    <dgm:pt modelId="{8C3C060F-0343-7041-818F-6FFA9EBBBABB}" type="parTrans" cxnId="{3ED545B4-4110-364F-A4B8-CBFB26BCEBEA}">
      <dgm:prSet/>
      <dgm:spPr/>
      <dgm:t>
        <a:bodyPr/>
        <a:lstStyle/>
        <a:p>
          <a:endParaRPr lang="en-US"/>
        </a:p>
      </dgm:t>
    </dgm:pt>
    <dgm:pt modelId="{DD3CA176-5325-A041-8546-53B90C2E1290}" type="sibTrans" cxnId="{3ED545B4-4110-364F-A4B8-CBFB26BCEBEA}">
      <dgm:prSet/>
      <dgm:spPr/>
      <dgm:t>
        <a:bodyPr/>
        <a:lstStyle/>
        <a:p>
          <a:endParaRPr lang="en-US"/>
        </a:p>
      </dgm:t>
    </dgm:pt>
    <dgm:pt modelId="{4B2BF629-EB50-7E4C-9FA6-4BA156502FDD}">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200" dirty="0"/>
            <a:t>I5. Inform site engineer when equipment dispatched</a:t>
          </a:r>
        </a:p>
      </dgm:t>
    </dgm:pt>
    <dgm:pt modelId="{BAB57862-5232-0840-AB07-67186F63A571}" type="parTrans" cxnId="{EAB17FCF-6631-DD4A-873E-D0865693FDF0}">
      <dgm:prSet/>
      <dgm:spPr/>
      <dgm:t>
        <a:bodyPr/>
        <a:lstStyle/>
        <a:p>
          <a:endParaRPr lang="en-US"/>
        </a:p>
      </dgm:t>
    </dgm:pt>
    <dgm:pt modelId="{312CEA5D-2F56-AB4F-84E5-FE66DCFF9871}" type="sibTrans" cxnId="{EAB17FCF-6631-DD4A-873E-D0865693FDF0}">
      <dgm:prSet/>
      <dgm:spPr/>
      <dgm:t>
        <a:bodyPr/>
        <a:lstStyle/>
        <a:p>
          <a:endParaRPr lang="en-US"/>
        </a:p>
      </dgm:t>
    </dgm:pt>
    <dgm:pt modelId="{1D5AF842-4CA1-A440-B403-20768E34310F}">
      <dgm:prSet custT="1">
        <dgm:style>
          <a:lnRef idx="3">
            <a:schemeClr val="lt1"/>
          </a:lnRef>
          <a:fillRef idx="1">
            <a:schemeClr val="accent1"/>
          </a:fillRef>
          <a:effectRef idx="1">
            <a:schemeClr val="accent1"/>
          </a:effectRef>
          <a:fontRef idx="minor">
            <a:schemeClr val="lt1"/>
          </a:fontRef>
        </dgm:style>
      </dgm:prSet>
      <dgm:spPr/>
      <dgm:t>
        <a:bodyPr/>
        <a:lstStyle/>
        <a:p>
          <a:pPr rtl="0"/>
          <a:r>
            <a:rPr lang="en-US" sz="2200" dirty="0"/>
            <a:t>Heuristic 8</a:t>
          </a:r>
        </a:p>
      </dgm:t>
    </dgm:pt>
    <dgm:pt modelId="{D2A676ED-084F-594B-8249-46B9CBC9096A}" type="parTrans" cxnId="{102B0991-1D23-B64A-87C0-F58331804F6E}">
      <dgm:prSet/>
      <dgm:spPr/>
      <dgm:t>
        <a:bodyPr/>
        <a:lstStyle/>
        <a:p>
          <a:endParaRPr lang="en-US"/>
        </a:p>
      </dgm:t>
    </dgm:pt>
    <dgm:pt modelId="{65F3D824-230A-C149-B37A-CF1DB6209728}" type="sibTrans" cxnId="{102B0991-1D23-B64A-87C0-F58331804F6E}">
      <dgm:prSet/>
      <dgm:spPr/>
      <dgm:t>
        <a:bodyPr/>
        <a:lstStyle/>
        <a:p>
          <a:endParaRPr lang="en-US"/>
        </a:p>
      </dgm:t>
    </dgm:pt>
    <dgm:pt modelId="{4BA77C4E-9B3E-B149-94CF-9B10640F4253}">
      <dgm:prSet custT="1">
        <dgm:style>
          <a:lnRef idx="2">
            <a:schemeClr val="accent1"/>
          </a:lnRef>
          <a:fillRef idx="1">
            <a:schemeClr val="lt1"/>
          </a:fillRef>
          <a:effectRef idx="0">
            <a:schemeClr val="accent1"/>
          </a:effectRef>
          <a:fontRef idx="minor">
            <a:schemeClr val="dk1"/>
          </a:fontRef>
        </dgm:style>
      </dgm:prSet>
      <dgm:spPr>
        <a:ln/>
      </dgm:spPr>
      <dgm:t>
        <a:bodyPr/>
        <a:lstStyle/>
        <a:p>
          <a:pPr rtl="0"/>
          <a:r>
            <a:rPr lang="en-US" sz="2200" dirty="0"/>
            <a:t>I6. Ask site engineer if extension required</a:t>
          </a:r>
        </a:p>
      </dgm:t>
    </dgm:pt>
    <dgm:pt modelId="{D1FAEFA1-E532-E74C-925C-35662A047899}" type="parTrans" cxnId="{3A7A197A-A86A-554C-B7F2-FA46229D65E3}">
      <dgm:prSet/>
      <dgm:spPr/>
      <dgm:t>
        <a:bodyPr/>
        <a:lstStyle/>
        <a:p>
          <a:endParaRPr lang="en-US"/>
        </a:p>
      </dgm:t>
    </dgm:pt>
    <dgm:pt modelId="{7F3A6B6A-C387-F24C-8F6A-C162D4DDB755}" type="sibTrans" cxnId="{3A7A197A-A86A-554C-B7F2-FA46229D65E3}">
      <dgm:prSet/>
      <dgm:spPr/>
      <dgm:t>
        <a:bodyPr/>
        <a:lstStyle/>
        <a:p>
          <a:endParaRPr lang="en-US"/>
        </a:p>
      </dgm:t>
    </dgm:pt>
    <dgm:pt modelId="{FFAEA391-B23C-9545-A0B7-7CD08001B674}" type="pres">
      <dgm:prSet presAssocID="{78B69AE6-32D3-944D-AE33-67EC2676F26B}" presName="linear" presStyleCnt="0">
        <dgm:presLayoutVars>
          <dgm:dir/>
          <dgm:animLvl val="lvl"/>
          <dgm:resizeHandles val="exact"/>
        </dgm:presLayoutVars>
      </dgm:prSet>
      <dgm:spPr/>
    </dgm:pt>
    <dgm:pt modelId="{F22708A6-238F-9549-B5DB-50C335011DEB}" type="pres">
      <dgm:prSet presAssocID="{1D5AF842-4CA1-A440-B403-20768E34310F}" presName="parentLin" presStyleCnt="0"/>
      <dgm:spPr/>
    </dgm:pt>
    <dgm:pt modelId="{4515B72A-7349-8F4B-96EC-258B25FF8A6E}" type="pres">
      <dgm:prSet presAssocID="{1D5AF842-4CA1-A440-B403-20768E34310F}" presName="parentLeftMargin" presStyleLbl="node1" presStyleIdx="0" presStyleCnt="2"/>
      <dgm:spPr/>
    </dgm:pt>
    <dgm:pt modelId="{D9AC3B92-7250-D841-8AB6-74EE32FE028A}" type="pres">
      <dgm:prSet presAssocID="{1D5AF842-4CA1-A440-B403-20768E34310F}" presName="parentText" presStyleLbl="node1" presStyleIdx="0" presStyleCnt="2" custScaleY="35415" custLinFactNeighborX="2881" custLinFactNeighborY="-60317">
        <dgm:presLayoutVars>
          <dgm:chMax val="0"/>
          <dgm:bulletEnabled val="1"/>
        </dgm:presLayoutVars>
      </dgm:prSet>
      <dgm:spPr/>
    </dgm:pt>
    <dgm:pt modelId="{E3266A86-033D-6848-A27B-2F891680D736}" type="pres">
      <dgm:prSet presAssocID="{1D5AF842-4CA1-A440-B403-20768E34310F}" presName="negativeSpace" presStyleCnt="0"/>
      <dgm:spPr/>
    </dgm:pt>
    <dgm:pt modelId="{76DA6DB5-BDD1-D545-85EC-39513A7A7630}" type="pres">
      <dgm:prSet presAssocID="{1D5AF842-4CA1-A440-B403-20768E34310F}" presName="childText" presStyleLbl="conFgAcc1" presStyleIdx="0" presStyleCnt="2" custScaleY="62503" custLinFactY="-9477" custLinFactNeighborY="-100000">
        <dgm:presLayoutVars>
          <dgm:bulletEnabled val="1"/>
        </dgm:presLayoutVars>
      </dgm:prSet>
      <dgm:spPr/>
    </dgm:pt>
    <dgm:pt modelId="{CB6F4982-184B-9545-AAE9-C2E00B976840}" type="pres">
      <dgm:prSet presAssocID="{65F3D824-230A-C149-B37A-CF1DB6209728}" presName="spaceBetweenRectangles" presStyleCnt="0"/>
      <dgm:spPr/>
    </dgm:pt>
    <dgm:pt modelId="{B6A73EEF-70DE-2B4C-A7D9-B33C3589CA94}" type="pres">
      <dgm:prSet presAssocID="{AF5679D5-F98F-534D-BEA9-CFA81772CF34}" presName="parentLin" presStyleCnt="0"/>
      <dgm:spPr/>
    </dgm:pt>
    <dgm:pt modelId="{1B31C06D-C9FE-8847-BD5F-6B3187861360}" type="pres">
      <dgm:prSet presAssocID="{AF5679D5-F98F-534D-BEA9-CFA81772CF34}" presName="parentLeftMargin" presStyleLbl="node1" presStyleIdx="0" presStyleCnt="2"/>
      <dgm:spPr/>
    </dgm:pt>
    <dgm:pt modelId="{C5424EEA-4533-CE4E-9C17-E0AA04017AFA}" type="pres">
      <dgm:prSet presAssocID="{AF5679D5-F98F-534D-BEA9-CFA81772CF34}" presName="parentText" presStyleLbl="node1" presStyleIdx="1" presStyleCnt="2" custScaleY="35606" custLinFactNeighborY="-34440">
        <dgm:presLayoutVars>
          <dgm:chMax val="0"/>
          <dgm:bulletEnabled val="1"/>
        </dgm:presLayoutVars>
      </dgm:prSet>
      <dgm:spPr/>
    </dgm:pt>
    <dgm:pt modelId="{F4B9FA7B-F9D7-C145-A817-5B7D27CD1F19}" type="pres">
      <dgm:prSet presAssocID="{AF5679D5-F98F-534D-BEA9-CFA81772CF34}" presName="negativeSpace" presStyleCnt="0"/>
      <dgm:spPr/>
    </dgm:pt>
    <dgm:pt modelId="{69A6C8AE-0A28-3F47-8C0C-AA0645A1E1DF}" type="pres">
      <dgm:prSet presAssocID="{AF5679D5-F98F-534D-BEA9-CFA81772CF34}" presName="childText" presStyleLbl="conFgAcc1" presStyleIdx="1" presStyleCnt="2" custScaleY="69806">
        <dgm:presLayoutVars>
          <dgm:bulletEnabled val="1"/>
        </dgm:presLayoutVars>
      </dgm:prSet>
      <dgm:spPr/>
    </dgm:pt>
  </dgm:ptLst>
  <dgm:cxnLst>
    <dgm:cxn modelId="{17FD661B-3EF6-674C-9252-8A71B1E44A53}" type="presOf" srcId="{5DA77D91-E9D4-9B49-BEDD-5575A41238C1}" destId="{69A6C8AE-0A28-3F47-8C0C-AA0645A1E1DF}" srcOrd="0" destOrd="0" presId="urn:microsoft.com/office/officeart/2005/8/layout/list1"/>
    <dgm:cxn modelId="{9695E544-8D3A-C244-B8C9-A64A80D6B8CA}" srcId="{AF5679D5-F98F-534D-BEA9-CFA81772CF34}" destId="{27A4F924-953C-EA40-A9D2-DCB164AA1878}" srcOrd="1" destOrd="0" parTransId="{1F173CA6-E4B4-B14E-8F13-435C1E148A37}" sibTransId="{B9564D48-E0F2-7A46-95A8-20FCE9871632}"/>
    <dgm:cxn modelId="{9DE88745-BB7C-B944-B9BA-7780BF0610DC}" type="presOf" srcId="{AF5679D5-F98F-534D-BEA9-CFA81772CF34}" destId="{C5424EEA-4533-CE4E-9C17-E0AA04017AFA}" srcOrd="1" destOrd="0" presId="urn:microsoft.com/office/officeart/2005/8/layout/list1"/>
    <dgm:cxn modelId="{3A7A197A-A86A-554C-B7F2-FA46229D65E3}" srcId="{1D5AF842-4CA1-A440-B403-20768E34310F}" destId="{4BA77C4E-9B3E-B149-94CF-9B10640F4253}" srcOrd="1" destOrd="0" parTransId="{D1FAEFA1-E532-E74C-925C-35662A047899}" sibTransId="{7F3A6B6A-C387-F24C-8F6A-C162D4DDB755}"/>
    <dgm:cxn modelId="{330D738B-B317-4546-994A-B33CB9EFF716}" type="presOf" srcId="{1D5AF842-4CA1-A440-B403-20768E34310F}" destId="{4515B72A-7349-8F4B-96EC-258B25FF8A6E}" srcOrd="0" destOrd="0" presId="urn:microsoft.com/office/officeart/2005/8/layout/list1"/>
    <dgm:cxn modelId="{102B0991-1D23-B64A-87C0-F58331804F6E}" srcId="{78B69AE6-32D3-944D-AE33-67EC2676F26B}" destId="{1D5AF842-4CA1-A440-B403-20768E34310F}" srcOrd="0" destOrd="0" parTransId="{D2A676ED-084F-594B-8249-46B9CBC9096A}" sibTransId="{65F3D824-230A-C149-B37A-CF1DB6209728}"/>
    <dgm:cxn modelId="{6BFC41A9-1578-7245-B44F-F4A2E4B60CE5}" type="presOf" srcId="{4BA77C4E-9B3E-B149-94CF-9B10640F4253}" destId="{76DA6DB5-BDD1-D545-85EC-39513A7A7630}" srcOrd="0" destOrd="1" presId="urn:microsoft.com/office/officeart/2005/8/layout/list1"/>
    <dgm:cxn modelId="{9FF6C3AE-1E51-5047-80BF-EA0E4240AAFA}" type="presOf" srcId="{78B69AE6-32D3-944D-AE33-67EC2676F26B}" destId="{FFAEA391-B23C-9545-A0B7-7CD08001B674}" srcOrd="0" destOrd="0" presId="urn:microsoft.com/office/officeart/2005/8/layout/list1"/>
    <dgm:cxn modelId="{3ED545B4-4110-364F-A4B8-CBFB26BCEBEA}" srcId="{78B69AE6-32D3-944D-AE33-67EC2676F26B}" destId="{AF5679D5-F98F-534D-BEA9-CFA81772CF34}" srcOrd="1" destOrd="0" parTransId="{8C3C060F-0343-7041-818F-6FFA9EBBBABB}" sibTransId="{DD3CA176-5325-A041-8546-53B90C2E1290}"/>
    <dgm:cxn modelId="{6CF316B5-A0CE-5E48-9D23-161A37E85961}" srcId="{AF5679D5-F98F-534D-BEA9-CFA81772CF34}" destId="{5DA77D91-E9D4-9B49-BEDD-5575A41238C1}" srcOrd="0" destOrd="0" parTransId="{7269DB17-07AB-2A42-BB11-4F9D04580B04}" sibTransId="{955F49F3-1C52-7F42-95D3-1AB7D692CE3A}"/>
    <dgm:cxn modelId="{EAB17FCF-6631-DD4A-873E-D0865693FDF0}" srcId="{1D5AF842-4CA1-A440-B403-20768E34310F}" destId="{4B2BF629-EB50-7E4C-9FA6-4BA156502FDD}" srcOrd="0" destOrd="0" parTransId="{BAB57862-5232-0840-AB07-67186F63A571}" sibTransId="{312CEA5D-2F56-AB4F-84E5-FE66DCFF9871}"/>
    <dgm:cxn modelId="{D4D7B5D0-880B-0040-87D8-0768C61A1EB5}" type="presOf" srcId="{27A4F924-953C-EA40-A9D2-DCB164AA1878}" destId="{69A6C8AE-0A28-3F47-8C0C-AA0645A1E1DF}" srcOrd="0" destOrd="1" presId="urn:microsoft.com/office/officeart/2005/8/layout/list1"/>
    <dgm:cxn modelId="{675AC8DC-C16A-6F4A-A68B-F5CA4DC73322}" type="presOf" srcId="{4B2BF629-EB50-7E4C-9FA6-4BA156502FDD}" destId="{76DA6DB5-BDD1-D545-85EC-39513A7A7630}" srcOrd="0" destOrd="0" presId="urn:microsoft.com/office/officeart/2005/8/layout/list1"/>
    <dgm:cxn modelId="{50CC3BE9-7155-F44C-9563-A47709866F63}" type="presOf" srcId="{AF5679D5-F98F-534D-BEA9-CFA81772CF34}" destId="{1B31C06D-C9FE-8847-BD5F-6B3187861360}" srcOrd="0" destOrd="0" presId="urn:microsoft.com/office/officeart/2005/8/layout/list1"/>
    <dgm:cxn modelId="{1456ECF0-ABE5-B447-88C5-F2874811F101}" type="presOf" srcId="{1D5AF842-4CA1-A440-B403-20768E34310F}" destId="{D9AC3B92-7250-D841-8AB6-74EE32FE028A}" srcOrd="1" destOrd="0" presId="urn:microsoft.com/office/officeart/2005/8/layout/list1"/>
    <dgm:cxn modelId="{1607E0F0-99F0-C34D-87C9-005EC10CAAFF}" type="presParOf" srcId="{FFAEA391-B23C-9545-A0B7-7CD08001B674}" destId="{F22708A6-238F-9549-B5DB-50C335011DEB}" srcOrd="0" destOrd="0" presId="urn:microsoft.com/office/officeart/2005/8/layout/list1"/>
    <dgm:cxn modelId="{A7D9C64C-356E-BE40-BBC8-93A27C55B5E2}" type="presParOf" srcId="{F22708A6-238F-9549-B5DB-50C335011DEB}" destId="{4515B72A-7349-8F4B-96EC-258B25FF8A6E}" srcOrd="0" destOrd="0" presId="urn:microsoft.com/office/officeart/2005/8/layout/list1"/>
    <dgm:cxn modelId="{E7C36656-D853-6F4D-9B9C-E9966CEB3594}" type="presParOf" srcId="{F22708A6-238F-9549-B5DB-50C335011DEB}" destId="{D9AC3B92-7250-D841-8AB6-74EE32FE028A}" srcOrd="1" destOrd="0" presId="urn:microsoft.com/office/officeart/2005/8/layout/list1"/>
    <dgm:cxn modelId="{B84D4E6D-15DF-A54C-8D2E-AC8B8708A231}" type="presParOf" srcId="{FFAEA391-B23C-9545-A0B7-7CD08001B674}" destId="{E3266A86-033D-6848-A27B-2F891680D736}" srcOrd="1" destOrd="0" presId="urn:microsoft.com/office/officeart/2005/8/layout/list1"/>
    <dgm:cxn modelId="{8E0B8661-CFED-2B44-B6B7-7754E24CBE75}" type="presParOf" srcId="{FFAEA391-B23C-9545-A0B7-7CD08001B674}" destId="{76DA6DB5-BDD1-D545-85EC-39513A7A7630}" srcOrd="2" destOrd="0" presId="urn:microsoft.com/office/officeart/2005/8/layout/list1"/>
    <dgm:cxn modelId="{02123140-A0FB-8642-BAC4-BC7F39330701}" type="presParOf" srcId="{FFAEA391-B23C-9545-A0B7-7CD08001B674}" destId="{CB6F4982-184B-9545-AAE9-C2E00B976840}" srcOrd="3" destOrd="0" presId="urn:microsoft.com/office/officeart/2005/8/layout/list1"/>
    <dgm:cxn modelId="{B99F062E-7DC5-C44E-9708-3F0E66343E6D}" type="presParOf" srcId="{FFAEA391-B23C-9545-A0B7-7CD08001B674}" destId="{B6A73EEF-70DE-2B4C-A7D9-B33C3589CA94}" srcOrd="4" destOrd="0" presId="urn:microsoft.com/office/officeart/2005/8/layout/list1"/>
    <dgm:cxn modelId="{3173B534-24CD-5E47-B305-8477D9FC03CA}" type="presParOf" srcId="{B6A73EEF-70DE-2B4C-A7D9-B33C3589CA94}" destId="{1B31C06D-C9FE-8847-BD5F-6B3187861360}" srcOrd="0" destOrd="0" presId="urn:microsoft.com/office/officeart/2005/8/layout/list1"/>
    <dgm:cxn modelId="{D8C110CA-59D6-C74B-9934-0B2D849EC3AB}" type="presParOf" srcId="{B6A73EEF-70DE-2B4C-A7D9-B33C3589CA94}" destId="{C5424EEA-4533-CE4E-9C17-E0AA04017AFA}" srcOrd="1" destOrd="0" presId="urn:microsoft.com/office/officeart/2005/8/layout/list1"/>
    <dgm:cxn modelId="{CE4908D2-39D2-3643-81C3-2023CEF8AA44}" type="presParOf" srcId="{FFAEA391-B23C-9545-A0B7-7CD08001B674}" destId="{F4B9FA7B-F9D7-C145-A817-5B7D27CD1F19}" srcOrd="5" destOrd="0" presId="urn:microsoft.com/office/officeart/2005/8/layout/list1"/>
    <dgm:cxn modelId="{2385ACCE-D161-A142-908E-0FA887D91746}" type="presParOf" srcId="{FFAEA391-B23C-9545-A0B7-7CD08001B674}" destId="{69A6C8AE-0A28-3F47-8C0C-AA0645A1E1D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4A1-83CE-4B44-ADDC-34FA7D614E88}">
      <dsp:nvSpPr>
        <dsp:cNvPr id="0" name=""/>
        <dsp:cNvSpPr/>
      </dsp:nvSpPr>
      <dsp:spPr>
        <a:xfrm>
          <a:off x="0" y="140954"/>
          <a:ext cx="8215313" cy="68120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dirty="0"/>
            <a:t>Exploitative Redesign (transactional)</a:t>
          </a:r>
        </a:p>
      </dsp:txBody>
      <dsp:txXfrm>
        <a:off x="33254" y="174208"/>
        <a:ext cx="8148805" cy="614696"/>
      </dsp:txXfrm>
    </dsp:sp>
    <dsp:sp modelId="{4421939F-0DE5-E94E-B913-74B911A677B3}">
      <dsp:nvSpPr>
        <dsp:cNvPr id="0" name=""/>
        <dsp:cNvSpPr/>
      </dsp:nvSpPr>
      <dsp:spPr>
        <a:xfrm>
          <a:off x="0" y="822159"/>
          <a:ext cx="8215313"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a:t>Doesn’t put into question the current process structure</a:t>
          </a:r>
          <a:endParaRPr lang="en-US" sz="2400" kern="1200" dirty="0"/>
        </a:p>
        <a:p>
          <a:pPr marL="228600" lvl="1" indent="-228600" algn="l" defTabSz="1066800" rtl="0">
            <a:lnSpc>
              <a:spcPct val="90000"/>
            </a:lnSpc>
            <a:spcBef>
              <a:spcPct val="0"/>
            </a:spcBef>
            <a:spcAft>
              <a:spcPct val="20000"/>
            </a:spcAft>
            <a:buChar char="•"/>
          </a:pPr>
          <a:r>
            <a:rPr lang="en-US" sz="2400" b="0" kern="1200" dirty="0"/>
            <a:t>Seeks to identify problems and resolve them </a:t>
          </a:r>
          <a:r>
            <a:rPr lang="en-US" sz="2400" b="0" u="sng" kern="1200" dirty="0"/>
            <a:t>incrementally</a:t>
          </a:r>
          <a:r>
            <a:rPr lang="en-US" sz="2400" b="0" kern="1200" dirty="0"/>
            <a:t>, one step at a time</a:t>
          </a:r>
          <a:endParaRPr lang="en-US" sz="2400" kern="1200" dirty="0"/>
        </a:p>
        <a:p>
          <a:pPr marL="228600" lvl="1" indent="-228600" algn="l" defTabSz="1066800" rtl="0">
            <a:lnSpc>
              <a:spcPct val="90000"/>
            </a:lnSpc>
            <a:spcBef>
              <a:spcPct val="0"/>
            </a:spcBef>
            <a:spcAft>
              <a:spcPct val="20000"/>
            </a:spcAft>
            <a:buChar char="•"/>
          </a:pPr>
          <a:r>
            <a:rPr lang="en-US" sz="2400" b="1" kern="1200"/>
            <a:t>Example: Heuristic redesign</a:t>
          </a:r>
          <a:endParaRPr lang="en-US" sz="2400" b="1" kern="1200" dirty="0"/>
        </a:p>
      </dsp:txBody>
      <dsp:txXfrm>
        <a:off x="0" y="822159"/>
        <a:ext cx="8215313" cy="1556640"/>
      </dsp:txXfrm>
    </dsp:sp>
    <dsp:sp modelId="{1DE1E028-7D1A-EE4C-820D-7B7D21C0D7EB}">
      <dsp:nvSpPr>
        <dsp:cNvPr id="0" name=""/>
        <dsp:cNvSpPr/>
      </dsp:nvSpPr>
      <dsp:spPr>
        <a:xfrm>
          <a:off x="0" y="2378799"/>
          <a:ext cx="8215313" cy="63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0" kern="1200" dirty="0"/>
            <a:t>Explorative Redesign (transformational)</a:t>
          </a:r>
        </a:p>
      </dsp:txBody>
      <dsp:txXfrm>
        <a:off x="31168" y="2409967"/>
        <a:ext cx="8152977" cy="576144"/>
      </dsp:txXfrm>
    </dsp:sp>
    <dsp:sp modelId="{C8154B57-8E12-4E4A-A690-33BB20672267}">
      <dsp:nvSpPr>
        <dsp:cNvPr id="0" name=""/>
        <dsp:cNvSpPr/>
      </dsp:nvSpPr>
      <dsp:spPr>
        <a:xfrm>
          <a:off x="0" y="3017280"/>
          <a:ext cx="8215313"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a:t>Puts into question the fundamental assumptions and principles of the existing process structure</a:t>
          </a:r>
          <a:endParaRPr lang="en-US" sz="2400" kern="1200" dirty="0"/>
        </a:p>
        <a:p>
          <a:pPr marL="228600" lvl="1" indent="-228600" algn="l" defTabSz="1066800" rtl="0">
            <a:lnSpc>
              <a:spcPct val="90000"/>
            </a:lnSpc>
            <a:spcBef>
              <a:spcPct val="0"/>
            </a:spcBef>
            <a:spcAft>
              <a:spcPct val="20000"/>
            </a:spcAft>
            <a:buChar char="•"/>
          </a:pPr>
          <a:r>
            <a:rPr lang="en-US" sz="2400" b="0" kern="1200"/>
            <a:t>Aims to achieve </a:t>
          </a:r>
          <a:r>
            <a:rPr lang="en-US" sz="2400" b="0" u="none" kern="1200"/>
            <a:t>breakthrough innovation</a:t>
          </a:r>
          <a:endParaRPr lang="en-US" sz="2400" u="none" kern="1200" dirty="0"/>
        </a:p>
        <a:p>
          <a:pPr marL="228600" lvl="1" indent="-228600" algn="l" defTabSz="1066800" rtl="0">
            <a:lnSpc>
              <a:spcPct val="90000"/>
            </a:lnSpc>
            <a:spcBef>
              <a:spcPct val="0"/>
            </a:spcBef>
            <a:spcAft>
              <a:spcPct val="20000"/>
            </a:spcAft>
            <a:buChar char="•"/>
          </a:pPr>
          <a:r>
            <a:rPr lang="en-US" sz="2400" b="1" kern="1200" dirty="0"/>
            <a:t>Example: Business Process Reengineering (BPR)</a:t>
          </a:r>
        </a:p>
      </dsp:txBody>
      <dsp:txXfrm>
        <a:off x="0" y="3017280"/>
        <a:ext cx="8215313" cy="1556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1C575-3AF4-A040-8C67-9B242DBCCF35}">
      <dsp:nvSpPr>
        <dsp:cNvPr id="0" name=""/>
        <dsp:cNvSpPr/>
      </dsp:nvSpPr>
      <dsp:spPr>
        <a:xfrm rot="5400000">
          <a:off x="6470482" y="-2512258"/>
          <a:ext cx="1360251" cy="6729984"/>
        </a:xfrm>
        <a:prstGeom prst="round2SameRect">
          <a:avLst/>
        </a:prstGeom>
        <a:solidFill>
          <a:schemeClr val="bg1">
            <a:lumMod val="95000"/>
            <a:alpha val="90000"/>
          </a:schemeClr>
        </a:solidFill>
        <a:ln w="6350" cap="flat" cmpd="sng" algn="ctr">
          <a:solidFill>
            <a:schemeClr val="accent2">
              <a:alpha val="9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Task elimination</a:t>
          </a:r>
        </a:p>
        <a:p>
          <a:pPr marL="228600" lvl="1" indent="-228600" algn="l" defTabSz="977900" rtl="0">
            <a:lnSpc>
              <a:spcPct val="90000"/>
            </a:lnSpc>
            <a:spcBef>
              <a:spcPct val="0"/>
            </a:spcBef>
            <a:spcAft>
              <a:spcPct val="15000"/>
            </a:spcAft>
            <a:buChar char="•"/>
          </a:pPr>
          <a:r>
            <a:rPr lang="en-US" sz="2200" kern="1200" dirty="0"/>
            <a:t>Task composition/decomposition</a:t>
          </a:r>
        </a:p>
        <a:p>
          <a:pPr marL="228600" lvl="1" indent="-228600" algn="l" defTabSz="977900" rtl="0">
            <a:lnSpc>
              <a:spcPct val="90000"/>
            </a:lnSpc>
            <a:spcBef>
              <a:spcPct val="0"/>
            </a:spcBef>
            <a:spcAft>
              <a:spcPct val="15000"/>
            </a:spcAft>
            <a:buChar char="•"/>
          </a:pPr>
          <a:r>
            <a:rPr lang="en-US" sz="2200" kern="1200" dirty="0"/>
            <a:t>Triage</a:t>
          </a:r>
        </a:p>
      </dsp:txBody>
      <dsp:txXfrm rot="-5400000">
        <a:off x="3785616" y="239010"/>
        <a:ext cx="6663582" cy="1227447"/>
      </dsp:txXfrm>
    </dsp:sp>
    <dsp:sp modelId="{17AA592C-3498-FC48-A003-BE59CD7376DE}">
      <dsp:nvSpPr>
        <dsp:cNvPr id="0" name=""/>
        <dsp:cNvSpPr/>
      </dsp:nvSpPr>
      <dsp:spPr>
        <a:xfrm>
          <a:off x="0" y="2576"/>
          <a:ext cx="3785616" cy="1700314"/>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kern="1200" dirty="0"/>
            <a:t>Task-level</a:t>
          </a:r>
        </a:p>
      </dsp:txBody>
      <dsp:txXfrm>
        <a:off x="83002" y="85578"/>
        <a:ext cx="3619612" cy="1534310"/>
      </dsp:txXfrm>
    </dsp:sp>
    <dsp:sp modelId="{D265CB3E-34B8-1F44-9A95-FEC6AF43AC39}">
      <dsp:nvSpPr>
        <dsp:cNvPr id="0" name=""/>
        <dsp:cNvSpPr/>
      </dsp:nvSpPr>
      <dsp:spPr>
        <a:xfrm rot="5400000">
          <a:off x="6470482" y="-726928"/>
          <a:ext cx="1360251" cy="6729984"/>
        </a:xfrm>
        <a:prstGeom prst="round2SameRect">
          <a:avLst/>
        </a:prstGeom>
        <a:solidFill>
          <a:schemeClr val="bg1">
            <a:lumMod val="95000"/>
            <a:alpha val="90000"/>
          </a:schemeClr>
        </a:solidFill>
        <a:ln w="6350" cap="flat" cmpd="sng" algn="ctr">
          <a:solidFill>
            <a:schemeClr val="accent2">
              <a:alpha val="9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Re-sequencing</a:t>
          </a:r>
        </a:p>
        <a:p>
          <a:pPr marL="228600" lvl="1" indent="-228600" algn="l" defTabSz="977900" rtl="0">
            <a:lnSpc>
              <a:spcPct val="90000"/>
            </a:lnSpc>
            <a:spcBef>
              <a:spcPct val="0"/>
            </a:spcBef>
            <a:spcAft>
              <a:spcPct val="15000"/>
            </a:spcAft>
            <a:buChar char="•"/>
          </a:pPr>
          <a:r>
            <a:rPr lang="en-US" sz="2200" kern="1200" dirty="0"/>
            <a:t>Parallelism enhancement</a:t>
          </a:r>
        </a:p>
      </dsp:txBody>
      <dsp:txXfrm rot="-5400000">
        <a:off x="3785616" y="2024340"/>
        <a:ext cx="6663582" cy="1227447"/>
      </dsp:txXfrm>
    </dsp:sp>
    <dsp:sp modelId="{7D3A57AC-B3A0-024C-B03B-D925D8C16713}">
      <dsp:nvSpPr>
        <dsp:cNvPr id="0" name=""/>
        <dsp:cNvSpPr/>
      </dsp:nvSpPr>
      <dsp:spPr>
        <a:xfrm>
          <a:off x="0" y="1787906"/>
          <a:ext cx="3785616" cy="1700314"/>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kern="1200"/>
            <a:t>Flow-level</a:t>
          </a:r>
        </a:p>
      </dsp:txBody>
      <dsp:txXfrm>
        <a:off x="83002" y="1870908"/>
        <a:ext cx="3619612" cy="1534310"/>
      </dsp:txXfrm>
    </dsp:sp>
    <dsp:sp modelId="{C65101FE-51C7-7A40-B9FF-C1747A384E70}">
      <dsp:nvSpPr>
        <dsp:cNvPr id="0" name=""/>
        <dsp:cNvSpPr/>
      </dsp:nvSpPr>
      <dsp:spPr>
        <a:xfrm rot="5400000">
          <a:off x="6387391" y="1058402"/>
          <a:ext cx="1526433" cy="6729984"/>
        </a:xfrm>
        <a:prstGeom prst="round2SameRect">
          <a:avLst/>
        </a:prstGeom>
        <a:solidFill>
          <a:schemeClr val="bg1">
            <a:lumMod val="95000"/>
            <a:alpha val="90000"/>
          </a:schemeClr>
        </a:solidFill>
        <a:ln w="6350" cap="flat" cmpd="sng" algn="ctr">
          <a:solidFill>
            <a:schemeClr val="accent2">
              <a:alpha val="90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a:t>Specialization &amp; standardization</a:t>
          </a:r>
        </a:p>
        <a:p>
          <a:pPr marL="228600" lvl="1" indent="-228600" algn="l" defTabSz="977900" rtl="0">
            <a:lnSpc>
              <a:spcPct val="90000"/>
            </a:lnSpc>
            <a:spcBef>
              <a:spcPct val="0"/>
            </a:spcBef>
            <a:spcAft>
              <a:spcPct val="15000"/>
            </a:spcAft>
            <a:buChar char="•"/>
          </a:pPr>
          <a:r>
            <a:rPr lang="en-US" sz="2200" kern="1200" dirty="0"/>
            <a:t>Resource optimization</a:t>
          </a:r>
        </a:p>
        <a:p>
          <a:pPr marL="228600" lvl="1" indent="-228600" algn="l" defTabSz="977900" rtl="0">
            <a:lnSpc>
              <a:spcPct val="90000"/>
            </a:lnSpc>
            <a:spcBef>
              <a:spcPct val="0"/>
            </a:spcBef>
            <a:spcAft>
              <a:spcPct val="15000"/>
            </a:spcAft>
            <a:buChar char="•"/>
          </a:pPr>
          <a:r>
            <a:rPr lang="en-US" sz="2200" kern="1200" dirty="0"/>
            <a:t>Communication optimization</a:t>
          </a:r>
        </a:p>
        <a:p>
          <a:pPr marL="228600" lvl="1" indent="-228600" algn="l" defTabSz="977900" rtl="0">
            <a:lnSpc>
              <a:spcPct val="90000"/>
            </a:lnSpc>
            <a:spcBef>
              <a:spcPct val="0"/>
            </a:spcBef>
            <a:spcAft>
              <a:spcPct val="15000"/>
            </a:spcAft>
            <a:buChar char="•"/>
          </a:pPr>
          <a:r>
            <a:rPr lang="en-US" sz="2200" kern="1200" dirty="0"/>
            <a:t>Automation</a:t>
          </a:r>
        </a:p>
      </dsp:txBody>
      <dsp:txXfrm rot="-5400000">
        <a:off x="3785616" y="3734691"/>
        <a:ext cx="6655470" cy="1377405"/>
      </dsp:txXfrm>
    </dsp:sp>
    <dsp:sp modelId="{B139F513-6E47-F049-B7AC-C2AC5A9BE9E2}">
      <dsp:nvSpPr>
        <dsp:cNvPr id="0" name=""/>
        <dsp:cNvSpPr/>
      </dsp:nvSpPr>
      <dsp:spPr>
        <a:xfrm>
          <a:off x="0" y="3573237"/>
          <a:ext cx="3785616" cy="1700314"/>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rtl="0">
            <a:lnSpc>
              <a:spcPct val="90000"/>
            </a:lnSpc>
            <a:spcBef>
              <a:spcPct val="0"/>
            </a:spcBef>
            <a:spcAft>
              <a:spcPct val="35000"/>
            </a:spcAft>
            <a:buNone/>
          </a:pPr>
          <a:r>
            <a:rPr lang="en-US" sz="3200" kern="1200"/>
            <a:t>Process-level</a:t>
          </a:r>
        </a:p>
      </dsp:txBody>
      <dsp:txXfrm>
        <a:off x="83002" y="3656239"/>
        <a:ext cx="3619612" cy="1534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A77AF-266A-FC47-9721-42C15217D116}">
      <dsp:nvSpPr>
        <dsp:cNvPr id="0" name=""/>
        <dsp:cNvSpPr/>
      </dsp:nvSpPr>
      <dsp:spPr>
        <a:xfrm>
          <a:off x="0" y="404303"/>
          <a:ext cx="8268819" cy="1282049"/>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1752" tIns="458216" rIns="641752"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I1. Eliminate request for approvals for small equipment</a:t>
          </a:r>
        </a:p>
        <a:p>
          <a:pPr marL="228600" lvl="1" indent="-228600" algn="l" defTabSz="977900" rtl="0">
            <a:lnSpc>
              <a:spcPct val="90000"/>
            </a:lnSpc>
            <a:spcBef>
              <a:spcPct val="0"/>
            </a:spcBef>
            <a:spcAft>
              <a:spcPct val="15000"/>
            </a:spcAft>
            <a:buChar char="•"/>
          </a:pPr>
          <a:r>
            <a:rPr lang="en-US" sz="2200" kern="1200" dirty="0"/>
            <a:t>I2. Replace approval with empowerment &amp; stat. controls</a:t>
          </a:r>
        </a:p>
      </dsp:txBody>
      <dsp:txXfrm>
        <a:off x="0" y="404303"/>
        <a:ext cx="8268819" cy="1282049"/>
      </dsp:txXfrm>
    </dsp:sp>
    <dsp:sp modelId="{774F0868-CA89-C349-9007-B277D91EC372}">
      <dsp:nvSpPr>
        <dsp:cNvPr id="0" name=""/>
        <dsp:cNvSpPr/>
      </dsp:nvSpPr>
      <dsp:spPr>
        <a:xfrm>
          <a:off x="413440" y="79583"/>
          <a:ext cx="5788173" cy="649440"/>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218779" tIns="0" rIns="218779" bIns="0" numCol="1" spcCol="1270" anchor="ctr" anchorCtr="0">
          <a:noAutofit/>
        </a:bodyPr>
        <a:lstStyle/>
        <a:p>
          <a:pPr marL="0" lvl="0" indent="0" algn="l" defTabSz="977900" rtl="0">
            <a:lnSpc>
              <a:spcPct val="90000"/>
            </a:lnSpc>
            <a:spcBef>
              <a:spcPct val="0"/>
            </a:spcBef>
            <a:spcAft>
              <a:spcPct val="35000"/>
            </a:spcAft>
            <a:buNone/>
          </a:pPr>
          <a:r>
            <a:rPr lang="en-US" sz="2200" kern="1200" dirty="0"/>
            <a:t>Heuristic 1</a:t>
          </a:r>
        </a:p>
      </dsp:txBody>
      <dsp:txXfrm>
        <a:off x="445143" y="111286"/>
        <a:ext cx="5724767" cy="586034"/>
      </dsp:txXfrm>
    </dsp:sp>
    <dsp:sp modelId="{A75F7EE1-3669-9747-9356-62FC6089C1B3}">
      <dsp:nvSpPr>
        <dsp:cNvPr id="0" name=""/>
        <dsp:cNvSpPr/>
      </dsp:nvSpPr>
      <dsp:spPr>
        <a:xfrm>
          <a:off x="0" y="2129873"/>
          <a:ext cx="8268819" cy="1247400"/>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1752" tIns="458216" rIns="641752"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I3. Compose equipment selection, availability check and rental request creation</a:t>
          </a:r>
        </a:p>
      </dsp:txBody>
      <dsp:txXfrm>
        <a:off x="0" y="2129873"/>
        <a:ext cx="8268819" cy="1247400"/>
      </dsp:txXfrm>
    </dsp:sp>
    <dsp:sp modelId="{835B7792-B661-7441-9448-9C8158BBF790}">
      <dsp:nvSpPr>
        <dsp:cNvPr id="0" name=""/>
        <dsp:cNvSpPr/>
      </dsp:nvSpPr>
      <dsp:spPr>
        <a:xfrm>
          <a:off x="413440" y="1805153"/>
          <a:ext cx="5788173" cy="649440"/>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218779" tIns="0" rIns="218779" bIns="0" numCol="1" spcCol="1270" anchor="ctr" anchorCtr="0">
          <a:noAutofit/>
        </a:bodyPr>
        <a:lstStyle/>
        <a:p>
          <a:pPr marL="0" lvl="0" indent="0" algn="l" defTabSz="977900" rtl="0">
            <a:lnSpc>
              <a:spcPct val="90000"/>
            </a:lnSpc>
            <a:spcBef>
              <a:spcPct val="0"/>
            </a:spcBef>
            <a:spcAft>
              <a:spcPct val="35000"/>
            </a:spcAft>
            <a:buNone/>
          </a:pPr>
          <a:r>
            <a:rPr lang="en-US" sz="2200" kern="1200" dirty="0"/>
            <a:t>Heuristic 2</a:t>
          </a:r>
        </a:p>
      </dsp:txBody>
      <dsp:txXfrm>
        <a:off x="445143" y="1836856"/>
        <a:ext cx="5724767" cy="586034"/>
      </dsp:txXfrm>
    </dsp:sp>
    <dsp:sp modelId="{15483327-7D3F-4742-A42F-33ED6B26C5B0}">
      <dsp:nvSpPr>
        <dsp:cNvPr id="0" name=""/>
        <dsp:cNvSpPr/>
      </dsp:nvSpPr>
      <dsp:spPr>
        <a:xfrm>
          <a:off x="0" y="3820793"/>
          <a:ext cx="8268819" cy="1247400"/>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1752" tIns="458216" rIns="641752"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I4. Separate process for small vs. large equipment, streamline “small” process</a:t>
          </a:r>
        </a:p>
      </dsp:txBody>
      <dsp:txXfrm>
        <a:off x="0" y="3820793"/>
        <a:ext cx="8268819" cy="1247400"/>
      </dsp:txXfrm>
    </dsp:sp>
    <dsp:sp modelId="{59F71DBD-70C2-DE48-B6BD-E429C27283A7}">
      <dsp:nvSpPr>
        <dsp:cNvPr id="0" name=""/>
        <dsp:cNvSpPr/>
      </dsp:nvSpPr>
      <dsp:spPr>
        <a:xfrm>
          <a:off x="413440" y="3496073"/>
          <a:ext cx="5788173" cy="649440"/>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218779" tIns="0" rIns="218779" bIns="0" numCol="1" spcCol="1270" anchor="ctr" anchorCtr="0">
          <a:noAutofit/>
        </a:bodyPr>
        <a:lstStyle/>
        <a:p>
          <a:pPr marL="0" lvl="0" indent="0" algn="l" defTabSz="977900" rtl="0">
            <a:lnSpc>
              <a:spcPct val="90000"/>
            </a:lnSpc>
            <a:spcBef>
              <a:spcPct val="0"/>
            </a:spcBef>
            <a:spcAft>
              <a:spcPct val="35000"/>
            </a:spcAft>
            <a:buNone/>
          </a:pPr>
          <a:r>
            <a:rPr lang="en-US" sz="2200" kern="1200" dirty="0"/>
            <a:t>Heuristic 6</a:t>
          </a:r>
        </a:p>
      </dsp:txBody>
      <dsp:txXfrm>
        <a:off x="445143" y="3527776"/>
        <a:ext cx="5724767"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A6DB5-BDD1-D545-85EC-39513A7A7630}">
      <dsp:nvSpPr>
        <dsp:cNvPr id="0" name=""/>
        <dsp:cNvSpPr/>
      </dsp:nvSpPr>
      <dsp:spPr>
        <a:xfrm>
          <a:off x="0" y="446827"/>
          <a:ext cx="8136904" cy="1354565"/>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520700" rIns="631514"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I5. Inform site engineer when equipment dispatched</a:t>
          </a:r>
        </a:p>
        <a:p>
          <a:pPr marL="228600" lvl="1" indent="-228600" algn="l" defTabSz="977900" rtl="0">
            <a:lnSpc>
              <a:spcPct val="90000"/>
            </a:lnSpc>
            <a:spcBef>
              <a:spcPct val="0"/>
            </a:spcBef>
            <a:spcAft>
              <a:spcPct val="15000"/>
            </a:spcAft>
            <a:buChar char="•"/>
          </a:pPr>
          <a:r>
            <a:rPr lang="en-US" sz="2200" kern="1200" dirty="0"/>
            <a:t>I6. Ask site engineer if extension required</a:t>
          </a:r>
        </a:p>
      </dsp:txBody>
      <dsp:txXfrm>
        <a:off x="0" y="446827"/>
        <a:ext cx="8136904" cy="1354565"/>
      </dsp:txXfrm>
    </dsp:sp>
    <dsp:sp modelId="{D9AC3B92-7250-D841-8AB6-74EE32FE028A}">
      <dsp:nvSpPr>
        <dsp:cNvPr id="0" name=""/>
        <dsp:cNvSpPr/>
      </dsp:nvSpPr>
      <dsp:spPr>
        <a:xfrm>
          <a:off x="418566" y="133807"/>
          <a:ext cx="5695832" cy="669088"/>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977900" rtl="0">
            <a:lnSpc>
              <a:spcPct val="90000"/>
            </a:lnSpc>
            <a:spcBef>
              <a:spcPct val="0"/>
            </a:spcBef>
            <a:spcAft>
              <a:spcPct val="35000"/>
            </a:spcAft>
            <a:buNone/>
          </a:pPr>
          <a:r>
            <a:rPr lang="en-US" sz="2200" kern="1200" dirty="0"/>
            <a:t>Heuristic 8</a:t>
          </a:r>
        </a:p>
      </dsp:txBody>
      <dsp:txXfrm>
        <a:off x="451228" y="166469"/>
        <a:ext cx="5630508" cy="603764"/>
      </dsp:txXfrm>
    </dsp:sp>
    <dsp:sp modelId="{69A6C8AE-0A28-3F47-8C0C-AA0645A1E1DF}">
      <dsp:nvSpPr>
        <dsp:cNvPr id="0" name=""/>
        <dsp:cNvSpPr/>
      </dsp:nvSpPr>
      <dsp:spPr>
        <a:xfrm>
          <a:off x="0" y="2426035"/>
          <a:ext cx="8136904" cy="1723928"/>
        </a:xfrm>
        <a:prstGeom prst="rect">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1514" tIns="520700" rIns="631514"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I7. Use self-service for equipment search and availability checking</a:t>
          </a:r>
        </a:p>
        <a:p>
          <a:pPr marL="228600" lvl="1" indent="-228600" algn="l" defTabSz="977900" rtl="0">
            <a:lnSpc>
              <a:spcPct val="90000"/>
            </a:lnSpc>
            <a:spcBef>
              <a:spcPct val="0"/>
            </a:spcBef>
            <a:spcAft>
              <a:spcPct val="15000"/>
            </a:spcAft>
            <a:buChar char="•"/>
          </a:pPr>
          <a:r>
            <a:rPr lang="en-US" sz="2200" kern="1200" dirty="0"/>
            <a:t>I8. Use process automation to coordinate handovers</a:t>
          </a:r>
        </a:p>
      </dsp:txBody>
      <dsp:txXfrm>
        <a:off x="0" y="2426035"/>
        <a:ext cx="8136904" cy="1723928"/>
      </dsp:txXfrm>
    </dsp:sp>
    <dsp:sp modelId="{C5424EEA-4533-CE4E-9C17-E0AA04017AFA}">
      <dsp:nvSpPr>
        <dsp:cNvPr id="0" name=""/>
        <dsp:cNvSpPr/>
      </dsp:nvSpPr>
      <dsp:spPr>
        <a:xfrm>
          <a:off x="406845" y="2047309"/>
          <a:ext cx="5695832" cy="672697"/>
        </a:xfrm>
        <a:prstGeom prst="round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215289" tIns="0" rIns="215289" bIns="0" numCol="1" spcCol="1270" anchor="ctr" anchorCtr="0">
          <a:noAutofit/>
        </a:bodyPr>
        <a:lstStyle/>
        <a:p>
          <a:pPr marL="0" lvl="0" indent="0" algn="l" defTabSz="977900" rtl="0">
            <a:lnSpc>
              <a:spcPct val="90000"/>
            </a:lnSpc>
            <a:spcBef>
              <a:spcPct val="0"/>
            </a:spcBef>
            <a:spcAft>
              <a:spcPct val="35000"/>
            </a:spcAft>
            <a:buNone/>
          </a:pPr>
          <a:r>
            <a:rPr lang="en-US" sz="2200" kern="1200" dirty="0"/>
            <a:t>Heuristic 9</a:t>
          </a:r>
        </a:p>
      </dsp:txBody>
      <dsp:txXfrm>
        <a:off x="439683" y="2080147"/>
        <a:ext cx="5630156" cy="6070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A078-6513-40F5-8BE5-21681CB5C4B8}" type="datetimeFigureOut">
              <a:rPr lang="en-PK" smtClean="0"/>
              <a:t>18/03/2024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17E93-B727-4BA6-9B1E-8C72243DEF79}" type="slidenum">
              <a:rPr lang="en-PK" smtClean="0"/>
              <a:t>‹#›</a:t>
            </a:fld>
            <a:endParaRPr lang="en-PK"/>
          </a:p>
        </p:txBody>
      </p:sp>
    </p:spTree>
    <p:extLst>
      <p:ext uri="{BB962C8B-B14F-4D97-AF65-F5344CB8AC3E}">
        <p14:creationId xmlns:p14="http://schemas.microsoft.com/office/powerpoint/2010/main" val="306680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1F2A70B-78F2-4DCF-B53B-C990D2FAFB8A}" type="slidenum">
              <a:rPr lang="en-PK" smtClean="0"/>
              <a:t>1</a:t>
            </a:fld>
            <a:endParaRPr lang="en-PK"/>
          </a:p>
        </p:txBody>
      </p:sp>
    </p:spTree>
    <p:extLst>
      <p:ext uri="{BB962C8B-B14F-4D97-AF65-F5344CB8AC3E}">
        <p14:creationId xmlns:p14="http://schemas.microsoft.com/office/powerpoint/2010/main" val="67535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99500" fontAlgn="auto">
              <a:spcBef>
                <a:spcPts val="0"/>
              </a:spcBef>
              <a:spcAft>
                <a:spcPts val="0"/>
              </a:spcAft>
              <a:defRPr/>
            </a:pPr>
            <a:r>
              <a:rPr lang="en-AU" altLang="en-US" baseline="0" dirty="0">
                <a:latin typeface="Arial" panose="020B0604020202020204" pitchFamily="34" charset="0"/>
              </a:rPr>
              <a:t>Consider the trade-off between cost of check and cost of letting through a defective process instance and then bearing the cost of correcting the checks (see case of authenticity check: very costly but only 1% of checks fail)</a:t>
            </a:r>
            <a:endParaRPr lang="et-EE" altLang="en-US" dirty="0">
              <a:latin typeface="Arial" panose="020B0604020202020204" pitchFamily="34" charset="0"/>
            </a:endParaRPr>
          </a:p>
          <a:p>
            <a:endParaRPr lang="en-AU" dirty="0"/>
          </a:p>
          <a:p>
            <a:r>
              <a:rPr lang="en-AU" dirty="0"/>
              <a:t>order-to-cash: have a list of trusted suppliers, whose</a:t>
            </a:r>
            <a:r>
              <a:rPr lang="en-AU" baseline="0" dirty="0"/>
              <a:t> invoices below $1K we pay without checking. Then we do statistical control on results to see if we overpaid an invoice</a:t>
            </a:r>
          </a:p>
          <a:p>
            <a:endParaRPr lang="en-AU" baseline="0" dirty="0"/>
          </a:p>
          <a:p>
            <a:r>
              <a:rPr lang="en-AU" baseline="0" dirty="0"/>
              <a:t>Quality deteriorates when we let through defects, and this may have an impact (e.g. on our customers) that when we realize there’s an error (e.g. we removed a quality check which led to increasing the probability of defects by 10%). Now customers more often get products with defects. If a customer realizes the product has a defect, then the quality is compromised. Cost may improve by reducing the cost due to task elimination, or deteriorate for the cost of defects</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10</a:t>
            </a:fld>
            <a:endParaRPr lang="en-US"/>
          </a:p>
        </p:txBody>
      </p:sp>
    </p:spTree>
    <p:extLst>
      <p:ext uri="{BB962C8B-B14F-4D97-AF65-F5344CB8AC3E}">
        <p14:creationId xmlns:p14="http://schemas.microsoft.com/office/powerpoint/2010/main" val="3979904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617F2EAA-4281-4EE5-9D81-732844B98666}" type="slidenum">
              <a:rPr lang="en-GB" altLang="en-US" sz="1600" b="0"/>
              <a:pPr eaLnBrk="1" hangingPunct="1"/>
              <a:t>11</a:t>
            </a:fld>
            <a:endParaRPr lang="en-GB" altLang="en-US" sz="1600" b="0"/>
          </a:p>
        </p:txBody>
      </p:sp>
      <p:sp>
        <p:nvSpPr>
          <p:cNvPr id="152578" name="Rectangle 2"/>
          <p:cNvSpPr>
            <a:spLocks noGrp="1" noRot="1" noChangeAspect="1" noChangeArrowheads="1" noTextEdit="1"/>
          </p:cNvSpPr>
          <p:nvPr>
            <p:ph type="sldImg"/>
          </p:nvPr>
        </p:nvSpPr>
        <p:spPr>
          <a:xfrm>
            <a:off x="163513" y="890588"/>
            <a:ext cx="7388225" cy="4156075"/>
          </a:xfrm>
          <a:ln cap="flat"/>
        </p:spPr>
      </p:sp>
      <p:sp>
        <p:nvSpPr>
          <p:cNvPr id="152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r>
              <a:rPr lang="en-AU" altLang="en-US" dirty="0">
                <a:latin typeface="Arial" panose="020B0604020202020204" pitchFamily="34" charset="0"/>
              </a:rPr>
              <a:t>In order</a:t>
            </a:r>
            <a:r>
              <a:rPr lang="en-AU" altLang="en-US" baseline="0" dirty="0">
                <a:latin typeface="Arial" panose="020B0604020202020204" pitchFamily="34" charset="0"/>
              </a:rPr>
              <a:t> to eliminate transportation costs and context switches by composing two tasks into one</a:t>
            </a:r>
          </a:p>
          <a:p>
            <a:endParaRPr lang="en-AU" altLang="en-US" baseline="0" dirty="0">
              <a:latin typeface="Arial" panose="020B0604020202020204" pitchFamily="34" charset="0"/>
            </a:endParaRPr>
          </a:p>
          <a:p>
            <a:r>
              <a:rPr lang="en-AU" altLang="en-US" baseline="0" dirty="0">
                <a:latin typeface="Arial" panose="020B0604020202020204" pitchFamily="34" charset="0"/>
              </a:rPr>
              <a:t>Task decomposition, the contrary, tells us to assign the two tasks to more specialized resources, which, according to Adam Smith’s assembly line theory, more specialized resources can do better, rather than a generalist worker performing the entire “thick” task</a:t>
            </a:r>
            <a:endParaRPr lang="et-EE" altLang="en-US" dirty="0">
              <a:latin typeface="Arial" panose="020B0604020202020204" pitchFamily="34" charset="0"/>
            </a:endParaRPr>
          </a:p>
        </p:txBody>
      </p:sp>
    </p:spTree>
    <p:extLst>
      <p:ext uri="{BB962C8B-B14F-4D97-AF65-F5344CB8AC3E}">
        <p14:creationId xmlns:p14="http://schemas.microsoft.com/office/powerpoint/2010/main" val="276705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the</a:t>
            </a:r>
            <a:r>
              <a:rPr lang="en-AU" baseline="0" dirty="0"/>
              <a:t> first example, is the handover of work between the two approvers takes too long</a:t>
            </a:r>
          </a:p>
          <a:p>
            <a:endParaRPr lang="en-AU" baseline="0" dirty="0"/>
          </a:p>
          <a:p>
            <a:r>
              <a:rPr lang="en-AU" baseline="0" dirty="0"/>
              <a:t>In the second example, it may be more effective to have an engineer specifically looking at bill of materials and production plan + a manager working out the cost and delivery time. Two different people with specialized skills might be able to do this work more efficiently than a single one</a:t>
            </a:r>
          </a:p>
          <a:p>
            <a:endParaRPr lang="en-AU" baseline="0" dirty="0"/>
          </a:p>
          <a:p>
            <a:r>
              <a:rPr lang="en-AU" baseline="0" dirty="0"/>
              <a:t>Composition: </a:t>
            </a:r>
          </a:p>
          <a:p>
            <a:r>
              <a:rPr lang="en-AU" baseline="0" dirty="0"/>
              <a:t>T+: less handovers, hence lower cycle time</a:t>
            </a:r>
          </a:p>
          <a:p>
            <a:r>
              <a:rPr lang="en-AU" baseline="0" dirty="0"/>
              <a:t>C+/-: depending on the cost of the process worker performing the combined task. </a:t>
            </a:r>
          </a:p>
          <a:p>
            <a:r>
              <a:rPr lang="en-AU" baseline="0" dirty="0"/>
              <a:t>F+: with a generalist, we can more flexibly swap resources (resource flexibility is increased)</a:t>
            </a:r>
          </a:p>
          <a:p>
            <a:endParaRPr lang="en-AU" baseline="0" dirty="0"/>
          </a:p>
          <a:p>
            <a:r>
              <a:rPr lang="en-AU" baseline="0" dirty="0"/>
              <a:t>Decomposition: </a:t>
            </a:r>
          </a:p>
          <a:p>
            <a:r>
              <a:rPr lang="en-AU" baseline="0" dirty="0"/>
              <a:t>T-: we introduce an handover</a:t>
            </a:r>
          </a:p>
          <a:p>
            <a:r>
              <a:rPr lang="en-AU" baseline="0" dirty="0"/>
              <a:t>C+: specialists </a:t>
            </a:r>
            <a:r>
              <a:rPr lang="en-AU" baseline="0" dirty="0" err="1"/>
              <a:t>perfoming</a:t>
            </a:r>
            <a:r>
              <a:rPr lang="en-AU" baseline="0" dirty="0"/>
              <a:t> very efficiently faster, this leads to reduced cost</a:t>
            </a:r>
          </a:p>
          <a:p>
            <a:r>
              <a:rPr lang="en-AU" baseline="0" dirty="0"/>
              <a:t>F-: now specialists are doing the work, hence resource flexibility is reduced as it’s now harder to swap resources.</a:t>
            </a:r>
          </a:p>
        </p:txBody>
      </p:sp>
      <p:sp>
        <p:nvSpPr>
          <p:cNvPr id="4" name="Slide Number Placeholder 3"/>
          <p:cNvSpPr>
            <a:spLocks noGrp="1"/>
          </p:cNvSpPr>
          <p:nvPr>
            <p:ph type="sldNum" sz="quarter" idx="10"/>
          </p:nvPr>
        </p:nvSpPr>
        <p:spPr/>
        <p:txBody>
          <a:bodyPr/>
          <a:lstStyle/>
          <a:p>
            <a:fld id="{B589A90C-6492-6345-8CA0-CC9993E76C12}" type="slidenum">
              <a:rPr lang="en-US" smtClean="0"/>
              <a:pPr/>
              <a:t>12</a:t>
            </a:fld>
            <a:endParaRPr lang="en-US"/>
          </a:p>
        </p:txBody>
      </p:sp>
    </p:spTree>
    <p:extLst>
      <p:ext uri="{BB962C8B-B14F-4D97-AF65-F5344CB8AC3E}">
        <p14:creationId xmlns:p14="http://schemas.microsoft.com/office/powerpoint/2010/main" val="250530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504472C9-86C6-44FA-92D7-1070EA29ADE0}" type="slidenum">
              <a:rPr lang="en-GB" altLang="en-US" sz="1600" b="0"/>
              <a:pPr eaLnBrk="1" hangingPunct="1"/>
              <a:t>13</a:t>
            </a:fld>
            <a:endParaRPr lang="en-GB" altLang="en-US" sz="1600" b="0"/>
          </a:p>
        </p:txBody>
      </p:sp>
      <p:sp>
        <p:nvSpPr>
          <p:cNvPr id="156674" name="Rectangle 2"/>
          <p:cNvSpPr>
            <a:spLocks noGrp="1" noRot="1" noChangeAspect="1" noChangeArrowheads="1" noTextEdit="1"/>
          </p:cNvSpPr>
          <p:nvPr>
            <p:ph type="sldImg"/>
          </p:nvPr>
        </p:nvSpPr>
        <p:spPr>
          <a:xfrm>
            <a:off x="163513" y="890588"/>
            <a:ext cx="7388225" cy="4156075"/>
          </a:xfrm>
          <a:ln cap="flat"/>
        </p:spPr>
      </p:sp>
      <p:sp>
        <p:nvSpPr>
          <p:cNvPr id="156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r>
              <a:rPr lang="en-AU" altLang="en-US" dirty="0">
                <a:latin typeface="Arial" panose="020B0604020202020204" pitchFamily="34" charset="0"/>
              </a:rPr>
              <a:t>Specialize a task for certain types of cases, each assigned to specialized resources</a:t>
            </a:r>
          </a:p>
          <a:p>
            <a:endParaRPr lang="en-AU" altLang="en-US" dirty="0">
              <a:latin typeface="Arial" panose="020B0604020202020204" pitchFamily="34" charset="0"/>
            </a:endParaRPr>
          </a:p>
          <a:p>
            <a:r>
              <a:rPr lang="en-AU" altLang="en-US" dirty="0">
                <a:latin typeface="Arial" panose="020B0604020202020204" pitchFamily="34" charset="0"/>
              </a:rPr>
              <a:t>Generalize tells us to integrate two variants of a single task into one</a:t>
            </a:r>
            <a:endParaRPr lang="et-EE" altLang="en-US" dirty="0">
              <a:latin typeface="Arial" panose="020B0604020202020204" pitchFamily="34" charset="0"/>
            </a:endParaRPr>
          </a:p>
        </p:txBody>
      </p:sp>
    </p:spTree>
    <p:extLst>
      <p:ext uri="{BB962C8B-B14F-4D97-AF65-F5344CB8AC3E}">
        <p14:creationId xmlns:p14="http://schemas.microsoft.com/office/powerpoint/2010/main" val="2246235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small</a:t>
            </a:r>
            <a:r>
              <a:rPr lang="en-AU" baseline="0" dirty="0"/>
              <a:t> (</a:t>
            </a:r>
            <a:r>
              <a:rPr lang="en-AU" baseline="0" dirty="0" err="1"/>
              <a:t>e.g</a:t>
            </a:r>
            <a:r>
              <a:rPr lang="en-AU" baseline="0" dirty="0"/>
              <a:t> stationery) to junior financial officers, medium (e.g. laptop) to senior financial officer, large (e.g. ERP system or IT infrastructure) to managers, while before it was all to the financial officer, who may in certain cases escalate the approval to a manager. Either divided </a:t>
            </a:r>
            <a:r>
              <a:rPr lang="en-AU" b="1" baseline="0" dirty="0"/>
              <a:t>per amount </a:t>
            </a:r>
            <a:r>
              <a:rPr lang="en-AU" baseline="0" dirty="0"/>
              <a:t>(small, medium, large) or </a:t>
            </a:r>
            <a:r>
              <a:rPr lang="en-AU" b="1" baseline="0" dirty="0"/>
              <a:t>per type </a:t>
            </a:r>
            <a:r>
              <a:rPr lang="en-AU" baseline="0" dirty="0"/>
              <a:t>(MRO vs ORM). I could combine this with task elimination by then removing the approval for small purchases, hence moving these simple cases much faster</a:t>
            </a:r>
          </a:p>
          <a:p>
            <a:r>
              <a:rPr lang="en-AU" baseline="0" dirty="0"/>
              <a:t>2) different quotes for different product lines. Why not integrating them in order to have resources that are more flexible because they can handle a wider variety of products</a:t>
            </a:r>
          </a:p>
          <a:p>
            <a:endParaRPr lang="en-AU" baseline="0" dirty="0"/>
          </a:p>
          <a:p>
            <a:r>
              <a:rPr lang="en-AU" baseline="0" dirty="0"/>
              <a:t>Specialization</a:t>
            </a:r>
          </a:p>
          <a:p>
            <a:r>
              <a:rPr lang="en-AU" baseline="0" dirty="0"/>
              <a:t>T+: we allow the shorter cases to move much faster (even without task elimination, the financial officer will be quicker than the manager)</a:t>
            </a:r>
          </a:p>
          <a:p>
            <a:r>
              <a:rPr lang="en-AU" baseline="0" dirty="0"/>
              <a:t>C+/-: depending on which resource we assign to each specialized task and the cost of those resources. If now we have to channel certain requests towards managers or specialized resources, this may cost us more</a:t>
            </a:r>
          </a:p>
          <a:p>
            <a:r>
              <a:rPr lang="en-AU" baseline="0" dirty="0"/>
              <a:t>F-: because with more specialization we loose flexibility</a:t>
            </a:r>
          </a:p>
          <a:p>
            <a:endParaRPr lang="en-AU" baseline="0" dirty="0"/>
          </a:p>
          <a:p>
            <a:r>
              <a:rPr lang="en-AU" baseline="0" dirty="0"/>
              <a:t>Generalization:</a:t>
            </a:r>
          </a:p>
          <a:p>
            <a:r>
              <a:rPr lang="en-AU" baseline="0" dirty="0"/>
              <a:t>T-: we group all cases (shorter and faster) into a single pot</a:t>
            </a:r>
          </a:p>
          <a:p>
            <a:r>
              <a:rPr lang="en-AU" baseline="0" dirty="0"/>
              <a:t>C+/-: again, even if we generalize, the cost involved depends on the resources we hire</a:t>
            </a:r>
          </a:p>
          <a:p>
            <a:r>
              <a:rPr lang="en-AU" baseline="0" dirty="0"/>
              <a:t>F+: due to generalized resources being more flexible</a:t>
            </a:r>
          </a:p>
          <a:p>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14</a:t>
            </a:fld>
            <a:endParaRPr lang="en-US"/>
          </a:p>
        </p:txBody>
      </p:sp>
    </p:spTree>
    <p:extLst>
      <p:ext uri="{BB962C8B-B14F-4D97-AF65-F5344CB8AC3E}">
        <p14:creationId xmlns:p14="http://schemas.microsoft.com/office/powerpoint/2010/main" val="3784343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15</a:t>
            </a:fld>
            <a:endParaRPr lang="en-US"/>
          </a:p>
        </p:txBody>
      </p:sp>
    </p:spTree>
    <p:extLst>
      <p:ext uri="{BB962C8B-B14F-4D97-AF65-F5344CB8AC3E}">
        <p14:creationId xmlns:p14="http://schemas.microsoft.com/office/powerpoint/2010/main" val="2124850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600" b="0">
                <a:solidFill>
                  <a:prstClr val="black"/>
                </a:solidFill>
              </a:rPr>
              <a:pPr eaLnBrk="1" hangingPunct="1"/>
              <a:t>16</a:t>
            </a:fld>
            <a:endParaRPr lang="en-GB" altLang="en-US" sz="1600" b="0">
              <a:solidFill>
                <a:prstClr val="black"/>
              </a:solidFill>
            </a:endParaRPr>
          </a:p>
        </p:txBody>
      </p:sp>
      <p:sp>
        <p:nvSpPr>
          <p:cNvPr id="158722" name="Rectangle 2"/>
          <p:cNvSpPr>
            <a:spLocks noGrp="1" noRot="1" noChangeAspect="1" noChangeArrowheads="1" noTextEdit="1"/>
          </p:cNvSpPr>
          <p:nvPr>
            <p:ph type="sldImg"/>
          </p:nvPr>
        </p:nvSpPr>
        <p:spPr>
          <a:xfrm>
            <a:off x="161925" y="889000"/>
            <a:ext cx="7391400" cy="4159250"/>
          </a:xfrm>
          <a:ln w="12700" cap="flat">
            <a:solidFill>
              <a:schemeClr val="tx1"/>
            </a:solidFill>
            <a:prstDash val="sysDot"/>
          </a:ln>
        </p:spPr>
      </p:sp>
      <p:sp>
        <p:nvSpPr>
          <p:cNvPr id="158723" name="Rectangle 3"/>
          <p:cNvSpPr>
            <a:spLocks noGrp="1" noChangeArrowheads="1"/>
          </p:cNvSpPr>
          <p:nvPr>
            <p:ph type="body" idx="1"/>
          </p:nvPr>
        </p:nvSpPr>
        <p:spPr>
          <a:xfrm>
            <a:off x="1026201" y="5642427"/>
            <a:ext cx="5645823" cy="53576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r>
              <a:rPr lang="en-AU" altLang="en-US" dirty="0">
                <a:latin typeface="Arial" panose="020B0604020202020204" pitchFamily="34" charset="0"/>
              </a:rPr>
              <a:t>To</a:t>
            </a:r>
            <a:r>
              <a:rPr lang="en-AU" altLang="en-US" baseline="0" dirty="0">
                <a:latin typeface="Arial" panose="020B0604020202020204" pitchFamily="34" charset="0"/>
              </a:rPr>
              <a:t> reduce overprocessing. The idea is to put the strong knock-out checks earlier, according to their cost/effect ratio. How much does it cost vs how likely it is that this task will eliminate the need for other tasks to be performed (the higher the knock-out, the higher the chances the task will eliminate the need for other tasks). So we need to:</a:t>
            </a:r>
          </a:p>
          <a:p>
            <a:pPr marL="187312" indent="-187312">
              <a:buFontTx/>
              <a:buChar char="-"/>
            </a:pPr>
            <a:r>
              <a:rPr lang="en-AU" altLang="en-US" baseline="0" dirty="0">
                <a:latin typeface="Arial" panose="020B0604020202020204" pitchFamily="34" charset="0"/>
              </a:rPr>
              <a:t>postpone expensive tasks to late in the process, when they are absolutely needed</a:t>
            </a:r>
          </a:p>
          <a:p>
            <a:pPr marL="187312" indent="-187312">
              <a:buFontTx/>
              <a:buChar char="-"/>
            </a:pPr>
            <a:r>
              <a:rPr lang="en-AU" altLang="en-US" baseline="0" dirty="0">
                <a:latin typeface="Arial" panose="020B0604020202020204" pitchFamily="34" charset="0"/>
              </a:rPr>
              <a:t>put tasks with higher knock-out effects earlier, in order to maximize their effect</a:t>
            </a:r>
          </a:p>
          <a:p>
            <a:pPr marL="187312" indent="-187312">
              <a:buFontTx/>
              <a:buChar char="-"/>
            </a:pPr>
            <a:endParaRPr lang="en-AU" altLang="en-US" baseline="0" dirty="0">
              <a:latin typeface="Arial" panose="020B0604020202020204" pitchFamily="34" charset="0"/>
            </a:endParaRPr>
          </a:p>
          <a:p>
            <a:r>
              <a:rPr lang="en-AU" altLang="en-US" baseline="0" dirty="0">
                <a:latin typeface="Arial" panose="020B0604020202020204" pitchFamily="34" charset="0"/>
              </a:rPr>
              <a:t>In the example, which only finds errors in a small percentage of cases, vs the knock-out check which finds it in a large percentage of cases</a:t>
            </a:r>
            <a:endParaRPr lang="et-EE" altLang="en-US" dirty="0">
              <a:latin typeface="Arial" panose="020B0604020202020204" pitchFamily="34" charset="0"/>
            </a:endParaRPr>
          </a:p>
        </p:txBody>
      </p:sp>
    </p:spTree>
    <p:extLst>
      <p:ext uri="{BB962C8B-B14F-4D97-AF65-F5344CB8AC3E}">
        <p14:creationId xmlns:p14="http://schemas.microsoft.com/office/powerpoint/2010/main" val="815650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we do a tentatively accepted quote,</a:t>
            </a:r>
            <a:r>
              <a:rPr lang="en-AU" baseline="0" dirty="0"/>
              <a:t> </a:t>
            </a:r>
          </a:p>
          <a:p>
            <a:endParaRPr lang="en-AU" baseline="0" dirty="0"/>
          </a:p>
          <a:p>
            <a:r>
              <a:rPr lang="en-AU" baseline="0" dirty="0"/>
              <a:t>2) it is very rare that we do not proceed with the approval for a purchase because of insufficient budget</a:t>
            </a:r>
          </a:p>
          <a:p>
            <a:endParaRPr lang="en-AU" baseline="0" dirty="0"/>
          </a:p>
          <a:p>
            <a:r>
              <a:rPr lang="en-AU" baseline="0" dirty="0"/>
              <a:t>T+: time improves because negative cases are knocked-out earlier</a:t>
            </a:r>
          </a:p>
          <a:p>
            <a:r>
              <a:rPr lang="en-AU" baseline="0" dirty="0"/>
              <a:t>C+: reduced cost because we over-process less</a:t>
            </a:r>
          </a:p>
          <a:p>
            <a:endParaRPr lang="en-AU" baseline="0" dirty="0"/>
          </a:p>
          <a:p>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17</a:t>
            </a:fld>
            <a:endParaRPr lang="en-US"/>
          </a:p>
        </p:txBody>
      </p:sp>
    </p:spTree>
    <p:extLst>
      <p:ext uri="{BB962C8B-B14F-4D97-AF65-F5344CB8AC3E}">
        <p14:creationId xmlns:p14="http://schemas.microsoft.com/office/powerpoint/2010/main" val="311352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600" b="0">
                <a:solidFill>
                  <a:prstClr val="black"/>
                </a:solidFill>
              </a:rPr>
              <a:pPr eaLnBrk="1" hangingPunct="1"/>
              <a:t>18</a:t>
            </a:fld>
            <a:endParaRPr lang="en-GB" altLang="en-US" sz="1600" b="0">
              <a:solidFill>
                <a:prstClr val="black"/>
              </a:solidFill>
            </a:endParaRPr>
          </a:p>
        </p:txBody>
      </p:sp>
      <p:sp>
        <p:nvSpPr>
          <p:cNvPr id="158722" name="Rectangle 2"/>
          <p:cNvSpPr>
            <a:spLocks noGrp="1" noRot="1" noChangeAspect="1" noChangeArrowheads="1" noTextEdit="1"/>
          </p:cNvSpPr>
          <p:nvPr>
            <p:ph type="sldImg"/>
          </p:nvPr>
        </p:nvSpPr>
        <p:spPr>
          <a:xfrm>
            <a:off x="161925" y="889000"/>
            <a:ext cx="7391400" cy="4159250"/>
          </a:xfrm>
          <a:ln w="12700" cap="flat">
            <a:solidFill>
              <a:schemeClr val="tx1"/>
            </a:solidFill>
            <a:prstDash val="sysDot"/>
          </a:ln>
        </p:spPr>
      </p:sp>
      <p:sp>
        <p:nvSpPr>
          <p:cNvPr id="158723" name="Rectangle 3"/>
          <p:cNvSpPr>
            <a:spLocks noGrp="1" noChangeArrowheads="1"/>
          </p:cNvSpPr>
          <p:nvPr>
            <p:ph type="body" idx="1"/>
          </p:nvPr>
        </p:nvSpPr>
        <p:spPr>
          <a:xfrm>
            <a:off x="1026201" y="5642427"/>
            <a:ext cx="5645823" cy="53576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endParaRPr lang="et-EE" altLang="en-US">
              <a:latin typeface="Arial" panose="020B0604020202020204" pitchFamily="34" charset="0"/>
            </a:endParaRPr>
          </a:p>
        </p:txBody>
      </p:sp>
    </p:spTree>
    <p:extLst>
      <p:ext uri="{BB962C8B-B14F-4D97-AF65-F5344CB8AC3E}">
        <p14:creationId xmlns:p14="http://schemas.microsoft.com/office/powerpoint/2010/main" val="151121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Put them in parallel so that</a:t>
            </a:r>
            <a:r>
              <a:rPr lang="en-AU" baseline="0" dirty="0"/>
              <a:t> the </a:t>
            </a:r>
            <a:r>
              <a:rPr lang="en-AU" b="1" baseline="0" dirty="0"/>
              <a:t>respective resources perform the tasks as soon as these resources are ready</a:t>
            </a:r>
            <a:endParaRPr lang="en-AU" b="1" dirty="0"/>
          </a:p>
          <a:p>
            <a:endParaRPr lang="en-AU" baseline="0" dirty="0"/>
          </a:p>
          <a:p>
            <a:r>
              <a:rPr lang="en-AU" baseline="0" dirty="0"/>
              <a:t>Bill of materials and estimation of costs are done by different resources (engineer and manager), so doing them in parallel allows us to gain in cycle time</a:t>
            </a:r>
          </a:p>
          <a:p>
            <a:endParaRPr lang="en-AU" baseline="0" dirty="0"/>
          </a:p>
          <a:p>
            <a:r>
              <a:rPr lang="en-US" dirty="0"/>
              <a:t>Enhance parallelism focuses on improving cycle time, so it has a positive effect on the time dimension. Parallelism has a negative effect on cost. This is because we might be over processing as a result of </a:t>
            </a:r>
            <a:r>
              <a:rPr lang="en-US" dirty="0" err="1"/>
              <a:t>parallelising</a:t>
            </a:r>
            <a:r>
              <a:rPr lang="en-US" dirty="0"/>
              <a:t>. For example, Estimate costs could have been avoided if Prepare production plan leads to an error for which the process instance has to be canceled (not</a:t>
            </a:r>
            <a:r>
              <a:rPr lang="en-US" baseline="0" dirty="0"/>
              <a:t> shown in the model)… NOTE: I would replace C- with C+/-</a:t>
            </a:r>
          </a:p>
          <a:p>
            <a:endParaRPr lang="en-US" baseline="0" dirty="0"/>
          </a:p>
          <a:p>
            <a:r>
              <a:rPr lang="en-US" baseline="0" dirty="0"/>
              <a:t>Note: you can only parallelize activities that are </a:t>
            </a:r>
            <a:r>
              <a:rPr lang="en-US" b="1" baseline="0" dirty="0"/>
              <a:t>data-independent</a:t>
            </a:r>
            <a:endParaRPr lang="en-AU" b="1"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19</a:t>
            </a:fld>
            <a:endParaRPr lang="en-US"/>
          </a:p>
        </p:txBody>
      </p:sp>
    </p:spTree>
    <p:extLst>
      <p:ext uri="{BB962C8B-B14F-4D97-AF65-F5344CB8AC3E}">
        <p14:creationId xmlns:p14="http://schemas.microsoft.com/office/powerpoint/2010/main" val="376816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02230">
              <a:defRPr sz="2500">
                <a:solidFill>
                  <a:schemeClr val="tx1"/>
                </a:solidFill>
                <a:latin typeface="Times New Roman" pitchFamily="18" charset="0"/>
                <a:ea typeface="ＭＳ Ｐゴシック" pitchFamily="34" charset="-128"/>
              </a:defRPr>
            </a:lvl1pPr>
            <a:lvl2pPr marL="780547" indent="-300211" defTabSz="802230">
              <a:defRPr sz="2500">
                <a:solidFill>
                  <a:schemeClr val="tx1"/>
                </a:solidFill>
                <a:latin typeface="Times New Roman" pitchFamily="18" charset="0"/>
                <a:ea typeface="ＭＳ Ｐゴシック" pitchFamily="34" charset="-128"/>
              </a:defRPr>
            </a:lvl2pPr>
            <a:lvl3pPr marL="1200843" indent="-240169" defTabSz="802230">
              <a:defRPr sz="2500">
                <a:solidFill>
                  <a:schemeClr val="tx1"/>
                </a:solidFill>
                <a:latin typeface="Times New Roman" pitchFamily="18" charset="0"/>
                <a:ea typeface="ＭＳ Ｐゴシック" pitchFamily="34" charset="-128"/>
              </a:defRPr>
            </a:lvl3pPr>
            <a:lvl4pPr marL="1681180" indent="-240169" defTabSz="802230">
              <a:defRPr sz="2500">
                <a:solidFill>
                  <a:schemeClr val="tx1"/>
                </a:solidFill>
                <a:latin typeface="Times New Roman" pitchFamily="18" charset="0"/>
                <a:ea typeface="ＭＳ Ｐゴシック" pitchFamily="34" charset="-128"/>
              </a:defRPr>
            </a:lvl4pPr>
            <a:lvl5pPr marL="2161518" indent="-240169" defTabSz="802230">
              <a:defRPr sz="2500">
                <a:solidFill>
                  <a:schemeClr val="tx1"/>
                </a:solidFill>
                <a:latin typeface="Times New Roman" pitchFamily="18" charset="0"/>
                <a:ea typeface="ＭＳ Ｐゴシック" pitchFamily="34" charset="-128"/>
              </a:defRPr>
            </a:lvl5pPr>
            <a:lvl6pPr marL="2641855" indent="-240169" defTabSz="802230" eaLnBrk="0" fontAlgn="base" hangingPunct="0">
              <a:spcBef>
                <a:spcPct val="0"/>
              </a:spcBef>
              <a:spcAft>
                <a:spcPct val="0"/>
              </a:spcAft>
              <a:defRPr sz="2500">
                <a:solidFill>
                  <a:schemeClr val="tx1"/>
                </a:solidFill>
                <a:latin typeface="Times New Roman" pitchFamily="18" charset="0"/>
                <a:ea typeface="ＭＳ Ｐゴシック" pitchFamily="34" charset="-128"/>
              </a:defRPr>
            </a:lvl6pPr>
            <a:lvl7pPr marL="3122193" indent="-240169" defTabSz="802230" eaLnBrk="0" fontAlgn="base" hangingPunct="0">
              <a:spcBef>
                <a:spcPct val="0"/>
              </a:spcBef>
              <a:spcAft>
                <a:spcPct val="0"/>
              </a:spcAft>
              <a:defRPr sz="2500">
                <a:solidFill>
                  <a:schemeClr val="tx1"/>
                </a:solidFill>
                <a:latin typeface="Times New Roman" pitchFamily="18" charset="0"/>
                <a:ea typeface="ＭＳ Ｐゴシック" pitchFamily="34" charset="-128"/>
              </a:defRPr>
            </a:lvl7pPr>
            <a:lvl8pPr marL="3602529" indent="-240169" defTabSz="802230" eaLnBrk="0" fontAlgn="base" hangingPunct="0">
              <a:spcBef>
                <a:spcPct val="0"/>
              </a:spcBef>
              <a:spcAft>
                <a:spcPct val="0"/>
              </a:spcAft>
              <a:defRPr sz="2500">
                <a:solidFill>
                  <a:schemeClr val="tx1"/>
                </a:solidFill>
                <a:latin typeface="Times New Roman" pitchFamily="18" charset="0"/>
                <a:ea typeface="ＭＳ Ｐゴシック" pitchFamily="34" charset="-128"/>
              </a:defRPr>
            </a:lvl8pPr>
            <a:lvl9pPr marL="4082867" indent="-240169" defTabSz="802230" eaLnBrk="0" fontAlgn="base" hangingPunct="0">
              <a:spcBef>
                <a:spcPct val="0"/>
              </a:spcBef>
              <a:spcAft>
                <a:spcPct val="0"/>
              </a:spcAft>
              <a:defRPr sz="2500">
                <a:solidFill>
                  <a:schemeClr val="tx1"/>
                </a:solidFill>
                <a:latin typeface="Times New Roman" pitchFamily="18" charset="0"/>
                <a:ea typeface="ＭＳ Ｐゴシック" pitchFamily="34" charset="-128"/>
              </a:defRPr>
            </a:lvl9pPr>
          </a:lstStyle>
          <a:p>
            <a:fld id="{82B77F43-60BE-4E2C-9ECA-774DC50CDAB7}" type="slidenum">
              <a:rPr lang="en-US" sz="1100"/>
              <a:pPr/>
              <a:t>2</a:t>
            </a:fld>
            <a:endParaRPr lang="en-US" sz="1100"/>
          </a:p>
        </p:txBody>
      </p:sp>
      <p:sp>
        <p:nvSpPr>
          <p:cNvPr id="93187" name="Rectangle 2"/>
          <p:cNvSpPr>
            <a:spLocks noGrp="1" noRot="1" noChangeAspect="1" noChangeArrowheads="1" noTextEdit="1"/>
          </p:cNvSpPr>
          <p:nvPr>
            <p:ph type="sldImg"/>
          </p:nvPr>
        </p:nvSpPr>
        <p:spPr bwMode="auto">
          <a:xfrm>
            <a:off x="-190500" y="819150"/>
            <a:ext cx="7272338" cy="40909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688980" y="5182501"/>
            <a:ext cx="5514899" cy="490670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15961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20</a:t>
            </a:fld>
            <a:endParaRPr lang="en-US"/>
          </a:p>
        </p:txBody>
      </p:sp>
    </p:spTree>
    <p:extLst>
      <p:ext uri="{BB962C8B-B14F-4D97-AF65-F5344CB8AC3E}">
        <p14:creationId xmlns:p14="http://schemas.microsoft.com/office/powerpoint/2010/main" val="3445053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Specialization: splitting into variants, per customer</a:t>
            </a:r>
            <a:r>
              <a:rPr lang="en-AU" baseline="0" dirty="0"/>
              <a:t> class (premium, regular), by geo. locations (NSW vs QLD because of different regulations), by time period (summer, winter). When we split, we will have resources dedicated to one variant as opposed to another variant. </a:t>
            </a:r>
            <a:r>
              <a:rPr lang="en-AU" b="1" baseline="0" dirty="0"/>
              <a:t>The reason could be that different cases have different objectives </a:t>
            </a:r>
          </a:p>
          <a:p>
            <a:endParaRPr lang="en-AU" baseline="0" dirty="0"/>
          </a:p>
          <a:p>
            <a:r>
              <a:rPr lang="en-AU" baseline="0" dirty="0"/>
              <a:t>Standardization: the opposite, e.g. </a:t>
            </a:r>
            <a:r>
              <a:rPr lang="en-AU" b="1" baseline="0" dirty="0"/>
              <a:t>there’s no business reason </a:t>
            </a:r>
            <a:r>
              <a:rPr lang="en-AU" baseline="0" dirty="0"/>
              <a:t>for having processes separated by geo location . Resources are pooled together, and therefore </a:t>
            </a:r>
            <a:r>
              <a:rPr lang="en-AU" b="1" baseline="0" dirty="0"/>
              <a:t>achieving economies of scale</a:t>
            </a:r>
            <a:r>
              <a:rPr lang="en-AU" baseline="0" dirty="0"/>
              <a:t>, but also in order to offer a </a:t>
            </a:r>
            <a:r>
              <a:rPr lang="en-AU" b="1" baseline="0" dirty="0"/>
              <a:t>uniform, repeatable experience to the customer</a:t>
            </a:r>
            <a:endParaRPr lang="en-AU" b="1"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21</a:t>
            </a:fld>
            <a:endParaRPr lang="en-US"/>
          </a:p>
        </p:txBody>
      </p:sp>
    </p:spTree>
    <p:extLst>
      <p:ext uri="{BB962C8B-B14F-4D97-AF65-F5344CB8AC3E}">
        <p14:creationId xmlns:p14="http://schemas.microsoft.com/office/powerpoint/2010/main" val="342197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we realize that treating purchase requests</a:t>
            </a:r>
            <a:r>
              <a:rPr lang="en-AU" baseline="0" dirty="0"/>
              <a:t> the same way may be inefficient. For example, for direct procurements, the objective is </a:t>
            </a:r>
            <a:r>
              <a:rPr lang="en-AU" b="1" baseline="0" dirty="0"/>
              <a:t>not to run out of stock and minimize response time </a:t>
            </a:r>
            <a:r>
              <a:rPr lang="en-AU" baseline="0" dirty="0"/>
              <a:t>while </a:t>
            </a:r>
            <a:r>
              <a:rPr lang="en-AU" dirty="0"/>
              <a:t>for MRO we want to </a:t>
            </a:r>
            <a:r>
              <a:rPr lang="en-AU" b="1" dirty="0"/>
              <a:t>comply with certain policies and control cost </a:t>
            </a:r>
            <a:r>
              <a:rPr lang="en-AU" dirty="0"/>
              <a:t>(</a:t>
            </a:r>
            <a:r>
              <a:rPr lang="en-AU" dirty="0" err="1"/>
              <a:t>everyday’s</a:t>
            </a:r>
            <a:r>
              <a:rPr lang="en-AU" dirty="0"/>
              <a:t> purchases not needed</a:t>
            </a:r>
            <a:r>
              <a:rPr lang="en-AU" baseline="0" dirty="0"/>
              <a:t> for production), we don’t want to optimize time and out of stock</a:t>
            </a:r>
            <a:endParaRPr lang="en-AU" dirty="0"/>
          </a:p>
          <a:p>
            <a:endParaRPr lang="en-AU" dirty="0"/>
          </a:p>
          <a:p>
            <a:r>
              <a:rPr lang="en-AU" dirty="0"/>
              <a:t>2) in order to pool</a:t>
            </a:r>
            <a:r>
              <a:rPr lang="en-AU" baseline="0" dirty="0"/>
              <a:t> resources together and offer a single uniform experience to our customer regardless of the type of claim lodged</a:t>
            </a:r>
            <a:endParaRPr lang="en-AU" dirty="0"/>
          </a:p>
          <a:p>
            <a:endParaRPr lang="en-AU" dirty="0"/>
          </a:p>
          <a:p>
            <a:endParaRPr lang="en-AU" dirty="0"/>
          </a:p>
          <a:p>
            <a:r>
              <a:rPr lang="en-AU" dirty="0"/>
              <a:t>Specialization:</a:t>
            </a:r>
          </a:p>
          <a:p>
            <a:r>
              <a:rPr lang="en-AU" dirty="0"/>
              <a:t>C-: may increase </a:t>
            </a:r>
            <a:r>
              <a:rPr lang="en-AU" baseline="0" dirty="0"/>
              <a:t>costs because we have separated resource pools and we have to run separate instances (possibly with separate versions of systems which will evolve independently). May decrease costs because more specialized resources are more efficient</a:t>
            </a:r>
          </a:p>
          <a:p>
            <a:r>
              <a:rPr lang="en-AU" baseline="0" dirty="0"/>
              <a:t>Q+/-: q</a:t>
            </a:r>
            <a:r>
              <a:rPr lang="en-AU" dirty="0"/>
              <a:t>uality may increase because of specialized resources, but may also decrease</a:t>
            </a:r>
            <a:r>
              <a:rPr lang="en-AU" baseline="0" dirty="0"/>
              <a:t> because of a varying customer experience</a:t>
            </a:r>
          </a:p>
          <a:p>
            <a:r>
              <a:rPr lang="en-AU" baseline="0" dirty="0"/>
              <a:t>F-: </a:t>
            </a:r>
            <a:r>
              <a:rPr lang="en-AU" dirty="0"/>
              <a:t>tends to reduce resource flexibility due to specialized staff,</a:t>
            </a:r>
            <a:r>
              <a:rPr lang="en-AU" baseline="0" dirty="0"/>
              <a:t> less interchangeable</a:t>
            </a:r>
            <a:endParaRPr lang="en-AU" dirty="0"/>
          </a:p>
          <a:p>
            <a:endParaRPr lang="en-AU" dirty="0"/>
          </a:p>
          <a:p>
            <a:r>
              <a:rPr lang="en-AU" dirty="0"/>
              <a:t>Standardization:</a:t>
            </a:r>
          </a:p>
          <a:p>
            <a:r>
              <a:rPr lang="en-AU" dirty="0"/>
              <a:t>C+:</a:t>
            </a:r>
            <a:r>
              <a:rPr lang="en-AU" baseline="0" dirty="0"/>
              <a:t> costs are improved because we have a single pool and exploit economies of scale</a:t>
            </a:r>
          </a:p>
          <a:p>
            <a:r>
              <a:rPr lang="en-AU" baseline="0" dirty="0"/>
              <a:t>Q+/-: customer experience may now be uniform across instances, but quality may deteriorate given that we have a standard way of addressing all cases</a:t>
            </a:r>
          </a:p>
          <a:p>
            <a:r>
              <a:rPr lang="en-AU" baseline="0" dirty="0"/>
              <a:t>F+: flexibility increases due to generalists</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22</a:t>
            </a:fld>
            <a:endParaRPr lang="en-US"/>
          </a:p>
        </p:txBody>
      </p:sp>
    </p:spTree>
    <p:extLst>
      <p:ext uri="{BB962C8B-B14F-4D97-AF65-F5344CB8AC3E}">
        <p14:creationId xmlns:p14="http://schemas.microsoft.com/office/powerpoint/2010/main" val="2027531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37452" eaLnBrk="0" hangingPunct="0">
              <a:defRPr sz="2500" b="1">
                <a:solidFill>
                  <a:schemeClr val="tx1"/>
                </a:solidFill>
                <a:latin typeface="Arial" charset="0"/>
                <a:ea typeface="ＭＳ Ｐゴシック" charset="0"/>
                <a:cs typeface="ＭＳ Ｐゴシック" charset="0"/>
              </a:defRPr>
            </a:lvl1pPr>
            <a:lvl2pPr marL="40438586" indent="-39951171" defTabSz="1037452" eaLnBrk="0" hangingPunct="0">
              <a:defRPr sz="2500" b="1">
                <a:solidFill>
                  <a:schemeClr val="tx1"/>
                </a:solidFill>
                <a:latin typeface="Arial" charset="0"/>
                <a:ea typeface="ＭＳ Ｐゴシック" charset="0"/>
              </a:defRPr>
            </a:lvl2pPr>
            <a:lvl3pPr eaLnBrk="0" hangingPunct="0">
              <a:defRPr sz="2500" b="1">
                <a:solidFill>
                  <a:schemeClr val="tx1"/>
                </a:solidFill>
                <a:latin typeface="Arial" charset="0"/>
                <a:ea typeface="ＭＳ Ｐゴシック" charset="0"/>
              </a:defRPr>
            </a:lvl3pPr>
            <a:lvl4pPr eaLnBrk="0" hangingPunct="0">
              <a:defRPr sz="2500" b="1">
                <a:solidFill>
                  <a:schemeClr val="tx1"/>
                </a:solidFill>
                <a:latin typeface="Arial" charset="0"/>
                <a:ea typeface="ＭＳ Ｐゴシック" charset="0"/>
              </a:defRPr>
            </a:lvl4pPr>
            <a:lvl5pPr eaLnBrk="0" hangingPunct="0">
              <a:defRPr sz="2500" b="1">
                <a:solidFill>
                  <a:schemeClr val="tx1"/>
                </a:solidFill>
                <a:latin typeface="Arial" charset="0"/>
                <a:ea typeface="ＭＳ Ｐゴシック" charset="0"/>
              </a:defRPr>
            </a:lvl5pPr>
            <a:lvl6pPr marL="487416" eaLnBrk="0" fontAlgn="base" hangingPunct="0">
              <a:spcBef>
                <a:spcPct val="0"/>
              </a:spcBef>
              <a:spcAft>
                <a:spcPct val="0"/>
              </a:spcAft>
              <a:defRPr sz="2500" b="1">
                <a:solidFill>
                  <a:schemeClr val="tx1"/>
                </a:solidFill>
                <a:latin typeface="Arial" charset="0"/>
                <a:ea typeface="ＭＳ Ｐゴシック" charset="0"/>
              </a:defRPr>
            </a:lvl6pPr>
            <a:lvl7pPr marL="974832" eaLnBrk="0" fontAlgn="base" hangingPunct="0">
              <a:spcBef>
                <a:spcPct val="0"/>
              </a:spcBef>
              <a:spcAft>
                <a:spcPct val="0"/>
              </a:spcAft>
              <a:defRPr sz="2500" b="1">
                <a:solidFill>
                  <a:schemeClr val="tx1"/>
                </a:solidFill>
                <a:latin typeface="Arial" charset="0"/>
                <a:ea typeface="ＭＳ Ｐゴシック" charset="0"/>
              </a:defRPr>
            </a:lvl7pPr>
            <a:lvl8pPr marL="1462248" eaLnBrk="0" fontAlgn="base" hangingPunct="0">
              <a:spcBef>
                <a:spcPct val="0"/>
              </a:spcBef>
              <a:spcAft>
                <a:spcPct val="0"/>
              </a:spcAft>
              <a:defRPr sz="2500" b="1">
                <a:solidFill>
                  <a:schemeClr val="tx1"/>
                </a:solidFill>
                <a:latin typeface="Arial" charset="0"/>
                <a:ea typeface="ＭＳ Ｐゴシック" charset="0"/>
              </a:defRPr>
            </a:lvl8pPr>
            <a:lvl9pPr marL="1949662" eaLnBrk="0" fontAlgn="base" hangingPunct="0">
              <a:spcBef>
                <a:spcPct val="0"/>
              </a:spcBef>
              <a:spcAft>
                <a:spcPct val="0"/>
              </a:spcAft>
              <a:defRPr sz="2500" b="1">
                <a:solidFill>
                  <a:schemeClr val="tx1"/>
                </a:solidFill>
                <a:latin typeface="Arial" charset="0"/>
                <a:ea typeface="ＭＳ Ｐゴシック" charset="0"/>
              </a:defRPr>
            </a:lvl9pPr>
          </a:lstStyle>
          <a:p>
            <a:pPr eaLnBrk="1" hangingPunct="1"/>
            <a:fld id="{103DE5A8-2C82-6E4C-9A51-EA07C7293E67}" type="slidenum">
              <a:rPr lang="en-GB" sz="1500" b="0"/>
              <a:pPr eaLnBrk="1" hangingPunct="1"/>
              <a:t>23</a:t>
            </a:fld>
            <a:endParaRPr lang="en-GB" sz="1500" b="0"/>
          </a:p>
        </p:txBody>
      </p:sp>
      <p:sp>
        <p:nvSpPr>
          <p:cNvPr id="45059" name="Rectangle 2"/>
          <p:cNvSpPr>
            <a:spLocks noGrp="1" noRot="1" noChangeAspect="1" noChangeArrowheads="1" noTextEdit="1"/>
          </p:cNvSpPr>
          <p:nvPr>
            <p:ph type="sldImg"/>
          </p:nvPr>
        </p:nvSpPr>
        <p:spPr>
          <a:xfrm>
            <a:off x="425450" y="795338"/>
            <a:ext cx="6600825" cy="3713162"/>
          </a:xfrm>
          <a:ln cap="flat"/>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4967" tIns="51594" rIns="104967" bIns="51594"/>
          <a:lstStyle/>
          <a:p>
            <a:r>
              <a:rPr lang="en-AU" dirty="0">
                <a:ea typeface="ＭＳ Ｐゴシック" charset="0"/>
                <a:cs typeface="ＭＳ Ｐゴシック" charset="0"/>
              </a:rPr>
              <a:t>Groups several </a:t>
            </a:r>
            <a:r>
              <a:rPr lang="en-AU" b="1" dirty="0">
                <a:ea typeface="ＭＳ Ｐゴシック" charset="0"/>
                <a:cs typeface="ＭＳ Ｐゴシック" charset="0"/>
              </a:rPr>
              <a:t>guidelines</a:t>
            </a:r>
            <a:r>
              <a:rPr lang="en-AU" dirty="0">
                <a:ea typeface="ＭＳ Ｐゴシック" charset="0"/>
                <a:cs typeface="ＭＳ Ｐゴシック" charset="0"/>
              </a:rPr>
              <a:t>:</a:t>
            </a:r>
          </a:p>
          <a:p>
            <a:r>
              <a:rPr lang="en-AU" dirty="0">
                <a:ea typeface="ＭＳ Ｐゴシック" charset="0"/>
                <a:cs typeface="ＭＳ Ｐゴシック" charset="0"/>
              </a:rPr>
              <a:t>1) comes from BPR: use resources of the same type, even if geographically distributed, and allocate work as best as possible in order to avoid that certain resources of a</a:t>
            </a:r>
            <a:r>
              <a:rPr lang="en-AU" baseline="0" dirty="0">
                <a:ea typeface="ＭＳ Ｐゴシック" charset="0"/>
                <a:cs typeface="ＭＳ Ｐゴシック" charset="0"/>
              </a:rPr>
              <a:t> given type are overloaded and others are in idle. What happens however is that in certain state departments, given that geographically there is less work, the resources are in idle, while in others, given that there is more work, the resources are overloaded. E.g. public administration in Italy: certain agencies are overloaded of work, others almost have no work</a:t>
            </a:r>
          </a:p>
          <a:p>
            <a:endParaRPr lang="en-AU" baseline="0" dirty="0">
              <a:ea typeface="ＭＳ Ｐゴシック" charset="0"/>
              <a:cs typeface="ＭＳ Ｐゴシック" charset="0"/>
            </a:endParaRPr>
          </a:p>
          <a:p>
            <a:r>
              <a:rPr lang="en-AU" baseline="0" dirty="0">
                <a:ea typeface="ＭＳ Ｐゴシック" charset="0"/>
                <a:cs typeface="ＭＳ Ｐゴシック" charset="0"/>
              </a:rPr>
              <a:t>2) specialization (train them in order to deliver better outcomes), but be careful not to reduce flexibility</a:t>
            </a:r>
          </a:p>
          <a:p>
            <a:endParaRPr lang="en-AU" baseline="0" dirty="0">
              <a:ea typeface="ＭＳ Ｐゴシック" charset="0"/>
              <a:cs typeface="ＭＳ Ｐゴシック" charset="0"/>
            </a:endParaRPr>
          </a:p>
          <a:p>
            <a:r>
              <a:rPr lang="en-AU" baseline="0" dirty="0">
                <a:ea typeface="ＭＳ Ｐゴシック" charset="0"/>
                <a:cs typeface="ＭＳ Ｐゴシック" charset="0"/>
              </a:rPr>
              <a:t>3) related to the above, if I can choose between a generalist and a specialist for a given work item, then I should assign it to the specialist, in order to allow the generalist to be used elsewhere, e.g. if the next task requires other skills not possessed by the specialist. </a:t>
            </a:r>
          </a:p>
          <a:p>
            <a:endParaRPr lang="en-AU" baseline="0" dirty="0">
              <a:ea typeface="ＭＳ Ｐゴシック" charset="0"/>
              <a:cs typeface="ＭＳ Ｐゴシック" charset="0"/>
            </a:endParaRPr>
          </a:p>
          <a:p>
            <a:r>
              <a:rPr lang="en-AU" baseline="0" dirty="0">
                <a:ea typeface="ＭＳ Ｐゴシック" charset="0"/>
                <a:cs typeface="ＭＳ Ｐゴシック" charset="0"/>
              </a:rPr>
              <a:t>4) Different than composition: chaining work items to the same task allows less handovers and context switches, and handle them in a single trail. Batching is parallel processing, chaining is sequential processing, but here the context switch is meant between different tasks, even within the same process instance, rather then between the same task between different process instances (</a:t>
            </a:r>
            <a:r>
              <a:rPr lang="en-AU" baseline="0" dirty="0" err="1">
                <a:ea typeface="ＭＳ Ｐゴシック" charset="0"/>
                <a:cs typeface="ＭＳ Ｐゴシック" charset="0"/>
              </a:rPr>
              <a:t>eg</a:t>
            </a:r>
            <a:r>
              <a:rPr lang="en-AU" baseline="0" dirty="0">
                <a:ea typeface="ＭＳ Ｐゴシック" charset="0"/>
                <a:cs typeface="ＭＳ Ｐゴシック" charset="0"/>
              </a:rPr>
              <a:t> different clients).</a:t>
            </a:r>
            <a:endParaRPr lang="et-EE" dirty="0">
              <a:ea typeface="ＭＳ Ｐゴシック" charset="0"/>
              <a:cs typeface="ＭＳ Ｐゴシック" charset="0"/>
            </a:endParaRPr>
          </a:p>
        </p:txBody>
      </p:sp>
    </p:spTree>
    <p:extLst>
      <p:ext uri="{BB962C8B-B14F-4D97-AF65-F5344CB8AC3E}">
        <p14:creationId xmlns:p14="http://schemas.microsoft.com/office/powerpoint/2010/main" val="329345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9749" indent="-249749">
              <a:buAutoNum type="arabicParenR"/>
            </a:pPr>
            <a:r>
              <a:rPr lang="en-AU" dirty="0"/>
              <a:t>claims handlers can handle different types of claims (increasing F) or </a:t>
            </a:r>
          </a:p>
          <a:p>
            <a:pPr marL="249749" indent="-249749">
              <a:buAutoNum type="arabicParenR"/>
            </a:pPr>
            <a:r>
              <a:rPr lang="en-AU" dirty="0"/>
              <a:t>batching all claims geographically</a:t>
            </a:r>
            <a:r>
              <a:rPr lang="en-AU" baseline="0" dirty="0"/>
              <a:t> and assign them to the same resource in other to minimize context switches, hence delays</a:t>
            </a:r>
          </a:p>
          <a:p>
            <a:pPr marL="249749" indent="-249749">
              <a:buAutoNum type="arabicParenR"/>
            </a:pPr>
            <a:endParaRPr lang="en-AU" baseline="0" dirty="0"/>
          </a:p>
          <a:p>
            <a:r>
              <a:rPr lang="en-AU" baseline="0" dirty="0"/>
              <a:t>T+: because we render the process more efficient</a:t>
            </a:r>
          </a:p>
          <a:p>
            <a:r>
              <a:rPr lang="en-AU" baseline="0" dirty="0"/>
              <a:t>C+: because we reduce handovers and context switches, being more effective in the use of resources. Also because we make them more specialized, which leads to them working more effectively and in less time (hence less costs)</a:t>
            </a:r>
          </a:p>
          <a:p>
            <a:r>
              <a:rPr lang="en-AU" baseline="0" dirty="0"/>
              <a:t>F+/-: because if we specialize we loose in resource flexibility, but if we assign sequential tasks to specialist resources first, in order to keep the generalists free, then we have opportunities to increase resource flexibility</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24</a:t>
            </a:fld>
            <a:endParaRPr lang="en-US"/>
          </a:p>
        </p:txBody>
      </p:sp>
    </p:spTree>
    <p:extLst>
      <p:ext uri="{BB962C8B-B14F-4D97-AF65-F5344CB8AC3E}">
        <p14:creationId xmlns:p14="http://schemas.microsoft.com/office/powerpoint/2010/main" val="3109602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4EF196E4-2BA2-44D9-B84D-0CFE91B01680}" type="slidenum">
              <a:rPr lang="en-GB" altLang="en-US" sz="1600" b="0">
                <a:solidFill>
                  <a:prstClr val="black"/>
                </a:solidFill>
              </a:rPr>
              <a:pPr eaLnBrk="1" hangingPunct="1"/>
              <a:t>25</a:t>
            </a:fld>
            <a:endParaRPr lang="en-GB" altLang="en-US" sz="1600" b="0">
              <a:solidFill>
                <a:prstClr val="black"/>
              </a:solidFill>
            </a:endParaRPr>
          </a:p>
        </p:txBody>
      </p:sp>
      <p:sp>
        <p:nvSpPr>
          <p:cNvPr id="162818" name="Rectangle 2"/>
          <p:cNvSpPr>
            <a:spLocks noGrp="1" noRot="1" noChangeAspect="1" noChangeArrowheads="1" noTextEdit="1"/>
          </p:cNvSpPr>
          <p:nvPr>
            <p:ph type="sldImg"/>
          </p:nvPr>
        </p:nvSpPr>
        <p:spPr>
          <a:xfrm>
            <a:off x="163513" y="890588"/>
            <a:ext cx="7388225" cy="4156075"/>
          </a:xfrm>
          <a:ln cap="flat"/>
        </p:spPr>
      </p:sp>
      <p:sp>
        <p:nvSpPr>
          <p:cNvPr id="162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r>
              <a:rPr lang="en-AU" altLang="en-US" dirty="0">
                <a:latin typeface="Arial" panose="020B0604020202020204" pitchFamily="34" charset="0"/>
              </a:rPr>
              <a:t>Automate message exchange (internal and external) and record exceptions and monitor interactions.</a:t>
            </a:r>
          </a:p>
          <a:p>
            <a:endParaRPr lang="en-AU" altLang="en-US" baseline="0" dirty="0">
              <a:latin typeface="Arial" panose="020B0604020202020204" pitchFamily="34" charset="0"/>
            </a:endParaRPr>
          </a:p>
          <a:p>
            <a:r>
              <a:rPr lang="en-AU" altLang="en-US" baseline="0" dirty="0">
                <a:latin typeface="Arial" panose="020B0604020202020204" pitchFamily="34" charset="0"/>
              </a:rPr>
              <a:t>It’s a form of standardization of communication, hence process flexibility is reduced</a:t>
            </a:r>
          </a:p>
          <a:p>
            <a:endParaRPr lang="en-AU" altLang="en-US" baseline="0" dirty="0">
              <a:latin typeface="Arial" panose="020B0604020202020204" pitchFamily="34" charset="0"/>
            </a:endParaRPr>
          </a:p>
          <a:p>
            <a:r>
              <a:rPr lang="en-AU" altLang="en-US" baseline="0" dirty="0">
                <a:latin typeface="Arial" panose="020B0604020202020204" pitchFamily="34" charset="0"/>
              </a:rPr>
              <a:t>Optimize:</a:t>
            </a:r>
          </a:p>
          <a:p>
            <a:r>
              <a:rPr lang="en-AU" altLang="en-US" baseline="0" dirty="0">
                <a:latin typeface="Arial" panose="020B0604020202020204" pitchFamily="34" charset="0"/>
              </a:rPr>
              <a:t>1) number of external interactions</a:t>
            </a:r>
          </a:p>
          <a:p>
            <a:r>
              <a:rPr lang="en-AU" altLang="en-US" baseline="0" dirty="0">
                <a:latin typeface="Arial" panose="020B0604020202020204" pitchFamily="34" charset="0"/>
              </a:rPr>
              <a:t>2)…</a:t>
            </a:r>
            <a:endParaRPr lang="et-EE" altLang="en-US" dirty="0">
              <a:latin typeface="Arial" panose="020B0604020202020204" pitchFamily="34" charset="0"/>
            </a:endParaRPr>
          </a:p>
        </p:txBody>
      </p:sp>
    </p:spTree>
    <p:extLst>
      <p:ext uri="{BB962C8B-B14F-4D97-AF65-F5344CB8AC3E}">
        <p14:creationId xmlns:p14="http://schemas.microsoft.com/office/powerpoint/2010/main" val="206559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a:t>
            </a:r>
            <a:r>
              <a:rPr lang="en-AU" b="1" dirty="0"/>
              <a:t>reduce the number of external interactions (which</a:t>
            </a:r>
            <a:r>
              <a:rPr lang="en-AU" b="1" baseline="0" dirty="0"/>
              <a:t> case waiting - delays) </a:t>
            </a:r>
            <a:r>
              <a:rPr lang="en-AU" dirty="0"/>
              <a:t>in order to move on to the next logical milestone in our process, rather than asking for more</a:t>
            </a:r>
          </a:p>
          <a:p>
            <a:endParaRPr lang="en-AU" dirty="0"/>
          </a:p>
          <a:p>
            <a:r>
              <a:rPr lang="en-AU" dirty="0"/>
              <a:t>2) To optimize the type, we need to understand the relative merits of synch vs </a:t>
            </a:r>
            <a:r>
              <a:rPr lang="en-AU" dirty="0" err="1"/>
              <a:t>async</a:t>
            </a:r>
            <a:r>
              <a:rPr lang="en-AU" dirty="0"/>
              <a:t> interactions. </a:t>
            </a:r>
            <a:r>
              <a:rPr lang="en-AU" b="1" dirty="0"/>
              <a:t>synchronous</a:t>
            </a:r>
            <a:r>
              <a:rPr lang="en-AU" dirty="0"/>
              <a:t>: we wait</a:t>
            </a:r>
            <a:r>
              <a:rPr lang="en-AU" baseline="0" dirty="0"/>
              <a:t> for an answer, e.g. a phone call. Useful to resolve simple matters, like asking some details to the customer</a:t>
            </a:r>
            <a:endParaRPr lang="en-AU" dirty="0"/>
          </a:p>
          <a:p>
            <a:endParaRPr lang="en-AU" dirty="0"/>
          </a:p>
          <a:p>
            <a:r>
              <a:rPr lang="en-AU" b="1" dirty="0"/>
              <a:t>Asynchronous</a:t>
            </a:r>
            <a:r>
              <a:rPr lang="en-AU" dirty="0"/>
              <a:t>: we decouple</a:t>
            </a:r>
            <a:r>
              <a:rPr lang="en-AU" baseline="0" dirty="0"/>
              <a:t> sending information from receiving an answer, which may even not be required: use via email through notification or information, or when resolving major issues that cannot be done in a single go (so during the duration of the interaction), or when requesting additional information to reach the next milestone</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26</a:t>
            </a:fld>
            <a:endParaRPr lang="en-US"/>
          </a:p>
        </p:txBody>
      </p:sp>
    </p:spTree>
    <p:extLst>
      <p:ext uri="{BB962C8B-B14F-4D97-AF65-F5344CB8AC3E}">
        <p14:creationId xmlns:p14="http://schemas.microsoft.com/office/powerpoint/2010/main" val="909414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 careful not to back-load the process:</a:t>
            </a:r>
          </a:p>
          <a:p>
            <a:endParaRPr lang="en-AU" dirty="0"/>
          </a:p>
          <a:p>
            <a:r>
              <a:rPr lang="en-AU" dirty="0"/>
              <a:t>CVS</a:t>
            </a:r>
            <a:r>
              <a:rPr lang="en-AU" baseline="0" dirty="0"/>
              <a:t> pharmacy (large chain of pharmacies in the US): they introduced </a:t>
            </a:r>
          </a:p>
          <a:p>
            <a:endParaRPr lang="en-AU" baseline="0" dirty="0"/>
          </a:p>
          <a:p>
            <a:pPr marL="187312" indent="-187312">
              <a:buFontTx/>
              <a:buChar char="-"/>
            </a:pPr>
            <a:r>
              <a:rPr lang="en-AU" baseline="0" dirty="0"/>
              <a:t>1 hour before pick-up a number of checks were done: if customer was insured, how much from the insurance would be paid to the customer, if medicine was in stock, if it was safe to give it to the customer given his </a:t>
            </a:r>
            <a:r>
              <a:rPr lang="en-AU" baseline="0" dirty="0" err="1"/>
              <a:t>helath</a:t>
            </a:r>
            <a:r>
              <a:rPr lang="en-AU" baseline="0" dirty="0"/>
              <a:t> history. Clearly a major issue was that issues were only detected just before the customer arrived, and only then the resolution would start. This is during peak time (</a:t>
            </a:r>
            <a:r>
              <a:rPr lang="en-AU" baseline="0" dirty="0" err="1"/>
              <a:t>i.e</a:t>
            </a:r>
            <a:r>
              <a:rPr lang="en-AU" baseline="0" dirty="0"/>
              <a:t> when customers came out of work in the afternoon), we would try to resolve synchronous interactions in a queue. Customers were super angry because they were expecting to pick up the medicines rather than trying to solve an issue in peak time. This process was back-loaded: too much information processing and exchange at the end of the process. This should be more balanced</a:t>
            </a:r>
          </a:p>
          <a:p>
            <a:pPr marL="187312" indent="-187312">
              <a:buFontTx/>
              <a:buChar char="-"/>
            </a:pPr>
            <a:r>
              <a:rPr lang="en-AU" baseline="0" dirty="0"/>
              <a:t>Similarly, this could be the other way around: we don’t start the process until we have all information required.</a:t>
            </a:r>
          </a:p>
          <a:p>
            <a:pPr marL="187312" indent="-187312">
              <a:buFontTx/>
              <a:buChar char="-"/>
            </a:pPr>
            <a:endParaRPr lang="en-AU" baseline="0" dirty="0"/>
          </a:p>
          <a:p>
            <a:r>
              <a:rPr lang="en-AU" baseline="0" dirty="0"/>
              <a:t>What we need is a nice balance between front load and back load communication</a:t>
            </a:r>
          </a:p>
        </p:txBody>
      </p:sp>
      <p:sp>
        <p:nvSpPr>
          <p:cNvPr id="4" name="Slide Number Placeholder 3"/>
          <p:cNvSpPr>
            <a:spLocks noGrp="1"/>
          </p:cNvSpPr>
          <p:nvPr>
            <p:ph type="sldNum" sz="quarter" idx="10"/>
          </p:nvPr>
        </p:nvSpPr>
        <p:spPr/>
        <p:txBody>
          <a:bodyPr/>
          <a:lstStyle/>
          <a:p>
            <a:fld id="{B589A90C-6492-6345-8CA0-CC9993E76C12}" type="slidenum">
              <a:rPr lang="en-US" smtClean="0"/>
              <a:pPr/>
              <a:t>27</a:t>
            </a:fld>
            <a:endParaRPr lang="en-US"/>
          </a:p>
        </p:txBody>
      </p:sp>
    </p:spTree>
    <p:extLst>
      <p:ext uri="{BB962C8B-B14F-4D97-AF65-F5344CB8AC3E}">
        <p14:creationId xmlns:p14="http://schemas.microsoft.com/office/powerpoint/2010/main" val="4198739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Boaz Ronen, “The Complete Kit Concept,” </a:t>
            </a:r>
            <a:r>
              <a:rPr lang="en-US" altLang="en-US" i="1" dirty="0">
                <a:latin typeface="Arial" panose="020B0604020202020204" pitchFamily="34" charset="0"/>
              </a:rPr>
              <a:t>International Journal of Production Research, Volume 30, Issue 10 October 1992, pages 2457 – 2466. </a:t>
            </a:r>
          </a:p>
          <a:p>
            <a:endParaRPr lang="en-US" altLang="en-US" i="1" dirty="0">
              <a:latin typeface="Arial" panose="020B0604020202020204" pitchFamily="34" charset="0"/>
            </a:endParaRPr>
          </a:p>
          <a:p>
            <a:r>
              <a:rPr lang="en-US" altLang="en-US" i="0" dirty="0">
                <a:latin typeface="Arial" panose="020B0604020202020204" pitchFamily="34" charset="0"/>
              </a:rPr>
              <a:t>This is an issue with claims handling processes, where more information is needed and we have to get back to the customer a number of times.</a:t>
            </a:r>
          </a:p>
          <a:p>
            <a:endParaRPr lang="en-US" altLang="en-US" i="0" dirty="0">
              <a:latin typeface="Arial" panose="020B0604020202020204" pitchFamily="34" charset="0"/>
            </a:endParaRPr>
          </a:p>
          <a:p>
            <a:r>
              <a:rPr lang="en-US" altLang="en-US" i="0" dirty="0">
                <a:latin typeface="Arial" panose="020B0604020202020204" pitchFamily="34" charset="0"/>
              </a:rPr>
              <a:t>This is also typical of government processes and in many cases you are required to gather a lot of documentation</a:t>
            </a:r>
            <a:r>
              <a:rPr lang="en-US" altLang="en-US" i="0" baseline="0" dirty="0">
                <a:latin typeface="Arial" panose="020B0604020202020204" pitchFamily="34" charset="0"/>
              </a:rPr>
              <a:t> and complete a complex form (e.g. for permanent residency in Australia), you submit all documents and then wait a long time before someone will pick it up.</a:t>
            </a:r>
          </a:p>
          <a:p>
            <a:endParaRPr lang="en-US" altLang="en-US" i="0" baseline="0" dirty="0">
              <a:latin typeface="Arial" panose="020B0604020202020204" pitchFamily="34" charset="0"/>
            </a:endParaRPr>
          </a:p>
          <a:p>
            <a:r>
              <a:rPr lang="en-US" altLang="en-US" i="0" baseline="0" dirty="0">
                <a:latin typeface="Arial" panose="020B0604020202020204" pitchFamily="34" charset="0"/>
              </a:rPr>
              <a:t>The following principles should be followed:</a:t>
            </a:r>
          </a:p>
          <a:p>
            <a:pPr marL="187312" indent="-187312">
              <a:buFontTx/>
              <a:buChar char="-"/>
            </a:pPr>
            <a:r>
              <a:rPr lang="en-US" altLang="en-US" i="0" baseline="0" dirty="0">
                <a:latin typeface="Arial" panose="020B0604020202020204" pitchFamily="34" charset="0"/>
              </a:rPr>
              <a:t>provide easy and simple instructions for those who start the process (customers)</a:t>
            </a:r>
          </a:p>
          <a:p>
            <a:pPr marL="187312" indent="-187312">
              <a:buFontTx/>
              <a:buChar char="-"/>
            </a:pPr>
            <a:r>
              <a:rPr lang="en-US" altLang="en-US" i="0" baseline="0" dirty="0">
                <a:latin typeface="Arial" panose="020B0604020202020204" pitchFamily="34" charset="0"/>
              </a:rPr>
              <a:t>tell them what are all possible errors and how to fix them, beforehand, in order to avoid that once the case is finally picked, it cannot start because something is missing</a:t>
            </a:r>
          </a:p>
          <a:p>
            <a:pPr marL="187312" indent="-187312">
              <a:buFontTx/>
              <a:buChar char="-"/>
            </a:pPr>
            <a:r>
              <a:rPr lang="en-US" altLang="en-US" i="0" baseline="0" dirty="0">
                <a:latin typeface="Arial" panose="020B0604020202020204" pitchFamily="34" charset="0"/>
              </a:rPr>
              <a:t>balance between complete and incomplete kits: i.e. do an initiation with documents + roundtrip to revise and resubmit requests</a:t>
            </a:r>
            <a:endParaRPr lang="en-US" altLang="en-US" i="0" dirty="0">
              <a:latin typeface="Arial" panose="020B0604020202020204" pitchFamily="34" charset="0"/>
            </a:endParaRPr>
          </a:p>
          <a:p>
            <a:endParaRPr lang="en-US" altLang="en-US" dirty="0">
              <a:latin typeface="Arial" panose="020B0604020202020204" pitchFamily="34" charset="0"/>
            </a:endParaRPr>
          </a:p>
        </p:txBody>
      </p:sp>
      <p:sp>
        <p:nvSpPr>
          <p:cNvPr id="1648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851A6E7C-BE14-40C3-920E-7CFF71206510}" type="slidenum">
              <a:rPr lang="en-AU" altLang="en-US" sz="1600" b="0">
                <a:solidFill>
                  <a:prstClr val="black"/>
                </a:solidFill>
              </a:rPr>
              <a:pPr eaLnBrk="1" hangingPunct="1"/>
              <a:t>28</a:t>
            </a:fld>
            <a:endParaRPr lang="en-AU" altLang="en-US" sz="1600" b="0">
              <a:solidFill>
                <a:prstClr val="black"/>
              </a:solidFill>
            </a:endParaRPr>
          </a:p>
        </p:txBody>
      </p:sp>
    </p:spTree>
    <p:extLst>
      <p:ext uri="{BB962C8B-B14F-4D97-AF65-F5344CB8AC3E}">
        <p14:creationId xmlns:p14="http://schemas.microsoft.com/office/powerpoint/2010/main" val="155110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F94895B7-2FE5-4FC8-815E-D60CD96163A1}" type="slidenum">
              <a:rPr lang="en-GB" altLang="en-US" sz="1600" b="0">
                <a:solidFill>
                  <a:prstClr val="black"/>
                </a:solidFill>
              </a:rPr>
              <a:pPr eaLnBrk="1" hangingPunct="1"/>
              <a:t>29</a:t>
            </a:fld>
            <a:endParaRPr lang="en-GB" altLang="en-US" sz="1600" b="0">
              <a:solidFill>
                <a:prstClr val="black"/>
              </a:solidFill>
            </a:endParaRPr>
          </a:p>
        </p:txBody>
      </p:sp>
      <p:sp>
        <p:nvSpPr>
          <p:cNvPr id="167938" name="Rectangle 2"/>
          <p:cNvSpPr>
            <a:spLocks noGrp="1" noRot="1" noChangeAspect="1" noChangeArrowheads="1" noTextEdit="1"/>
          </p:cNvSpPr>
          <p:nvPr>
            <p:ph type="sldImg"/>
          </p:nvPr>
        </p:nvSpPr>
        <p:spPr>
          <a:xfrm>
            <a:off x="163513" y="890588"/>
            <a:ext cx="7388225" cy="4156075"/>
          </a:xfrm>
          <a:ln cap="flat"/>
        </p:spPr>
      </p:sp>
      <p:sp>
        <p:nvSpPr>
          <p:cNvPr id="1679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r>
              <a:rPr lang="en-AU" altLang="en-US" baseline="0" dirty="0">
                <a:latin typeface="Arial" panose="020B0604020202020204" pitchFamily="34" charset="0"/>
              </a:rPr>
              <a:t>Data sharing: Ford procure-to-pay process: they used a shared DB between Purchasing, Accounts payable and Goods in to check what purchase orders had already been fulfilled, rather than manually searching for these</a:t>
            </a:r>
          </a:p>
          <a:p>
            <a:endParaRPr lang="en-AU" altLang="en-US" baseline="0" dirty="0">
              <a:latin typeface="Arial" panose="020B0604020202020204" pitchFamily="34" charset="0"/>
            </a:endParaRPr>
          </a:p>
          <a:p>
            <a:r>
              <a:rPr lang="en-AU" altLang="en-US" baseline="0" dirty="0">
                <a:latin typeface="Arial" panose="020B0604020202020204" pitchFamily="34" charset="0"/>
              </a:rPr>
              <a:t>Different forms:</a:t>
            </a:r>
          </a:p>
          <a:p>
            <a:pPr marL="249749" indent="-249749">
              <a:buAutoNum type="arabicParenR"/>
            </a:pPr>
            <a:r>
              <a:rPr lang="en-AU" altLang="en-US" baseline="0" dirty="0">
                <a:latin typeface="Arial" panose="020B0604020202020204" pitchFamily="34" charset="0"/>
              </a:rPr>
              <a:t>packaged e s: ERP, CRM etc.</a:t>
            </a:r>
          </a:p>
          <a:p>
            <a:r>
              <a:rPr lang="en-AU" altLang="en-US" baseline="0" dirty="0">
                <a:latin typeface="Arial" panose="020B0604020202020204" pitchFamily="34" charset="0"/>
              </a:rPr>
              <a:t>2) material or paper documents. Example: the insurance company could send a request via email, or there is a self-service portal or the insurance company accessing the hospital database directly (with certain restrictions).</a:t>
            </a:r>
            <a:endParaRPr lang="et-EE" altLang="en-US" dirty="0">
              <a:latin typeface="Arial" panose="020B0604020202020204" pitchFamily="34" charset="0"/>
            </a:endParaRPr>
          </a:p>
        </p:txBody>
      </p:sp>
    </p:spTree>
    <p:extLst>
      <p:ext uri="{BB962C8B-B14F-4D97-AF65-F5344CB8AC3E}">
        <p14:creationId xmlns:p14="http://schemas.microsoft.com/office/powerpoint/2010/main" val="118500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p:cNvSpPr>
          <p:nvPr>
            <p:ph type="sldImg"/>
          </p:nvPr>
        </p:nvSpPr>
        <p:spPr>
          <a:ln/>
        </p:spPr>
      </p:sp>
      <p:sp>
        <p:nvSpPr>
          <p:cNvPr id="18022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516240">
              <a:defRPr/>
            </a:pPr>
            <a:r>
              <a:rPr lang="en-US" b="0" dirty="0"/>
              <a:t>Aims to achieve breakthrough innovation, for example by removing costly tasks that do not directly add value</a:t>
            </a:r>
            <a:endParaRPr lang="en-US" dirty="0"/>
          </a:p>
          <a:p>
            <a:endParaRPr lang="en-US" dirty="0">
              <a:latin typeface="Arial" panose="020B0604020202020204" pitchFamily="34" charset="0"/>
            </a:endParaRPr>
          </a:p>
        </p:txBody>
      </p:sp>
      <p:sp>
        <p:nvSpPr>
          <p:cNvPr id="18022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98802" eaLnBrk="0" hangingPunct="0">
              <a:defRPr sz="2600" b="1">
                <a:solidFill>
                  <a:schemeClr val="tx1"/>
                </a:solidFill>
                <a:latin typeface="Arial" panose="020B0604020202020204" pitchFamily="34" charset="0"/>
                <a:ea typeface="MS PGothic" panose="020B0600070205080204" pitchFamily="34" charset="-128"/>
              </a:defRPr>
            </a:lvl1pPr>
            <a:lvl2pPr marL="838889" indent="-322649" defTabSz="1098802" eaLnBrk="0" hangingPunct="0">
              <a:defRPr sz="2600" b="1">
                <a:solidFill>
                  <a:schemeClr val="tx1"/>
                </a:solidFill>
                <a:latin typeface="Arial" panose="020B0604020202020204" pitchFamily="34" charset="0"/>
                <a:ea typeface="MS PGothic" panose="020B0600070205080204" pitchFamily="34" charset="-128"/>
              </a:defRPr>
            </a:lvl2pPr>
            <a:lvl3pPr marL="1290599" indent="-258120" defTabSz="1098802" eaLnBrk="0" hangingPunct="0">
              <a:defRPr sz="2600" b="1">
                <a:solidFill>
                  <a:schemeClr val="tx1"/>
                </a:solidFill>
                <a:latin typeface="Arial" panose="020B0604020202020204" pitchFamily="34" charset="0"/>
                <a:ea typeface="MS PGothic" panose="020B0600070205080204" pitchFamily="34" charset="-128"/>
              </a:defRPr>
            </a:lvl3pPr>
            <a:lvl4pPr marL="1806837" indent="-258120" defTabSz="1098802" eaLnBrk="0" hangingPunct="0">
              <a:defRPr sz="2600" b="1">
                <a:solidFill>
                  <a:schemeClr val="tx1"/>
                </a:solidFill>
                <a:latin typeface="Arial" panose="020B0604020202020204" pitchFamily="34" charset="0"/>
                <a:ea typeface="MS PGothic" panose="020B0600070205080204" pitchFamily="34" charset="-128"/>
              </a:defRPr>
            </a:lvl4pPr>
            <a:lvl5pPr marL="2323078" indent="-258120" defTabSz="1098802" eaLnBrk="0" hangingPunct="0">
              <a:defRPr sz="2600" b="1">
                <a:solidFill>
                  <a:schemeClr val="tx1"/>
                </a:solidFill>
                <a:latin typeface="Arial" panose="020B0604020202020204" pitchFamily="34" charset="0"/>
                <a:ea typeface="MS PGothic" panose="020B0600070205080204" pitchFamily="34" charset="-128"/>
              </a:defRPr>
            </a:lvl5pPr>
            <a:lvl6pPr marL="2839316" indent="-258120" defTabSz="1098802"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355556" indent="-258120" defTabSz="1098802"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871795" indent="-258120" defTabSz="1098802"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388035" indent="-258120" defTabSz="1098802"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3797777D-ADDC-4CE8-9A12-9E77D0D66977}" type="slidenum">
              <a:rPr lang="en-AU" sz="1500" b="0">
                <a:solidFill>
                  <a:prstClr val="black"/>
                </a:solidFill>
              </a:rPr>
              <a:pPr eaLnBrk="1" hangingPunct="1"/>
              <a:t>3</a:t>
            </a:fld>
            <a:endParaRPr lang="en-AU" sz="1500" b="0">
              <a:solidFill>
                <a:prstClr val="black"/>
              </a:solidFill>
            </a:endParaRPr>
          </a:p>
        </p:txBody>
      </p:sp>
    </p:spTree>
    <p:extLst>
      <p:ext uri="{BB962C8B-B14F-4D97-AF65-F5344CB8AC3E}">
        <p14:creationId xmlns:p14="http://schemas.microsoft.com/office/powerpoint/2010/main" val="399496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3) identify and locate materials and resources used in a process, e.g. RFID and barcode scanners, to track</a:t>
            </a:r>
            <a:r>
              <a:rPr lang="en-AU" baseline="0" dirty="0"/>
              <a:t> prescriptions e.g. in CVS pharmacy (put a sticker and scan the barcode to know the stage of the process each prescription is), or GPS to locate moving resources, e.g. over relatively large geo. areas</a:t>
            </a:r>
          </a:p>
          <a:p>
            <a:r>
              <a:rPr lang="en-AU" baseline="0" dirty="0"/>
              <a:t>4) capture the business rules behind complex decisions with rules engines (part of a rules management systems) to automate decisions. Decisions are mechanized by capturing the business rules</a:t>
            </a:r>
          </a:p>
          <a:p>
            <a:r>
              <a:rPr lang="en-AU" baseline="0" dirty="0"/>
              <a:t>5) process automation: all interactions and tasks happen at the right moment</a:t>
            </a:r>
          </a:p>
          <a:p>
            <a:endParaRPr lang="en-AU" baseline="0" dirty="0"/>
          </a:p>
          <a:p>
            <a:r>
              <a:rPr lang="en-AU" baseline="0" dirty="0"/>
              <a:t>---</a:t>
            </a:r>
          </a:p>
          <a:p>
            <a:endParaRPr lang="en-AU" baseline="0" dirty="0"/>
          </a:p>
          <a:p>
            <a:r>
              <a:rPr lang="en-US" dirty="0"/>
              <a:t>Automation has a positive effect on time, as some tasks are faster when completed by computers, work handovers are faster and information can be searched faster. As a result, there is often a positive effect on cost, though this is offset by the cost of implementing and maintaining the technology and/or equipment required for automation. Quality can be improved by a reduction in the defect rate, as we reduce risk of human errors. However, there can also be negative effects. For example, if the process is automated too much or in the wrong places, customer or worker satisfaction can be reduced. This usually occurs when automated systems are poorly designed for exception handling. Due to this, flexibility also decreases, as the process is less able to adapt to a wide variety of instances.</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30</a:t>
            </a:fld>
            <a:endParaRPr lang="en-US"/>
          </a:p>
        </p:txBody>
      </p:sp>
    </p:spTree>
    <p:extLst>
      <p:ext uri="{BB962C8B-B14F-4D97-AF65-F5344CB8AC3E}">
        <p14:creationId xmlns:p14="http://schemas.microsoft.com/office/powerpoint/2010/main" val="2786157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458412F-4372-4626-A900-7EB64EFD3AF8}" type="slidenum">
              <a:rPr lang="en-AU" smtClean="0"/>
              <a:t>31</a:t>
            </a:fld>
            <a:endParaRPr lang="en-AU"/>
          </a:p>
        </p:txBody>
      </p:sp>
    </p:spTree>
    <p:extLst>
      <p:ext uri="{BB962C8B-B14F-4D97-AF65-F5344CB8AC3E}">
        <p14:creationId xmlns:p14="http://schemas.microsoft.com/office/powerpoint/2010/main" val="3920280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32</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r>
              <a:rPr lang="en-AU" altLang="en-US" dirty="0">
                <a:latin typeface="Arial" panose="020B0604020202020204" pitchFamily="34" charset="0"/>
              </a:rPr>
              <a:t>E.g. for equipment under $500</a:t>
            </a:r>
          </a:p>
        </p:txBody>
      </p:sp>
    </p:spTree>
    <p:extLst>
      <p:ext uri="{BB962C8B-B14F-4D97-AF65-F5344CB8AC3E}">
        <p14:creationId xmlns:p14="http://schemas.microsoft.com/office/powerpoint/2010/main" val="694011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33</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r>
              <a:rPr lang="en-AU" dirty="0"/>
              <a:t>Alternative: Empowerment of site engineers</a:t>
            </a:r>
            <a:r>
              <a:rPr lang="en-AU" baseline="0" dirty="0"/>
              <a:t> to make requests on their own with clear instructions (for all types of requests), + works engineer doing statistical control from time to time</a:t>
            </a:r>
            <a:endParaRPr lang="en-AU" dirty="0"/>
          </a:p>
        </p:txBody>
      </p:sp>
    </p:spTree>
    <p:extLst>
      <p:ext uri="{BB962C8B-B14F-4D97-AF65-F5344CB8AC3E}">
        <p14:creationId xmlns:p14="http://schemas.microsoft.com/office/powerpoint/2010/main" val="3878749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34</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r>
              <a:rPr lang="en-AU" altLang="en-US" dirty="0">
                <a:latin typeface="Arial" panose="020B0604020202020204" pitchFamily="34" charset="0"/>
              </a:rPr>
              <a:t>H2 to remove transportation between site engineer and clerk by merging the first three activities into one. The approval is still there, but the first three activities are merged</a:t>
            </a:r>
            <a:r>
              <a:rPr lang="en-AU" altLang="en-US" baseline="0" dirty="0">
                <a:latin typeface="Arial" panose="020B0604020202020204" pitchFamily="34" charset="0"/>
              </a:rPr>
              <a:t> and the clerk is only needed for the creation of the PO. The handover of work between works </a:t>
            </a:r>
            <a:r>
              <a:rPr lang="en-AU" altLang="en-US" baseline="0" dirty="0" err="1">
                <a:latin typeface="Arial" panose="020B0604020202020204" pitchFamily="34" charset="0"/>
              </a:rPr>
              <a:t>eng</a:t>
            </a:r>
            <a:r>
              <a:rPr lang="en-AU" altLang="en-US" baseline="0" dirty="0">
                <a:latin typeface="Arial" panose="020B0604020202020204" pitchFamily="34" charset="0"/>
              </a:rPr>
              <a:t> and clerk is improved now, replacing two transportations by one.</a:t>
            </a:r>
            <a:endParaRPr lang="et-EE" altLang="en-US" dirty="0">
              <a:latin typeface="Arial" panose="020B0604020202020204" pitchFamily="34" charset="0"/>
            </a:endParaRPr>
          </a:p>
        </p:txBody>
      </p:sp>
    </p:spTree>
    <p:extLst>
      <p:ext uri="{BB962C8B-B14F-4D97-AF65-F5344CB8AC3E}">
        <p14:creationId xmlns:p14="http://schemas.microsoft.com/office/powerpoint/2010/main" val="1820204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35</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r>
              <a:rPr lang="en-AU" altLang="en-US" b="0" dirty="0">
                <a:latin typeface="Arial" panose="020B0604020202020204" pitchFamily="34" charset="0"/>
              </a:rPr>
              <a:t>Currently, for</a:t>
            </a:r>
            <a:r>
              <a:rPr lang="en-AU" altLang="en-US" b="0" baseline="0" dirty="0">
                <a:latin typeface="Arial" panose="020B0604020202020204" pitchFamily="34" charset="0"/>
              </a:rPr>
              <a:t> small and large requests the activities are the same. If we manage to specialize this, then we can use a streamlined version of this process for small requests where there is no clerk and works engineer anymore to allow them to almost instantly get small equipment, and use a different variant for large requests. </a:t>
            </a:r>
          </a:p>
          <a:p>
            <a:endParaRPr lang="en-AU" altLang="en-US" b="0" baseline="0" dirty="0">
              <a:latin typeface="Arial" panose="020B0604020202020204" pitchFamily="34" charset="0"/>
            </a:endParaRPr>
          </a:p>
          <a:p>
            <a:r>
              <a:rPr lang="en-AU" altLang="en-US" b="0" baseline="0" dirty="0">
                <a:latin typeface="Arial" panose="020B0604020202020204" pitchFamily="34" charset="0"/>
              </a:rPr>
              <a:t>For large requests, use a process based on </a:t>
            </a:r>
            <a:r>
              <a:rPr lang="en-AU" altLang="en-US" b="1" baseline="0" dirty="0">
                <a:latin typeface="Arial" panose="020B0604020202020204" pitchFamily="34" charset="0"/>
              </a:rPr>
              <a:t>pre-</a:t>
            </a:r>
            <a:r>
              <a:rPr lang="en-AU" altLang="en-US" b="1" baseline="0" dirty="0" err="1">
                <a:latin typeface="Arial" panose="020B0604020202020204" pitchFamily="34" charset="0"/>
              </a:rPr>
              <a:t>aprroval</a:t>
            </a:r>
            <a:r>
              <a:rPr lang="en-AU" altLang="en-US" b="1" baseline="0" dirty="0">
                <a:latin typeface="Arial" panose="020B0604020202020204" pitchFamily="34" charset="0"/>
              </a:rPr>
              <a:t> and planning</a:t>
            </a:r>
            <a:r>
              <a:rPr lang="en-AU" altLang="en-US" b="0" baseline="0" dirty="0">
                <a:latin typeface="Arial" panose="020B0604020202020204" pitchFamily="34" charset="0"/>
              </a:rPr>
              <a:t>, where the site engineer submits their request in advance, e.g. at the start of the week, which will be pre-approved on the basis of the plan and so go directly to the creation of the purchase order. Where is the selection of equipment done?</a:t>
            </a:r>
            <a:endParaRPr lang="en-AU" altLang="en-US" b="0" dirty="0">
              <a:latin typeface="Arial" panose="020B0604020202020204" pitchFamily="34" charset="0"/>
            </a:endParaRPr>
          </a:p>
        </p:txBody>
      </p:sp>
    </p:spTree>
    <p:extLst>
      <p:ext uri="{BB962C8B-B14F-4D97-AF65-F5344CB8AC3E}">
        <p14:creationId xmlns:p14="http://schemas.microsoft.com/office/powerpoint/2010/main" val="3940358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36</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r>
              <a:rPr lang="en-AU" altLang="en-US" dirty="0">
                <a:latin typeface="Arial" panose="020B0604020202020204" pitchFamily="34" charset="0"/>
              </a:rPr>
              <a:t>The site engineer doesn’t</a:t>
            </a:r>
            <a:r>
              <a:rPr lang="en-AU" altLang="en-US" baseline="0" dirty="0">
                <a:latin typeface="Arial" panose="020B0604020202020204" pitchFamily="34" charset="0"/>
              </a:rPr>
              <a:t> really know when the equipment will arrive, sometime even the wrong piece of equipment will arrive. In this case, the site engineer is informed when the equipment is dispatched and they are reassured </a:t>
            </a:r>
            <a:endParaRPr lang="et-EE" altLang="en-US" dirty="0">
              <a:latin typeface="Arial" panose="020B0604020202020204" pitchFamily="34" charset="0"/>
            </a:endParaRPr>
          </a:p>
        </p:txBody>
      </p:sp>
    </p:spTree>
    <p:extLst>
      <p:ext uri="{BB962C8B-B14F-4D97-AF65-F5344CB8AC3E}">
        <p14:creationId xmlns:p14="http://schemas.microsoft.com/office/powerpoint/2010/main" val="1071288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37</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r>
              <a:rPr lang="en-AU" altLang="en-US" dirty="0">
                <a:latin typeface="Arial" panose="020B0604020202020204" pitchFamily="34" charset="0"/>
              </a:rPr>
              <a:t>Site</a:t>
            </a:r>
            <a:r>
              <a:rPr lang="en-AU" altLang="en-US" baseline="0" dirty="0">
                <a:latin typeface="Arial" panose="020B0604020202020204" pitchFamily="34" charset="0"/>
              </a:rPr>
              <a:t> engineers sometimes have to ask for extensions. We can handle this by triggering a process 2 days before the rent expires in order to decide on rental extension, to avoid letting this expire</a:t>
            </a:r>
          </a:p>
          <a:p>
            <a:endParaRPr lang="en-AU" altLang="en-US" baseline="0" dirty="0">
              <a:latin typeface="Arial" panose="020B0604020202020204" pitchFamily="34" charset="0"/>
            </a:endParaRPr>
          </a:p>
          <a:p>
            <a:r>
              <a:rPr lang="en-AU" altLang="en-US" baseline="0" dirty="0">
                <a:latin typeface="Arial" panose="020B0604020202020204" pitchFamily="34" charset="0"/>
              </a:rPr>
              <a:t>NOTE: replace intermediate timer event with start timer event</a:t>
            </a:r>
            <a:endParaRPr lang="et-EE" altLang="en-US" dirty="0">
              <a:latin typeface="Arial" panose="020B0604020202020204" pitchFamily="34" charset="0"/>
            </a:endParaRPr>
          </a:p>
        </p:txBody>
      </p:sp>
    </p:spTree>
    <p:extLst>
      <p:ext uri="{BB962C8B-B14F-4D97-AF65-F5344CB8AC3E}">
        <p14:creationId xmlns:p14="http://schemas.microsoft.com/office/powerpoint/2010/main" val="3321374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dt" idx="1"/>
          </p:nvPr>
        </p:nvSpPr>
        <p:spPr>
          <a:xfrm>
            <a:off x="4176054" y="8"/>
            <a:ext cx="3195100" cy="573816"/>
          </a:xfrm>
          <a:prstGeom prst="rect">
            <a:avLst/>
          </a:prstGeom>
          <a:ln/>
        </p:spPr>
        <p:txBody>
          <a:bodyPr lIns="101869" tIns="50935" rIns="101869" bIns="50935"/>
          <a:lstStyle/>
          <a:p>
            <a:pPr eaLnBrk="0" fontAlgn="base" hangingPunct="0">
              <a:spcBef>
                <a:spcPct val="0"/>
              </a:spcBef>
              <a:spcAft>
                <a:spcPct val="0"/>
              </a:spcAft>
            </a:pPr>
            <a:r>
              <a:rPr lang="de-DE" sz="2700">
                <a:solidFill>
                  <a:srgbClr val="000000"/>
                </a:solidFill>
                <a:latin typeface="Times New Roman" pitchFamily="18" charset="0"/>
              </a:rPr>
              <a:t>Lecture - 4 March 1999</a:t>
            </a:r>
          </a:p>
        </p:txBody>
      </p:sp>
      <p:sp>
        <p:nvSpPr>
          <p:cNvPr id="6" name="Rectangle 3"/>
          <p:cNvSpPr>
            <a:spLocks noGrp="1" noChangeArrowheads="1"/>
          </p:cNvSpPr>
          <p:nvPr>
            <p:ph type="sldNum" sz="quarter" idx="5"/>
          </p:nvPr>
        </p:nvSpPr>
        <p:spPr>
          <a:ln/>
        </p:spPr>
        <p:txBody>
          <a:bodyPr/>
          <a:lstStyle/>
          <a:p>
            <a:fld id="{1CB15B8C-BA6E-4344-8F46-4557EF76ABDD}" type="slidenum">
              <a:rPr lang="de-DE">
                <a:solidFill>
                  <a:srgbClr val="000000"/>
                </a:solidFill>
              </a:rPr>
              <a:pPr/>
              <a:t>38</a:t>
            </a:fld>
            <a:endParaRPr lang="de-DE">
              <a:solidFill>
                <a:srgbClr val="000000"/>
              </a:solidFill>
            </a:endParaRPr>
          </a:p>
        </p:txBody>
      </p:sp>
      <p:sp>
        <p:nvSpPr>
          <p:cNvPr id="7" name="Rectangle 4"/>
          <p:cNvSpPr>
            <a:spLocks noGrp="1" noChangeArrowheads="1"/>
          </p:cNvSpPr>
          <p:nvPr>
            <p:ph type="ftr" sz="quarter" idx="4"/>
          </p:nvPr>
        </p:nvSpPr>
        <p:spPr>
          <a:ln/>
        </p:spPr>
        <p:txBody>
          <a:bodyPr/>
          <a:lstStyle/>
          <a:p>
            <a:r>
              <a:rPr lang="de-DE">
                <a:solidFill>
                  <a:srgbClr val="000000"/>
                </a:solidFill>
              </a:rPr>
              <a:t>QUT Brisbane, Dr. Michael Rosemann</a:t>
            </a:r>
          </a:p>
        </p:txBody>
      </p:sp>
      <p:sp>
        <p:nvSpPr>
          <p:cNvPr id="8" name="Rectangle 5"/>
          <p:cNvSpPr>
            <a:spLocks noGrp="1" noChangeArrowheads="1"/>
          </p:cNvSpPr>
          <p:nvPr>
            <p:ph type="hdr" sz="quarter"/>
          </p:nvPr>
        </p:nvSpPr>
        <p:spPr>
          <a:xfrm>
            <a:off x="1" y="8"/>
            <a:ext cx="3195100" cy="573816"/>
          </a:xfrm>
          <a:prstGeom prst="rect">
            <a:avLst/>
          </a:prstGeom>
          <a:ln/>
        </p:spPr>
        <p:txBody>
          <a:bodyPr lIns="101869" tIns="50935" rIns="101869" bIns="50935"/>
          <a:lstStyle/>
          <a:p>
            <a:pPr eaLnBrk="0" fontAlgn="base" hangingPunct="0">
              <a:spcBef>
                <a:spcPct val="0"/>
              </a:spcBef>
              <a:spcAft>
                <a:spcPct val="0"/>
              </a:spcAft>
            </a:pPr>
            <a:r>
              <a:rPr lang="de-DE" sz="2700">
                <a:solidFill>
                  <a:srgbClr val="000000"/>
                </a:solidFill>
                <a:latin typeface="Times New Roman" pitchFamily="18" charset="0"/>
              </a:rPr>
              <a:t>ITN286 - Process Engineering and EWS</a:t>
            </a:r>
          </a:p>
        </p:txBody>
      </p:sp>
      <p:sp>
        <p:nvSpPr>
          <p:cNvPr id="2622466" name="Rectangle 7"/>
          <p:cNvSpPr txBox="1">
            <a:spLocks noGrp="1" noChangeArrowheads="1"/>
          </p:cNvSpPr>
          <p:nvPr/>
        </p:nvSpPr>
        <p:spPr bwMode="auto">
          <a:xfrm>
            <a:off x="4177704" y="10913201"/>
            <a:ext cx="3195100" cy="575598"/>
          </a:xfrm>
          <a:prstGeom prst="rect">
            <a:avLst/>
          </a:prstGeom>
          <a:noFill/>
          <a:ln w="9525">
            <a:noFill/>
            <a:miter lim="800000"/>
            <a:headEnd/>
            <a:tailEnd/>
          </a:ln>
        </p:spPr>
        <p:txBody>
          <a:bodyPr lIns="102779" tIns="51389" rIns="102779" bIns="51389" anchor="b"/>
          <a:lstStyle/>
          <a:p>
            <a:pPr algn="r" defTabSz="1027525"/>
            <a:fld id="{62946596-28EF-4531-B3A7-DE1CB7272821}" type="slidenum">
              <a:rPr lang="en-US" sz="1500">
                <a:solidFill>
                  <a:srgbClr val="000000"/>
                </a:solidFill>
                <a:ea typeface="ＭＳ Ｐゴシック" charset="-128"/>
              </a:rPr>
              <a:pPr algn="r" defTabSz="1027525"/>
              <a:t>38</a:t>
            </a:fld>
            <a:endParaRPr lang="en-US" sz="1500" dirty="0">
              <a:solidFill>
                <a:srgbClr val="000000"/>
              </a:solidFill>
              <a:ea typeface="ＭＳ Ｐゴシック" charset="-128"/>
            </a:endParaRPr>
          </a:p>
        </p:txBody>
      </p:sp>
      <p:sp>
        <p:nvSpPr>
          <p:cNvPr id="2622467" name="Rectangle 2"/>
          <p:cNvSpPr>
            <a:spLocks noGrp="1" noRot="1" noChangeAspect="1" noChangeArrowheads="1" noTextEdit="1"/>
          </p:cNvSpPr>
          <p:nvPr>
            <p:ph type="sldImg"/>
          </p:nvPr>
        </p:nvSpPr>
        <p:spPr bwMode="auto">
          <a:xfrm>
            <a:off x="-141288" y="862013"/>
            <a:ext cx="7656513" cy="4308475"/>
          </a:xfrm>
          <a:prstGeom prst="rect">
            <a:avLst/>
          </a:prstGeom>
          <a:solidFill>
            <a:srgbClr val="FFFFFF"/>
          </a:solidFill>
          <a:ln>
            <a:solidFill>
              <a:srgbClr val="000000"/>
            </a:solidFill>
            <a:miter lim="800000"/>
            <a:headEnd/>
            <a:tailEnd/>
          </a:ln>
        </p:spPr>
      </p:sp>
      <p:sp>
        <p:nvSpPr>
          <p:cNvPr id="2622468" name="Rectangle 3"/>
          <p:cNvSpPr>
            <a:spLocks noGrp="1" noChangeArrowheads="1"/>
          </p:cNvSpPr>
          <p:nvPr>
            <p:ph type="body" idx="1"/>
          </p:nvPr>
        </p:nvSpPr>
        <p:spPr bwMode="auto">
          <a:xfrm>
            <a:off x="982602" y="5460165"/>
            <a:ext cx="5407599" cy="5164343"/>
          </a:xfrm>
          <a:prstGeom prst="rect">
            <a:avLst/>
          </a:prstGeom>
          <a:noFill/>
          <a:ln>
            <a:solidFill>
              <a:srgbClr val="000000"/>
            </a:solidFill>
            <a:miter lim="800000"/>
            <a:headEnd/>
            <a:tailEnd/>
          </a:ln>
        </p:spPr>
        <p:txBody>
          <a:bodyPr lIns="102779" tIns="51389" rIns="102779" bIns="51389"/>
          <a:lstStyle/>
          <a:p>
            <a:pPr defTabSz="1018682"/>
            <a:r>
              <a:rPr lang="en-AU" dirty="0"/>
              <a:t>Just an example: when the clerk</a:t>
            </a:r>
            <a:r>
              <a:rPr lang="en-AU" baseline="0" dirty="0"/>
              <a:t> has been removed by merging the second and third tasks and assigning them to the site engineer</a:t>
            </a:r>
            <a:endParaRPr lang="en-AU" dirty="0"/>
          </a:p>
        </p:txBody>
      </p:sp>
    </p:spTree>
    <p:extLst>
      <p:ext uri="{BB962C8B-B14F-4D97-AF65-F5344CB8AC3E}">
        <p14:creationId xmlns:p14="http://schemas.microsoft.com/office/powerpoint/2010/main" val="2354789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39</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pPr defTabSz="998998" fontAlgn="auto">
              <a:spcBef>
                <a:spcPts val="0"/>
              </a:spcBef>
              <a:spcAft>
                <a:spcPts val="0"/>
              </a:spcAft>
              <a:defRPr/>
            </a:pPr>
            <a:r>
              <a:rPr lang="en-AU" altLang="en-US" dirty="0">
                <a:latin typeface="Arial" panose="020B0604020202020204" pitchFamily="34" charset="0"/>
              </a:rPr>
              <a:t>The site engineer directly consults the catalogue, AFTER</a:t>
            </a:r>
            <a:r>
              <a:rPr lang="en-AU" altLang="en-US" baseline="0" dirty="0">
                <a:latin typeface="Arial" panose="020B0604020202020204" pitchFamily="34" charset="0"/>
              </a:rPr>
              <a:t> we have removed the clerk. Remember ACI case</a:t>
            </a:r>
            <a:endParaRPr lang="et-EE" altLang="en-US" dirty="0">
              <a:latin typeface="Arial" panose="020B0604020202020204" pitchFamily="34" charset="0"/>
            </a:endParaRPr>
          </a:p>
        </p:txBody>
      </p:sp>
    </p:spTree>
    <p:extLst>
      <p:ext uri="{BB962C8B-B14F-4D97-AF65-F5344CB8AC3E}">
        <p14:creationId xmlns:p14="http://schemas.microsoft.com/office/powerpoint/2010/main" val="133506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a:t>
            </a:fld>
            <a:endParaRPr lang="en-US"/>
          </a:p>
        </p:txBody>
      </p:sp>
    </p:spTree>
    <p:extLst>
      <p:ext uri="{BB962C8B-B14F-4D97-AF65-F5344CB8AC3E}">
        <p14:creationId xmlns:p14="http://schemas.microsoft.com/office/powerpoint/2010/main" val="553217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63171" eaLnBrk="0" hangingPunct="0">
              <a:defRPr sz="2600" b="1">
                <a:solidFill>
                  <a:schemeClr val="tx1"/>
                </a:solidFill>
                <a:latin typeface="Arial" panose="020B0604020202020204" pitchFamily="34" charset="0"/>
                <a:ea typeface="MS PGothic" panose="020B0600070205080204" pitchFamily="34" charset="-128"/>
              </a:defRPr>
            </a:lvl1pPr>
            <a:lvl2pPr marL="811686" indent="-312187" defTabSz="1063171" eaLnBrk="0" hangingPunct="0">
              <a:defRPr sz="2600" b="1">
                <a:solidFill>
                  <a:schemeClr val="tx1"/>
                </a:solidFill>
                <a:latin typeface="Arial" panose="020B0604020202020204" pitchFamily="34" charset="0"/>
                <a:ea typeface="MS PGothic" panose="020B0600070205080204" pitchFamily="34" charset="-128"/>
              </a:defRPr>
            </a:lvl2pPr>
            <a:lvl3pPr marL="1248747" indent="-249749" defTabSz="1063171" eaLnBrk="0" hangingPunct="0">
              <a:defRPr sz="2600" b="1">
                <a:solidFill>
                  <a:schemeClr val="tx1"/>
                </a:solidFill>
                <a:latin typeface="Arial" panose="020B0604020202020204" pitchFamily="34" charset="0"/>
                <a:ea typeface="MS PGothic" panose="020B0600070205080204" pitchFamily="34" charset="-128"/>
              </a:defRPr>
            </a:lvl3pPr>
            <a:lvl4pPr marL="1748247" indent="-249749" defTabSz="1063171" eaLnBrk="0" hangingPunct="0">
              <a:defRPr sz="2600" b="1">
                <a:solidFill>
                  <a:schemeClr val="tx1"/>
                </a:solidFill>
                <a:latin typeface="Arial" panose="020B0604020202020204" pitchFamily="34" charset="0"/>
                <a:ea typeface="MS PGothic" panose="020B0600070205080204" pitchFamily="34" charset="-128"/>
              </a:defRPr>
            </a:lvl4pPr>
            <a:lvl5pPr marL="2247747" indent="-249749" defTabSz="1063171" eaLnBrk="0" hangingPunct="0">
              <a:defRPr sz="2600" b="1">
                <a:solidFill>
                  <a:schemeClr val="tx1"/>
                </a:solidFill>
                <a:latin typeface="Arial" panose="020B0604020202020204" pitchFamily="34" charset="0"/>
                <a:ea typeface="MS PGothic" panose="020B0600070205080204" pitchFamily="34" charset="-128"/>
              </a:defRPr>
            </a:lvl5pPr>
            <a:lvl6pPr marL="27472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6pPr>
            <a:lvl7pPr marL="3246745"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7pPr>
            <a:lvl8pPr marL="3746244"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8pPr>
            <a:lvl9pPr marL="4245743" indent="-249749" defTabSz="1063171" eaLnBrk="0" fontAlgn="base" hangingPunct="0">
              <a:spcBef>
                <a:spcPct val="0"/>
              </a:spcBef>
              <a:spcAft>
                <a:spcPct val="0"/>
              </a:spcAft>
              <a:defRPr sz="2600" b="1">
                <a:solidFill>
                  <a:schemeClr val="tx1"/>
                </a:solidFill>
                <a:latin typeface="Arial" panose="020B0604020202020204" pitchFamily="34" charset="0"/>
                <a:ea typeface="MS PGothic" panose="020B0600070205080204" pitchFamily="34" charset="-128"/>
              </a:defRPr>
            </a:lvl9pPr>
          </a:lstStyle>
          <a:p>
            <a:pPr eaLnBrk="1" hangingPunct="1"/>
            <a:fld id="{045B1669-E2EC-43E4-B4AE-D2FEE049260C}" type="slidenum">
              <a:rPr lang="en-GB" altLang="en-US" sz="1500" b="0">
                <a:solidFill>
                  <a:prstClr val="black"/>
                </a:solidFill>
              </a:rPr>
              <a:pPr eaLnBrk="1" hangingPunct="1"/>
              <a:t>40</a:t>
            </a:fld>
            <a:endParaRPr lang="en-GB" altLang="en-US" sz="1500" b="0">
              <a:solidFill>
                <a:prstClr val="black"/>
              </a:solidFill>
            </a:endParaRPr>
          </a:p>
        </p:txBody>
      </p:sp>
      <p:sp>
        <p:nvSpPr>
          <p:cNvPr id="158722" name="Rectangle 2"/>
          <p:cNvSpPr>
            <a:spLocks noGrp="1" noRot="1" noChangeAspect="1" noChangeArrowheads="1" noTextEdit="1"/>
          </p:cNvSpPr>
          <p:nvPr>
            <p:ph type="sldImg"/>
          </p:nvPr>
        </p:nvSpPr>
        <p:spPr>
          <a:xfrm>
            <a:off x="98425" y="849313"/>
            <a:ext cx="7034213" cy="3957637"/>
          </a:xfrm>
          <a:ln w="12700" cap="flat">
            <a:solidFill>
              <a:schemeClr val="tx1"/>
            </a:solidFill>
            <a:prstDash val="sysDot"/>
          </a:ln>
        </p:spPr>
      </p:sp>
      <p:sp>
        <p:nvSpPr>
          <p:cNvPr id="158723" name="Rectangle 3"/>
          <p:cNvSpPr>
            <a:spLocks noGrp="1" noChangeArrowheads="1"/>
          </p:cNvSpPr>
          <p:nvPr>
            <p:ph type="body" idx="1"/>
          </p:nvPr>
        </p:nvSpPr>
        <p:spPr>
          <a:xfrm>
            <a:off x="962064" y="5373739"/>
            <a:ext cx="5292959" cy="510251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569" tIns="52872" rIns="107569" bIns="52872"/>
          <a:lstStyle/>
          <a:p>
            <a:pPr defTabSz="998998" fontAlgn="auto">
              <a:spcBef>
                <a:spcPts val="0"/>
              </a:spcBef>
              <a:spcAft>
                <a:spcPts val="0"/>
              </a:spcAft>
              <a:defRPr/>
            </a:pPr>
            <a:r>
              <a:rPr lang="en-AU" altLang="en-US" dirty="0">
                <a:latin typeface="Arial" panose="020B0604020202020204" pitchFamily="34" charset="0"/>
              </a:rPr>
              <a:t>Finally, automating the whole lot.</a:t>
            </a:r>
            <a:endParaRPr lang="et-EE" altLang="en-US" dirty="0">
              <a:latin typeface="Arial" panose="020B0604020202020204" pitchFamily="34" charset="0"/>
            </a:endParaRPr>
          </a:p>
        </p:txBody>
      </p:sp>
    </p:spTree>
    <p:extLst>
      <p:ext uri="{BB962C8B-B14F-4D97-AF65-F5344CB8AC3E}">
        <p14:creationId xmlns:p14="http://schemas.microsoft.com/office/powerpoint/2010/main" val="1921895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I3 means removing the</a:t>
            </a:r>
            <a:r>
              <a:rPr lang="en-AU" baseline="0" dirty="0"/>
              <a:t> first interaction with the clerk, who is not involved until PO creation</a:t>
            </a:r>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41</a:t>
            </a:fld>
            <a:endParaRPr lang="en-US"/>
          </a:p>
        </p:txBody>
      </p:sp>
    </p:spTree>
    <p:extLst>
      <p:ext uri="{BB962C8B-B14F-4D97-AF65-F5344CB8AC3E}">
        <p14:creationId xmlns:p14="http://schemas.microsoft.com/office/powerpoint/2010/main" val="2120797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I7 can be combined with I3 (composition of first 2-3 tasks to avoid clerk)</a:t>
            </a:r>
          </a:p>
        </p:txBody>
      </p:sp>
      <p:sp>
        <p:nvSpPr>
          <p:cNvPr id="4" name="Slide Number Placeholder 3"/>
          <p:cNvSpPr>
            <a:spLocks noGrp="1"/>
          </p:cNvSpPr>
          <p:nvPr>
            <p:ph type="sldNum" sz="quarter" idx="10"/>
          </p:nvPr>
        </p:nvSpPr>
        <p:spPr/>
        <p:txBody>
          <a:bodyPr/>
          <a:lstStyle/>
          <a:p>
            <a:fld id="{B589A90C-6492-6345-8CA0-CC9993E76C12}" type="slidenum">
              <a:rPr lang="en-US" smtClean="0"/>
              <a:pPr/>
              <a:t>42</a:t>
            </a:fld>
            <a:endParaRPr lang="en-US"/>
          </a:p>
        </p:txBody>
      </p:sp>
    </p:spTree>
    <p:extLst>
      <p:ext uri="{BB962C8B-B14F-4D97-AF65-F5344CB8AC3E}">
        <p14:creationId xmlns:p14="http://schemas.microsoft.com/office/powerpoint/2010/main" val="2956717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dt" idx="1"/>
          </p:nvPr>
        </p:nvSpPr>
        <p:spPr>
          <a:xfrm>
            <a:off x="3915050" y="6"/>
            <a:ext cx="2995406" cy="546491"/>
          </a:xfrm>
          <a:prstGeom prst="rect">
            <a:avLst/>
          </a:prstGeom>
          <a:ln/>
        </p:spPr>
        <p:txBody>
          <a:bodyPr lIns="96366" tIns="48183" rIns="96366" bIns="48183"/>
          <a:lstStyle/>
          <a:p>
            <a:pPr eaLnBrk="0" fontAlgn="base" hangingPunct="0">
              <a:spcBef>
                <a:spcPct val="0"/>
              </a:spcBef>
              <a:spcAft>
                <a:spcPct val="0"/>
              </a:spcAft>
            </a:pPr>
            <a:r>
              <a:rPr lang="de-DE" sz="2600">
                <a:solidFill>
                  <a:srgbClr val="000000"/>
                </a:solidFill>
                <a:latin typeface="Times New Roman" pitchFamily="18" charset="0"/>
              </a:rPr>
              <a:t>Lecture - 4 March 1999</a:t>
            </a:r>
          </a:p>
        </p:txBody>
      </p:sp>
      <p:sp>
        <p:nvSpPr>
          <p:cNvPr id="6" name="Rectangle 3"/>
          <p:cNvSpPr>
            <a:spLocks noGrp="1" noChangeArrowheads="1"/>
          </p:cNvSpPr>
          <p:nvPr>
            <p:ph type="sldNum" sz="quarter" idx="5"/>
          </p:nvPr>
        </p:nvSpPr>
        <p:spPr>
          <a:ln/>
        </p:spPr>
        <p:txBody>
          <a:bodyPr/>
          <a:lstStyle/>
          <a:p>
            <a:fld id="{1CB15B8C-BA6E-4344-8F46-4557EF76ABDD}" type="slidenum">
              <a:rPr lang="de-DE">
                <a:solidFill>
                  <a:srgbClr val="000000"/>
                </a:solidFill>
              </a:rPr>
              <a:pPr/>
              <a:t>43</a:t>
            </a:fld>
            <a:endParaRPr lang="de-DE">
              <a:solidFill>
                <a:srgbClr val="000000"/>
              </a:solidFill>
            </a:endParaRPr>
          </a:p>
        </p:txBody>
      </p:sp>
      <p:sp>
        <p:nvSpPr>
          <p:cNvPr id="7" name="Rectangle 4"/>
          <p:cNvSpPr>
            <a:spLocks noGrp="1" noChangeArrowheads="1"/>
          </p:cNvSpPr>
          <p:nvPr>
            <p:ph type="ftr" sz="quarter" idx="4"/>
          </p:nvPr>
        </p:nvSpPr>
        <p:spPr>
          <a:ln/>
        </p:spPr>
        <p:txBody>
          <a:bodyPr/>
          <a:lstStyle/>
          <a:p>
            <a:r>
              <a:rPr lang="de-DE">
                <a:solidFill>
                  <a:srgbClr val="000000"/>
                </a:solidFill>
              </a:rPr>
              <a:t>QUT Brisbane, Dr. Michael Rosemann</a:t>
            </a:r>
          </a:p>
        </p:txBody>
      </p:sp>
      <p:sp>
        <p:nvSpPr>
          <p:cNvPr id="8" name="Rectangle 5"/>
          <p:cNvSpPr>
            <a:spLocks noGrp="1" noChangeArrowheads="1"/>
          </p:cNvSpPr>
          <p:nvPr>
            <p:ph type="hdr" sz="quarter"/>
          </p:nvPr>
        </p:nvSpPr>
        <p:spPr>
          <a:xfrm>
            <a:off x="0" y="6"/>
            <a:ext cx="2995406" cy="546491"/>
          </a:xfrm>
          <a:prstGeom prst="rect">
            <a:avLst/>
          </a:prstGeom>
          <a:ln/>
        </p:spPr>
        <p:txBody>
          <a:bodyPr lIns="96366" tIns="48183" rIns="96366" bIns="48183"/>
          <a:lstStyle/>
          <a:p>
            <a:pPr eaLnBrk="0" fontAlgn="base" hangingPunct="0">
              <a:spcBef>
                <a:spcPct val="0"/>
              </a:spcBef>
              <a:spcAft>
                <a:spcPct val="0"/>
              </a:spcAft>
            </a:pPr>
            <a:r>
              <a:rPr lang="de-DE" sz="2600">
                <a:solidFill>
                  <a:srgbClr val="000000"/>
                </a:solidFill>
                <a:latin typeface="Times New Roman" pitchFamily="18" charset="0"/>
              </a:rPr>
              <a:t>ITN286 - Process Engineering and EWS</a:t>
            </a:r>
          </a:p>
        </p:txBody>
      </p:sp>
      <p:sp>
        <p:nvSpPr>
          <p:cNvPr id="2622466" name="Rectangle 7"/>
          <p:cNvSpPr txBox="1">
            <a:spLocks noGrp="1" noChangeArrowheads="1"/>
          </p:cNvSpPr>
          <p:nvPr/>
        </p:nvSpPr>
        <p:spPr bwMode="auto">
          <a:xfrm>
            <a:off x="3916597" y="10393524"/>
            <a:ext cx="2995406" cy="548190"/>
          </a:xfrm>
          <a:prstGeom prst="rect">
            <a:avLst/>
          </a:prstGeom>
          <a:noFill/>
          <a:ln w="9525">
            <a:noFill/>
            <a:miter lim="800000"/>
            <a:headEnd/>
            <a:tailEnd/>
          </a:ln>
        </p:spPr>
        <p:txBody>
          <a:bodyPr lIns="97228" tIns="48613" rIns="97228" bIns="48613" anchor="b"/>
          <a:lstStyle/>
          <a:p>
            <a:pPr algn="r" defTabSz="972023"/>
            <a:fld id="{62946596-28EF-4531-B3A7-DE1CB7272821}" type="slidenum">
              <a:rPr lang="en-US" sz="1300">
                <a:solidFill>
                  <a:srgbClr val="000000"/>
                </a:solidFill>
                <a:ea typeface="ＭＳ Ｐゴシック" charset="-128"/>
              </a:rPr>
              <a:pPr algn="r" defTabSz="972023"/>
              <a:t>43</a:t>
            </a:fld>
            <a:endParaRPr lang="en-US" sz="1300" dirty="0">
              <a:solidFill>
                <a:srgbClr val="000000"/>
              </a:solidFill>
              <a:ea typeface="ＭＳ Ｐゴシック" charset="-128"/>
            </a:endParaRPr>
          </a:p>
        </p:txBody>
      </p:sp>
      <p:sp>
        <p:nvSpPr>
          <p:cNvPr id="2622467" name="Rectangle 2"/>
          <p:cNvSpPr>
            <a:spLocks noGrp="1" noRot="1" noChangeAspect="1" noChangeArrowheads="1" noTextEdit="1"/>
          </p:cNvSpPr>
          <p:nvPr>
            <p:ph type="sldImg"/>
          </p:nvPr>
        </p:nvSpPr>
        <p:spPr bwMode="auto">
          <a:xfrm>
            <a:off x="720725" y="822325"/>
            <a:ext cx="5468938" cy="4100513"/>
          </a:xfrm>
          <a:prstGeom prst="rect">
            <a:avLst/>
          </a:prstGeom>
          <a:solidFill>
            <a:srgbClr val="FFFFFF"/>
          </a:solidFill>
          <a:ln>
            <a:solidFill>
              <a:srgbClr val="000000"/>
            </a:solidFill>
            <a:miter lim="800000"/>
            <a:headEnd/>
            <a:tailEnd/>
          </a:ln>
        </p:spPr>
      </p:sp>
      <p:sp>
        <p:nvSpPr>
          <p:cNvPr id="2622468" name="Rectangle 3"/>
          <p:cNvSpPr>
            <a:spLocks noGrp="1" noChangeArrowheads="1"/>
          </p:cNvSpPr>
          <p:nvPr>
            <p:ph type="body" idx="1"/>
          </p:nvPr>
        </p:nvSpPr>
        <p:spPr bwMode="auto">
          <a:xfrm>
            <a:off x="921189" y="5200157"/>
            <a:ext cx="5069624" cy="4918421"/>
          </a:xfrm>
          <a:prstGeom prst="rect">
            <a:avLst/>
          </a:prstGeom>
          <a:noFill/>
          <a:ln>
            <a:solidFill>
              <a:srgbClr val="000000"/>
            </a:solidFill>
            <a:miter lim="800000"/>
            <a:headEnd/>
            <a:tailEnd/>
          </a:ln>
        </p:spPr>
        <p:txBody>
          <a:bodyPr lIns="97228" tIns="48613" rIns="97228" bIns="48613"/>
          <a:lstStyle/>
          <a:p>
            <a:pPr defTabSz="963658"/>
            <a:r>
              <a:rPr lang="en-US" dirty="0"/>
              <a:t>Implement: low hanging fruits</a:t>
            </a:r>
          </a:p>
          <a:p>
            <a:pPr defTabSz="963658"/>
            <a:r>
              <a:rPr lang="en-US" dirty="0"/>
              <a:t>Challenge: consider, but these are really challenging, so may be given less priority</a:t>
            </a:r>
          </a:p>
          <a:p>
            <a:pPr defTabSz="963658"/>
            <a:r>
              <a:rPr lang="en-US" dirty="0"/>
              <a:t>Possible: small payoff, so be given less priority, if resources are available</a:t>
            </a:r>
          </a:p>
          <a:p>
            <a:pPr defTabSz="963658"/>
            <a:r>
              <a:rPr lang="en-US" dirty="0"/>
              <a:t>Kill: do not consider.</a:t>
            </a:r>
          </a:p>
          <a:p>
            <a:pPr defTabSz="963658"/>
            <a:endParaRPr lang="en-US" dirty="0"/>
          </a:p>
          <a:p>
            <a:pPr marL="249749" indent="-249749" defTabSz="963658">
              <a:buAutoNum type="arabicParenR"/>
            </a:pPr>
            <a:r>
              <a:rPr lang="en-US" dirty="0"/>
              <a:t>Eliminate approvals for small equipment only: just put in place </a:t>
            </a:r>
            <a:r>
              <a:rPr lang="en-US" b="1" dirty="0"/>
              <a:t>new instructions for clerks and works engineers</a:t>
            </a:r>
          </a:p>
          <a:p>
            <a:pPr marL="249749" indent="-249749" defTabSz="963658">
              <a:buAutoNum type="arabicParenR"/>
            </a:pPr>
            <a:r>
              <a:rPr lang="en-US" dirty="0"/>
              <a:t>Statistical controls: empower site engineers + stat control for all rent types (small, large). Larger payoff, again </a:t>
            </a:r>
            <a:r>
              <a:rPr lang="en-US" b="1" dirty="0"/>
              <a:t>define guidelines so the works engineer can double check</a:t>
            </a:r>
            <a:r>
              <a:rPr lang="en-US" dirty="0"/>
              <a:t>. Again, simple to implement but larger payoff</a:t>
            </a:r>
          </a:p>
          <a:p>
            <a:pPr marL="249749" indent="-249749" defTabSz="963658">
              <a:buAutoNum type="arabicParenR"/>
            </a:pPr>
            <a:r>
              <a:rPr lang="en-US" dirty="0"/>
              <a:t>Combining tasks to get rid of first involvement of clerk for all rent types (small, large): relatively easy to implement</a:t>
            </a:r>
            <a:r>
              <a:rPr lang="en-US" b="1" dirty="0"/>
              <a:t>: empower site engineer and instruct them </a:t>
            </a:r>
            <a:r>
              <a:rPr lang="en-US" dirty="0"/>
              <a:t>how to do it. Relatively easy to implement and large payoff since clerk is removed in the first part of the process, so </a:t>
            </a:r>
            <a:r>
              <a:rPr lang="en-US" b="1" dirty="0"/>
              <a:t>less handovers</a:t>
            </a:r>
          </a:p>
          <a:p>
            <a:pPr marL="249749" indent="-249749" defTabSz="963658">
              <a:buAutoNum type="arabicParenR"/>
            </a:pPr>
            <a:r>
              <a:rPr lang="en-US" dirty="0"/>
              <a:t>Specialize: one variant for small, one for large: as small equipment is less important, we will focus on the large cases, but we have to design two different variants with different sets of instructions, training etc. Hence kill</a:t>
            </a:r>
          </a:p>
          <a:p>
            <a:pPr marL="249749" indent="-249749" defTabSz="963658">
              <a:buAutoNum type="arabicParenR"/>
            </a:pPr>
            <a:r>
              <a:rPr lang="en-US" dirty="0"/>
              <a:t>Inform (H8): The option of receiving the notification from the supplier is relatively difficult to implement as it requires interaction with supplier who will inform us when something is dispatched (external process to be changed). Big payoff as it will give the site engineer more visibility but implies change in the supplier’s process, not easy. </a:t>
            </a:r>
            <a:r>
              <a:rPr lang="en-US" b="1" dirty="0"/>
              <a:t>The other H8 (trigger renewal request 2 days before expiry) is simpler to implement and has a big payoff. NOTE: </a:t>
            </a:r>
            <a:r>
              <a:rPr lang="en-US" b="1"/>
              <a:t>create separate dot</a:t>
            </a:r>
            <a:endParaRPr lang="en-US" b="1" dirty="0"/>
          </a:p>
          <a:p>
            <a:pPr marL="249749" indent="-249749" defTabSz="963658">
              <a:buAutoNum type="arabicParenR"/>
            </a:pPr>
            <a:r>
              <a:rPr lang="en-US" dirty="0"/>
              <a:t>Automate (H9): large payoff in terms of reducing defects and increasing visibility and reducing cycle time. But hard to implement given the whole infrastructure we have to set in place</a:t>
            </a:r>
          </a:p>
          <a:p>
            <a:pPr marL="249749" indent="-249749" defTabSz="963658">
              <a:buAutoNum type="arabicParenR"/>
            </a:pPr>
            <a:endParaRPr lang="en-US" dirty="0"/>
          </a:p>
          <a:p>
            <a:pPr defTabSz="963658"/>
            <a:r>
              <a:rPr lang="en-US" dirty="0"/>
              <a:t>Now this is a matter of </a:t>
            </a:r>
            <a:r>
              <a:rPr lang="en-US" b="1" dirty="0"/>
              <a:t>business case development in a discussion session</a:t>
            </a:r>
            <a:r>
              <a:rPr lang="en-US" dirty="0"/>
              <a:t>. Make business cases for each redesign options.</a:t>
            </a:r>
          </a:p>
        </p:txBody>
      </p:sp>
    </p:spTree>
    <p:extLst>
      <p:ext uri="{BB962C8B-B14F-4D97-AF65-F5344CB8AC3E}">
        <p14:creationId xmlns:p14="http://schemas.microsoft.com/office/powerpoint/2010/main" val="399709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37452" eaLnBrk="0" hangingPunct="0">
              <a:defRPr sz="2500" b="1">
                <a:solidFill>
                  <a:schemeClr val="tx1"/>
                </a:solidFill>
                <a:latin typeface="Arial" charset="0"/>
                <a:ea typeface="ＭＳ Ｐゴシック" charset="0"/>
                <a:cs typeface="ＭＳ Ｐゴシック" charset="0"/>
              </a:defRPr>
            </a:lvl1pPr>
            <a:lvl2pPr marL="792050" indent="-304636" defTabSz="1037452" eaLnBrk="0" hangingPunct="0">
              <a:defRPr sz="2500" b="1">
                <a:solidFill>
                  <a:schemeClr val="tx1"/>
                </a:solidFill>
                <a:latin typeface="Arial" charset="0"/>
                <a:ea typeface="ＭＳ Ｐゴシック" charset="0"/>
              </a:defRPr>
            </a:lvl2pPr>
            <a:lvl3pPr marL="1218539" indent="-243708" defTabSz="1037452" eaLnBrk="0" hangingPunct="0">
              <a:defRPr sz="2500" b="1">
                <a:solidFill>
                  <a:schemeClr val="tx1"/>
                </a:solidFill>
                <a:latin typeface="Arial" charset="0"/>
                <a:ea typeface="ＭＳ Ｐゴシック" charset="0"/>
              </a:defRPr>
            </a:lvl3pPr>
            <a:lvl4pPr marL="1705955" indent="-243708" defTabSz="1037452" eaLnBrk="0" hangingPunct="0">
              <a:defRPr sz="2500" b="1">
                <a:solidFill>
                  <a:schemeClr val="tx1"/>
                </a:solidFill>
                <a:latin typeface="Arial" charset="0"/>
                <a:ea typeface="ＭＳ Ｐゴシック" charset="0"/>
              </a:defRPr>
            </a:lvl4pPr>
            <a:lvl5pPr marL="2193372" indent="-243708" defTabSz="1037452" eaLnBrk="0" hangingPunct="0">
              <a:defRPr sz="2500" b="1">
                <a:solidFill>
                  <a:schemeClr val="tx1"/>
                </a:solidFill>
                <a:latin typeface="Arial" charset="0"/>
                <a:ea typeface="ＭＳ Ｐゴシック" charset="0"/>
              </a:defRPr>
            </a:lvl5pPr>
            <a:lvl6pPr marL="2680786" indent="-243708" defTabSz="1037452" eaLnBrk="0" fontAlgn="base" hangingPunct="0">
              <a:spcBef>
                <a:spcPct val="0"/>
              </a:spcBef>
              <a:spcAft>
                <a:spcPct val="0"/>
              </a:spcAft>
              <a:defRPr sz="2500" b="1">
                <a:solidFill>
                  <a:schemeClr val="tx1"/>
                </a:solidFill>
                <a:latin typeface="Arial" charset="0"/>
                <a:ea typeface="ＭＳ Ｐゴシック" charset="0"/>
              </a:defRPr>
            </a:lvl6pPr>
            <a:lvl7pPr marL="3168203" indent="-243708" defTabSz="1037452" eaLnBrk="0" fontAlgn="base" hangingPunct="0">
              <a:spcBef>
                <a:spcPct val="0"/>
              </a:spcBef>
              <a:spcAft>
                <a:spcPct val="0"/>
              </a:spcAft>
              <a:defRPr sz="2500" b="1">
                <a:solidFill>
                  <a:schemeClr val="tx1"/>
                </a:solidFill>
                <a:latin typeface="Arial" charset="0"/>
                <a:ea typeface="ＭＳ Ｐゴシック" charset="0"/>
              </a:defRPr>
            </a:lvl7pPr>
            <a:lvl8pPr marL="3655619" indent="-243708" defTabSz="1037452" eaLnBrk="0" fontAlgn="base" hangingPunct="0">
              <a:spcBef>
                <a:spcPct val="0"/>
              </a:spcBef>
              <a:spcAft>
                <a:spcPct val="0"/>
              </a:spcAft>
              <a:defRPr sz="2500" b="1">
                <a:solidFill>
                  <a:schemeClr val="tx1"/>
                </a:solidFill>
                <a:latin typeface="Arial" charset="0"/>
                <a:ea typeface="ＭＳ Ｐゴシック" charset="0"/>
              </a:defRPr>
            </a:lvl8pPr>
            <a:lvl9pPr marL="4143034" indent="-243708" defTabSz="1037452" eaLnBrk="0" fontAlgn="base" hangingPunct="0">
              <a:spcBef>
                <a:spcPct val="0"/>
              </a:spcBef>
              <a:spcAft>
                <a:spcPct val="0"/>
              </a:spcAft>
              <a:defRPr sz="2500" b="1">
                <a:solidFill>
                  <a:schemeClr val="tx1"/>
                </a:solidFill>
                <a:latin typeface="Arial" charset="0"/>
                <a:ea typeface="ＭＳ Ｐゴシック" charset="0"/>
              </a:defRPr>
            </a:lvl9pPr>
          </a:lstStyle>
          <a:p>
            <a:pPr eaLnBrk="1" hangingPunct="1"/>
            <a:fld id="{855AC18E-462E-5B4E-9326-55A524265CF5}" type="slidenum">
              <a:rPr lang="en-GB" sz="1500" b="0"/>
              <a:pPr eaLnBrk="1" hangingPunct="1"/>
              <a:t>5</a:t>
            </a:fld>
            <a:endParaRPr lang="en-GB" sz="1500" b="0"/>
          </a:p>
        </p:txBody>
      </p:sp>
      <p:sp>
        <p:nvSpPr>
          <p:cNvPr id="13314" name="Rectangle 2"/>
          <p:cNvSpPr>
            <a:spLocks noGrp="1" noRot="1" noChangeAspect="1" noChangeArrowheads="1" noTextEdit="1"/>
          </p:cNvSpPr>
          <p:nvPr>
            <p:ph type="sldImg"/>
          </p:nvPr>
        </p:nvSpPr>
        <p:spPr>
          <a:xfrm>
            <a:off x="425450" y="795338"/>
            <a:ext cx="6600825" cy="3713162"/>
          </a:xfrm>
          <a:ln cap="flat"/>
        </p:spPr>
      </p:sp>
      <p:sp>
        <p:nvSpPr>
          <p:cNvPr id="133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4967" tIns="51594" rIns="104967" bIns="51594"/>
          <a:lstStyle/>
          <a:p>
            <a:pPr defTabSz="499500" fontAlgn="auto">
              <a:spcBef>
                <a:spcPts val="0"/>
              </a:spcBef>
              <a:spcAft>
                <a:spcPts val="0"/>
              </a:spcAft>
              <a:defRPr/>
            </a:pPr>
            <a:r>
              <a:rPr lang="en-US" dirty="0"/>
              <a:t>A great deal of BPM is about improving process performance, particularly in terms of time, cost and quality. In order to improve performance, we first need to be able to measure it. We can classify performance measures along these four most common dimensions.</a:t>
            </a:r>
          </a:p>
          <a:p>
            <a:pPr defTabSz="499500" fontAlgn="auto">
              <a:spcBef>
                <a:spcPts val="0"/>
              </a:spcBef>
              <a:spcAft>
                <a:spcPts val="0"/>
              </a:spcAft>
              <a:defRPr/>
            </a:pPr>
            <a:r>
              <a:rPr lang="en-US" dirty="0"/>
              <a:t> </a:t>
            </a:r>
            <a:endParaRPr lang="en-AU" dirty="0">
              <a:ea typeface="ＭＳ Ｐゴシック" charset="0"/>
              <a:cs typeface="ＭＳ Ｐゴシック" charset="0"/>
            </a:endParaRPr>
          </a:p>
          <a:p>
            <a:r>
              <a:rPr lang="en-AU" dirty="0">
                <a:ea typeface="ＭＳ Ｐゴシック" charset="0"/>
                <a:cs typeface="ＭＳ Ｐゴシック" charset="0"/>
              </a:rPr>
              <a:t>one of those toys that when you stretch it in one direction, it shrink </a:t>
            </a:r>
            <a:r>
              <a:rPr lang="en-AU" baseline="0" dirty="0">
                <a:ea typeface="ＭＳ Ｐゴシック" charset="0"/>
                <a:cs typeface="ＭＳ Ｐゴシック" charset="0"/>
              </a:rPr>
              <a:t>in the other direction, i.e. when you gain in one direction you may loose in the other direction</a:t>
            </a:r>
            <a:endParaRPr lang="et-EE" dirty="0">
              <a:ea typeface="ＭＳ Ｐゴシック" charset="0"/>
              <a:cs typeface="ＭＳ Ｐゴシック" charset="0"/>
            </a:endParaRPr>
          </a:p>
        </p:txBody>
      </p:sp>
    </p:spTree>
    <p:extLst>
      <p:ext uri="{BB962C8B-B14F-4D97-AF65-F5344CB8AC3E}">
        <p14:creationId xmlns:p14="http://schemas.microsoft.com/office/powerpoint/2010/main" val="349903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7742" eaLnBrk="0" hangingPunct="0">
              <a:defRPr sz="2400" b="1">
                <a:solidFill>
                  <a:schemeClr val="tx1"/>
                </a:solidFill>
                <a:latin typeface="Arial" charset="0"/>
                <a:ea typeface="ＭＳ Ｐゴシック" charset="0"/>
                <a:cs typeface="ＭＳ Ｐゴシック" charset="0"/>
              </a:defRPr>
            </a:lvl1pPr>
            <a:lvl2pPr marL="761733" indent="-292975" defTabSz="997742" eaLnBrk="0" hangingPunct="0">
              <a:defRPr sz="2400" b="1">
                <a:solidFill>
                  <a:schemeClr val="tx1"/>
                </a:solidFill>
                <a:latin typeface="Arial" charset="0"/>
                <a:ea typeface="ＭＳ Ｐゴシック" charset="0"/>
              </a:defRPr>
            </a:lvl2pPr>
            <a:lvl3pPr marL="1171897" indent="-234380" defTabSz="997742" eaLnBrk="0" hangingPunct="0">
              <a:defRPr sz="2400" b="1">
                <a:solidFill>
                  <a:schemeClr val="tx1"/>
                </a:solidFill>
                <a:latin typeface="Arial" charset="0"/>
                <a:ea typeface="ＭＳ Ｐゴシック" charset="0"/>
              </a:defRPr>
            </a:lvl3pPr>
            <a:lvl4pPr marL="1640658" indent="-234380" defTabSz="997742" eaLnBrk="0" hangingPunct="0">
              <a:defRPr sz="2400" b="1">
                <a:solidFill>
                  <a:schemeClr val="tx1"/>
                </a:solidFill>
                <a:latin typeface="Arial" charset="0"/>
                <a:ea typeface="ＭＳ Ｐゴシック" charset="0"/>
              </a:defRPr>
            </a:lvl4pPr>
            <a:lvl5pPr marL="2109417" indent="-234380" defTabSz="997742" eaLnBrk="0" hangingPunct="0">
              <a:defRPr sz="2400" b="1">
                <a:solidFill>
                  <a:schemeClr val="tx1"/>
                </a:solidFill>
                <a:latin typeface="Arial" charset="0"/>
                <a:ea typeface="ＭＳ Ｐゴシック" charset="0"/>
              </a:defRPr>
            </a:lvl5pPr>
            <a:lvl6pPr marL="2578175" indent="-234380" defTabSz="997742" eaLnBrk="0" fontAlgn="base" hangingPunct="0">
              <a:spcBef>
                <a:spcPct val="0"/>
              </a:spcBef>
              <a:spcAft>
                <a:spcPct val="0"/>
              </a:spcAft>
              <a:defRPr sz="2400" b="1">
                <a:solidFill>
                  <a:schemeClr val="tx1"/>
                </a:solidFill>
                <a:latin typeface="Arial" charset="0"/>
                <a:ea typeface="ＭＳ Ｐゴシック" charset="0"/>
              </a:defRPr>
            </a:lvl6pPr>
            <a:lvl7pPr marL="3046935" indent="-234380" defTabSz="997742" eaLnBrk="0" fontAlgn="base" hangingPunct="0">
              <a:spcBef>
                <a:spcPct val="0"/>
              </a:spcBef>
              <a:spcAft>
                <a:spcPct val="0"/>
              </a:spcAft>
              <a:defRPr sz="2400" b="1">
                <a:solidFill>
                  <a:schemeClr val="tx1"/>
                </a:solidFill>
                <a:latin typeface="Arial" charset="0"/>
                <a:ea typeface="ＭＳ Ｐゴシック" charset="0"/>
              </a:defRPr>
            </a:lvl7pPr>
            <a:lvl8pPr marL="3515694" indent="-234380" defTabSz="997742" eaLnBrk="0" fontAlgn="base" hangingPunct="0">
              <a:spcBef>
                <a:spcPct val="0"/>
              </a:spcBef>
              <a:spcAft>
                <a:spcPct val="0"/>
              </a:spcAft>
              <a:defRPr sz="2400" b="1">
                <a:solidFill>
                  <a:schemeClr val="tx1"/>
                </a:solidFill>
                <a:latin typeface="Arial" charset="0"/>
                <a:ea typeface="ＭＳ Ｐゴシック" charset="0"/>
              </a:defRPr>
            </a:lvl8pPr>
            <a:lvl9pPr marL="3984453" indent="-234380" defTabSz="997742"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562A6C58-44B6-F44A-B587-C82D52106BC8}" type="slidenum">
              <a:rPr lang="en-GB" sz="1400" b="0"/>
              <a:pPr eaLnBrk="1" hangingPunct="1"/>
              <a:t>6</a:t>
            </a:fld>
            <a:endParaRPr lang="en-GB" sz="1400" b="0"/>
          </a:p>
        </p:txBody>
      </p:sp>
      <p:sp>
        <p:nvSpPr>
          <p:cNvPr id="21506" name="Rectangle 2"/>
          <p:cNvSpPr>
            <a:spLocks noGrp="1" noRot="1" noChangeAspect="1" noChangeArrowheads="1" noTextEdit="1"/>
          </p:cNvSpPr>
          <p:nvPr>
            <p:ph type="sldImg"/>
          </p:nvPr>
        </p:nvSpPr>
        <p:spPr>
          <a:xfrm>
            <a:off x="366713" y="769938"/>
            <a:ext cx="6380162" cy="3589337"/>
          </a:xfrm>
          <a:ln cap="flat"/>
        </p:spPr>
      </p:sp>
      <p:sp>
        <p:nvSpPr>
          <p:cNvPr id="215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100949" tIns="49618" rIns="100949" bIns="49618"/>
          <a:lstStyle/>
          <a:p>
            <a:r>
              <a:rPr lang="en-US" dirty="0">
                <a:ea typeface="ＭＳ Ｐゴシック" charset="0"/>
                <a:cs typeface="ＭＳ Ｐゴシック" charset="0"/>
              </a:rPr>
              <a:t>A dimension of your process. Ability to react to changes in process</a:t>
            </a:r>
            <a:endParaRPr lang="et-EE" dirty="0">
              <a:ea typeface="ＭＳ Ｐゴシック" charset="0"/>
              <a:cs typeface="ＭＳ Ｐゴシック" charset="0"/>
            </a:endParaRPr>
          </a:p>
        </p:txBody>
      </p:sp>
    </p:spTree>
    <p:extLst>
      <p:ext uri="{BB962C8B-B14F-4D97-AF65-F5344CB8AC3E}">
        <p14:creationId xmlns:p14="http://schemas.microsoft.com/office/powerpoint/2010/main" val="333021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Finally automation, because it’s most effective, as we have seen, to do automation after we have applied as much as possible the other heuristics</a:t>
            </a:r>
          </a:p>
        </p:txBody>
      </p:sp>
      <p:sp>
        <p:nvSpPr>
          <p:cNvPr id="4" name="Slide Number Placeholder 3"/>
          <p:cNvSpPr>
            <a:spLocks noGrp="1"/>
          </p:cNvSpPr>
          <p:nvPr>
            <p:ph type="sldNum" sz="quarter" idx="10"/>
          </p:nvPr>
        </p:nvSpPr>
        <p:spPr/>
        <p:txBody>
          <a:bodyPr/>
          <a:lstStyle/>
          <a:p>
            <a:fld id="{B589A90C-6492-6345-8CA0-CC9993E76C12}" type="slidenum">
              <a:rPr lang="en-US" smtClean="0"/>
              <a:pPr/>
              <a:t>7</a:t>
            </a:fld>
            <a:endParaRPr lang="en-US"/>
          </a:p>
        </p:txBody>
      </p:sp>
    </p:spTree>
    <p:extLst>
      <p:ext uri="{BB962C8B-B14F-4D97-AF65-F5344CB8AC3E}">
        <p14:creationId xmlns:p14="http://schemas.microsoft.com/office/powerpoint/2010/main" val="3350238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589A90C-6492-6345-8CA0-CC9993E76C12}" type="slidenum">
              <a:rPr lang="en-US" smtClean="0"/>
              <a:pPr/>
              <a:t>8</a:t>
            </a:fld>
            <a:endParaRPr lang="en-US"/>
          </a:p>
        </p:txBody>
      </p:sp>
    </p:spTree>
    <p:extLst>
      <p:ext uri="{BB962C8B-B14F-4D97-AF65-F5344CB8AC3E}">
        <p14:creationId xmlns:p14="http://schemas.microsoft.com/office/powerpoint/2010/main" val="105937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123877" eaLnBrk="0" hangingPunct="0">
              <a:defRPr sz="2700" b="1">
                <a:solidFill>
                  <a:schemeClr val="tx1"/>
                </a:solidFill>
                <a:latin typeface="Arial" panose="020B0604020202020204" pitchFamily="34" charset="0"/>
                <a:ea typeface="MS PGothic" panose="020B0600070205080204" pitchFamily="34" charset="-128"/>
              </a:defRPr>
            </a:lvl1pPr>
            <a:lvl2pPr marL="858033" indent="-330012" defTabSz="1123877" eaLnBrk="0" hangingPunct="0">
              <a:defRPr sz="2700" b="1">
                <a:solidFill>
                  <a:schemeClr val="tx1"/>
                </a:solidFill>
                <a:latin typeface="Arial" panose="020B0604020202020204" pitchFamily="34" charset="0"/>
                <a:ea typeface="MS PGothic" panose="020B0600070205080204" pitchFamily="34" charset="-128"/>
              </a:defRPr>
            </a:lvl2pPr>
            <a:lvl3pPr marL="1320051" indent="-264010" defTabSz="1123877" eaLnBrk="0" hangingPunct="0">
              <a:defRPr sz="2700" b="1">
                <a:solidFill>
                  <a:schemeClr val="tx1"/>
                </a:solidFill>
                <a:latin typeface="Arial" panose="020B0604020202020204" pitchFamily="34" charset="0"/>
                <a:ea typeface="MS PGothic" panose="020B0600070205080204" pitchFamily="34" charset="-128"/>
              </a:defRPr>
            </a:lvl3pPr>
            <a:lvl4pPr marL="1848072" indent="-264010" defTabSz="1123877" eaLnBrk="0" hangingPunct="0">
              <a:defRPr sz="2700" b="1">
                <a:solidFill>
                  <a:schemeClr val="tx1"/>
                </a:solidFill>
                <a:latin typeface="Arial" panose="020B0604020202020204" pitchFamily="34" charset="0"/>
                <a:ea typeface="MS PGothic" panose="020B0600070205080204" pitchFamily="34" charset="-128"/>
              </a:defRPr>
            </a:lvl4pPr>
            <a:lvl5pPr marL="2376093" indent="-264010" defTabSz="1123877" eaLnBrk="0" hangingPunct="0">
              <a:defRPr sz="2700" b="1">
                <a:solidFill>
                  <a:schemeClr val="tx1"/>
                </a:solidFill>
                <a:latin typeface="Arial" panose="020B0604020202020204" pitchFamily="34" charset="0"/>
                <a:ea typeface="MS PGothic" panose="020B0600070205080204" pitchFamily="34" charset="-128"/>
              </a:defRPr>
            </a:lvl5pPr>
            <a:lvl6pPr marL="290411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6pPr>
            <a:lvl7pPr marL="343213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7pPr>
            <a:lvl8pPr marL="396015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8pPr>
            <a:lvl9pPr marL="4488174" indent="-264010" defTabSz="1123877" eaLnBrk="0" fontAlgn="base" hangingPunct="0">
              <a:spcBef>
                <a:spcPct val="0"/>
              </a:spcBef>
              <a:spcAft>
                <a:spcPct val="0"/>
              </a:spcAft>
              <a:defRPr sz="2700" b="1">
                <a:solidFill>
                  <a:schemeClr val="tx1"/>
                </a:solidFill>
                <a:latin typeface="Arial" panose="020B0604020202020204" pitchFamily="34" charset="0"/>
                <a:ea typeface="MS PGothic" panose="020B0600070205080204" pitchFamily="34" charset="-128"/>
              </a:defRPr>
            </a:lvl9pPr>
          </a:lstStyle>
          <a:p>
            <a:pPr eaLnBrk="1" hangingPunct="1"/>
            <a:fld id="{617F2EAA-4281-4EE5-9D81-732844B98666}" type="slidenum">
              <a:rPr lang="en-GB" altLang="en-US" sz="1600" b="0"/>
              <a:pPr eaLnBrk="1" hangingPunct="1"/>
              <a:t>9</a:t>
            </a:fld>
            <a:endParaRPr lang="en-GB" altLang="en-US" sz="1600" b="0"/>
          </a:p>
        </p:txBody>
      </p:sp>
      <p:sp>
        <p:nvSpPr>
          <p:cNvPr id="152578" name="Rectangle 2"/>
          <p:cNvSpPr>
            <a:spLocks noGrp="1" noRot="1" noChangeAspect="1" noChangeArrowheads="1" noTextEdit="1"/>
          </p:cNvSpPr>
          <p:nvPr>
            <p:ph type="sldImg"/>
          </p:nvPr>
        </p:nvSpPr>
        <p:spPr>
          <a:xfrm>
            <a:off x="161925" y="889000"/>
            <a:ext cx="7391400" cy="4159250"/>
          </a:xfrm>
          <a:ln cap="flat"/>
        </p:spPr>
      </p:sp>
      <p:sp>
        <p:nvSpPr>
          <p:cNvPr id="152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3710" tIns="55891" rIns="113710" bIns="55891"/>
          <a:lstStyle/>
          <a:p>
            <a:r>
              <a:rPr lang="en-AU" altLang="en-US" dirty="0">
                <a:latin typeface="Arial" panose="020B0604020202020204" pitchFamily="34" charset="0"/>
              </a:rPr>
              <a:t>- forwarding, sending, receiving documents or data around the process with no value</a:t>
            </a:r>
            <a:r>
              <a:rPr lang="en-AU" altLang="en-US" baseline="0" dirty="0">
                <a:latin typeface="Arial" panose="020B0604020202020204" pitchFamily="34" charset="0"/>
              </a:rPr>
              <a:t> added to it. (e.g. Ford procure-to-pay process)</a:t>
            </a:r>
          </a:p>
          <a:p>
            <a:pPr marL="187312" indent="-187312">
              <a:buFontTx/>
              <a:buChar char="-"/>
            </a:pPr>
            <a:r>
              <a:rPr lang="en-AU" altLang="en-US" dirty="0">
                <a:latin typeface="Arial" panose="020B0604020202020204" pitchFamily="34" charset="0"/>
              </a:rPr>
              <a:t>reducing, if not eliminating, control</a:t>
            </a:r>
            <a:r>
              <a:rPr lang="en-AU" altLang="en-US" baseline="0" dirty="0">
                <a:latin typeface="Arial" panose="020B0604020202020204" pitchFamily="34" charset="0"/>
              </a:rPr>
              <a:t> steps (such as checks). Very rare these checks are useless, so instead of eliminating, we can consider to:</a:t>
            </a:r>
          </a:p>
          <a:p>
            <a:pPr marL="187312" indent="-187312">
              <a:buFontTx/>
              <a:buChar char="-"/>
            </a:pPr>
            <a:r>
              <a:rPr lang="en-AU" altLang="en-US" baseline="0" dirty="0">
                <a:latin typeface="Arial" panose="020B0604020202020204" pitchFamily="34" charset="0"/>
              </a:rPr>
              <a:t>replace these manual checks with statistical control. Skip the check and from time to time pick a sample and review what would have been the outcome of the check. If this is infrequent we keep going, otherwise we need to reinstate it.</a:t>
            </a:r>
          </a:p>
          <a:p>
            <a:pPr marL="187312" indent="-187312">
              <a:buFontTx/>
              <a:buChar char="-"/>
            </a:pPr>
            <a:r>
              <a:rPr lang="en-AU" altLang="en-US" baseline="0" dirty="0">
                <a:latin typeface="Arial" panose="020B0604020202020204" pitchFamily="34" charset="0"/>
              </a:rPr>
              <a:t>try to (partially or fully automating) the check: those where we are sure there is no error we let through, those more critical we keep them manual</a:t>
            </a:r>
          </a:p>
          <a:p>
            <a:pPr marL="187312" indent="-187312">
              <a:buFontTx/>
              <a:buChar char="-"/>
            </a:pPr>
            <a:endParaRPr lang="en-AU" altLang="en-US" baseline="0" dirty="0">
              <a:latin typeface="Arial" panose="020B0604020202020204" pitchFamily="34" charset="0"/>
            </a:endParaRPr>
          </a:p>
        </p:txBody>
      </p:sp>
    </p:spTree>
    <p:extLst>
      <p:ext uri="{BB962C8B-B14F-4D97-AF65-F5344CB8AC3E}">
        <p14:creationId xmlns:p14="http://schemas.microsoft.com/office/powerpoint/2010/main" val="67895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06F5-464D-43B6-A5A6-914D56DDF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7D18A91-46B5-43F5-987C-131BC6754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72F627D-ED3C-4963-988F-0F81B3E7B9C9}"/>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5" name="Footer Placeholder 4">
            <a:extLst>
              <a:ext uri="{FF2B5EF4-FFF2-40B4-BE49-F238E27FC236}">
                <a16:creationId xmlns:a16="http://schemas.microsoft.com/office/drawing/2014/main" id="{A76CB38D-C436-4B12-809C-A2CCA0F309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59C061-CF78-4FB9-B21F-D6159245EC3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7694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7479-B81D-4F3B-9637-F4DD48F9D51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36AEA54-DB78-429E-8F73-2F1704882C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D1F228-DB8C-4E0E-9F5C-9104AEE8039C}"/>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5" name="Footer Placeholder 4">
            <a:extLst>
              <a:ext uri="{FF2B5EF4-FFF2-40B4-BE49-F238E27FC236}">
                <a16:creationId xmlns:a16="http://schemas.microsoft.com/office/drawing/2014/main" id="{603AD8E1-6D87-474E-8DCB-6C7127E9A20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08AD426-776C-4401-8F9E-4F826E204E73}"/>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15250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B98D0-BA61-4945-90AB-D5608AB18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8104DFD-4CD3-4592-89F1-91C17D96A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E9FB2C0-6B2A-47D3-A61F-88C486CAA175}"/>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5" name="Footer Placeholder 4">
            <a:extLst>
              <a:ext uri="{FF2B5EF4-FFF2-40B4-BE49-F238E27FC236}">
                <a16:creationId xmlns:a16="http://schemas.microsoft.com/office/drawing/2014/main" id="{572BFE7D-B9B8-4AA3-954D-E75A9D0A77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332F10-CAFF-4924-9C5F-419BDB821215}"/>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7606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C610-6886-4B1A-ADB8-306471DDA7B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8D4F0E7-B52D-4A34-975E-10275BCD0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510888-F806-41C6-9A3C-571DB0D09352}"/>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5" name="Footer Placeholder 4">
            <a:extLst>
              <a:ext uri="{FF2B5EF4-FFF2-40B4-BE49-F238E27FC236}">
                <a16:creationId xmlns:a16="http://schemas.microsoft.com/office/drawing/2014/main" id="{CD6D4F8E-F9D3-48F6-99DD-ECD3ECB7A51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D62ED11-7EF7-47F3-8337-91FB0DAC9060}"/>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04776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F648-CAFB-4A56-972C-F00172E55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AC9C658-21D1-408B-B280-58B08A1CD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5A5B-FE83-4BDB-8BC1-973A422E84E3}"/>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5" name="Footer Placeholder 4">
            <a:extLst>
              <a:ext uri="{FF2B5EF4-FFF2-40B4-BE49-F238E27FC236}">
                <a16:creationId xmlns:a16="http://schemas.microsoft.com/office/drawing/2014/main" id="{89EA7322-45B2-40A2-861B-15EE4CE7C33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99450C-1571-4B8E-8883-E2FF0F683C7A}"/>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52188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F28F-DEE3-48F0-86D2-AE82EAC3E02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590ADBA-2FA1-4D57-A162-6CD8F70C23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1A468EA-07C4-49FF-92E2-6A13FD98E2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6F8ECB3-9B30-4218-8922-8A461B09A4B3}"/>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6" name="Footer Placeholder 5">
            <a:extLst>
              <a:ext uri="{FF2B5EF4-FFF2-40B4-BE49-F238E27FC236}">
                <a16:creationId xmlns:a16="http://schemas.microsoft.com/office/drawing/2014/main" id="{084F4891-28B6-4D7D-99C5-A3A6FC6D561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C01CCC-DC2E-4AAD-A358-BA1873B02628}"/>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24578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D423-3ED5-4068-B093-453446A3307C}"/>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9DE2C52-D217-44A2-BCF9-2EC986F57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88B34-B006-4213-BC89-A8B2626DE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10E0DA6-8DDD-4C2D-B653-53E4CE72E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8EF71-3EBE-470E-A0F7-303F9AB30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4B9DF75-48B4-4CD6-B97A-432AE5741EAD}"/>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8" name="Footer Placeholder 7">
            <a:extLst>
              <a:ext uri="{FF2B5EF4-FFF2-40B4-BE49-F238E27FC236}">
                <a16:creationId xmlns:a16="http://schemas.microsoft.com/office/drawing/2014/main" id="{5D1A5E2A-78DA-47B9-9F7A-5373309A580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E073AEF-47AD-4410-A42F-B0C0AC7EA50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2986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FA69-0646-4BD5-8BFD-78E5CF2C6DC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C2DE594-CC70-4D65-B70A-D36031B4BFE3}"/>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4" name="Footer Placeholder 3">
            <a:extLst>
              <a:ext uri="{FF2B5EF4-FFF2-40B4-BE49-F238E27FC236}">
                <a16:creationId xmlns:a16="http://schemas.microsoft.com/office/drawing/2014/main" id="{883EFACC-E6A0-4B12-A1EE-F614374A66F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A4226A1-1EDF-4CA3-A0AF-71C9B301B589}"/>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351888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4B44E-8BF6-4C97-8587-D07FC66419BF}"/>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3" name="Footer Placeholder 2">
            <a:extLst>
              <a:ext uri="{FF2B5EF4-FFF2-40B4-BE49-F238E27FC236}">
                <a16:creationId xmlns:a16="http://schemas.microsoft.com/office/drawing/2014/main" id="{9CEF055C-BEEF-4F74-BEC1-ED98B12AD5E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74262B0-8E1B-480B-A1B1-8F5E8E614987}"/>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6621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5C18-77B5-4DC3-A504-63BD46FA2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E0D60DA-4A2A-4813-8BB2-DB367AEF7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A17FB23-62AC-4B48-8A5D-237846DA3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DB154-595F-4F0D-B618-B6E29B5C4621}"/>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6" name="Footer Placeholder 5">
            <a:extLst>
              <a:ext uri="{FF2B5EF4-FFF2-40B4-BE49-F238E27FC236}">
                <a16:creationId xmlns:a16="http://schemas.microsoft.com/office/drawing/2014/main" id="{5FACFBC2-6363-4454-909A-E624C62297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076BF6-07B2-4203-8FE2-AFA9C69D7644}"/>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11291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9D3-092E-4128-866C-F2583F510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643D397-B32E-4AE3-82B1-6E7E8410C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00661C-F971-46DE-8BF7-157A95A08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B98C1-D261-49E5-94FA-6492B94C1CBD}"/>
              </a:ext>
            </a:extLst>
          </p:cNvPr>
          <p:cNvSpPr>
            <a:spLocks noGrp="1"/>
          </p:cNvSpPr>
          <p:nvPr>
            <p:ph type="dt" sz="half" idx="10"/>
          </p:nvPr>
        </p:nvSpPr>
        <p:spPr/>
        <p:txBody>
          <a:bodyPr/>
          <a:lstStyle/>
          <a:p>
            <a:fld id="{9CEDC830-DC7E-4094-8DEE-252E1BB71709}" type="datetimeFigureOut">
              <a:rPr lang="en-PK" smtClean="0"/>
              <a:t>18/03/2024</a:t>
            </a:fld>
            <a:endParaRPr lang="en-PK"/>
          </a:p>
        </p:txBody>
      </p:sp>
      <p:sp>
        <p:nvSpPr>
          <p:cNvPr id="6" name="Footer Placeholder 5">
            <a:extLst>
              <a:ext uri="{FF2B5EF4-FFF2-40B4-BE49-F238E27FC236}">
                <a16:creationId xmlns:a16="http://schemas.microsoft.com/office/drawing/2014/main" id="{E50AA85E-DEF5-4B12-997C-D5F1828F3A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AEB8D8E-905D-406C-AF07-D4980123E68E}"/>
              </a:ext>
            </a:extLst>
          </p:cNvPr>
          <p:cNvSpPr>
            <a:spLocks noGrp="1"/>
          </p:cNvSpPr>
          <p:nvPr>
            <p:ph type="sldNum" sz="quarter" idx="12"/>
          </p:nvPr>
        </p:nvSpPr>
        <p:spPr/>
        <p:txBody>
          <a:bodyPr/>
          <a:lstStyle/>
          <a:p>
            <a:fld id="{AF93970D-32E3-426D-96EE-36FD5DEA0BAE}" type="slidenum">
              <a:rPr lang="en-PK" smtClean="0"/>
              <a:t>‹#›</a:t>
            </a:fld>
            <a:endParaRPr lang="en-PK"/>
          </a:p>
        </p:txBody>
      </p:sp>
    </p:spTree>
    <p:extLst>
      <p:ext uri="{BB962C8B-B14F-4D97-AF65-F5344CB8AC3E}">
        <p14:creationId xmlns:p14="http://schemas.microsoft.com/office/powerpoint/2010/main" val="4208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2CC5C-7EA7-48C9-BA1B-76AD24BD3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09AA5B-EAA5-4977-AA67-C76D84AA6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1D70760-1E53-41D6-AE75-A4432B3A5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DC830-DC7E-4094-8DEE-252E1BB71709}" type="datetimeFigureOut">
              <a:rPr lang="en-PK" smtClean="0"/>
              <a:t>18/03/2024</a:t>
            </a:fld>
            <a:endParaRPr lang="en-PK"/>
          </a:p>
        </p:txBody>
      </p:sp>
      <p:sp>
        <p:nvSpPr>
          <p:cNvPr id="5" name="Footer Placeholder 4">
            <a:extLst>
              <a:ext uri="{FF2B5EF4-FFF2-40B4-BE49-F238E27FC236}">
                <a16:creationId xmlns:a16="http://schemas.microsoft.com/office/drawing/2014/main" id="{519F2D38-6D23-40EB-983C-D9C415C66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ED0F465-55E1-46BA-A015-748545782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3970D-32E3-426D-96EE-36FD5DEA0BAE}" type="slidenum">
              <a:rPr lang="en-PK" smtClean="0"/>
              <a:t>‹#›</a:t>
            </a:fld>
            <a:endParaRPr lang="en-PK"/>
          </a:p>
        </p:txBody>
      </p:sp>
    </p:spTree>
    <p:extLst>
      <p:ext uri="{BB962C8B-B14F-4D97-AF65-F5344CB8AC3E}">
        <p14:creationId xmlns:p14="http://schemas.microsoft.com/office/powerpoint/2010/main" val="312809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notesSlide" Target="../notesSlides/notesSlide2.xml"/><Relationship Id="rId16"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Process Redesign</a:t>
            </a:r>
          </a:p>
          <a:p>
            <a:r>
              <a:rPr lang="en-US" dirty="0"/>
              <a:t>Lecture: 12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5840" y="1432560"/>
            <a:ext cx="10165080" cy="4497852"/>
          </a:xfrm>
        </p:spPr>
        <p:txBody>
          <a:bodyPr/>
          <a:lstStyle/>
          <a:p>
            <a:pPr marL="0" indent="0">
              <a:buNone/>
            </a:pPr>
            <a:r>
              <a:rPr lang="en-GB" altLang="en-US" dirty="0"/>
              <a:t>Consider trade-off between the cost of the check and the cost of not doing it</a:t>
            </a:r>
          </a:p>
          <a:p>
            <a:pPr marL="0" indent="0">
              <a:buNone/>
            </a:pPr>
            <a:endParaRPr lang="en-GB" altLang="en-US" dirty="0"/>
          </a:p>
          <a:p>
            <a:pPr marL="0" indent="0">
              <a:buNone/>
            </a:pPr>
            <a:r>
              <a:rPr lang="en-GB" altLang="en-US" dirty="0"/>
              <a:t>Examples:</a:t>
            </a:r>
          </a:p>
          <a:p>
            <a:pPr lvl="1"/>
            <a:r>
              <a:rPr lang="en-GB" altLang="en-US" sz="2000" u="sng" dirty="0"/>
              <a:t>Procure-to-pay process</a:t>
            </a:r>
            <a:r>
              <a:rPr lang="en-GB" altLang="en-US" sz="2000" dirty="0"/>
              <a:t>: some types of employees are empowered to trigger isolated purchases below $500 without supervisor approval</a:t>
            </a:r>
          </a:p>
          <a:p>
            <a:pPr lvl="1"/>
            <a:r>
              <a:rPr lang="en-GB" altLang="en-US" sz="2000" u="sng" dirty="0"/>
              <a:t>Order-to-cash process</a:t>
            </a:r>
            <a:r>
              <a:rPr lang="en-GB" altLang="en-US" sz="2000" dirty="0"/>
              <a:t>: invoices from trusted suppliers under $1000 are not checked on a one-by-one basis</a:t>
            </a:r>
          </a:p>
          <a:p>
            <a:pPr lvl="1"/>
            <a:r>
              <a:rPr lang="en-GB" altLang="en-US" sz="2000" u="sng" dirty="0"/>
              <a:t>University admission process</a:t>
            </a:r>
            <a:r>
              <a:rPr lang="en-GB" altLang="en-US" sz="2000" dirty="0"/>
              <a:t>: authenticity check is very expensive, yet it leads to only 1% of applications being rejected</a:t>
            </a:r>
          </a:p>
          <a:p>
            <a:endParaRPr lang="en-US" dirty="0"/>
          </a:p>
        </p:txBody>
      </p:sp>
      <p:sp>
        <p:nvSpPr>
          <p:cNvPr id="3" name="Title 2"/>
          <p:cNvSpPr>
            <a:spLocks noGrp="1"/>
          </p:cNvSpPr>
          <p:nvPr>
            <p:ph type="title"/>
          </p:nvPr>
        </p:nvSpPr>
        <p:spPr/>
        <p:txBody>
          <a:bodyPr/>
          <a:lstStyle/>
          <a:p>
            <a:r>
              <a:rPr lang="en-US" dirty="0"/>
              <a:t>H1. Task elimination</a:t>
            </a:r>
          </a:p>
        </p:txBody>
      </p:sp>
      <p:sp>
        <p:nvSpPr>
          <p:cNvPr id="5" name="Rectangle 82"/>
          <p:cNvSpPr>
            <a:spLocks noChangeArrowheads="1"/>
          </p:cNvSpPr>
          <p:nvPr/>
        </p:nvSpPr>
        <p:spPr bwMode="auto">
          <a:xfrm>
            <a:off x="7977889" y="812141"/>
            <a:ext cx="1897129" cy="431529"/>
          </a:xfrm>
          <a:prstGeom prst="rect">
            <a:avLst/>
          </a:prstGeom>
          <a:solidFill>
            <a:schemeClr val="accent2">
              <a:lumMod val="20000"/>
              <a:lumOff val="80000"/>
            </a:schemeClr>
          </a:solidFill>
          <a:ln w="12700">
            <a:solidFill>
              <a:schemeClr val="tx1"/>
            </a:solidFill>
            <a:miter lim="800000"/>
            <a:headEnd/>
            <a:tailEnd/>
          </a:ln>
        </p:spPr>
        <p:txBody>
          <a:bodyPr wrap="squar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eaLnBrk="1" hangingPunct="1"/>
            <a:r>
              <a:rPr lang="en-GB" altLang="en-US" sz="2200" dirty="0">
                <a:latin typeface="+mj-lt"/>
              </a:rPr>
              <a:t>(T+, C+/-, Q-)</a:t>
            </a:r>
          </a:p>
        </p:txBody>
      </p:sp>
    </p:spTree>
    <p:extLst>
      <p:ext uri="{BB962C8B-B14F-4D97-AF65-F5344CB8AC3E}">
        <p14:creationId xmlns:p14="http://schemas.microsoft.com/office/powerpoint/2010/main" val="290254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60677"/>
          <a:stretch/>
        </p:blipFill>
        <p:spPr>
          <a:xfrm>
            <a:off x="3977923" y="2874631"/>
            <a:ext cx="3414018" cy="1039485"/>
          </a:xfrm>
          <a:prstGeom prst="rect">
            <a:avLst/>
          </a:prstGeom>
        </p:spPr>
      </p:pic>
      <p:sp>
        <p:nvSpPr>
          <p:cNvPr id="151553" name="Rectangle 3"/>
          <p:cNvSpPr>
            <a:spLocks noGrp="1" noChangeArrowheads="1"/>
          </p:cNvSpPr>
          <p:nvPr>
            <p:ph type="body" idx="1"/>
          </p:nvPr>
        </p:nvSpPr>
        <p:spPr>
          <a:xfrm>
            <a:off x="907474" y="1143000"/>
            <a:ext cx="10377051" cy="1682262"/>
          </a:xfrm>
          <a:noFill/>
        </p:spPr>
        <p:txBody>
          <a:bodyPr>
            <a:normAutofit/>
          </a:bodyPr>
          <a:lstStyle/>
          <a:p>
            <a:r>
              <a:rPr lang="en-GB" altLang="en-US" dirty="0"/>
              <a:t>Consider composing two tasks to eliminate transportation and reduce “context switches”, OR</a:t>
            </a:r>
          </a:p>
          <a:p>
            <a:r>
              <a:rPr lang="en-GB" altLang="en-US" sz="2400" dirty="0"/>
              <a:t>Consider splitting a task into two and assign to separate, specialized resources</a:t>
            </a:r>
          </a:p>
          <a:p>
            <a:endParaRPr lang="en-GB" altLang="en-US" dirty="0"/>
          </a:p>
        </p:txBody>
      </p:sp>
      <p:sp>
        <p:nvSpPr>
          <p:cNvPr id="151555" name="Title 82"/>
          <p:cNvSpPr>
            <a:spLocks noGrp="1"/>
          </p:cNvSpPr>
          <p:nvPr>
            <p:ph type="title"/>
          </p:nvPr>
        </p:nvSpPr>
        <p:spPr>
          <a:xfrm>
            <a:off x="893617" y="142876"/>
            <a:ext cx="10390909" cy="1000125"/>
          </a:xfrm>
        </p:spPr>
        <p:txBody>
          <a:bodyPr>
            <a:normAutofit/>
          </a:bodyPr>
          <a:lstStyle/>
          <a:p>
            <a:r>
              <a:rPr lang="en-GB" altLang="en-US" dirty="0"/>
              <a:t>H2. Task composition/decomposition</a:t>
            </a:r>
            <a:endParaRPr lang="et-EE" altLang="en-US" dirty="0"/>
          </a:p>
        </p:txBody>
      </p:sp>
      <p:sp>
        <p:nvSpPr>
          <p:cNvPr id="3" name="Down Arrow 2"/>
          <p:cNvSpPr/>
          <p:nvPr/>
        </p:nvSpPr>
        <p:spPr>
          <a:xfrm>
            <a:off x="5342374" y="4259877"/>
            <a:ext cx="562708" cy="771600"/>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Up Arrow 3"/>
          <p:cNvSpPr/>
          <p:nvPr/>
        </p:nvSpPr>
        <p:spPr>
          <a:xfrm>
            <a:off x="5358452" y="4206381"/>
            <a:ext cx="546630" cy="755525"/>
          </a:xfrm>
          <a:prstGeom prst="up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8640" t="56517" r="28339"/>
          <a:stretch/>
        </p:blipFill>
        <p:spPr>
          <a:xfrm>
            <a:off x="4889361" y="5181943"/>
            <a:ext cx="1468734" cy="1149447"/>
          </a:xfrm>
          <a:prstGeom prst="rect">
            <a:avLst/>
          </a:prstGeom>
        </p:spPr>
      </p:pic>
    </p:spTree>
    <p:extLst>
      <p:ext uri="{BB962C8B-B14F-4D97-AF65-F5344CB8AC3E}">
        <p14:creationId xmlns:p14="http://schemas.microsoft.com/office/powerpoint/2010/main" val="41532009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1553">
                                            <p:txEl>
                                              <p:pRg st="0" end="0"/>
                                            </p:txEl>
                                          </p:spTgt>
                                        </p:tgtEl>
                                        <p:attrNameLst>
                                          <p:attrName>style.visibility</p:attrName>
                                        </p:attrNameLst>
                                      </p:cBhvr>
                                      <p:to>
                                        <p:strVal val="visible"/>
                                      </p:to>
                                    </p:set>
                                    <p:animEffect transition="in" filter="wipe(up)">
                                      <p:cBhvr>
                                        <p:cTn id="7" dur="500"/>
                                        <p:tgtEl>
                                          <p:spTgt spid="15155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1553">
                                            <p:txEl>
                                              <p:pRg st="1" end="1"/>
                                            </p:txEl>
                                          </p:spTgt>
                                        </p:tgtEl>
                                        <p:attrNameLst>
                                          <p:attrName>style.visibility</p:attrName>
                                        </p:attrNameLst>
                                      </p:cBhvr>
                                      <p:to>
                                        <p:strVal val="visible"/>
                                      </p:to>
                                    </p:set>
                                    <p:animEffect transition="in" filter="wipe(up)">
                                      <p:cBhvr>
                                        <p:cTn id="24" dur="500"/>
                                        <p:tgtEl>
                                          <p:spTgt spid="151553">
                                            <p:txEl>
                                              <p:pRg st="1" end="1"/>
                                            </p:txEl>
                                          </p:spTgt>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3" grpId="0" build="p"/>
      <p:bldP spid="3" grpId="0" animBg="1"/>
      <p:bldP spid="3" grpId="1"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543049"/>
            <a:ext cx="10515599" cy="4428823"/>
          </a:xfrm>
        </p:spPr>
        <p:txBody>
          <a:bodyPr/>
          <a:lstStyle/>
          <a:p>
            <a:pPr marL="0" indent="0">
              <a:buNone/>
            </a:pPr>
            <a:r>
              <a:rPr lang="en-GB" altLang="en-US" dirty="0"/>
              <a:t>Composition example:</a:t>
            </a:r>
          </a:p>
          <a:p>
            <a:pPr lvl="1"/>
            <a:r>
              <a:rPr lang="en-GB" altLang="en-US" sz="2000" u="sng" dirty="0"/>
              <a:t>Procure-to-pay process</a:t>
            </a:r>
            <a:r>
              <a:rPr lang="en-GB" altLang="en-US" sz="2000" dirty="0"/>
              <a:t>: Merging two checks: “Check necessity of purchase” and “Check budget”</a:t>
            </a:r>
          </a:p>
          <a:p>
            <a:pPr marL="0" indent="0">
              <a:buNone/>
            </a:pPr>
            <a:endParaRPr lang="en-GB" altLang="en-US" dirty="0"/>
          </a:p>
          <a:p>
            <a:pPr marL="0" indent="0">
              <a:buNone/>
            </a:pPr>
            <a:r>
              <a:rPr lang="en-GB" altLang="en-US" dirty="0"/>
              <a:t>Decomposition example:</a:t>
            </a:r>
          </a:p>
          <a:p>
            <a:pPr lvl="1"/>
            <a:r>
              <a:rPr lang="en-GB" altLang="en-US" sz="2000" u="sng" dirty="0"/>
              <a:t>Make-to-order process</a:t>
            </a:r>
            <a:r>
              <a:rPr lang="en-GB" altLang="en-US" sz="2000" dirty="0"/>
              <a:t>: Separate a single thick “prepare quote” task into “prepare bill of materials”, “prepare production plan” and “estimate costs and delivery time”</a:t>
            </a:r>
          </a:p>
          <a:p>
            <a:endParaRPr lang="en-US" dirty="0"/>
          </a:p>
        </p:txBody>
      </p:sp>
      <p:sp>
        <p:nvSpPr>
          <p:cNvPr id="3" name="Title 2"/>
          <p:cNvSpPr>
            <a:spLocks noGrp="1"/>
          </p:cNvSpPr>
          <p:nvPr>
            <p:ph type="title"/>
          </p:nvPr>
        </p:nvSpPr>
        <p:spPr/>
        <p:txBody>
          <a:bodyPr/>
          <a:lstStyle/>
          <a:p>
            <a:r>
              <a:rPr lang="en-US" dirty="0"/>
              <a:t>H2. Task composition and decomposition</a:t>
            </a:r>
          </a:p>
        </p:txBody>
      </p:sp>
      <p:sp>
        <p:nvSpPr>
          <p:cNvPr id="5" name="Rectangle 82"/>
          <p:cNvSpPr>
            <a:spLocks noChangeArrowheads="1"/>
          </p:cNvSpPr>
          <p:nvPr/>
        </p:nvSpPr>
        <p:spPr bwMode="auto">
          <a:xfrm>
            <a:off x="3979985" y="4841936"/>
            <a:ext cx="3434862" cy="770084"/>
          </a:xfrm>
          <a:prstGeom prst="rect">
            <a:avLst/>
          </a:prstGeom>
          <a:solidFill>
            <a:schemeClr val="accent2">
              <a:lumMod val="20000"/>
              <a:lumOff val="80000"/>
            </a:schemeClr>
          </a:solidFill>
          <a:ln w="12700">
            <a:solidFill>
              <a:schemeClr val="tx1"/>
            </a:solidFill>
            <a:miter lim="800000"/>
            <a:headEnd/>
            <a:tailEnd/>
          </a:ln>
        </p:spPr>
        <p:txBody>
          <a:bodyPr wrap="squar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latin typeface="+mj-lt"/>
              </a:rPr>
              <a:t>Composition: (T+, C+/-, F+)</a:t>
            </a:r>
          </a:p>
          <a:p>
            <a:pPr eaLnBrk="1" hangingPunct="1"/>
            <a:r>
              <a:rPr lang="en-GB" altLang="en-US" sz="2200" dirty="0">
                <a:latin typeface="+mj-lt"/>
              </a:rPr>
              <a:t>Decomposition: (T-, C+, F-)</a:t>
            </a:r>
          </a:p>
        </p:txBody>
      </p:sp>
    </p:spTree>
    <p:extLst>
      <p:ext uri="{BB962C8B-B14F-4D97-AF65-F5344CB8AC3E}">
        <p14:creationId xmlns:p14="http://schemas.microsoft.com/office/powerpoint/2010/main" val="199854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Content Placeholder 8"/>
          <p:cNvSpPr>
            <a:spLocks noGrp="1"/>
          </p:cNvSpPr>
          <p:nvPr>
            <p:ph idx="1"/>
          </p:nvPr>
        </p:nvSpPr>
        <p:spPr>
          <a:xfrm>
            <a:off x="838200" y="1690688"/>
            <a:ext cx="10515600" cy="4328586"/>
          </a:xfrm>
        </p:spPr>
        <p:txBody>
          <a:bodyPr/>
          <a:lstStyle/>
          <a:p>
            <a:r>
              <a:rPr lang="en-US" altLang="en-US" dirty="0"/>
              <a:t>Specialize a task: divide a </a:t>
            </a:r>
            <a:r>
              <a:rPr lang="en-US" altLang="en-US" i="1" dirty="0"/>
              <a:t>general </a:t>
            </a:r>
            <a:r>
              <a:rPr lang="en-US" altLang="en-US" dirty="0"/>
              <a:t>task into two or more </a:t>
            </a:r>
            <a:r>
              <a:rPr lang="en-US" altLang="en-US" u="sng" dirty="0"/>
              <a:t>alternative</a:t>
            </a:r>
            <a:r>
              <a:rPr lang="en-US" altLang="en-US" dirty="0"/>
              <a:t> tasks </a:t>
            </a:r>
          </a:p>
          <a:p>
            <a:r>
              <a:rPr lang="en-US" altLang="en-US" dirty="0"/>
              <a:t>Generalize tasks: integrate two or more alternative tasks into one general task</a:t>
            </a:r>
            <a:endParaRPr lang="et-EE" altLang="en-US" dirty="0"/>
          </a:p>
          <a:p>
            <a:endParaRPr lang="et-EE" altLang="en-US" dirty="0"/>
          </a:p>
        </p:txBody>
      </p:sp>
      <p:sp>
        <p:nvSpPr>
          <p:cNvPr id="155649" name="Rectangle 2"/>
          <p:cNvSpPr>
            <a:spLocks noGrp="1" noChangeArrowheads="1"/>
          </p:cNvSpPr>
          <p:nvPr>
            <p:ph type="title"/>
          </p:nvPr>
        </p:nvSpPr>
        <p:spPr>
          <a:noFill/>
        </p:spPr>
        <p:txBody>
          <a:bodyPr/>
          <a:lstStyle/>
          <a:p>
            <a:r>
              <a:rPr lang="en-GB" altLang="en-US" dirty="0"/>
              <a:t>H3. Triage</a:t>
            </a:r>
          </a:p>
        </p:txBody>
      </p:sp>
      <p:pic>
        <p:nvPicPr>
          <p:cNvPr id="3" name="Picture 2" descr="Screen Shot 2015-01-28 at 11.38.59 AM.png"/>
          <p:cNvPicPr>
            <a:picLocks noChangeAspect="1"/>
          </p:cNvPicPr>
          <p:nvPr/>
        </p:nvPicPr>
        <p:blipFill rotWithShape="1">
          <a:blip r:embed="rId3">
            <a:extLst>
              <a:ext uri="{28A0092B-C50C-407E-A947-70E740481C1C}">
                <a14:useLocalDpi xmlns:a14="http://schemas.microsoft.com/office/drawing/2010/main" val="0"/>
              </a:ext>
            </a:extLst>
          </a:blip>
          <a:srcRect t="30451" r="57694" b="29124"/>
          <a:stretch/>
        </p:blipFill>
        <p:spPr>
          <a:xfrm>
            <a:off x="1623647" y="4219138"/>
            <a:ext cx="3399692" cy="1069664"/>
          </a:xfrm>
          <a:prstGeom prst="rect">
            <a:avLst/>
          </a:prstGeom>
        </p:spPr>
      </p:pic>
      <p:sp>
        <p:nvSpPr>
          <p:cNvPr id="4" name="Right Arrow 3"/>
          <p:cNvSpPr/>
          <p:nvPr/>
        </p:nvSpPr>
        <p:spPr>
          <a:xfrm>
            <a:off x="5425551" y="4497858"/>
            <a:ext cx="902286" cy="584904"/>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Left Arrow 4"/>
          <p:cNvSpPr/>
          <p:nvPr/>
        </p:nvSpPr>
        <p:spPr>
          <a:xfrm>
            <a:off x="5380205" y="4497859"/>
            <a:ext cx="818741" cy="568193"/>
          </a:xfrm>
          <a:prstGeom prst="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7" name="Picture 6" descr="Screen Shot 2015-01-28 at 11.38.59 AM.png"/>
          <p:cNvPicPr>
            <a:picLocks noChangeAspect="1"/>
          </p:cNvPicPr>
          <p:nvPr/>
        </p:nvPicPr>
        <p:blipFill rotWithShape="1">
          <a:blip r:embed="rId3">
            <a:extLst>
              <a:ext uri="{28A0092B-C50C-407E-A947-70E740481C1C}">
                <a14:useLocalDpi xmlns:a14="http://schemas.microsoft.com/office/drawing/2010/main" val="0"/>
              </a:ext>
            </a:extLst>
          </a:blip>
          <a:srcRect l="55409"/>
          <a:stretch/>
        </p:blipFill>
        <p:spPr>
          <a:xfrm>
            <a:off x="6590515" y="3373180"/>
            <a:ext cx="3583280" cy="2646094"/>
          </a:xfrm>
          <a:prstGeom prst="rect">
            <a:avLst/>
          </a:prstGeom>
        </p:spPr>
      </p:pic>
    </p:spTree>
    <p:extLst>
      <p:ext uri="{BB962C8B-B14F-4D97-AF65-F5344CB8AC3E}">
        <p14:creationId xmlns:p14="http://schemas.microsoft.com/office/powerpoint/2010/main" val="32786214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up)">
                                      <p:cBhvr>
                                        <p:cTn id="7" dur="500"/>
                                        <p:tgtEl>
                                          <p:spTgt spid="15565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55651">
                                            <p:txEl>
                                              <p:pRg st="1" end="1"/>
                                            </p:txEl>
                                          </p:spTgt>
                                        </p:tgtEl>
                                        <p:attrNameLst>
                                          <p:attrName>style.visibility</p:attrName>
                                        </p:attrNameLst>
                                      </p:cBhvr>
                                      <p:to>
                                        <p:strVal val="visible"/>
                                      </p:to>
                                    </p:set>
                                    <p:animEffect transition="in" filter="wipe(up)">
                                      <p:cBhvr>
                                        <p:cTn id="24" dur="500"/>
                                        <p:tgtEl>
                                          <p:spTgt spid="155651">
                                            <p:txEl>
                                              <p:pRg st="1" end="1"/>
                                            </p:txEl>
                                          </p:spTgt>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48224"/>
            <a:ext cx="10342418" cy="4824536"/>
          </a:xfrm>
        </p:spPr>
        <p:txBody>
          <a:bodyPr/>
          <a:lstStyle/>
          <a:p>
            <a:pPr marL="0" indent="0">
              <a:buNone/>
            </a:pPr>
            <a:r>
              <a:rPr lang="en-GB" altLang="en-US" dirty="0"/>
              <a:t>Specialization example:</a:t>
            </a:r>
          </a:p>
          <a:p>
            <a:pPr lvl="1"/>
            <a:r>
              <a:rPr lang="en-GB" altLang="en-US" sz="2000" u="sng" dirty="0"/>
              <a:t>Procure-to-pay process</a:t>
            </a:r>
            <a:r>
              <a:rPr lang="en-GB" altLang="en-US" sz="2000" dirty="0"/>
              <a:t>: Separate approvals of </a:t>
            </a:r>
            <a:r>
              <a:rPr lang="en-GB" altLang="en-US" sz="2000" i="1" dirty="0"/>
              <a:t>small </a:t>
            </a:r>
            <a:r>
              <a:rPr lang="en-GB" altLang="en-US" sz="2000" dirty="0"/>
              <a:t>purchases, </a:t>
            </a:r>
            <a:r>
              <a:rPr lang="en-GB" altLang="en-US" sz="2000" i="1" dirty="0"/>
              <a:t>medium</a:t>
            </a:r>
            <a:r>
              <a:rPr lang="en-GB" altLang="en-US" sz="2000" dirty="0"/>
              <a:t> purchases and </a:t>
            </a:r>
            <a:r>
              <a:rPr lang="en-GB" altLang="en-US" sz="2000" i="1" dirty="0"/>
              <a:t>large </a:t>
            </a:r>
            <a:r>
              <a:rPr lang="en-GB" altLang="en-US" sz="2000" dirty="0"/>
              <a:t>purchases</a:t>
            </a:r>
          </a:p>
          <a:p>
            <a:pPr marL="0" indent="0">
              <a:buNone/>
            </a:pPr>
            <a:endParaRPr lang="en-GB" altLang="en-US" dirty="0"/>
          </a:p>
          <a:p>
            <a:pPr marL="0" indent="0">
              <a:buNone/>
            </a:pPr>
            <a:r>
              <a:rPr lang="en-GB" altLang="en-US" dirty="0"/>
              <a:t>Generalization example:</a:t>
            </a:r>
          </a:p>
          <a:p>
            <a:pPr lvl="1"/>
            <a:r>
              <a:rPr lang="en-GB" altLang="en-US" sz="2000" u="sng" dirty="0"/>
              <a:t>Make-to-order process</a:t>
            </a:r>
            <a:r>
              <a:rPr lang="en-GB" altLang="en-US" sz="2000" dirty="0"/>
              <a:t>: Integrate quote preparation for two product lines into one single task</a:t>
            </a:r>
          </a:p>
          <a:p>
            <a:pPr marL="0" indent="0">
              <a:buNone/>
            </a:pPr>
            <a:endParaRPr lang="en-US" dirty="0"/>
          </a:p>
        </p:txBody>
      </p:sp>
      <p:sp>
        <p:nvSpPr>
          <p:cNvPr id="3" name="Title 2"/>
          <p:cNvSpPr>
            <a:spLocks noGrp="1"/>
          </p:cNvSpPr>
          <p:nvPr>
            <p:ph type="title"/>
          </p:nvPr>
        </p:nvSpPr>
        <p:spPr/>
        <p:txBody>
          <a:bodyPr/>
          <a:lstStyle/>
          <a:p>
            <a:r>
              <a:rPr lang="en-US" dirty="0"/>
              <a:t>H3. Triage</a:t>
            </a:r>
          </a:p>
        </p:txBody>
      </p:sp>
      <p:sp>
        <p:nvSpPr>
          <p:cNvPr id="6" name="Rectangle 82"/>
          <p:cNvSpPr>
            <a:spLocks noChangeArrowheads="1"/>
          </p:cNvSpPr>
          <p:nvPr/>
        </p:nvSpPr>
        <p:spPr bwMode="auto">
          <a:xfrm>
            <a:off x="3944554" y="4519552"/>
            <a:ext cx="3575800" cy="770084"/>
          </a:xfrm>
          <a:prstGeom prst="rect">
            <a:avLst/>
          </a:prstGeom>
          <a:solidFill>
            <a:schemeClr val="accent2">
              <a:lumMod val="20000"/>
              <a:lumOff val="80000"/>
            </a:schemeClr>
          </a:solidFill>
          <a:ln w="12700">
            <a:solidFill>
              <a:schemeClr val="tx1"/>
            </a:solidFill>
            <a:miter lim="800000"/>
            <a:headEnd/>
            <a:tailEnd/>
          </a:ln>
        </p:spPr>
        <p:txBody>
          <a:bodyPr wrap="squar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latin typeface="+mj-lt"/>
              </a:rPr>
              <a:t>Specialization: (T+, C+/-, F-)</a:t>
            </a:r>
          </a:p>
          <a:p>
            <a:pPr eaLnBrk="1" hangingPunct="1"/>
            <a:r>
              <a:rPr lang="en-GB" altLang="en-US" sz="2200" dirty="0">
                <a:latin typeface="+mj-lt"/>
              </a:rPr>
              <a:t>Generalization: (T-, C+/-, F+)</a:t>
            </a:r>
          </a:p>
        </p:txBody>
      </p:sp>
    </p:spTree>
    <p:extLst>
      <p:ext uri="{BB962C8B-B14F-4D97-AF65-F5344CB8AC3E}">
        <p14:creationId xmlns:p14="http://schemas.microsoft.com/office/powerpoint/2010/main" val="65209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85838" y="1485900"/>
            <a:ext cx="9142610" cy="4517845"/>
          </a:xfrm>
        </p:spPr>
        <p:txBody>
          <a:bodyPr/>
          <a:lstStyle/>
          <a:p>
            <a:pPr marL="457200" indent="-457200">
              <a:buFont typeface="+mj-lt"/>
              <a:buAutoNum type="arabicPeriod" startAt="4"/>
            </a:pPr>
            <a:r>
              <a:rPr lang="en-US" dirty="0"/>
              <a:t>Re-sequencing</a:t>
            </a:r>
          </a:p>
          <a:p>
            <a:pPr marL="457200" indent="-457200">
              <a:buFont typeface="+mj-lt"/>
              <a:buAutoNum type="arabicPeriod" startAt="4"/>
            </a:pPr>
            <a:r>
              <a:rPr lang="en-US" dirty="0"/>
              <a:t>Parallelism enhancement</a:t>
            </a:r>
          </a:p>
        </p:txBody>
      </p:sp>
      <p:sp>
        <p:nvSpPr>
          <p:cNvPr id="5" name="Title 4"/>
          <p:cNvSpPr>
            <a:spLocks noGrp="1"/>
          </p:cNvSpPr>
          <p:nvPr>
            <p:ph type="title"/>
          </p:nvPr>
        </p:nvSpPr>
        <p:spPr/>
        <p:txBody>
          <a:bodyPr/>
          <a:lstStyle/>
          <a:p>
            <a:r>
              <a:rPr lang="en-US" dirty="0"/>
              <a:t>Flow-level Redesign Heuristics</a:t>
            </a:r>
          </a:p>
        </p:txBody>
      </p:sp>
      <p:pic>
        <p:nvPicPr>
          <p:cNvPr id="407554" name="Picture 2" descr="http://img.directindustry.com/images_di/photo-g/needle-valve-flow-control-liquids-gas-56353-41790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8357" y="3024554"/>
            <a:ext cx="2334254" cy="28110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2523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883920" y="922257"/>
            <a:ext cx="10637520" cy="4824536"/>
          </a:xfrm>
          <a:noFill/>
        </p:spPr>
        <p:txBody>
          <a:bodyPr>
            <a:normAutofit/>
          </a:bodyPr>
          <a:lstStyle/>
          <a:p>
            <a:pPr marL="0" indent="0">
              <a:buNone/>
            </a:pPr>
            <a:r>
              <a:rPr lang="en-GB" altLang="en-US" dirty="0"/>
              <a:t>Re-order tasks according to their cost/effect ratio to minimize over-processing</a:t>
            </a:r>
          </a:p>
          <a:p>
            <a:pPr lvl="1"/>
            <a:r>
              <a:rPr lang="en-GB" altLang="en-US" dirty="0"/>
              <a:t>Postpone expensive tasks that may end up not being necessary until the end</a:t>
            </a:r>
          </a:p>
          <a:p>
            <a:pPr lvl="1"/>
            <a:r>
              <a:rPr lang="en-GB" altLang="en-US" dirty="0"/>
              <a:t>Put </a:t>
            </a:r>
            <a:r>
              <a:rPr lang="en-GB" altLang="en-US" i="1" dirty="0"/>
              <a:t>knock-out</a:t>
            </a:r>
            <a:r>
              <a:rPr lang="en-GB" altLang="en-US" dirty="0"/>
              <a:t> checks first in order to identify problems early</a:t>
            </a:r>
          </a:p>
          <a:p>
            <a:pPr marL="228600" lvl="1" indent="0">
              <a:buNone/>
            </a:pPr>
            <a:endParaRPr lang="en-GB" altLang="en-US" sz="1800" dirty="0"/>
          </a:p>
        </p:txBody>
      </p:sp>
      <p:sp>
        <p:nvSpPr>
          <p:cNvPr id="157697" name="Rectangle 2"/>
          <p:cNvSpPr>
            <a:spLocks noGrp="1" noChangeArrowheads="1"/>
          </p:cNvSpPr>
          <p:nvPr>
            <p:ph type="title"/>
          </p:nvPr>
        </p:nvSpPr>
        <p:spPr>
          <a:xfrm>
            <a:off x="883921" y="86724"/>
            <a:ext cx="9172520" cy="792088"/>
          </a:xfrm>
          <a:noFill/>
        </p:spPr>
        <p:txBody>
          <a:bodyPr/>
          <a:lstStyle/>
          <a:p>
            <a:r>
              <a:rPr lang="en-US" altLang="en-US" dirty="0"/>
              <a:t>H4.</a:t>
            </a:r>
            <a:r>
              <a:rPr lang="en-GB" altLang="en-US" dirty="0"/>
              <a:t> Re-sequencing</a:t>
            </a:r>
          </a:p>
        </p:txBody>
      </p:sp>
      <p:pic>
        <p:nvPicPr>
          <p:cNvPr id="2" name="Picture 1" descr="Screen Shot 2015-01-28 at 12.09.26 PM.png"/>
          <p:cNvPicPr>
            <a:picLocks noChangeAspect="1"/>
          </p:cNvPicPr>
          <p:nvPr/>
        </p:nvPicPr>
        <p:blipFill rotWithShape="1">
          <a:blip r:embed="rId3">
            <a:extLst>
              <a:ext uri="{28A0092B-C50C-407E-A947-70E740481C1C}">
                <a14:useLocalDpi xmlns:a14="http://schemas.microsoft.com/office/drawing/2010/main" val="0"/>
              </a:ext>
            </a:extLst>
          </a:blip>
          <a:srcRect l="3108" t="2065" b="52143"/>
          <a:stretch/>
        </p:blipFill>
        <p:spPr>
          <a:xfrm>
            <a:off x="2955295" y="2909189"/>
            <a:ext cx="5648664" cy="1561301"/>
          </a:xfrm>
          <a:prstGeom prst="rect">
            <a:avLst/>
          </a:prstGeom>
        </p:spPr>
      </p:pic>
      <p:sp>
        <p:nvSpPr>
          <p:cNvPr id="13" name="Curved Left Arrow 12"/>
          <p:cNvSpPr/>
          <p:nvPr/>
        </p:nvSpPr>
        <p:spPr>
          <a:xfrm>
            <a:off x="9063187" y="3769329"/>
            <a:ext cx="923646" cy="1639650"/>
          </a:xfrm>
          <a:prstGeom prst="curvedLeftArrow">
            <a:avLst>
              <a:gd name="adj1" fmla="val 25000"/>
              <a:gd name="adj2" fmla="val 48456"/>
              <a:gd name="adj3" fmla="val 2500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pic>
        <p:nvPicPr>
          <p:cNvPr id="7" name="Picture 6" descr="Screen Shot 2015-01-28 at 12.09.26 PM.png"/>
          <p:cNvPicPr>
            <a:picLocks noChangeAspect="1"/>
          </p:cNvPicPr>
          <p:nvPr/>
        </p:nvPicPr>
        <p:blipFill rotWithShape="1">
          <a:blip r:embed="rId3">
            <a:extLst>
              <a:ext uri="{28A0092B-C50C-407E-A947-70E740481C1C}">
                <a14:useLocalDpi xmlns:a14="http://schemas.microsoft.com/office/drawing/2010/main" val="0"/>
              </a:ext>
            </a:extLst>
          </a:blip>
          <a:srcRect l="2494" t="52858"/>
          <a:stretch/>
        </p:blipFill>
        <p:spPr>
          <a:xfrm>
            <a:off x="2957086" y="4857093"/>
            <a:ext cx="5684447" cy="1607377"/>
          </a:xfrm>
          <a:prstGeom prst="rect">
            <a:avLst/>
          </a:prstGeom>
        </p:spPr>
      </p:pic>
    </p:spTree>
    <p:extLst>
      <p:ext uri="{BB962C8B-B14F-4D97-AF65-F5344CB8AC3E}">
        <p14:creationId xmlns:p14="http://schemas.microsoft.com/office/powerpoint/2010/main" val="16972840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7698">
                                            <p:txEl>
                                              <p:pRg st="1" end="1"/>
                                            </p:txEl>
                                          </p:spTgt>
                                        </p:tgtEl>
                                        <p:attrNameLst>
                                          <p:attrName>style.visibility</p:attrName>
                                        </p:attrNameLst>
                                      </p:cBhvr>
                                      <p:to>
                                        <p:strVal val="visible"/>
                                      </p:to>
                                    </p:set>
                                    <p:animEffect transition="in" filter="wipe(up)">
                                      <p:cBhvr>
                                        <p:cTn id="7" dur="500"/>
                                        <p:tgtEl>
                                          <p:spTgt spid="1576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7698">
                                            <p:txEl>
                                              <p:pRg st="2" end="2"/>
                                            </p:txEl>
                                          </p:spTgt>
                                        </p:tgtEl>
                                        <p:attrNameLst>
                                          <p:attrName>style.visibility</p:attrName>
                                        </p:attrNameLst>
                                      </p:cBhvr>
                                      <p:to>
                                        <p:strVal val="visible"/>
                                      </p:to>
                                    </p:set>
                                    <p:animEffect transition="in" filter="wipe(up)">
                                      <p:cBhvr>
                                        <p:cTn id="12" dur="500"/>
                                        <p:tgtEl>
                                          <p:spTgt spid="157698">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88"/>
            <a:ext cx="10515600" cy="4185060"/>
          </a:xfrm>
        </p:spPr>
        <p:txBody>
          <a:bodyPr>
            <a:normAutofit lnSpcReduction="10000"/>
          </a:bodyPr>
          <a:lstStyle/>
          <a:p>
            <a:pPr marL="0" indent="0">
              <a:buNone/>
            </a:pPr>
            <a:r>
              <a:rPr lang="en-GB" altLang="en-US" sz="3600" dirty="0"/>
              <a:t>Examples:</a:t>
            </a:r>
          </a:p>
          <a:p>
            <a:pPr lvl="1"/>
            <a:r>
              <a:rPr lang="en-GB" altLang="en-US" sz="2800" u="sng" dirty="0"/>
              <a:t>Make-to-order process</a:t>
            </a:r>
            <a:r>
              <a:rPr lang="en-GB" altLang="en-US" sz="2800" dirty="0"/>
              <a:t>: If “Prepare production plan” is time-consuming, postpone it until after the quote price has been tentatively accepted by the customer</a:t>
            </a:r>
          </a:p>
          <a:p>
            <a:pPr lvl="1"/>
            <a:r>
              <a:rPr lang="en-GB" altLang="en-US" sz="2800" u="sng" dirty="0"/>
              <a:t>Procure-to-pay process</a:t>
            </a:r>
            <a:r>
              <a:rPr lang="en-GB" altLang="en-US" sz="2800" dirty="0"/>
              <a:t>: If “Check necessity of purchase” leads to 20% of knock-outs and “Check budget” leads to 2%, perform “Check necessity of purchase” first</a:t>
            </a:r>
          </a:p>
          <a:p>
            <a:pPr lvl="1"/>
            <a:r>
              <a:rPr lang="en-GB" altLang="en-US" sz="2800" u="sng" dirty="0"/>
              <a:t>University admission process</a:t>
            </a:r>
            <a:r>
              <a:rPr lang="en-GB" altLang="en-US" sz="2800" dirty="0"/>
              <a:t>: authenticity check (very slow) leads to 1% of applications being rejected while committee’s check leads to 80% of applications being rejected. Put committee’s check first </a:t>
            </a:r>
          </a:p>
          <a:p>
            <a:endParaRPr lang="en-US" sz="3600" dirty="0"/>
          </a:p>
        </p:txBody>
      </p:sp>
      <p:sp>
        <p:nvSpPr>
          <p:cNvPr id="3" name="Title 2"/>
          <p:cNvSpPr>
            <a:spLocks noGrp="1"/>
          </p:cNvSpPr>
          <p:nvPr>
            <p:ph type="title"/>
          </p:nvPr>
        </p:nvSpPr>
        <p:spPr/>
        <p:txBody>
          <a:bodyPr/>
          <a:lstStyle/>
          <a:p>
            <a:r>
              <a:rPr lang="en-US" dirty="0"/>
              <a:t>H4. Re-sequencing</a:t>
            </a:r>
          </a:p>
        </p:txBody>
      </p:sp>
      <p:sp>
        <p:nvSpPr>
          <p:cNvPr id="6" name="Rectangle 4"/>
          <p:cNvSpPr>
            <a:spLocks noChangeArrowheads="1"/>
          </p:cNvSpPr>
          <p:nvPr/>
        </p:nvSpPr>
        <p:spPr bwMode="auto">
          <a:xfrm>
            <a:off x="8876098" y="445048"/>
            <a:ext cx="1005083" cy="431529"/>
          </a:xfrm>
          <a:prstGeom prst="rect">
            <a:avLst/>
          </a:prstGeom>
          <a:solidFill>
            <a:schemeClr val="accent2">
              <a:lumMod val="20000"/>
              <a:lumOff val="80000"/>
            </a:schemeClr>
          </a:solidFill>
          <a:ln w="12700">
            <a:solidFill>
              <a:schemeClr val="tx1"/>
            </a:solidFill>
            <a:miter lim="800000"/>
            <a:headEnd/>
            <a:tailEnd/>
          </a:ln>
        </p:spPr>
        <p:txBody>
          <a:bodyPr wrap="non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solidFill>
                  <a:prstClr val="black"/>
                </a:solidFill>
                <a:latin typeface="+mj-lt"/>
              </a:rPr>
              <a:t>(T+,C+)</a:t>
            </a:r>
          </a:p>
        </p:txBody>
      </p:sp>
    </p:spTree>
    <p:extLst>
      <p:ext uri="{BB962C8B-B14F-4D97-AF65-F5344CB8AC3E}">
        <p14:creationId xmlns:p14="http://schemas.microsoft.com/office/powerpoint/2010/main" val="102690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838199" y="1397733"/>
            <a:ext cx="10515599" cy="4824536"/>
          </a:xfrm>
          <a:noFill/>
        </p:spPr>
        <p:txBody>
          <a:bodyPr>
            <a:normAutofit/>
          </a:bodyPr>
          <a:lstStyle/>
          <a:p>
            <a:pPr marL="0" indent="0">
              <a:buNone/>
            </a:pPr>
            <a:r>
              <a:rPr lang="en-GB" altLang="en-US" dirty="0"/>
              <a:t>Parallelize tasks where possible in order to reduce cycle time</a:t>
            </a:r>
          </a:p>
          <a:p>
            <a:pPr marL="228600" lvl="1" indent="0">
              <a:buNone/>
            </a:pPr>
            <a:endParaRPr lang="en-GB" altLang="en-US" sz="1800" dirty="0"/>
          </a:p>
        </p:txBody>
      </p:sp>
      <p:sp>
        <p:nvSpPr>
          <p:cNvPr id="157697" name="Rectangle 2"/>
          <p:cNvSpPr>
            <a:spLocks noGrp="1" noChangeArrowheads="1"/>
          </p:cNvSpPr>
          <p:nvPr>
            <p:ph type="title"/>
          </p:nvPr>
        </p:nvSpPr>
        <p:spPr>
          <a:noFill/>
        </p:spPr>
        <p:txBody>
          <a:bodyPr/>
          <a:lstStyle/>
          <a:p>
            <a:r>
              <a:rPr lang="en-US" altLang="en-US" dirty="0"/>
              <a:t>H5.</a:t>
            </a:r>
            <a:r>
              <a:rPr lang="en-GB" altLang="en-US" dirty="0"/>
              <a:t> Parallelism enhancement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66189"/>
          <a:stretch/>
        </p:blipFill>
        <p:spPr>
          <a:xfrm>
            <a:off x="3162102" y="2199645"/>
            <a:ext cx="5099717" cy="115315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9945" t="34159" r="4885"/>
          <a:stretch/>
        </p:blipFill>
        <p:spPr>
          <a:xfrm>
            <a:off x="3540259" y="4267201"/>
            <a:ext cx="4343400" cy="2245568"/>
          </a:xfrm>
          <a:prstGeom prst="rect">
            <a:avLst/>
          </a:prstGeom>
        </p:spPr>
      </p:pic>
      <p:sp>
        <p:nvSpPr>
          <p:cNvPr id="8" name="Left Arrow 7"/>
          <p:cNvSpPr/>
          <p:nvPr/>
        </p:nvSpPr>
        <p:spPr>
          <a:xfrm rot="16200000">
            <a:off x="5216082" y="3771027"/>
            <a:ext cx="818741" cy="568193"/>
          </a:xfrm>
          <a:prstGeom prst="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25122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71667"/>
            <a:ext cx="10515600" cy="4209942"/>
          </a:xfrm>
        </p:spPr>
        <p:txBody>
          <a:bodyPr/>
          <a:lstStyle/>
          <a:p>
            <a:pPr marL="0" indent="0">
              <a:buNone/>
            </a:pPr>
            <a:r>
              <a:rPr lang="en-GB" altLang="en-US" dirty="0"/>
              <a:t>Examples:</a:t>
            </a:r>
          </a:p>
          <a:p>
            <a:pPr lvl="1"/>
            <a:r>
              <a:rPr lang="en-GB" altLang="en-US" sz="2000" u="sng" dirty="0"/>
              <a:t>Procure-to-pay process</a:t>
            </a:r>
            <a:r>
              <a:rPr lang="en-GB" altLang="en-US" sz="2000" dirty="0"/>
              <a:t>: Parallelize “Approve budget” and “Approve necessity of purchase”</a:t>
            </a:r>
          </a:p>
          <a:p>
            <a:pPr lvl="1"/>
            <a:r>
              <a:rPr lang="en-GB" altLang="en-US" sz="2000" u="sng" dirty="0"/>
              <a:t>Make-to-order process</a:t>
            </a:r>
            <a:r>
              <a:rPr lang="en-GB" altLang="en-US" sz="2000" dirty="0"/>
              <a:t>: After “Prepare bill of materials”, perform “Prepare production plan” and “Estimate costs” in parallel</a:t>
            </a:r>
          </a:p>
          <a:p>
            <a:endParaRPr lang="en-US" dirty="0"/>
          </a:p>
        </p:txBody>
      </p:sp>
      <p:sp>
        <p:nvSpPr>
          <p:cNvPr id="3" name="Title 2"/>
          <p:cNvSpPr>
            <a:spLocks noGrp="1"/>
          </p:cNvSpPr>
          <p:nvPr>
            <p:ph type="title"/>
          </p:nvPr>
        </p:nvSpPr>
        <p:spPr/>
        <p:txBody>
          <a:bodyPr/>
          <a:lstStyle/>
          <a:p>
            <a:r>
              <a:rPr lang="en-US" dirty="0"/>
              <a:t>H5. Parallelism enhancement</a:t>
            </a:r>
          </a:p>
        </p:txBody>
      </p:sp>
      <p:sp>
        <p:nvSpPr>
          <p:cNvPr id="6" name="Rectangle 4"/>
          <p:cNvSpPr>
            <a:spLocks noChangeArrowheads="1"/>
          </p:cNvSpPr>
          <p:nvPr/>
        </p:nvSpPr>
        <p:spPr bwMode="auto">
          <a:xfrm>
            <a:off x="8979878" y="529844"/>
            <a:ext cx="984738" cy="431529"/>
          </a:xfrm>
          <a:prstGeom prst="rect">
            <a:avLst/>
          </a:prstGeom>
          <a:solidFill>
            <a:schemeClr val="accent2">
              <a:lumMod val="20000"/>
              <a:lumOff val="80000"/>
            </a:schemeClr>
          </a:solidFill>
          <a:ln w="12700">
            <a:solidFill>
              <a:schemeClr val="tx1"/>
            </a:solidFill>
            <a:miter lim="800000"/>
            <a:headEnd/>
            <a:tailEnd/>
          </a:ln>
        </p:spPr>
        <p:txBody>
          <a:bodyPr wrap="squar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solidFill>
                  <a:prstClr val="black"/>
                </a:solidFill>
                <a:latin typeface="+mj-lt"/>
              </a:rPr>
              <a:t>(T+,C-)</a:t>
            </a:r>
          </a:p>
        </p:txBody>
      </p:sp>
      <p:pic>
        <p:nvPicPr>
          <p:cNvPr id="5" name="Picture 4" descr="Screen Shot 2015-01-28 at 3.04.09 PM.png"/>
          <p:cNvPicPr>
            <a:picLocks noChangeAspect="1"/>
          </p:cNvPicPr>
          <p:nvPr/>
        </p:nvPicPr>
        <p:blipFill rotWithShape="1">
          <a:blip r:embed="rId3">
            <a:extLst>
              <a:ext uri="{28A0092B-C50C-407E-A947-70E740481C1C}">
                <a14:useLocalDpi xmlns:a14="http://schemas.microsoft.com/office/drawing/2010/main" val="0"/>
              </a:ext>
            </a:extLst>
          </a:blip>
          <a:srcRect b="67984"/>
          <a:stretch/>
        </p:blipFill>
        <p:spPr>
          <a:xfrm>
            <a:off x="3505325" y="3087216"/>
            <a:ext cx="4279904" cy="887181"/>
          </a:xfrm>
          <a:prstGeom prst="rect">
            <a:avLst/>
          </a:prstGeom>
        </p:spPr>
      </p:pic>
      <p:pic>
        <p:nvPicPr>
          <p:cNvPr id="8" name="Picture 7" descr="Screen Shot 2015-01-28 at 3.04.09 PM.png"/>
          <p:cNvPicPr>
            <a:picLocks noChangeAspect="1"/>
          </p:cNvPicPr>
          <p:nvPr/>
        </p:nvPicPr>
        <p:blipFill rotWithShape="1">
          <a:blip r:embed="rId3">
            <a:extLst>
              <a:ext uri="{28A0092B-C50C-407E-A947-70E740481C1C}">
                <a14:useLocalDpi xmlns:a14="http://schemas.microsoft.com/office/drawing/2010/main" val="0"/>
              </a:ext>
            </a:extLst>
          </a:blip>
          <a:srcRect l="10486" t="33534" r="4630"/>
          <a:stretch/>
        </p:blipFill>
        <p:spPr>
          <a:xfrm>
            <a:off x="3828815" y="4684691"/>
            <a:ext cx="3632927" cy="1841787"/>
          </a:xfrm>
          <a:prstGeom prst="rect">
            <a:avLst/>
          </a:prstGeom>
        </p:spPr>
      </p:pic>
      <p:sp>
        <p:nvSpPr>
          <p:cNvPr id="9" name="Left Arrow 8"/>
          <p:cNvSpPr/>
          <p:nvPr/>
        </p:nvSpPr>
        <p:spPr>
          <a:xfrm rot="16200000">
            <a:off x="5270273" y="4297254"/>
            <a:ext cx="650631" cy="508461"/>
          </a:xfrm>
          <a:prstGeom prst="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0754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228168"/>
            <a:ext cx="8229600" cy="1143000"/>
          </a:xfrm>
        </p:spPr>
        <p:txBody>
          <a:bodyPr/>
          <a:lstStyle/>
          <a:p>
            <a:r>
              <a:rPr lang="en-US" dirty="0">
                <a:ea typeface="ＭＳ Ｐゴシック" pitchFamily="34" charset="-128"/>
              </a:rPr>
              <a:t>Process redesign</a:t>
            </a:r>
          </a:p>
        </p:txBody>
      </p:sp>
      <p:sp>
        <p:nvSpPr>
          <p:cNvPr id="2" name="Content Placeholder 1"/>
          <p:cNvSpPr>
            <a:spLocks noGrp="1"/>
          </p:cNvSpPr>
          <p:nvPr>
            <p:ph idx="1"/>
          </p:nvPr>
        </p:nvSpPr>
        <p:spPr/>
        <p:txBody>
          <a:bodyPr/>
          <a:lstStyle/>
          <a:p>
            <a:endParaRPr lang="en-US"/>
          </a:p>
        </p:txBody>
      </p:sp>
      <p:sp>
        <p:nvSpPr>
          <p:cNvPr id="9219" name="Rectangle 5"/>
          <p:cNvSpPr>
            <a:spLocks noChangeArrowheads="1"/>
          </p:cNvSpPr>
          <p:nvPr/>
        </p:nvSpPr>
        <p:spPr bwMode="auto">
          <a:xfrm>
            <a:off x="9276872" y="1333803"/>
            <a:ext cx="665285"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sp>
        <p:nvSpPr>
          <p:cNvPr id="9220" name="Rectangle 6"/>
          <p:cNvSpPr>
            <a:spLocks noChangeArrowheads="1"/>
          </p:cNvSpPr>
          <p:nvPr/>
        </p:nvSpPr>
        <p:spPr bwMode="auto">
          <a:xfrm>
            <a:off x="2632818" y="2397674"/>
            <a:ext cx="131885" cy="665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graphicFrame>
        <p:nvGraphicFramePr>
          <p:cNvPr id="10" name="Object 9"/>
          <p:cNvGraphicFramePr>
            <a:graphicFrameLocks noChangeAspect="1"/>
          </p:cNvGraphicFramePr>
          <p:nvPr/>
        </p:nvGraphicFramePr>
        <p:xfrm>
          <a:off x="3457828" y="1352921"/>
          <a:ext cx="4895850" cy="4188069"/>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3457828" y="1352921"/>
                        <a:ext cx="4895850" cy="418806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471133" y="1347981"/>
          <a:ext cx="4895850" cy="4188069"/>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3471133" y="134798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471133" y="1352342"/>
          <a:ext cx="4895850" cy="4188069"/>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3471133"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458287" y="1352342"/>
          <a:ext cx="4895850" cy="4188069"/>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3458287"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3471017" y="1352921"/>
          <a:ext cx="4895850" cy="4188069"/>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3471017" y="135292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5" name="Rounded Rectangle 24"/>
          <p:cNvSpPr/>
          <p:nvPr/>
        </p:nvSpPr>
        <p:spPr bwMode="auto">
          <a:xfrm>
            <a:off x="6348644" y="4823799"/>
            <a:ext cx="1189822" cy="638909"/>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Tree>
    <p:extLst>
      <p:ext uri="{BB962C8B-B14F-4D97-AF65-F5344CB8AC3E}">
        <p14:creationId xmlns:p14="http://schemas.microsoft.com/office/powerpoint/2010/main" val="172754116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199" y="1690688"/>
            <a:ext cx="10515599" cy="4246016"/>
          </a:xfrm>
        </p:spPr>
        <p:txBody>
          <a:bodyPr/>
          <a:lstStyle/>
          <a:p>
            <a:pPr marL="457200" indent="-457200">
              <a:buFont typeface="+mj-lt"/>
              <a:buAutoNum type="arabicPeriod" startAt="6"/>
            </a:pPr>
            <a:r>
              <a:rPr lang="en-US" dirty="0"/>
              <a:t>Process specialization &amp; standardization</a:t>
            </a:r>
          </a:p>
          <a:p>
            <a:pPr marL="457200" indent="-457200">
              <a:buFont typeface="+mj-lt"/>
              <a:buAutoNum type="arabicPeriod" startAt="6"/>
            </a:pPr>
            <a:r>
              <a:rPr lang="en-US" dirty="0"/>
              <a:t>Resource optimization</a:t>
            </a:r>
          </a:p>
          <a:p>
            <a:pPr marL="457200" indent="-457200">
              <a:buFont typeface="+mj-lt"/>
              <a:buAutoNum type="arabicPeriod" startAt="6"/>
            </a:pPr>
            <a:r>
              <a:rPr lang="en-US" dirty="0"/>
              <a:t>Communication optimization</a:t>
            </a:r>
          </a:p>
          <a:p>
            <a:pPr marL="457200" indent="-457200">
              <a:buFont typeface="+mj-lt"/>
              <a:buAutoNum type="arabicPeriod" startAt="6"/>
            </a:pPr>
            <a:r>
              <a:rPr lang="en-US" dirty="0"/>
              <a:t>Automation</a:t>
            </a:r>
          </a:p>
        </p:txBody>
      </p:sp>
      <p:sp>
        <p:nvSpPr>
          <p:cNvPr id="5" name="Title 4"/>
          <p:cNvSpPr>
            <a:spLocks noGrp="1"/>
          </p:cNvSpPr>
          <p:nvPr>
            <p:ph type="title"/>
          </p:nvPr>
        </p:nvSpPr>
        <p:spPr/>
        <p:txBody>
          <a:bodyPr/>
          <a:lstStyle/>
          <a:p>
            <a:r>
              <a:rPr lang="en-US" dirty="0"/>
              <a:t>Process-level redesign heuristics</a:t>
            </a:r>
          </a:p>
        </p:txBody>
      </p:sp>
      <p:pic>
        <p:nvPicPr>
          <p:cNvPr id="408578" name="Picture 2" descr="http://i682.photobucket.com/albums/vv188/Sunpharma/InternetOK1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1" y="3093183"/>
            <a:ext cx="3152775" cy="3295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5145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88"/>
            <a:ext cx="10515600" cy="4186584"/>
          </a:xfrm>
        </p:spPr>
        <p:txBody>
          <a:bodyPr>
            <a:normAutofit/>
          </a:bodyPr>
          <a:lstStyle/>
          <a:p>
            <a:pPr marL="0" indent="0">
              <a:buNone/>
            </a:pPr>
            <a:r>
              <a:rPr lang="en-US" sz="3600" dirty="0"/>
              <a:t>Process specialization</a:t>
            </a:r>
          </a:p>
          <a:p>
            <a:pPr lvl="1"/>
            <a:r>
              <a:rPr lang="en-US" sz="2800" dirty="0"/>
              <a:t>One process is split into multiple ones: by customer class, by geographic location, by time period (winter, summer), etc.</a:t>
            </a:r>
          </a:p>
          <a:p>
            <a:pPr lvl="1"/>
            <a:r>
              <a:rPr lang="en-US" sz="2800" dirty="0"/>
              <a:t>Resources are split accordingly</a:t>
            </a:r>
          </a:p>
          <a:p>
            <a:pPr marL="0" indent="0">
              <a:buNone/>
            </a:pPr>
            <a:endParaRPr lang="en-US" sz="3600" dirty="0"/>
          </a:p>
          <a:p>
            <a:pPr marL="0" indent="0">
              <a:buNone/>
            </a:pPr>
            <a:r>
              <a:rPr lang="en-US" sz="3600" dirty="0"/>
              <a:t>Process standardization</a:t>
            </a:r>
          </a:p>
          <a:p>
            <a:pPr lvl="1"/>
            <a:r>
              <a:rPr lang="en-US" sz="2800" dirty="0"/>
              <a:t>Two processes are integrated</a:t>
            </a:r>
          </a:p>
          <a:p>
            <a:pPr lvl="1"/>
            <a:r>
              <a:rPr lang="en-US" sz="2800" dirty="0"/>
              <a:t>Resources are pooled together</a:t>
            </a:r>
          </a:p>
          <a:p>
            <a:endParaRPr lang="en-US" sz="3600" dirty="0"/>
          </a:p>
        </p:txBody>
      </p:sp>
      <p:sp>
        <p:nvSpPr>
          <p:cNvPr id="43010" name="Title 1"/>
          <p:cNvSpPr>
            <a:spLocks noGrp="1"/>
          </p:cNvSpPr>
          <p:nvPr>
            <p:ph type="title"/>
          </p:nvPr>
        </p:nvSpPr>
        <p:spPr/>
        <p:txBody>
          <a:bodyPr/>
          <a:lstStyle/>
          <a:p>
            <a:r>
              <a:rPr lang="en-GB" dirty="0">
                <a:latin typeface="Calibri"/>
                <a:ea typeface="ＭＳ Ｐゴシック" charset="0"/>
                <a:cs typeface="Calibri"/>
              </a:rPr>
              <a:t>H6. Process Specialization/Standardization</a:t>
            </a:r>
            <a:endParaRPr lang="et-EE" dirty="0">
              <a:latin typeface="Calibri"/>
              <a:ea typeface="ＭＳ Ｐゴシック" charset="0"/>
              <a:cs typeface="Calibri"/>
            </a:endParaRPr>
          </a:p>
        </p:txBody>
      </p:sp>
    </p:spTree>
    <p:extLst>
      <p:ext uri="{BB962C8B-B14F-4D97-AF65-F5344CB8AC3E}">
        <p14:creationId xmlns:p14="http://schemas.microsoft.com/office/powerpoint/2010/main" val="151911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32560"/>
            <a:ext cx="10728960" cy="4527590"/>
          </a:xfrm>
        </p:spPr>
        <p:txBody>
          <a:bodyPr/>
          <a:lstStyle/>
          <a:p>
            <a:pPr marL="0" indent="0">
              <a:buNone/>
            </a:pPr>
            <a:r>
              <a:rPr lang="en-GB" altLang="en-US" dirty="0"/>
              <a:t>Specialization example:</a:t>
            </a:r>
          </a:p>
          <a:p>
            <a:pPr lvl="1"/>
            <a:r>
              <a:rPr lang="en-GB" altLang="en-US" u="sng" dirty="0"/>
              <a:t>Procure-to-pay process</a:t>
            </a:r>
            <a:r>
              <a:rPr lang="en-GB" altLang="en-US" dirty="0"/>
              <a:t>: One process for Direct procurement (e.g. raw materials) and one for Indirect procurement (MRO - Maintenance, Repair and Operations)</a:t>
            </a:r>
          </a:p>
          <a:p>
            <a:pPr lvl="1"/>
            <a:r>
              <a:rPr lang="en-GB" altLang="en-US" u="sng" dirty="0"/>
              <a:t>Claims handling process</a:t>
            </a:r>
            <a:r>
              <a:rPr lang="en-GB" altLang="en-US" dirty="0"/>
              <a:t>: One claims handling process for the summer season (stormy season - peak) and one for the winter season (off-peak)</a:t>
            </a:r>
          </a:p>
          <a:p>
            <a:pPr marL="0" indent="0">
              <a:buNone/>
            </a:pPr>
            <a:endParaRPr lang="en-GB" altLang="en-US" dirty="0"/>
          </a:p>
          <a:p>
            <a:pPr marL="0" indent="0">
              <a:buNone/>
            </a:pPr>
            <a:r>
              <a:rPr lang="en-GB" altLang="en-US" dirty="0"/>
              <a:t>Standardization example:</a:t>
            </a:r>
          </a:p>
          <a:p>
            <a:pPr lvl="1"/>
            <a:r>
              <a:rPr lang="en-GB" altLang="en-US" u="sng" dirty="0"/>
              <a:t>Claims handling process</a:t>
            </a:r>
            <a:r>
              <a:rPr lang="en-GB" altLang="en-US" dirty="0"/>
              <a:t>: Integrate claims handling for motor insurance across different brands of a group</a:t>
            </a:r>
          </a:p>
          <a:p>
            <a:pPr marL="0" indent="0">
              <a:buNone/>
            </a:pPr>
            <a:endParaRPr lang="en-US" dirty="0"/>
          </a:p>
        </p:txBody>
      </p:sp>
      <p:sp>
        <p:nvSpPr>
          <p:cNvPr id="3" name="Title 2"/>
          <p:cNvSpPr>
            <a:spLocks noGrp="1"/>
          </p:cNvSpPr>
          <p:nvPr>
            <p:ph type="title"/>
          </p:nvPr>
        </p:nvSpPr>
        <p:spPr/>
        <p:txBody>
          <a:bodyPr/>
          <a:lstStyle/>
          <a:p>
            <a:r>
              <a:rPr lang="en-US" dirty="0"/>
              <a:t>H6. Process specialization &amp; standardization</a:t>
            </a:r>
          </a:p>
        </p:txBody>
      </p:sp>
      <p:sp>
        <p:nvSpPr>
          <p:cNvPr id="6" name="Rectangle 82"/>
          <p:cNvSpPr>
            <a:spLocks noChangeArrowheads="1"/>
          </p:cNvSpPr>
          <p:nvPr/>
        </p:nvSpPr>
        <p:spPr bwMode="auto">
          <a:xfrm>
            <a:off x="3787206" y="5811329"/>
            <a:ext cx="3709703" cy="770084"/>
          </a:xfrm>
          <a:prstGeom prst="rect">
            <a:avLst/>
          </a:prstGeom>
          <a:solidFill>
            <a:schemeClr val="accent2">
              <a:lumMod val="20000"/>
              <a:lumOff val="80000"/>
            </a:schemeClr>
          </a:solidFill>
          <a:ln w="12700">
            <a:solidFill>
              <a:schemeClr val="tx1"/>
            </a:solidFill>
            <a:miter lim="800000"/>
            <a:headEnd/>
            <a:tailEnd/>
          </a:ln>
        </p:spPr>
        <p:txBody>
          <a:bodyPr wrap="squar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latin typeface="+mj-lt"/>
              </a:rPr>
              <a:t>Specialization: (C+/-, Q+/-, F-)</a:t>
            </a:r>
          </a:p>
          <a:p>
            <a:pPr eaLnBrk="1" hangingPunct="1"/>
            <a:r>
              <a:rPr lang="en-GB" altLang="en-US" sz="2200" dirty="0">
                <a:latin typeface="+mj-lt"/>
              </a:rPr>
              <a:t>Standardization: (C+, Q+/-, F+)</a:t>
            </a:r>
          </a:p>
        </p:txBody>
      </p:sp>
    </p:spTree>
    <p:extLst>
      <p:ext uri="{BB962C8B-B14F-4D97-AF65-F5344CB8AC3E}">
        <p14:creationId xmlns:p14="http://schemas.microsoft.com/office/powerpoint/2010/main" val="165436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690687"/>
            <a:ext cx="10378440" cy="4214367"/>
          </a:xfrm>
        </p:spPr>
        <p:txBody>
          <a:bodyPr>
            <a:normAutofit fontScale="85000" lnSpcReduction="20000"/>
          </a:bodyPr>
          <a:lstStyle/>
          <a:p>
            <a:pPr marL="0" indent="0">
              <a:buNone/>
            </a:pPr>
            <a:r>
              <a:rPr lang="en-US" dirty="0"/>
              <a:t>Use resources of a given type as if they were in one room</a:t>
            </a:r>
          </a:p>
          <a:p>
            <a:pPr lvl="1"/>
            <a:r>
              <a:rPr lang="en-US" dirty="0"/>
              <a:t>Avoid one group of people overloaded and another (similar) group idle </a:t>
            </a:r>
          </a:p>
          <a:p>
            <a:pPr marL="0" indent="0">
              <a:buNone/>
            </a:pPr>
            <a:endParaRPr lang="en-US" dirty="0"/>
          </a:p>
          <a:p>
            <a:pPr marL="0" indent="0">
              <a:buNone/>
            </a:pPr>
            <a:r>
              <a:rPr lang="en-US" dirty="0"/>
              <a:t>Let people do work that they are good at</a:t>
            </a:r>
          </a:p>
          <a:p>
            <a:pPr lvl="1"/>
            <a:r>
              <a:rPr lang="en-US" dirty="0"/>
              <a:t>However, avoid inflexibility as a result of specialization</a:t>
            </a:r>
          </a:p>
          <a:p>
            <a:endParaRPr lang="en-US" dirty="0"/>
          </a:p>
          <a:p>
            <a:pPr marL="0" indent="0">
              <a:buNone/>
            </a:pPr>
            <a:r>
              <a:rPr lang="en-US" dirty="0"/>
              <a:t>When allocating work to resources, consider the flexibility in the near future</a:t>
            </a:r>
          </a:p>
          <a:p>
            <a:pPr lvl="1"/>
            <a:r>
              <a:rPr lang="en-US" dirty="0"/>
              <a:t>Allocate work to specialized resources first</a:t>
            </a:r>
          </a:p>
          <a:p>
            <a:pPr marL="0" indent="0">
              <a:buNone/>
            </a:pPr>
            <a:endParaRPr lang="en-US" dirty="0"/>
          </a:p>
          <a:p>
            <a:pPr marL="0" indent="0">
              <a:buNone/>
            </a:pPr>
            <a:r>
              <a:rPr lang="en-US" dirty="0"/>
              <a:t>Avoid setups as much as possible </a:t>
            </a:r>
          </a:p>
          <a:p>
            <a:pPr lvl="1"/>
            <a:r>
              <a:rPr lang="en-US" i="1" dirty="0"/>
              <a:t>Chain</a:t>
            </a:r>
            <a:r>
              <a:rPr lang="en-US" dirty="0"/>
              <a:t> multiple instances of the same task [sequential]</a:t>
            </a:r>
          </a:p>
          <a:p>
            <a:pPr lvl="1"/>
            <a:r>
              <a:rPr lang="en-US" i="1" dirty="0"/>
              <a:t>Batch</a:t>
            </a:r>
            <a:r>
              <a:rPr lang="en-US" dirty="0"/>
              <a:t> multiple instances of the same task [parallel]</a:t>
            </a:r>
          </a:p>
        </p:txBody>
      </p:sp>
      <p:sp>
        <p:nvSpPr>
          <p:cNvPr id="44034" name="Rectangle 2"/>
          <p:cNvSpPr>
            <a:spLocks noGrp="1" noChangeArrowheads="1"/>
          </p:cNvSpPr>
          <p:nvPr>
            <p:ph type="title"/>
          </p:nvPr>
        </p:nvSpPr>
        <p:spPr>
          <a:noFill/>
        </p:spPr>
        <p:txBody>
          <a:bodyPr/>
          <a:lstStyle/>
          <a:p>
            <a:r>
              <a:rPr lang="en-GB" dirty="0">
                <a:latin typeface="Calibri"/>
                <a:ea typeface="ＭＳ Ｐゴシック" charset="0"/>
                <a:cs typeface="Calibri"/>
              </a:rPr>
              <a:t>H7. Resource optimization</a:t>
            </a:r>
          </a:p>
        </p:txBody>
      </p:sp>
    </p:spTree>
    <p:extLst>
      <p:ext uri="{BB962C8B-B14F-4D97-AF65-F5344CB8AC3E}">
        <p14:creationId xmlns:p14="http://schemas.microsoft.com/office/powerpoint/2010/main" val="374507017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6280" y="1690688"/>
            <a:ext cx="10637520" cy="4186584"/>
          </a:xfrm>
        </p:spPr>
        <p:txBody>
          <a:bodyPr/>
          <a:lstStyle/>
          <a:p>
            <a:pPr marL="0" indent="0">
              <a:buNone/>
            </a:pPr>
            <a:r>
              <a:rPr lang="en-GB" altLang="en-US" dirty="0"/>
              <a:t>Resource integration example:</a:t>
            </a:r>
          </a:p>
          <a:p>
            <a:pPr lvl="1"/>
            <a:r>
              <a:rPr lang="en-GB" altLang="en-US" sz="2000" u="sng" dirty="0"/>
              <a:t>Claims handling process</a:t>
            </a:r>
            <a:r>
              <a:rPr lang="en-GB" altLang="en-US" sz="2000" dirty="0"/>
              <a:t>: Share resources across different types of claims (e.g. motor and personal insurance)</a:t>
            </a:r>
          </a:p>
          <a:p>
            <a:pPr marL="0" indent="0">
              <a:buNone/>
            </a:pPr>
            <a:endParaRPr lang="en-GB" altLang="en-US" dirty="0"/>
          </a:p>
          <a:p>
            <a:pPr marL="0" indent="0">
              <a:buNone/>
            </a:pPr>
            <a:r>
              <a:rPr lang="en-GB" altLang="en-US" dirty="0"/>
              <a:t>Batching example:</a:t>
            </a:r>
          </a:p>
          <a:p>
            <a:pPr lvl="1"/>
            <a:r>
              <a:rPr lang="en-GB" altLang="en-US" sz="2000" u="sng" dirty="0"/>
              <a:t>Claims handling process</a:t>
            </a:r>
            <a:r>
              <a:rPr lang="en-GB" altLang="en-US" sz="2000" dirty="0"/>
              <a:t>: Batch all claims for a given geographic area and assign them to the same resources</a:t>
            </a:r>
          </a:p>
          <a:p>
            <a:pPr lvl="1"/>
            <a:r>
              <a:rPr lang="en-GB" altLang="en-US" sz="2000" u="sng" dirty="0"/>
              <a:t>University admission process</a:t>
            </a:r>
            <a:r>
              <a:rPr lang="en-GB" altLang="en-US" sz="2000" dirty="0"/>
              <a:t>: Batch all applications and handle them to the assessment committee</a:t>
            </a:r>
            <a:endParaRPr lang="en-GB" altLang="en-US" sz="2000" b="1" u="sng" dirty="0"/>
          </a:p>
          <a:p>
            <a:pPr marL="0" indent="0">
              <a:buNone/>
            </a:pPr>
            <a:endParaRPr lang="en-US" dirty="0"/>
          </a:p>
        </p:txBody>
      </p:sp>
      <p:sp>
        <p:nvSpPr>
          <p:cNvPr id="3" name="Title 2"/>
          <p:cNvSpPr>
            <a:spLocks noGrp="1"/>
          </p:cNvSpPr>
          <p:nvPr>
            <p:ph type="title"/>
          </p:nvPr>
        </p:nvSpPr>
        <p:spPr/>
        <p:txBody>
          <a:bodyPr/>
          <a:lstStyle/>
          <a:p>
            <a:r>
              <a:rPr lang="en-US" dirty="0"/>
              <a:t>H7. Resource optimization</a:t>
            </a:r>
          </a:p>
        </p:txBody>
      </p:sp>
      <p:sp>
        <p:nvSpPr>
          <p:cNvPr id="7" name="Rectangle 82"/>
          <p:cNvSpPr>
            <a:spLocks noChangeArrowheads="1"/>
          </p:cNvSpPr>
          <p:nvPr/>
        </p:nvSpPr>
        <p:spPr bwMode="auto">
          <a:xfrm>
            <a:off x="5115057" y="4994112"/>
            <a:ext cx="1817870" cy="431529"/>
          </a:xfrm>
          <a:prstGeom prst="rect">
            <a:avLst/>
          </a:prstGeom>
          <a:solidFill>
            <a:schemeClr val="accent2">
              <a:lumMod val="20000"/>
              <a:lumOff val="80000"/>
            </a:schemeClr>
          </a:solidFill>
          <a:ln w="12700">
            <a:solidFill>
              <a:schemeClr val="tx1"/>
            </a:solidFill>
            <a:miter lim="800000"/>
            <a:headEnd/>
            <a:tailEnd/>
          </a:ln>
        </p:spPr>
        <p:txBody>
          <a:bodyPr wrap="squar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eaLnBrk="1" hangingPunct="1"/>
            <a:r>
              <a:rPr lang="en-GB" altLang="en-US" sz="2200" dirty="0">
                <a:latin typeface="+mj-lt"/>
              </a:rPr>
              <a:t>(T+, C+, F+/-)</a:t>
            </a:r>
          </a:p>
        </p:txBody>
      </p:sp>
    </p:spTree>
    <p:extLst>
      <p:ext uri="{BB962C8B-B14F-4D97-AF65-F5344CB8AC3E}">
        <p14:creationId xmlns:p14="http://schemas.microsoft.com/office/powerpoint/2010/main" val="86117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idx="1"/>
          </p:nvPr>
        </p:nvSpPr>
        <p:spPr>
          <a:xfrm>
            <a:off x="838200" y="1528762"/>
            <a:ext cx="9926782" cy="4346115"/>
          </a:xfrm>
          <a:noFill/>
        </p:spPr>
        <p:txBody>
          <a:bodyPr>
            <a:normAutofit/>
          </a:bodyPr>
          <a:lstStyle/>
          <a:p>
            <a:pPr marL="0" indent="0">
              <a:buNone/>
            </a:pPr>
            <a:r>
              <a:rPr lang="en-GB" altLang="en-US" sz="3200" dirty="0"/>
              <a:t>Automate handling, recording and organization of messages</a:t>
            </a:r>
          </a:p>
          <a:p>
            <a:pPr marL="0" indent="0">
              <a:buNone/>
            </a:pPr>
            <a:endParaRPr lang="en-GB" altLang="en-US" sz="3200" dirty="0"/>
          </a:p>
          <a:p>
            <a:pPr marL="0" indent="0">
              <a:buNone/>
            </a:pPr>
            <a:r>
              <a:rPr lang="en-GB" altLang="en-US" sz="3200" dirty="0"/>
              <a:t>Monitor customer interactions, record exceptions</a:t>
            </a:r>
          </a:p>
          <a:p>
            <a:pPr marL="0" indent="0">
              <a:buNone/>
            </a:pPr>
            <a:endParaRPr lang="en-GB" altLang="en-US" dirty="0"/>
          </a:p>
          <a:p>
            <a:pPr marL="0" indent="0">
              <a:buNone/>
            </a:pPr>
            <a:r>
              <a:rPr lang="en-GB" altLang="en-US" dirty="0"/>
              <a:t>Optimize</a:t>
            </a:r>
          </a:p>
          <a:p>
            <a:pPr lvl="1" indent="-457200">
              <a:buFont typeface="+mj-lt"/>
              <a:buAutoNum type="arabicPeriod"/>
            </a:pPr>
            <a:r>
              <a:rPr lang="en-GB" altLang="en-US" dirty="0"/>
              <a:t>Number of interactions with customers and business partners</a:t>
            </a:r>
          </a:p>
          <a:p>
            <a:pPr lvl="1" indent="-457200">
              <a:buFont typeface="+mj-lt"/>
              <a:buAutoNum type="arabicPeriod"/>
            </a:pPr>
            <a:r>
              <a:rPr lang="en-GB" altLang="en-US" dirty="0"/>
              <a:t>Type of interaction (synchronous vs. asynchronous)</a:t>
            </a:r>
          </a:p>
          <a:p>
            <a:pPr lvl="1" indent="-457200">
              <a:buFont typeface="+mj-lt"/>
              <a:buAutoNum type="arabicPeriod"/>
            </a:pPr>
            <a:r>
              <a:rPr lang="en-GB" altLang="en-US" dirty="0"/>
              <a:t>Timing of interactions</a:t>
            </a:r>
          </a:p>
          <a:p>
            <a:pPr lvl="1"/>
            <a:endParaRPr lang="en-GB" altLang="en-US" dirty="0"/>
          </a:p>
          <a:p>
            <a:pPr marL="0" indent="0">
              <a:buNone/>
            </a:pPr>
            <a:endParaRPr lang="en-GB" altLang="en-US" dirty="0"/>
          </a:p>
        </p:txBody>
      </p:sp>
      <p:sp>
        <p:nvSpPr>
          <p:cNvPr id="161793" name="Rectangle 2"/>
          <p:cNvSpPr>
            <a:spLocks noGrp="1" noChangeArrowheads="1"/>
          </p:cNvSpPr>
          <p:nvPr>
            <p:ph type="title"/>
          </p:nvPr>
        </p:nvSpPr>
        <p:spPr>
          <a:noFill/>
        </p:spPr>
        <p:txBody>
          <a:bodyPr/>
          <a:lstStyle/>
          <a:p>
            <a:r>
              <a:rPr lang="en-GB" altLang="en-US" dirty="0"/>
              <a:t>H8. Communication optimization</a:t>
            </a:r>
          </a:p>
        </p:txBody>
      </p:sp>
      <p:sp>
        <p:nvSpPr>
          <p:cNvPr id="161795" name="Rectangle 4"/>
          <p:cNvSpPr>
            <a:spLocks noChangeArrowheads="1"/>
          </p:cNvSpPr>
          <p:nvPr/>
        </p:nvSpPr>
        <p:spPr bwMode="auto">
          <a:xfrm>
            <a:off x="4953037" y="5614804"/>
            <a:ext cx="1832233" cy="431529"/>
          </a:xfrm>
          <a:prstGeom prst="rect">
            <a:avLst/>
          </a:prstGeom>
          <a:solidFill>
            <a:schemeClr val="accent2">
              <a:lumMod val="20000"/>
              <a:lumOff val="80000"/>
            </a:schemeClr>
          </a:solidFill>
          <a:ln w="12700">
            <a:solidFill>
              <a:schemeClr val="tx1"/>
            </a:solidFill>
            <a:miter lim="800000"/>
            <a:headEnd/>
            <a:tailEnd/>
          </a:ln>
        </p:spPr>
        <p:txBody>
          <a:bodyPr wrap="non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solidFill>
                  <a:prstClr val="black"/>
                </a:solidFill>
                <a:latin typeface="+mj-lt"/>
              </a:rPr>
              <a:t>(T+,Q+,C+/-,F-)</a:t>
            </a:r>
          </a:p>
        </p:txBody>
      </p:sp>
    </p:spTree>
    <p:extLst>
      <p:ext uri="{BB962C8B-B14F-4D97-AF65-F5344CB8AC3E}">
        <p14:creationId xmlns:p14="http://schemas.microsoft.com/office/powerpoint/2010/main" val="3850628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938" y="1690688"/>
            <a:ext cx="10710862" cy="4208506"/>
          </a:xfrm>
        </p:spPr>
        <p:txBody>
          <a:bodyPr>
            <a:normAutofit/>
          </a:bodyPr>
          <a:lstStyle/>
          <a:p>
            <a:pPr marL="0" indent="0">
              <a:buNone/>
            </a:pPr>
            <a:r>
              <a:rPr lang="en-US" sz="3600" dirty="0"/>
              <a:t>1. Optimize number of interactions</a:t>
            </a:r>
          </a:p>
          <a:p>
            <a:pPr lvl="1"/>
            <a:r>
              <a:rPr lang="en-US" sz="2800" dirty="0"/>
              <a:t>Gather sufficient information to get to the next milestone (reduce external interactions)</a:t>
            </a:r>
          </a:p>
          <a:p>
            <a:pPr marL="0" indent="0">
              <a:buNone/>
            </a:pPr>
            <a:endParaRPr lang="en-US" sz="3600" dirty="0"/>
          </a:p>
          <a:p>
            <a:pPr marL="0" indent="0">
              <a:buNone/>
            </a:pPr>
            <a:r>
              <a:rPr lang="en-US" sz="3600" dirty="0"/>
              <a:t>2. Optimize type of interaction</a:t>
            </a:r>
          </a:p>
          <a:p>
            <a:pPr lvl="1"/>
            <a:r>
              <a:rPr lang="en-US" sz="2800" i="1" dirty="0"/>
              <a:t>Synchronous</a:t>
            </a:r>
            <a:r>
              <a:rPr lang="en-US" sz="2800" dirty="0"/>
              <a:t> interactions effective to resolve minor defects</a:t>
            </a:r>
          </a:p>
          <a:p>
            <a:pPr lvl="1"/>
            <a:r>
              <a:rPr lang="en-US" sz="2800" i="1" dirty="0"/>
              <a:t>Asynchronous</a:t>
            </a:r>
            <a:r>
              <a:rPr lang="en-US" sz="2800" dirty="0"/>
              <a:t> to notify, inform, resolve major defects, request additional information to reach next milestone</a:t>
            </a:r>
          </a:p>
          <a:p>
            <a:pPr marL="228600" lvl="1" indent="0">
              <a:buNone/>
            </a:pPr>
            <a:endParaRPr lang="en-US" sz="3200" dirty="0"/>
          </a:p>
        </p:txBody>
      </p:sp>
      <p:sp>
        <p:nvSpPr>
          <p:cNvPr id="3" name="Title 2"/>
          <p:cNvSpPr>
            <a:spLocks noGrp="1"/>
          </p:cNvSpPr>
          <p:nvPr>
            <p:ph type="title"/>
          </p:nvPr>
        </p:nvSpPr>
        <p:spPr/>
        <p:txBody>
          <a:bodyPr/>
          <a:lstStyle/>
          <a:p>
            <a:r>
              <a:rPr lang="en-US" dirty="0"/>
              <a:t>H8. Communication optimization </a:t>
            </a:r>
          </a:p>
        </p:txBody>
      </p:sp>
    </p:spTree>
    <p:extLst>
      <p:ext uri="{BB962C8B-B14F-4D97-AF65-F5344CB8AC3E}">
        <p14:creationId xmlns:p14="http://schemas.microsoft.com/office/powerpoint/2010/main" val="3859715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88"/>
            <a:ext cx="10515600" cy="4186584"/>
          </a:xfrm>
        </p:spPr>
        <p:txBody>
          <a:bodyPr>
            <a:normAutofit/>
          </a:bodyPr>
          <a:lstStyle/>
          <a:p>
            <a:pPr marL="0" indent="0">
              <a:buNone/>
            </a:pPr>
            <a:r>
              <a:rPr lang="en-US" sz="3600" dirty="0"/>
              <a:t>3. Optimize timing of interactions:</a:t>
            </a:r>
          </a:p>
          <a:p>
            <a:pPr lvl="1"/>
            <a:r>
              <a:rPr lang="en-US" sz="3200" i="1" dirty="0"/>
              <a:t>Front-loaded process</a:t>
            </a:r>
            <a:r>
              <a:rPr lang="en-US" sz="3200" dirty="0"/>
              <a:t>: bulk of information exchange and processing happens upfront</a:t>
            </a:r>
          </a:p>
          <a:p>
            <a:pPr lvl="2"/>
            <a:r>
              <a:rPr lang="en-US" sz="2800" dirty="0"/>
              <a:t>Complete-kit concept</a:t>
            </a:r>
          </a:p>
          <a:p>
            <a:pPr lvl="2"/>
            <a:endParaRPr lang="en-US" sz="2800" dirty="0"/>
          </a:p>
          <a:p>
            <a:pPr lvl="1"/>
            <a:r>
              <a:rPr lang="en-US" sz="3200" i="1" dirty="0"/>
              <a:t>Back-loaded process</a:t>
            </a:r>
            <a:r>
              <a:rPr lang="en-US" sz="3200" dirty="0"/>
              <a:t>: bulk of information exchange and processing happens downstream</a:t>
            </a:r>
          </a:p>
          <a:p>
            <a:pPr lvl="2"/>
            <a:r>
              <a:rPr lang="en-US" sz="2800" dirty="0"/>
              <a:t>Example: CVS Pharmacy in early 2000s</a:t>
            </a:r>
          </a:p>
          <a:p>
            <a:pPr marL="0" indent="0">
              <a:buNone/>
            </a:pPr>
            <a:endParaRPr lang="en-US" sz="3600" dirty="0"/>
          </a:p>
        </p:txBody>
      </p:sp>
      <p:sp>
        <p:nvSpPr>
          <p:cNvPr id="3" name="Title 2"/>
          <p:cNvSpPr>
            <a:spLocks noGrp="1"/>
          </p:cNvSpPr>
          <p:nvPr>
            <p:ph type="title"/>
          </p:nvPr>
        </p:nvSpPr>
        <p:spPr/>
        <p:txBody>
          <a:bodyPr/>
          <a:lstStyle/>
          <a:p>
            <a:r>
              <a:rPr lang="en-US" dirty="0"/>
              <a:t>H8. Communication optimization </a:t>
            </a:r>
          </a:p>
        </p:txBody>
      </p:sp>
    </p:spTree>
    <p:extLst>
      <p:ext uri="{BB962C8B-B14F-4D97-AF65-F5344CB8AC3E}">
        <p14:creationId xmlns:p14="http://schemas.microsoft.com/office/powerpoint/2010/main" val="3431209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Content Placeholder 2"/>
          <p:cNvSpPr>
            <a:spLocks noGrp="1"/>
          </p:cNvSpPr>
          <p:nvPr>
            <p:ph idx="1"/>
          </p:nvPr>
        </p:nvSpPr>
        <p:spPr>
          <a:xfrm>
            <a:off x="838199" y="1690688"/>
            <a:ext cx="10515599" cy="4186584"/>
          </a:xfrm>
        </p:spPr>
        <p:txBody>
          <a:bodyPr>
            <a:normAutofit/>
          </a:bodyPr>
          <a:lstStyle/>
          <a:p>
            <a:pPr marL="0" indent="0">
              <a:buNone/>
            </a:pPr>
            <a:r>
              <a:rPr lang="en-US" altLang="en-US" dirty="0"/>
              <a:t>Complete-Kit Concept: </a:t>
            </a:r>
            <a:r>
              <a:rPr lang="en-US" altLang="en-US" i="1" dirty="0"/>
              <a:t>“Work should not begin until all pieces necessary to complete the job are available”</a:t>
            </a:r>
          </a:p>
          <a:p>
            <a:pPr marL="0" indent="0" algn="r">
              <a:buNone/>
            </a:pPr>
            <a:r>
              <a:rPr lang="en-US" altLang="en-US" dirty="0"/>
              <a:t>Boaz Ronen</a:t>
            </a:r>
          </a:p>
          <a:p>
            <a:pPr marL="0" indent="0">
              <a:buNone/>
            </a:pPr>
            <a:endParaRPr lang="en-US" altLang="en-US" dirty="0"/>
          </a:p>
          <a:p>
            <a:pPr marL="0" indent="0">
              <a:buNone/>
            </a:pPr>
            <a:r>
              <a:rPr lang="en-US" altLang="en-US" dirty="0"/>
              <a:t>Principles for complete-kit process design:</a:t>
            </a:r>
          </a:p>
          <a:p>
            <a:pPr lvl="1"/>
            <a:r>
              <a:rPr lang="en-US" altLang="en-US" sz="2000" dirty="0"/>
              <a:t>Provide complete and easy-to-follow instructions for those who will initiate the process.</a:t>
            </a:r>
          </a:p>
          <a:p>
            <a:pPr lvl="1"/>
            <a:r>
              <a:rPr lang="en-US" altLang="en-US" sz="2000" dirty="0"/>
              <a:t>If a process cannot start, the client should be notified of all defects that could be reasonably identified at the onset of the process</a:t>
            </a:r>
          </a:p>
          <a:p>
            <a:pPr lvl="1"/>
            <a:r>
              <a:rPr lang="en-US" altLang="en-US" sz="2000" dirty="0"/>
              <a:t>Consider the tradeoff between “incomplete-kit” process initiation vs. roundtrip to revise and resubmit a request</a:t>
            </a:r>
          </a:p>
        </p:txBody>
      </p:sp>
      <p:sp>
        <p:nvSpPr>
          <p:cNvPr id="163841" name="Title 1"/>
          <p:cNvSpPr>
            <a:spLocks noGrp="1"/>
          </p:cNvSpPr>
          <p:nvPr>
            <p:ph type="title"/>
          </p:nvPr>
        </p:nvSpPr>
        <p:spPr/>
        <p:txBody>
          <a:bodyPr/>
          <a:lstStyle/>
          <a:p>
            <a:r>
              <a:rPr lang="en-US" altLang="en-US" dirty="0"/>
              <a:t>H8. Communication optimization</a:t>
            </a:r>
          </a:p>
        </p:txBody>
      </p:sp>
    </p:spTree>
    <p:extLst>
      <p:ext uri="{BB962C8B-B14F-4D97-AF65-F5344CB8AC3E}">
        <p14:creationId xmlns:p14="http://schemas.microsoft.com/office/powerpoint/2010/main" val="4234595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3"/>
          <p:cNvSpPr>
            <a:spLocks noGrp="1" noChangeArrowheads="1"/>
          </p:cNvSpPr>
          <p:nvPr>
            <p:ph idx="1"/>
          </p:nvPr>
        </p:nvSpPr>
        <p:spPr>
          <a:xfrm>
            <a:off x="838199" y="1690688"/>
            <a:ext cx="10515599" cy="4186584"/>
          </a:xfrm>
          <a:noFill/>
        </p:spPr>
        <p:txBody>
          <a:bodyPr>
            <a:normAutofit lnSpcReduction="10000"/>
          </a:bodyPr>
          <a:lstStyle/>
          <a:p>
            <a:pPr marL="0" indent="0">
              <a:buNone/>
            </a:pPr>
            <a:r>
              <a:rPr lang="en-GB" altLang="en-US" sz="3200" dirty="0"/>
              <a:t>Use data sharing (Intranets, packaged enterprise systems) to:</a:t>
            </a:r>
          </a:p>
          <a:p>
            <a:pPr lvl="1"/>
            <a:r>
              <a:rPr lang="en-GB" altLang="en-US" sz="2800" dirty="0"/>
              <a:t>Increase availability of information to improve visibility and decision-making (subject to security/privacy requirements)</a:t>
            </a:r>
          </a:p>
          <a:p>
            <a:pPr lvl="1"/>
            <a:r>
              <a:rPr lang="en-GB" altLang="en-US" sz="2800" dirty="0"/>
              <a:t>Avoid duplicate data entry and transportation</a:t>
            </a:r>
          </a:p>
          <a:p>
            <a:pPr marL="0" indent="0">
              <a:buNone/>
            </a:pPr>
            <a:endParaRPr lang="en-GB" altLang="en-US" sz="3200" dirty="0"/>
          </a:p>
          <a:p>
            <a:pPr marL="0" indent="0">
              <a:buNone/>
            </a:pPr>
            <a:r>
              <a:rPr lang="en-GB" altLang="en-US" sz="3200" dirty="0"/>
              <a:t>Use network technology to:</a:t>
            </a:r>
          </a:p>
          <a:p>
            <a:pPr lvl="1"/>
            <a:r>
              <a:rPr lang="en-GB" altLang="en-US" sz="2800" dirty="0"/>
              <a:t>Replace physical flow (e.g. paper documents) with information flow</a:t>
            </a:r>
          </a:p>
          <a:p>
            <a:pPr lvl="1"/>
            <a:r>
              <a:rPr lang="en-GB" altLang="en-US" sz="2800" dirty="0"/>
              <a:t>Enable self-service via e.g. online forms and Web data services</a:t>
            </a:r>
          </a:p>
        </p:txBody>
      </p:sp>
      <p:sp>
        <p:nvSpPr>
          <p:cNvPr id="166915" name="Title 1"/>
          <p:cNvSpPr>
            <a:spLocks noGrp="1"/>
          </p:cNvSpPr>
          <p:nvPr>
            <p:ph type="title"/>
          </p:nvPr>
        </p:nvSpPr>
        <p:spPr/>
        <p:txBody>
          <a:bodyPr/>
          <a:lstStyle/>
          <a:p>
            <a:r>
              <a:rPr lang="en-GB" altLang="en-US" dirty="0"/>
              <a:t>H9. Automation</a:t>
            </a:r>
            <a:endParaRPr lang="en-US" altLang="en-US" dirty="0"/>
          </a:p>
        </p:txBody>
      </p:sp>
    </p:spTree>
    <p:extLst>
      <p:ext uri="{BB962C8B-B14F-4D97-AF65-F5344CB8AC3E}">
        <p14:creationId xmlns:p14="http://schemas.microsoft.com/office/powerpoint/2010/main" val="298294053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905001" y="1219201"/>
          <a:ext cx="8215313"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1922968" y="185988"/>
            <a:ext cx="8064896" cy="792088"/>
          </a:xfrm>
        </p:spPr>
        <p:txBody>
          <a:bodyPr/>
          <a:lstStyle/>
          <a:p>
            <a:r>
              <a:rPr lang="en-US" dirty="0"/>
              <a:t>Process redesign approaches</a:t>
            </a:r>
          </a:p>
        </p:txBody>
      </p:sp>
    </p:spTree>
    <p:extLst>
      <p:ext uri="{BB962C8B-B14F-4D97-AF65-F5344CB8AC3E}">
        <p14:creationId xmlns:p14="http://schemas.microsoft.com/office/powerpoint/2010/main" val="984718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Content Placeholder 2"/>
          <p:cNvSpPr>
            <a:spLocks noGrp="1"/>
          </p:cNvSpPr>
          <p:nvPr>
            <p:ph idx="1"/>
          </p:nvPr>
        </p:nvSpPr>
        <p:spPr>
          <a:xfrm>
            <a:off x="838199" y="1690687"/>
            <a:ext cx="10515599" cy="4171507"/>
          </a:xfrm>
        </p:spPr>
        <p:txBody>
          <a:bodyPr>
            <a:normAutofit/>
          </a:bodyPr>
          <a:lstStyle/>
          <a:p>
            <a:pPr marL="0" indent="0">
              <a:buNone/>
            </a:pPr>
            <a:r>
              <a:rPr lang="en-GB" altLang="en-US" dirty="0"/>
              <a:t>Use tracking technology to identify and locate materials and resources</a:t>
            </a:r>
          </a:p>
          <a:p>
            <a:pPr lvl="1"/>
            <a:r>
              <a:rPr lang="en-GB" altLang="en-US" dirty="0"/>
              <a:t>Identification: Bar code, RFID</a:t>
            </a:r>
          </a:p>
          <a:p>
            <a:pPr lvl="1"/>
            <a:r>
              <a:rPr lang="en-GB" altLang="en-US" dirty="0"/>
              <a:t>Location: GPS, indoor positioning</a:t>
            </a:r>
          </a:p>
          <a:p>
            <a:pPr marL="0" indent="0">
              <a:buNone/>
            </a:pPr>
            <a:endParaRPr lang="en-GB" altLang="en-US" dirty="0"/>
          </a:p>
          <a:p>
            <a:pPr marL="0" indent="0">
              <a:buNone/>
            </a:pPr>
            <a:r>
              <a:rPr lang="en-GB" altLang="en-US" dirty="0"/>
              <a:t>Use business rules technology to automate information processing tasks (including decisions)</a:t>
            </a:r>
          </a:p>
          <a:p>
            <a:pPr marL="0" indent="0">
              <a:buNone/>
            </a:pPr>
            <a:endParaRPr lang="en-GB" altLang="en-US" dirty="0"/>
          </a:p>
          <a:p>
            <a:pPr marL="0" indent="0">
              <a:buNone/>
            </a:pPr>
            <a:r>
              <a:rPr lang="en-GB" altLang="en-US" dirty="0"/>
              <a:t>Automate end-to-end processes with a dedicated BPM system or system with process automation functionality</a:t>
            </a:r>
          </a:p>
          <a:p>
            <a:pPr marL="0" indent="0">
              <a:buNone/>
            </a:pPr>
            <a:endParaRPr lang="en-US" altLang="en-US" dirty="0"/>
          </a:p>
        </p:txBody>
      </p:sp>
      <p:sp>
        <p:nvSpPr>
          <p:cNvPr id="168961" name="Title 1"/>
          <p:cNvSpPr>
            <a:spLocks noGrp="1"/>
          </p:cNvSpPr>
          <p:nvPr>
            <p:ph type="title"/>
          </p:nvPr>
        </p:nvSpPr>
        <p:spPr/>
        <p:txBody>
          <a:bodyPr/>
          <a:lstStyle/>
          <a:p>
            <a:r>
              <a:rPr lang="en-GB" altLang="en-US" dirty="0"/>
              <a:t>H9. Automation</a:t>
            </a:r>
            <a:endParaRPr lang="en-US" altLang="en-US" dirty="0"/>
          </a:p>
        </p:txBody>
      </p:sp>
      <p:sp>
        <p:nvSpPr>
          <p:cNvPr id="4" name="Rectangle 5"/>
          <p:cNvSpPr>
            <a:spLocks noChangeArrowheads="1"/>
          </p:cNvSpPr>
          <p:nvPr/>
        </p:nvSpPr>
        <p:spPr bwMode="auto">
          <a:xfrm>
            <a:off x="4828820" y="5862194"/>
            <a:ext cx="2143215" cy="431529"/>
          </a:xfrm>
          <a:prstGeom prst="rect">
            <a:avLst/>
          </a:prstGeom>
          <a:solidFill>
            <a:schemeClr val="accent2">
              <a:lumMod val="20000"/>
              <a:lumOff val="80000"/>
            </a:schemeClr>
          </a:solidFill>
          <a:ln w="12700">
            <a:solidFill>
              <a:schemeClr val="tx1"/>
            </a:solidFill>
            <a:miter lim="800000"/>
            <a:headEnd/>
            <a:tailEnd/>
          </a:ln>
        </p:spPr>
        <p:txBody>
          <a:bodyPr wrap="none" lIns="92075" tIns="46038" rIns="92075" bIns="46038">
            <a:spAutoFit/>
          </a:bodyPr>
          <a:lstStyle>
            <a:lvl1pPr defTabSz="762000" eaLnBrk="0" hangingPunct="0">
              <a:defRPr sz="2400" b="1">
                <a:solidFill>
                  <a:schemeClr val="tx1"/>
                </a:solidFill>
                <a:latin typeface="Arial" panose="020B0604020202020204" pitchFamily="34" charset="0"/>
                <a:ea typeface="MS PGothic" panose="020B0600070205080204" pitchFamily="34" charset="-128"/>
              </a:defRPr>
            </a:lvl1pPr>
            <a:lvl2pPr marL="742950" indent="-285750" defTabSz="762000" eaLnBrk="0" hangingPunct="0">
              <a:defRPr sz="2400" b="1">
                <a:solidFill>
                  <a:schemeClr val="tx1"/>
                </a:solidFill>
                <a:latin typeface="Arial" panose="020B0604020202020204" pitchFamily="34" charset="0"/>
                <a:ea typeface="MS PGothic" panose="020B0600070205080204" pitchFamily="34" charset="-128"/>
              </a:defRPr>
            </a:lvl2pPr>
            <a:lvl3pPr marL="1143000" indent="-228600" defTabSz="762000" eaLnBrk="0" hangingPunct="0">
              <a:defRPr sz="2400" b="1">
                <a:solidFill>
                  <a:schemeClr val="tx1"/>
                </a:solidFill>
                <a:latin typeface="Arial" panose="020B0604020202020204" pitchFamily="34" charset="0"/>
                <a:ea typeface="MS PGothic" panose="020B0600070205080204" pitchFamily="34" charset="-128"/>
              </a:defRPr>
            </a:lvl3pPr>
            <a:lvl4pPr marL="1600200" indent="-228600" defTabSz="762000" eaLnBrk="0" hangingPunct="0">
              <a:defRPr sz="2400" b="1">
                <a:solidFill>
                  <a:schemeClr val="tx1"/>
                </a:solidFill>
                <a:latin typeface="Arial" panose="020B0604020202020204" pitchFamily="34" charset="0"/>
                <a:ea typeface="MS PGothic" panose="020B0600070205080204" pitchFamily="34" charset="-128"/>
              </a:defRPr>
            </a:lvl4pPr>
            <a:lvl5pPr marL="2057400" indent="-228600" defTabSz="762000" eaLnBrk="0" hangingPunct="0">
              <a:defRPr sz="2400" b="1">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eaLnBrk="1" hangingPunct="1"/>
            <a:r>
              <a:rPr lang="en-GB" altLang="en-US" sz="2200" dirty="0">
                <a:solidFill>
                  <a:prstClr val="black"/>
                </a:solidFill>
                <a:latin typeface="+mj-lt"/>
              </a:rPr>
              <a:t>(T+,C+/-, Q+/-, F-)</a:t>
            </a:r>
          </a:p>
        </p:txBody>
      </p:sp>
    </p:spTree>
    <p:extLst>
      <p:ext uri="{BB962C8B-B14F-4D97-AF65-F5344CB8AC3E}">
        <p14:creationId xmlns:p14="http://schemas.microsoft.com/office/powerpoint/2010/main" val="133795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91544" y="178587"/>
            <a:ext cx="8064896" cy="792088"/>
          </a:xfrm>
        </p:spPr>
        <p:txBody>
          <a:bodyPr>
            <a:normAutofit/>
          </a:bodyPr>
          <a:lstStyle/>
          <a:p>
            <a:r>
              <a:rPr lang="en-US" dirty="0">
                <a:ea typeface="ＭＳ Ｐゴシック" charset="0"/>
                <a:cs typeface="ＭＳ Ｐゴシック" charset="0"/>
              </a:rPr>
              <a:t>Applying redesign heuristics</a:t>
            </a:r>
          </a:p>
        </p:txBody>
      </p:sp>
      <p:sp>
        <p:nvSpPr>
          <p:cNvPr id="2" name="TextBox 1"/>
          <p:cNvSpPr txBox="1"/>
          <p:nvPr/>
        </p:nvSpPr>
        <p:spPr>
          <a:xfrm>
            <a:off x="2032966" y="892211"/>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434" y="1353875"/>
            <a:ext cx="8133082" cy="497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328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1343025" y="1353876"/>
            <a:ext cx="8462340" cy="1006889"/>
          </a:xfrm>
          <a:noFill/>
        </p:spPr>
        <p:txBody>
          <a:bodyPr>
            <a:normAutofit/>
          </a:bodyPr>
          <a:lstStyle/>
          <a:p>
            <a:pPr marL="0" indent="0">
              <a:buNone/>
            </a:pPr>
            <a:r>
              <a:rPr lang="en-GB" altLang="en-US" u="sng" dirty="0"/>
              <a:t>Heuristic 1</a:t>
            </a:r>
            <a:r>
              <a:rPr lang="en-GB" altLang="en-US" dirty="0"/>
              <a:t>: Task elimination </a:t>
            </a:r>
          </a:p>
          <a:p>
            <a:r>
              <a:rPr lang="en-US" altLang="en-US" dirty="0"/>
              <a:t>Eliminate “Request for approval” for </a:t>
            </a:r>
            <a:r>
              <a:rPr lang="en-US" altLang="en-US" i="1" dirty="0"/>
              <a:t>small</a:t>
            </a:r>
            <a:r>
              <a:rPr lang="en-US" altLang="en-US" dirty="0"/>
              <a:t> equipment</a:t>
            </a:r>
          </a:p>
        </p:txBody>
      </p:sp>
      <p:sp>
        <p:nvSpPr>
          <p:cNvPr id="12" name="Title 1"/>
          <p:cNvSpPr>
            <a:spLocks noGrp="1"/>
          </p:cNvSpPr>
          <p:nvPr>
            <p:ph type="title"/>
          </p:nvPr>
        </p:nvSpPr>
        <p:spPr>
          <a:xfrm>
            <a:off x="2032965" y="282610"/>
            <a:ext cx="6705600" cy="609600"/>
          </a:xfrm>
        </p:spPr>
        <p:txBody>
          <a:bodyPr>
            <a:normAutofit fontScale="90000"/>
          </a:bodyPr>
          <a:lstStyle/>
          <a:p>
            <a:r>
              <a:rPr lang="en-US" dirty="0">
                <a:ea typeface="ＭＳ Ｐゴシック" charset="0"/>
                <a:cs typeface="ＭＳ Ｐゴシック" charset="0"/>
              </a:rPr>
              <a:t>Applying redesign heuristics</a:t>
            </a:r>
          </a:p>
        </p:txBody>
      </p:sp>
      <p:sp>
        <p:nvSpPr>
          <p:cNvPr id="7" name="TextBox 6"/>
          <p:cNvSpPr txBox="1"/>
          <p:nvPr/>
        </p:nvSpPr>
        <p:spPr>
          <a:xfrm>
            <a:off x="2032966" y="892211"/>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009" y="2218512"/>
            <a:ext cx="6972958" cy="4261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Cross 1"/>
          <p:cNvSpPr/>
          <p:nvPr/>
        </p:nvSpPr>
        <p:spPr>
          <a:xfrm rot="18784042">
            <a:off x="6083218" y="5521176"/>
            <a:ext cx="948573" cy="951490"/>
          </a:xfrm>
          <a:prstGeom prst="plus">
            <a:avLst>
              <a:gd name="adj" fmla="val 44380"/>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3009" y="2291677"/>
            <a:ext cx="6972958" cy="2917702"/>
          </a:xfrm>
          <a:prstGeom prst="rect">
            <a:avLst/>
          </a:prstGeom>
        </p:spPr>
      </p:pic>
    </p:spTree>
    <p:extLst>
      <p:ext uri="{BB962C8B-B14F-4D97-AF65-F5344CB8AC3E}">
        <p14:creationId xmlns:p14="http://schemas.microsoft.com/office/powerpoint/2010/main" val="41651977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871537" y="1522270"/>
            <a:ext cx="10644187" cy="1694374"/>
          </a:xfrm>
          <a:noFill/>
        </p:spPr>
        <p:txBody>
          <a:bodyPr>
            <a:normAutofit fontScale="92500"/>
          </a:bodyPr>
          <a:lstStyle/>
          <a:p>
            <a:pPr marL="0" indent="0">
              <a:buNone/>
            </a:pPr>
            <a:r>
              <a:rPr lang="en-GB" altLang="en-US" u="sng" dirty="0"/>
              <a:t>Heuristic 1</a:t>
            </a:r>
            <a:r>
              <a:rPr lang="en-GB" altLang="en-US" dirty="0"/>
              <a:t>: Task elimination </a:t>
            </a:r>
          </a:p>
          <a:p>
            <a:r>
              <a:rPr lang="en-US" altLang="en-US" dirty="0"/>
              <a:t>Eliminate request for approvals for small equipment</a:t>
            </a:r>
          </a:p>
          <a:p>
            <a:r>
              <a:rPr lang="en-US" altLang="en-US" dirty="0"/>
              <a:t>Replace approval in all cases, with empowerment and statistical controls</a:t>
            </a:r>
          </a:p>
        </p:txBody>
      </p:sp>
      <p:sp>
        <p:nvSpPr>
          <p:cNvPr id="12" name="Title 1"/>
          <p:cNvSpPr>
            <a:spLocks noGrp="1"/>
          </p:cNvSpPr>
          <p:nvPr>
            <p:ph type="title"/>
          </p:nvPr>
        </p:nvSpPr>
        <p:spPr>
          <a:xfrm>
            <a:off x="2133600" y="368300"/>
            <a:ext cx="6705600" cy="609600"/>
          </a:xfrm>
        </p:spPr>
        <p:txBody>
          <a:bodyPr>
            <a:normAutofit fontScale="90000"/>
          </a:bodyPr>
          <a:lstStyle/>
          <a:p>
            <a:r>
              <a:rPr lang="en-US" dirty="0">
                <a:ea typeface="ＭＳ Ｐゴシック" charset="0"/>
                <a:cs typeface="ＭＳ Ｐゴシック" charset="0"/>
              </a:rPr>
              <a:t>Applying redesign heuristics</a:t>
            </a:r>
          </a:p>
        </p:txBody>
      </p:sp>
      <p:sp>
        <p:nvSpPr>
          <p:cNvPr id="5" name="TextBox 4"/>
          <p:cNvSpPr txBox="1"/>
          <p:nvPr/>
        </p:nvSpPr>
        <p:spPr>
          <a:xfrm>
            <a:off x="2133601" y="1007068"/>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009" y="3216644"/>
            <a:ext cx="6972958" cy="2917702"/>
          </a:xfrm>
          <a:prstGeom prst="rect">
            <a:avLst/>
          </a:prstGeom>
        </p:spPr>
      </p:pic>
    </p:spTree>
    <p:extLst>
      <p:ext uri="{BB962C8B-B14F-4D97-AF65-F5344CB8AC3E}">
        <p14:creationId xmlns:p14="http://schemas.microsoft.com/office/powerpoint/2010/main" val="321679912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1057275" y="1399844"/>
            <a:ext cx="10072688" cy="4121849"/>
          </a:xfrm>
          <a:noFill/>
        </p:spPr>
        <p:txBody>
          <a:bodyPr>
            <a:normAutofit/>
          </a:bodyPr>
          <a:lstStyle/>
          <a:p>
            <a:pPr marL="0" indent="0">
              <a:buNone/>
            </a:pPr>
            <a:r>
              <a:rPr lang="en-GB" altLang="en-US" u="sng" dirty="0"/>
              <a:t>Heuristic 2</a:t>
            </a:r>
            <a:r>
              <a:rPr lang="en-GB" altLang="en-US" dirty="0"/>
              <a:t>: Task composition </a:t>
            </a:r>
          </a:p>
          <a:p>
            <a:r>
              <a:rPr lang="en-US" altLang="en-US" dirty="0"/>
              <a:t>Merge equipment selection, availability check and rental request creation</a:t>
            </a:r>
          </a:p>
        </p:txBody>
      </p:sp>
      <p:sp>
        <p:nvSpPr>
          <p:cNvPr id="12" name="Title 1"/>
          <p:cNvSpPr>
            <a:spLocks noGrp="1"/>
          </p:cNvSpPr>
          <p:nvPr>
            <p:ph type="title"/>
          </p:nvPr>
        </p:nvSpPr>
        <p:spPr>
          <a:xfrm>
            <a:off x="2032965" y="293356"/>
            <a:ext cx="6705600" cy="609600"/>
          </a:xfrm>
        </p:spPr>
        <p:txBody>
          <a:bodyPr>
            <a:normAutofit fontScale="90000"/>
          </a:bodyPr>
          <a:lstStyle/>
          <a:p>
            <a:r>
              <a:rPr lang="en-US" dirty="0">
                <a:ea typeface="ＭＳ Ｐゴシック" charset="0"/>
                <a:cs typeface="ＭＳ Ｐゴシック" charset="0"/>
              </a:rPr>
              <a:t>Applying redesign heuristics</a:t>
            </a:r>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721" t="3632" r="32039" b="2633"/>
          <a:stretch/>
        </p:blipFill>
        <p:spPr bwMode="auto">
          <a:xfrm>
            <a:off x="1834566" y="3260969"/>
            <a:ext cx="2174966" cy="2754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32966" y="892211"/>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sp>
        <p:nvSpPr>
          <p:cNvPr id="8" name="Left Arrow 7"/>
          <p:cNvSpPr/>
          <p:nvPr/>
        </p:nvSpPr>
        <p:spPr>
          <a:xfrm rot="10800000">
            <a:off x="4065504" y="4253971"/>
            <a:ext cx="818741" cy="568193"/>
          </a:xfrm>
          <a:prstGeom prst="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Rounded Rectangle 1"/>
          <p:cNvSpPr/>
          <p:nvPr/>
        </p:nvSpPr>
        <p:spPr>
          <a:xfrm>
            <a:off x="1699050" y="3146846"/>
            <a:ext cx="1809261" cy="2065855"/>
          </a:xfrm>
          <a:prstGeom prst="roundRect">
            <a:avLst>
              <a:gd name="adj" fmla="val 0"/>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6444" y="3035558"/>
            <a:ext cx="5299274" cy="3184851"/>
          </a:xfrm>
          <a:prstGeom prst="rect">
            <a:avLst/>
          </a:prstGeom>
        </p:spPr>
      </p:pic>
    </p:spTree>
    <p:extLst>
      <p:ext uri="{BB962C8B-B14F-4D97-AF65-F5344CB8AC3E}">
        <p14:creationId xmlns:p14="http://schemas.microsoft.com/office/powerpoint/2010/main" val="33556062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971549" y="1458986"/>
            <a:ext cx="10615613" cy="3854882"/>
          </a:xfrm>
          <a:noFill/>
        </p:spPr>
        <p:txBody>
          <a:bodyPr>
            <a:normAutofit/>
          </a:bodyPr>
          <a:lstStyle/>
          <a:p>
            <a:pPr marL="0" indent="0">
              <a:buNone/>
            </a:pPr>
            <a:r>
              <a:rPr lang="en-GB" altLang="en-US" u="sng" dirty="0"/>
              <a:t>Heuristic 6</a:t>
            </a:r>
            <a:r>
              <a:rPr lang="en-GB" altLang="en-US" dirty="0"/>
              <a:t>: Process specialisation and standardisation</a:t>
            </a:r>
          </a:p>
          <a:p>
            <a:r>
              <a:rPr lang="en-US" altLang="en-US" dirty="0"/>
              <a:t>Separate the process for small versus large equipment and streamline the process for small equipment</a:t>
            </a:r>
          </a:p>
        </p:txBody>
      </p:sp>
      <p:sp>
        <p:nvSpPr>
          <p:cNvPr id="12" name="Title 1"/>
          <p:cNvSpPr>
            <a:spLocks noGrp="1"/>
          </p:cNvSpPr>
          <p:nvPr>
            <p:ph type="title"/>
          </p:nvPr>
        </p:nvSpPr>
        <p:spPr>
          <a:xfrm>
            <a:off x="2133600" y="368300"/>
            <a:ext cx="6705600" cy="609600"/>
          </a:xfrm>
        </p:spPr>
        <p:txBody>
          <a:bodyPr>
            <a:normAutofit fontScale="90000"/>
          </a:bodyPr>
          <a:lstStyle/>
          <a:p>
            <a:r>
              <a:rPr lang="en-US" dirty="0">
                <a:ea typeface="ＭＳ Ｐゴシック" charset="0"/>
                <a:cs typeface="ＭＳ Ｐゴシック" charset="0"/>
              </a:rPr>
              <a:t>Applying redesign heuristics</a:t>
            </a:r>
          </a:p>
        </p:txBody>
      </p:sp>
      <p:sp>
        <p:nvSpPr>
          <p:cNvPr id="5" name="TextBox 4"/>
          <p:cNvSpPr txBox="1"/>
          <p:nvPr/>
        </p:nvSpPr>
        <p:spPr>
          <a:xfrm>
            <a:off x="2133601" y="2899948"/>
            <a:ext cx="2367891" cy="369332"/>
          </a:xfrm>
          <a:prstGeom prst="rect">
            <a:avLst/>
          </a:prstGeom>
          <a:noFill/>
        </p:spPr>
        <p:txBody>
          <a:bodyPr wrap="square" rtlCol="0">
            <a:spAutoFit/>
          </a:bodyPr>
          <a:lstStyle/>
          <a:p>
            <a:r>
              <a:rPr lang="en-US" dirty="0"/>
              <a:t>Small equipment</a:t>
            </a:r>
          </a:p>
        </p:txBody>
      </p:sp>
      <p:sp>
        <p:nvSpPr>
          <p:cNvPr id="6" name="TextBox 5"/>
          <p:cNvSpPr txBox="1"/>
          <p:nvPr/>
        </p:nvSpPr>
        <p:spPr>
          <a:xfrm>
            <a:off x="1420386" y="2899948"/>
            <a:ext cx="3195025" cy="369332"/>
          </a:xfrm>
          <a:prstGeom prst="rect">
            <a:avLst/>
          </a:prstGeom>
          <a:noFill/>
        </p:spPr>
        <p:txBody>
          <a:bodyPr wrap="square" rtlCol="0">
            <a:spAutoFit/>
          </a:bodyPr>
          <a:lstStyle/>
          <a:p>
            <a:pPr algn="ctr"/>
            <a:r>
              <a:rPr lang="en-US" dirty="0"/>
              <a:t>Large equipment</a:t>
            </a:r>
          </a:p>
        </p:txBody>
      </p:sp>
      <p:sp>
        <p:nvSpPr>
          <p:cNvPr id="10" name="TextBox 9"/>
          <p:cNvSpPr txBox="1"/>
          <p:nvPr/>
        </p:nvSpPr>
        <p:spPr>
          <a:xfrm>
            <a:off x="2133601" y="948453"/>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1" y="3258689"/>
            <a:ext cx="5453294" cy="111630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599" y="3260933"/>
            <a:ext cx="5453296" cy="3287011"/>
          </a:xfrm>
          <a:prstGeom prst="rect">
            <a:avLst/>
          </a:prstGeom>
        </p:spPr>
      </p:pic>
    </p:spTree>
    <p:extLst>
      <p:ext uri="{BB962C8B-B14F-4D97-AF65-F5344CB8AC3E}">
        <p14:creationId xmlns:p14="http://schemas.microsoft.com/office/powerpoint/2010/main" val="11423322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1143000" y="1410117"/>
            <a:ext cx="10086975" cy="3854882"/>
          </a:xfrm>
          <a:noFill/>
        </p:spPr>
        <p:txBody>
          <a:bodyPr>
            <a:normAutofit/>
          </a:bodyPr>
          <a:lstStyle/>
          <a:p>
            <a:pPr marL="0" indent="0">
              <a:buNone/>
            </a:pPr>
            <a:r>
              <a:rPr lang="en-GB" altLang="en-US" u="sng" dirty="0"/>
              <a:t>Heuristic 8</a:t>
            </a:r>
            <a:r>
              <a:rPr lang="en-GB" altLang="en-US" dirty="0"/>
              <a:t>: Communication optimisation </a:t>
            </a:r>
          </a:p>
          <a:p>
            <a:r>
              <a:rPr lang="en-US" altLang="en-US" dirty="0"/>
              <a:t>Inform the site engineer when the equipment is dispatched</a:t>
            </a:r>
          </a:p>
        </p:txBody>
      </p:sp>
      <p:sp>
        <p:nvSpPr>
          <p:cNvPr id="12" name="Title 1"/>
          <p:cNvSpPr>
            <a:spLocks noGrp="1"/>
          </p:cNvSpPr>
          <p:nvPr>
            <p:ph type="title"/>
          </p:nvPr>
        </p:nvSpPr>
        <p:spPr>
          <a:xfrm>
            <a:off x="2133600" y="368300"/>
            <a:ext cx="6705600" cy="609600"/>
          </a:xfrm>
        </p:spPr>
        <p:txBody>
          <a:bodyPr>
            <a:normAutofit fontScale="90000"/>
          </a:bodyPr>
          <a:lstStyle/>
          <a:p>
            <a:r>
              <a:rPr lang="en-US" dirty="0">
                <a:ea typeface="ＭＳ Ｐゴシック" charset="0"/>
                <a:cs typeface="ＭＳ Ｐゴシック" charset="0"/>
              </a:rPr>
              <a:t>Applying redesign heuristics</a:t>
            </a:r>
          </a:p>
        </p:txBody>
      </p:sp>
      <p:pic>
        <p:nvPicPr>
          <p:cNvPr id="5" name="Picture 4" descr="Screen Shot 2015-07-02 at 7.3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659" y="2947502"/>
            <a:ext cx="4035418" cy="2076270"/>
          </a:xfrm>
          <a:prstGeom prst="rect">
            <a:avLst/>
          </a:prstGeom>
        </p:spPr>
      </p:pic>
      <p:sp>
        <p:nvSpPr>
          <p:cNvPr id="6" name="TextBox 5"/>
          <p:cNvSpPr txBox="1"/>
          <p:nvPr/>
        </p:nvSpPr>
        <p:spPr>
          <a:xfrm>
            <a:off x="2133601" y="948453"/>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spTree>
    <p:extLst>
      <p:ext uri="{BB962C8B-B14F-4D97-AF65-F5344CB8AC3E}">
        <p14:creationId xmlns:p14="http://schemas.microsoft.com/office/powerpoint/2010/main" val="138175227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1142999" y="1447559"/>
            <a:ext cx="10086975" cy="3854882"/>
          </a:xfrm>
          <a:noFill/>
        </p:spPr>
        <p:txBody>
          <a:bodyPr>
            <a:normAutofit/>
          </a:bodyPr>
          <a:lstStyle/>
          <a:p>
            <a:pPr marL="0" indent="0">
              <a:buNone/>
            </a:pPr>
            <a:r>
              <a:rPr lang="en-GB" altLang="en-US" u="sng" dirty="0"/>
              <a:t>Heuristic 8</a:t>
            </a:r>
            <a:r>
              <a:rPr lang="en-GB" altLang="en-US" dirty="0"/>
              <a:t>: Communication optimisation </a:t>
            </a:r>
          </a:p>
          <a:p>
            <a:r>
              <a:rPr lang="en-US" altLang="en-US" dirty="0"/>
              <a:t>Inform the site engineer when the equipment is dispatched</a:t>
            </a:r>
          </a:p>
          <a:p>
            <a:r>
              <a:rPr lang="en-US" altLang="en-US" dirty="0"/>
              <a:t>Add interaction to handle extensions</a:t>
            </a:r>
          </a:p>
          <a:p>
            <a:pPr marL="0" indent="0">
              <a:buNone/>
            </a:pPr>
            <a:endParaRPr lang="en-US" altLang="en-US" dirty="0"/>
          </a:p>
        </p:txBody>
      </p:sp>
      <p:sp>
        <p:nvSpPr>
          <p:cNvPr id="12" name="Title 1"/>
          <p:cNvSpPr>
            <a:spLocks noGrp="1"/>
          </p:cNvSpPr>
          <p:nvPr>
            <p:ph type="title"/>
          </p:nvPr>
        </p:nvSpPr>
        <p:spPr>
          <a:xfrm>
            <a:off x="2133600" y="368300"/>
            <a:ext cx="6705600" cy="609600"/>
          </a:xfrm>
        </p:spPr>
        <p:txBody>
          <a:bodyPr>
            <a:normAutofit fontScale="90000"/>
          </a:bodyPr>
          <a:lstStyle/>
          <a:p>
            <a:r>
              <a:rPr lang="en-US" dirty="0">
                <a:ea typeface="ＭＳ Ｐゴシック" charset="0"/>
                <a:cs typeface="ＭＳ Ｐゴシック" charset="0"/>
              </a:rPr>
              <a:t>Applying redesign heuristics</a:t>
            </a:r>
          </a:p>
        </p:txBody>
      </p:sp>
      <p:pic>
        <p:nvPicPr>
          <p:cNvPr id="6" name="Picture 5" descr="Screen Shot 2015-07-02 at 7.52.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449" y="3266300"/>
            <a:ext cx="5980770" cy="2144906"/>
          </a:xfrm>
          <a:prstGeom prst="rect">
            <a:avLst/>
          </a:prstGeom>
        </p:spPr>
      </p:pic>
      <p:sp>
        <p:nvSpPr>
          <p:cNvPr id="7" name="TextBox 6"/>
          <p:cNvSpPr txBox="1"/>
          <p:nvPr/>
        </p:nvSpPr>
        <p:spPr>
          <a:xfrm>
            <a:off x="2133601" y="977901"/>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spTree>
    <p:extLst>
      <p:ext uri="{BB962C8B-B14F-4D97-AF65-F5344CB8AC3E}">
        <p14:creationId xmlns:p14="http://schemas.microsoft.com/office/powerpoint/2010/main" val="388713533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997" y="283939"/>
            <a:ext cx="8966366" cy="609600"/>
          </a:xfrm>
        </p:spPr>
        <p:txBody>
          <a:bodyPr>
            <a:normAutofit fontScale="90000"/>
          </a:bodyPr>
          <a:lstStyle/>
          <a:p>
            <a:r>
              <a:rPr lang="en-AU" dirty="0"/>
              <a:t>Redesign output: to-be process model</a:t>
            </a:r>
          </a:p>
        </p:txBody>
      </p:sp>
      <p:pic>
        <p:nvPicPr>
          <p:cNvPr id="4" name="Picture 3" descr="Screen Shot 2015-02-02 at 1.26.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283" y="2142782"/>
            <a:ext cx="8801413" cy="3339413"/>
          </a:xfrm>
          <a:prstGeom prst="rect">
            <a:avLst/>
          </a:prstGeom>
        </p:spPr>
      </p:pic>
      <p:sp>
        <p:nvSpPr>
          <p:cNvPr id="5" name="TextBox 4"/>
          <p:cNvSpPr txBox="1"/>
          <p:nvPr/>
        </p:nvSpPr>
        <p:spPr>
          <a:xfrm>
            <a:off x="1934998" y="825663"/>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spTree>
    <p:extLst>
      <p:ext uri="{BB962C8B-B14F-4D97-AF65-F5344CB8AC3E}">
        <p14:creationId xmlns:p14="http://schemas.microsoft.com/office/powerpoint/2010/main" val="2531353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814387" y="1459283"/>
            <a:ext cx="10487025" cy="3854882"/>
          </a:xfrm>
          <a:noFill/>
        </p:spPr>
        <p:txBody>
          <a:bodyPr>
            <a:normAutofit/>
          </a:bodyPr>
          <a:lstStyle/>
          <a:p>
            <a:pPr marL="0" indent="0">
              <a:buNone/>
            </a:pPr>
            <a:r>
              <a:rPr lang="en-GB" altLang="en-US" u="sng" dirty="0"/>
              <a:t>Heuristic 9</a:t>
            </a:r>
            <a:r>
              <a:rPr lang="en-GB" altLang="en-US" dirty="0"/>
              <a:t>: Process automation </a:t>
            </a:r>
          </a:p>
          <a:p>
            <a:r>
              <a:rPr lang="en-US" altLang="en-US" dirty="0"/>
              <a:t>Use self-service for the equipment search and availability checking</a:t>
            </a:r>
          </a:p>
        </p:txBody>
      </p:sp>
      <p:sp>
        <p:nvSpPr>
          <p:cNvPr id="12" name="Title 1"/>
          <p:cNvSpPr>
            <a:spLocks noGrp="1"/>
          </p:cNvSpPr>
          <p:nvPr>
            <p:ph type="title"/>
          </p:nvPr>
        </p:nvSpPr>
        <p:spPr>
          <a:xfrm>
            <a:off x="2133600" y="368300"/>
            <a:ext cx="6705600" cy="609600"/>
          </a:xfrm>
        </p:spPr>
        <p:txBody>
          <a:bodyPr>
            <a:normAutofit fontScale="90000"/>
          </a:bodyPr>
          <a:lstStyle/>
          <a:p>
            <a:r>
              <a:rPr lang="en-US" dirty="0">
                <a:ea typeface="ＭＳ Ｐゴシック" charset="0"/>
                <a:cs typeface="ＭＳ Ｐゴシック" charset="0"/>
              </a:rPr>
              <a:t>Applying redesign heuristics</a:t>
            </a:r>
          </a:p>
        </p:txBody>
      </p:sp>
      <p:pic>
        <p:nvPicPr>
          <p:cNvPr id="5" name="Picture 4" descr="self-servic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652" y="2871437"/>
            <a:ext cx="5671289" cy="3476517"/>
          </a:xfrm>
          <a:prstGeom prst="rect">
            <a:avLst/>
          </a:prstGeom>
          <a:ln>
            <a:noFill/>
          </a:ln>
          <a:effectLst>
            <a:outerShdw blurRad="190500" algn="tl" rotWithShape="0">
              <a:srgbClr val="000000">
                <a:alpha val="70000"/>
              </a:srgbClr>
            </a:outerShdw>
          </a:effectLst>
        </p:spPr>
      </p:pic>
      <p:sp>
        <p:nvSpPr>
          <p:cNvPr id="6" name="TextBox 5"/>
          <p:cNvSpPr txBox="1"/>
          <p:nvPr/>
        </p:nvSpPr>
        <p:spPr>
          <a:xfrm>
            <a:off x="2133601" y="977901"/>
            <a:ext cx="6031853" cy="461665"/>
          </a:xfrm>
          <a:prstGeom prst="rect">
            <a:avLst/>
          </a:prstGeom>
          <a:noFill/>
        </p:spPr>
        <p:txBody>
          <a:bodyPr wrap="square" rtlCol="0">
            <a:spAutoFit/>
          </a:bodyPr>
          <a:lstStyle/>
          <a:p>
            <a:r>
              <a:rPr lang="en-AU" sz="2400" b="1" dirty="0">
                <a:solidFill>
                  <a:schemeClr val="tx1">
                    <a:lumMod val="75000"/>
                    <a:lumOff val="25000"/>
                  </a:schemeClr>
                </a:solidFill>
              </a:rPr>
              <a:t>Example: Equipment rental process</a:t>
            </a:r>
          </a:p>
        </p:txBody>
      </p:sp>
    </p:spTree>
    <p:extLst>
      <p:ext uri="{BB962C8B-B14F-4D97-AF65-F5344CB8AC3E}">
        <p14:creationId xmlns:p14="http://schemas.microsoft.com/office/powerpoint/2010/main" val="232734971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0"/>
            <a:r>
              <a:rPr lang="en-US" dirty="0"/>
              <a:t>A method to identify changes to an “as is” process based on a collection of heuristics that strike tradeoffs between:</a:t>
            </a:r>
          </a:p>
          <a:p>
            <a:pPr lvl="1"/>
            <a:r>
              <a:rPr lang="en-US" sz="2400" dirty="0"/>
              <a:t>Cost</a:t>
            </a:r>
          </a:p>
          <a:p>
            <a:pPr lvl="1"/>
            <a:r>
              <a:rPr lang="en-US" sz="2400" dirty="0"/>
              <a:t>Time</a:t>
            </a:r>
          </a:p>
          <a:p>
            <a:pPr lvl="1"/>
            <a:r>
              <a:rPr lang="en-US" sz="2400" dirty="0"/>
              <a:t>Quality</a:t>
            </a:r>
          </a:p>
          <a:p>
            <a:pPr lvl="1"/>
            <a:r>
              <a:rPr lang="en-US" sz="2400" dirty="0"/>
              <a:t>Flexibility</a:t>
            </a:r>
          </a:p>
        </p:txBody>
      </p:sp>
      <p:sp>
        <p:nvSpPr>
          <p:cNvPr id="5" name="Title 4"/>
          <p:cNvSpPr>
            <a:spLocks noGrp="1"/>
          </p:cNvSpPr>
          <p:nvPr>
            <p:ph type="title"/>
          </p:nvPr>
        </p:nvSpPr>
        <p:spPr/>
        <p:txBody>
          <a:bodyPr/>
          <a:lstStyle/>
          <a:p>
            <a:r>
              <a:rPr lang="en-US" dirty="0"/>
              <a:t>Heuristic Process Redesign</a:t>
            </a:r>
          </a:p>
        </p:txBody>
      </p:sp>
    </p:spTree>
    <p:extLst>
      <p:ext uri="{BB962C8B-B14F-4D97-AF65-F5344CB8AC3E}">
        <p14:creationId xmlns:p14="http://schemas.microsoft.com/office/powerpoint/2010/main" val="223104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a:xfrm>
            <a:off x="914399" y="1226706"/>
            <a:ext cx="10487025" cy="4043747"/>
          </a:xfrm>
          <a:noFill/>
        </p:spPr>
        <p:txBody>
          <a:bodyPr>
            <a:normAutofit/>
          </a:bodyPr>
          <a:lstStyle/>
          <a:p>
            <a:pPr marL="0" indent="0">
              <a:buNone/>
            </a:pPr>
            <a:r>
              <a:rPr lang="en-GB" altLang="en-US" u="sng" dirty="0">
                <a:latin typeface="+mj-lt"/>
              </a:rPr>
              <a:t>Heuristic 9</a:t>
            </a:r>
            <a:r>
              <a:rPr lang="en-GB" altLang="en-US" dirty="0">
                <a:latin typeface="+mj-lt"/>
              </a:rPr>
              <a:t>: Process automation </a:t>
            </a:r>
          </a:p>
          <a:p>
            <a:r>
              <a:rPr lang="en-US" altLang="en-US" dirty="0">
                <a:latin typeface="+mj-lt"/>
              </a:rPr>
              <a:t>Use self-service for the equipment search and availability checking</a:t>
            </a:r>
          </a:p>
          <a:p>
            <a:r>
              <a:rPr lang="en-US" altLang="en-US" dirty="0">
                <a:latin typeface="+mj-lt"/>
              </a:rPr>
              <a:t>Use process automation to coordinate handovers</a:t>
            </a:r>
          </a:p>
        </p:txBody>
      </p:sp>
      <p:sp>
        <p:nvSpPr>
          <p:cNvPr id="12" name="Title 1"/>
          <p:cNvSpPr>
            <a:spLocks noGrp="1"/>
          </p:cNvSpPr>
          <p:nvPr>
            <p:ph type="title"/>
          </p:nvPr>
        </p:nvSpPr>
        <p:spPr>
          <a:xfrm>
            <a:off x="2133600" y="157286"/>
            <a:ext cx="6705600" cy="609600"/>
          </a:xfrm>
        </p:spPr>
        <p:txBody>
          <a:bodyPr>
            <a:normAutofit fontScale="90000"/>
          </a:bodyPr>
          <a:lstStyle/>
          <a:p>
            <a:r>
              <a:rPr lang="en-US" dirty="0">
                <a:ea typeface="ＭＳ Ｐゴシック" charset="0"/>
                <a:cs typeface="ＭＳ Ｐゴシック" charset="0"/>
              </a:rPr>
              <a:t>Applying redesign heuristics</a:t>
            </a:r>
          </a:p>
        </p:txBody>
      </p:sp>
      <p:sp>
        <p:nvSpPr>
          <p:cNvPr id="13" name="TextBox 12"/>
          <p:cNvSpPr txBox="1"/>
          <p:nvPr/>
        </p:nvSpPr>
        <p:spPr>
          <a:xfrm>
            <a:off x="2133600" y="742605"/>
            <a:ext cx="6231146" cy="461665"/>
          </a:xfrm>
          <a:prstGeom prst="rect">
            <a:avLst/>
          </a:prstGeom>
          <a:noFill/>
        </p:spPr>
        <p:txBody>
          <a:bodyPr wrap="square" rtlCol="0">
            <a:spAutoFit/>
          </a:bodyPr>
          <a:lstStyle/>
          <a:p>
            <a:r>
              <a:rPr lang="en-AU" sz="2400" b="1" dirty="0">
                <a:solidFill>
                  <a:schemeClr val="tx1">
                    <a:lumMod val="75000"/>
                    <a:lumOff val="25000"/>
                  </a:schemeClr>
                </a:solidFill>
                <a:latin typeface="+mj-lt"/>
              </a:rPr>
              <a:t>Example: Equipment rental process</a:t>
            </a:r>
          </a:p>
        </p:txBody>
      </p:sp>
      <p:sp>
        <p:nvSpPr>
          <p:cNvPr id="6" name="Down Arrow 5"/>
          <p:cNvSpPr/>
          <p:nvPr/>
        </p:nvSpPr>
        <p:spPr bwMode="auto">
          <a:xfrm>
            <a:off x="5582404" y="5331925"/>
            <a:ext cx="407963" cy="414706"/>
          </a:xfrm>
          <a:prstGeom prst="downArrow">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Times New Roman" pitchFamily="18" charset="0"/>
            </a:endParaRPr>
          </a:p>
        </p:txBody>
      </p:sp>
      <p:sp>
        <p:nvSpPr>
          <p:cNvPr id="7" name="Rounded Rectangle 6"/>
          <p:cNvSpPr/>
          <p:nvPr/>
        </p:nvSpPr>
        <p:spPr bwMode="auto">
          <a:xfrm>
            <a:off x="4495171" y="5944801"/>
            <a:ext cx="2582426" cy="435212"/>
          </a:xfrm>
          <a:prstGeom prst="round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solidFill>
                  <a:schemeClr val="bg1"/>
                </a:solidFill>
                <a:latin typeface="+mj-lt"/>
              </a:rPr>
              <a:t>Process Support System</a:t>
            </a:r>
          </a:p>
        </p:txBody>
      </p:sp>
      <p:pic>
        <p:nvPicPr>
          <p:cNvPr id="8" name="Picture 7" descr="Screen Shot 2015-02-02 at 1.26.30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5398" y="3248580"/>
            <a:ext cx="5001972" cy="1897837"/>
          </a:xfrm>
          <a:prstGeom prst="rect">
            <a:avLst/>
          </a:prstGeom>
        </p:spPr>
      </p:pic>
    </p:spTree>
    <p:extLst>
      <p:ext uri="{BB962C8B-B14F-4D97-AF65-F5344CB8AC3E}">
        <p14:creationId xmlns:p14="http://schemas.microsoft.com/office/powerpoint/2010/main" val="24685268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7698">
                                            <p:txEl>
                                              <p:pRg st="2" end="2"/>
                                            </p:txEl>
                                          </p:spTgt>
                                        </p:tgtEl>
                                        <p:attrNameLst>
                                          <p:attrName>style.visibility</p:attrName>
                                        </p:attrNameLst>
                                      </p:cBhvr>
                                      <p:to>
                                        <p:strVal val="visible"/>
                                      </p:to>
                                    </p:set>
                                    <p:animEffect transition="in" filter="wipe(up)">
                                      <p:cBhvr>
                                        <p:cTn id="7" dur="500"/>
                                        <p:tgtEl>
                                          <p:spTgt spid="15769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87172202"/>
              </p:ext>
            </p:extLst>
          </p:nvPr>
        </p:nvGraphicFramePr>
        <p:xfrm>
          <a:off x="1940052" y="1052737"/>
          <a:ext cx="8268819" cy="51477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897760" y="119971"/>
            <a:ext cx="8508069" cy="792088"/>
          </a:xfrm>
        </p:spPr>
        <p:txBody>
          <a:bodyPr>
            <a:normAutofit fontScale="90000"/>
          </a:bodyPr>
          <a:lstStyle/>
          <a:p>
            <a:r>
              <a:rPr lang="en-US" dirty="0"/>
              <a:t>Redesign heuristics for Equipment rental process</a:t>
            </a:r>
          </a:p>
        </p:txBody>
      </p:sp>
    </p:spTree>
    <p:extLst>
      <p:ext uri="{BB962C8B-B14F-4D97-AF65-F5344CB8AC3E}">
        <p14:creationId xmlns:p14="http://schemas.microsoft.com/office/powerpoint/2010/main" val="4188845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47694620"/>
              </p:ext>
            </p:extLst>
          </p:nvPr>
        </p:nvGraphicFramePr>
        <p:xfrm>
          <a:off x="1991544" y="1113439"/>
          <a:ext cx="8136904" cy="51477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991544" y="172725"/>
            <a:ext cx="8529385" cy="792088"/>
          </a:xfrm>
        </p:spPr>
        <p:txBody>
          <a:bodyPr>
            <a:normAutofit fontScale="90000"/>
          </a:bodyPr>
          <a:lstStyle/>
          <a:p>
            <a:r>
              <a:rPr lang="en-US" dirty="0"/>
              <a:t>Redesign heuristics for Equipment rental process</a:t>
            </a:r>
          </a:p>
        </p:txBody>
      </p:sp>
    </p:spTree>
    <p:extLst>
      <p:ext uri="{BB962C8B-B14F-4D97-AF65-F5344CB8AC3E}">
        <p14:creationId xmlns:p14="http://schemas.microsoft.com/office/powerpoint/2010/main" val="2143675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43" name="Rectangle 3"/>
          <p:cNvSpPr>
            <a:spLocks noChangeArrowheads="1"/>
          </p:cNvSpPr>
          <p:nvPr/>
        </p:nvSpPr>
        <p:spPr bwMode="auto">
          <a:xfrm>
            <a:off x="5542614" y="2671216"/>
            <a:ext cx="1985596" cy="1837592"/>
          </a:xfrm>
          <a:prstGeom prst="rect">
            <a:avLst/>
          </a:prstGeom>
          <a:solidFill>
            <a:srgbClr val="FFE697"/>
          </a:solidFill>
          <a:ln w="9525" algn="ctr">
            <a:noFill/>
            <a:miter lim="800000"/>
            <a:headEnd/>
            <a:tailEnd/>
          </a:ln>
        </p:spPr>
        <p:txBody>
          <a:bodyPr wrap="none" anchor="ct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621444" name="Rectangle 4"/>
          <p:cNvSpPr>
            <a:spLocks noChangeArrowheads="1"/>
          </p:cNvSpPr>
          <p:nvPr/>
        </p:nvSpPr>
        <p:spPr bwMode="auto">
          <a:xfrm>
            <a:off x="7523814" y="2671216"/>
            <a:ext cx="1985596" cy="1837592"/>
          </a:xfrm>
          <a:prstGeom prst="rect">
            <a:avLst/>
          </a:prstGeom>
          <a:solidFill>
            <a:srgbClr val="78D278"/>
          </a:solidFill>
          <a:ln w="9525" algn="ctr">
            <a:noFill/>
            <a:miter lim="800000"/>
            <a:headEnd/>
            <a:tailEnd/>
          </a:ln>
        </p:spPr>
        <p:txBody>
          <a:bodyPr wrap="none" anchor="ct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621445" name="Rectangle 5"/>
          <p:cNvSpPr>
            <a:spLocks noChangeArrowheads="1"/>
          </p:cNvSpPr>
          <p:nvPr/>
        </p:nvSpPr>
        <p:spPr bwMode="auto">
          <a:xfrm>
            <a:off x="5542614" y="4507344"/>
            <a:ext cx="1985596" cy="1837592"/>
          </a:xfrm>
          <a:prstGeom prst="rect">
            <a:avLst/>
          </a:prstGeom>
          <a:solidFill>
            <a:srgbClr val="97E4FF"/>
          </a:solidFill>
          <a:ln w="9525" algn="ctr">
            <a:noFill/>
            <a:miter lim="800000"/>
            <a:headEnd/>
            <a:tailEnd/>
          </a:ln>
        </p:spPr>
        <p:txBody>
          <a:bodyPr wrap="none" anchor="ct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621446" name="Rectangle 6"/>
          <p:cNvSpPr>
            <a:spLocks noChangeArrowheads="1"/>
          </p:cNvSpPr>
          <p:nvPr/>
        </p:nvSpPr>
        <p:spPr bwMode="auto">
          <a:xfrm>
            <a:off x="7523814" y="4507344"/>
            <a:ext cx="1985596" cy="1837592"/>
          </a:xfrm>
          <a:prstGeom prst="rect">
            <a:avLst/>
          </a:prstGeom>
          <a:solidFill>
            <a:srgbClr val="FF6969"/>
          </a:solidFill>
          <a:ln w="9525" algn="ctr">
            <a:noFill/>
            <a:miter lim="800000"/>
            <a:headEnd/>
            <a:tailEnd/>
          </a:ln>
        </p:spPr>
        <p:txBody>
          <a:bodyPr wrap="none" anchor="ct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621447" name="Text Box 7"/>
          <p:cNvSpPr txBox="1">
            <a:spLocks noChangeArrowheads="1"/>
          </p:cNvSpPr>
          <p:nvPr/>
        </p:nvSpPr>
        <p:spPr bwMode="auto">
          <a:xfrm>
            <a:off x="4008082" y="5149178"/>
            <a:ext cx="1539204" cy="660437"/>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pPr>
            <a:r>
              <a:rPr lang="en-AU" sz="1846" b="1">
                <a:solidFill>
                  <a:schemeClr val="tx1">
                    <a:lumMod val="75000"/>
                    <a:lumOff val="25000"/>
                  </a:schemeClr>
                </a:solidFill>
                <a:latin typeface="Calibri" panose="020F0502020204030204" pitchFamily="34" charset="0"/>
                <a:ea typeface="ＭＳ Ｐゴシック" charset="-128"/>
              </a:rPr>
              <a:t>HARD</a:t>
            </a:r>
            <a:br>
              <a:rPr lang="en-AU" sz="1846">
                <a:solidFill>
                  <a:schemeClr val="tx1">
                    <a:lumMod val="75000"/>
                    <a:lumOff val="25000"/>
                  </a:schemeClr>
                </a:solidFill>
                <a:latin typeface="Calibri" panose="020F0502020204030204" pitchFamily="34" charset="0"/>
                <a:ea typeface="ＭＳ Ｐゴシック" charset="-128"/>
              </a:rPr>
            </a:br>
            <a:r>
              <a:rPr lang="en-AU" sz="1846">
                <a:solidFill>
                  <a:schemeClr val="tx1">
                    <a:lumMod val="75000"/>
                    <a:lumOff val="25000"/>
                  </a:schemeClr>
                </a:solidFill>
                <a:latin typeface="Calibri" panose="020F0502020204030204" pitchFamily="34" charset="0"/>
                <a:ea typeface="ＭＳ Ｐゴシック" charset="-128"/>
              </a:rPr>
              <a:t>to implement</a:t>
            </a:r>
          </a:p>
        </p:txBody>
      </p:sp>
      <p:sp>
        <p:nvSpPr>
          <p:cNvPr id="2621448" name="Text Box 8"/>
          <p:cNvSpPr txBox="1">
            <a:spLocks noChangeArrowheads="1"/>
          </p:cNvSpPr>
          <p:nvPr/>
        </p:nvSpPr>
        <p:spPr bwMode="auto">
          <a:xfrm>
            <a:off x="3994894" y="3310120"/>
            <a:ext cx="1539204" cy="660437"/>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pPr>
            <a:r>
              <a:rPr lang="en-AU" sz="1846" b="1" dirty="0">
                <a:solidFill>
                  <a:schemeClr val="tx1">
                    <a:lumMod val="75000"/>
                    <a:lumOff val="25000"/>
                  </a:schemeClr>
                </a:solidFill>
                <a:latin typeface="Calibri" panose="020F0502020204030204" pitchFamily="34" charset="0"/>
                <a:ea typeface="ＭＳ Ｐゴシック" charset="-128"/>
              </a:rPr>
              <a:t>EASY</a:t>
            </a:r>
            <a:br>
              <a:rPr lang="en-AU" sz="1846" dirty="0">
                <a:solidFill>
                  <a:schemeClr val="tx1">
                    <a:lumMod val="75000"/>
                    <a:lumOff val="25000"/>
                  </a:schemeClr>
                </a:solidFill>
                <a:latin typeface="Calibri" panose="020F0502020204030204" pitchFamily="34" charset="0"/>
                <a:ea typeface="ＭＳ Ｐゴシック" charset="-128"/>
              </a:rPr>
            </a:br>
            <a:r>
              <a:rPr lang="en-AU" sz="1846" dirty="0">
                <a:solidFill>
                  <a:schemeClr val="tx1">
                    <a:lumMod val="75000"/>
                    <a:lumOff val="25000"/>
                  </a:schemeClr>
                </a:solidFill>
                <a:latin typeface="Calibri" panose="020F0502020204030204" pitchFamily="34" charset="0"/>
                <a:ea typeface="ＭＳ Ｐゴシック" charset="-128"/>
              </a:rPr>
              <a:t>to implement</a:t>
            </a:r>
          </a:p>
        </p:txBody>
      </p:sp>
      <p:sp>
        <p:nvSpPr>
          <p:cNvPr id="2621449" name="Text Box 9"/>
          <p:cNvSpPr txBox="1">
            <a:spLocks noChangeArrowheads="1"/>
          </p:cNvSpPr>
          <p:nvPr/>
        </p:nvSpPr>
        <p:spPr bwMode="auto">
          <a:xfrm>
            <a:off x="6255815" y="2026443"/>
            <a:ext cx="790729" cy="660437"/>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pPr>
            <a:r>
              <a:rPr lang="en-AU" sz="1846" b="1">
                <a:solidFill>
                  <a:schemeClr val="tx1">
                    <a:lumMod val="75000"/>
                    <a:lumOff val="25000"/>
                  </a:schemeClr>
                </a:solidFill>
                <a:latin typeface="Calibri" panose="020F0502020204030204" pitchFamily="34" charset="0"/>
                <a:ea typeface="ＭＳ Ｐゴシック" charset="-128"/>
              </a:rPr>
              <a:t>BIG</a:t>
            </a:r>
            <a:br>
              <a:rPr lang="en-AU" sz="1846">
                <a:solidFill>
                  <a:schemeClr val="tx1">
                    <a:lumMod val="75000"/>
                    <a:lumOff val="25000"/>
                  </a:schemeClr>
                </a:solidFill>
                <a:latin typeface="Calibri" panose="020F0502020204030204" pitchFamily="34" charset="0"/>
                <a:ea typeface="ＭＳ Ｐゴシック" charset="-128"/>
              </a:rPr>
            </a:br>
            <a:r>
              <a:rPr lang="en-AU" sz="1846">
                <a:solidFill>
                  <a:schemeClr val="tx1">
                    <a:lumMod val="75000"/>
                    <a:lumOff val="25000"/>
                  </a:schemeClr>
                </a:solidFill>
                <a:latin typeface="Calibri" panose="020F0502020204030204" pitchFamily="34" charset="0"/>
                <a:ea typeface="ＭＳ Ｐゴシック" charset="-128"/>
              </a:rPr>
              <a:t>payoff</a:t>
            </a:r>
          </a:p>
        </p:txBody>
      </p:sp>
      <p:sp>
        <p:nvSpPr>
          <p:cNvPr id="2621450" name="Text Box 10"/>
          <p:cNvSpPr txBox="1">
            <a:spLocks noChangeArrowheads="1"/>
          </p:cNvSpPr>
          <p:nvPr/>
        </p:nvSpPr>
        <p:spPr bwMode="auto">
          <a:xfrm>
            <a:off x="8057429" y="2011789"/>
            <a:ext cx="845103" cy="660437"/>
          </a:xfrm>
          <a:prstGeom prst="rect">
            <a:avLst/>
          </a:prstGeom>
          <a:noFill/>
          <a:ln w="9525" algn="ctr">
            <a:noFill/>
            <a:miter lim="800000"/>
            <a:headEnd/>
            <a:tailEnd/>
          </a:ln>
        </p:spPr>
        <p:txBody>
          <a:bodyPr wrap="none">
            <a:spAutoFit/>
          </a:bodyPr>
          <a:lstStyle/>
          <a:p>
            <a:pPr algn="ctr" eaLnBrk="0" fontAlgn="base" hangingPunct="0">
              <a:spcBef>
                <a:spcPct val="0"/>
              </a:spcBef>
              <a:spcAft>
                <a:spcPct val="0"/>
              </a:spcAft>
            </a:pPr>
            <a:r>
              <a:rPr lang="en-AU" sz="1846" b="1">
                <a:solidFill>
                  <a:schemeClr val="tx1">
                    <a:lumMod val="75000"/>
                    <a:lumOff val="25000"/>
                  </a:schemeClr>
                </a:solidFill>
                <a:latin typeface="Calibri" panose="020F0502020204030204" pitchFamily="34" charset="0"/>
                <a:ea typeface="ＭＳ Ｐゴシック" charset="-128"/>
              </a:rPr>
              <a:t>SMALL</a:t>
            </a:r>
            <a:br>
              <a:rPr lang="en-AU" sz="1846">
                <a:solidFill>
                  <a:schemeClr val="tx1">
                    <a:lumMod val="75000"/>
                    <a:lumOff val="25000"/>
                  </a:schemeClr>
                </a:solidFill>
                <a:latin typeface="Calibri" panose="020F0502020204030204" pitchFamily="34" charset="0"/>
                <a:ea typeface="ＭＳ Ｐゴシック" charset="-128"/>
              </a:rPr>
            </a:br>
            <a:r>
              <a:rPr lang="en-AU" sz="1846">
                <a:solidFill>
                  <a:schemeClr val="tx1">
                    <a:lumMod val="75000"/>
                    <a:lumOff val="25000"/>
                  </a:schemeClr>
                </a:solidFill>
                <a:latin typeface="Calibri" panose="020F0502020204030204" pitchFamily="34" charset="0"/>
                <a:ea typeface="ＭＳ Ｐゴシック" charset="-128"/>
              </a:rPr>
              <a:t>payoff</a:t>
            </a:r>
          </a:p>
        </p:txBody>
      </p:sp>
      <p:sp>
        <p:nvSpPr>
          <p:cNvPr id="2621451" name="Text Box 11"/>
          <p:cNvSpPr txBox="1">
            <a:spLocks noChangeArrowheads="1"/>
          </p:cNvSpPr>
          <p:nvPr/>
        </p:nvSpPr>
        <p:spPr bwMode="auto">
          <a:xfrm>
            <a:off x="5890044" y="2706687"/>
            <a:ext cx="1259704" cy="37638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AU" sz="1846" b="1" dirty="0">
                <a:solidFill>
                  <a:schemeClr val="tx1">
                    <a:lumMod val="75000"/>
                    <a:lumOff val="25000"/>
                  </a:schemeClr>
                </a:solidFill>
                <a:latin typeface="Calibri" panose="020F0502020204030204" pitchFamily="34" charset="0"/>
                <a:ea typeface="ＭＳ Ｐゴシック" charset="-128"/>
              </a:rPr>
              <a:t>Implement</a:t>
            </a:r>
          </a:p>
        </p:txBody>
      </p:sp>
      <p:sp>
        <p:nvSpPr>
          <p:cNvPr id="2621452" name="Text Box 12"/>
          <p:cNvSpPr txBox="1">
            <a:spLocks noChangeArrowheads="1"/>
          </p:cNvSpPr>
          <p:nvPr/>
        </p:nvSpPr>
        <p:spPr bwMode="auto">
          <a:xfrm>
            <a:off x="8074896" y="2679413"/>
            <a:ext cx="983987" cy="37638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AU" sz="1846" b="1" dirty="0">
                <a:solidFill>
                  <a:schemeClr val="tx1">
                    <a:lumMod val="75000"/>
                    <a:lumOff val="25000"/>
                  </a:schemeClr>
                </a:solidFill>
                <a:latin typeface="Calibri" panose="020F0502020204030204" pitchFamily="34" charset="0"/>
                <a:ea typeface="ＭＳ Ｐゴシック" charset="-128"/>
              </a:rPr>
              <a:t>Possible</a:t>
            </a:r>
          </a:p>
        </p:txBody>
      </p:sp>
      <p:sp>
        <p:nvSpPr>
          <p:cNvPr id="2621453" name="Text Box 13"/>
          <p:cNvSpPr txBox="1">
            <a:spLocks noChangeArrowheads="1"/>
          </p:cNvSpPr>
          <p:nvPr/>
        </p:nvSpPr>
        <p:spPr bwMode="auto">
          <a:xfrm>
            <a:off x="5987757" y="4545441"/>
            <a:ext cx="1142300" cy="37638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AU" sz="1846" b="1" dirty="0">
                <a:solidFill>
                  <a:schemeClr val="tx1">
                    <a:lumMod val="75000"/>
                    <a:lumOff val="25000"/>
                  </a:schemeClr>
                </a:solidFill>
                <a:latin typeface="Calibri" panose="020F0502020204030204" pitchFamily="34" charset="0"/>
                <a:ea typeface="ＭＳ Ｐゴシック" charset="-128"/>
              </a:rPr>
              <a:t>Challenge</a:t>
            </a:r>
          </a:p>
        </p:txBody>
      </p:sp>
      <p:sp>
        <p:nvSpPr>
          <p:cNvPr id="2621454" name="Text Box 14"/>
          <p:cNvSpPr txBox="1">
            <a:spLocks noChangeArrowheads="1"/>
          </p:cNvSpPr>
          <p:nvPr/>
        </p:nvSpPr>
        <p:spPr bwMode="auto">
          <a:xfrm>
            <a:off x="8235893" y="4543975"/>
            <a:ext cx="487634" cy="37638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AU" sz="1846" b="1" dirty="0">
                <a:solidFill>
                  <a:schemeClr val="tx1">
                    <a:lumMod val="75000"/>
                    <a:lumOff val="25000"/>
                  </a:schemeClr>
                </a:solidFill>
                <a:latin typeface="Calibri" panose="020F0502020204030204" pitchFamily="34" charset="0"/>
                <a:ea typeface="ＭＳ Ｐゴシック" charset="-128"/>
              </a:rPr>
              <a:t>Kill</a:t>
            </a:r>
          </a:p>
        </p:txBody>
      </p:sp>
      <p:sp>
        <p:nvSpPr>
          <p:cNvPr id="17" name="Ellipse 16"/>
          <p:cNvSpPr>
            <a:spLocks noChangeArrowheads="1"/>
          </p:cNvSpPr>
          <p:nvPr/>
        </p:nvSpPr>
        <p:spPr bwMode="auto">
          <a:xfrm>
            <a:off x="6361501" y="3209330"/>
            <a:ext cx="221274" cy="193431"/>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18" name="Ellipse 17"/>
          <p:cNvSpPr>
            <a:spLocks noChangeArrowheads="1"/>
          </p:cNvSpPr>
          <p:nvPr/>
        </p:nvSpPr>
        <p:spPr bwMode="auto">
          <a:xfrm>
            <a:off x="6143422" y="5099354"/>
            <a:ext cx="219808" cy="193431"/>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19" name="Ellipse 18"/>
          <p:cNvSpPr>
            <a:spLocks noChangeArrowheads="1"/>
          </p:cNvSpPr>
          <p:nvPr/>
        </p:nvSpPr>
        <p:spPr bwMode="auto">
          <a:xfrm>
            <a:off x="7702299" y="5592590"/>
            <a:ext cx="219808" cy="193431"/>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0" name="Ellipse 19"/>
          <p:cNvSpPr>
            <a:spLocks noChangeArrowheads="1"/>
          </p:cNvSpPr>
          <p:nvPr/>
        </p:nvSpPr>
        <p:spPr bwMode="auto">
          <a:xfrm>
            <a:off x="6151160" y="5777366"/>
            <a:ext cx="221274" cy="193431"/>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1" name="Ellipse 20"/>
          <p:cNvSpPr>
            <a:spLocks noChangeArrowheads="1"/>
          </p:cNvSpPr>
          <p:nvPr/>
        </p:nvSpPr>
        <p:spPr bwMode="auto">
          <a:xfrm>
            <a:off x="7976328" y="3202948"/>
            <a:ext cx="219808" cy="193431"/>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2" name="Title 1"/>
          <p:cNvSpPr>
            <a:spLocks noGrp="1"/>
          </p:cNvSpPr>
          <p:nvPr>
            <p:ph type="title"/>
          </p:nvPr>
        </p:nvSpPr>
        <p:spPr>
          <a:xfrm>
            <a:off x="2162762" y="881520"/>
            <a:ext cx="4600876" cy="609600"/>
          </a:xfrm>
        </p:spPr>
        <p:txBody>
          <a:bodyPr>
            <a:normAutofit/>
          </a:bodyPr>
          <a:lstStyle/>
          <a:p>
            <a:r>
              <a:rPr lang="en-AU" sz="2400" b="1" dirty="0">
                <a:solidFill>
                  <a:schemeClr val="tx1">
                    <a:lumMod val="75000"/>
                    <a:lumOff val="25000"/>
                  </a:schemeClr>
                </a:solidFill>
              </a:rPr>
              <a:t>PICK chart</a:t>
            </a:r>
          </a:p>
        </p:txBody>
      </p:sp>
      <p:sp>
        <p:nvSpPr>
          <p:cNvPr id="24" name="Text Box 7"/>
          <p:cNvSpPr txBox="1">
            <a:spLocks noChangeArrowheads="1"/>
          </p:cNvSpPr>
          <p:nvPr/>
        </p:nvSpPr>
        <p:spPr bwMode="auto">
          <a:xfrm rot="5400000">
            <a:off x="3032308" y="4213357"/>
            <a:ext cx="1077539" cy="376385"/>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846" b="1" dirty="0">
                <a:solidFill>
                  <a:schemeClr val="tx1">
                    <a:lumMod val="75000"/>
                    <a:lumOff val="25000"/>
                  </a:schemeClr>
                </a:solidFill>
                <a:latin typeface="Calibri" panose="020F0502020204030204" pitchFamily="34" charset="0"/>
                <a:ea typeface="ＭＳ Ｐゴシック" charset="-128"/>
              </a:rPr>
              <a:t>Difficulty</a:t>
            </a:r>
          </a:p>
        </p:txBody>
      </p:sp>
      <p:sp>
        <p:nvSpPr>
          <p:cNvPr id="25" name="Text Box 7"/>
          <p:cNvSpPr txBox="1">
            <a:spLocks noChangeArrowheads="1"/>
          </p:cNvSpPr>
          <p:nvPr/>
        </p:nvSpPr>
        <p:spPr bwMode="auto">
          <a:xfrm>
            <a:off x="7057308" y="1612876"/>
            <a:ext cx="865384" cy="376411"/>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846" b="1" dirty="0">
                <a:solidFill>
                  <a:schemeClr val="tx1">
                    <a:lumMod val="75000"/>
                    <a:lumOff val="25000"/>
                  </a:schemeClr>
                </a:solidFill>
                <a:latin typeface="Calibri" panose="020F0502020204030204" pitchFamily="34" charset="0"/>
                <a:ea typeface="ＭＳ Ｐゴシック" charset="-128"/>
              </a:rPr>
              <a:t>Impact</a:t>
            </a:r>
          </a:p>
        </p:txBody>
      </p:sp>
      <p:sp>
        <p:nvSpPr>
          <p:cNvPr id="5" name="TextBox 4"/>
          <p:cNvSpPr txBox="1"/>
          <p:nvPr/>
        </p:nvSpPr>
        <p:spPr>
          <a:xfrm>
            <a:off x="6391083" y="3151270"/>
            <a:ext cx="1310921" cy="523220"/>
          </a:xfrm>
          <a:prstGeom prst="rect">
            <a:avLst/>
          </a:prstGeom>
          <a:noFill/>
        </p:spPr>
        <p:txBody>
          <a:bodyPr wrap="square" rtlCol="0">
            <a:spAutoFit/>
          </a:bodyPr>
          <a:lstStyle/>
          <a:p>
            <a:pPr algn="ctr"/>
            <a:r>
              <a:rPr lang="en-US" sz="1400" b="1" dirty="0"/>
              <a:t>Statistical controls</a:t>
            </a:r>
          </a:p>
        </p:txBody>
      </p:sp>
      <p:sp>
        <p:nvSpPr>
          <p:cNvPr id="7" name="TextBox 6"/>
          <p:cNvSpPr txBox="1"/>
          <p:nvPr/>
        </p:nvSpPr>
        <p:spPr>
          <a:xfrm>
            <a:off x="6188541" y="5049322"/>
            <a:ext cx="1260295" cy="307777"/>
          </a:xfrm>
          <a:prstGeom prst="rect">
            <a:avLst/>
          </a:prstGeom>
          <a:noFill/>
        </p:spPr>
        <p:txBody>
          <a:bodyPr wrap="square" rtlCol="0">
            <a:spAutoFit/>
          </a:bodyPr>
          <a:lstStyle/>
          <a:p>
            <a:pPr algn="ctr"/>
            <a:r>
              <a:rPr lang="en-US" sz="1400" b="1" dirty="0"/>
              <a:t>Automate</a:t>
            </a:r>
          </a:p>
        </p:txBody>
      </p:sp>
      <p:sp>
        <p:nvSpPr>
          <p:cNvPr id="28" name="TextBox 27"/>
          <p:cNvSpPr txBox="1"/>
          <p:nvPr/>
        </p:nvSpPr>
        <p:spPr>
          <a:xfrm>
            <a:off x="6143422" y="5720192"/>
            <a:ext cx="1240432" cy="307777"/>
          </a:xfrm>
          <a:prstGeom prst="rect">
            <a:avLst/>
          </a:prstGeom>
          <a:noFill/>
        </p:spPr>
        <p:txBody>
          <a:bodyPr wrap="square" rtlCol="0">
            <a:spAutoFit/>
          </a:bodyPr>
          <a:lstStyle/>
          <a:p>
            <a:pPr algn="ctr"/>
            <a:r>
              <a:rPr lang="en-US" sz="1400" b="1" dirty="0"/>
              <a:t>Inform</a:t>
            </a:r>
          </a:p>
        </p:txBody>
      </p:sp>
      <p:sp>
        <p:nvSpPr>
          <p:cNvPr id="29" name="TextBox 28"/>
          <p:cNvSpPr txBox="1"/>
          <p:nvPr/>
        </p:nvSpPr>
        <p:spPr>
          <a:xfrm>
            <a:off x="7865488" y="5566304"/>
            <a:ext cx="1228982" cy="307777"/>
          </a:xfrm>
          <a:prstGeom prst="rect">
            <a:avLst/>
          </a:prstGeom>
          <a:noFill/>
        </p:spPr>
        <p:txBody>
          <a:bodyPr wrap="square" rtlCol="0">
            <a:spAutoFit/>
          </a:bodyPr>
          <a:lstStyle/>
          <a:p>
            <a:pPr algn="ctr"/>
            <a:r>
              <a:rPr lang="en-US" sz="1400" b="1" dirty="0" err="1"/>
              <a:t>Specialise</a:t>
            </a:r>
            <a:endParaRPr lang="en-US" sz="1400" b="1" dirty="0"/>
          </a:p>
        </p:txBody>
      </p:sp>
      <p:sp>
        <p:nvSpPr>
          <p:cNvPr id="30" name="TextBox 29"/>
          <p:cNvSpPr txBox="1"/>
          <p:nvPr/>
        </p:nvSpPr>
        <p:spPr>
          <a:xfrm>
            <a:off x="7922107" y="3126180"/>
            <a:ext cx="1397522" cy="954107"/>
          </a:xfrm>
          <a:prstGeom prst="rect">
            <a:avLst/>
          </a:prstGeom>
          <a:noFill/>
        </p:spPr>
        <p:txBody>
          <a:bodyPr wrap="square" rtlCol="0">
            <a:spAutoFit/>
          </a:bodyPr>
          <a:lstStyle/>
          <a:p>
            <a:pPr algn="ctr"/>
            <a:r>
              <a:rPr lang="en-US" sz="1400" b="1" dirty="0"/>
              <a:t>Eliminate approvals for small equipment</a:t>
            </a:r>
          </a:p>
        </p:txBody>
      </p:sp>
      <p:sp>
        <p:nvSpPr>
          <p:cNvPr id="31" name="Ellipse 16"/>
          <p:cNvSpPr>
            <a:spLocks noChangeArrowheads="1"/>
          </p:cNvSpPr>
          <p:nvPr/>
        </p:nvSpPr>
        <p:spPr bwMode="auto">
          <a:xfrm>
            <a:off x="6049631" y="4017170"/>
            <a:ext cx="221274" cy="193431"/>
          </a:xfrm>
          <a:prstGeom prst="ellipse">
            <a:avLst/>
          </a:prstGeom>
          <a:solidFill>
            <a:schemeClr val="tx1"/>
          </a:solidFill>
          <a:ln w="9525" algn="ctr">
            <a:solidFill>
              <a:schemeClr val="tx1"/>
            </a:solidFill>
            <a:round/>
            <a:headEnd/>
            <a:tailEnd/>
          </a:ln>
        </p:spPr>
        <p:txBody>
          <a:bodyPr/>
          <a:lstStyle/>
          <a:p>
            <a:pPr eaLnBrk="0" fontAlgn="base" hangingPunct="0">
              <a:spcBef>
                <a:spcPct val="0"/>
              </a:spcBef>
              <a:spcAft>
                <a:spcPct val="0"/>
              </a:spcAft>
            </a:pPr>
            <a:endParaRPr lang="en-AU" sz="1846">
              <a:solidFill>
                <a:srgbClr val="000000"/>
              </a:solidFill>
              <a:latin typeface="Calibri" panose="020F0502020204030204" pitchFamily="34" charset="0"/>
              <a:ea typeface="ＭＳ Ｐゴシック" charset="-128"/>
            </a:endParaRPr>
          </a:p>
        </p:txBody>
      </p:sp>
      <p:sp>
        <p:nvSpPr>
          <p:cNvPr id="32" name="TextBox 31"/>
          <p:cNvSpPr txBox="1"/>
          <p:nvPr/>
        </p:nvSpPr>
        <p:spPr>
          <a:xfrm>
            <a:off x="6188542" y="3970556"/>
            <a:ext cx="1087335" cy="523220"/>
          </a:xfrm>
          <a:prstGeom prst="rect">
            <a:avLst/>
          </a:prstGeom>
          <a:noFill/>
        </p:spPr>
        <p:txBody>
          <a:bodyPr wrap="square" rtlCol="0">
            <a:spAutoFit/>
          </a:bodyPr>
          <a:lstStyle/>
          <a:p>
            <a:pPr algn="ctr"/>
            <a:r>
              <a:rPr lang="en-US" sz="1400" b="1" dirty="0"/>
              <a:t>Combine tasks</a:t>
            </a:r>
          </a:p>
        </p:txBody>
      </p:sp>
      <p:sp>
        <p:nvSpPr>
          <p:cNvPr id="34" name="Title 1"/>
          <p:cNvSpPr txBox="1">
            <a:spLocks/>
          </p:cNvSpPr>
          <p:nvPr/>
        </p:nvSpPr>
        <p:spPr bwMode="auto">
          <a:xfrm>
            <a:off x="2133600" y="368300"/>
            <a:ext cx="6705600" cy="609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normAutofit/>
          </a:bodyPr>
          <a:lstStyle>
            <a:lvl1pPr algn="l" defTabSz="844083" rtl="0" eaLnBrk="1" fontAlgn="base" latinLnBrk="0" hangingPunct="1">
              <a:spcBef>
                <a:spcPct val="0"/>
              </a:spcBef>
              <a:spcAft>
                <a:spcPct val="0"/>
              </a:spcAft>
              <a:buNone/>
              <a:defRPr lang="en-AU" sz="2954" b="0" kern="1200" dirty="0">
                <a:solidFill>
                  <a:srgbClr val="C00000"/>
                </a:solidFill>
                <a:effectLst/>
                <a:latin typeface="Calibri" panose="020F0502020204030204" pitchFamily="34" charset="0"/>
                <a:ea typeface="+mj-ea"/>
                <a:cs typeface="+mj-cs"/>
              </a:defRPr>
            </a:lvl1pPr>
            <a:lvl2pPr algn="l" defTabSz="703402" rtl="0" eaLnBrk="0" fontAlgn="base" hangingPunct="0">
              <a:spcBef>
                <a:spcPct val="0"/>
              </a:spcBef>
              <a:spcAft>
                <a:spcPct val="0"/>
              </a:spcAft>
              <a:defRPr sz="2308" b="1">
                <a:solidFill>
                  <a:schemeClr val="tx2"/>
                </a:solidFill>
                <a:latin typeface="Arial" charset="0"/>
              </a:defRPr>
            </a:lvl2pPr>
            <a:lvl3pPr algn="l" defTabSz="703402" rtl="0" eaLnBrk="0" fontAlgn="base" hangingPunct="0">
              <a:spcBef>
                <a:spcPct val="0"/>
              </a:spcBef>
              <a:spcAft>
                <a:spcPct val="0"/>
              </a:spcAft>
              <a:defRPr sz="2308" b="1">
                <a:solidFill>
                  <a:schemeClr val="tx2"/>
                </a:solidFill>
                <a:latin typeface="Arial" charset="0"/>
              </a:defRPr>
            </a:lvl3pPr>
            <a:lvl4pPr algn="l" defTabSz="703402" rtl="0" eaLnBrk="0" fontAlgn="base" hangingPunct="0">
              <a:spcBef>
                <a:spcPct val="0"/>
              </a:spcBef>
              <a:spcAft>
                <a:spcPct val="0"/>
              </a:spcAft>
              <a:defRPr sz="2308" b="1">
                <a:solidFill>
                  <a:schemeClr val="tx2"/>
                </a:solidFill>
                <a:latin typeface="Arial" charset="0"/>
              </a:defRPr>
            </a:lvl4pPr>
            <a:lvl5pPr algn="l" defTabSz="703402" rtl="0" eaLnBrk="0" fontAlgn="base" hangingPunct="0">
              <a:spcBef>
                <a:spcPct val="0"/>
              </a:spcBef>
              <a:spcAft>
                <a:spcPct val="0"/>
              </a:spcAft>
              <a:defRPr sz="2308" b="1">
                <a:solidFill>
                  <a:schemeClr val="tx2"/>
                </a:solidFill>
                <a:latin typeface="Arial" charset="0"/>
              </a:defRPr>
            </a:lvl5pPr>
            <a:lvl6pPr marL="422041" algn="l" defTabSz="703402" rtl="0" eaLnBrk="0" fontAlgn="base" hangingPunct="0">
              <a:spcBef>
                <a:spcPct val="0"/>
              </a:spcBef>
              <a:spcAft>
                <a:spcPct val="0"/>
              </a:spcAft>
              <a:defRPr sz="2308" b="1">
                <a:solidFill>
                  <a:schemeClr val="tx2"/>
                </a:solidFill>
                <a:latin typeface="Arial" charset="0"/>
              </a:defRPr>
            </a:lvl6pPr>
            <a:lvl7pPr marL="844083" algn="l" defTabSz="703402" rtl="0" eaLnBrk="0" fontAlgn="base" hangingPunct="0">
              <a:spcBef>
                <a:spcPct val="0"/>
              </a:spcBef>
              <a:spcAft>
                <a:spcPct val="0"/>
              </a:spcAft>
              <a:defRPr sz="2308" b="1">
                <a:solidFill>
                  <a:schemeClr val="tx2"/>
                </a:solidFill>
                <a:latin typeface="Arial" charset="0"/>
              </a:defRPr>
            </a:lvl7pPr>
            <a:lvl8pPr marL="1266124" algn="l" defTabSz="703402" rtl="0" eaLnBrk="0" fontAlgn="base" hangingPunct="0">
              <a:spcBef>
                <a:spcPct val="0"/>
              </a:spcBef>
              <a:spcAft>
                <a:spcPct val="0"/>
              </a:spcAft>
              <a:defRPr sz="2308" b="1">
                <a:solidFill>
                  <a:schemeClr val="tx2"/>
                </a:solidFill>
                <a:latin typeface="Arial" charset="0"/>
              </a:defRPr>
            </a:lvl8pPr>
            <a:lvl9pPr marL="1688165" algn="l" defTabSz="703402" rtl="0" eaLnBrk="0" fontAlgn="base" hangingPunct="0">
              <a:spcBef>
                <a:spcPct val="0"/>
              </a:spcBef>
              <a:spcAft>
                <a:spcPct val="0"/>
              </a:spcAft>
              <a:defRPr sz="2308" b="1">
                <a:solidFill>
                  <a:schemeClr val="tx2"/>
                </a:solidFill>
                <a:latin typeface="Arial" charset="0"/>
              </a:defRPr>
            </a:lvl9pPr>
          </a:lstStyle>
          <a:p>
            <a:r>
              <a:rPr lang="en-US" sz="3200" dirty="0">
                <a:latin typeface="+mj-lt"/>
                <a:ea typeface="ＭＳ Ｐゴシック" charset="0"/>
                <a:cs typeface="ＭＳ Ｐゴシック" charset="0"/>
              </a:rPr>
              <a:t>Prioritizing redesign options</a:t>
            </a:r>
          </a:p>
        </p:txBody>
      </p:sp>
      <p:sp>
        <p:nvSpPr>
          <p:cNvPr id="33" name="Rounded Rectangle 32"/>
          <p:cNvSpPr/>
          <p:nvPr/>
        </p:nvSpPr>
        <p:spPr bwMode="auto">
          <a:xfrm>
            <a:off x="5778169" y="3062984"/>
            <a:ext cx="3603729" cy="1412130"/>
          </a:xfrm>
          <a:prstGeom prst="roundRect">
            <a:avLst>
              <a:gd name="adj" fmla="val 0"/>
            </a:avLst>
          </a:prstGeom>
          <a:noFill/>
          <a:ln w="57150" cap="flat"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AU" sz="2400">
              <a:solidFill>
                <a:prstClr val="black"/>
              </a:solidFill>
              <a:latin typeface="Times New Roman" pitchFamily="-106" charset="0"/>
            </a:endParaRPr>
          </a:p>
        </p:txBody>
      </p:sp>
    </p:spTree>
    <p:extLst>
      <p:ext uri="{BB962C8B-B14F-4D97-AF65-F5344CB8AC3E}">
        <p14:creationId xmlns:p14="http://schemas.microsoft.com/office/powerpoint/2010/main" val="3710299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5" grpId="0"/>
      <p:bldP spid="7" grpId="0"/>
      <p:bldP spid="28" grpId="0"/>
      <p:bldP spid="29" grpId="0"/>
      <p:bldP spid="30" grpId="0"/>
      <p:bldP spid="31" grpId="0" animBg="1"/>
      <p:bldP spid="32"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reeform 3"/>
          <p:cNvSpPr>
            <a:spLocks/>
          </p:cNvSpPr>
          <p:nvPr/>
        </p:nvSpPr>
        <p:spPr bwMode="auto">
          <a:xfrm>
            <a:off x="3914776" y="2209800"/>
            <a:ext cx="3800475" cy="2820988"/>
          </a:xfrm>
          <a:custGeom>
            <a:avLst/>
            <a:gdLst>
              <a:gd name="T0" fmla="*/ 2147483647 w 2593"/>
              <a:gd name="T1" fmla="*/ 0 h 1777"/>
              <a:gd name="T2" fmla="*/ 0 w 2593"/>
              <a:gd name="T3" fmla="*/ 2147483647 h 1777"/>
              <a:gd name="T4" fmla="*/ 2147483647 w 2593"/>
              <a:gd name="T5" fmla="*/ 2147483647 h 1777"/>
              <a:gd name="T6" fmla="*/ 2147483647 w 2593"/>
              <a:gd name="T7" fmla="*/ 2147483647 h 1777"/>
              <a:gd name="T8" fmla="*/ 2147483647 w 2593"/>
              <a:gd name="T9" fmla="*/ 0 h 1777"/>
              <a:gd name="T10" fmla="*/ 0 60000 65536"/>
              <a:gd name="T11" fmla="*/ 0 60000 65536"/>
              <a:gd name="T12" fmla="*/ 0 60000 65536"/>
              <a:gd name="T13" fmla="*/ 0 60000 65536"/>
              <a:gd name="T14" fmla="*/ 0 60000 65536"/>
              <a:gd name="T15" fmla="*/ 0 w 2593"/>
              <a:gd name="T16" fmla="*/ 0 h 1777"/>
              <a:gd name="T17" fmla="*/ 2593 w 2593"/>
              <a:gd name="T18" fmla="*/ 1777 h 1777"/>
            </a:gdLst>
            <a:ahLst/>
            <a:cxnLst>
              <a:cxn ang="T10">
                <a:pos x="T0" y="T1"/>
              </a:cxn>
              <a:cxn ang="T11">
                <a:pos x="T2" y="T3"/>
              </a:cxn>
              <a:cxn ang="T12">
                <a:pos x="T4" y="T5"/>
              </a:cxn>
              <a:cxn ang="T13">
                <a:pos x="T6" y="T7"/>
              </a:cxn>
              <a:cxn ang="T14">
                <a:pos x="T8" y="T9"/>
              </a:cxn>
            </a:cxnLst>
            <a:rect l="T15" t="T16" r="T17" b="T18"/>
            <a:pathLst>
              <a:path w="2593" h="1777">
                <a:moveTo>
                  <a:pt x="912" y="0"/>
                </a:moveTo>
                <a:lnTo>
                  <a:pt x="0" y="624"/>
                </a:lnTo>
                <a:lnTo>
                  <a:pt x="624" y="1776"/>
                </a:lnTo>
                <a:lnTo>
                  <a:pt x="2592" y="960"/>
                </a:lnTo>
                <a:lnTo>
                  <a:pt x="912" y="0"/>
                </a:lnTo>
              </a:path>
            </a:pathLst>
          </a:custGeom>
          <a:solidFill>
            <a:schemeClr val="accent2">
              <a:lumMod val="60000"/>
              <a:lumOff val="40000"/>
            </a:schemeClr>
          </a:solidFill>
          <a:ln w="12700" cap="rnd">
            <a:solidFill>
              <a:schemeClr val="tx1"/>
            </a:solidFill>
            <a:round/>
            <a:headEnd/>
            <a:tailEnd/>
          </a:ln>
        </p:spPr>
        <p:txBody>
          <a:bodyPr/>
          <a:lstStyle/>
          <a:p>
            <a:endParaRPr lang="en-US">
              <a:latin typeface="+mj-lt"/>
            </a:endParaRPr>
          </a:p>
        </p:txBody>
      </p:sp>
      <p:sp>
        <p:nvSpPr>
          <p:cNvPr id="12290" name="AutoShape 4"/>
          <p:cNvSpPr>
            <a:spLocks noChangeArrowheads="1"/>
          </p:cNvSpPr>
          <p:nvPr/>
        </p:nvSpPr>
        <p:spPr bwMode="auto">
          <a:xfrm>
            <a:off x="4624388" y="5076825"/>
            <a:ext cx="481012" cy="673100"/>
          </a:xfrm>
          <a:prstGeom prst="downArrow">
            <a:avLst>
              <a:gd name="adj1" fmla="val 50000"/>
              <a:gd name="adj2" fmla="val 64590"/>
            </a:avLst>
          </a:prstGeom>
          <a:ln>
            <a:headEnd/>
            <a:tailEnd/>
          </a:ln>
          <a:extLst>
            <a:ext uri="{909E8E84-426E-40dd-AFC4-6F175D3DCCD1}">
              <a14:hiddenFill xmlns=""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txBody>
          <a:bodyPr wrap="none" anchor="ctr"/>
          <a:lstStyle/>
          <a:p>
            <a:endParaRPr lang="et-EE">
              <a:latin typeface="+mj-lt"/>
            </a:endParaRPr>
          </a:p>
        </p:txBody>
      </p:sp>
      <p:sp>
        <p:nvSpPr>
          <p:cNvPr id="12291" name="AutoShape 5"/>
          <p:cNvSpPr>
            <a:spLocks noChangeArrowheads="1"/>
          </p:cNvSpPr>
          <p:nvPr/>
        </p:nvSpPr>
        <p:spPr bwMode="auto">
          <a:xfrm>
            <a:off x="5023215" y="1476375"/>
            <a:ext cx="481012" cy="673100"/>
          </a:xfrm>
          <a:prstGeom prst="upArrow">
            <a:avLst>
              <a:gd name="adj1" fmla="val 50000"/>
              <a:gd name="adj2" fmla="val 64577"/>
            </a:avLst>
          </a:prstGeom>
          <a:ln>
            <a:headEnd/>
            <a:tailEnd/>
          </a:ln>
          <a:extLst>
            <a:ext uri="{909E8E84-426E-40dd-AFC4-6F175D3DCCD1}">
              <a14:hiddenFill xmlns=""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txBody>
          <a:bodyPr wrap="none" anchor="ctr"/>
          <a:lstStyle/>
          <a:p>
            <a:endParaRPr lang="et-EE">
              <a:latin typeface="+mj-lt"/>
            </a:endParaRPr>
          </a:p>
        </p:txBody>
      </p:sp>
      <p:sp>
        <p:nvSpPr>
          <p:cNvPr id="12292" name="AutoShape 6"/>
          <p:cNvSpPr>
            <a:spLocks noChangeArrowheads="1"/>
          </p:cNvSpPr>
          <p:nvPr/>
        </p:nvSpPr>
        <p:spPr bwMode="auto">
          <a:xfrm>
            <a:off x="3171031" y="2954338"/>
            <a:ext cx="622300" cy="520700"/>
          </a:xfrm>
          <a:prstGeom prst="leftArrow">
            <a:avLst>
              <a:gd name="adj1" fmla="val 50000"/>
              <a:gd name="adj2" fmla="val 64730"/>
            </a:avLst>
          </a:prstGeom>
          <a:ln>
            <a:headEnd/>
            <a:tailEnd/>
          </a:ln>
          <a:extLst>
            <a:ext uri="{909E8E84-426E-40dd-AFC4-6F175D3DCCD1}">
              <a14:hiddenFill xmlns=""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txBody>
          <a:bodyPr wrap="none" anchor="ctr"/>
          <a:lstStyle/>
          <a:p>
            <a:endParaRPr lang="et-EE">
              <a:latin typeface="+mj-lt"/>
            </a:endParaRPr>
          </a:p>
        </p:txBody>
      </p:sp>
      <p:sp>
        <p:nvSpPr>
          <p:cNvPr id="12293" name="AutoShape 7"/>
          <p:cNvSpPr>
            <a:spLocks noChangeArrowheads="1"/>
          </p:cNvSpPr>
          <p:nvPr/>
        </p:nvSpPr>
        <p:spPr bwMode="auto">
          <a:xfrm>
            <a:off x="7772767" y="3474244"/>
            <a:ext cx="620712" cy="520700"/>
          </a:xfrm>
          <a:prstGeom prst="rightArrow">
            <a:avLst>
              <a:gd name="adj1" fmla="val 50000"/>
              <a:gd name="adj2" fmla="val 64576"/>
            </a:avLst>
          </a:prstGeom>
          <a:ln>
            <a:headEnd/>
            <a:tailEnd/>
          </a:ln>
          <a:extLst>
            <a:ext uri="{909E8E84-426E-40dd-AFC4-6F175D3DCCD1}">
              <a14:hiddenFill xmlns=""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txBody>
          <a:bodyPr wrap="none" anchor="ctr"/>
          <a:lstStyle/>
          <a:p>
            <a:endParaRPr lang="et-EE">
              <a:latin typeface="+mj-lt"/>
            </a:endParaRPr>
          </a:p>
        </p:txBody>
      </p:sp>
      <p:sp>
        <p:nvSpPr>
          <p:cNvPr id="12294" name="Rectangle 8"/>
          <p:cNvSpPr>
            <a:spLocks noChangeArrowheads="1"/>
          </p:cNvSpPr>
          <p:nvPr/>
        </p:nvSpPr>
        <p:spPr bwMode="auto">
          <a:xfrm>
            <a:off x="5629275" y="1493838"/>
            <a:ext cx="823110"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800" dirty="0">
                <a:latin typeface="+mj-lt"/>
              </a:rPr>
              <a:t>Cost</a:t>
            </a:r>
          </a:p>
        </p:txBody>
      </p:sp>
      <p:sp>
        <p:nvSpPr>
          <p:cNvPr id="12295" name="Rectangle 9"/>
          <p:cNvSpPr>
            <a:spLocks noChangeArrowheads="1"/>
          </p:cNvSpPr>
          <p:nvPr/>
        </p:nvSpPr>
        <p:spPr bwMode="auto">
          <a:xfrm>
            <a:off x="5132388" y="5151438"/>
            <a:ext cx="1234312"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800">
                <a:latin typeface="+mj-lt"/>
              </a:rPr>
              <a:t>Quality</a:t>
            </a:r>
          </a:p>
        </p:txBody>
      </p:sp>
      <p:sp>
        <p:nvSpPr>
          <p:cNvPr id="12296" name="Rectangle 10"/>
          <p:cNvSpPr>
            <a:spLocks noChangeArrowheads="1"/>
          </p:cNvSpPr>
          <p:nvPr/>
        </p:nvSpPr>
        <p:spPr bwMode="auto">
          <a:xfrm>
            <a:off x="2973388" y="3475038"/>
            <a:ext cx="907300"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800">
                <a:latin typeface="+mj-lt"/>
              </a:rPr>
              <a:t>Time</a:t>
            </a:r>
          </a:p>
        </p:txBody>
      </p:sp>
      <p:sp>
        <p:nvSpPr>
          <p:cNvPr id="12297" name="Rectangle 11"/>
          <p:cNvSpPr>
            <a:spLocks noChangeArrowheads="1"/>
          </p:cNvSpPr>
          <p:nvPr/>
        </p:nvSpPr>
        <p:spPr bwMode="auto">
          <a:xfrm>
            <a:off x="7485349" y="4084638"/>
            <a:ext cx="1559081"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800" dirty="0">
                <a:latin typeface="+mj-lt"/>
              </a:rPr>
              <a:t>Flexibility</a:t>
            </a:r>
          </a:p>
        </p:txBody>
      </p:sp>
      <p:sp>
        <p:nvSpPr>
          <p:cNvPr id="12299" name="Title 1"/>
          <p:cNvSpPr>
            <a:spLocks noGrp="1"/>
          </p:cNvSpPr>
          <p:nvPr>
            <p:ph type="title"/>
          </p:nvPr>
        </p:nvSpPr>
        <p:spPr>
          <a:xfrm>
            <a:off x="1991544" y="260648"/>
            <a:ext cx="8064896" cy="792088"/>
          </a:xfrm>
        </p:spPr>
        <p:txBody>
          <a:bodyPr>
            <a:normAutofit fontScale="90000"/>
          </a:bodyPr>
          <a:lstStyle/>
          <a:p>
            <a:r>
              <a:rPr lang="en-GB" dirty="0">
                <a:ea typeface="ＭＳ Ｐゴシック" charset="0"/>
                <a:cs typeface="ＭＳ Ｐゴシック" charset="0"/>
              </a:rPr>
              <a:t>Performance measures: the Devil’s Quadrangle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68972461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noFill/>
        </p:spPr>
        <p:txBody>
          <a:bodyPr>
            <a:normAutofit/>
          </a:bodyPr>
          <a:lstStyle/>
          <a:p>
            <a:r>
              <a:rPr lang="en-GB" dirty="0">
                <a:latin typeface="+mj-lt"/>
                <a:ea typeface="ＭＳ Ｐゴシック" charset="0"/>
                <a:cs typeface="ＭＳ Ｐゴシック" charset="0"/>
              </a:rPr>
              <a:t>Ability to react to changes in:</a:t>
            </a:r>
          </a:p>
          <a:p>
            <a:pPr lvl="1"/>
            <a:r>
              <a:rPr lang="en-GB" dirty="0">
                <a:latin typeface="+mj-lt"/>
                <a:ea typeface="ＭＳ Ｐゴシック" charset="0"/>
                <a:cs typeface="ＭＳ Ｐゴシック" charset="0"/>
              </a:rPr>
              <a:t>Workload</a:t>
            </a:r>
          </a:p>
          <a:p>
            <a:pPr lvl="1"/>
            <a:r>
              <a:rPr lang="en-GB" dirty="0">
                <a:latin typeface="+mj-lt"/>
                <a:ea typeface="ＭＳ Ｐゴシック" charset="0"/>
                <a:cs typeface="ＭＳ Ｐゴシック" charset="0"/>
              </a:rPr>
              <a:t>Customer demands and expectations</a:t>
            </a:r>
          </a:p>
          <a:p>
            <a:pPr lvl="1"/>
            <a:r>
              <a:rPr lang="en-GB" dirty="0">
                <a:latin typeface="+mj-lt"/>
                <a:ea typeface="ＭＳ Ｐゴシック" charset="0"/>
                <a:cs typeface="ＭＳ Ｐゴシック" charset="0"/>
              </a:rPr>
              <a:t>Resource and business partner availability and performance</a:t>
            </a:r>
          </a:p>
          <a:p>
            <a:r>
              <a:rPr lang="en-US" dirty="0"/>
              <a:t>Example: Following natural disasters (e.g. storms), the number of home insurance claims increases by tenfold</a:t>
            </a:r>
          </a:p>
          <a:p>
            <a:r>
              <a:rPr lang="en-US" dirty="0"/>
              <a:t>To address this surge, flexibility is required at:</a:t>
            </a:r>
          </a:p>
          <a:p>
            <a:pPr lvl="1"/>
            <a:r>
              <a:rPr lang="en-US" dirty="0"/>
              <a:t>Resource level: Staff redeployment, faster performance</a:t>
            </a:r>
          </a:p>
          <a:p>
            <a:pPr lvl="1"/>
            <a:r>
              <a:rPr lang="en-US" dirty="0"/>
              <a:t>Process level: Performing tasks differently to speed up the front-end</a:t>
            </a:r>
          </a:p>
          <a:p>
            <a:pPr lvl="1"/>
            <a:r>
              <a:rPr lang="en-US" dirty="0"/>
              <a:t>Management: Relaxing business rules and controls where possible</a:t>
            </a:r>
          </a:p>
          <a:p>
            <a:endParaRPr lang="et-EE" dirty="0">
              <a:ea typeface="ＭＳ Ｐゴシック" charset="0"/>
              <a:cs typeface="ＭＳ Ｐゴシック" charset="0"/>
            </a:endParaRPr>
          </a:p>
        </p:txBody>
      </p:sp>
      <p:sp>
        <p:nvSpPr>
          <p:cNvPr id="20482" name="Title 1"/>
          <p:cNvSpPr>
            <a:spLocks noGrp="1"/>
          </p:cNvSpPr>
          <p:nvPr>
            <p:ph type="title"/>
          </p:nvPr>
        </p:nvSpPr>
        <p:spPr/>
        <p:txBody>
          <a:bodyPr/>
          <a:lstStyle/>
          <a:p>
            <a:r>
              <a:rPr lang="en-US" dirty="0">
                <a:ea typeface="ＭＳ Ｐゴシック" charset="0"/>
                <a:cs typeface="ＭＳ Ｐゴシック" charset="0"/>
              </a:rPr>
              <a:t>Flexibility</a:t>
            </a:r>
          </a:p>
        </p:txBody>
      </p:sp>
    </p:spTree>
    <p:extLst>
      <p:ext uri="{BB962C8B-B14F-4D97-AF65-F5344CB8AC3E}">
        <p14:creationId xmlns:p14="http://schemas.microsoft.com/office/powerpoint/2010/main" val="7579070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764737570"/>
              </p:ext>
            </p:extLst>
          </p:nvPr>
        </p:nvGraphicFramePr>
        <p:xfrm>
          <a:off x="838201" y="1216747"/>
          <a:ext cx="10515600" cy="5276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838200" y="240433"/>
            <a:ext cx="10515600" cy="1325563"/>
          </a:xfrm>
        </p:spPr>
        <p:txBody>
          <a:bodyPr/>
          <a:lstStyle/>
          <a:p>
            <a:r>
              <a:rPr lang="en-US" dirty="0"/>
              <a:t>Redesign Heuristics</a:t>
            </a:r>
          </a:p>
        </p:txBody>
      </p:sp>
    </p:spTree>
    <p:extLst>
      <p:ext uri="{BB962C8B-B14F-4D97-AF65-F5344CB8AC3E}">
        <p14:creationId xmlns:p14="http://schemas.microsoft.com/office/powerpoint/2010/main" val="112569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3000" y="1690687"/>
            <a:ext cx="9061648" cy="4257739"/>
          </a:xfrm>
        </p:spPr>
        <p:txBody>
          <a:bodyPr/>
          <a:lstStyle/>
          <a:p>
            <a:pPr marL="457200" indent="-457200">
              <a:buFont typeface="+mj-lt"/>
              <a:buAutoNum type="arabicPeriod"/>
            </a:pPr>
            <a:r>
              <a:rPr lang="en-US" dirty="0"/>
              <a:t>Task elimination</a:t>
            </a:r>
          </a:p>
          <a:p>
            <a:pPr marL="457200" indent="-457200">
              <a:buFont typeface="+mj-lt"/>
              <a:buAutoNum type="arabicPeriod"/>
            </a:pPr>
            <a:r>
              <a:rPr lang="en-US" dirty="0"/>
              <a:t>Task composition/decomposition</a:t>
            </a:r>
          </a:p>
          <a:p>
            <a:pPr marL="457200" indent="-457200">
              <a:buFont typeface="+mj-lt"/>
              <a:buAutoNum type="arabicPeriod"/>
            </a:pPr>
            <a:r>
              <a:rPr lang="en-US" dirty="0"/>
              <a:t>Triage</a:t>
            </a:r>
          </a:p>
        </p:txBody>
      </p:sp>
      <p:sp>
        <p:nvSpPr>
          <p:cNvPr id="5" name="Title 4"/>
          <p:cNvSpPr>
            <a:spLocks noGrp="1"/>
          </p:cNvSpPr>
          <p:nvPr>
            <p:ph type="title"/>
          </p:nvPr>
        </p:nvSpPr>
        <p:spPr/>
        <p:txBody>
          <a:bodyPr/>
          <a:lstStyle/>
          <a:p>
            <a:r>
              <a:rPr lang="en-US" dirty="0"/>
              <a:t>Task-level redesign heuristics</a:t>
            </a:r>
          </a:p>
        </p:txBody>
      </p:sp>
      <p:pic>
        <p:nvPicPr>
          <p:cNvPr id="406530" name="Picture 2" descr="http://blog.mindjet.com/wp-content/uploads/2012/10/How-Social-Task-Management-Helps-Conquer-the-Big-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661" y="3257307"/>
            <a:ext cx="4843585" cy="24217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5895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3"/>
          <p:cNvSpPr>
            <a:spLocks noGrp="1" noChangeArrowheads="1"/>
          </p:cNvSpPr>
          <p:nvPr>
            <p:ph type="body" idx="1"/>
          </p:nvPr>
        </p:nvSpPr>
        <p:spPr>
          <a:xfrm>
            <a:off x="1036320" y="1055335"/>
            <a:ext cx="10408919" cy="5131680"/>
          </a:xfrm>
          <a:noFill/>
        </p:spPr>
        <p:txBody>
          <a:bodyPr>
            <a:normAutofit/>
          </a:bodyPr>
          <a:lstStyle/>
          <a:p>
            <a:pPr marL="0" indent="0">
              <a:buNone/>
            </a:pPr>
            <a:r>
              <a:rPr lang="en-GB" altLang="en-US" sz="2400" dirty="0"/>
              <a:t>Eliminate non-value-adding steps wherever these can be isolated</a:t>
            </a:r>
          </a:p>
          <a:p>
            <a:pPr lvl="1"/>
            <a:r>
              <a:rPr lang="en-GB" altLang="en-US" sz="1800" dirty="0"/>
              <a:t>Forward, send, receive, …</a:t>
            </a:r>
          </a:p>
          <a:p>
            <a:pPr marL="0" indent="0">
              <a:buNone/>
            </a:pPr>
            <a:r>
              <a:rPr lang="en-GB" altLang="en-US" dirty="0"/>
              <a:t>Consider reducing manual control steps (</a:t>
            </a:r>
            <a:r>
              <a:rPr lang="en-GB" altLang="en-US" sz="2400" dirty="0"/>
              <a:t>checks</a:t>
            </a:r>
            <a:r>
              <a:rPr lang="en-GB" altLang="en-US" dirty="0"/>
              <a:t> &amp; </a:t>
            </a:r>
            <a:r>
              <a:rPr lang="en-GB" altLang="en-US" sz="2400" dirty="0"/>
              <a:t>approvals</a:t>
            </a:r>
            <a:r>
              <a:rPr lang="en-GB" altLang="en-US" dirty="0"/>
              <a:t>) by:</a:t>
            </a:r>
          </a:p>
          <a:p>
            <a:pPr lvl="1"/>
            <a:r>
              <a:rPr lang="en-GB" altLang="en-US" dirty="0"/>
              <a:t>Skipping them where feasible</a:t>
            </a:r>
          </a:p>
          <a:p>
            <a:pPr lvl="1"/>
            <a:r>
              <a:rPr lang="en-GB" altLang="en-US" dirty="0"/>
              <a:t>Replacing them with statistical controls</a:t>
            </a:r>
          </a:p>
          <a:p>
            <a:pPr lvl="1"/>
            <a:r>
              <a:rPr lang="en-GB" altLang="en-US" dirty="0"/>
              <a:t>Skipping them selectively</a:t>
            </a:r>
          </a:p>
          <a:p>
            <a:pPr marL="0" indent="0">
              <a:buNone/>
            </a:pPr>
            <a:endParaRPr lang="en-GB" altLang="en-US" sz="2400" dirty="0"/>
          </a:p>
          <a:p>
            <a:endParaRPr lang="en-GB" altLang="en-US" dirty="0"/>
          </a:p>
          <a:p>
            <a:endParaRPr lang="en-GB" altLang="en-US" sz="2400" dirty="0"/>
          </a:p>
          <a:p>
            <a:endParaRPr lang="en-GB" altLang="en-US" dirty="0"/>
          </a:p>
          <a:p>
            <a:pPr marL="228600" lvl="1" indent="0">
              <a:buNone/>
            </a:pPr>
            <a:endParaRPr lang="en-GB" altLang="en-US" sz="1800" dirty="0"/>
          </a:p>
        </p:txBody>
      </p:sp>
      <p:sp>
        <p:nvSpPr>
          <p:cNvPr id="151555" name="Title 82"/>
          <p:cNvSpPr>
            <a:spLocks noGrp="1"/>
          </p:cNvSpPr>
          <p:nvPr>
            <p:ph type="title"/>
          </p:nvPr>
        </p:nvSpPr>
        <p:spPr>
          <a:xfrm>
            <a:off x="1981200" y="142876"/>
            <a:ext cx="8229600" cy="1000125"/>
          </a:xfrm>
        </p:spPr>
        <p:txBody>
          <a:bodyPr/>
          <a:lstStyle/>
          <a:p>
            <a:r>
              <a:rPr lang="en-GB" altLang="en-US" dirty="0"/>
              <a:t>H1. Task elimination</a:t>
            </a:r>
            <a:endParaRPr lang="et-EE"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523" y="3354885"/>
            <a:ext cx="4211313" cy="935847"/>
          </a:xfrm>
          <a:prstGeom prst="rect">
            <a:avLst/>
          </a:prstGeom>
        </p:spPr>
      </p:pic>
      <p:pic>
        <p:nvPicPr>
          <p:cNvPr id="3" name="Picture 2" descr="Screen Shot 2015-01-27 at 4.52.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3523" y="4935439"/>
            <a:ext cx="4211313" cy="867226"/>
          </a:xfrm>
          <a:prstGeom prst="rect">
            <a:avLst/>
          </a:prstGeom>
        </p:spPr>
      </p:pic>
      <p:sp>
        <p:nvSpPr>
          <p:cNvPr id="4" name="TextBox 3"/>
          <p:cNvSpPr txBox="1"/>
          <p:nvPr/>
        </p:nvSpPr>
        <p:spPr>
          <a:xfrm>
            <a:off x="8310946" y="4227553"/>
            <a:ext cx="1961430" cy="707886"/>
          </a:xfrm>
          <a:prstGeom prst="rect">
            <a:avLst/>
          </a:prstGeom>
          <a:noFill/>
        </p:spPr>
        <p:txBody>
          <a:bodyPr wrap="square" rtlCol="0">
            <a:spAutoFit/>
          </a:bodyPr>
          <a:lstStyle/>
          <a:p>
            <a:pPr algn="ctr"/>
            <a:r>
              <a:rPr lang="en-US" sz="2000" dirty="0"/>
              <a:t>+ Statistical </a:t>
            </a:r>
            <a:br>
              <a:rPr lang="en-US" sz="2000" dirty="0"/>
            </a:br>
            <a:r>
              <a:rPr lang="en-US" sz="2000" dirty="0"/>
              <a:t>Control</a:t>
            </a:r>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1403"/>
          <a:stretch/>
        </p:blipFill>
        <p:spPr>
          <a:xfrm>
            <a:off x="2938072" y="4786373"/>
            <a:ext cx="4315990" cy="1716242"/>
          </a:xfrm>
          <a:prstGeom prst="rect">
            <a:avLst/>
          </a:prstGeom>
        </p:spPr>
      </p:pic>
      <p:sp>
        <p:nvSpPr>
          <p:cNvPr id="151560" name="Curved Left Arrow 151559"/>
          <p:cNvSpPr/>
          <p:nvPr/>
        </p:nvSpPr>
        <p:spPr>
          <a:xfrm>
            <a:off x="7657515" y="3799203"/>
            <a:ext cx="788963" cy="1639650"/>
          </a:xfrm>
          <a:prstGeom prst="curved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97349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1553">
                                            <p:txEl>
                                              <p:pRg st="2" end="2"/>
                                            </p:txEl>
                                          </p:spTgt>
                                        </p:tgtEl>
                                        <p:attrNameLst>
                                          <p:attrName>style.visibility</p:attrName>
                                        </p:attrNameLst>
                                      </p:cBhvr>
                                      <p:to>
                                        <p:strVal val="visible"/>
                                      </p:to>
                                    </p:set>
                                    <p:animEffect transition="in" filter="wipe(up)">
                                      <p:cBhvr>
                                        <p:cTn id="7" dur="500"/>
                                        <p:tgtEl>
                                          <p:spTgt spid="151553">
                                            <p:txEl>
                                              <p:pRg st="2" end="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1553">
                                            <p:txEl>
                                              <p:pRg st="3" end="3"/>
                                            </p:txEl>
                                          </p:spTgt>
                                        </p:tgtEl>
                                        <p:attrNameLst>
                                          <p:attrName>style.visibility</p:attrName>
                                        </p:attrNameLst>
                                      </p:cBhvr>
                                      <p:to>
                                        <p:strVal val="visible"/>
                                      </p:to>
                                    </p:set>
                                    <p:animEffect transition="in" filter="wipe(up)">
                                      <p:cBhvr>
                                        <p:cTn id="11" dur="500"/>
                                        <p:tgtEl>
                                          <p:spTgt spid="15155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1560"/>
                                        </p:tgtEl>
                                        <p:attrNameLst>
                                          <p:attrName>style.visibility</p:attrName>
                                        </p:attrNameLst>
                                      </p:cBhvr>
                                      <p:to>
                                        <p:strVal val="visible"/>
                                      </p:to>
                                    </p:set>
                                    <p:animEffect transition="in" filter="wipe(up)">
                                      <p:cBhvr>
                                        <p:cTn id="19" dur="500"/>
                                        <p:tgtEl>
                                          <p:spTgt spid="15156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51553">
                                            <p:txEl>
                                              <p:pRg st="4" end="4"/>
                                            </p:txEl>
                                          </p:spTgt>
                                        </p:tgtEl>
                                        <p:attrNameLst>
                                          <p:attrName>style.visibility</p:attrName>
                                        </p:attrNameLst>
                                      </p:cBhvr>
                                      <p:to>
                                        <p:strVal val="visible"/>
                                      </p:to>
                                    </p:set>
                                    <p:animEffect transition="in" filter="wipe(up)">
                                      <p:cBhvr>
                                        <p:cTn id="28" dur="500"/>
                                        <p:tgtEl>
                                          <p:spTgt spid="151553">
                                            <p:txEl>
                                              <p:pRg st="4" end="4"/>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51553">
                                            <p:txEl>
                                              <p:pRg st="5" end="5"/>
                                            </p:txEl>
                                          </p:spTgt>
                                        </p:tgtEl>
                                        <p:attrNameLst>
                                          <p:attrName>style.visibility</p:attrName>
                                        </p:attrNameLst>
                                      </p:cBhvr>
                                      <p:to>
                                        <p:strVal val="visible"/>
                                      </p:to>
                                    </p:set>
                                    <p:animEffect transition="in" filter="wipe(up)">
                                      <p:cBhvr>
                                        <p:cTn id="41" dur="500"/>
                                        <p:tgtEl>
                                          <p:spTgt spid="151553">
                                            <p:txEl>
                                              <p:pRg st="5" end="5"/>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5156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5557</Words>
  <Application>Microsoft Office PowerPoint</Application>
  <PresentationFormat>Widescreen</PresentationFormat>
  <Paragraphs>495</Paragraphs>
  <Slides>43</Slides>
  <Notes>43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ＭＳ Ｐゴシック</vt:lpstr>
      <vt:lpstr>Arial</vt:lpstr>
      <vt:lpstr>Calibri</vt:lpstr>
      <vt:lpstr>Calibri Light</vt:lpstr>
      <vt:lpstr>Times New Roman</vt:lpstr>
      <vt:lpstr>Office Theme</vt:lpstr>
      <vt:lpstr>Visio</vt:lpstr>
      <vt:lpstr>Business Process Engineering</vt:lpstr>
      <vt:lpstr>Process redesign</vt:lpstr>
      <vt:lpstr>Process redesign approaches</vt:lpstr>
      <vt:lpstr>Heuristic Process Redesign</vt:lpstr>
      <vt:lpstr>Performance measures: the Devil’s Quadrangle</vt:lpstr>
      <vt:lpstr>Flexibility</vt:lpstr>
      <vt:lpstr>Redesign Heuristics</vt:lpstr>
      <vt:lpstr>Task-level redesign heuristics</vt:lpstr>
      <vt:lpstr>H1. Task elimination</vt:lpstr>
      <vt:lpstr>H1. Task elimination</vt:lpstr>
      <vt:lpstr>H2. Task composition/decomposition</vt:lpstr>
      <vt:lpstr>H2. Task composition and decomposition</vt:lpstr>
      <vt:lpstr>H3. Triage</vt:lpstr>
      <vt:lpstr>H3. Triage</vt:lpstr>
      <vt:lpstr>Flow-level Redesign Heuristics</vt:lpstr>
      <vt:lpstr>H4. Re-sequencing</vt:lpstr>
      <vt:lpstr>H4. Re-sequencing</vt:lpstr>
      <vt:lpstr>H5. Parallelism enhancement</vt:lpstr>
      <vt:lpstr>H5. Parallelism enhancement</vt:lpstr>
      <vt:lpstr>Process-level redesign heuristics</vt:lpstr>
      <vt:lpstr>H6. Process Specialization/Standardization</vt:lpstr>
      <vt:lpstr>H6. Process specialization &amp; standardization</vt:lpstr>
      <vt:lpstr>H7. Resource optimization</vt:lpstr>
      <vt:lpstr>H7. Resource optimization</vt:lpstr>
      <vt:lpstr>H8. Communication optimization</vt:lpstr>
      <vt:lpstr>H8. Communication optimization </vt:lpstr>
      <vt:lpstr>H8. Communication optimization </vt:lpstr>
      <vt:lpstr>H8. Communication optimization</vt:lpstr>
      <vt:lpstr>H9. Automation</vt:lpstr>
      <vt:lpstr>H9. Automation</vt:lpstr>
      <vt:lpstr>Applying redesign heuristics</vt:lpstr>
      <vt:lpstr>Applying redesign heuristics</vt:lpstr>
      <vt:lpstr>Applying redesign heuristics</vt:lpstr>
      <vt:lpstr>Applying redesign heuristics</vt:lpstr>
      <vt:lpstr>Applying redesign heuristics</vt:lpstr>
      <vt:lpstr>Applying redesign heuristics</vt:lpstr>
      <vt:lpstr>Applying redesign heuristics</vt:lpstr>
      <vt:lpstr>Redesign output: to-be process model</vt:lpstr>
      <vt:lpstr>Applying redesign heuristics</vt:lpstr>
      <vt:lpstr>Applying redesign heuristics</vt:lpstr>
      <vt:lpstr>Redesign heuristics for Equipment rental process</vt:lpstr>
      <vt:lpstr>Redesign heuristics for Equipment rental process</vt:lpstr>
      <vt:lpstr>PICK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Ahmad</dc:creator>
  <cp:lastModifiedBy>Salman Ahmad</cp:lastModifiedBy>
  <cp:revision>36</cp:revision>
  <dcterms:created xsi:type="dcterms:W3CDTF">2020-12-22T11:03:44Z</dcterms:created>
  <dcterms:modified xsi:type="dcterms:W3CDTF">2024-03-18T07:31:59Z</dcterms:modified>
</cp:coreProperties>
</file>