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883" r:id="rId2"/>
    <p:sldId id="258" r:id="rId3"/>
    <p:sldId id="339" r:id="rId4"/>
    <p:sldId id="271" r:id="rId5"/>
    <p:sldId id="357" r:id="rId6"/>
    <p:sldId id="356" r:id="rId7"/>
    <p:sldId id="272" r:id="rId8"/>
    <p:sldId id="337" r:id="rId9"/>
    <p:sldId id="333" r:id="rId10"/>
    <p:sldId id="274" r:id="rId11"/>
    <p:sldId id="1884" r:id="rId12"/>
    <p:sldId id="335" r:id="rId13"/>
    <p:sldId id="276" r:id="rId14"/>
    <p:sldId id="347" r:id="rId15"/>
    <p:sldId id="365" r:id="rId16"/>
    <p:sldId id="363" r:id="rId17"/>
    <p:sldId id="360" r:id="rId18"/>
    <p:sldId id="343" r:id="rId19"/>
    <p:sldId id="341" r:id="rId20"/>
    <p:sldId id="361" r:id="rId21"/>
    <p:sldId id="348" r:id="rId22"/>
    <p:sldId id="346" r:id="rId23"/>
    <p:sldId id="275"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9" autoAdjust="0"/>
    <p:restoredTop sz="75588" autoAdjust="0"/>
  </p:normalViewPr>
  <p:slideViewPr>
    <p:cSldViewPr snapToGrid="0">
      <p:cViewPr varScale="1">
        <p:scale>
          <a:sx n="64" d="100"/>
          <a:sy n="64" d="100"/>
        </p:scale>
        <p:origin x="17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A078-6513-40F5-8BE5-21681CB5C4B8}" type="datetimeFigureOut">
              <a:rPr lang="en-PK" smtClean="0"/>
              <a:t>21/03/2024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17E93-B727-4BA6-9B1E-8C72243DEF79}" type="slidenum">
              <a:rPr lang="en-PK" smtClean="0"/>
              <a:t>‹#›</a:t>
            </a:fld>
            <a:endParaRPr lang="en-PK"/>
          </a:p>
        </p:txBody>
      </p:sp>
    </p:spTree>
    <p:extLst>
      <p:ext uri="{BB962C8B-B14F-4D97-AF65-F5344CB8AC3E}">
        <p14:creationId xmlns:p14="http://schemas.microsoft.com/office/powerpoint/2010/main" val="306680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1F2A70B-78F2-4DCF-B53B-C990D2FAFB8A}" type="slidenum">
              <a:rPr lang="en-PK" smtClean="0"/>
              <a:t>1</a:t>
            </a:fld>
            <a:endParaRPr lang="en-PK"/>
          </a:p>
        </p:txBody>
      </p:sp>
    </p:spTree>
    <p:extLst>
      <p:ext uri="{BB962C8B-B14F-4D97-AF65-F5344CB8AC3E}">
        <p14:creationId xmlns:p14="http://schemas.microsoft.com/office/powerpoint/2010/main" val="6753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we have identified each task’s type, and so</a:t>
            </a:r>
            <a:r>
              <a:rPr lang="en-AU" baseline="0" dirty="0"/>
              <a:t> the automation boundaries, we can review each manual task to see whether we can automate them or we have to isolate them. Here the principle is: …</a:t>
            </a:r>
            <a:endParaRPr lang="en-AU" dirty="0"/>
          </a:p>
          <a:p>
            <a:endParaRPr lang="en-AU" dirty="0"/>
          </a:p>
          <a:p>
            <a:r>
              <a:rPr lang="en-AU" dirty="0"/>
              <a:t>Where the nice looking woman gets a notification on her mobile</a:t>
            </a:r>
            <a:r>
              <a:rPr lang="en-AU" baseline="0" dirty="0"/>
              <a:t> device to go and pick up the box from the shelf, and once she is done she scans the barcode of the product so that an automatic notification is sent back to the BPMS, which now knows it can move on</a:t>
            </a:r>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10</a:t>
            </a:fld>
            <a:endParaRPr lang="en-AU"/>
          </a:p>
        </p:txBody>
      </p:sp>
    </p:spTree>
    <p:extLst>
      <p:ext uri="{BB962C8B-B14F-4D97-AF65-F5344CB8AC3E}">
        <p14:creationId xmlns:p14="http://schemas.microsoft.com/office/powerpoint/2010/main" val="77575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Process</a:t>
            </a:r>
            <a:r>
              <a:rPr lang="en-AU" b="1" baseline="0" dirty="0"/>
              <a:t> e</a:t>
            </a:r>
            <a:r>
              <a:rPr lang="en-AU" b="1" dirty="0"/>
              <a:t>xceptions happen</a:t>
            </a:r>
            <a:r>
              <a:rPr lang="en-AU" b="1" baseline="0" dirty="0"/>
              <a:t> all the time and f</a:t>
            </a:r>
            <a:r>
              <a:rPr lang="en-AU" b="1" dirty="0"/>
              <a:t>or as intelligent as a modern system can be,</a:t>
            </a:r>
            <a:r>
              <a:rPr lang="en-AU" b="1" baseline="0" dirty="0"/>
              <a:t> it can never foresee exceptions, which we need to implement, though i</a:t>
            </a:r>
            <a:r>
              <a:rPr lang="en-AU" b="1" dirty="0"/>
              <a:t>t doesn’t need to be done all at once,</a:t>
            </a:r>
            <a:r>
              <a:rPr lang="en-AU" b="1" baseline="0" dirty="0"/>
              <a:t> it can be done in stages.</a:t>
            </a:r>
          </a:p>
          <a:p>
            <a:endParaRPr lang="en-AU" baseline="0" dirty="0"/>
          </a:p>
          <a:p>
            <a:endParaRPr lang="en-AU" dirty="0"/>
          </a:p>
          <a:p>
            <a:r>
              <a:rPr lang="en-AU" dirty="0"/>
              <a:t>Tech-related exceptions: system crash, network outage, service unavailability,</a:t>
            </a:r>
            <a:r>
              <a:rPr lang="en-AU" baseline="0" dirty="0"/>
              <a:t> data mismatch</a:t>
            </a:r>
          </a:p>
          <a:p>
            <a:r>
              <a:rPr lang="en-AU" baseline="0" dirty="0"/>
              <a:t>Bus-related: product discontinuation, order cancelation, out-of-stock items</a:t>
            </a:r>
            <a:endParaRPr lang="en-AU" dirty="0"/>
          </a:p>
          <a:p>
            <a:endParaRPr lang="en-AU" baseline="0" dirty="0"/>
          </a:p>
          <a:p>
            <a:endParaRPr lang="en-AU" baseline="0" dirty="0"/>
          </a:p>
          <a:p>
            <a:r>
              <a:rPr lang="en-AU" baseline="0" dirty="0"/>
              <a:t>BAs legitimately think it’s not relevant for communication purposes, they assume it’s common knowledge or they are not (fully) aware of it.</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So first we need to </a:t>
            </a:r>
            <a:r>
              <a:rPr lang="de-AT" b="1" dirty="0"/>
              <a:t>Check for coverage of exceptions</a:t>
            </a:r>
            <a:r>
              <a:rPr lang="de-AT" dirty="0"/>
              <a:t>. Then we need to Specify all electronic data objects and split conditions</a:t>
            </a:r>
            <a:endParaRPr lang="en-AU"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11</a:t>
            </a:fld>
            <a:endParaRPr lang="en-AU"/>
          </a:p>
        </p:txBody>
      </p:sp>
    </p:spTree>
    <p:extLst>
      <p:ext uri="{BB962C8B-B14F-4D97-AF65-F5344CB8AC3E}">
        <p14:creationId xmlns:p14="http://schemas.microsoft.com/office/powerpoint/2010/main" val="1583358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So first we need to </a:t>
            </a:r>
            <a:r>
              <a:rPr lang="de-AT" dirty="0"/>
              <a:t>Check for coverage of exceptions. Then we need to Specify all electronic data objects and split conditions</a:t>
            </a:r>
            <a:endParaRPr lang="en-AU"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12</a:t>
            </a:fld>
            <a:endParaRPr lang="en-AU"/>
          </a:p>
        </p:txBody>
      </p:sp>
    </p:spTree>
    <p:extLst>
      <p:ext uri="{BB962C8B-B14F-4D97-AF65-F5344CB8AC3E}">
        <p14:creationId xmlns:p14="http://schemas.microsoft.com/office/powerpoint/2010/main" val="24510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is not necessarily</a:t>
            </a:r>
            <a:r>
              <a:rPr lang="en-AU" baseline="0" dirty="0"/>
              <a:t> </a:t>
            </a:r>
            <a:r>
              <a:rPr lang="en-AU" dirty="0"/>
              <a:t>a 1-1 mapping between</a:t>
            </a:r>
            <a:r>
              <a:rPr lang="en-AU" baseline="0" dirty="0"/>
              <a:t> tasks in a conceptual process model and those in the executable counterpart. </a:t>
            </a:r>
          </a:p>
          <a:p>
            <a:endParaRPr lang="en-AU" baseline="0" dirty="0"/>
          </a:p>
          <a:p>
            <a:r>
              <a:rPr lang="en-AU" baseline="0" dirty="0"/>
              <a:t>Principle: a BPMS is intended to </a:t>
            </a:r>
            <a:r>
              <a:rPr lang="en-AU" b="1" baseline="0" dirty="0"/>
              <a:t>coordinate</a:t>
            </a:r>
            <a:r>
              <a:rPr lang="en-AU" baseline="0" dirty="0"/>
              <a:t> and </a:t>
            </a:r>
            <a:r>
              <a:rPr lang="en-AU" b="1" baseline="0" dirty="0"/>
              <a:t>manage</a:t>
            </a:r>
            <a:r>
              <a:rPr lang="en-AU" baseline="0" dirty="0"/>
              <a:t> handovers of work between multiple resources (human or non-human). Accordingly, two or more consecutive tasks are candidate for aggregation. If this was the case, the BPMS would not add any value as it would not manage any handover of work </a:t>
            </a:r>
          </a:p>
          <a:p>
            <a:endParaRPr lang="en-AU" baseline="0" dirty="0"/>
          </a:p>
          <a:p>
            <a:r>
              <a:rPr lang="en-AU" baseline="0" dirty="0"/>
              <a:t>Similarly, if an activity requires more than one resource to be executed, it is too coarse-grained and thus needs to be refined.</a:t>
            </a:r>
          </a:p>
          <a:p>
            <a:endParaRPr lang="en-AU" baseline="0" dirty="0"/>
          </a:p>
          <a:p>
            <a:r>
              <a:rPr lang="en-AU" baseline="0" dirty="0"/>
              <a:t>Aggregation: Enter customer name, enter customer policy number and enter damage details into Enter claim, if performed by the same claims handler</a:t>
            </a:r>
          </a:p>
          <a:p>
            <a:r>
              <a:rPr lang="en-AU" baseline="0" dirty="0"/>
              <a:t>Refinement: Enter and approve money transfer, typically performed by two different participants with the same role, financial officer, in order to enforce a separation of duties</a:t>
            </a:r>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13</a:t>
            </a:fld>
            <a:endParaRPr lang="en-AU"/>
          </a:p>
        </p:txBody>
      </p:sp>
    </p:spTree>
    <p:extLst>
      <p:ext uri="{BB962C8B-B14F-4D97-AF65-F5344CB8AC3E}">
        <p14:creationId xmlns:p14="http://schemas.microsoft.com/office/powerpoint/2010/main" val="214053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Remember the student admission</a:t>
            </a:r>
            <a:r>
              <a:rPr lang="en-AU" baseline="0" dirty="0"/>
              <a:t> process?</a:t>
            </a:r>
          </a:p>
          <a:p>
            <a:endParaRPr lang="en-AU" baseline="0" dirty="0"/>
          </a:p>
          <a:p>
            <a:r>
              <a:rPr lang="en-AU" baseline="0" dirty="0"/>
              <a:t>Let’s take a look at this subprocess “Verify degrees validity”…</a:t>
            </a:r>
          </a:p>
          <a:p>
            <a:endParaRPr lang="en-AU" baseline="0" dirty="0"/>
          </a:p>
          <a:p>
            <a:r>
              <a:rPr lang="en-AU" baseline="0" dirty="0"/>
              <a:t>While these may be performed by the same admin clerk, we do want to report the completion of each task to the BPMS for the sake of monitoring the progress of the application, for example for auditability, also because there is typically some idle time between each task (e.g. after the documents have been posted and before receiving the results). It is also useful in this case to manage potential exceptions. For example, if the results aren’t received within a given timeframe, we can handle this delay with an exception handler attached to this task.</a:t>
            </a:r>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14</a:t>
            </a:fld>
            <a:endParaRPr lang="en-AU"/>
          </a:p>
        </p:txBody>
      </p:sp>
    </p:spTree>
    <p:extLst>
      <p:ext uri="{BB962C8B-B14F-4D97-AF65-F5344CB8AC3E}">
        <p14:creationId xmlns:p14="http://schemas.microsoft.com/office/powerpoint/2010/main" val="13998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And there is virtually no limit to the number of</a:t>
            </a:r>
            <a:r>
              <a:rPr lang="en-AU" baseline="0" dirty="0"/>
              <a:t> exceptions we can capture in a model – it depends on how sophisticated is our system to be able to handle such exceptions.</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In other words, the more exceptions we add, the more robust the solution will be.</a:t>
            </a:r>
            <a:endParaRPr lang="en-AU"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16</a:t>
            </a:fld>
            <a:endParaRPr lang="en-AU"/>
          </a:p>
        </p:txBody>
      </p:sp>
    </p:spTree>
    <p:extLst>
      <p:ext uri="{BB962C8B-B14F-4D97-AF65-F5344CB8AC3E}">
        <p14:creationId xmlns:p14="http://schemas.microsoft.com/office/powerpoint/2010/main" val="245101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Isolate manual tasks (use Example 9.1 – student admission process)</a:t>
            </a:r>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17</a:t>
            </a:fld>
            <a:endParaRPr lang="en-AU"/>
          </a:p>
        </p:txBody>
      </p:sp>
    </p:spTree>
    <p:extLst>
      <p:ext uri="{BB962C8B-B14F-4D97-AF65-F5344CB8AC3E}">
        <p14:creationId xmlns:p14="http://schemas.microsoft.com/office/powerpoint/2010/main" val="937372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Isolate manual tasks (use Example 9.1 – student admission process)</a:t>
            </a:r>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18</a:t>
            </a:fld>
            <a:endParaRPr lang="en-AU"/>
          </a:p>
        </p:txBody>
      </p:sp>
    </p:spTree>
    <p:extLst>
      <p:ext uri="{BB962C8B-B14F-4D97-AF65-F5344CB8AC3E}">
        <p14:creationId xmlns:p14="http://schemas.microsoft.com/office/powerpoint/2010/main" val="937372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Exercise 9.8</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indent="0" algn="l" defTabSz="914400" rtl="0" eaLnBrk="1" fontAlgn="auto" latinLnBrk="0" hangingPunct="1">
              <a:lnSpc>
                <a:spcPct val="100000"/>
              </a:lnSpc>
              <a:spcBef>
                <a:spcPts val="0"/>
              </a:spcBef>
              <a:spcAft>
                <a:spcPts val="0"/>
              </a:spcAft>
              <a:buClrTx/>
              <a:buSzTx/>
              <a:buFontTx/>
              <a:buNone/>
              <a:tabLst/>
              <a:defRPr/>
            </a:pPr>
            <a:r>
              <a:rPr lang="de-AT" dirty="0"/>
              <a:t>If therea are</a:t>
            </a:r>
            <a:r>
              <a:rPr lang="de-AT" baseline="0" dirty="0"/>
              <a:t> any manual tasks, find a way to hook them to the pharmacy system.</a:t>
            </a:r>
            <a:endParaRPr lang="de-AT" dirty="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way of modeling this fragment is by defining the following tasks: “Check insurance”, “Collect drugs from shelves”, “Check quality”, “Collect payment” (triggered by the arrival of the customer), and finally “Retrieve prescription bag”. Assume the pharmacy system automates the prescription fulfillment process. Identify the type of each task and if there are any manual tasks, specify how these can be linked to the pharmacy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Task “Check insurance” can be automated through a service that determines the amount of the co-payment based on the details of the prescription and on the customer’s insurance policy.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Tasks “Collect drugs from shelves” and “Check quality” are manual tasks. </a:t>
            </a:r>
            <a:r>
              <a:rPr lang="en-US" b="1" dirty="0"/>
              <a:t>These tasks can be implemented as user tasks in the automated process. </a:t>
            </a:r>
            <a:r>
              <a:rPr lang="en-US" dirty="0"/>
              <a:t>To do so, the pharmacy technician who collects the drugs, and the pharmacist who quality-checks the prescription and seals the bag, should have a convenient mechanism to signal the completion of these activities to the BPMS. This could be achieved by putting in place a system based on barcode scans to track prescriptions. For example, the technician would see a list of prescriptions to be filled from their </a:t>
            </a:r>
            <a:r>
              <a:rPr lang="en-US" dirty="0" err="1"/>
              <a:t>worklist</a:t>
            </a:r>
            <a:r>
              <a:rPr lang="en-US" dirty="0"/>
              <a:t>. They would then pick up one of the prescriptions and the system would associate the prescription to a new barcode which is printed on an adhesive label. The technician would then attach the label to a bag, collect the drugs and put them in a bag, and when done, they would scan the barcode from the label to record that the prescription has been fulfilled. This signals the completion of task “Collect drugs from shelves” to the pharmacy system. In turn, it generates a new work item of task “Check quality” in the pharmacist’s </a:t>
            </a:r>
            <a:r>
              <a:rPr lang="en-US" dirty="0" err="1"/>
              <a:t>worklist</a:t>
            </a:r>
            <a:r>
              <a:rPr lang="en-US" dirty="0"/>
              <a:t>. The pharmacist can then quality-check the prescription and scan the barcode again.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Task “Collect payment” is also a manual task. This task could be implemented as a service task whereby the pharmacy system would push the task of collecting the payment for a prescription to a Point-of-Sale (POS) system and expect the POS system to indicate that the payment has been collected. The pharmacy technician would interact with the POS system once the customer arrives, but this interaction is outside the scope of the pharmacy system. The pharmacy system merely pushes work to the POS system and waits for completion.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description of the process implicitly refers to a manual task whereby the pharmacist seals the bag and puts it into the pick-up area. However, this “Seal bag” task is not included in the executable process model. Instead, this task is integrated into the “Check quality” task. In other words, at the end of the quality check, the pharmacist is expected to seal the bag if the prescription is ready and drop the bag in the pick-up area.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Task “Retrieve prescription bag” is also manual but there is no value in automating it in any way. So this task is left out of the executable process model, which completes once the payment has been made.</a:t>
            </a:r>
            <a:endParaRPr lang="de-AT"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19</a:t>
            </a:fld>
            <a:endParaRPr lang="en-AU"/>
          </a:p>
        </p:txBody>
      </p:sp>
    </p:spTree>
    <p:extLst>
      <p:ext uri="{BB962C8B-B14F-4D97-AF65-F5344CB8AC3E}">
        <p14:creationId xmlns:p14="http://schemas.microsoft.com/office/powerpoint/2010/main" val="309502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TODO: Exercise 9.8 (prescription fulflliment process)</a:t>
            </a:r>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20</a:t>
            </a:fld>
            <a:endParaRPr lang="en-AU"/>
          </a:p>
        </p:txBody>
      </p:sp>
    </p:spTree>
    <p:extLst>
      <p:ext uri="{BB962C8B-B14F-4D97-AF65-F5344CB8AC3E}">
        <p14:creationId xmlns:p14="http://schemas.microsoft.com/office/powerpoint/2010/main" val="309502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Inspired by this message, one year ago we decided to survey </a:t>
            </a:r>
            <a:r>
              <a:rPr lang="en-AU" dirty="0"/>
              <a:t>the plethora</a:t>
            </a:r>
            <a:r>
              <a:rPr lang="en-AU" baseline="0" dirty="0"/>
              <a:t> of approaches, methods and techniques available in BPM and write this book (which builds upon) distil a comprehensive, yet succinct BPM methodology, which is the focus of this book “Fundamentals of BPM”. A methodology that would embrace the whole BPM lifecycle (without skipping any phase – in fact there are many </a:t>
            </a:r>
            <a:r>
              <a:rPr lang="en-AU" baseline="0" dirty="0" err="1"/>
              <a:t>valueable</a:t>
            </a:r>
            <a:r>
              <a:rPr lang="en-AU" baseline="0" dirty="0"/>
              <a:t> books that only focus on certain phases of the lifecycle), starting from the very beginning: process identification, through to process monitoring and controlling. Trying to strike a good balance between IT and management aspects, and </a:t>
            </a:r>
            <a:r>
              <a:rPr lang="en-AU" b="1" baseline="0" dirty="0"/>
              <a:t>would identify clear deliverables for each step of the lifecycle</a:t>
            </a:r>
            <a:r>
              <a:rPr lang="en-AU" baseline="0" dirty="0"/>
              <a:t>, by providing concrete, hands-on techniques to achieve these. For example, how I do I build a process architecture, how do I go about </a:t>
            </a:r>
            <a:r>
              <a:rPr lang="en-AU" baseline="0" dirty="0" err="1"/>
              <a:t>modeling</a:t>
            </a:r>
            <a:r>
              <a:rPr lang="en-AU" baseline="0" dirty="0"/>
              <a:t> a business process, how many discovery methods there exists, now that I have my model, what can I do with that etc.</a:t>
            </a:r>
          </a:p>
          <a:p>
            <a:endParaRPr lang="en-AU" baseline="0" dirty="0"/>
          </a:p>
          <a:p>
            <a:r>
              <a:rPr lang="en-AU" baseline="0" dirty="0"/>
              <a:t>No  change management, process implementation only focuses to process automation.</a:t>
            </a:r>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2</a:t>
            </a:fld>
            <a:endParaRPr lang="en-AU"/>
          </a:p>
        </p:txBody>
      </p:sp>
    </p:spTree>
    <p:extLst>
      <p:ext uri="{BB962C8B-B14F-4D97-AF65-F5344CB8AC3E}">
        <p14:creationId xmlns:p14="http://schemas.microsoft.com/office/powerpoint/2010/main" val="2603119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consider this example in the context of a loan assessment process. A loan officer has to first…</a:t>
            </a:r>
          </a:p>
          <a:p>
            <a:r>
              <a:rPr lang="en-AU" dirty="0"/>
              <a:t>Then an automatic check of the home insurance</a:t>
            </a:r>
            <a:r>
              <a:rPr lang="en-AU" baseline="0" dirty="0"/>
              <a:t> requirements is performed by the BPMS,</a:t>
            </a:r>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21</a:t>
            </a:fld>
            <a:endParaRPr lang="en-AU"/>
          </a:p>
        </p:txBody>
      </p:sp>
    </p:spTree>
    <p:extLst>
      <p:ext uri="{BB962C8B-B14F-4D97-AF65-F5344CB8AC3E}">
        <p14:creationId xmlns:p14="http://schemas.microsoft.com/office/powerpoint/2010/main" val="407385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a few further elements</a:t>
            </a:r>
            <a:r>
              <a:rPr lang="en-AU" baseline="0" dirty="0"/>
              <a:t> besides manual tasks that are irrelevant for execution and that as such could potentially be removed or are actually not tolerated by the BPMS. These are:</a:t>
            </a:r>
            <a:endParaRPr lang="en-AU" dirty="0"/>
          </a:p>
          <a:p>
            <a:endParaRPr lang="en-AU" dirty="0"/>
          </a:p>
          <a:p>
            <a:r>
              <a:rPr lang="en-AU" dirty="0"/>
              <a:t>Data stores are not interpreted since the BPMS assumes</a:t>
            </a:r>
            <a:r>
              <a:rPr lang="en-AU" baseline="0" dirty="0"/>
              <a:t> the existence of an external service that can communicate with the data store, e.g. an </a:t>
            </a:r>
            <a:r>
              <a:rPr lang="en-AU" b="1" baseline="0" dirty="0"/>
              <a:t>Inventory information service </a:t>
            </a:r>
            <a:r>
              <a:rPr lang="en-AU" baseline="0" dirty="0"/>
              <a:t>that can access the warehouse DB in our example. In general, databases are accessed via DB adapters, e.g. a MySQL Adapter. So the BPMS will interface with these services rather than with the data store directly. Still, at the conceptual level, it may be relevant to explicitly represent the data store.</a:t>
            </a:r>
            <a:endParaRPr lang="en-AU" dirty="0"/>
          </a:p>
          <a:p>
            <a:endParaRPr lang="en-AU" dirty="0"/>
          </a:p>
          <a:p>
            <a:r>
              <a:rPr lang="en-AU" dirty="0"/>
              <a:t>Pools and lanes, you would be surprised, but are discarded by BPMSs. This is because they capture coarse-grained resource assignments, e.g. activity “Confirm order” is done within the sales department. When it comes to execution, we need to define resource</a:t>
            </a:r>
            <a:r>
              <a:rPr lang="en-AU" baseline="0" dirty="0"/>
              <a:t> assignments for each task and capturing this information via dedicated lanes (potentially one for each task) will just make the diagram too cluttered.</a:t>
            </a:r>
          </a:p>
          <a:p>
            <a:endParaRPr lang="en-AU" b="1" baseline="0" dirty="0"/>
          </a:p>
          <a:p>
            <a:r>
              <a:rPr lang="en-US" b="1" dirty="0"/>
              <a:t>Some BPMSs tolerate the presence of these non-executable elements too. If this is the case, we suggest to leave these elements in. Especially pools, lanes, message flows bearing electronic objects, electronic data stores and annotations will guide us in the specification of some execution properties. For example, the Sales lane in the order fulfillment model tells us that the participant to be assigned task “Confirm order” has to be from the sales department. Other BPMS modeling tools do not support these elements, so it is not even possible to represent them in the diagram.</a:t>
            </a:r>
            <a:endParaRPr lang="en-AU" b="1" dirty="0"/>
          </a:p>
        </p:txBody>
      </p:sp>
      <p:sp>
        <p:nvSpPr>
          <p:cNvPr id="4" name="Slide Number Placeholder 3"/>
          <p:cNvSpPr>
            <a:spLocks noGrp="1"/>
          </p:cNvSpPr>
          <p:nvPr>
            <p:ph type="sldNum" sz="quarter" idx="10"/>
          </p:nvPr>
        </p:nvSpPr>
        <p:spPr/>
        <p:txBody>
          <a:bodyPr/>
          <a:lstStyle/>
          <a:p>
            <a:fld id="{3EFB995F-C0D9-45CF-A71E-A78BDF776551}" type="slidenum">
              <a:rPr lang="en-AU" smtClean="0"/>
              <a:t>22</a:t>
            </a:fld>
            <a:endParaRPr lang="en-AU"/>
          </a:p>
        </p:txBody>
      </p:sp>
    </p:spTree>
    <p:extLst>
      <p:ext uri="{BB962C8B-B14F-4D97-AF65-F5344CB8AC3E}">
        <p14:creationId xmlns:p14="http://schemas.microsoft.com/office/powerpoint/2010/main" val="4096489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Process</a:t>
            </a:r>
            <a:r>
              <a:rPr lang="en-AU" b="1" baseline="0" dirty="0"/>
              <a:t> e</a:t>
            </a:r>
            <a:r>
              <a:rPr lang="en-AU" b="1" dirty="0"/>
              <a:t>xceptions happen</a:t>
            </a:r>
            <a:r>
              <a:rPr lang="en-AU" b="1" baseline="0" dirty="0"/>
              <a:t> all the time and f</a:t>
            </a:r>
            <a:r>
              <a:rPr lang="en-AU" b="1" dirty="0"/>
              <a:t>or as intelligent as a modern system can be,</a:t>
            </a:r>
            <a:r>
              <a:rPr lang="en-AU" b="1" baseline="0" dirty="0"/>
              <a:t> it can never foresee exceptions, which we need to implement, though i</a:t>
            </a:r>
            <a:r>
              <a:rPr lang="en-AU" b="1" dirty="0"/>
              <a:t>t doesn’t need to be done all at once,</a:t>
            </a:r>
            <a:r>
              <a:rPr lang="en-AU" b="1" baseline="0" dirty="0"/>
              <a:t> it can be done in stages.</a:t>
            </a:r>
          </a:p>
          <a:p>
            <a:endParaRPr lang="en-AU" baseline="0" dirty="0"/>
          </a:p>
          <a:p>
            <a:endParaRPr lang="en-AU" dirty="0"/>
          </a:p>
          <a:p>
            <a:r>
              <a:rPr lang="en-AU" dirty="0"/>
              <a:t>Tech-related exceptions: system crash, network outage, service unavailability,</a:t>
            </a:r>
            <a:r>
              <a:rPr lang="en-AU" baseline="0" dirty="0"/>
              <a:t> data mismatch</a:t>
            </a:r>
          </a:p>
          <a:p>
            <a:r>
              <a:rPr lang="en-AU" baseline="0" dirty="0"/>
              <a:t>Bus-related: product discontinuation, order cancelation, out-of-stock items</a:t>
            </a:r>
            <a:endParaRPr lang="en-AU" dirty="0"/>
          </a:p>
          <a:p>
            <a:endParaRPr lang="en-AU" baseline="0" dirty="0"/>
          </a:p>
          <a:p>
            <a:endParaRPr lang="en-AU" baseline="0" dirty="0"/>
          </a:p>
          <a:p>
            <a:r>
              <a:rPr lang="en-AU" baseline="0" dirty="0"/>
              <a:t>BAs legitimately think it’s not relevant for communication purposes, they assume it’s common knowledge or they are not (fully) aware of it.</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So first we need to </a:t>
            </a:r>
            <a:r>
              <a:rPr lang="de-AT" b="1" dirty="0"/>
              <a:t>Check for coverage of exceptions</a:t>
            </a:r>
            <a:r>
              <a:rPr lang="de-AT" dirty="0"/>
              <a:t>. Then we need to Specify all electronic data objects and split conditions</a:t>
            </a:r>
            <a:endParaRPr lang="en-AU"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23</a:t>
            </a:fld>
            <a:endParaRPr lang="en-AU"/>
          </a:p>
        </p:txBody>
      </p:sp>
    </p:spTree>
    <p:extLst>
      <p:ext uri="{BB962C8B-B14F-4D97-AF65-F5344CB8AC3E}">
        <p14:creationId xmlns:p14="http://schemas.microsoft.com/office/powerpoint/2010/main" val="158335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Conceptual </a:t>
            </a:r>
            <a:r>
              <a:rPr lang="en-AU" dirty="0" err="1"/>
              <a:t>vs</a:t>
            </a:r>
            <a:r>
              <a:rPr lang="en-AU" dirty="0"/>
              <a:t> to-be-executed and executable</a:t>
            </a:r>
          </a:p>
          <a:p>
            <a:endParaRPr lang="en-AU" dirty="0"/>
          </a:p>
          <a:p>
            <a:r>
              <a:rPr lang="en-AU" dirty="0"/>
              <a:t>Add</a:t>
            </a:r>
            <a:r>
              <a:rPr lang="en-AU" baseline="0" dirty="0"/>
              <a:t> “to-be-executed model” as a bridge between the conceptual and executable process model</a:t>
            </a:r>
            <a:endParaRPr lang="en-AU" dirty="0"/>
          </a:p>
        </p:txBody>
      </p:sp>
      <p:sp>
        <p:nvSpPr>
          <p:cNvPr id="4" name="Slide Number Placeholder 3"/>
          <p:cNvSpPr>
            <a:spLocks noGrp="1"/>
          </p:cNvSpPr>
          <p:nvPr>
            <p:ph type="sldNum" sz="quarter" idx="10"/>
          </p:nvPr>
        </p:nvSpPr>
        <p:spPr/>
        <p:txBody>
          <a:bodyPr/>
          <a:lstStyle/>
          <a:p>
            <a:fld id="{7510AF98-2A13-456E-A1F8-513671122D6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see how we can</a:t>
            </a:r>
            <a:r>
              <a:rPr lang="en-AU" baseline="0" dirty="0"/>
              <a:t> achieve that. We propose a five-step method whereby we incrementally transform the conceptual process model in order to obtain an executable counterpart of this. First, we [read steps]. At the end of step 4 we obtain the “to-be-executed” model, which in final step gets finally transformed into the fully executable process model, by specifying execution properties. </a:t>
            </a:r>
          </a:p>
          <a:p>
            <a:endParaRPr lang="en-AU" baseline="0" dirty="0"/>
          </a:p>
          <a:p>
            <a:r>
              <a:rPr lang="en-AU" baseline="0" dirty="0"/>
              <a:t>This method is inspired from teaching material of Remco Dijkman.</a:t>
            </a:r>
          </a:p>
          <a:p>
            <a:endParaRPr lang="en-AU" baseline="0" dirty="0"/>
          </a:p>
          <a:p>
            <a:r>
              <a:rPr lang="en-AU" baseline="0" dirty="0"/>
              <a:t>Outline: we will cover the first four steps, until we obtain the to-be-executed pm in Part I of this tutorial. After the break, in Part II, we will cover the “last mile”.</a:t>
            </a:r>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4</a:t>
            </a:fld>
            <a:endParaRPr lang="en-AU"/>
          </a:p>
        </p:txBody>
      </p:sp>
    </p:spTree>
    <p:extLst>
      <p:ext uri="{BB962C8B-B14F-4D97-AF65-F5344CB8AC3E}">
        <p14:creationId xmlns:p14="http://schemas.microsoft.com/office/powerpoint/2010/main" val="378600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5</a:t>
            </a:fld>
            <a:endParaRPr lang="en-AU"/>
          </a:p>
        </p:txBody>
      </p:sp>
    </p:spTree>
    <p:extLst>
      <p:ext uri="{BB962C8B-B14F-4D97-AF65-F5344CB8AC3E}">
        <p14:creationId xmlns:p14="http://schemas.microsoft.com/office/powerpoint/2010/main" val="123455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6</a:t>
            </a:fld>
            <a:endParaRPr lang="en-AU"/>
          </a:p>
        </p:txBody>
      </p:sp>
    </p:spTree>
    <p:extLst>
      <p:ext uri="{BB962C8B-B14F-4D97-AF65-F5344CB8AC3E}">
        <p14:creationId xmlns:p14="http://schemas.microsoft.com/office/powerpoint/2010/main" val="123455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to be honest about that. Not all processes can be automated. So we need to start by… </a:t>
            </a:r>
          </a:p>
          <a:p>
            <a:r>
              <a:rPr lang="en-AU" dirty="0"/>
              <a:t>We can distinguish between automated tasks, i.e. those tasks that can executed by an external application or internally to the BPMS,</a:t>
            </a:r>
            <a:r>
              <a:rPr lang="en-AU" baseline="0" dirty="0"/>
              <a:t> for example checking the stock availability through an ERP system or retrieving a document from a DMS, user tasks, those tasks where process participants need </a:t>
            </a:r>
            <a:r>
              <a:rPr lang="en-AU" b="1" baseline="0" dirty="0"/>
              <a:t>to provide input to the process, typically via the use of web forms</a:t>
            </a:r>
            <a:r>
              <a:rPr lang="en-AU" baseline="0" dirty="0"/>
              <a:t>, and finally manual tasks, those which are entirely manual, such as retrieving a product from the warehouse</a:t>
            </a:r>
          </a:p>
          <a:p>
            <a:endParaRPr lang="en-AU" baseline="0" dirty="0"/>
          </a:p>
        </p:txBody>
      </p:sp>
      <p:sp>
        <p:nvSpPr>
          <p:cNvPr id="4" name="Slide Number Placeholder 3"/>
          <p:cNvSpPr>
            <a:spLocks noGrp="1"/>
          </p:cNvSpPr>
          <p:nvPr>
            <p:ph type="sldNum" sz="quarter" idx="10"/>
          </p:nvPr>
        </p:nvSpPr>
        <p:spPr/>
        <p:txBody>
          <a:bodyPr/>
          <a:lstStyle/>
          <a:p>
            <a:fld id="{3EFB995F-C0D9-45CF-A71E-A78BDF776551}" type="slidenum">
              <a:rPr lang="en-AU" smtClean="0"/>
              <a:t>7</a:t>
            </a:fld>
            <a:endParaRPr lang="en-AU"/>
          </a:p>
        </p:txBody>
      </p:sp>
    </p:spTree>
    <p:extLst>
      <p:ext uri="{BB962C8B-B14F-4D97-AF65-F5344CB8AC3E}">
        <p14:creationId xmlns:p14="http://schemas.microsoft.com/office/powerpoint/2010/main" val="123455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sz="2000" dirty="0"/>
              <a:t>Identify automated, manual and user tasks:</a:t>
            </a:r>
          </a:p>
          <a:p>
            <a:pPr>
              <a:buFont typeface="Arial" pitchFamily="34" charset="0"/>
              <a:buChar char="•"/>
            </a:pPr>
            <a:r>
              <a:rPr lang="en-US" sz="2000" dirty="0"/>
              <a:t>Manual tasks are marked with a hand icon</a:t>
            </a:r>
          </a:p>
          <a:p>
            <a:pPr>
              <a:buFont typeface="Arial" pitchFamily="34" charset="0"/>
              <a:buChar char="•"/>
            </a:pPr>
            <a:r>
              <a:rPr lang="en-US" sz="2000" dirty="0"/>
              <a:t>User tasks are marked with a user icon (scheduled in </a:t>
            </a:r>
            <a:r>
              <a:rPr lang="en-US" sz="2000" dirty="0" err="1"/>
              <a:t>worklist</a:t>
            </a:r>
            <a:r>
              <a:rPr lang="en-US" sz="2000" dirty="0"/>
              <a:t>) </a:t>
            </a:r>
          </a:p>
          <a:p>
            <a:pPr>
              <a:buFont typeface="Arial" pitchFamily="34" charset="0"/>
              <a:buChar char="•"/>
            </a:pPr>
            <a:r>
              <a:rPr lang="en-US" sz="2000" dirty="0"/>
              <a:t>Automated tasks are subtyped in BPMN:</a:t>
            </a:r>
          </a:p>
          <a:p>
            <a:pPr lvl="1">
              <a:buFont typeface="Arial" pitchFamily="34" charset="0"/>
              <a:buChar char="•"/>
            </a:pPr>
            <a:r>
              <a:rPr lang="en-US" sz="1800" dirty="0"/>
              <a:t>script (script marker), if the task executes some code (the script) internally to the BPMS. This task can be used when the functionality is simple and does not require access to an external application</a:t>
            </a:r>
          </a:p>
          <a:p>
            <a:pPr lvl="1">
              <a:buFont typeface="Arial" pitchFamily="34" charset="0"/>
              <a:buChar char="•"/>
            </a:pPr>
            <a:r>
              <a:rPr lang="en-US" sz="1800" dirty="0"/>
              <a:t>service (wheels marker), if the task is executed by an external application, which exposes its functionality via a service interface</a:t>
            </a:r>
          </a:p>
          <a:p>
            <a:pPr lvl="1">
              <a:buFont typeface="Arial" pitchFamily="34" charset="0"/>
              <a:buChar char="•"/>
            </a:pPr>
            <a:r>
              <a:rPr lang="en-US" sz="1800" dirty="0"/>
              <a:t>send (filled envelope marker), if the task sends a message to an external service</a:t>
            </a:r>
          </a:p>
          <a:p>
            <a:pPr lvl="1">
              <a:buFont typeface="Arial" pitchFamily="34" charset="0"/>
              <a:buChar char="•"/>
            </a:pPr>
            <a:r>
              <a:rPr lang="en-US" sz="1800" dirty="0"/>
              <a:t>receive (empty envelope marker), if the task waits for a message from an external service</a:t>
            </a:r>
            <a:endParaRPr lang="de-AT" sz="1800" dirty="0"/>
          </a:p>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8</a:t>
            </a:fld>
            <a:endParaRPr lang="en-AU"/>
          </a:p>
        </p:txBody>
      </p:sp>
    </p:spTree>
    <p:extLst>
      <p:ext uri="{BB962C8B-B14F-4D97-AF65-F5344CB8AC3E}">
        <p14:creationId xmlns:p14="http://schemas.microsoft.com/office/powerpoint/2010/main" val="166203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EFB995F-C0D9-45CF-A71E-A78BDF776551}" type="slidenum">
              <a:rPr lang="en-AU" smtClean="0"/>
              <a:t>9</a:t>
            </a:fld>
            <a:endParaRPr lang="en-AU"/>
          </a:p>
        </p:txBody>
      </p:sp>
    </p:spTree>
    <p:extLst>
      <p:ext uri="{BB962C8B-B14F-4D97-AF65-F5344CB8AC3E}">
        <p14:creationId xmlns:p14="http://schemas.microsoft.com/office/powerpoint/2010/main" val="366348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F5-464D-43B6-A5A6-914D56DDF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7D18A91-46B5-43F5-987C-131BC6754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72F627D-ED3C-4963-988F-0F81B3E7B9C9}"/>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A76CB38D-C436-4B12-809C-A2CCA0F309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9C061-CF78-4FB9-B21F-D6159245EC3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7694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7479-B81D-4F3B-9637-F4DD48F9D51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36AEA54-DB78-429E-8F73-2F1704882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D1F228-DB8C-4E0E-9F5C-9104AEE8039C}"/>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603AD8E1-6D87-474E-8DCB-6C7127E9A20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8AD426-776C-4401-8F9E-4F826E204E73}"/>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1525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B98D0-BA61-4945-90AB-D5608AB18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8104DFD-4CD3-4592-89F1-91C17D96A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E9FB2C0-6B2A-47D3-A61F-88C486CAA175}"/>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572BFE7D-B9B8-4AA3-954D-E75A9D0A77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332F10-CAFF-4924-9C5F-419BDB821215}"/>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7606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C610-6886-4B1A-ADB8-306471DDA7B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D4F0E7-B52D-4A34-975E-10275BCD0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510888-F806-41C6-9A3C-571DB0D09352}"/>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CD6D4F8E-F9D3-48F6-99DD-ECD3ECB7A5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62ED11-7EF7-47F3-8337-91FB0DAC9060}"/>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04776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F648-CAFB-4A56-972C-F00172E55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AC9C658-21D1-408B-B280-58B08A1CD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5A5B-FE83-4BDB-8BC1-973A422E84E3}"/>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89EA7322-45B2-40A2-861B-15EE4CE7C33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99450C-1571-4B8E-8883-E2FF0F683C7A}"/>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52188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28F-DEE3-48F0-86D2-AE82EAC3E02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90ADBA-2FA1-4D57-A162-6CD8F70C2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1A468EA-07C4-49FF-92E2-6A13FD98E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6F8ECB3-9B30-4218-8922-8A461B09A4B3}"/>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6" name="Footer Placeholder 5">
            <a:extLst>
              <a:ext uri="{FF2B5EF4-FFF2-40B4-BE49-F238E27FC236}">
                <a16:creationId xmlns:a16="http://schemas.microsoft.com/office/drawing/2014/main" id="{084F4891-28B6-4D7D-99C5-A3A6FC6D56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C01CCC-DC2E-4AAD-A358-BA1873B0262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24578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D423-3ED5-4068-B093-453446A3307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9DE2C52-D217-44A2-BCF9-2EC986F57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88B34-B006-4213-BC89-A8B2626DE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10E0DA6-8DDD-4C2D-B653-53E4CE72E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8EF71-3EBE-470E-A0F7-303F9AB30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4B9DF75-48B4-4CD6-B97A-432AE5741EAD}"/>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8" name="Footer Placeholder 7">
            <a:extLst>
              <a:ext uri="{FF2B5EF4-FFF2-40B4-BE49-F238E27FC236}">
                <a16:creationId xmlns:a16="http://schemas.microsoft.com/office/drawing/2014/main" id="{5D1A5E2A-78DA-47B9-9F7A-5373309A580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E073AEF-47AD-4410-A42F-B0C0AC7EA50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2986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FA69-0646-4BD5-8BFD-78E5CF2C6DC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C2DE594-CC70-4D65-B70A-D36031B4BFE3}"/>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4" name="Footer Placeholder 3">
            <a:extLst>
              <a:ext uri="{FF2B5EF4-FFF2-40B4-BE49-F238E27FC236}">
                <a16:creationId xmlns:a16="http://schemas.microsoft.com/office/drawing/2014/main" id="{883EFACC-E6A0-4B12-A1EE-F614374A66F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A4226A1-1EDF-4CA3-A0AF-71C9B301B589}"/>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51888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4B44E-8BF6-4C97-8587-D07FC66419BF}"/>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3" name="Footer Placeholder 2">
            <a:extLst>
              <a:ext uri="{FF2B5EF4-FFF2-40B4-BE49-F238E27FC236}">
                <a16:creationId xmlns:a16="http://schemas.microsoft.com/office/drawing/2014/main" id="{9CEF055C-BEEF-4F74-BEC1-ED98B12AD5E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74262B0-8E1B-480B-A1B1-8F5E8E614987}"/>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6621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C18-77B5-4DC3-A504-63BD46FA2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E0D60DA-4A2A-4813-8BB2-DB367AEF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A17FB23-62AC-4B48-8A5D-237846DA3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DB154-595F-4F0D-B618-B6E29B5C4621}"/>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6" name="Footer Placeholder 5">
            <a:extLst>
              <a:ext uri="{FF2B5EF4-FFF2-40B4-BE49-F238E27FC236}">
                <a16:creationId xmlns:a16="http://schemas.microsoft.com/office/drawing/2014/main" id="{5FACFBC2-6363-4454-909A-E624C62297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076BF6-07B2-4203-8FE2-AFA9C69D764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1291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9D3-092E-4128-866C-F2583F510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643D397-B32E-4AE3-82B1-6E7E8410C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00661C-F971-46DE-8BF7-157A95A0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98C1-D261-49E5-94FA-6492B94C1CBD}"/>
              </a:ext>
            </a:extLst>
          </p:cNvPr>
          <p:cNvSpPr>
            <a:spLocks noGrp="1"/>
          </p:cNvSpPr>
          <p:nvPr>
            <p:ph type="dt" sz="half" idx="10"/>
          </p:nvPr>
        </p:nvSpPr>
        <p:spPr/>
        <p:txBody>
          <a:bodyPr/>
          <a:lstStyle/>
          <a:p>
            <a:fld id="{9CEDC830-DC7E-4094-8DEE-252E1BB71709}" type="datetimeFigureOut">
              <a:rPr lang="en-PK" smtClean="0"/>
              <a:t>21/03/2024</a:t>
            </a:fld>
            <a:endParaRPr lang="en-PK"/>
          </a:p>
        </p:txBody>
      </p:sp>
      <p:sp>
        <p:nvSpPr>
          <p:cNvPr id="6" name="Footer Placeholder 5">
            <a:extLst>
              <a:ext uri="{FF2B5EF4-FFF2-40B4-BE49-F238E27FC236}">
                <a16:creationId xmlns:a16="http://schemas.microsoft.com/office/drawing/2014/main" id="{E50AA85E-DEF5-4B12-997C-D5F1828F3A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AEB8D8E-905D-406C-AF07-D4980123E68E}"/>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4208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2CC5C-7EA7-48C9-BA1B-76AD24BD3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09AA5B-EAA5-4977-AA67-C76D84AA6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1D70760-1E53-41D6-AE75-A4432B3A5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DC830-DC7E-4094-8DEE-252E1BB71709}" type="datetimeFigureOut">
              <a:rPr lang="en-PK" smtClean="0"/>
              <a:t>21/03/2024</a:t>
            </a:fld>
            <a:endParaRPr lang="en-PK"/>
          </a:p>
        </p:txBody>
      </p:sp>
      <p:sp>
        <p:nvSpPr>
          <p:cNvPr id="5" name="Footer Placeholder 4">
            <a:extLst>
              <a:ext uri="{FF2B5EF4-FFF2-40B4-BE49-F238E27FC236}">
                <a16:creationId xmlns:a16="http://schemas.microsoft.com/office/drawing/2014/main" id="{519F2D38-6D23-40EB-983C-D9C415C66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ED0F465-55E1-46BA-A015-748545782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3970D-32E3-426D-96EE-36FD5DEA0BAE}" type="slidenum">
              <a:rPr lang="en-PK" smtClean="0"/>
              <a:t>‹#›</a:t>
            </a:fld>
            <a:endParaRPr lang="en-PK"/>
          </a:p>
        </p:txBody>
      </p:sp>
    </p:spTree>
    <p:extLst>
      <p:ext uri="{BB962C8B-B14F-4D97-AF65-F5344CB8AC3E}">
        <p14:creationId xmlns:p14="http://schemas.microsoft.com/office/powerpoint/2010/main" val="31280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jpe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11" Type="http://schemas.microsoft.com/office/2007/relationships/hdphoto" Target="../media/hdphoto3.wdp"/><Relationship Id="rId5" Type="http://schemas.openxmlformats.org/officeDocument/2006/relationships/image" Target="../media/image26.jpeg"/><Relationship Id="rId10" Type="http://schemas.openxmlformats.org/officeDocument/2006/relationships/image" Target="../media/image29.png"/><Relationship Id="rId4" Type="http://schemas.openxmlformats.org/officeDocument/2006/relationships/image" Target="../media/image25.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jpeg"/></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18.xml"/><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9.jpeg"/><Relationship Id="rId3" Type="http://schemas.openxmlformats.org/officeDocument/2006/relationships/oleObject" Target="../embeddings/oleObject1.bin"/><Relationship Id="rId21" Type="http://schemas.openxmlformats.org/officeDocument/2006/relationships/image" Target="../media/image12.png"/><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image" Target="../media/image8.jpeg"/><Relationship Id="rId2" Type="http://schemas.openxmlformats.org/officeDocument/2006/relationships/notesSlide" Target="../notesSlides/notesSlide2.xml"/><Relationship Id="rId16" Type="http://schemas.openxmlformats.org/officeDocument/2006/relationships/image" Target="../media/image7.emf"/><Relationship Id="rId20"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image" Target="../media/image10.jpeg"/><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6.jpe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a:t>Automation / Process </a:t>
            </a:r>
            <a:r>
              <a:rPr lang="en-US" dirty="0"/>
              <a:t>Implementation</a:t>
            </a:r>
          </a:p>
          <a:p>
            <a:r>
              <a:rPr lang="en-US" dirty="0"/>
              <a:t>Lecture: 13</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2. Review manual tasks</a:t>
            </a:r>
          </a:p>
        </p:txBody>
      </p:sp>
      <p:sp>
        <p:nvSpPr>
          <p:cNvPr id="3" name="Inhaltsplatzhalter 2"/>
          <p:cNvSpPr>
            <a:spLocks noGrp="1"/>
          </p:cNvSpPr>
          <p:nvPr>
            <p:ph idx="1"/>
          </p:nvPr>
        </p:nvSpPr>
        <p:spPr>
          <a:xfrm>
            <a:off x="838200" y="1345720"/>
            <a:ext cx="10515600" cy="5020574"/>
          </a:xfrm>
        </p:spPr>
        <p:txBody>
          <a:bodyPr/>
          <a:lstStyle/>
          <a:p>
            <a:pPr marL="0" indent="0">
              <a:buNone/>
            </a:pPr>
            <a:r>
              <a:rPr lang="de-AT" b="1" dirty="0"/>
              <a:t>Principle</a:t>
            </a:r>
            <a:r>
              <a:rPr lang="de-AT" dirty="0"/>
              <a:t>: if it can</a:t>
            </a:r>
            <a:r>
              <a:rPr lang="en-US" dirty="0"/>
              <a:t>’</a:t>
            </a:r>
            <a:r>
              <a:rPr lang="de-AT" dirty="0"/>
              <a:t>t be seen by the BPMS</a:t>
            </a:r>
            <a:r>
              <a:rPr lang="en-US" dirty="0"/>
              <a:t>, it doesn’t exist.</a:t>
            </a:r>
          </a:p>
          <a:p>
            <a:pPr marL="0" indent="0">
              <a:buNone/>
            </a:pPr>
            <a:r>
              <a:rPr lang="de-AT" dirty="0"/>
              <a:t>-&gt; Find ways to support manual tasks via IT:</a:t>
            </a:r>
          </a:p>
          <a:p>
            <a:pPr marL="723900" indent="-101600"/>
            <a:r>
              <a:rPr lang="de-AT" dirty="0"/>
              <a:t>	via user task</a:t>
            </a:r>
          </a:p>
          <a:p>
            <a:pPr marL="723900" indent="-101600"/>
            <a:r>
              <a:rPr lang="de-AT" dirty="0"/>
              <a:t>	via automated task</a:t>
            </a:r>
          </a:p>
          <a:p>
            <a:pPr marL="0" indent="0">
              <a:buNone/>
            </a:pPr>
            <a:r>
              <a:rPr lang="de-AT" dirty="0"/>
              <a:t>-&gt; Isolate them and automate the rest</a:t>
            </a:r>
          </a:p>
          <a:p>
            <a:pPr>
              <a:buFont typeface="Arial" pitchFamily="34" charset="0"/>
              <a:buChar char="•"/>
            </a:pPr>
            <a:endParaRPr lang="de-AT" dirty="0"/>
          </a:p>
          <a:p>
            <a:pPr>
              <a:buFont typeface="Arial" pitchFamily="34" charset="0"/>
              <a:buChar char="•"/>
            </a:pPr>
            <a:endParaRPr lang="de-AT" dirty="0"/>
          </a:p>
        </p:txBody>
      </p:sp>
      <p:pic>
        <p:nvPicPr>
          <p:cNvPr id="9222" name="Picture 6" descr="\\psf\Home\Downloads\Fulfillment-Warehouse-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266" y="3762800"/>
            <a:ext cx="3215655" cy="21390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3" name="Picture 7" descr="\\psf\Home\Downloads\WarehouseWorker-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8411" y="3762800"/>
            <a:ext cx="3230059" cy="21390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4" name="Picture 8" descr="\\psf\Home\Downloads\edu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808" y="3762831"/>
            <a:ext cx="3164226" cy="213901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807968" y="4652326"/>
            <a:ext cx="432048"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nvGrpSpPr>
          <p:cNvPr id="7" name="Group 6"/>
          <p:cNvGrpSpPr/>
          <p:nvPr/>
        </p:nvGrpSpPr>
        <p:grpSpPr>
          <a:xfrm>
            <a:off x="1524000" y="5582421"/>
            <a:ext cx="1543050" cy="1257300"/>
            <a:chOff x="0" y="4600550"/>
            <a:chExt cx="1543050" cy="1257300"/>
          </a:xfrm>
        </p:grpSpPr>
        <p:pic>
          <p:nvPicPr>
            <p:cNvPr id="30722" name="Picture 2"/>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0" r="100000">
                          <a14:foregroundMark x1="14198" y1="16667" x2="14198" y2="16667"/>
                          <a14:foregroundMark x1="19753" y1="9091" x2="19753" y2="9091"/>
                          <a14:foregroundMark x1="21605" y1="15152" x2="21605" y2="15152"/>
                          <a14:foregroundMark x1="29012" y1="4545" x2="29012" y2="4545"/>
                          <a14:foregroundMark x1="30864" y1="6061" x2="30864" y2="6061"/>
                          <a14:foregroundMark x1="32099" y1="5303" x2="32099" y2="5303"/>
                          <a14:foregroundMark x1="93827" y1="26515" x2="93827" y2="26515"/>
                          <a14:foregroundMark x1="93827" y1="56818" x2="93827" y2="56818"/>
                          <a14:foregroundMark x1="41358" y1="94697" x2="41358" y2="94697"/>
                        </a14:backgroundRemoval>
                      </a14:imgEffect>
                    </a14:imgLayer>
                  </a14:imgProps>
                </a:ext>
                <a:ext uri="{28A0092B-C50C-407E-A947-70E740481C1C}">
                  <a14:useLocalDpi xmlns:a14="http://schemas.microsoft.com/office/drawing/2010/main" val="0"/>
                </a:ext>
              </a:extLst>
            </a:blip>
            <a:srcRect/>
            <a:stretch>
              <a:fillRect/>
            </a:stretch>
          </p:blipFill>
          <p:spPr bwMode="auto">
            <a:xfrm>
              <a:off x="0" y="4600550"/>
              <a:ext cx="15430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54547" y="4657899"/>
              <a:ext cx="1404000" cy="1123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p:cNvGrpSpPr/>
          <p:nvPr/>
        </p:nvGrpSpPr>
        <p:grpSpPr>
          <a:xfrm>
            <a:off x="5751940" y="5550007"/>
            <a:ext cx="1524000" cy="1257300"/>
            <a:chOff x="4227940" y="4568136"/>
            <a:chExt cx="1524000" cy="1257300"/>
          </a:xfrm>
        </p:grpSpPr>
        <p:pic>
          <p:nvPicPr>
            <p:cNvPr id="30723" name="Picture 3"/>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0" r="100000">
                          <a14:foregroundMark x1="7500" y1="10606" x2="7500" y2="10606"/>
                          <a14:foregroundMark x1="15000" y1="18182" x2="15000" y2="18182"/>
                          <a14:foregroundMark x1="16250" y1="26515" x2="16250" y2="26515"/>
                          <a14:foregroundMark x1="15625" y1="13636" x2="15625" y2="13636"/>
                          <a14:foregroundMark x1="14375" y1="30303" x2="14375" y2="30303"/>
                        </a14:backgroundRemoval>
                      </a14:imgEffect>
                    </a14:imgLayer>
                  </a14:imgProps>
                </a:ext>
                <a:ext uri="{28A0092B-C50C-407E-A947-70E740481C1C}">
                  <a14:useLocalDpi xmlns:a14="http://schemas.microsoft.com/office/drawing/2010/main" val="0"/>
                </a:ext>
              </a:extLst>
            </a:blip>
            <a:srcRect/>
            <a:stretch>
              <a:fillRect/>
            </a:stretch>
          </p:blipFill>
          <p:spPr bwMode="auto">
            <a:xfrm>
              <a:off x="4227940" y="4568136"/>
              <a:ext cx="15240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a:xfrm>
              <a:off x="4262487" y="4635186"/>
              <a:ext cx="1404000" cy="1123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p:cNvGrpSpPr/>
          <p:nvPr/>
        </p:nvGrpSpPr>
        <p:grpSpPr>
          <a:xfrm>
            <a:off x="5751941" y="5599809"/>
            <a:ext cx="3491525" cy="1222664"/>
            <a:chOff x="5364088" y="1904132"/>
            <a:chExt cx="3491525" cy="1222664"/>
          </a:xfrm>
        </p:grpSpPr>
        <p:pic>
          <p:nvPicPr>
            <p:cNvPr id="6" name="Picture 2"/>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0" b="100000" l="0" r="100000">
                          <a14:foregroundMark x1="30686" y1="15464" x2="30686" y2="15464"/>
                          <a14:foregroundMark x1="7581" y1="18557" x2="7581" y2="18557"/>
                          <a14:foregroundMark x1="18412" y1="31959" x2="18412" y2="31959"/>
                          <a14:foregroundMark x1="54513" y1="48454" x2="54513" y2="48454"/>
                          <a14:foregroundMark x1="22022" y1="65979" x2="22022" y2="65979"/>
                          <a14:foregroundMark x1="18773" y1="37113" x2="18773" y2="37113"/>
                        </a14:backgroundRemoval>
                      </a14:imgEffect>
                    </a14:imgLayer>
                  </a14:imgProps>
                </a:ext>
                <a:ext uri="{28A0092B-C50C-407E-A947-70E740481C1C}">
                  <a14:useLocalDpi xmlns:a14="http://schemas.microsoft.com/office/drawing/2010/main" val="0"/>
                </a:ext>
              </a:extLst>
            </a:blip>
            <a:srcRect/>
            <a:stretch>
              <a:fillRect/>
            </a:stretch>
          </p:blipFill>
          <p:spPr bwMode="auto">
            <a:xfrm>
              <a:off x="5364088" y="1904132"/>
              <a:ext cx="3491525" cy="122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5385569" y="1939545"/>
              <a:ext cx="1404000" cy="1123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7405987" y="1953864"/>
              <a:ext cx="1404000" cy="1123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1455382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22"/>
                                        </p:tgtEl>
                                        <p:attrNameLst>
                                          <p:attrName>style.visibility</p:attrName>
                                        </p:attrNameLst>
                                      </p:cBhvr>
                                      <p:to>
                                        <p:strVal val="visible"/>
                                      </p:to>
                                    </p:set>
                                    <p:animEffect transition="in" filter="wipe(left)">
                                      <p:cBhvr>
                                        <p:cTn id="21" dur="500"/>
                                        <p:tgtEl>
                                          <p:spTgt spid="9222"/>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223"/>
                                        </p:tgtEl>
                                        <p:attrNameLst>
                                          <p:attrName>style.visibility</p:attrName>
                                        </p:attrNameLst>
                                      </p:cBhvr>
                                      <p:to>
                                        <p:strVal val="visible"/>
                                      </p:to>
                                    </p:set>
                                    <p:animEffect transition="in" filter="wipe(left)">
                                      <p:cBhvr>
                                        <p:cTn id="34" dur="500"/>
                                        <p:tgtEl>
                                          <p:spTgt spid="9223"/>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9222"/>
                                        </p:tgtEl>
                                      </p:cBhvr>
                                    </p:animEffect>
                                    <p:set>
                                      <p:cBhvr>
                                        <p:cTn id="52" dur="1" fill="hold">
                                          <p:stCondLst>
                                            <p:cond delay="499"/>
                                          </p:stCondLst>
                                        </p:cTn>
                                        <p:tgtEl>
                                          <p:spTgt spid="92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223"/>
                                        </p:tgtEl>
                                      </p:cBhvr>
                                    </p:animEffect>
                                    <p:set>
                                      <p:cBhvr>
                                        <p:cTn id="58" dur="1" fill="hold">
                                          <p:stCondLst>
                                            <p:cond delay="499"/>
                                          </p:stCondLst>
                                        </p:cTn>
                                        <p:tgtEl>
                                          <p:spTgt spid="922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8"/>
                                        </p:tgtEl>
                                      </p:cBhvr>
                                    </p:animEffect>
                                    <p:set>
                                      <p:cBhvr>
                                        <p:cTn id="64" dur="1" fill="hold">
                                          <p:stCondLst>
                                            <p:cond delay="499"/>
                                          </p:stCondLst>
                                        </p:cTn>
                                        <p:tgtEl>
                                          <p:spTgt spid="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left)">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9224"/>
                                        </p:tgtEl>
                                        <p:attrNameLst>
                                          <p:attrName>style.visibility</p:attrName>
                                        </p:attrNameLst>
                                      </p:cBhvr>
                                      <p:to>
                                        <p:strVal val="visible"/>
                                      </p:to>
                                    </p:set>
                                    <p:animEffect transition="in" filter="wipe(up)">
                                      <p:cBhvr>
                                        <p:cTn id="76"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85000" lnSpcReduction="10000"/>
          </a:bodyPr>
          <a:lstStyle/>
          <a:p>
            <a:pPr marL="0" indent="0">
              <a:buNone/>
            </a:pPr>
            <a:r>
              <a:rPr lang="de-AT" sz="2400" b="1" dirty="0"/>
              <a:t>Principle 1</a:t>
            </a:r>
            <a:r>
              <a:rPr lang="de-AT" sz="2400" dirty="0"/>
              <a:t>: </a:t>
            </a:r>
            <a:r>
              <a:rPr lang="en-AU" sz="2400" dirty="0"/>
              <a:t>Exceptions are the rule.</a:t>
            </a:r>
            <a:endParaRPr lang="de-AT" sz="2400" dirty="0"/>
          </a:p>
          <a:p>
            <a:r>
              <a:rPr lang="de-AT" sz="2400" dirty="0" err="1"/>
              <a:t>Consider</a:t>
            </a:r>
            <a:r>
              <a:rPr lang="de-AT" sz="2400" dirty="0"/>
              <a:t> </a:t>
            </a:r>
            <a:r>
              <a:rPr lang="de-AT" sz="2400" dirty="0" err="1"/>
              <a:t>incomplete</a:t>
            </a:r>
            <a:r>
              <a:rPr lang="de-AT" sz="2400" dirty="0"/>
              <a:t> </a:t>
            </a:r>
            <a:r>
              <a:rPr lang="de-AT" sz="2400" dirty="0" err="1"/>
              <a:t>paths</a:t>
            </a:r>
            <a:endParaRPr lang="de-AT" sz="2400" dirty="0"/>
          </a:p>
          <a:p>
            <a:r>
              <a:rPr lang="en-GB" sz="2400" dirty="0"/>
              <a:t>Rules of thumb</a:t>
            </a:r>
          </a:p>
          <a:p>
            <a:pPr lvl="1"/>
            <a:r>
              <a:rPr lang="en-GB" dirty="0"/>
              <a:t>If we send something to another party, what happens if they do not respond? What happens if the response comes late? What happens if they do not respond the way we expect? </a:t>
            </a:r>
          </a:p>
          <a:p>
            <a:pPr lvl="1"/>
            <a:r>
              <a:rPr lang="en-GB" dirty="0"/>
              <a:t>For each task: Can it go wrong and what happens if it goes wrong?</a:t>
            </a:r>
          </a:p>
          <a:p>
            <a:pPr lvl="1"/>
            <a:r>
              <a:rPr lang="en-GB" dirty="0"/>
              <a:t>For each external party: Have we captured all messages or queries they might send us? (use CRUD)</a:t>
            </a:r>
          </a:p>
          <a:p>
            <a:pPr marL="0" indent="0">
              <a:buNone/>
            </a:pPr>
            <a:endParaRPr lang="de-AT" sz="2400" b="1" dirty="0"/>
          </a:p>
          <a:p>
            <a:pPr marL="0" indent="0">
              <a:buNone/>
            </a:pPr>
            <a:r>
              <a:rPr lang="de-AT" sz="2400" b="1" dirty="0"/>
              <a:t>Principle</a:t>
            </a:r>
            <a:r>
              <a:rPr lang="de-AT" sz="2400" dirty="0"/>
              <a:t>: no data = no decisions, no tasks handover.</a:t>
            </a:r>
          </a:p>
          <a:p>
            <a:r>
              <a:rPr lang="de-AT" sz="2400" dirty="0" err="1"/>
              <a:t>Specify</a:t>
            </a:r>
            <a:r>
              <a:rPr lang="de-AT" sz="2400" dirty="0"/>
              <a:t> all (</a:t>
            </a:r>
            <a:r>
              <a:rPr lang="de-AT" sz="2400" u="sng" dirty="0"/>
              <a:t>electronic)</a:t>
            </a:r>
            <a:r>
              <a:rPr lang="de-AT" sz="2400" dirty="0"/>
              <a:t> </a:t>
            </a:r>
            <a:r>
              <a:rPr lang="de-AT" sz="2400" dirty="0" err="1"/>
              <a:t>business</a:t>
            </a:r>
            <a:r>
              <a:rPr lang="de-AT" sz="2400" dirty="0"/>
              <a:t> </a:t>
            </a:r>
            <a:r>
              <a:rPr lang="de-AT" sz="2400" dirty="0" err="1"/>
              <a:t>objects</a:t>
            </a:r>
            <a:endParaRPr lang="de-AT" sz="2400" dirty="0"/>
          </a:p>
          <a:p>
            <a:r>
              <a:rPr lang="de-AT" sz="2400" dirty="0" err="1"/>
              <a:t>For</a:t>
            </a:r>
            <a:r>
              <a:rPr lang="de-AT" sz="2400" dirty="0"/>
              <a:t> </a:t>
            </a:r>
            <a:r>
              <a:rPr lang="de-AT" sz="2400" dirty="0" err="1"/>
              <a:t>each</a:t>
            </a:r>
            <a:r>
              <a:rPr lang="de-AT" sz="2400" dirty="0"/>
              <a:t> </a:t>
            </a:r>
            <a:r>
              <a:rPr lang="de-AT" sz="2400" dirty="0" err="1"/>
              <a:t>task</a:t>
            </a:r>
            <a:r>
              <a:rPr lang="de-AT" sz="2400" dirty="0"/>
              <a:t>, </a:t>
            </a:r>
            <a:r>
              <a:rPr lang="de-AT" sz="2400" dirty="0" err="1"/>
              <a:t>determine</a:t>
            </a:r>
            <a:r>
              <a:rPr lang="de-AT" sz="2400" dirty="0"/>
              <a:t> </a:t>
            </a:r>
            <a:r>
              <a:rPr lang="de-AT" sz="2400" dirty="0" err="1"/>
              <a:t>which</a:t>
            </a:r>
            <a:r>
              <a:rPr lang="de-AT" sz="2400" dirty="0"/>
              <a:t> </a:t>
            </a:r>
            <a:r>
              <a:rPr lang="de-AT" sz="2400" dirty="0" err="1"/>
              <a:t>business</a:t>
            </a:r>
            <a:r>
              <a:rPr lang="de-AT" sz="2400" dirty="0"/>
              <a:t> </a:t>
            </a:r>
            <a:r>
              <a:rPr lang="de-AT" sz="2400" dirty="0" err="1"/>
              <a:t>objects</a:t>
            </a:r>
            <a:r>
              <a:rPr lang="de-AT" sz="2400" dirty="0"/>
              <a:t> </a:t>
            </a:r>
            <a:r>
              <a:rPr lang="de-AT" sz="2400" dirty="0" err="1"/>
              <a:t>it</a:t>
            </a:r>
            <a:r>
              <a:rPr lang="de-AT" sz="2400" dirty="0"/>
              <a:t> </a:t>
            </a:r>
            <a:r>
              <a:rPr lang="de-AT" sz="2400" dirty="0" err="1"/>
              <a:t>creates</a:t>
            </a:r>
            <a:r>
              <a:rPr lang="de-AT" sz="2400" dirty="0"/>
              <a:t>, </a:t>
            </a:r>
            <a:r>
              <a:rPr lang="de-AT" sz="2400" dirty="0" err="1"/>
              <a:t>reads</a:t>
            </a:r>
            <a:r>
              <a:rPr lang="de-AT" sz="2400" dirty="0"/>
              <a:t>, </a:t>
            </a:r>
            <a:r>
              <a:rPr lang="de-AT" sz="2400" dirty="0" err="1"/>
              <a:t>updates</a:t>
            </a:r>
            <a:r>
              <a:rPr lang="de-AT" sz="2400" dirty="0"/>
              <a:t>, </a:t>
            </a:r>
            <a:r>
              <a:rPr lang="de-AT" sz="2400" dirty="0" err="1"/>
              <a:t>delete</a:t>
            </a:r>
            <a:r>
              <a:rPr lang="de-AT" sz="2400" dirty="0"/>
              <a:t> (CRUD)</a:t>
            </a:r>
          </a:p>
          <a:p>
            <a:r>
              <a:rPr lang="de-AT" sz="2400" dirty="0"/>
              <a:t>For each decision, determine which objects it needs</a:t>
            </a:r>
          </a:p>
        </p:txBody>
      </p:sp>
      <p:sp>
        <p:nvSpPr>
          <p:cNvPr id="2" name="Titel 1"/>
          <p:cNvSpPr>
            <a:spLocks noGrp="1"/>
          </p:cNvSpPr>
          <p:nvPr>
            <p:ph type="title"/>
          </p:nvPr>
        </p:nvSpPr>
        <p:spPr/>
        <p:txBody>
          <a:bodyPr/>
          <a:lstStyle/>
          <a:p>
            <a:r>
              <a:rPr lang="de-AT" dirty="0"/>
              <a:t>3. Complete the process model</a:t>
            </a:r>
          </a:p>
        </p:txBody>
      </p:sp>
    </p:spTree>
    <p:extLst>
      <p:ext uri="{BB962C8B-B14F-4D97-AF65-F5344CB8AC3E}">
        <p14:creationId xmlns:p14="http://schemas.microsoft.com/office/powerpoint/2010/main" val="177589578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82327"/>
          </a:xfrm>
        </p:spPr>
        <p:txBody>
          <a:bodyPr/>
          <a:lstStyle/>
          <a:p>
            <a:r>
              <a:rPr lang="en-AU" dirty="0"/>
              <a:t>In our example…</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106778"/>
            <a:ext cx="6943471" cy="455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92" y="2093418"/>
            <a:ext cx="3003804" cy="293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421" y="1876437"/>
            <a:ext cx="1335024" cy="750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192" y="2807635"/>
            <a:ext cx="1091660" cy="147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16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up)">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wipe(left)">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wipe(up)">
                                      <p:cBhvr>
                                        <p:cTn id="1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79" y="260648"/>
            <a:ext cx="9821685" cy="792088"/>
          </a:xfrm>
        </p:spPr>
        <p:txBody>
          <a:bodyPr>
            <a:noAutofit/>
          </a:bodyPr>
          <a:lstStyle/>
          <a:p>
            <a:pPr>
              <a:tabLst>
                <a:tab pos="452438" algn="l"/>
              </a:tabLst>
            </a:pPr>
            <a:r>
              <a:rPr lang="de-AT" dirty="0"/>
              <a:t>4. 	Adjust task granularity</a:t>
            </a:r>
          </a:p>
        </p:txBody>
      </p:sp>
      <p:sp>
        <p:nvSpPr>
          <p:cNvPr id="3" name="Inhaltsplatzhalter 2"/>
          <p:cNvSpPr>
            <a:spLocks noGrp="1"/>
          </p:cNvSpPr>
          <p:nvPr>
            <p:ph idx="1"/>
          </p:nvPr>
        </p:nvSpPr>
        <p:spPr>
          <a:xfrm>
            <a:off x="830179" y="1340768"/>
            <a:ext cx="10238874" cy="4824536"/>
          </a:xfrm>
        </p:spPr>
        <p:txBody>
          <a:bodyPr/>
          <a:lstStyle/>
          <a:p>
            <a:pPr marL="0" indent="0">
              <a:buNone/>
            </a:pPr>
            <a:r>
              <a:rPr lang="de-AT" b="1" dirty="0"/>
              <a:t>Principle</a:t>
            </a:r>
            <a:r>
              <a:rPr lang="de-AT" dirty="0"/>
              <a:t>: BPMSs add value if they coordinate handovers of work between resources.</a:t>
            </a:r>
          </a:p>
          <a:p>
            <a:pPr marL="0" indent="0">
              <a:buNone/>
              <a:tabLst>
                <a:tab pos="363538" algn="l"/>
              </a:tabLst>
            </a:pPr>
            <a:r>
              <a:rPr lang="de-AT" dirty="0"/>
              <a:t>-&gt; Aggregate any two consecutive tasks assigned to the same resource</a:t>
            </a:r>
          </a:p>
          <a:p>
            <a:pPr marL="0" indent="0">
              <a:buNone/>
              <a:tabLst>
                <a:tab pos="363538" algn="l"/>
              </a:tabLst>
            </a:pPr>
            <a:r>
              <a:rPr lang="de-AT" dirty="0"/>
              <a:t>-&gt; Split tasks that are too coarse-grained</a:t>
            </a:r>
          </a:p>
          <a:p>
            <a:pPr>
              <a:buFont typeface="Arial" pitchFamily="34" charset="0"/>
              <a:buChar char="•"/>
            </a:pPr>
            <a:endParaRPr lang="de-AT" dirty="0"/>
          </a:p>
          <a:p>
            <a:pPr>
              <a:buFont typeface="Arial" pitchFamily="34" charset="0"/>
              <a:buChar char="•"/>
            </a:pPr>
            <a:endParaRPr lang="de-AT" dirty="0"/>
          </a:p>
          <a:p>
            <a:pPr>
              <a:buFont typeface="Arial" pitchFamily="34" charset="0"/>
              <a:buChar char="•"/>
            </a:pPr>
            <a:endParaRPr lang="de-AT"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5" y="3717033"/>
            <a:ext cx="55911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922" y="5733256"/>
            <a:ext cx="23431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a:xfrm rot="5400000">
            <a:off x="5291187" y="5049180"/>
            <a:ext cx="432048"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297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861" y="3789040"/>
            <a:ext cx="23241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721" y="5720973"/>
            <a:ext cx="38957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7336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fade">
                                      <p:cBhvr>
                                        <p:cTn id="12" dur="500"/>
                                        <p:tgtEl>
                                          <p:spTgt spid="296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9700"/>
                                        </p:tgtEl>
                                        <p:attrNameLst>
                                          <p:attrName>style.visibility</p:attrName>
                                        </p:attrNameLst>
                                      </p:cBhvr>
                                      <p:to>
                                        <p:strVal val="visible"/>
                                      </p:to>
                                    </p:set>
                                    <p:animEffect transition="in" filter="fade">
                                      <p:cBhvr>
                                        <p:cTn id="21" dur="500"/>
                                        <p:tgtEl>
                                          <p:spTgt spid="297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par>
                                <p:cTn id="27" presetID="10" presetClass="exit" presetSubtype="0" fill="hold" nodeType="withEffect">
                                  <p:stCondLst>
                                    <p:cond delay="0"/>
                                  </p:stCondLst>
                                  <p:childTnLst>
                                    <p:animEffect transition="out" filter="fade">
                                      <p:cBhvr>
                                        <p:cTn id="28" dur="500"/>
                                        <p:tgtEl>
                                          <p:spTgt spid="29698"/>
                                        </p:tgtEl>
                                      </p:cBhvr>
                                    </p:animEffect>
                                    <p:set>
                                      <p:cBhvr>
                                        <p:cTn id="29" dur="1" fill="hold">
                                          <p:stCondLst>
                                            <p:cond delay="499"/>
                                          </p:stCondLst>
                                        </p:cTn>
                                        <p:tgtEl>
                                          <p:spTgt spid="2969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9700"/>
                                        </p:tgtEl>
                                      </p:cBhvr>
                                    </p:animEffect>
                                    <p:set>
                                      <p:cBhvr>
                                        <p:cTn id="35" dur="1" fill="hold">
                                          <p:stCondLst>
                                            <p:cond delay="499"/>
                                          </p:stCondLst>
                                        </p:cTn>
                                        <p:tgtEl>
                                          <p:spTgt spid="2970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701"/>
                                        </p:tgtEl>
                                        <p:attrNameLst>
                                          <p:attrName>style.visibility</p:attrName>
                                        </p:attrNameLst>
                                      </p:cBhvr>
                                      <p:to>
                                        <p:strVal val="visible"/>
                                      </p:to>
                                    </p:set>
                                    <p:animEffect transition="in" filter="fade">
                                      <p:cBhvr>
                                        <p:cTn id="40" dur="500"/>
                                        <p:tgtEl>
                                          <p:spTgt spid="297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2"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9702"/>
                                        </p:tgtEl>
                                        <p:attrNameLst>
                                          <p:attrName>style.visibility</p:attrName>
                                        </p:attrNameLst>
                                      </p:cBhvr>
                                      <p:to>
                                        <p:strVal val="visible"/>
                                      </p:to>
                                    </p:set>
                                    <p:animEffect transition="in" filter="fade">
                                      <p:cBhvr>
                                        <p:cTn id="49"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An exception to the rule</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4" y="2452689"/>
            <a:ext cx="60864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58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sf\Home\Desktop\Screen Shot 2013-08-24 at 3.00.1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59" y="1028328"/>
            <a:ext cx="7882269" cy="38408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838200" y="365126"/>
            <a:ext cx="10515600" cy="792088"/>
          </a:xfrm>
        </p:spPr>
        <p:txBody>
          <a:bodyPr/>
          <a:lstStyle/>
          <a:p>
            <a:r>
              <a:rPr lang="en-AU" dirty="0"/>
              <a:t>Our example…</a:t>
            </a:r>
          </a:p>
        </p:txBody>
      </p:sp>
      <p:sp>
        <p:nvSpPr>
          <p:cNvPr id="5" name="Title 2"/>
          <p:cNvSpPr txBox="1">
            <a:spLocks/>
          </p:cNvSpPr>
          <p:nvPr/>
        </p:nvSpPr>
        <p:spPr>
          <a:xfrm>
            <a:off x="7176120" y="908720"/>
            <a:ext cx="2736304" cy="7920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rgbClr val="C00000"/>
                </a:solidFill>
                <a:effectLst/>
                <a:latin typeface="+mj-lt"/>
                <a:ea typeface="+mj-ea"/>
                <a:cs typeface="+mj-cs"/>
              </a:defRPr>
            </a:lvl1pPr>
          </a:lstStyle>
          <a:p>
            <a:pPr algn="r"/>
            <a:r>
              <a:rPr lang="en-AU" sz="2400" dirty="0">
                <a:solidFill>
                  <a:schemeClr val="tx1">
                    <a:lumMod val="75000"/>
                    <a:lumOff val="25000"/>
                  </a:schemeClr>
                </a:solidFill>
                <a:latin typeface="+mn-lt"/>
              </a:rPr>
              <a:t>Before Step 1</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436" y="1028328"/>
            <a:ext cx="7935799" cy="571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2"/>
          <p:cNvSpPr txBox="1">
            <a:spLocks/>
          </p:cNvSpPr>
          <p:nvPr/>
        </p:nvSpPr>
        <p:spPr>
          <a:xfrm>
            <a:off x="7146552" y="908720"/>
            <a:ext cx="2736304" cy="79208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rgbClr val="C00000"/>
                </a:solidFill>
                <a:effectLst/>
                <a:latin typeface="+mj-lt"/>
                <a:ea typeface="+mj-ea"/>
                <a:cs typeface="+mj-cs"/>
              </a:defRPr>
            </a:lvl1pPr>
          </a:lstStyle>
          <a:p>
            <a:pPr algn="r"/>
            <a:r>
              <a:rPr lang="en-AU" sz="2400" dirty="0">
                <a:solidFill>
                  <a:schemeClr val="tx1">
                    <a:lumMod val="75000"/>
                    <a:lumOff val="25000"/>
                  </a:schemeClr>
                </a:solidFill>
                <a:latin typeface="+mn-lt"/>
              </a:rPr>
              <a:t>After Step 4</a:t>
            </a:r>
          </a:p>
        </p:txBody>
      </p:sp>
    </p:spTree>
    <p:extLst>
      <p:ext uri="{BB962C8B-B14F-4D97-AF65-F5344CB8AC3E}">
        <p14:creationId xmlns:p14="http://schemas.microsoft.com/office/powerpoint/2010/main" val="25950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heel(1)">
                                      <p:cBhvr>
                                        <p:cTn id="7" dur="2000"/>
                                        <p:tgtEl>
                                          <p:spTgt spid="317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97849"/>
          </a:xfrm>
        </p:spPr>
        <p:txBody>
          <a:bodyPr/>
          <a:lstStyle/>
          <a:p>
            <a:r>
              <a:rPr lang="en-AU" dirty="0"/>
              <a:t>In our example…</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1" y="1052737"/>
            <a:ext cx="7224539" cy="310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4293097"/>
            <a:ext cx="4308660" cy="2370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4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up)">
                                      <p:cBhvr>
                                        <p:cTn id="7" dur="500"/>
                                        <p:tgtEl>
                                          <p:spTgt spid="2867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wipe(up)">
                                      <p:cBhvr>
                                        <p:cTn id="11"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480593"/>
            <a:ext cx="8835465"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AU" dirty="0"/>
              <a:t>Alternative: isolate manual tasks</a:t>
            </a:r>
          </a:p>
        </p:txBody>
      </p:sp>
      <p:pic>
        <p:nvPicPr>
          <p:cNvPr id="8" name="Picture 8" descr="\\psf\Home\Downloads\edu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5734" y="188672"/>
            <a:ext cx="1384723" cy="936073"/>
          </a:xfrm>
          <a:prstGeom prst="rect">
            <a:avLst/>
          </a:prstGeom>
          <a:noFill/>
          <a:extLst>
            <a:ext uri="{909E8E84-426E-40DD-AFC4-6F175D3DCCD1}">
              <a14:hiddenFill xmlns:a14="http://schemas.microsoft.com/office/drawing/2010/main">
                <a:solidFill>
                  <a:srgbClr val="FFFFFF"/>
                </a:solidFill>
              </a14:hiddenFill>
            </a:ext>
          </a:extLst>
        </p:spPr>
      </p:pic>
      <p:sp>
        <p:nvSpPr>
          <p:cNvPr id="10" name="Abgerundetes Rechteck 11"/>
          <p:cNvSpPr/>
          <p:nvPr/>
        </p:nvSpPr>
        <p:spPr bwMode="auto">
          <a:xfrm>
            <a:off x="6757260" y="1525042"/>
            <a:ext cx="850909" cy="684000"/>
          </a:xfrm>
          <a:prstGeom prst="round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pic>
        <p:nvPicPr>
          <p:cNvPr id="348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400" y="3244360"/>
            <a:ext cx="3822360" cy="356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4295800" y="2380694"/>
            <a:ext cx="2376264" cy="13953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20137" y="2371938"/>
            <a:ext cx="382857" cy="14041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40016" y="1340769"/>
            <a:ext cx="0" cy="107307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2184" y="1340769"/>
            <a:ext cx="0" cy="107307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337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559" y="1540358"/>
            <a:ext cx="6381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1214" y="2037791"/>
            <a:ext cx="760095" cy="23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68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4821"/>
                                        </p:tgtEl>
                                        <p:attrNameLst>
                                          <p:attrName>style.visibility</p:attrName>
                                        </p:attrNameLst>
                                      </p:cBhvr>
                                      <p:to>
                                        <p:strVal val="visible"/>
                                      </p:to>
                                    </p:set>
                                    <p:animEffect transition="in" filter="fade">
                                      <p:cBhvr>
                                        <p:cTn id="19" dur="500"/>
                                        <p:tgtEl>
                                          <p:spTgt spid="348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par>
                                <p:cTn id="25" presetID="22" presetClass="entr" presetSubtype="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Alternative: isolate manual tasks</a:t>
            </a:r>
          </a:p>
        </p:txBody>
      </p:sp>
      <p:pic>
        <p:nvPicPr>
          <p:cNvPr id="8" name="Picture 8" descr="\\psf\Home\Downloads\edu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5734" y="188672"/>
            <a:ext cx="1384723" cy="9360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59497" y="1440171"/>
            <a:ext cx="1509067" cy="461665"/>
          </a:xfrm>
          <a:prstGeom prst="rect">
            <a:avLst/>
          </a:prstGeom>
        </p:spPr>
        <p:txBody>
          <a:bodyPr wrap="none">
            <a:spAutoFit/>
          </a:bodyPr>
          <a:lstStyle/>
          <a:p>
            <a:r>
              <a:rPr lang="de-AT" sz="2400" dirty="0">
                <a:solidFill>
                  <a:prstClr val="black">
                    <a:lumMod val="75000"/>
                    <a:lumOff val="25000"/>
                  </a:prstClr>
                </a:solidFill>
              </a:rPr>
              <a:t>Segment 1</a:t>
            </a:r>
            <a:endParaRPr lang="en-AU" dirty="0"/>
          </a:p>
        </p:txBody>
      </p:sp>
      <p:sp>
        <p:nvSpPr>
          <p:cNvPr id="11" name="Rectangle 10"/>
          <p:cNvSpPr/>
          <p:nvPr/>
        </p:nvSpPr>
        <p:spPr>
          <a:xfrm>
            <a:off x="7176121" y="1440170"/>
            <a:ext cx="1509067" cy="461665"/>
          </a:xfrm>
          <a:prstGeom prst="rect">
            <a:avLst/>
          </a:prstGeom>
        </p:spPr>
        <p:txBody>
          <a:bodyPr wrap="none">
            <a:spAutoFit/>
          </a:bodyPr>
          <a:lstStyle/>
          <a:p>
            <a:r>
              <a:rPr lang="de-AT" sz="2400" dirty="0">
                <a:solidFill>
                  <a:srgbClr val="00B050"/>
                </a:solidFill>
              </a:rPr>
              <a:t>Segment 2</a:t>
            </a:r>
            <a:endParaRPr lang="en-AU" dirty="0">
              <a:solidFill>
                <a:srgbClr val="00B050"/>
              </a:solidFill>
            </a:endParaRPr>
          </a:p>
        </p:txBody>
      </p:sp>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545" y="1935096"/>
            <a:ext cx="5194554" cy="1709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8887" y="1972028"/>
            <a:ext cx="2266950" cy="76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747791" y="4090753"/>
            <a:ext cx="1509067" cy="461665"/>
          </a:xfrm>
          <a:prstGeom prst="rect">
            <a:avLst/>
          </a:prstGeom>
        </p:spPr>
        <p:txBody>
          <a:bodyPr wrap="none">
            <a:spAutoFit/>
          </a:bodyPr>
          <a:lstStyle/>
          <a:p>
            <a:r>
              <a:rPr lang="de-AT" sz="2400" dirty="0">
                <a:solidFill>
                  <a:prstClr val="black">
                    <a:lumMod val="75000"/>
                    <a:lumOff val="25000"/>
                  </a:prstClr>
                </a:solidFill>
              </a:rPr>
              <a:t>Segment 3</a:t>
            </a:r>
            <a:endParaRPr lang="en-AU" dirty="0"/>
          </a:p>
        </p:txBody>
      </p:sp>
      <p:pic>
        <p:nvPicPr>
          <p:cNvPr id="348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7729" y="4653136"/>
            <a:ext cx="462359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72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1749"/>
                                        </p:tgtEl>
                                        <p:attrNameLst>
                                          <p:attrName>style.visibility</p:attrName>
                                        </p:attrNameLst>
                                      </p:cBhvr>
                                      <p:to>
                                        <p:strVal val="visible"/>
                                      </p:to>
                                    </p:set>
                                    <p:animEffect transition="in" filter="fade">
                                      <p:cBhvr>
                                        <p:cTn id="10" dur="500"/>
                                        <p:tgtEl>
                                          <p:spTgt spid="3174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fade">
                                      <p:cBhvr>
                                        <p:cTn id="17" dur="500"/>
                                        <p:tgtEl>
                                          <p:spTgt spid="3175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34818"/>
                                        </p:tgtEl>
                                        <p:attrNameLst>
                                          <p:attrName>style.visibility</p:attrName>
                                        </p:attrNameLst>
                                      </p:cBhvr>
                                      <p:to>
                                        <p:strVal val="visible"/>
                                      </p:to>
                                    </p:set>
                                    <p:animEffect transition="in" filter="fade">
                                      <p:cBhvr>
                                        <p:cTn id="24"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7529" y="1124744"/>
            <a:ext cx="6330371" cy="5832648"/>
          </a:xfrm>
        </p:spPr>
        <p:txBody>
          <a:bodyPr>
            <a:normAutofit fontScale="85000" lnSpcReduction="20000"/>
          </a:bodyPr>
          <a:lstStyle/>
          <a:p>
            <a:pPr marL="0" indent="0">
              <a:buNone/>
            </a:pPr>
            <a:r>
              <a:rPr lang="en-US" b="1" dirty="0"/>
              <a:t>Prescription fulfillment process:</a:t>
            </a:r>
            <a:endParaRPr lang="en-US" dirty="0"/>
          </a:p>
          <a:p>
            <a:r>
              <a:rPr lang="en-US" dirty="0"/>
              <a:t>Once the prescription passes the insurance check, it is assigned to a technician who collects the drugs from the shelves and puts them in a bag with the prescription stapled to it. </a:t>
            </a:r>
          </a:p>
          <a:p>
            <a:r>
              <a:rPr lang="en-US" dirty="0"/>
              <a:t>After that, the bag is passed to the pharmacist who double-checks that the prescription has been filled correctly. </a:t>
            </a:r>
          </a:p>
          <a:p>
            <a:r>
              <a:rPr lang="en-US" dirty="0"/>
              <a:t>After this quality check, the pharmacist seals the bag and puts it in the pick-up area. </a:t>
            </a:r>
          </a:p>
          <a:p>
            <a:r>
              <a:rPr lang="en-US" dirty="0"/>
              <a:t>When a customer arrives to pick up their prescription, a technician retrieves the prescription and asks the customer for their payment.</a:t>
            </a:r>
          </a:p>
          <a:p>
            <a:pPr marL="0" indent="0">
              <a:buNone/>
            </a:pPr>
            <a:endParaRPr lang="en-AU" b="1" dirty="0"/>
          </a:p>
          <a:p>
            <a:pPr marL="0" indent="0">
              <a:buNone/>
            </a:pPr>
            <a:r>
              <a:rPr lang="en-AU" b="1" dirty="0"/>
              <a:t>Assume the pharmacy system automates this process. Identify the type of each task and link manual tasks to the system.</a:t>
            </a:r>
          </a:p>
        </p:txBody>
      </p:sp>
      <p:sp>
        <p:nvSpPr>
          <p:cNvPr id="3" name="Title 2"/>
          <p:cNvSpPr>
            <a:spLocks noGrp="1"/>
          </p:cNvSpPr>
          <p:nvPr>
            <p:ph type="title"/>
          </p:nvPr>
        </p:nvSpPr>
        <p:spPr>
          <a:xfrm>
            <a:off x="1631504" y="260648"/>
            <a:ext cx="8820472" cy="792088"/>
          </a:xfrm>
        </p:spPr>
        <p:txBody>
          <a:bodyPr>
            <a:noAutofit/>
          </a:bodyPr>
          <a:lstStyle/>
          <a:p>
            <a:r>
              <a:rPr lang="en-AU" sz="3000" dirty="0"/>
              <a:t>Quiz: let’s consider this process fragment</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2035" y="525409"/>
            <a:ext cx="1021634" cy="861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7256" y="1556382"/>
            <a:ext cx="1003867" cy="84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4581" y="2614523"/>
            <a:ext cx="1039402" cy="82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0919" y="4636151"/>
            <a:ext cx="1021634" cy="82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7750" y="5635239"/>
            <a:ext cx="1030518" cy="808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76320" y="548270"/>
            <a:ext cx="1021634" cy="84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6719" y="1556382"/>
            <a:ext cx="1012750" cy="82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6225" y="2636502"/>
            <a:ext cx="986099" cy="84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89763" y="4647500"/>
            <a:ext cx="1021634" cy="82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4172" y="1543899"/>
            <a:ext cx="1003867" cy="8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8"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6868" y="2626638"/>
            <a:ext cx="1012750" cy="8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ultiply 4"/>
          <p:cNvSpPr/>
          <p:nvPr/>
        </p:nvSpPr>
        <p:spPr>
          <a:xfrm>
            <a:off x="8544272" y="4221088"/>
            <a:ext cx="1944216" cy="1728192"/>
          </a:xfrm>
          <a:prstGeom prst="mathMultiply">
            <a:avLst>
              <a:gd name="adj1" fmla="val 324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6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16499" y="3616988"/>
            <a:ext cx="986099" cy="83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96869" y="3616988"/>
            <a:ext cx="1017937" cy="83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Multiply 19"/>
          <p:cNvSpPr/>
          <p:nvPr/>
        </p:nvSpPr>
        <p:spPr>
          <a:xfrm>
            <a:off x="8544272" y="3212976"/>
            <a:ext cx="1944216" cy="1728192"/>
          </a:xfrm>
          <a:prstGeom prst="mathMultiply">
            <a:avLst>
              <a:gd name="adj1" fmla="val 324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60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90835" y="5620725"/>
            <a:ext cx="1027557" cy="841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6"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76320" y="5618095"/>
            <a:ext cx="1030518" cy="8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46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fade">
                                      <p:cBhvr>
                                        <p:cTn id="7" dur="750"/>
                                        <p:tgtEl>
                                          <p:spTgt spid="2662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fade">
                                      <p:cBhvr>
                                        <p:cTn id="11" dur="750"/>
                                        <p:tgtEl>
                                          <p:spTgt spid="266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6629"/>
                                        </p:tgtEl>
                                        <p:attrNameLst>
                                          <p:attrName>style.visibility</p:attrName>
                                        </p:attrNameLst>
                                      </p:cBhvr>
                                      <p:to>
                                        <p:strVal val="visible"/>
                                      </p:to>
                                    </p:set>
                                    <p:animEffect transition="in" filter="fade">
                                      <p:cBhvr>
                                        <p:cTn id="16" dur="750"/>
                                        <p:tgtEl>
                                          <p:spTgt spid="266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650"/>
                                        </p:tgtEl>
                                        <p:attrNameLst>
                                          <p:attrName>style.visibility</p:attrName>
                                        </p:attrNameLst>
                                      </p:cBhvr>
                                      <p:to>
                                        <p:strVal val="visible"/>
                                      </p:to>
                                    </p:set>
                                    <p:animEffect transition="in" filter="fade">
                                      <p:cBhvr>
                                        <p:cTn id="21" dur="750"/>
                                        <p:tgtEl>
                                          <p:spTgt spid="276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630"/>
                                        </p:tgtEl>
                                        <p:attrNameLst>
                                          <p:attrName>style.visibility</p:attrName>
                                        </p:attrNameLst>
                                      </p:cBhvr>
                                      <p:to>
                                        <p:strVal val="visible"/>
                                      </p:to>
                                    </p:set>
                                    <p:animEffect transition="in" filter="fade">
                                      <p:cBhvr>
                                        <p:cTn id="26" dur="750"/>
                                        <p:tgtEl>
                                          <p:spTgt spid="26630"/>
                                        </p:tgtEl>
                                      </p:cBhvr>
                                    </p:animEffect>
                                  </p:childTnLst>
                                </p:cTn>
                              </p:par>
                            </p:childTnLst>
                          </p:cTn>
                        </p:par>
                        <p:par>
                          <p:cTn id="27" fill="hold">
                            <p:stCondLst>
                              <p:cond delay="750"/>
                            </p:stCondLst>
                            <p:childTnLst>
                              <p:par>
                                <p:cTn id="28" presetID="10" presetClass="entr" presetSubtype="0" fill="hold" nodeType="afterEffect">
                                  <p:stCondLst>
                                    <p:cond delay="0"/>
                                  </p:stCondLst>
                                  <p:childTnLst>
                                    <p:set>
                                      <p:cBhvr>
                                        <p:cTn id="29" dur="1" fill="hold">
                                          <p:stCondLst>
                                            <p:cond delay="0"/>
                                          </p:stCondLst>
                                        </p:cTn>
                                        <p:tgtEl>
                                          <p:spTgt spid="26631"/>
                                        </p:tgtEl>
                                        <p:attrNameLst>
                                          <p:attrName>style.visibility</p:attrName>
                                        </p:attrNameLst>
                                      </p:cBhvr>
                                      <p:to>
                                        <p:strVal val="visible"/>
                                      </p:to>
                                    </p:set>
                                    <p:animEffect transition="in" filter="fade">
                                      <p:cBhvr>
                                        <p:cTn id="30" dur="750"/>
                                        <p:tgtEl>
                                          <p:spTgt spid="266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632"/>
                                        </p:tgtEl>
                                        <p:attrNameLst>
                                          <p:attrName>style.visibility</p:attrName>
                                        </p:attrNameLst>
                                      </p:cBhvr>
                                      <p:to>
                                        <p:strVal val="visible"/>
                                      </p:to>
                                    </p:set>
                                    <p:animEffect transition="in" filter="fade">
                                      <p:cBhvr>
                                        <p:cTn id="35" dur="500"/>
                                        <p:tgtEl>
                                          <p:spTgt spid="266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6633"/>
                                        </p:tgtEl>
                                        <p:attrNameLst>
                                          <p:attrName>style.visibility</p:attrName>
                                        </p:attrNameLst>
                                      </p:cBhvr>
                                      <p:to>
                                        <p:strVal val="visible"/>
                                      </p:to>
                                    </p:set>
                                    <p:animEffect transition="in" filter="fade">
                                      <p:cBhvr>
                                        <p:cTn id="40" dur="500"/>
                                        <p:tgtEl>
                                          <p:spTgt spid="266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634"/>
                                        </p:tgtEl>
                                        <p:attrNameLst>
                                          <p:attrName>style.visibility</p:attrName>
                                        </p:attrNameLst>
                                      </p:cBhvr>
                                      <p:to>
                                        <p:strVal val="visible"/>
                                      </p:to>
                                    </p:set>
                                    <p:animEffect transition="in" filter="fade">
                                      <p:cBhvr>
                                        <p:cTn id="45" dur="500"/>
                                        <p:tgtEl>
                                          <p:spTgt spid="266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651"/>
                                        </p:tgtEl>
                                        <p:attrNameLst>
                                          <p:attrName>style.visibility</p:attrName>
                                        </p:attrNameLst>
                                      </p:cBhvr>
                                      <p:to>
                                        <p:strVal val="visible"/>
                                      </p:to>
                                    </p:set>
                                    <p:animEffect transition="in" filter="fade">
                                      <p:cBhvr>
                                        <p:cTn id="50" dur="500"/>
                                        <p:tgtEl>
                                          <p:spTgt spid="276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635"/>
                                        </p:tgtEl>
                                        <p:attrNameLst>
                                          <p:attrName>style.visibility</p:attrName>
                                        </p:attrNameLst>
                                      </p:cBhvr>
                                      <p:to>
                                        <p:strVal val="visible"/>
                                      </p:to>
                                    </p:set>
                                    <p:animEffect transition="in" filter="fade">
                                      <p:cBhvr>
                                        <p:cTn id="55" dur="500"/>
                                        <p:tgtEl>
                                          <p:spTgt spid="266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602"/>
                                        </p:tgtEl>
                                        <p:attrNameLst>
                                          <p:attrName>style.visibility</p:attrName>
                                        </p:attrNameLst>
                                      </p:cBhvr>
                                      <p:to>
                                        <p:strVal val="visible"/>
                                      </p:to>
                                    </p:set>
                                    <p:animEffect transition="in" filter="fade">
                                      <p:cBhvr>
                                        <p:cTn id="60" dur="500"/>
                                        <p:tgtEl>
                                          <p:spTgt spid="2560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637"/>
                                        </p:tgtEl>
                                        <p:attrNameLst>
                                          <p:attrName>style.visibility</p:attrName>
                                        </p:attrNameLst>
                                      </p:cBhvr>
                                      <p:to>
                                        <p:strVal val="visible"/>
                                      </p:to>
                                    </p:set>
                                    <p:animEffect transition="in" filter="fade">
                                      <p:cBhvr>
                                        <p:cTn id="65" dur="500"/>
                                        <p:tgtEl>
                                          <p:spTgt spid="266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638"/>
                                        </p:tgtEl>
                                        <p:attrNameLst>
                                          <p:attrName>style.visibility</p:attrName>
                                        </p:attrNameLst>
                                      </p:cBhvr>
                                      <p:to>
                                        <p:strVal val="visible"/>
                                      </p:to>
                                    </p:set>
                                    <p:animEffect transition="in" filter="fade">
                                      <p:cBhvr>
                                        <p:cTn id="70" dur="500"/>
                                        <p:tgtEl>
                                          <p:spTgt spid="26638"/>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barn(inVertical)">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barn(inVertical)">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6636"/>
                                        </p:tgtEl>
                                        <p:attrNameLst>
                                          <p:attrName>style.visibility</p:attrName>
                                        </p:attrNameLst>
                                      </p:cBhvr>
                                      <p:to>
                                        <p:strVal val="visible"/>
                                      </p:to>
                                    </p:set>
                                    <p:animEffect transition="in" filter="fade">
                                      <p:cBhvr>
                                        <p:cTn id="85"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3359150" y="1320092"/>
          <a:ext cx="5303838" cy="4537075"/>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6" name="Object 5"/>
                      <p:cNvPicPr>
                        <a:picLocks noChangeAspect="1" noChangeArrowheads="1"/>
                      </p:cNvPicPr>
                      <p:nvPr/>
                    </p:nvPicPr>
                    <p:blipFill>
                      <a:blip r:embed="rId4"/>
                      <a:srcRect/>
                      <a:stretch>
                        <a:fillRect/>
                      </a:stretch>
                    </p:blipFill>
                    <p:spPr bwMode="auto">
                      <a:xfrm>
                        <a:off x="3359150" y="1320092"/>
                        <a:ext cx="5303838" cy="453707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3359696" y="1319794"/>
          <a:ext cx="5303838" cy="4537075"/>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4" name="Object 3"/>
                      <p:cNvPicPr>
                        <a:picLocks noChangeAspect="1" noChangeArrowheads="1"/>
                      </p:cNvPicPr>
                      <p:nvPr/>
                    </p:nvPicPr>
                    <p:blipFill>
                      <a:blip r:embed="rId6"/>
                      <a:srcRect/>
                      <a:stretch>
                        <a:fillRect/>
                      </a:stretch>
                    </p:blipFill>
                    <p:spPr bwMode="auto">
                      <a:xfrm>
                        <a:off x="3359696" y="1319794"/>
                        <a:ext cx="5303838"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nvGraphicFramePr>
        <p:xfrm>
          <a:off x="3373564" y="1314740"/>
          <a:ext cx="5303838" cy="4537075"/>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7" name="Object 16"/>
                      <p:cNvPicPr>
                        <a:picLocks noChangeAspect="1" noChangeArrowheads="1"/>
                      </p:cNvPicPr>
                      <p:nvPr/>
                    </p:nvPicPr>
                    <p:blipFill>
                      <a:blip r:embed="rId8"/>
                      <a:srcRect/>
                      <a:stretch>
                        <a:fillRect/>
                      </a:stretch>
                    </p:blipFill>
                    <p:spPr bwMode="auto">
                      <a:xfrm>
                        <a:off x="3373564" y="1314740"/>
                        <a:ext cx="5303838"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3373564" y="1319465"/>
          <a:ext cx="5303838" cy="4537075"/>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8" name="Object 17"/>
                      <p:cNvPicPr>
                        <a:picLocks noChangeAspect="1" noChangeArrowheads="1"/>
                      </p:cNvPicPr>
                      <p:nvPr/>
                    </p:nvPicPr>
                    <p:blipFill>
                      <a:blip r:embed="rId10"/>
                      <a:srcRect/>
                      <a:stretch>
                        <a:fillRect/>
                      </a:stretch>
                    </p:blipFill>
                    <p:spPr bwMode="auto">
                      <a:xfrm>
                        <a:off x="3373564" y="1319465"/>
                        <a:ext cx="5303838"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nvGraphicFramePr>
        <p:xfrm>
          <a:off x="3359647" y="1319465"/>
          <a:ext cx="5303838" cy="4537075"/>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20" name="Object 19"/>
                      <p:cNvPicPr>
                        <a:picLocks noChangeAspect="1" noChangeArrowheads="1"/>
                      </p:cNvPicPr>
                      <p:nvPr/>
                    </p:nvPicPr>
                    <p:blipFill>
                      <a:blip r:embed="rId12"/>
                      <a:srcRect/>
                      <a:stretch>
                        <a:fillRect/>
                      </a:stretch>
                    </p:blipFill>
                    <p:spPr bwMode="auto">
                      <a:xfrm>
                        <a:off x="3359647" y="1319465"/>
                        <a:ext cx="5303838"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nvGraphicFramePr>
        <p:xfrm>
          <a:off x="3359696" y="1319794"/>
          <a:ext cx="5303838" cy="4537075"/>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21" name="Object 20"/>
                      <p:cNvPicPr>
                        <a:picLocks noChangeAspect="1" noChangeArrowheads="1"/>
                      </p:cNvPicPr>
                      <p:nvPr/>
                    </p:nvPicPr>
                    <p:blipFill>
                      <a:blip r:embed="rId14"/>
                      <a:srcRect/>
                      <a:stretch>
                        <a:fillRect/>
                      </a:stretch>
                    </p:blipFill>
                    <p:spPr bwMode="auto">
                      <a:xfrm>
                        <a:off x="3359696" y="1319794"/>
                        <a:ext cx="5303838"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nvGraphicFramePr>
        <p:xfrm>
          <a:off x="3373439" y="1320092"/>
          <a:ext cx="5303837" cy="4537075"/>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9" name="Object 18"/>
                      <p:cNvPicPr>
                        <a:picLocks noChangeAspect="1" noChangeArrowheads="1"/>
                      </p:cNvPicPr>
                      <p:nvPr/>
                    </p:nvPicPr>
                    <p:blipFill>
                      <a:blip r:embed="rId16"/>
                      <a:srcRect/>
                      <a:stretch>
                        <a:fillRect/>
                      </a:stretch>
                    </p:blipFill>
                    <p:spPr bwMode="auto">
                      <a:xfrm>
                        <a:off x="3373439" y="1320092"/>
                        <a:ext cx="5303837"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normAutofit/>
          </a:bodyPr>
          <a:lstStyle/>
          <a:p>
            <a:pPr algn="l"/>
            <a:r>
              <a:rPr lang="en-AU" dirty="0"/>
              <a:t>Where are we?</a:t>
            </a:r>
          </a:p>
        </p:txBody>
      </p:sp>
      <p:sp>
        <p:nvSpPr>
          <p:cNvPr id="16" name="Slide Number Placeholder 10"/>
          <p:cNvSpPr>
            <a:spLocks noGrp="1"/>
          </p:cNvSpPr>
          <p:nvPr>
            <p:ph type="sldNum" sz="quarter" idx="11"/>
          </p:nvPr>
        </p:nvSpPr>
        <p:spPr/>
        <p:txBody>
          <a:bodyPr/>
          <a:lstStyle/>
          <a:p>
            <a:fld id="{F06E539D-8AB8-485C-BFEF-50E8D5427D32}" type="slidenum">
              <a:rPr lang="en-AU" sz="1600"/>
              <a:t>2</a:t>
            </a:fld>
            <a:endParaRPr lang="en-AU" sz="1600" dirty="0"/>
          </a:p>
        </p:txBody>
      </p:sp>
      <p:pic>
        <p:nvPicPr>
          <p:cNvPr id="8" name="Picture 2" descr="\\psf\Home\Desktop\pics\ch2_harborarch.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47661" y="1268761"/>
            <a:ext cx="1906560" cy="978469"/>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9" name="Picture 4" descr="\\psf\Home\Desktop\pics\ch3_PurchaseOrder3.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03512" y="4253659"/>
            <a:ext cx="1627828" cy="943677"/>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3" descr="\\psf\Home\Desktop\pics\ch3_PurchaseOrder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V="1">
            <a:off x="8151373" y="2692749"/>
            <a:ext cx="1728192" cy="196771"/>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psf\Home\Desktop\pics\ch6_cause_effect_rejected_equipment.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647973" y="4170190"/>
            <a:ext cx="1571523" cy="1110614"/>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5" name="Picture 8" descr="\\psf\Home\Desktop\pics\ch7_BIMPCreditApplicationHistograms.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01387" y="2373610"/>
            <a:ext cx="1568434" cy="835046"/>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6186" name="Picture 42" descr="\\psf\Home\Desktop\pics\ch10_final.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015880" y="6277102"/>
            <a:ext cx="1837423" cy="464266"/>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Abgerundetes Rechteck 2"/>
          <p:cNvSpPr>
            <a:spLocks noChangeArrowheads="1"/>
          </p:cNvSpPr>
          <p:nvPr/>
        </p:nvSpPr>
        <p:spPr bwMode="auto">
          <a:xfrm>
            <a:off x="4079777" y="5013176"/>
            <a:ext cx="1367557" cy="82488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defTabSz="449263">
              <a:buClr>
                <a:srgbClr val="000000"/>
              </a:buClr>
              <a:buSzPct val="100000"/>
            </a:pPr>
            <a:endParaRPr lang="de-AT">
              <a:solidFill>
                <a:schemeClr val="bg1"/>
              </a:solidFill>
              <a:cs typeface="Arial" charset="0"/>
            </a:endParaRPr>
          </a:p>
        </p:txBody>
      </p:sp>
    </p:spTree>
    <p:extLst>
      <p:ext uri="{BB962C8B-B14F-4D97-AF65-F5344CB8AC3E}">
        <p14:creationId xmlns:p14="http://schemas.microsoft.com/office/powerpoint/2010/main" val="122911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631504" y="260648"/>
            <a:ext cx="8820472" cy="792088"/>
          </a:xfrm>
        </p:spPr>
        <p:txBody>
          <a:bodyPr>
            <a:noAutofit/>
          </a:bodyPr>
          <a:lstStyle/>
          <a:p>
            <a:r>
              <a:rPr lang="en-AU" sz="3000" dirty="0"/>
              <a:t>Possible solution</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980729"/>
            <a:ext cx="7680853" cy="5767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0" y="980728"/>
            <a:ext cx="7680853"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40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An exception to </a:t>
            </a:r>
            <a:r>
              <a:rPr lang="en-AU"/>
              <a:t>the rule</a:t>
            </a:r>
            <a:endParaRPr lang="en-AU" dirty="0"/>
          </a:p>
        </p:txBody>
      </p:sp>
      <p:sp>
        <p:nvSpPr>
          <p:cNvPr id="5" name="Content Placeholder 4"/>
          <p:cNvSpPr>
            <a:spLocks noGrp="1"/>
          </p:cNvSpPr>
          <p:nvPr>
            <p:ph idx="1"/>
          </p:nvPr>
        </p:nvSpPr>
        <p:spPr>
          <a:xfrm>
            <a:off x="966158" y="1535502"/>
            <a:ext cx="10387642" cy="4341770"/>
          </a:xfrm>
        </p:spPr>
        <p:txBody>
          <a:bodyPr/>
          <a:lstStyle/>
          <a:p>
            <a:pPr marL="0" indent="0">
              <a:buNone/>
            </a:pPr>
            <a:r>
              <a:rPr lang="en-AU" dirty="0"/>
              <a:t>Candidate tasks for aggregation may not necessarily be consecutive due to a sub-optimal order of tasks in the conceptual model.</a:t>
            </a:r>
          </a:p>
        </p:txBody>
      </p:sp>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85"/>
          <a:stretch/>
        </p:blipFill>
        <p:spPr bwMode="auto">
          <a:xfrm>
            <a:off x="2567609" y="2708920"/>
            <a:ext cx="5766767"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58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AT" dirty="0"/>
              <a:t>Physical data objects</a:t>
            </a:r>
          </a:p>
          <a:p>
            <a:r>
              <a:rPr lang="de-AT" dirty="0"/>
              <a:t>Messages bering physical data objects</a:t>
            </a:r>
          </a:p>
          <a:p>
            <a:r>
              <a:rPr lang="de-AT" dirty="0"/>
              <a:t>Data stores (both physical </a:t>
            </a:r>
            <a:r>
              <a:rPr lang="de-AT" u="sng" dirty="0"/>
              <a:t>and</a:t>
            </a:r>
            <a:r>
              <a:rPr lang="de-AT" dirty="0"/>
              <a:t> electronic)</a:t>
            </a:r>
          </a:p>
          <a:p>
            <a:r>
              <a:rPr lang="de-AT" dirty="0"/>
              <a:t>Pools &amp; lanes</a:t>
            </a:r>
          </a:p>
          <a:p>
            <a:r>
              <a:rPr lang="de-AT" dirty="0"/>
              <a:t>Text annotations</a:t>
            </a:r>
          </a:p>
          <a:p>
            <a:endParaRPr lang="de-AT" dirty="0"/>
          </a:p>
          <a:p>
            <a:pPr marL="0" indent="0">
              <a:buNone/>
            </a:pPr>
            <a:r>
              <a:rPr lang="de-AT" dirty="0"/>
              <a:t>Remove or neglect, depending on BPMS</a:t>
            </a:r>
          </a:p>
          <a:p>
            <a:pPr marL="0" indent="0">
              <a:buNone/>
            </a:pPr>
            <a:endParaRPr lang="en-AU" dirty="0"/>
          </a:p>
        </p:txBody>
      </p:sp>
      <p:sp>
        <p:nvSpPr>
          <p:cNvPr id="3" name="Title 2"/>
          <p:cNvSpPr>
            <a:spLocks noGrp="1"/>
          </p:cNvSpPr>
          <p:nvPr>
            <p:ph type="title"/>
          </p:nvPr>
        </p:nvSpPr>
        <p:spPr/>
        <p:txBody>
          <a:bodyPr/>
          <a:lstStyle/>
          <a:p>
            <a:r>
              <a:rPr lang="en-AU" dirty="0"/>
              <a:t>BPMN elements irrelevant for execution</a:t>
            </a:r>
          </a:p>
        </p:txBody>
      </p:sp>
    </p:spTree>
    <p:extLst>
      <p:ext uri="{BB962C8B-B14F-4D97-AF65-F5344CB8AC3E}">
        <p14:creationId xmlns:p14="http://schemas.microsoft.com/office/powerpoint/2010/main" val="251438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3. Complete the process model</a:t>
            </a:r>
          </a:p>
        </p:txBody>
      </p:sp>
      <p:sp>
        <p:nvSpPr>
          <p:cNvPr id="3" name="Inhaltsplatzhalter 2"/>
          <p:cNvSpPr>
            <a:spLocks noGrp="1"/>
          </p:cNvSpPr>
          <p:nvPr>
            <p:ph idx="1"/>
          </p:nvPr>
        </p:nvSpPr>
        <p:spPr>
          <a:xfrm>
            <a:off x="2086052" y="1340768"/>
            <a:ext cx="8330428" cy="4104456"/>
          </a:xfrm>
        </p:spPr>
        <p:txBody>
          <a:bodyPr>
            <a:normAutofit fontScale="92500" lnSpcReduction="10000"/>
          </a:bodyPr>
          <a:lstStyle/>
          <a:p>
            <a:pPr marL="0" indent="0">
              <a:buNone/>
            </a:pPr>
            <a:r>
              <a:rPr lang="de-AT" b="1" dirty="0"/>
              <a:t>Principle</a:t>
            </a:r>
            <a:r>
              <a:rPr lang="de-AT" dirty="0"/>
              <a:t>: </a:t>
            </a:r>
            <a:r>
              <a:rPr lang="en-AU" dirty="0"/>
              <a:t>exceptions are the rule.</a:t>
            </a:r>
            <a:endParaRPr lang="de-AT" dirty="0"/>
          </a:p>
          <a:p>
            <a:pPr marL="0" indent="0">
              <a:buNone/>
            </a:pPr>
            <a:r>
              <a:rPr lang="de-AT" dirty="0"/>
              <a:t>-&gt; Add exception handlers</a:t>
            </a:r>
          </a:p>
          <a:p>
            <a:pPr>
              <a:buFont typeface="Arial" pitchFamily="34" charset="0"/>
              <a:buChar char="•"/>
            </a:pPr>
            <a:endParaRPr lang="de-AT" dirty="0"/>
          </a:p>
          <a:p>
            <a:pPr marL="0" indent="0">
              <a:buNone/>
            </a:pPr>
            <a:endParaRPr lang="de-AT" b="1" dirty="0"/>
          </a:p>
          <a:p>
            <a:pPr marL="0" indent="0">
              <a:buNone/>
            </a:pPr>
            <a:endParaRPr lang="de-AT" b="1" dirty="0"/>
          </a:p>
          <a:p>
            <a:pPr marL="0" indent="0">
              <a:buNone/>
            </a:pPr>
            <a:endParaRPr lang="de-AT" b="1" dirty="0"/>
          </a:p>
          <a:p>
            <a:pPr marL="0" indent="0">
              <a:buNone/>
            </a:pPr>
            <a:endParaRPr lang="de-AT" b="1" dirty="0"/>
          </a:p>
          <a:p>
            <a:pPr marL="0" indent="0">
              <a:buNone/>
            </a:pPr>
            <a:r>
              <a:rPr lang="de-AT" b="1" dirty="0"/>
              <a:t>Principle</a:t>
            </a:r>
            <a:r>
              <a:rPr lang="de-AT" dirty="0"/>
              <a:t>: no data = no decisions, no tasks handover.</a:t>
            </a:r>
          </a:p>
          <a:p>
            <a:pPr marL="0" indent="0">
              <a:buNone/>
            </a:pPr>
            <a:r>
              <a:rPr lang="de-AT" dirty="0"/>
              <a:t>-&gt; Specify all </a:t>
            </a:r>
            <a:r>
              <a:rPr lang="de-AT" u="sng" dirty="0"/>
              <a:t>electronic</a:t>
            </a:r>
            <a:r>
              <a:rPr lang="de-AT" dirty="0"/>
              <a:t> business objects</a:t>
            </a:r>
          </a:p>
          <a:p>
            <a:pPr>
              <a:buFont typeface="Arial" pitchFamily="34" charset="0"/>
              <a:buChar char="•"/>
            </a:pPr>
            <a:endParaRPr lang="de-AT" dirty="0"/>
          </a:p>
          <a:p>
            <a:pPr>
              <a:buFont typeface="Arial" pitchFamily="34" charset="0"/>
              <a:buChar char="•"/>
            </a:pPr>
            <a:endParaRPr lang="de-AT" dirty="0"/>
          </a:p>
          <a:p>
            <a:pPr>
              <a:buFont typeface="Arial" pitchFamily="34" charset="0"/>
              <a:buChar char="•"/>
            </a:pPr>
            <a:endParaRPr lang="de-AT" dirty="0"/>
          </a:p>
          <a:p>
            <a:pPr>
              <a:buFont typeface="Arial" pitchFamily="34" charset="0"/>
              <a:buChar char="•"/>
            </a:pPr>
            <a:endParaRPr lang="de-AT" dirty="0"/>
          </a:p>
        </p:txBody>
      </p:sp>
      <p:pic>
        <p:nvPicPr>
          <p:cNvPr id="12292" name="Picture 4" descr="\\psf\Home\Downloads\ind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992" y="4985258"/>
            <a:ext cx="2819456"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psf\Home\Downloads\Tiger+Flights+Grounded+Due+Safety+Concerns+bD22IHUlCGF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6658" y="1484785"/>
            <a:ext cx="2901791" cy="19003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1724" y="3471392"/>
            <a:ext cx="2398413" cy="461665"/>
          </a:xfrm>
          <a:prstGeom prst="rect">
            <a:avLst/>
          </a:prstGeom>
          <a:noFill/>
        </p:spPr>
        <p:txBody>
          <a:bodyPr wrap="none" rtlCol="0">
            <a:spAutoFit/>
          </a:bodyPr>
          <a:lstStyle/>
          <a:p>
            <a:r>
              <a:rPr lang="en-AU" sz="2400" b="1" dirty="0">
                <a:solidFill>
                  <a:schemeClr val="accent5">
                    <a:lumMod val="75000"/>
                  </a:schemeClr>
                </a:solidFill>
                <a:latin typeface="Bradley Hand ITC" panose="03070402050302030203" pitchFamily="66" charset="0"/>
              </a:rPr>
              <a:t>It happed for real!</a:t>
            </a:r>
          </a:p>
        </p:txBody>
      </p:sp>
      <p:cxnSp>
        <p:nvCxnSpPr>
          <p:cNvPr id="7" name="Straight Arrow Connector 6"/>
          <p:cNvCxnSpPr/>
          <p:nvPr/>
        </p:nvCxnSpPr>
        <p:spPr>
          <a:xfrm flipV="1">
            <a:off x="6528048" y="3112846"/>
            <a:ext cx="432048" cy="316155"/>
          </a:xfrm>
          <a:prstGeom prst="straightConnector1">
            <a:avLst/>
          </a:prstGeom>
          <a:ln w="2857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5937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500"/>
                                        <p:tgtEl>
                                          <p:spTgt spid="1229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left)">
                                      <p:cBhvr>
                                        <p:cTn id="29" dur="500"/>
                                        <p:tgtEl>
                                          <p:spTgt spid="3">
                                            <p:txEl>
                                              <p:pRg st="8" end="8"/>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2292"/>
                                        </p:tgtEl>
                                        <p:attrNameLst>
                                          <p:attrName>style.visibility</p:attrName>
                                        </p:attrNameLst>
                                      </p:cBhvr>
                                      <p:to>
                                        <p:strVal val="visible"/>
                                      </p:to>
                                    </p:set>
                                    <p:animEffect transition="in" filter="fade">
                                      <p:cBhvr>
                                        <p:cTn id="33"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1" name="Rectangle 3"/>
          <p:cNvSpPr>
            <a:spLocks noGrp="1" noChangeArrowheads="1"/>
          </p:cNvSpPr>
          <p:nvPr>
            <p:ph idx="1"/>
          </p:nvPr>
        </p:nvSpPr>
        <p:spPr>
          <a:xfrm>
            <a:off x="623393" y="1340768"/>
            <a:ext cx="5674538" cy="4824536"/>
          </a:xfrm>
        </p:spPr>
        <p:txBody>
          <a:bodyPr>
            <a:normAutofit/>
          </a:bodyPr>
          <a:lstStyle/>
          <a:p>
            <a:pPr>
              <a:lnSpc>
                <a:spcPct val="90000"/>
              </a:lnSpc>
              <a:buFontTx/>
              <a:buNone/>
            </a:pPr>
            <a:r>
              <a:rPr lang="en-AU" sz="2000" dirty="0">
                <a:solidFill>
                  <a:srgbClr val="C00000"/>
                </a:solidFill>
              </a:rPr>
              <a:t>Conceptual “to-be” process models</a:t>
            </a:r>
          </a:p>
          <a:p>
            <a:pPr marL="457200" lvl="1" indent="-276225">
              <a:lnSpc>
                <a:spcPct val="90000"/>
              </a:lnSpc>
            </a:pPr>
            <a:r>
              <a:rPr lang="en-AU" sz="1800" dirty="0">
                <a:solidFill>
                  <a:schemeClr val="tx1">
                    <a:lumMod val="75000"/>
                    <a:lumOff val="25000"/>
                  </a:schemeClr>
                </a:solidFill>
              </a:rPr>
              <a:t>are made by domain experts</a:t>
            </a:r>
          </a:p>
          <a:p>
            <a:pPr marL="457200" lvl="1" indent="-276225">
              <a:lnSpc>
                <a:spcPct val="90000"/>
              </a:lnSpc>
            </a:pPr>
            <a:r>
              <a:rPr lang="en-AU" sz="1800" dirty="0">
                <a:solidFill>
                  <a:schemeClr val="tx1">
                    <a:lumMod val="75000"/>
                    <a:lumOff val="25000"/>
                  </a:schemeClr>
                </a:solidFill>
              </a:rPr>
              <a:t>provide a basis for communication amongst relevant stakeholders</a:t>
            </a:r>
          </a:p>
          <a:p>
            <a:pPr marL="457200" lvl="1" indent="-276225">
              <a:lnSpc>
                <a:spcPct val="90000"/>
              </a:lnSpc>
            </a:pPr>
            <a:r>
              <a:rPr lang="en-AU" sz="1800" dirty="0">
                <a:solidFill>
                  <a:schemeClr val="tx1">
                    <a:lumMod val="75000"/>
                    <a:lumOff val="25000"/>
                  </a:schemeClr>
                </a:solidFill>
              </a:rPr>
              <a:t>must be understandable</a:t>
            </a:r>
          </a:p>
          <a:p>
            <a:pPr marL="457200" lvl="1" indent="-276225">
              <a:lnSpc>
                <a:spcPct val="90000"/>
              </a:lnSpc>
            </a:pPr>
            <a:r>
              <a:rPr lang="en-AU" sz="1800" dirty="0">
                <a:solidFill>
                  <a:schemeClr val="tx1">
                    <a:lumMod val="75000"/>
                    <a:lumOff val="25000"/>
                  </a:schemeClr>
                </a:solidFill>
              </a:rPr>
              <a:t>must be intuitive and may leave room for interpretation</a:t>
            </a:r>
          </a:p>
          <a:p>
            <a:pPr marL="457200" lvl="1" indent="-276225">
              <a:lnSpc>
                <a:spcPct val="90000"/>
              </a:lnSpc>
            </a:pPr>
            <a:r>
              <a:rPr lang="en-AU" sz="1800" dirty="0">
                <a:solidFill>
                  <a:schemeClr val="tx1">
                    <a:lumMod val="75000"/>
                    <a:lumOff val="25000"/>
                  </a:schemeClr>
                </a:solidFill>
              </a:rPr>
              <a:t>contain purely a relevant set of process information</a:t>
            </a:r>
          </a:p>
          <a:p>
            <a:pPr lvl="1">
              <a:lnSpc>
                <a:spcPct val="90000"/>
              </a:lnSpc>
            </a:pPr>
            <a:endParaRPr lang="en-AU" sz="1800" dirty="0"/>
          </a:p>
        </p:txBody>
      </p:sp>
      <p:sp>
        <p:nvSpPr>
          <p:cNvPr id="11" name="Rectangle 2"/>
          <p:cNvSpPr>
            <a:spLocks noGrp="1" noChangeArrowheads="1"/>
          </p:cNvSpPr>
          <p:nvPr>
            <p:ph type="title"/>
          </p:nvPr>
        </p:nvSpPr>
        <p:spPr/>
        <p:txBody>
          <a:bodyPr>
            <a:normAutofit/>
          </a:bodyPr>
          <a:lstStyle/>
          <a:p>
            <a:pPr algn="l"/>
            <a:r>
              <a:rPr lang="en-US" sz="3200" dirty="0">
                <a:solidFill>
                  <a:srgbClr val="C00000"/>
                </a:solidFill>
              </a:rPr>
              <a:t>From “conceptual” to </a:t>
            </a:r>
            <a:r>
              <a:rPr lang="en-US" sz="3200">
                <a:solidFill>
                  <a:srgbClr val="C00000"/>
                </a:solidFill>
              </a:rPr>
              <a:t>executable models</a:t>
            </a:r>
            <a:endParaRPr lang="en-US" sz="3200" dirty="0">
              <a:solidFill>
                <a:srgbClr val="C00000"/>
              </a:solidFill>
            </a:endParaRPr>
          </a:p>
        </p:txBody>
      </p:sp>
      <p:sp>
        <p:nvSpPr>
          <p:cNvPr id="8" name="Slide Number Placeholder 10"/>
          <p:cNvSpPr>
            <a:spLocks noGrp="1"/>
          </p:cNvSpPr>
          <p:nvPr>
            <p:ph type="sldNum" sz="quarter" idx="11"/>
          </p:nvPr>
        </p:nvSpPr>
        <p:spPr/>
        <p:txBody>
          <a:bodyPr/>
          <a:lstStyle/>
          <a:p>
            <a:fld id="{F06E539D-8AB8-485C-BFEF-50E8D5427D32}" type="slidenum">
              <a:rPr lang="en-AU" sz="1600"/>
              <a:t>3</a:t>
            </a:fld>
            <a:endParaRPr lang="en-AU" sz="1600" dirty="0"/>
          </a:p>
        </p:txBody>
      </p:sp>
      <p:sp>
        <p:nvSpPr>
          <p:cNvPr id="1993732" name="Rectangle 4"/>
          <p:cNvSpPr>
            <a:spLocks noGrp="1" noChangeArrowheads="1"/>
          </p:cNvSpPr>
          <p:nvPr>
            <p:ph type="body" sz="half" idx="4294967295"/>
          </p:nvPr>
        </p:nvSpPr>
        <p:spPr>
          <a:xfrm>
            <a:off x="6517464" y="1095375"/>
            <a:ext cx="5674538" cy="3989388"/>
          </a:xfrm>
        </p:spPr>
        <p:txBody>
          <a:bodyPr anchor="t"/>
          <a:lstStyle/>
          <a:p>
            <a:pPr>
              <a:buFontTx/>
              <a:buNone/>
            </a:pPr>
            <a:r>
              <a:rPr lang="en-AU" sz="2000" dirty="0">
                <a:solidFill>
                  <a:srgbClr val="C00000"/>
                </a:solidFill>
              </a:rPr>
              <a:t>Executable process models</a:t>
            </a:r>
          </a:p>
          <a:p>
            <a:pPr marL="457200" lvl="1" indent="-276225">
              <a:lnSpc>
                <a:spcPct val="90000"/>
              </a:lnSpc>
            </a:pPr>
            <a:r>
              <a:rPr lang="en-AU" sz="1800" dirty="0">
                <a:solidFill>
                  <a:schemeClr val="tx1">
                    <a:lumMod val="75000"/>
                    <a:lumOff val="25000"/>
                  </a:schemeClr>
                </a:solidFill>
              </a:rPr>
              <a:t>are made by IT specialists</a:t>
            </a:r>
          </a:p>
          <a:p>
            <a:pPr marL="457200" lvl="1" indent="-276225">
              <a:lnSpc>
                <a:spcPct val="90000"/>
              </a:lnSpc>
            </a:pPr>
            <a:r>
              <a:rPr lang="en-AU" sz="1800" dirty="0">
                <a:solidFill>
                  <a:schemeClr val="tx1">
                    <a:lumMod val="75000"/>
                    <a:lumOff val="25000"/>
                  </a:schemeClr>
                </a:solidFill>
              </a:rPr>
              <a:t>provide input to a process enactment system - BPMS</a:t>
            </a:r>
          </a:p>
          <a:p>
            <a:pPr marL="457200" lvl="1" indent="-276225">
              <a:lnSpc>
                <a:spcPct val="90000"/>
              </a:lnSpc>
            </a:pPr>
            <a:r>
              <a:rPr lang="en-AU" sz="1800" dirty="0">
                <a:solidFill>
                  <a:schemeClr val="tx1">
                    <a:lumMod val="75000"/>
                    <a:lumOff val="25000"/>
                  </a:schemeClr>
                </a:solidFill>
              </a:rPr>
              <a:t>must be machine readable</a:t>
            </a:r>
          </a:p>
          <a:p>
            <a:pPr marL="457200" lvl="1" indent="-276225">
              <a:lnSpc>
                <a:spcPct val="90000"/>
              </a:lnSpc>
            </a:pPr>
            <a:r>
              <a:rPr lang="en-AU" sz="1800" dirty="0">
                <a:solidFill>
                  <a:schemeClr val="tx1">
                    <a:lumMod val="75000"/>
                    <a:lumOff val="25000"/>
                  </a:schemeClr>
                </a:solidFill>
              </a:rPr>
              <a:t>must be unambiguous and should not contain any uncertainties</a:t>
            </a:r>
          </a:p>
          <a:p>
            <a:pPr marL="457200" lvl="1" indent="-276225">
              <a:lnSpc>
                <a:spcPct val="90000"/>
              </a:lnSpc>
            </a:pPr>
            <a:r>
              <a:rPr lang="en-AU" sz="1800" dirty="0">
                <a:solidFill>
                  <a:schemeClr val="tx1">
                    <a:lumMod val="75000"/>
                    <a:lumOff val="25000"/>
                  </a:schemeClr>
                </a:solidFill>
              </a:rPr>
              <a:t>contain further details that are only relevant to implementation</a:t>
            </a:r>
          </a:p>
          <a:p>
            <a:pPr lvl="1"/>
            <a:endParaRPr lang="en-AU" sz="1800" dirty="0"/>
          </a:p>
        </p:txBody>
      </p:sp>
      <p:pic>
        <p:nvPicPr>
          <p:cNvPr id="12" name="Picture 5"/>
          <p:cNvPicPr>
            <a:picLocks noChangeAspect="1" noChangeArrowheads="1"/>
          </p:cNvPicPr>
          <p:nvPr/>
        </p:nvPicPr>
        <p:blipFill>
          <a:blip r:embed="rId3" cstate="print"/>
          <a:srcRect/>
          <a:stretch>
            <a:fillRect/>
          </a:stretch>
        </p:blipFill>
        <p:spPr bwMode="auto">
          <a:xfrm>
            <a:off x="4655840" y="4384741"/>
            <a:ext cx="2328276" cy="1238689"/>
          </a:xfrm>
          <a:prstGeom prst="rect">
            <a:avLst/>
          </a:prstGeom>
          <a:noFill/>
          <a:ln w="9525">
            <a:noFill/>
            <a:miter lim="800000"/>
            <a:headEnd/>
            <a:tailEnd/>
          </a:ln>
          <a:effectLst/>
        </p:spPr>
      </p:pic>
      <p:pic>
        <p:nvPicPr>
          <p:cNvPr id="13" name="Picture 11" descr="board%20room"/>
          <p:cNvPicPr>
            <a:picLocks noChangeAspect="1" noChangeArrowheads="1"/>
          </p:cNvPicPr>
          <p:nvPr/>
        </p:nvPicPr>
        <p:blipFill>
          <a:blip r:embed="rId4" cstate="print"/>
          <a:srcRect/>
          <a:stretch>
            <a:fillRect/>
          </a:stretch>
        </p:blipFill>
        <p:spPr bwMode="auto">
          <a:xfrm>
            <a:off x="2423593" y="4365105"/>
            <a:ext cx="1925639" cy="1394951"/>
          </a:xfrm>
          <a:prstGeom prst="rect">
            <a:avLst/>
          </a:prstGeom>
          <a:ln>
            <a:noFill/>
          </a:ln>
          <a:effectLst>
            <a:outerShdw blurRad="190500" algn="tl" rotWithShape="0">
              <a:srgbClr val="000000">
                <a:alpha val="70000"/>
              </a:srgbClr>
            </a:outerShdw>
          </a:effectLst>
        </p:spPr>
      </p:pic>
      <p:pic>
        <p:nvPicPr>
          <p:cNvPr id="14" name="Picture 14" descr="MPj04068300000[1]"/>
          <p:cNvPicPr>
            <a:picLocks noChangeAspect="1" noChangeArrowheads="1"/>
          </p:cNvPicPr>
          <p:nvPr/>
        </p:nvPicPr>
        <p:blipFill>
          <a:blip r:embed="rId5" cstate="print"/>
          <a:srcRect/>
          <a:stretch>
            <a:fillRect/>
          </a:stretch>
        </p:blipFill>
        <p:spPr bwMode="auto">
          <a:xfrm>
            <a:off x="7286228" y="4365105"/>
            <a:ext cx="2016125" cy="1347787"/>
          </a:xfrm>
          <a:prstGeom prst="rect">
            <a:avLst/>
          </a:prstGeom>
          <a:ln>
            <a:noFill/>
          </a:ln>
          <a:effectLst>
            <a:outerShdw blurRad="190500" algn="tl" rotWithShape="0">
              <a:srgbClr val="000000">
                <a:alpha val="70000"/>
              </a:srgbClr>
            </a:outerShdw>
          </a:effectLst>
        </p:spPr>
      </p:pic>
      <p:pic>
        <p:nvPicPr>
          <p:cNvPr id="9" name="Picture 4" descr="\\psf\Home\Desktop\pics\ch3_PurchaseOrder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3833" y="4361788"/>
            <a:ext cx="2489975" cy="144347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4796903" y="5961474"/>
            <a:ext cx="1964128" cy="707886"/>
          </a:xfrm>
          <a:prstGeom prst="rect">
            <a:avLst/>
          </a:prstGeom>
        </p:spPr>
        <p:txBody>
          <a:bodyPr wrap="none">
            <a:spAutoFit/>
          </a:bodyPr>
          <a:lstStyle/>
          <a:p>
            <a:pPr algn="ctr"/>
            <a:r>
              <a:rPr lang="en-AU" sz="2000" dirty="0">
                <a:solidFill>
                  <a:srgbClr val="C00000"/>
                </a:solidFill>
              </a:rPr>
              <a:t>“to-be executed”</a:t>
            </a:r>
            <a:br>
              <a:rPr lang="en-AU" sz="2000" dirty="0">
                <a:solidFill>
                  <a:srgbClr val="C00000"/>
                </a:solidFill>
              </a:rPr>
            </a:br>
            <a:r>
              <a:rPr lang="en-AU" sz="2000" dirty="0">
                <a:solidFill>
                  <a:srgbClr val="C00000"/>
                </a:solidFill>
              </a:rPr>
              <a:t>process model</a:t>
            </a:r>
            <a:endParaRPr lang="en-AU" sz="2000" dirty="0"/>
          </a:p>
        </p:txBody>
      </p:sp>
      <p:sp>
        <p:nvSpPr>
          <p:cNvPr id="3" name="Right Arrow 2"/>
          <p:cNvSpPr/>
          <p:nvPr/>
        </p:nvSpPr>
        <p:spPr>
          <a:xfrm>
            <a:off x="4631820" y="4797152"/>
            <a:ext cx="2328276" cy="576064"/>
          </a:xfrm>
          <a:prstGeom prst="rightArrow">
            <a:avLst/>
          </a:prstGeom>
          <a:solidFill>
            <a:srgbClr val="98C723">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8992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457200" indent="-457200">
              <a:buFont typeface="+mj-lt"/>
              <a:buAutoNum type="arabicPeriod"/>
            </a:pPr>
            <a:r>
              <a:rPr lang="en-US" dirty="0"/>
              <a:t>Identify the automation boundaries</a:t>
            </a:r>
          </a:p>
          <a:p>
            <a:pPr marL="457200" indent="-457200">
              <a:buFont typeface="+mj-lt"/>
              <a:buAutoNum type="arabicPeriod"/>
            </a:pPr>
            <a:r>
              <a:rPr lang="en-US" dirty="0"/>
              <a:t>Review manual tasks</a:t>
            </a:r>
          </a:p>
          <a:p>
            <a:pPr marL="457200" indent="-457200">
              <a:buFont typeface="+mj-lt"/>
              <a:buAutoNum type="arabicPeriod"/>
            </a:pPr>
            <a:r>
              <a:rPr lang="en-US" dirty="0"/>
              <a:t>Complete the process model</a:t>
            </a:r>
          </a:p>
          <a:p>
            <a:pPr marL="457200" indent="-457200">
              <a:buFont typeface="+mj-lt"/>
              <a:buAutoNum type="arabicPeriod"/>
            </a:pPr>
            <a:r>
              <a:rPr lang="en-US" dirty="0"/>
              <a:t>Adjust task granularity</a:t>
            </a:r>
          </a:p>
          <a:p>
            <a:pPr marL="457200" indent="-457200">
              <a:buFont typeface="+mj-lt"/>
              <a:buAutoNum type="arabicPeriod"/>
            </a:pPr>
            <a:r>
              <a:rPr lang="en-US" dirty="0"/>
              <a:t>Specify execution properties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de-AT" dirty="0"/>
          </a:p>
          <a:p>
            <a:pPr marL="0" indent="0">
              <a:buNone/>
            </a:pPr>
            <a:endParaRPr lang="de-AT" dirty="0"/>
          </a:p>
        </p:txBody>
      </p:sp>
      <p:sp>
        <p:nvSpPr>
          <p:cNvPr id="2" name="Titel 1"/>
          <p:cNvSpPr>
            <a:spLocks noGrp="1"/>
          </p:cNvSpPr>
          <p:nvPr>
            <p:ph type="title"/>
          </p:nvPr>
        </p:nvSpPr>
        <p:spPr/>
        <p:txBody>
          <a:bodyPr>
            <a:normAutofit/>
          </a:bodyPr>
          <a:lstStyle/>
          <a:p>
            <a:r>
              <a:rPr lang="de-AT" dirty="0"/>
              <a:t>Bridging </a:t>
            </a:r>
            <a:r>
              <a:rPr lang="de-AT" dirty="0" err="1"/>
              <a:t>the</a:t>
            </a:r>
            <a:r>
              <a:rPr lang="de-AT" dirty="0"/>
              <a:t> </a:t>
            </a:r>
            <a:r>
              <a:rPr lang="de-AT" dirty="0" err="1"/>
              <a:t>gap</a:t>
            </a:r>
            <a:r>
              <a:rPr lang="de-AT" dirty="0"/>
              <a:t>: A </a:t>
            </a:r>
            <a:r>
              <a:rPr lang="de-AT" dirty="0" err="1"/>
              <a:t>five-step</a:t>
            </a:r>
            <a:r>
              <a:rPr lang="de-AT" dirty="0"/>
              <a:t> </a:t>
            </a:r>
            <a:r>
              <a:rPr lang="de-AT" dirty="0" err="1"/>
              <a:t>method</a:t>
            </a:r>
            <a:endParaRPr lang="de-AT" dirty="0"/>
          </a:p>
        </p:txBody>
      </p:sp>
      <p:sp>
        <p:nvSpPr>
          <p:cNvPr id="8" name="Slide Number Placeholder 10"/>
          <p:cNvSpPr>
            <a:spLocks noGrp="1"/>
          </p:cNvSpPr>
          <p:nvPr>
            <p:ph type="sldNum" sz="quarter" idx="11"/>
          </p:nvPr>
        </p:nvSpPr>
        <p:spPr/>
        <p:txBody>
          <a:bodyPr/>
          <a:lstStyle/>
          <a:p>
            <a:fld id="{F06E539D-8AB8-485C-BFEF-50E8D5427D32}" type="slidenum">
              <a:rPr lang="en-AU" sz="1600"/>
              <a:t>4</a:t>
            </a:fld>
            <a:endParaRPr lang="en-AU" sz="1600" dirty="0"/>
          </a:p>
        </p:txBody>
      </p:sp>
      <p:pic>
        <p:nvPicPr>
          <p:cNvPr id="5" name="Picture 5"/>
          <p:cNvPicPr>
            <a:picLocks noChangeAspect="1" noChangeArrowheads="1"/>
          </p:cNvPicPr>
          <p:nvPr/>
        </p:nvPicPr>
        <p:blipFill>
          <a:blip r:embed="rId3" cstate="print"/>
          <a:srcRect/>
          <a:stretch>
            <a:fillRect/>
          </a:stretch>
        </p:blipFill>
        <p:spPr bwMode="auto">
          <a:xfrm>
            <a:off x="4655840" y="4384741"/>
            <a:ext cx="2328276" cy="1238689"/>
          </a:xfrm>
          <a:prstGeom prst="rect">
            <a:avLst/>
          </a:prstGeom>
          <a:noFill/>
          <a:ln w="9525">
            <a:noFill/>
            <a:miter lim="800000"/>
            <a:headEnd/>
            <a:tailEnd/>
          </a:ln>
          <a:effectLst/>
        </p:spPr>
      </p:pic>
      <p:pic>
        <p:nvPicPr>
          <p:cNvPr id="6" name="Picture 11" descr="board%20room"/>
          <p:cNvPicPr>
            <a:picLocks noChangeAspect="1" noChangeArrowheads="1"/>
          </p:cNvPicPr>
          <p:nvPr/>
        </p:nvPicPr>
        <p:blipFill>
          <a:blip r:embed="rId4" cstate="print"/>
          <a:srcRect/>
          <a:stretch>
            <a:fillRect/>
          </a:stretch>
        </p:blipFill>
        <p:spPr bwMode="auto">
          <a:xfrm>
            <a:off x="2423593" y="4365105"/>
            <a:ext cx="1925639" cy="1394951"/>
          </a:xfrm>
          <a:prstGeom prst="rect">
            <a:avLst/>
          </a:prstGeom>
          <a:ln>
            <a:noFill/>
          </a:ln>
          <a:effectLst>
            <a:outerShdw blurRad="190500" algn="tl" rotWithShape="0">
              <a:srgbClr val="000000">
                <a:alpha val="70000"/>
              </a:srgbClr>
            </a:outerShdw>
          </a:effectLst>
        </p:spPr>
      </p:pic>
      <p:pic>
        <p:nvPicPr>
          <p:cNvPr id="7" name="Picture 14" descr="MPj04068300000[1]"/>
          <p:cNvPicPr>
            <a:picLocks noChangeAspect="1" noChangeArrowheads="1"/>
          </p:cNvPicPr>
          <p:nvPr/>
        </p:nvPicPr>
        <p:blipFill>
          <a:blip r:embed="rId5" cstate="print"/>
          <a:srcRect/>
          <a:stretch>
            <a:fillRect/>
          </a:stretch>
        </p:blipFill>
        <p:spPr bwMode="auto">
          <a:xfrm>
            <a:off x="7286228" y="4365105"/>
            <a:ext cx="2016125" cy="1347787"/>
          </a:xfrm>
          <a:prstGeom prst="rect">
            <a:avLst/>
          </a:prstGeom>
          <a:ln>
            <a:noFill/>
          </a:ln>
          <a:effectLst>
            <a:outerShdw blurRad="190500" algn="tl" rotWithShape="0">
              <a:srgbClr val="000000">
                <a:alpha val="70000"/>
              </a:srgbClr>
            </a:outerShdw>
          </a:effectLst>
        </p:spPr>
      </p:pic>
      <p:sp>
        <p:nvSpPr>
          <p:cNvPr id="4" name="TextBox 3"/>
          <p:cNvSpPr txBox="1"/>
          <p:nvPr/>
        </p:nvSpPr>
        <p:spPr>
          <a:xfrm>
            <a:off x="0" y="6522888"/>
            <a:ext cx="4912627" cy="338554"/>
          </a:xfrm>
          <a:prstGeom prst="rect">
            <a:avLst/>
          </a:prstGeom>
          <a:noFill/>
        </p:spPr>
        <p:txBody>
          <a:bodyPr wrap="none" rtlCol="0">
            <a:spAutoFit/>
          </a:bodyPr>
          <a:lstStyle/>
          <a:p>
            <a:r>
              <a:rPr lang="en-AU" sz="1600" dirty="0"/>
              <a:t>Adapted from teaching material of Remco Dijkman, TU/e.</a:t>
            </a:r>
          </a:p>
        </p:txBody>
      </p:sp>
    </p:spTree>
    <p:extLst>
      <p:ext uri="{BB962C8B-B14F-4D97-AF65-F5344CB8AC3E}">
        <p14:creationId xmlns:p14="http://schemas.microsoft.com/office/powerpoint/2010/main" val="1770077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238117" cy="683455"/>
          </a:xfrm>
        </p:spPr>
        <p:txBody>
          <a:bodyPr>
            <a:normAutofit fontScale="90000"/>
          </a:bodyPr>
          <a:lstStyle/>
          <a:p>
            <a:pPr algn="r"/>
            <a:r>
              <a:rPr lang="de-AT" dirty="0"/>
              <a:t>Our running example</a:t>
            </a:r>
          </a:p>
        </p:txBody>
      </p:sp>
      <p:sp>
        <p:nvSpPr>
          <p:cNvPr id="5" name="AutoShape 4" descr="data:image/jpeg;base64,/9j/4AAQSkZJRgABAQAAAQABAAD/2wCEAAkGBhISERUQEhQTERIVFhgWEhcYGBkYFxIXFBIYFRkVGhkXGyYhFxskGhQXHy8gIyctLC0sFR4xNTAqNSgrLCoBCQoKDgwOGg8PGiolHCQsLywxNCwzLSosLCwsLCwsLC8sLCwuLCwsLCwsLCwvLCwsLCwsLCwsLCksLCwpKSwsKf/AABEIALQBGAMBIgACEQEDEQH/xAAcAAEAAQUBAQAAAAAAAAAAAAAAAgEDBAUGBwj/xABGEAABAgQCBQcKBQIEBgMAAAABAhEAAxIhBDETIkFRkQUGFFJhk9EWMlNUcYGSwdLwFSNCsbLT4TRigqEkM0NjovEHRHL/xAAaAQEAAwEBAQAAAAAAAAAAAAAAAQIEAwUG/8QAOBEAAgEBBAgEBAUDBQAAAAAAAAECEQMSE1EEFCExcaHR8AUyQVIzgYKRscHh4vEVYdIiIyRiov/aAAwDAQACEQMRAD8A9Y6VDpUeZ4TljGLlpX03DoJ85KkywpGtSLU3teK4flfGKCj07DJKVEAKSgVAJBqBodrkM2wx6Oo2ma59DDrcO6dT0vpUOlR5ViucWOR/9qQsUlQpSgu1Oq1DhRqsD1TGavlXF01Jx+HVZ2oQDk4B1bbeG2JegWi9Vz6ELS4PtdT0jpUOlR5kOWsWQCMbIAIS9SEAhRSFEMElwHZ94iUrlbGElJxuGGqlSTShlVFQpukMRSHcfqERqNpmufQa3DunU9L6VDpUecycXj1PTjcIaXKvMsBmfMy7Ywjzgx2k0YxUlRKkIBCEsa9o/LyTt9u2C0Gb3Nc+hL0uC3p8up6n0qHSo89EzlKz4uQHa1As+9pUVr5Rt/xci4JDIc2dh/ygzsOMV1OWa59CdZjk+XU9B6VDpUecysVykVqQcRLTSUirRoZYJLlOrdgH94yi4J/KDlPSkOGb8pFJdnu2xzs2bHidTlmufQazHJ8up2vLfKSpeGnTEFlplLUglmCggkG9s44nA87sWqsTMRKlsBRqoIJJYv2AXbbEVYzH1FPSUswpVoEsSVKDG2q1Lk/5hFvG4rHy5a5nSZSqGsJada7FnRsJGed+x+1lozjsaTrx6HK0tr21NqnDqbFXOibUR0xDMmlVEuxJUDUNwATkf1bWiauXsQM8fhzllLTYEtV5267WPsjkfLHHekT3cv6YeWOO9Inu5f0xp1KftXf0mfW4e59/Ub9HPDG6dCNNKUgzJYLBDkKUkKFttyPdGZzr51YuVilS5MyWlASggKCXcpc53jlPLLHekT3cv6YHnljvSDu5f0w1Kd5SuRplX9BrcLrV99/M6tPOWcoA9OkoO0KlA53/AE7hY53B2MYpI50TlJBVjZaFfqBlpIsSLNtLP/qTneOV8scd6RPdy/ph5Y470ie7l/TDUp+1ff8AaNbh7n39R1a+ck+kkY+QVMSBoksWB1c8yWvl/s8+aHOjFTsUJc9aFIKFlkhLuChsr7THI+WOO9Inu5f0wHPPHekHdy/pg9Cm4tXV38gtLgpJ3n38zeyueWMM4pXPlol1LD0oJSAVNb3ARnr5yTsxj5XdJfaDtG1iOz/fk/LLHekT3cv6YeWOO9Inu5f0xOpT9i+/7SNaj7n38zrE84p+3HyL/wDaFr7dbd+8a5fPLGiZSJ8paKwKglAqFQBIF22tGk8scd6RPdy/ph5ZY70ie7l/TDU5+xd/SNah7n38zrueHOjFScSZchaEoEtJZQS9RUt877BFybzhWwKeUJWVwZSXcg5ZOBb2vmI40888d6Qd3L+mHljjvSJ7uX9MVWgzUUrq6/8AllnpcKt3n38zr5POKYpDnlCUiZUoMZQKSlKlgKtfWAQWeznsjAx/OzGIYy8VInO76iUlLMzuTm54Rz/ljjvSJ7uX9MPLHHekT3cv6YstDmnW6u/pKvSoNeZ9/UddypzqxSOTsPPQtAnrmFMwkJpIGmsNn6E5bo1eB5441YFWLkSiSQQUIO1NO0WLqu+yNL5Z470g7uX9MPLLHekT3cv6Ywz8Jt5Sqmkstp6th4xo1nZ3JWd557P1OgxfOzFICmxsiYpILJEtIqUCLPUQ2d+ztBjY8yedGKnmeJ60KolpMukJsTW5Lf8A5Ecd5ZY70ie7l/TAc88d6Qd3L+mKrwjSE63lzLWnjOizs3FWdHns/JI7zkvlbGGeEzSnROHISAS6Tb9smhHB+WeO9IO7l/TCKaP4PpNlGk5qT+eRltPErCbqlQ9JHJmDKjLEmQVpzSJaSfNqyA9nHsMV/CcIFiWZOHqUFFIpQ5CSH1SkH9QMafndzfxM1VUgIWkkEgqCVJNISTrWIIA2v2RjczeZc/D4g4mcZY1FICUkqLqKS5LAfp7c47XVh38XbkUTbncdnszNhjJ+AllQVhkkIUUEiVLZ0S9KtnIOqgObdgqNox08qcnnLC7gn8mVrkqQAE63/dQbtY+6Nlj5U0zFFOFkrBUCFqEsqUEJsS6gXCnI7GFiXF/RTHP/AA8lkodBZIqWEJISOrrDPZQOwxkxZ5s04cMkaT8a5M9W/QVkaBBKUhBWCWyqSkke52i8jGYEroOECddEskypTJWtcyWyr6rKlKD3BLM7h87D4eaqYmvDSEoukmlBKQZbFi7sWSDbKzFni2ZOIepWGw6lhiF0oqKiVKcAmzKJPnO5zuSJxZ5sYcMkQxxwMoSSvDyU6Y/qRLeWmkaxAd2UpCWST575CMeTi8EpTHCS0io1lUuVqI0K5qVFnuRLVqh7C5GUbWWJoEtPR5QSwQoClkJEw2Gs1NKUKAbP2NGOmVMHm4OQwqCLISzkpJuxAUxLNkRm5Ziz9zIw4ZIwZs3DoEwqwUoFAACQhJKlnDieUOpASAlNTmonVyuBF5AwpRPV0OUNChSzqS2VSqammwcH8k7Gvt25uNwizMUej4eaFM6lJQ5ASnznLq1gWB3DdrXFIm6NREiTpjq/ppWhSnUCXJbznB2kG94Ys/cycOGSNUqdhEGiZg5YmNUEplBTC2sqpCSkAqSC4cObMHisifglTEo6JLAVQAvRy6a1KUgh9iQpBS5uSQAC4fOlrxC1pMzCyWqTrEpKkXIKhnelmbt98NDMBKkYOQFJLpLID0mlBBBcEJc9gDBnsxZ+5jDhkjP8n8L6vI7tHhDyfwvq8ju0eEF4jEBSwJaSkBRQXzIQCkHW6zjIe5r25OLxRKapKEpKmUaw6UubsCbgAbf1e2JxZ5sjDhki55P4X1eR3aPCHk/hfV5Hdo8IsjHYo/8AQT2awG1nLkFrEszi2b2ni8TiUk0SkrAsLgVWSygSq16gzbs4jFnmxhwyRPyfwvq8ju0eEPJ/C+ryO7R4Riq5RxlVIw6PNBeo03qs7sSGAbtfI2vLxmJrZMlNNnUpTMTLCjYHWZRIcdVru4Ys82MOGSLnk/hfV5Hdo8IeT+F9Xkd2jwjH6XjMtCi2ZqGt2edq7L3zZrOorHYsEnQggFgHDqcZ2UabntsLnbDFnmxhwyRkeT+F9Xkd2jwh5P4X1eR3aPCM8H3QicWebGHDJGB5P4X1eR3aPCHk/hfV5Hdo8Iz4QxZ5sYcMkYHk/hfV5Hdo8IeT+F9Xkd2jwjPhDFnmxhwyRgeT+F9Xkd2jwh5P4X1eR3aPCM+EMWebGHDJGB5P4X1eR3aPCHk/hfV5Hdo8Iz4QxZ5sYcMkYHk/hfV5Hdo8IeT+F9Xkd2jwjPhDFnmxhwyRgeT+F9Xkd2jwh5P4X1eR3aPCM+EMWebGHDJGB5P4X1eR3aPCEbCKQxJ5sYcMkMTj1pUUjDrWBkoFABs+0v8A+otDlWZ6rM+KX9UZ+Jw4mIXLUHStKkKuzhQKT7LExrhzXk11jSAhYWE6RVAIWFsEmwTUkFhu33jx4S0e6r2/i+pqcZV3/gTHKcz1Sbxl/VD8TmeqTeMv6oseSUkABBmygC7ImqS/mkv7Sl3DXUTmxFRzSk2vOcU62mXUaC4dWZFzbK8WvaN25dSLk8/wMrD45alBJw0xAJuolDJ7SxeMqZMYtoyRvtFcNIoQlAchKQkFSnJCQzktc2ziU6VUkpIsoEG+whjsjjJ2Lnsf+mmb3l0mltLQnH0R/wDGAn/9s/8Aj4xbRyUkKqFTguNdTC7s27siyOQkDIrAFwAshizbBut7It/x8/xFGZiJjltGR22tF+gbhFqTKpSEi4AADlzbeWvF1zuHH+0ZrZxr/tvYWSzFA3CJS5YcWHCIudw4/wBolKVrCOdm5X1t9US0qF/RJ3DhDRJ3DhGJyxiZiJdUsOakhRpUuhJN1UJupuze+yNUnnLPZI6JNKjSFOlSAmqrPVIySMiQCsAm0e6cToNCncOAhok7hwjmp3OTFAgjDKp2imaSpjOBAIl2emUxI/XuuLk/nHiLhOFmO6gCyyxBYWoYn9VjSQGCibQFDodCncOAhoU7hwjH5LxS5kpK5iDKWXCkHNJBI3Xydxa9iReMuAIaJO4cIaFO4cInCAIaJO4cIaJO4cInCAIaJO4cIaJO4cInCAIaJO4cIaJO4cInCAIaJO4cIaJO4cInCAIaJO4cIaJO4cInCAIaJO4cIaJO4cInCAIaJO4cIaJO4cInCAOO5y8rzpWKCJaJRliWFrqBqU+k1QxATZBve5G6EWOdrdKU4f8AIH8Z8I1zhG7HZ6GVTlfkjc8uk6INPVhjXZaU1k+dqtuPy3xq8XidVK/xCkKTQSEJKVlNQKkgFkknaLmm0b/EoWUigJJqfWDgMSx4t7njVT8Di1ukpwpl1OApJJAcM4pYl3X7S2y/yyZ6BjCasiWBj2cqBOhDzF6QlgSdVtNLTSNibNeLcnFrUpKE8ohayNkhBCmQq9rC4KvYE7w+xn4PFuaDhlXUpJUkuFF6RYZABF8zTFZmFxQJoThQHcKKVVNdgQAzuc+w5vE1XdOgLc2eky5BGKKagEpUQXmnUS7AgkuNrj8z2GLMvlAVaLpoUsqu0tJYISpK07Qm6Kjut1g+ejDYhgWwwVUFWSpvNIUd9Xm3ttza8DgcRUphhmOkpNBqS4Vo+w+dre1Wb2jYDGxePTtxyJZNK5ZpSAEmUm5cstJJqv1wN0Wxj0oUUrxpqCkkOgDVY7C4IJmJdTfpYNsytBjHFsIwDCy94D9mqCGG8bmiWKw2KKjSMKpOypKqjZLg2LB33nK+2Gzv+AY8vFuVFOMzSpYQpAcCYgGWQ4dk1JyzNs3EWPxBxbHsTl+UiygQ9mf9SdXcRvvusFhVX0qJNV0goBYoIAY1D/KLZWG6MkYdHVTwGzL9zxiLy7oSaCZyiAlJ6cLqUQvRppKU2KSwZwQb7zlHRyVglJFwQ47QWiyjBSwGCEAEqJFIuVl1cTc74vyxrD3/ACi9m05x4kPcTxuHK00hRSXBcEiwUHFt4ce+MGXgsQAoGcC4FJYOCCL+btAL+3KM3G4UzE0hapd3dJY5EN7LxiyeSpiSkmfNUxBUCzKA2dke4cSMzDYmxE1P6QRSGyAWoarv5xF91oqvBYio0zmSSSLAkOSwunIBuA7SdnCANTjJUzRpSqeJagTrOE16pYGwGZD22b8sNU7EbMVI4J3q7NxHDbd98vzgb7flEq/bwMAaZS1VhXSUM6ak1AAgBDs2TkL+LsgqesAhOJlvW4JKfNpGrlvfjnZjua/bwMK/bwMAa/A44AETJstRdwQobdjMLDKMn8RlekR8Qi/X7eBhX7eBgCx+IyvSI+IQ/EZXpEfEIv1+3gYV+3gYAsfiMr0iPiEPxGV6RHxCL9ft4GFft4GAEuYFB0kEHIi4MSi3JFvef5GLkAIQhACEIQAhCEAcRzrfpSm9AP4z4RTna3SlP6AfxnwjbPyQ4GJeeR1aPmf3MSeNZyzgJc1CUzVhCBNSouzLZRZFy1yRvyyjSo5EYBC+UZilOjKatBIqmClhOd1qOb5oIDBkp+Tup+p6lTrYRyOPw9xNVynRLRKQCApqlJQSJppm6xJNTMarAuIuyuT0CX0VWLClzFpmqU6xMUxQpLL0rpJ0JuDt1QkACFxZip1MI5KVzVXNlmnGzVpVWlwZhSoqmrrdJm0quVJyYBIYRkcocz1TFqmoxC5UxQaoAmlpUuWlnXZtGtVts07bldjmKnSwjRq5vzSZb4qbSiXLQq6wVqQuordMwB1WBqCiyRdioHXo5nYlkvj5yilJAJC3qImDSWmsSNISAXGql3AAEXY5ip1kI0vInIEyRMVMmYheIJloQK6nTTncrIzfIA3uVG8bqIaS3ARWX5w9/wAopFZfnD3/ACi9l8SPEPcXp09KWKiwPySVH2WST7oxlcsyR/1E3c+5L1H2Bi+5olymhRQyEImKcWXkwzN9rOB2mNcnDzX/AMPIs12S5D3AAO5tse8cDY/islia0sCx7HBN91geBjIkzkrSFJIUk5EZGNWZcyhLSJYUDrJ1WsLEF8mUe17ZF4zeTkkI1kJlqOaU5BgAMuwAe6ALs+YoMEgKJfNRTl7EmLdc7qS+8V/Ti8pFwdz/AO8VvvHD+8AWK53Ul94r+nCud1JfeK/pxfvvHD+8L7xw/vAFiud1JfeK/pwrndSX3iv6cX77xw/vC+8cP7wBYrndSX3iv6cK53Ul94r+nF++8cP7wvvHD+8AWK53Ul94r+nCud1JfeK/pxfvvHD+8L7xw/vAFJKyQ5ABu4BcWLZsP2icRloYN7f9y8SgBCEIAQhCAEIQgDiOdb9KU3oB/GfCKc7W6Uq7fkD+M+EbZ+WHAxrzyNxy9hkLktMlqnJTMSopSSFaq3cU3LbrPe8aJXJODS8vQYtSSXUXmqBUuUQqo1bULKFORs9sb/lsjRh5kyTr6qkAk1MpgwzD3bazbY1CMalKKpuPqC1PKVRSAJc0hrAO9hus9xHysanpFhHIeDTQpOExNg4aoNSVo1k1XJzL3NSCctWk/kPCqSZfR8WygliKlEpCEqp11ajA0NmKbMwjLwuJSmWJ/TlKlBQBKkFlKZ6b6wBpNt7h4gcXpFHRY5YUqYTSZbhIpBoy1WSDffuvFquv8g2+FxyUNLTKngMVl0WTWVLId83cMHzAFsrWI5zoQAVSsQzJP/LOrWkEJN9VWsAQdsa5XLEmpzjltVXSJdqfOCLJ7Wvnk261I5ZlJKT09awlRMwaMkG9ZS7ati3ZfJmFbn9vxFTeTeXUpShWjnmvYJZKkHVsoPY6wtBPLTpChJn3IDFABAId2fKx9/tEag42UkrlLxk4gJZQpLmyF6RKkglqQU5s5V7Dbn8oJDD8QmglNSSJSSGUC1gg3FJsbuR2Qud7RU255xJpCjJxFyQBozUwSkvS7ga4HuMSwnL6ZqBMRKnlJVT5jHJ6hfL/ANZ2jVT8eFHSDGTEIW5SdHqpAWtFrbwRdrM92i6rHJSkE4yYAVKUVaM5IQhKgXTqB2Vk2uWGTLqJqbbD8q1TNGZU5N1AKKdTULPU9n2b4z5fnD3/ACjB5KkKShzNVOCmKCoMQkpDdp33jOl+cPf8oWfxFxIe4ljZkwAGWkKNQcHq3faOzjGNLxeIKgFSQlNqlVhWbuwsbW/3jYwj3TialONxbgaBIFnJWLXO47m4HeIycHipylNMk6MM71hV7WyG88IzYQBYxEqopDqAubEp/aI9AT1pneL8YuzlpDVEDc8W+ky+snjAFOgJ60zvF+MOgJ60zvF+MV6TL6yeMOky+snjAFOgJ60zvF+MOgJ60zvF+MV6TL6yeMOky+snjAFOgJ60zvF+MOgJ60zvF+MV6TL6yeMOky+snjAFOgJ60zvF+MOgJ60zvF+MV6TL6yeMOky+snjAGMvFLQ4SkrABZwskmpVnAL2Az/uNgkuHiMsgh0sRsaJwAhCEAIQhACEIQBxHOz/FKs/5A92rPhFOdn+KVdvyB79WfFY2z8sOBiXnkdDjpc1SGklCV1ZrBIYKc2G37tmMKZhMWUrFWHqIZBoUbFRJcHs2XvuzO2R8z+5iUfI1oeoaqRg8QAxVh0ikgBEshtQhNySGBO7J7RHouLpI0kgKJsoIOqGUHAI856De1j79vCF4UNZ0XEhSmmSQhyUugkh1WBYgWSw7W41MrFFKQ8gKdVZpUQQ2qUpsxdnc7OGyhC8KGqEjFskVSH/UaVHNaiwAawSUgPuLvFuVh8aFsVyFIYGopNQUSXYDMAMA+/O19zCF4UNYJWL1XVh2o1tVf/MZbEf5Xo7bGLKMNjmvMw5ITY0Kub55f5cu22UbmELwoY2ARNAOlKFGo00ggBOwMRbic84ypfnD3/KKRWX5w9/yi9l8RcQ9xPF4XSAByliDZtnYbbXG4gHZGInkU+mnn/Wfv7u8bKEe8cDBwnJhQoK0s1bAhlKJBfa2+0Z0IQBaX56fYr5Rdi0vz0+xXyi7ACEIQAhCEAIQhACEIQBaw+X+pX8zF2LWHy/1K/mYuwAhCEAIQhACEIQBw/Oz/FKs/wCQP4z4RXnW/SlMW/IH8Z8I2z8sOBiXnkdUj5n9zEoij5n9zEo+Qe89UQhCIAhCEAIQhACEIQAisvzh7/lFIrL84e/5R1sviR4kPcZUIsYxMwgaMgF7kh7MbcWjDrxVHmyysHIHMU53/wA3sz98e8cDZwjU6XGdSSd9z27Hzyt2Z3cbOTVSKmqYVNk7X/3gBMlOQXII3Nt9o7Ijoj11cE+ESWkEh4poE/ZMAU0R66uCfCGiPXVwT4RXQJ+yYaBP2TAFNEeurgnwhoj11cE+EV0CfsmGgT9kwBTRHrq4J8IaI9dXBPhFdAn7JhoE/ZMAU0R66uCfCGiPXVwT4RXQJ+yYaBP2TAEpaGDZ5/7l/nEo0XLM2cmsShUoBBloKygLJWyy9SSWTse3a4jFVjMS/wDhie3pZtqu2bm9rbj7wOnhGjwcxakkzEKlFyANOVW2KJC7ewO2+NjyZMUUaxfWUAeskGxtnufazwBlwhCAEIQgDh+drdKU/oR/GfCK8636UpvQD+M+EbZ+SHAxLzyOqR8z+5iURR8z+5iUfIPeeqIQhEAQhCAEIQgBCEIARWX5w9/yikVl+cPf8o62XxI8SHuMlSgM7QeLOKwaZgAWHALj2sR84w/wCXQUArAd3qcjVpAuMm/aPeOBs3hGpPNuXlVMH+r27GuNY2yubMS+zkyglISMkgAewBoAqtQGb8Cf2iOlG4/CfCJnODwBDSjcfhPhDSjcfhPhE3g8AQ0o3H4T4Q0o3H4T4RN4PAENKNx+E+ENKNx+E+ETeDwBDSjcfhPhDSjcfhPhE3g8AY86fLsFMXySUkkttpZ/fFrSSeqO7P0xicscjmbWHWBMCASggKTo11DzixB+Z3xhq5Bmemxo7NIi+q19Z83Nmz7HgDb6WT1R3Z+mMyXMCgCkgg5EXBjUYPBTJYYnETHUS61Syb7PPsPYI2GAwxQkg5lSlNm1Rdu3xJgDJhCEAIQhAHD87W6Up/QD+M+EV51v0pVn/IH8Z8I2z8kOBiXnkdUj5n9zEoij5n9zEo+Qe89UQhCIAhCEAIQhACEIQAisvzh7/lFIrL84e/5R1sviR4kPcTxeLEsAlKlOWZNzkS+eTAxiDnBKpr1mek2ZjTU187bnyjZRQh7R7xwNX5TSGuVDdqnt8M8r+2NlJm1JCg4CgCHzuHicIAgt9jD2h/nFKVb08D9UTIg0AQpVvTwP1QpVvTwP1RNoNAEKVb08D9UKVb08D9UTaLc7EJQ1SmfIbT7BmYArSrengfqhSrengfqiz+IS+sfhPhD8Ql9Y/CfCAL1Kt6eB+qFKt6eB+qIScWhRpSpyztkW3sdkXmgDVcp8uCQFFTMgJK1Mq1aqUgAOSXN9zj3Yx53SRYzZIJyGu6rPbV1rbo2uI5PStyXDsFWSQoAuHCkkWMWjyQm9zfPUlXsB6PcAPdAFrC8saRJVLVKWASlxUzjMZRm4LFaRNTMQSCNxBax2jaOw7Iso5LAyURtsmV/TjJkyQkMPad5JuSYAuQhCAEIQgDg+eE8DGBBJClyQEAAmotOSwtm6k27YpHS48fno1litkaqCoWSpblQsjJnO0iEdpWtUlTccVZJNvMyQrtH374rX2p+/fHjP/wAe4KTj0zlLr/LKQKbecCd3ZHQq5qSKSoScUSAk0khJNS6SBZnAuQeO2MC8Mqq3+R0dvR0oei19qfv3wr7U/fvjzTydw9KV6DFEGqtiCpCkqCWZtbWJGzzcrxdw3NfDLWJZk4tDvrKppsHuQ7ffZE/0v/vyGsf2PRq+1P374V9qfv3x848tcuIk4idJu0uYtAs9kqIF/ZG05Iwpnv8AmolFgU1sAqrY+xhfbGa10SNm6OXJdT0NE0e00pScKKlN9fXgme9V9qfv3wr7U/fvjw+dyKUpK+kSFMFEBKnUopSVANSGJA9ztnaJjkI1lHSJPm1JU4pOsAxJamxfbk1zHHBh7n9l1Nv9Kt84/d/4nttfan798K+1P3748Pn8iKQhS+kSFUglkKCiSMgAwz/2cWjmMRzhEtSkKdwd2xnjpZ6NCbuqT+y6mfSdCtdHs8SVGq02N/mkfS9fan798SlKFQLj798fMXlUjt4Q8qkdvCNEdBUZJ3+X6nm4jyPqfSDeOMNIN44x8seVSO3hDyqR28I33Y5lKvI+p9IN44w0g3jjHznzM5XlYjGyZChUlZIIIsWQo/KPUuUeRMJJkzJxw6FCXLXMIAuaEFTe9opKiOUrW66UO60g3jjDSDeOMeYYkYZAmA4NNUmXJmLUxEtYmrpUJaz5xDGl/ONrRr+W+WcFh5mIldDSoyg0pXmonLEupaalMAEkoTYkkrAZ2eKohWzfoev6QbxxhpBvHGPJZeNw0yXMmScChZTiJeHQkqAUozGclnoIJOqb2uxjEVziwIscCXSTpLABhKXMdAKnPmpDlk3VcU3VROK8j2XSDeOMajlvAmZUyiKpdDpuUGqp2qDg2cbaQ7iOX5D5JwuIw8uecPKQVgmkawDKKbHbk79seac9+VZeGx02QkUpTSwAsHQk/OJVG6CNtedKHrp5JxBUVHFTw4CdWW1ku3/UbMuSAN2VoysLgZiK3n4glQSxpumlalEgKUUuQoAun9Id8o+e/KpHbwh5VI7eEXurM61eR9I4WQSqWVKWqhSlFS6R5wUKQBn5wF9ibkmNtpBvHGPmjkflVM9RSHsl8m2tHWDm9KIB6TKS7WUbiw2JfaWjJaaRZ2cnF15dTHaabGzm4NOq4fmz2vSDeOMNIN44x4YvkZGjCxNQpW1FQBFztOdqT7yNhjQct44Yekl7kjfcNuitnpVnOagq7eHUrZ6fC0moJOr4dT6S0g3jjDSDeOMfPsuSCAb3A/aNxhubspctK+kypaj5yVkApNVIycs13IikdNspbFXl1OcfE7OTok+XU9q0g3jjDSDeOMeLy+bshyFYpDMkhQZtZKiXqINikAgAnWFhFxHNFCiQMXhyQKiytgDm7bPvdF9ag/R8up0Wnxe6L5dT2TSDeOMNIN44x4liub8tCm6TKWKVKdJcApIASWu5ezA8HIwsXgEoVSlYmBgXTlfZucdhI3ExR6bZR315dSkvE7OO9Pl1PacWFGakpKaXGkdKiVJoV5pBASaqc3sTCPn3lrHpkUkuyn2Pk0I12U4WsFNM2WNuraCnFbGa7CIMoESlzJYNzQtSXPaxvF/pk708/vV+MVhHo7iKDpk708/vV+MOmTvTz+9X4whAURgzeTkKUVKdSiXJJJJO8k5xLoSd6viMIRVwi96OkZyj5W0Ohp3q+Iw6Gner4jCERhwyRfGtPc/ux0NO9XxGLauS5ZLkEntMVhBQivRFZWk5KjbZH8JldWH4TK6sIRN1ZFKsfhMrqw/CZXVhCF1ZCrMnk2X0eamdJ1JiHpVYs4KTn2Exvzz3x3rCvhR9MIQcIv0KuKltZb8rcXSlGl1E00Jol0poIKWFLCkgM2TBou+XOP8AWF8E/TFYRFyOSGHHIp5c4/1hfBH0w8ucf6wvgn6YrCGHHJEYccinlxj/AFhfBH0xoOVE9ImqnTiVzFNUqwdgwy7BCETcivQlRUdqRi/hMrqw/CZXVhCF1ZFqsnL5OQnzXT7CR+0T6KOsv4leMIRFyOSKtVHRR1l/ErxiEzAJV51Svaon94QhcjkhRIn0UdZfxK8YdFHWX8SvGEIYcMkKIdFHWX8SvGHRR1l/ErxhCGHHJCiHRR1l/Erxh0UdZfxK8YQhhwyQoiEzk9CvOqV7VE/vCEIm7HIlbNx//9k="/>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5602" name="Picture 2" descr="\\psf\Home\Desktop\Screen Shot 2013-08-24 at 4.32.36 PM.png"/>
          <p:cNvPicPr>
            <a:picLocks noChangeAspect="1" noChangeArrowheads="1"/>
          </p:cNvPicPr>
          <p:nvPr/>
        </p:nvPicPr>
        <p:blipFill rotWithShape="1">
          <a:blip r:embed="rId3">
            <a:extLst>
              <a:ext uri="{28A0092B-C50C-407E-A947-70E740481C1C}">
                <a14:useLocalDpi xmlns:a14="http://schemas.microsoft.com/office/drawing/2010/main" val="0"/>
              </a:ext>
            </a:extLst>
          </a:blip>
          <a:srcRect r="239"/>
          <a:stretch/>
        </p:blipFill>
        <p:spPr bwMode="auto">
          <a:xfrm>
            <a:off x="1747168" y="1049861"/>
            <a:ext cx="8361238" cy="56057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7643" y="1053560"/>
            <a:ext cx="8361238" cy="264461"/>
          </a:xfrm>
          <a:prstGeom prst="rect">
            <a:avLst/>
          </a:prstGeom>
          <a:solidFill>
            <a:schemeClr val="accent2">
              <a:lumMod val="60000"/>
              <a:lumOff val="40000"/>
              <a:alpha val="3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Customer</a:t>
            </a:r>
          </a:p>
        </p:txBody>
      </p:sp>
      <p:sp>
        <p:nvSpPr>
          <p:cNvPr id="43" name="Rectangle 42"/>
          <p:cNvSpPr/>
          <p:nvPr/>
        </p:nvSpPr>
        <p:spPr>
          <a:xfrm>
            <a:off x="1749425" y="5828013"/>
            <a:ext cx="8352000" cy="264461"/>
          </a:xfrm>
          <a:prstGeom prst="rect">
            <a:avLst/>
          </a:prstGeom>
          <a:solidFill>
            <a:schemeClr val="accent6">
              <a:lumMod val="75000"/>
              <a:alpha val="3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Supplier 1</a:t>
            </a:r>
          </a:p>
        </p:txBody>
      </p:sp>
      <p:sp>
        <p:nvSpPr>
          <p:cNvPr id="44" name="Rectangle 43"/>
          <p:cNvSpPr/>
          <p:nvPr/>
        </p:nvSpPr>
        <p:spPr>
          <a:xfrm>
            <a:off x="1753518" y="6368433"/>
            <a:ext cx="8352000" cy="264461"/>
          </a:xfrm>
          <a:prstGeom prst="rect">
            <a:avLst/>
          </a:prstGeom>
          <a:solidFill>
            <a:schemeClr val="accent6">
              <a:lumMod val="75000"/>
              <a:alpha val="3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Supplier 2</a:t>
            </a:r>
          </a:p>
        </p:txBody>
      </p:sp>
      <p:sp>
        <p:nvSpPr>
          <p:cNvPr id="47" name="Rectangle 46"/>
          <p:cNvSpPr/>
          <p:nvPr/>
        </p:nvSpPr>
        <p:spPr>
          <a:xfrm>
            <a:off x="1748309" y="1584350"/>
            <a:ext cx="8361238" cy="3996000"/>
          </a:xfrm>
          <a:prstGeom prst="rect">
            <a:avLst/>
          </a:prstGeom>
          <a:solidFill>
            <a:srgbClr val="98C72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2000" b="1" dirty="0">
                <a:solidFill>
                  <a:schemeClr val="tx1"/>
                </a:solidFill>
              </a:rPr>
              <a:t>Seller</a:t>
            </a:r>
          </a:p>
        </p:txBody>
      </p:sp>
      <p:sp>
        <p:nvSpPr>
          <p:cNvPr id="49" name="Rectangle 48"/>
          <p:cNvSpPr/>
          <p:nvPr/>
        </p:nvSpPr>
        <p:spPr>
          <a:xfrm>
            <a:off x="1631504" y="930168"/>
            <a:ext cx="8657108" cy="649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b="1" dirty="0">
              <a:solidFill>
                <a:schemeClr val="tx1"/>
              </a:solidFill>
            </a:endParaRPr>
          </a:p>
        </p:txBody>
      </p:sp>
      <p:sp>
        <p:nvSpPr>
          <p:cNvPr id="50" name="Rectangle 49"/>
          <p:cNvSpPr/>
          <p:nvPr/>
        </p:nvSpPr>
        <p:spPr>
          <a:xfrm>
            <a:off x="1615356" y="5589241"/>
            <a:ext cx="8657108" cy="1044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b="1" dirty="0">
              <a:solidFill>
                <a:schemeClr val="tx1"/>
              </a:solidFill>
            </a:endParaRPr>
          </a:p>
        </p:txBody>
      </p:sp>
    </p:spTree>
    <p:extLst>
      <p:ext uri="{BB962C8B-B14F-4D97-AF65-F5344CB8AC3E}">
        <p14:creationId xmlns:p14="http://schemas.microsoft.com/office/powerpoint/2010/main" val="5036521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arn(outVertical)">
                                      <p:cBhvr>
                                        <p:cTn id="17" dur="500"/>
                                        <p:tgtEl>
                                          <p:spTgt spid="43"/>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arn(outVertical)">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P spid="47" grpId="0" animBg="1"/>
      <p:bldP spid="49"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95" y="-27384"/>
            <a:ext cx="13245168"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pPr algn="r"/>
            <a:r>
              <a:rPr lang="de-AT" dirty="0"/>
              <a:t>Our running example</a:t>
            </a:r>
          </a:p>
        </p:txBody>
      </p:sp>
      <p:sp>
        <p:nvSpPr>
          <p:cNvPr id="5" name="AutoShape 4" descr="data:image/jpeg;base64,/9j/4AAQSkZJRgABAQAAAQABAAD/2wCEAAkGBhISERUQEhQTERIVFhgWEhcYGBkYFxIXFBIYFRkVGhkXGyYhFxskGhQXHy8gIyctLC0sFR4xNTAqNSgrLCoBCQoKDgwOGg8PGiolHCQsLywxNCwzLSosLCwsLCwsLC8sLCwuLCwsLCwsLCwvLCwsLCwsLCwsLCksLCwpKSwsKf/AABEIALQBGAMBIgACEQEDEQH/xAAcAAEAAQUBAQAAAAAAAAAAAAAAAgEDBAUGBwj/xABGEAABAgQCBQcKBQIEBgMAAAABAhEAAxIhBDETIkFRkQUGFFJhk9EWMlNUcYGSwdLwFSNCsbLT4TRigqEkM0NjovEHRHL/xAAaAQEAAwEBAQAAAAAAAAAAAAAAAQIEAwUG/8QAOBEAAgEBBAgEBAUDBQAAAAAAAAECEQMSE1EEFCExcaHR8AUyQVIzgYKRscHh4vEVYdIiIyRiov/aAAwDAQACEQMRAD8A9Y6VDpUeZ4TljGLlpX03DoJ85KkywpGtSLU3teK4flfGKCj07DJKVEAKSgVAJBqBodrkM2wx6Oo2ma59DDrcO6dT0vpUOlR5ViucWOR/9qQsUlQpSgu1Oq1DhRqsD1TGavlXF01Jx+HVZ2oQDk4B1bbeG2JegWi9Vz6ELS4PtdT0jpUOlR5kOWsWQCMbIAIS9SEAhRSFEMElwHZ94iUrlbGElJxuGGqlSTShlVFQpukMRSHcfqERqNpmufQa3DunU9L6VDpUecycXj1PTjcIaXKvMsBmfMy7Ywjzgx2k0YxUlRKkIBCEsa9o/LyTt9u2C0Gb3Nc+hL0uC3p8up6n0qHSo89EzlKz4uQHa1As+9pUVr5Rt/xci4JDIc2dh/ygzsOMV1OWa59CdZjk+XU9B6VDpUecysVykVqQcRLTSUirRoZYJLlOrdgH94yi4J/KDlPSkOGb8pFJdnu2xzs2bHidTlmufQazHJ8up2vLfKSpeGnTEFlplLUglmCggkG9s44nA87sWqsTMRKlsBRqoIJJYv2AXbbEVYzH1FPSUswpVoEsSVKDG2q1Lk/5hFvG4rHy5a5nSZSqGsJada7FnRsJGed+x+1lozjsaTrx6HK0tr21NqnDqbFXOibUR0xDMmlVEuxJUDUNwATkf1bWiauXsQM8fhzllLTYEtV5267WPsjkfLHHekT3cv6YeWOO9Inu5f0xp1KftXf0mfW4e59/Ub9HPDG6dCNNKUgzJYLBDkKUkKFttyPdGZzr51YuVilS5MyWlASggKCXcpc53jlPLLHekT3cv6YHnljvSDu5f0w1Kd5SuRplX9BrcLrV99/M6tPOWcoA9OkoO0KlA53/AE7hY53B2MYpI50TlJBVjZaFfqBlpIsSLNtLP/qTneOV8scd6RPdy/ph5Y470ie7l/TDUp+1ff8AaNbh7n39R1a+ck+kkY+QVMSBoksWB1c8yWvl/s8+aHOjFTsUJc9aFIKFlkhLuChsr7THI+WOO9Inu5f0wHPPHekHdy/pg9Cm4tXV38gtLgpJ3n38zeyueWMM4pXPlol1LD0oJSAVNb3ARnr5yTsxj5XdJfaDtG1iOz/fk/LLHekT3cv6YeWOO9Inu5f0xOpT9i+/7SNaj7n38zrE84p+3HyL/wDaFr7dbd+8a5fPLGiZSJ8paKwKglAqFQBIF22tGk8scd6RPdy/ph5ZY70ie7l/TDU5+xd/SNah7n38zrueHOjFScSZchaEoEtJZQS9RUt877BFybzhWwKeUJWVwZSXcg5ZOBb2vmI40888d6Qd3L+mHljjvSJ7uX9MVWgzUUrq6/8AllnpcKt3n38zr5POKYpDnlCUiZUoMZQKSlKlgKtfWAQWeznsjAx/OzGIYy8VInO76iUlLMzuTm54Rz/ljjvSJ7uX9MPLHHekT3cv6YstDmnW6u/pKvSoNeZ9/UddypzqxSOTsPPQtAnrmFMwkJpIGmsNn6E5bo1eB5441YFWLkSiSQQUIO1NO0WLqu+yNL5Z470g7uX9MPLLHekT3cv6Ywz8Jt5Sqmkstp6th4xo1nZ3JWd557P1OgxfOzFICmxsiYpILJEtIqUCLPUQ2d+ztBjY8yedGKnmeJ60KolpMukJsTW5Lf8A5Ecd5ZY70ie7l/TAc88d6Qd3L+mKrwjSE63lzLWnjOizs3FWdHns/JI7zkvlbGGeEzSnROHISAS6Tb9smhHB+WeO9IO7l/TCKaP4PpNlGk5qT+eRltPErCbqlQ9JHJmDKjLEmQVpzSJaSfNqyA9nHsMV/CcIFiWZOHqUFFIpQ5CSH1SkH9QMafndzfxM1VUgIWkkEgqCVJNISTrWIIA2v2RjczeZc/D4g4mcZY1FICUkqLqKS5LAfp7c47XVh38XbkUTbncdnszNhjJ+AllQVhkkIUUEiVLZ0S9KtnIOqgObdgqNox08qcnnLC7gn8mVrkqQAE63/dQbtY+6Nlj5U0zFFOFkrBUCFqEsqUEJsS6gXCnI7GFiXF/RTHP/AA8lkodBZIqWEJISOrrDPZQOwxkxZ5s04cMkaT8a5M9W/QVkaBBKUhBWCWyqSkke52i8jGYEroOECddEskypTJWtcyWyr6rKlKD3BLM7h87D4eaqYmvDSEoukmlBKQZbFi7sWSDbKzFni2ZOIepWGw6lhiF0oqKiVKcAmzKJPnO5zuSJxZ5sYcMkQxxwMoSSvDyU6Y/qRLeWmkaxAd2UpCWST575CMeTi8EpTHCS0io1lUuVqI0K5qVFnuRLVqh7C5GUbWWJoEtPR5QSwQoClkJEw2Gs1NKUKAbP2NGOmVMHm4OQwqCLISzkpJuxAUxLNkRm5Ziz9zIw4ZIwZs3DoEwqwUoFAACQhJKlnDieUOpASAlNTmonVyuBF5AwpRPV0OUNChSzqS2VSqammwcH8k7Gvt25uNwizMUej4eaFM6lJQ5ASnznLq1gWB3DdrXFIm6NREiTpjq/ppWhSnUCXJbznB2kG94Ys/cycOGSNUqdhEGiZg5YmNUEplBTC2sqpCSkAqSC4cObMHisifglTEo6JLAVQAvRy6a1KUgh9iQpBS5uSQAC4fOlrxC1pMzCyWqTrEpKkXIKhnelmbt98NDMBKkYOQFJLpLID0mlBBBcEJc9gDBnsxZ+5jDhkjP8n8L6vI7tHhDyfwvq8ju0eEF4jEBSwJaSkBRQXzIQCkHW6zjIe5r25OLxRKapKEpKmUaw6UubsCbgAbf1e2JxZ5sjDhki55P4X1eR3aPCHk/hfV5Hdo8IsjHYo/8AQT2awG1nLkFrEszi2b2ni8TiUk0SkrAsLgVWSygSq16gzbs4jFnmxhwyRPyfwvq8ju0eEPJ/C+ryO7R4Riq5RxlVIw6PNBeo03qs7sSGAbtfI2vLxmJrZMlNNnUpTMTLCjYHWZRIcdVru4Ys82MOGSLnk/hfV5Hdo8IeT+F9Xkd2jwjH6XjMtCi2ZqGt2edq7L3zZrOorHYsEnQggFgHDqcZ2UabntsLnbDFnmxhwyRkeT+F9Xkd2jwh5P4X1eR3aPCM8H3QicWebGHDJGB5P4X1eR3aPCHk/hfV5Hdo8Iz4QxZ5sYcMkYHk/hfV5Hdo8IeT+F9Xkd2jwjPhDFnmxhwyRgeT+F9Xkd2jwh5P4X1eR3aPCM+EMWebGHDJGB5P4X1eR3aPCHk/hfV5Hdo8Iz4QxZ5sYcMkYHk/hfV5Hdo8IeT+F9Xkd2jwjPhDFnmxhwyRgeT+F9Xkd2jwh5P4X1eR3aPCM+EMWebGHDJGB5P4X1eR3aPCEbCKQxJ5sYcMkMTj1pUUjDrWBkoFABs+0v8A+otDlWZ6rM+KX9UZ+Jw4mIXLUHStKkKuzhQKT7LExrhzXk11jSAhYWE6RVAIWFsEmwTUkFhu33jx4S0e6r2/i+pqcZV3/gTHKcz1Sbxl/VD8TmeqTeMv6oseSUkABBmygC7ImqS/mkv7Sl3DXUTmxFRzSk2vOcU62mXUaC4dWZFzbK8WvaN25dSLk8/wMrD45alBJw0xAJuolDJ7SxeMqZMYtoyRvtFcNIoQlAchKQkFSnJCQzktc2ziU6VUkpIsoEG+whjsjjJ2Lnsf+mmb3l0mltLQnH0R/wDGAn/9s/8Aj4xbRyUkKqFTguNdTC7s27siyOQkDIrAFwAshizbBut7It/x8/xFGZiJjltGR22tF+gbhFqTKpSEi4AADlzbeWvF1zuHH+0ZrZxr/tvYWSzFA3CJS5YcWHCIudw4/wBolKVrCOdm5X1t9US0qF/RJ3DhDRJ3DhGJyxiZiJdUsOakhRpUuhJN1UJupuze+yNUnnLPZI6JNKjSFOlSAmqrPVIySMiQCsAm0e6cToNCncOAhok7hwjmp3OTFAgjDKp2imaSpjOBAIl2emUxI/XuuLk/nHiLhOFmO6gCyyxBYWoYn9VjSQGCibQFDodCncOAhoU7hwjH5LxS5kpK5iDKWXCkHNJBI3Xydxa9iReMuAIaJO4cIaFO4cInCAIaJO4cIaJO4cInCAIaJO4cIaJO4cInCAIaJO4cIaJO4cInCAIaJO4cIaJO4cInCAIaJO4cIaJO4cInCAIaJO4cIaJO4cInCAIaJO4cIaJO4cInCAOO5y8rzpWKCJaJRliWFrqBqU+k1QxATZBve5G6EWOdrdKU4f8AIH8Z8I1zhG7HZ6GVTlfkjc8uk6INPVhjXZaU1k+dqtuPy3xq8XidVK/xCkKTQSEJKVlNQKkgFkknaLmm0b/EoWUigJJqfWDgMSx4t7njVT8Di1ukpwpl1OApJJAcM4pYl3X7S2y/yyZ6BjCasiWBj2cqBOhDzF6QlgSdVtNLTSNibNeLcnFrUpKE8ohayNkhBCmQq9rC4KvYE7w+xn4PFuaDhlXUpJUkuFF6RYZABF8zTFZmFxQJoThQHcKKVVNdgQAzuc+w5vE1XdOgLc2eky5BGKKagEpUQXmnUS7AgkuNrj8z2GLMvlAVaLpoUsqu0tJYISpK07Qm6Kjut1g+ejDYhgWwwVUFWSpvNIUd9Xm3ttza8DgcRUphhmOkpNBqS4Vo+w+dre1Wb2jYDGxePTtxyJZNK5ZpSAEmUm5cstJJqv1wN0Wxj0oUUrxpqCkkOgDVY7C4IJmJdTfpYNsytBjHFsIwDCy94D9mqCGG8bmiWKw2KKjSMKpOypKqjZLg2LB33nK+2Gzv+AY8vFuVFOMzSpYQpAcCYgGWQ4dk1JyzNs3EWPxBxbHsTl+UiygQ9mf9SdXcRvvusFhVX0qJNV0goBYoIAY1D/KLZWG6MkYdHVTwGzL9zxiLy7oSaCZyiAlJ6cLqUQvRppKU2KSwZwQb7zlHRyVglJFwQ47QWiyjBSwGCEAEqJFIuVl1cTc74vyxrD3/ACi9m05x4kPcTxuHK00hRSXBcEiwUHFt4ce+MGXgsQAoGcC4FJYOCCL+btAL+3KM3G4UzE0hapd3dJY5EN7LxiyeSpiSkmfNUxBUCzKA2dke4cSMzDYmxE1P6QRSGyAWoarv5xF91oqvBYio0zmSSSLAkOSwunIBuA7SdnCANTjJUzRpSqeJagTrOE16pYGwGZD22b8sNU7EbMVI4J3q7NxHDbd98vzgb7flEq/bwMAaZS1VhXSUM6ak1AAgBDs2TkL+LsgqesAhOJlvW4JKfNpGrlvfjnZjua/bwMK/bwMAa/A44AETJstRdwQobdjMLDKMn8RlekR8Qi/X7eBhX7eBgCx+IyvSI+IQ/EZXpEfEIv1+3gYV+3gYAsfiMr0iPiEPxGV6RHxCL9ft4GFft4GAEuYFB0kEHIi4MSi3JFvef5GLkAIQhACEIQAhCEAcRzrfpSm9AP4z4RTna3SlP6AfxnwjbPyQ4GJeeR1aPmf3MSeNZyzgJc1CUzVhCBNSouzLZRZFy1yRvyyjSo5EYBC+UZilOjKatBIqmClhOd1qOb5oIDBkp+Tup+p6lTrYRyOPw9xNVynRLRKQCApqlJQSJppm6xJNTMarAuIuyuT0CX0VWLClzFpmqU6xMUxQpLL0rpJ0JuDt1QkACFxZip1MI5KVzVXNlmnGzVpVWlwZhSoqmrrdJm0quVJyYBIYRkcocz1TFqmoxC5UxQaoAmlpUuWlnXZtGtVts07bldjmKnSwjRq5vzSZb4qbSiXLQq6wVqQuordMwB1WBqCiyRdioHXo5nYlkvj5yilJAJC3qImDSWmsSNISAXGql3AAEXY5ip1kI0vInIEyRMVMmYheIJloQK6nTTncrIzfIA3uVG8bqIaS3ARWX5w9/wAopFZfnD3/ACi9l8SPEPcXp09KWKiwPySVH2WST7oxlcsyR/1E3c+5L1H2Bi+5olymhRQyEImKcWXkwzN9rOB2mNcnDzX/AMPIs12S5D3AAO5tse8cDY/islia0sCx7HBN91geBjIkzkrSFJIUk5EZGNWZcyhLSJYUDrJ1WsLEF8mUe17ZF4zeTkkI1kJlqOaU5BgAMuwAe6ALs+YoMEgKJfNRTl7EmLdc7qS+8V/Ti8pFwdz/AO8VvvHD+8AWK53Ul94r+nCud1JfeK/pxfvvHD+8L7xw/vAFiud1JfeK/pwrndSX3iv6cX77xw/vC+8cP7wBYrndSX3iv6cK53Ul94r+nF++8cP7wvvHD+8AWK53Ul94r+nCud1JfeK/pxfvvHD+8L7xw/vAFJKyQ5ABu4BcWLZsP2icRloYN7f9y8SgBCEIAQhCAEIQgDiOdb9KU3oB/GfCKc7W6Uq7fkD+M+EbZ+WHAxrzyNxy9hkLktMlqnJTMSopSSFaq3cU3LbrPe8aJXJODS8vQYtSSXUXmqBUuUQqo1bULKFORs9sb/lsjRh5kyTr6qkAk1MpgwzD3bazbY1CMalKKpuPqC1PKVRSAJc0hrAO9hus9xHysanpFhHIeDTQpOExNg4aoNSVo1k1XJzL3NSCctWk/kPCqSZfR8WygliKlEpCEqp11ajA0NmKbMwjLwuJSmWJ/TlKlBQBKkFlKZ6b6wBpNt7h4gcXpFHRY5YUqYTSZbhIpBoy1WSDffuvFquv8g2+FxyUNLTKngMVl0WTWVLId83cMHzAFsrWI5zoQAVSsQzJP/LOrWkEJN9VWsAQdsa5XLEmpzjltVXSJdqfOCLJ7Wvnk261I5ZlJKT09awlRMwaMkG9ZS7ati3ZfJmFbn9vxFTeTeXUpShWjnmvYJZKkHVsoPY6wtBPLTpChJn3IDFABAId2fKx9/tEag42UkrlLxk4gJZQpLmyF6RKkglqQU5s5V7Dbn8oJDD8QmglNSSJSSGUC1gg3FJsbuR2Qud7RU255xJpCjJxFyQBozUwSkvS7ga4HuMSwnL6ZqBMRKnlJVT5jHJ6hfL/ANZ2jVT8eFHSDGTEIW5SdHqpAWtFrbwRdrM92i6rHJSkE4yYAVKUVaM5IQhKgXTqB2Vk2uWGTLqJqbbD8q1TNGZU5N1AKKdTULPU9n2b4z5fnD3/ACjB5KkKShzNVOCmKCoMQkpDdp33jOl+cPf8oWfxFxIe4ljZkwAGWkKNQcHq3faOzjGNLxeIKgFSQlNqlVhWbuwsbW/3jYwj3TialONxbgaBIFnJWLXO47m4HeIycHipylNMk6MM71hV7WyG88IzYQBYxEqopDqAubEp/aI9AT1pneL8YuzlpDVEDc8W+ky+snjAFOgJ60zvF+MOgJ60zvF+MV6TL6yeMOky+snjAFOgJ60zvF+MOgJ60zvF+MV6TL6yeMOky+snjAFOgJ60zvF+MOgJ60zvF+MV6TL6yeMOky+snjAFOgJ60zvF+MOgJ60zvF+MV6TL6yeMOky+snjAGMvFLQ4SkrABZwskmpVnAL2Az/uNgkuHiMsgh0sRsaJwAhCEAIQhACEIQBxHOz/FKs/5A92rPhFOdn+KVdvyB79WfFY2z8sOBiXnkdDjpc1SGklCV1ZrBIYKc2G37tmMKZhMWUrFWHqIZBoUbFRJcHs2XvuzO2R8z+5iUfI1oeoaqRg8QAxVh0ikgBEshtQhNySGBO7J7RHouLpI0kgKJsoIOqGUHAI856De1j79vCF4UNZ0XEhSmmSQhyUugkh1WBYgWSw7W41MrFFKQ8gKdVZpUQQ2qUpsxdnc7OGyhC8KGqEjFskVSH/UaVHNaiwAawSUgPuLvFuVh8aFsVyFIYGopNQUSXYDMAMA+/O19zCF4UNYJWL1XVh2o1tVf/MZbEf5Xo7bGLKMNjmvMw5ITY0Kub55f5cu22UbmELwoY2ARNAOlKFGo00ggBOwMRbic84ypfnD3/KKRWX5w9/yi9l8RcQ9xPF4XSAByliDZtnYbbXG4gHZGInkU+mnn/Wfv7u8bKEe8cDBwnJhQoK0s1bAhlKJBfa2+0Z0IQBaX56fYr5Rdi0vz0+xXyi7ACEIQAhCEAIQhACEIQBaw+X+pX8zF2LWHy/1K/mYuwAhCEAIQhACEIQBw/Oz/FKs/wCQP4z4RXnW/SlMW/IH8Z8I2z8sOBiXnkdUj5n9zEoij5n9zEo+Qe89UQhCIAhCEAIQhACEIQAisvzh7/lFIrL84e/5R1sviR4kPcZUIsYxMwgaMgF7kh7MbcWjDrxVHmyysHIHMU53/wA3sz98e8cDZwjU6XGdSSd9z27Hzyt2Z3cbOTVSKmqYVNk7X/3gBMlOQXII3Nt9o7Ijoj11cE+ESWkEh4poE/ZMAU0R66uCfCGiPXVwT4RXQJ+yYaBP2TAFNEeurgnwhoj11cE+EV0CfsmGgT9kwBTRHrq4J8IaI9dXBPhFdAn7JhoE/ZMAU0R66uCfCGiPXVwT4RXQJ+yYaBP2TAEpaGDZ5/7l/nEo0XLM2cmsShUoBBloKygLJWyy9SSWTse3a4jFVjMS/wDhie3pZtqu2bm9rbj7wOnhGjwcxakkzEKlFyANOVW2KJC7ewO2+NjyZMUUaxfWUAeskGxtnufazwBlwhCAEIQgDh+drdKU/oR/GfCK8636UpvQD+M+EbZ+SHAxLzyOqR8z+5iURR8z+5iUfIPeeqIQhEAQhCAEIQgBCEIARWX5w9/yikVl+cPf8o62XxI8SHuMlSgM7QeLOKwaZgAWHALj2sR84w/wCXQUArAd3qcjVpAuMm/aPeOBs3hGpPNuXlVMH+r27GuNY2yubMS+zkyglISMkgAewBoAqtQGb8Cf2iOlG4/CfCJnODwBDSjcfhPhDSjcfhPhE3g8AQ0o3H4T4Q0o3H4T4RN4PAENKNx+E+ENKNx+E+ETeDwBDSjcfhPhDSjcfhPhE3g8AY86fLsFMXySUkkttpZ/fFrSSeqO7P0xicscjmbWHWBMCASggKTo11DzixB+Z3xhq5Bmemxo7NIi+q19Z83Nmz7HgDb6WT1R3Z+mMyXMCgCkgg5EXBjUYPBTJYYnETHUS61Syb7PPsPYI2GAwxQkg5lSlNm1Rdu3xJgDJhCEAIQhAHD87W6Up/QD+M+EV51v0pVn/IH8Z8I2z8kOBiXnkdUj5n9zEoij5n9zEo+Qe89UQhCIAhCEAIQhACEIQAisvzh7/lFIrL84e/5R1sviR4kPcTxeLEsAlKlOWZNzkS+eTAxiDnBKpr1mek2ZjTU187bnyjZRQh7R7xwNX5TSGuVDdqnt8M8r+2NlJm1JCg4CgCHzuHicIAgt9jD2h/nFKVb08D9UTIg0AQpVvTwP1QpVvTwP1RNoNAEKVb08D9UKVb08D9UTaLc7EJQ1SmfIbT7BmYArSrengfqhSrengfqiz+IS+sfhPhD8Ql9Y/CfCAL1Kt6eB+qFKt6eB+qIScWhRpSpyztkW3sdkXmgDVcp8uCQFFTMgJK1Mq1aqUgAOSXN9zj3Yx53SRYzZIJyGu6rPbV1rbo2uI5PStyXDsFWSQoAuHCkkWMWjyQm9zfPUlXsB6PcAPdAFrC8saRJVLVKWASlxUzjMZRm4LFaRNTMQSCNxBax2jaOw7Iso5LAyURtsmV/TjJkyQkMPad5JuSYAuQhCAEIQgDg+eE8DGBBJClyQEAAmotOSwtm6k27YpHS48fno1litkaqCoWSpblQsjJnO0iEdpWtUlTccVZJNvMyQrtH374rX2p+/fHjP/wAe4KTj0zlLr/LKQKbecCd3ZHQq5qSKSoScUSAk0khJNS6SBZnAuQeO2MC8Mqq3+R0dvR0oei19qfv3wr7U/fvjzTydw9KV6DFEGqtiCpCkqCWZtbWJGzzcrxdw3NfDLWJZk4tDvrKppsHuQ7ffZE/0v/vyGsf2PRq+1P374V9qfv3x848tcuIk4idJu0uYtAs9kqIF/ZG05Iwpnv8AmolFgU1sAqrY+xhfbGa10SNm6OXJdT0NE0e00pScKKlN9fXgme9V9qfv3wr7U/fvjw+dyKUpK+kSFMFEBKnUopSVANSGJA9ztnaJjkI1lHSJPm1JU4pOsAxJamxfbk1zHHBh7n9l1Nv9Kt84/d/4nttfan798K+1P3748Pn8iKQhS+kSFUglkKCiSMgAwz/2cWjmMRzhEtSkKdwd2xnjpZ6NCbuqT+y6mfSdCtdHs8SVGq02N/mkfS9fan798SlKFQLj798fMXlUjt4Q8qkdvCNEdBUZJ3+X6nm4jyPqfSDeOMNIN44x8seVSO3hDyqR28I33Y5lKvI+p9IN44w0g3jjHznzM5XlYjGyZChUlZIIIsWQo/KPUuUeRMJJkzJxw6FCXLXMIAuaEFTe9opKiOUrW66UO60g3jjDSDeOMeYYkYZAmA4NNUmXJmLUxEtYmrpUJaz5xDGl/ONrRr+W+WcFh5mIldDSoyg0pXmonLEupaalMAEkoTYkkrAZ2eKohWzfoev6QbxxhpBvHGPJZeNw0yXMmScChZTiJeHQkqAUozGclnoIJOqb2uxjEVziwIscCXSTpLABhKXMdAKnPmpDlk3VcU3VROK8j2XSDeOMajlvAmZUyiKpdDpuUGqp2qDg2cbaQ7iOX5D5JwuIw8uecPKQVgmkawDKKbHbk79seac9+VZeGx02QkUpTSwAsHQk/OJVG6CNtedKHrp5JxBUVHFTw4CdWW1ku3/UbMuSAN2VoysLgZiK3n4glQSxpumlalEgKUUuQoAun9Id8o+e/KpHbwh5VI7eEXurM61eR9I4WQSqWVKWqhSlFS6R5wUKQBn5wF9ibkmNtpBvHGPmjkflVM9RSHsl8m2tHWDm9KIB6TKS7WUbiw2JfaWjJaaRZ2cnF15dTHaabGzm4NOq4fmz2vSDeOMNIN44x4YvkZGjCxNQpW1FQBFztOdqT7yNhjQct44Yekl7kjfcNuitnpVnOagq7eHUrZ6fC0moJOr4dT6S0g3jjDSDeOMfPsuSCAb3A/aNxhubspctK+kypaj5yVkApNVIycs13IikdNspbFXl1OcfE7OTok+XU9q0g3jjDSDeOMeLy+bshyFYpDMkhQZtZKiXqINikAgAnWFhFxHNFCiQMXhyQKiytgDm7bPvdF9ag/R8up0Wnxe6L5dT2TSDeOMNIN44x4liub8tCm6TKWKVKdJcApIASWu5ezA8HIwsXgEoVSlYmBgXTlfZucdhI3ExR6bZR315dSkvE7OO9Pl1PacWFGakpKaXGkdKiVJoV5pBASaqc3sTCPn3lrHpkUkuyn2Pk0I12U4WsFNM2WNuraCnFbGa7CIMoESlzJYNzQtSXPaxvF/pk708/vV+MVhHo7iKDpk708/vV+MOmTvTz+9X4whAURgzeTkKUVKdSiXJJJJO8k5xLoSd6viMIRVwi96OkZyj5W0Ohp3q+Iw6Gner4jCERhwyRfGtPc/ux0NO9XxGLauS5ZLkEntMVhBQivRFZWk5KjbZH8JldWH4TK6sIRN1ZFKsfhMrqw/CZXVhCF1ZCrMnk2X0eamdJ1JiHpVYs4KTn2Exvzz3x3rCvhR9MIQcIv0KuKltZb8rcXSlGl1E00Jol0poIKWFLCkgM2TBou+XOP8AWF8E/TFYRFyOSGHHIp5c4/1hfBH0w8ucf6wvgn6YrCGHHJEYccinlxj/AFhfBH0xoOVE9ImqnTiVzFNUqwdgwy7BCETcivQlRUdqRi/hMrqw/CZXVhCF1ZFqsnL5OQnzXT7CR+0T6KOsv4leMIRFyOSKtVHRR1l/ErxiEzAJV51Svaon94QhcjkhRIn0UdZfxK8YdFHWX8SvGEIYcMkKIdFHWX8SvGHRR1l/ErxhCGHHJCiHRR1l/Erxh0UdZfxK8YQhhwyQoiEzk9CvOqV7VE/vCEIm7HIlbNx//9k="/>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bgerundetes Rechteck 11"/>
          <p:cNvSpPr/>
          <p:nvPr/>
        </p:nvSpPr>
        <p:spPr bwMode="auto">
          <a:xfrm>
            <a:off x="3071664" y="1155054"/>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8" name="Abgerundetes Rechteck 11"/>
          <p:cNvSpPr/>
          <p:nvPr/>
        </p:nvSpPr>
        <p:spPr bwMode="auto">
          <a:xfrm>
            <a:off x="4871864" y="1141362"/>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9" name="Abgerundetes Rechteck 11"/>
          <p:cNvSpPr/>
          <p:nvPr/>
        </p:nvSpPr>
        <p:spPr bwMode="auto">
          <a:xfrm>
            <a:off x="6033517" y="251368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1" name="Abgerundetes Rechteck 11"/>
          <p:cNvSpPr/>
          <p:nvPr/>
        </p:nvSpPr>
        <p:spPr bwMode="auto">
          <a:xfrm>
            <a:off x="7019466" y="251368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2" name="Abgerundetes Rechteck 11"/>
          <p:cNvSpPr/>
          <p:nvPr/>
        </p:nvSpPr>
        <p:spPr bwMode="auto">
          <a:xfrm>
            <a:off x="8400256" y="3281812"/>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3" name="Abgerundetes Rechteck 11"/>
          <p:cNvSpPr/>
          <p:nvPr/>
        </p:nvSpPr>
        <p:spPr bwMode="auto">
          <a:xfrm>
            <a:off x="3863752" y="3635499"/>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4" name="Abgerundetes Rechteck 11"/>
          <p:cNvSpPr/>
          <p:nvPr/>
        </p:nvSpPr>
        <p:spPr bwMode="auto">
          <a:xfrm>
            <a:off x="9336360" y="5229200"/>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3" name="Oval 2"/>
          <p:cNvSpPr/>
          <p:nvPr/>
        </p:nvSpPr>
        <p:spPr>
          <a:xfrm>
            <a:off x="2665016" y="1347118"/>
            <a:ext cx="216024" cy="21602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p:cNvCxnSpPr>
            <a:stCxn id="3" idx="6"/>
            <a:endCxn id="7" idx="1"/>
          </p:cNvCxnSpPr>
          <p:nvPr/>
        </p:nvCxnSpPr>
        <p:spPr>
          <a:xfrm>
            <a:off x="2881040" y="1455131"/>
            <a:ext cx="190624" cy="3027"/>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1"/>
          </p:cNvCxnSpPr>
          <p:nvPr/>
        </p:nvCxnSpPr>
        <p:spPr>
          <a:xfrm>
            <a:off x="3842904" y="1444465"/>
            <a:ext cx="102896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88865" y="1747569"/>
            <a:ext cx="0" cy="1837347"/>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60330" y="3584915"/>
            <a:ext cx="792088"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52418" y="2777753"/>
            <a:ext cx="15240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852418" y="2749274"/>
            <a:ext cx="0" cy="8640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4366" y="2777381"/>
            <a:ext cx="15240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14890" y="2777381"/>
            <a:ext cx="18000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967067" y="2777382"/>
            <a:ext cx="0" cy="8358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7968208" y="3584915"/>
            <a:ext cx="432048"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976320" y="3888019"/>
            <a:ext cx="0" cy="164428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945079" y="5532303"/>
            <a:ext cx="396044"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Abgerundetes Rechteck 11"/>
          <p:cNvSpPr/>
          <p:nvPr/>
        </p:nvSpPr>
        <p:spPr bwMode="auto">
          <a:xfrm>
            <a:off x="4788133" y="522821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cxnSp>
        <p:nvCxnSpPr>
          <p:cNvPr id="46" name="Straight Arrow Connector 45"/>
          <p:cNvCxnSpPr/>
          <p:nvPr/>
        </p:nvCxnSpPr>
        <p:spPr>
          <a:xfrm>
            <a:off x="5602194" y="5531314"/>
            <a:ext cx="637822"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921105" y="3888018"/>
            <a:ext cx="0" cy="164329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Abgerundetes Rechteck 11"/>
          <p:cNvSpPr/>
          <p:nvPr/>
        </p:nvSpPr>
        <p:spPr bwMode="auto">
          <a:xfrm>
            <a:off x="5503303" y="331017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52" name="Abgerundetes Rechteck 11"/>
          <p:cNvSpPr/>
          <p:nvPr/>
        </p:nvSpPr>
        <p:spPr bwMode="auto">
          <a:xfrm>
            <a:off x="7253941" y="331017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53" name="Abgerundetes Rechteck 11"/>
          <p:cNvSpPr/>
          <p:nvPr/>
        </p:nvSpPr>
        <p:spPr bwMode="auto">
          <a:xfrm>
            <a:off x="6208135" y="5228705"/>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54" name="Abgerundetes Rechteck 11"/>
          <p:cNvSpPr/>
          <p:nvPr/>
        </p:nvSpPr>
        <p:spPr bwMode="auto">
          <a:xfrm>
            <a:off x="7242594" y="5228705"/>
            <a:ext cx="1023320"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55" name="Abgerundetes Rechteck 11"/>
          <p:cNvSpPr/>
          <p:nvPr/>
        </p:nvSpPr>
        <p:spPr bwMode="auto">
          <a:xfrm>
            <a:off x="8976320" y="5228211"/>
            <a:ext cx="792088" cy="606206"/>
          </a:xfrm>
          <a:prstGeom prst="round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56" name="Oval 55"/>
          <p:cNvSpPr/>
          <p:nvPr/>
        </p:nvSpPr>
        <p:spPr>
          <a:xfrm>
            <a:off x="9930529" y="5423302"/>
            <a:ext cx="216024" cy="21602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7" name="Straight Arrow Connector 56"/>
          <p:cNvCxnSpPr>
            <a:stCxn id="53" idx="3"/>
            <a:endCxn id="54" idx="1"/>
          </p:cNvCxnSpPr>
          <p:nvPr/>
        </p:nvCxnSpPr>
        <p:spPr>
          <a:xfrm>
            <a:off x="7000224" y="5531808"/>
            <a:ext cx="242371"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263158" y="5531314"/>
            <a:ext cx="425130" cy="99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6266905" y="3613275"/>
            <a:ext cx="993387" cy="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8029430" y="3613275"/>
            <a:ext cx="658859" cy="145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688288" y="3585905"/>
            <a:ext cx="0" cy="194639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3"/>
            <a:endCxn id="56" idx="2"/>
          </p:cNvCxnSpPr>
          <p:nvPr/>
        </p:nvCxnSpPr>
        <p:spPr>
          <a:xfrm>
            <a:off x="9768409" y="5531314"/>
            <a:ext cx="162121"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55" idx="1"/>
          </p:cNvCxnSpPr>
          <p:nvPr/>
        </p:nvCxnSpPr>
        <p:spPr>
          <a:xfrm>
            <a:off x="8688288" y="5531314"/>
            <a:ext cx="288032"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3" idx="0"/>
          </p:cNvCxnSpPr>
          <p:nvPr/>
        </p:nvCxnSpPr>
        <p:spPr>
          <a:xfrm>
            <a:off x="4259796" y="1444465"/>
            <a:ext cx="0" cy="219103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863752" y="1444466"/>
            <a:ext cx="396044" cy="221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259796" y="4263060"/>
            <a:ext cx="0" cy="126825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4" idx="1"/>
          </p:cNvCxnSpPr>
          <p:nvPr/>
        </p:nvCxnSpPr>
        <p:spPr>
          <a:xfrm>
            <a:off x="4226422" y="5517233"/>
            <a:ext cx="5109938" cy="1507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248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250"/>
                                        <p:tgtEl>
                                          <p:spTgt spid="41"/>
                                        </p:tgtEl>
                                      </p:cBhvr>
                                    </p:animEffect>
                                  </p:childTnLst>
                                </p:cTn>
                              </p:par>
                            </p:childTnLst>
                          </p:cTn>
                        </p:par>
                        <p:par>
                          <p:cTn id="26" fill="hold">
                            <p:stCondLst>
                              <p:cond delay="750"/>
                            </p:stCondLst>
                            <p:childTnLst>
                              <p:par>
                                <p:cTn id="27" presetID="22"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up)">
                                      <p:cBhvr>
                                        <p:cTn id="34" dur="250"/>
                                        <p:tgtEl>
                                          <p:spTgt spid="47"/>
                                        </p:tgtEl>
                                      </p:cBhvr>
                                    </p:animEffect>
                                  </p:childTnLst>
                                </p:cTn>
                              </p:par>
                            </p:childTnLst>
                          </p:cTn>
                        </p:par>
                        <p:par>
                          <p:cTn id="35" fill="hold">
                            <p:stCondLst>
                              <p:cond delay="250"/>
                            </p:stCondLst>
                            <p:childTnLst>
                              <p:par>
                                <p:cTn id="36" presetID="22" presetClass="entr" presetSubtype="8"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250"/>
                                        <p:tgtEl>
                                          <p:spTgt spid="49"/>
                                        </p:tgtEl>
                                      </p:cBhvr>
                                    </p:animEffect>
                                  </p:childTnLst>
                                </p:cTn>
                              </p:par>
                            </p:childTnLst>
                          </p:cTn>
                        </p:par>
                        <p:par>
                          <p:cTn id="39" fill="hold">
                            <p:stCondLst>
                              <p:cond delay="500"/>
                            </p:stCondLst>
                            <p:childTnLst>
                              <p:par>
                                <p:cTn id="40" presetID="22" presetClass="entr" presetSubtype="8" fill="hold" grpId="2"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grpId="3"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250"/>
                                        <p:tgtEl>
                                          <p:spTgt spid="21"/>
                                        </p:tgtEl>
                                      </p:cBhvr>
                                    </p:animEffect>
                                  </p:childTnLst>
                                </p:cTn>
                              </p:par>
                            </p:childTnLst>
                          </p:cTn>
                        </p:par>
                        <p:par>
                          <p:cTn id="71" fill="hold">
                            <p:stCondLst>
                              <p:cond delay="250"/>
                            </p:stCondLst>
                            <p:childTnLst>
                              <p:par>
                                <p:cTn id="72" presetID="22" presetClass="entr" presetSubtype="8"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250"/>
                                        <p:tgtEl>
                                          <p:spTgt spid="24"/>
                                        </p:tgtEl>
                                      </p:cBhvr>
                                    </p:animEffect>
                                  </p:childTnLst>
                                </p:cTn>
                              </p:par>
                            </p:childTnLst>
                          </p:cTn>
                        </p:par>
                        <p:par>
                          <p:cTn id="75" fill="hold">
                            <p:stCondLst>
                              <p:cond delay="500"/>
                            </p:stCondLst>
                            <p:childTnLst>
                              <p:par>
                                <p:cTn id="76" presetID="22" presetClass="entr" presetSubtype="4" fill="hold"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250"/>
                                        <p:tgtEl>
                                          <p:spTgt spid="28"/>
                                        </p:tgtEl>
                                      </p:cBhvr>
                                    </p:animEffect>
                                  </p:childTnLst>
                                </p:cTn>
                              </p:par>
                            </p:childTnLst>
                          </p:cTn>
                        </p:par>
                        <p:par>
                          <p:cTn id="79" fill="hold">
                            <p:stCondLst>
                              <p:cond delay="750"/>
                            </p:stCondLst>
                            <p:childTnLst>
                              <p:par>
                                <p:cTn id="80" presetID="22" presetClass="entr" presetSubtype="8" fill="hold"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250"/>
                                        <p:tgtEl>
                                          <p:spTgt spid="26"/>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250"/>
                                        <p:tgtEl>
                                          <p:spTgt spid="33"/>
                                        </p:tgtEl>
                                      </p:cBhvr>
                                    </p:animEffect>
                                  </p:childTnLst>
                                </p:cTn>
                              </p:par>
                            </p:childTnLst>
                          </p:cTn>
                        </p:par>
                        <p:par>
                          <p:cTn id="101" fill="hold">
                            <p:stCondLst>
                              <p:cond delay="250"/>
                            </p:stCondLst>
                            <p:childTnLst>
                              <p:par>
                                <p:cTn id="102" presetID="22" presetClass="entr" presetSubtype="1"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up)">
                                      <p:cBhvr>
                                        <p:cTn id="104" dur="250"/>
                                        <p:tgtEl>
                                          <p:spTgt spid="34"/>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left)">
                                      <p:cBhvr>
                                        <p:cTn id="108" dur="250"/>
                                        <p:tgtEl>
                                          <p:spTgt spid="37"/>
                                        </p:tgtEl>
                                      </p:cBhvr>
                                    </p:animEffect>
                                  </p:childTnLst>
                                </p:cTn>
                              </p:par>
                            </p:childTnLst>
                          </p:cTn>
                        </p:par>
                        <p:par>
                          <p:cTn id="109" fill="hold">
                            <p:stCondLst>
                              <p:cond delay="750"/>
                            </p:stCondLst>
                            <p:childTnLst>
                              <p:par>
                                <p:cTn id="110" presetID="22" presetClass="entr" presetSubtype="8" fill="hold" grpId="0" nodeType="after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left)">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up)">
                                      <p:cBhvr>
                                        <p:cTn id="117" dur="250"/>
                                        <p:tgtEl>
                                          <p:spTgt spid="40"/>
                                        </p:tgtEl>
                                      </p:cBhvr>
                                    </p:animEffect>
                                  </p:childTnLst>
                                </p:cTn>
                              </p:par>
                            </p:childTnLst>
                          </p:cTn>
                        </p:par>
                        <p:par>
                          <p:cTn id="118" fill="hold">
                            <p:stCondLst>
                              <p:cond delay="250"/>
                            </p:stCondLst>
                            <p:childTnLst>
                              <p:par>
                                <p:cTn id="119" presetID="22" presetClass="entr" presetSubtype="8" fill="hold"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left)">
                                      <p:cBhvr>
                                        <p:cTn id="121" dur="250"/>
                                        <p:tgtEl>
                                          <p:spTgt spid="42"/>
                                        </p:tgtEl>
                                      </p:cBhvr>
                                    </p:animEffec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wipe(left)">
                                      <p:cBhvr>
                                        <p:cTn id="125" dur="500"/>
                                        <p:tgtEl>
                                          <p:spTgt spid="14"/>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6"/>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18"/>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21"/>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24"/>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28"/>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26"/>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9"/>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3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11"/>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33"/>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3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12"/>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40"/>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42"/>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14"/>
                                        </p:tgtEl>
                                        <p:attrNameLst>
                                          <p:attrName>style.visibility</p:attrName>
                                        </p:attrNameLst>
                                      </p:cBhvr>
                                      <p:to>
                                        <p:strVal val="hidden"/>
                                      </p:to>
                                    </p:set>
                                  </p:childTnLst>
                                </p:cTn>
                              </p:par>
                              <p:par>
                                <p:cTn id="166" presetID="35" presetClass="path" presetSubtype="0" decel="50000" fill="hold" nodeType="withEffect">
                                  <p:stCondLst>
                                    <p:cond delay="0"/>
                                  </p:stCondLst>
                                  <p:childTnLst>
                                    <p:animMotion origin="layout" path="M -1.66667E-6 3.33333E-6 L -0.4967 0.00208 " pathEditMode="relative" rAng="0" ptsTypes="AA">
                                      <p:cBhvr>
                                        <p:cTn id="167" dur="2500" fill="hold"/>
                                        <p:tgtEl>
                                          <p:spTgt spid="6"/>
                                        </p:tgtEl>
                                        <p:attrNameLst>
                                          <p:attrName>ppt_x</p:attrName>
                                          <p:attrName>ppt_y</p:attrName>
                                        </p:attrNameLst>
                                      </p:cBhvr>
                                      <p:rCtr x="-24844" y="93"/>
                                    </p:animMotion>
                                  </p:childTnLst>
                                </p:cTn>
                              </p:par>
                            </p:childTnLst>
                          </p:cTn>
                        </p:par>
                        <p:par>
                          <p:cTn id="168" fill="hold">
                            <p:stCondLst>
                              <p:cond delay="2500"/>
                            </p:stCondLst>
                            <p:childTnLst>
                              <p:par>
                                <p:cTn id="169" presetID="10" presetClass="entr" presetSubtype="0" fill="hold" grpId="0" nodeType="afterEffect">
                                  <p:stCondLst>
                                    <p:cond delay="0"/>
                                  </p:stCondLst>
                                  <p:childTnLst>
                                    <p:set>
                                      <p:cBhvr>
                                        <p:cTn id="170" dur="1" fill="hold">
                                          <p:stCondLst>
                                            <p:cond delay="0"/>
                                          </p:stCondLst>
                                        </p:cTn>
                                        <p:tgtEl>
                                          <p:spTgt spid="45"/>
                                        </p:tgtEl>
                                        <p:attrNameLst>
                                          <p:attrName>style.visibility</p:attrName>
                                        </p:attrNameLst>
                                      </p:cBhvr>
                                      <p:to>
                                        <p:strVal val="visible"/>
                                      </p:to>
                                    </p:set>
                                    <p:animEffect transition="in" filter="fade">
                                      <p:cBhvr>
                                        <p:cTn id="171" dur="250"/>
                                        <p:tgtEl>
                                          <p:spTgt spid="4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animEffect transition="in" filter="wipe(left)">
                                      <p:cBhvr>
                                        <p:cTn id="176" dur="250"/>
                                        <p:tgtEl>
                                          <p:spTgt spid="46"/>
                                        </p:tgtEl>
                                      </p:cBhvr>
                                    </p:animEffect>
                                  </p:childTnLst>
                                </p:cTn>
                              </p:par>
                              <p:par>
                                <p:cTn id="177" presetID="22" presetClass="entr" presetSubtype="8" fill="hold" nodeType="withEffect">
                                  <p:stCondLst>
                                    <p:cond delay="0"/>
                                  </p:stCondLst>
                                  <p:childTnLst>
                                    <p:set>
                                      <p:cBhvr>
                                        <p:cTn id="178" dur="1" fill="hold">
                                          <p:stCondLst>
                                            <p:cond delay="0"/>
                                          </p:stCondLst>
                                        </p:cTn>
                                        <p:tgtEl>
                                          <p:spTgt spid="48"/>
                                        </p:tgtEl>
                                        <p:attrNameLst>
                                          <p:attrName>style.visibility</p:attrName>
                                        </p:attrNameLst>
                                      </p:cBhvr>
                                      <p:to>
                                        <p:strVal val="visible"/>
                                      </p:to>
                                    </p:set>
                                    <p:animEffect transition="in" filter="wipe(left)">
                                      <p:cBhvr>
                                        <p:cTn id="179" dur="250"/>
                                        <p:tgtEl>
                                          <p:spTgt spid="48"/>
                                        </p:tgtEl>
                                      </p:cBhvr>
                                    </p:animEffect>
                                  </p:childTnLst>
                                </p:cTn>
                              </p:par>
                            </p:childTnLst>
                          </p:cTn>
                        </p:par>
                        <p:par>
                          <p:cTn id="180" fill="hold">
                            <p:stCondLst>
                              <p:cond delay="250"/>
                            </p:stCondLst>
                            <p:childTnLst>
                              <p:par>
                                <p:cTn id="181" presetID="22" presetClass="entr" presetSubtype="4" fill="hold" grpId="0" nodeType="after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wipe(down)">
                                      <p:cBhvr>
                                        <p:cTn id="183" dur="500"/>
                                        <p:tgtEl>
                                          <p:spTgt spid="5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65"/>
                                        </p:tgtEl>
                                        <p:attrNameLst>
                                          <p:attrName>style.visibility</p:attrName>
                                        </p:attrNameLst>
                                      </p:cBhvr>
                                      <p:to>
                                        <p:strVal val="visible"/>
                                      </p:to>
                                    </p:set>
                                    <p:animEffect transition="in" filter="wipe(left)">
                                      <p:cBhvr>
                                        <p:cTn id="188" dur="250"/>
                                        <p:tgtEl>
                                          <p:spTgt spid="65"/>
                                        </p:tgtEl>
                                      </p:cBhvr>
                                    </p:animEffect>
                                  </p:childTnLst>
                                </p:cTn>
                              </p:par>
                            </p:childTnLst>
                          </p:cTn>
                        </p:par>
                        <p:par>
                          <p:cTn id="189" fill="hold">
                            <p:stCondLst>
                              <p:cond delay="250"/>
                            </p:stCondLst>
                            <p:childTnLst>
                              <p:par>
                                <p:cTn id="190" presetID="22" presetClass="entr" presetSubtype="8" fill="hold" grpId="0" nodeType="afterEffect">
                                  <p:stCondLst>
                                    <p:cond delay="0"/>
                                  </p:stCondLst>
                                  <p:childTnLst>
                                    <p:set>
                                      <p:cBhvr>
                                        <p:cTn id="191" dur="1" fill="hold">
                                          <p:stCondLst>
                                            <p:cond delay="0"/>
                                          </p:stCondLst>
                                        </p:cTn>
                                        <p:tgtEl>
                                          <p:spTgt spid="52"/>
                                        </p:tgtEl>
                                        <p:attrNameLst>
                                          <p:attrName>style.visibility</p:attrName>
                                        </p:attrNameLst>
                                      </p:cBhvr>
                                      <p:to>
                                        <p:strVal val="visible"/>
                                      </p:to>
                                    </p:set>
                                    <p:animEffect transition="in" filter="wipe(left)">
                                      <p:cBhvr>
                                        <p:cTn id="192" dur="500"/>
                                        <p:tgtEl>
                                          <p:spTgt spid="52"/>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53"/>
                                        </p:tgtEl>
                                        <p:attrNameLst>
                                          <p:attrName>style.visibility</p:attrName>
                                        </p:attrNameLst>
                                      </p:cBhvr>
                                      <p:to>
                                        <p:strVal val="visible"/>
                                      </p:to>
                                    </p:set>
                                    <p:animEffect transition="in" filter="wipe(left)">
                                      <p:cBhvr>
                                        <p:cTn id="197" dur="500"/>
                                        <p:tgtEl>
                                          <p:spTgt spid="53"/>
                                        </p:tgtEl>
                                      </p:cBhvr>
                                    </p:animEffect>
                                  </p:childTnLst>
                                </p:cTn>
                              </p:par>
                            </p:childTnLst>
                          </p:cTn>
                        </p:par>
                        <p:par>
                          <p:cTn id="198" fill="hold">
                            <p:stCondLst>
                              <p:cond delay="500"/>
                            </p:stCondLst>
                            <p:childTnLst>
                              <p:par>
                                <p:cTn id="199" presetID="22" presetClass="entr" presetSubtype="8" fill="hold" nodeType="afterEffect">
                                  <p:stCondLst>
                                    <p:cond delay="0"/>
                                  </p:stCondLst>
                                  <p:childTnLst>
                                    <p:set>
                                      <p:cBhvr>
                                        <p:cTn id="200" dur="1" fill="hold">
                                          <p:stCondLst>
                                            <p:cond delay="0"/>
                                          </p:stCondLst>
                                        </p:cTn>
                                        <p:tgtEl>
                                          <p:spTgt spid="57"/>
                                        </p:tgtEl>
                                        <p:attrNameLst>
                                          <p:attrName>style.visibility</p:attrName>
                                        </p:attrNameLst>
                                      </p:cBhvr>
                                      <p:to>
                                        <p:strVal val="visible"/>
                                      </p:to>
                                    </p:set>
                                    <p:animEffect transition="in" filter="wipe(left)">
                                      <p:cBhvr>
                                        <p:cTn id="201" dur="250"/>
                                        <p:tgtEl>
                                          <p:spTgt spid="57"/>
                                        </p:tgtEl>
                                      </p:cBhvr>
                                    </p:animEffect>
                                  </p:childTnLst>
                                </p:cTn>
                              </p:par>
                            </p:childTnLst>
                          </p:cTn>
                        </p:par>
                        <p:par>
                          <p:cTn id="202" fill="hold">
                            <p:stCondLst>
                              <p:cond delay="750"/>
                            </p:stCondLst>
                            <p:childTnLst>
                              <p:par>
                                <p:cTn id="203" presetID="22" presetClass="entr" presetSubtype="8" fill="hold" grpId="0" nodeType="afterEffect">
                                  <p:stCondLst>
                                    <p:cond delay="0"/>
                                  </p:stCondLst>
                                  <p:childTnLst>
                                    <p:set>
                                      <p:cBhvr>
                                        <p:cTn id="204" dur="1" fill="hold">
                                          <p:stCondLst>
                                            <p:cond delay="0"/>
                                          </p:stCondLst>
                                        </p:cTn>
                                        <p:tgtEl>
                                          <p:spTgt spid="54"/>
                                        </p:tgtEl>
                                        <p:attrNameLst>
                                          <p:attrName>style.visibility</p:attrName>
                                        </p:attrNameLst>
                                      </p:cBhvr>
                                      <p:to>
                                        <p:strVal val="visible"/>
                                      </p:to>
                                    </p:set>
                                    <p:animEffect transition="in" filter="wipe(left)">
                                      <p:cBhvr>
                                        <p:cTn id="205" dur="500"/>
                                        <p:tgtEl>
                                          <p:spTgt spid="54"/>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62"/>
                                        </p:tgtEl>
                                        <p:attrNameLst>
                                          <p:attrName>style.visibility</p:attrName>
                                        </p:attrNameLst>
                                      </p:cBhvr>
                                      <p:to>
                                        <p:strVal val="visible"/>
                                      </p:to>
                                    </p:set>
                                    <p:animEffect transition="in" filter="wipe(left)">
                                      <p:cBhvr>
                                        <p:cTn id="210" dur="500"/>
                                        <p:tgtEl>
                                          <p:spTgt spid="62"/>
                                        </p:tgtEl>
                                      </p:cBhvr>
                                    </p:animEffect>
                                  </p:childTnLst>
                                </p:cTn>
                              </p:par>
                              <p:par>
                                <p:cTn id="211" presetID="22" presetClass="entr" presetSubtype="8" fill="hold" nodeType="withEffect">
                                  <p:stCondLst>
                                    <p:cond delay="0"/>
                                  </p:stCondLst>
                                  <p:childTnLst>
                                    <p:set>
                                      <p:cBhvr>
                                        <p:cTn id="212" dur="1" fill="hold">
                                          <p:stCondLst>
                                            <p:cond delay="0"/>
                                          </p:stCondLst>
                                        </p:cTn>
                                        <p:tgtEl>
                                          <p:spTgt spid="67"/>
                                        </p:tgtEl>
                                        <p:attrNameLst>
                                          <p:attrName>style.visibility</p:attrName>
                                        </p:attrNameLst>
                                      </p:cBhvr>
                                      <p:to>
                                        <p:strVal val="visible"/>
                                      </p:to>
                                    </p:set>
                                    <p:animEffect transition="in" filter="wipe(left)">
                                      <p:cBhvr>
                                        <p:cTn id="213" dur="250"/>
                                        <p:tgtEl>
                                          <p:spTgt spid="67"/>
                                        </p:tgtEl>
                                      </p:cBhvr>
                                    </p:animEffect>
                                  </p:childTnLst>
                                </p:cTn>
                              </p:par>
                            </p:childTnLst>
                          </p:cTn>
                        </p:par>
                        <p:par>
                          <p:cTn id="214" fill="hold">
                            <p:stCondLst>
                              <p:cond delay="500"/>
                            </p:stCondLst>
                            <p:childTnLst>
                              <p:par>
                                <p:cTn id="215" presetID="22" presetClass="entr" presetSubtype="1" fill="hold" nodeType="afterEffect">
                                  <p:stCondLst>
                                    <p:cond delay="0"/>
                                  </p:stCondLst>
                                  <p:childTnLst>
                                    <p:set>
                                      <p:cBhvr>
                                        <p:cTn id="216" dur="1" fill="hold">
                                          <p:stCondLst>
                                            <p:cond delay="0"/>
                                          </p:stCondLst>
                                        </p:cTn>
                                        <p:tgtEl>
                                          <p:spTgt spid="69"/>
                                        </p:tgtEl>
                                        <p:attrNameLst>
                                          <p:attrName>style.visibility</p:attrName>
                                        </p:attrNameLst>
                                      </p:cBhvr>
                                      <p:to>
                                        <p:strVal val="visible"/>
                                      </p:to>
                                    </p:set>
                                    <p:animEffect transition="in" filter="wipe(up)">
                                      <p:cBhvr>
                                        <p:cTn id="217" dur="250"/>
                                        <p:tgtEl>
                                          <p:spTgt spid="69"/>
                                        </p:tgtEl>
                                      </p:cBhvr>
                                    </p:animEffect>
                                  </p:childTnLst>
                                </p:cTn>
                              </p:par>
                            </p:childTnLst>
                          </p:cTn>
                        </p:par>
                        <p:par>
                          <p:cTn id="218" fill="hold">
                            <p:stCondLst>
                              <p:cond delay="750"/>
                            </p:stCondLst>
                            <p:childTnLst>
                              <p:par>
                                <p:cTn id="219" presetID="22" presetClass="entr" presetSubtype="8" fill="hold" nodeType="afterEffect">
                                  <p:stCondLst>
                                    <p:cond delay="0"/>
                                  </p:stCondLst>
                                  <p:childTnLst>
                                    <p:set>
                                      <p:cBhvr>
                                        <p:cTn id="220" dur="1" fill="hold">
                                          <p:stCondLst>
                                            <p:cond delay="0"/>
                                          </p:stCondLst>
                                        </p:cTn>
                                        <p:tgtEl>
                                          <p:spTgt spid="78"/>
                                        </p:tgtEl>
                                        <p:attrNameLst>
                                          <p:attrName>style.visibility</p:attrName>
                                        </p:attrNameLst>
                                      </p:cBhvr>
                                      <p:to>
                                        <p:strVal val="visible"/>
                                      </p:to>
                                    </p:set>
                                    <p:animEffect transition="in" filter="wipe(left)">
                                      <p:cBhvr>
                                        <p:cTn id="221" dur="250"/>
                                        <p:tgtEl>
                                          <p:spTgt spid="78"/>
                                        </p:tgtEl>
                                      </p:cBhvr>
                                    </p:animEffect>
                                  </p:childTnLst>
                                </p:cTn>
                              </p:par>
                            </p:childTnLst>
                          </p:cTn>
                        </p:par>
                        <p:par>
                          <p:cTn id="222" fill="hold">
                            <p:stCondLst>
                              <p:cond delay="1000"/>
                            </p:stCondLst>
                            <p:childTnLst>
                              <p:par>
                                <p:cTn id="223" presetID="22" presetClass="entr" presetSubtype="8" fill="hold" grpId="0" nodeType="afterEffect">
                                  <p:stCondLst>
                                    <p:cond delay="0"/>
                                  </p:stCondLst>
                                  <p:childTnLst>
                                    <p:set>
                                      <p:cBhvr>
                                        <p:cTn id="224" dur="1" fill="hold">
                                          <p:stCondLst>
                                            <p:cond delay="0"/>
                                          </p:stCondLst>
                                        </p:cTn>
                                        <p:tgtEl>
                                          <p:spTgt spid="55"/>
                                        </p:tgtEl>
                                        <p:attrNameLst>
                                          <p:attrName>style.visibility</p:attrName>
                                        </p:attrNameLst>
                                      </p:cBhvr>
                                      <p:to>
                                        <p:strVal val="visible"/>
                                      </p:to>
                                    </p:set>
                                    <p:animEffect transition="in" filter="wipe(left)">
                                      <p:cBhvr>
                                        <p:cTn id="225" dur="500"/>
                                        <p:tgtEl>
                                          <p:spTgt spid="55"/>
                                        </p:tgtEl>
                                      </p:cBhvr>
                                    </p:animEffect>
                                  </p:childTnLst>
                                </p:cTn>
                              </p:par>
                            </p:childTnLst>
                          </p:cTn>
                        </p:par>
                        <p:par>
                          <p:cTn id="226" fill="hold">
                            <p:stCondLst>
                              <p:cond delay="1500"/>
                            </p:stCondLst>
                            <p:childTnLst>
                              <p:par>
                                <p:cTn id="227" presetID="22" presetClass="entr" presetSubtype="8" fill="hold" nodeType="afterEffect">
                                  <p:stCondLst>
                                    <p:cond delay="0"/>
                                  </p:stCondLst>
                                  <p:childTnLst>
                                    <p:set>
                                      <p:cBhvr>
                                        <p:cTn id="228" dur="1" fill="hold">
                                          <p:stCondLst>
                                            <p:cond delay="0"/>
                                          </p:stCondLst>
                                        </p:cTn>
                                        <p:tgtEl>
                                          <p:spTgt spid="71"/>
                                        </p:tgtEl>
                                        <p:attrNameLst>
                                          <p:attrName>style.visibility</p:attrName>
                                        </p:attrNameLst>
                                      </p:cBhvr>
                                      <p:to>
                                        <p:strVal val="visible"/>
                                      </p:to>
                                    </p:set>
                                    <p:animEffect transition="in" filter="wipe(left)">
                                      <p:cBhvr>
                                        <p:cTn id="229" dur="250"/>
                                        <p:tgtEl>
                                          <p:spTgt spid="71"/>
                                        </p:tgtEl>
                                      </p:cBhvr>
                                    </p:animEffect>
                                  </p:childTnLst>
                                </p:cTn>
                              </p:par>
                            </p:childTnLst>
                          </p:cTn>
                        </p:par>
                        <p:par>
                          <p:cTn id="230" fill="hold">
                            <p:stCondLst>
                              <p:cond delay="1750"/>
                            </p:stCondLst>
                            <p:childTnLst>
                              <p:par>
                                <p:cTn id="231" presetID="22" presetClass="entr" presetSubtype="8" fill="hold" grpId="0" nodeType="after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wipe(left)">
                                      <p:cBhvr>
                                        <p:cTn id="2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4" grpId="2" animBg="1"/>
      <p:bldP spid="14" grpId="3" animBg="1"/>
      <p:bldP spid="3" grpId="0" animBg="1"/>
      <p:bldP spid="3" grpId="1" animBg="1"/>
      <p:bldP spid="45" grpId="0" animBg="1"/>
      <p:bldP spid="51" grpId="0" animBg="1"/>
      <p:bldP spid="52" grpId="0" animBg="1"/>
      <p:bldP spid="53" grpId="0" animBg="1"/>
      <p:bldP spid="54" grpId="0" animBg="1"/>
      <p:bldP spid="55"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1. Identify the automation boundaries</a:t>
            </a:r>
          </a:p>
        </p:txBody>
      </p:sp>
      <p:sp>
        <p:nvSpPr>
          <p:cNvPr id="3" name="Inhaltsplatzhalter 2"/>
          <p:cNvSpPr>
            <a:spLocks noGrp="1"/>
          </p:cNvSpPr>
          <p:nvPr>
            <p:ph idx="1"/>
          </p:nvPr>
        </p:nvSpPr>
        <p:spPr>
          <a:xfrm>
            <a:off x="838200" y="1419726"/>
            <a:ext cx="9290248" cy="2945378"/>
          </a:xfrm>
        </p:spPr>
        <p:txBody>
          <a:bodyPr>
            <a:noAutofit/>
          </a:bodyPr>
          <a:lstStyle/>
          <a:p>
            <a:pPr marL="0" indent="0">
              <a:buNone/>
            </a:pPr>
            <a:r>
              <a:rPr lang="de-AT" b="1" dirty="0"/>
              <a:t>Principle</a:t>
            </a:r>
            <a:r>
              <a:rPr lang="de-AT" dirty="0"/>
              <a:t>: not all processes can be automated.</a:t>
            </a:r>
            <a:endParaRPr lang="en-US" dirty="0"/>
          </a:p>
          <a:p>
            <a:pPr marL="0" indent="0">
              <a:buNone/>
            </a:pPr>
            <a:r>
              <a:rPr lang="en-US" dirty="0"/>
              <a:t>-&gt; Start by identifying each task’s type:</a:t>
            </a:r>
          </a:p>
          <a:p>
            <a:pPr>
              <a:buFontTx/>
              <a:buChar char="-"/>
            </a:pPr>
            <a:endParaRPr lang="en-US" dirty="0"/>
          </a:p>
          <a:p>
            <a:pPr>
              <a:buFontTx/>
              <a:buChar char="-"/>
            </a:pPr>
            <a:endParaRPr lang="en-US" dirty="0"/>
          </a:p>
          <a:p>
            <a:pPr>
              <a:buFontTx/>
              <a:buChar char="-"/>
            </a:pPr>
            <a:endParaRPr lang="en-US" dirty="0"/>
          </a:p>
          <a:p>
            <a:endParaRPr lang="de-AT" dirty="0"/>
          </a:p>
          <a:p>
            <a:pPr marL="0" indent="0">
              <a:buNone/>
            </a:pPr>
            <a:endParaRPr lang="en-US" dirty="0"/>
          </a:p>
        </p:txBody>
      </p:sp>
      <p:sp>
        <p:nvSpPr>
          <p:cNvPr id="5" name="AutoShape 4" descr="data:image/jpeg;base64,/9j/4AAQSkZJRgABAQAAAQABAAD/2wCEAAkGBhISERUQEhQTERIVFhgWEhcYGBkYFxIXFBIYFRkVGhkXGyYhFxskGhQXHy8gIyctLC0sFR4xNTAqNSgrLCoBCQoKDgwOGg8PGiolHCQsLywxNCwzLSosLCwsLCwsLC8sLCwuLCwsLCwsLCwvLCwsLCwsLCwsLCksLCwpKSwsKf/AABEIALQBGAMBIgACEQEDEQH/xAAcAAEAAQUBAQAAAAAAAAAAAAAAAgEDBAUGBwj/xABGEAABAgQCBQcKBQIEBgMAAAABAhEAAxIhBDETIkFRkQUGFFJhk9EWMlNUcYGSwdLwFSNCsbLT4TRigqEkM0NjovEHRHL/xAAaAQEAAwEBAQAAAAAAAAAAAAAAAQIEAwUG/8QAOBEAAgEBBAgEBAUDBQAAAAAAAAECEQMSE1EEFCExcaHR8AUyQVIzgYKRscHh4vEVYdIiIyRiov/aAAwDAQACEQMRAD8A9Y6VDpUeZ4TljGLlpX03DoJ85KkywpGtSLU3teK4flfGKCj07DJKVEAKSgVAJBqBodrkM2wx6Oo2ma59DDrcO6dT0vpUOlR5ViucWOR/9qQsUlQpSgu1Oq1DhRqsD1TGavlXF01Jx+HVZ2oQDk4B1bbeG2JegWi9Vz6ELS4PtdT0jpUOlR5kOWsWQCMbIAIS9SEAhRSFEMElwHZ94iUrlbGElJxuGGqlSTShlVFQpukMRSHcfqERqNpmufQa3DunU9L6VDpUecycXj1PTjcIaXKvMsBmfMy7Ywjzgx2k0YxUlRKkIBCEsa9o/LyTt9u2C0Gb3Nc+hL0uC3p8up6n0qHSo89EzlKz4uQHa1As+9pUVr5Rt/xci4JDIc2dh/ygzsOMV1OWa59CdZjk+XU9B6VDpUecysVykVqQcRLTSUirRoZYJLlOrdgH94yi4J/KDlPSkOGb8pFJdnu2xzs2bHidTlmufQazHJ8up2vLfKSpeGnTEFlplLUglmCggkG9s44nA87sWqsTMRKlsBRqoIJJYv2AXbbEVYzH1FPSUswpVoEsSVKDG2q1Lk/5hFvG4rHy5a5nSZSqGsJada7FnRsJGed+x+1lozjsaTrx6HK0tr21NqnDqbFXOibUR0xDMmlVEuxJUDUNwATkf1bWiauXsQM8fhzllLTYEtV5267WPsjkfLHHekT3cv6YeWOO9Inu5f0xp1KftXf0mfW4e59/Ub9HPDG6dCNNKUgzJYLBDkKUkKFttyPdGZzr51YuVilS5MyWlASggKCXcpc53jlPLLHekT3cv6YHnljvSDu5f0w1Kd5SuRplX9BrcLrV99/M6tPOWcoA9OkoO0KlA53/AE7hY53B2MYpI50TlJBVjZaFfqBlpIsSLNtLP/qTneOV8scd6RPdy/ph5Y470ie7l/TDUp+1ff8AaNbh7n39R1a+ck+kkY+QVMSBoksWB1c8yWvl/s8+aHOjFTsUJc9aFIKFlkhLuChsr7THI+WOO9Inu5f0wHPPHekHdy/pg9Cm4tXV38gtLgpJ3n38zeyueWMM4pXPlol1LD0oJSAVNb3ARnr5yTsxj5XdJfaDtG1iOz/fk/LLHekT3cv6YeWOO9Inu5f0xOpT9i+/7SNaj7n38zrE84p+3HyL/wDaFr7dbd+8a5fPLGiZSJ8paKwKglAqFQBIF22tGk8scd6RPdy/ph5ZY70ie7l/TDU5+xd/SNah7n38zrueHOjFScSZchaEoEtJZQS9RUt877BFybzhWwKeUJWVwZSXcg5ZOBb2vmI40888d6Qd3L+mHljjvSJ7uX9MVWgzUUrq6/8AllnpcKt3n38zr5POKYpDnlCUiZUoMZQKSlKlgKtfWAQWeznsjAx/OzGIYy8VInO76iUlLMzuTm54Rz/ljjvSJ7uX9MPLHHekT3cv6YstDmnW6u/pKvSoNeZ9/UddypzqxSOTsPPQtAnrmFMwkJpIGmsNn6E5bo1eB5441YFWLkSiSQQUIO1NO0WLqu+yNL5Z470g7uX9MPLLHekT3cv6Ywz8Jt5Sqmkstp6th4xo1nZ3JWd557P1OgxfOzFICmxsiYpILJEtIqUCLPUQ2d+ztBjY8yedGKnmeJ60KolpMukJsTW5Lf8A5Ecd5ZY70ie7l/TAc88d6Qd3L+mKrwjSE63lzLWnjOizs3FWdHns/JI7zkvlbGGeEzSnROHISAS6Tb9smhHB+WeO9IO7l/TCKaP4PpNlGk5qT+eRltPErCbqlQ9JHJmDKjLEmQVpzSJaSfNqyA9nHsMV/CcIFiWZOHqUFFIpQ5CSH1SkH9QMafndzfxM1VUgIWkkEgqCVJNISTrWIIA2v2RjczeZc/D4g4mcZY1FICUkqLqKS5LAfp7c47XVh38XbkUTbncdnszNhjJ+AllQVhkkIUUEiVLZ0S9KtnIOqgObdgqNox08qcnnLC7gn8mVrkqQAE63/dQbtY+6Nlj5U0zFFOFkrBUCFqEsqUEJsS6gXCnI7GFiXF/RTHP/AA8lkodBZIqWEJISOrrDPZQOwxkxZ5s04cMkaT8a5M9W/QVkaBBKUhBWCWyqSkke52i8jGYEroOECddEskypTJWtcyWyr6rKlKD3BLM7h87D4eaqYmvDSEoukmlBKQZbFi7sWSDbKzFni2ZOIepWGw6lhiF0oqKiVKcAmzKJPnO5zuSJxZ5sYcMkQxxwMoSSvDyU6Y/qRLeWmkaxAd2UpCWST575CMeTi8EpTHCS0io1lUuVqI0K5qVFnuRLVqh7C5GUbWWJoEtPR5QSwQoClkJEw2Gs1NKUKAbP2NGOmVMHm4OQwqCLISzkpJuxAUxLNkRm5Ziz9zIw4ZIwZs3DoEwqwUoFAACQhJKlnDieUOpASAlNTmonVyuBF5AwpRPV0OUNChSzqS2VSqammwcH8k7Gvt25uNwizMUej4eaFM6lJQ5ASnznLq1gWB3DdrXFIm6NREiTpjq/ppWhSnUCXJbznB2kG94Ys/cycOGSNUqdhEGiZg5YmNUEplBTC2sqpCSkAqSC4cObMHisifglTEo6JLAVQAvRy6a1KUgh9iQpBS5uSQAC4fOlrxC1pMzCyWqTrEpKkXIKhnelmbt98NDMBKkYOQFJLpLID0mlBBBcEJc9gDBnsxZ+5jDhkjP8n8L6vI7tHhDyfwvq8ju0eEF4jEBSwJaSkBRQXzIQCkHW6zjIe5r25OLxRKapKEpKmUaw6UubsCbgAbf1e2JxZ5sjDhki55P4X1eR3aPCHk/hfV5Hdo8IsjHYo/8AQT2awG1nLkFrEszi2b2ni8TiUk0SkrAsLgVWSygSq16gzbs4jFnmxhwyRPyfwvq8ju0eEPJ/C+ryO7R4Riq5RxlVIw6PNBeo03qs7sSGAbtfI2vLxmJrZMlNNnUpTMTLCjYHWZRIcdVru4Ys82MOGSLnk/hfV5Hdo8IeT+F9Xkd2jwjH6XjMtCi2ZqGt2edq7L3zZrOorHYsEnQggFgHDqcZ2UabntsLnbDFnmxhwyRkeT+F9Xkd2jwh5P4X1eR3aPCM8H3QicWebGHDJGB5P4X1eR3aPCHk/hfV5Hdo8Iz4QxZ5sYcMkYHk/hfV5Hdo8IeT+F9Xkd2jwjPhDFnmxhwyRgeT+F9Xkd2jwh5P4X1eR3aPCM+EMWebGHDJGB5P4X1eR3aPCHk/hfV5Hdo8Iz4QxZ5sYcMkYHk/hfV5Hdo8IeT+F9Xkd2jwjPhDFnmxhwyRgeT+F9Xkd2jwh5P4X1eR3aPCM+EMWebGHDJGB5P4X1eR3aPCEbCKQxJ5sYcMkMTj1pUUjDrWBkoFABs+0v8A+otDlWZ6rM+KX9UZ+Jw4mIXLUHStKkKuzhQKT7LExrhzXk11jSAhYWE6RVAIWFsEmwTUkFhu33jx4S0e6r2/i+pqcZV3/gTHKcz1Sbxl/VD8TmeqTeMv6oseSUkABBmygC7ImqS/mkv7Sl3DXUTmxFRzSk2vOcU62mXUaC4dWZFzbK8WvaN25dSLk8/wMrD45alBJw0xAJuolDJ7SxeMqZMYtoyRvtFcNIoQlAchKQkFSnJCQzktc2ziU6VUkpIsoEG+whjsjjJ2Lnsf+mmb3l0mltLQnH0R/wDGAn/9s/8Aj4xbRyUkKqFTguNdTC7s27siyOQkDIrAFwAshizbBut7It/x8/xFGZiJjltGR22tF+gbhFqTKpSEi4AADlzbeWvF1zuHH+0ZrZxr/tvYWSzFA3CJS5YcWHCIudw4/wBolKVrCOdm5X1t9US0qF/RJ3DhDRJ3DhGJyxiZiJdUsOakhRpUuhJN1UJupuze+yNUnnLPZI6JNKjSFOlSAmqrPVIySMiQCsAm0e6cToNCncOAhok7hwjmp3OTFAgjDKp2imaSpjOBAIl2emUxI/XuuLk/nHiLhOFmO6gCyyxBYWoYn9VjSQGCibQFDodCncOAhoU7hwjH5LxS5kpK5iDKWXCkHNJBI3Xydxa9iReMuAIaJO4cIaFO4cInCAIaJO4cIaJO4cInCAIaJO4cIaJO4cInCAIaJO4cIaJO4cInCAIaJO4cIaJO4cInCAIaJO4cIaJO4cInCAIaJO4cIaJO4cInCAIaJO4cIaJO4cInCAOO5y8rzpWKCJaJRliWFrqBqU+k1QxATZBve5G6EWOdrdKU4f8AIH8Z8I1zhG7HZ6GVTlfkjc8uk6INPVhjXZaU1k+dqtuPy3xq8XidVK/xCkKTQSEJKVlNQKkgFkknaLmm0b/EoWUigJJqfWDgMSx4t7njVT8Di1ukpwpl1OApJJAcM4pYl3X7S2y/yyZ6BjCasiWBj2cqBOhDzF6QlgSdVtNLTSNibNeLcnFrUpKE8ohayNkhBCmQq9rC4KvYE7w+xn4PFuaDhlXUpJUkuFF6RYZABF8zTFZmFxQJoThQHcKKVVNdgQAzuc+w5vE1XdOgLc2eky5BGKKagEpUQXmnUS7AgkuNrj8z2GLMvlAVaLpoUsqu0tJYISpK07Qm6Kjut1g+ejDYhgWwwVUFWSpvNIUd9Xm3ttza8DgcRUphhmOkpNBqS4Vo+w+dre1Wb2jYDGxePTtxyJZNK5ZpSAEmUm5cstJJqv1wN0Wxj0oUUrxpqCkkOgDVY7C4IJmJdTfpYNsytBjHFsIwDCy94D9mqCGG8bmiWKw2KKjSMKpOypKqjZLg2LB33nK+2Gzv+AY8vFuVFOMzSpYQpAcCYgGWQ4dk1JyzNs3EWPxBxbHsTl+UiygQ9mf9SdXcRvvusFhVX0qJNV0goBYoIAY1D/KLZWG6MkYdHVTwGzL9zxiLy7oSaCZyiAlJ6cLqUQvRppKU2KSwZwQb7zlHRyVglJFwQ47QWiyjBSwGCEAEqJFIuVl1cTc74vyxrD3/ACi9m05x4kPcTxuHK00hRSXBcEiwUHFt4ce+MGXgsQAoGcC4FJYOCCL+btAL+3KM3G4UzE0hapd3dJY5EN7LxiyeSpiSkmfNUxBUCzKA2dke4cSMzDYmxE1P6QRSGyAWoarv5xF91oqvBYio0zmSSSLAkOSwunIBuA7SdnCANTjJUzRpSqeJagTrOE16pYGwGZD22b8sNU7EbMVI4J3q7NxHDbd98vzgb7flEq/bwMAaZS1VhXSUM6ak1AAgBDs2TkL+LsgqesAhOJlvW4JKfNpGrlvfjnZjua/bwMK/bwMAa/A44AETJstRdwQobdjMLDKMn8RlekR8Qi/X7eBhX7eBgCx+IyvSI+IQ/EZXpEfEIv1+3gYV+3gYAsfiMr0iPiEPxGV6RHxCL9ft4GFft4GAEuYFB0kEHIi4MSi3JFvef5GLkAIQhACEIQAhCEAcRzrfpSm9AP4z4RTna3SlP6AfxnwjbPyQ4GJeeR1aPmf3MSeNZyzgJc1CUzVhCBNSouzLZRZFy1yRvyyjSo5EYBC+UZilOjKatBIqmClhOd1qOb5oIDBkp+Tup+p6lTrYRyOPw9xNVynRLRKQCApqlJQSJppm6xJNTMarAuIuyuT0CX0VWLClzFpmqU6xMUxQpLL0rpJ0JuDt1QkACFxZip1MI5KVzVXNlmnGzVpVWlwZhSoqmrrdJm0quVJyYBIYRkcocz1TFqmoxC5UxQaoAmlpUuWlnXZtGtVts07bldjmKnSwjRq5vzSZb4qbSiXLQq6wVqQuordMwB1WBqCiyRdioHXo5nYlkvj5yilJAJC3qImDSWmsSNISAXGql3AAEXY5ip1kI0vInIEyRMVMmYheIJloQK6nTTncrIzfIA3uVG8bqIaS3ARWX5w9/wAopFZfnD3/ACi9l8SPEPcXp09KWKiwPySVH2WST7oxlcsyR/1E3c+5L1H2Bi+5olymhRQyEImKcWXkwzN9rOB2mNcnDzX/AMPIs12S5D3AAO5tse8cDY/islia0sCx7HBN91geBjIkzkrSFJIUk5EZGNWZcyhLSJYUDrJ1WsLEF8mUe17ZF4zeTkkI1kJlqOaU5BgAMuwAe6ALs+YoMEgKJfNRTl7EmLdc7qS+8V/Ti8pFwdz/AO8VvvHD+8AWK53Ul94r+nCud1JfeK/pxfvvHD+8L7xw/vAFiud1JfeK/pwrndSX3iv6cX77xw/vC+8cP7wBYrndSX3iv6cK53Ul94r+nF++8cP7wvvHD+8AWK53Ul94r+nCud1JfeK/pxfvvHD+8L7xw/vAFJKyQ5ABu4BcWLZsP2icRloYN7f9y8SgBCEIAQhCAEIQgDiOdb9KU3oB/GfCKc7W6Uq7fkD+M+EbZ+WHAxrzyNxy9hkLktMlqnJTMSopSSFaq3cU3LbrPe8aJXJODS8vQYtSSXUXmqBUuUQqo1bULKFORs9sb/lsjRh5kyTr6qkAk1MpgwzD3bazbY1CMalKKpuPqC1PKVRSAJc0hrAO9hus9xHysanpFhHIeDTQpOExNg4aoNSVo1k1XJzL3NSCctWk/kPCqSZfR8WygliKlEpCEqp11ajA0NmKbMwjLwuJSmWJ/TlKlBQBKkFlKZ6b6wBpNt7h4gcXpFHRY5YUqYTSZbhIpBoy1WSDffuvFquv8g2+FxyUNLTKngMVl0WTWVLId83cMHzAFsrWI5zoQAVSsQzJP/LOrWkEJN9VWsAQdsa5XLEmpzjltVXSJdqfOCLJ7Wvnk261I5ZlJKT09awlRMwaMkG9ZS7ati3ZfJmFbn9vxFTeTeXUpShWjnmvYJZKkHVsoPY6wtBPLTpChJn3IDFABAId2fKx9/tEag42UkrlLxk4gJZQpLmyF6RKkglqQU5s5V7Dbn8oJDD8QmglNSSJSSGUC1gg3FJsbuR2Qud7RU255xJpCjJxFyQBozUwSkvS7ga4HuMSwnL6ZqBMRKnlJVT5jHJ6hfL/ANZ2jVT8eFHSDGTEIW5SdHqpAWtFrbwRdrM92i6rHJSkE4yYAVKUVaM5IQhKgXTqB2Vk2uWGTLqJqbbD8q1TNGZU5N1AKKdTULPU9n2b4z5fnD3/ACjB5KkKShzNVOCmKCoMQkpDdp33jOl+cPf8oWfxFxIe4ljZkwAGWkKNQcHq3faOzjGNLxeIKgFSQlNqlVhWbuwsbW/3jYwj3TialONxbgaBIFnJWLXO47m4HeIycHipylNMk6MM71hV7WyG88IzYQBYxEqopDqAubEp/aI9AT1pneL8YuzlpDVEDc8W+ky+snjAFOgJ60zvF+MOgJ60zvF+MV6TL6yeMOky+snjAFOgJ60zvF+MOgJ60zvF+MV6TL6yeMOky+snjAFOgJ60zvF+MOgJ60zvF+MV6TL6yeMOky+snjAFOgJ60zvF+MOgJ60zvF+MV6TL6yeMOky+snjAGMvFLQ4SkrABZwskmpVnAL2Az/uNgkuHiMsgh0sRsaJwAhCEAIQhACEIQBxHOz/FKs/5A92rPhFOdn+KVdvyB79WfFY2z8sOBiXnkdDjpc1SGklCV1ZrBIYKc2G37tmMKZhMWUrFWHqIZBoUbFRJcHs2XvuzO2R8z+5iUfI1oeoaqRg8QAxVh0ikgBEshtQhNySGBO7J7RHouLpI0kgKJsoIOqGUHAI856De1j79vCF4UNZ0XEhSmmSQhyUugkh1WBYgWSw7W41MrFFKQ8gKdVZpUQQ2qUpsxdnc7OGyhC8KGqEjFskVSH/UaVHNaiwAawSUgPuLvFuVh8aFsVyFIYGopNQUSXYDMAMA+/O19zCF4UNYJWL1XVh2o1tVf/MZbEf5Xo7bGLKMNjmvMw5ITY0Kub55f5cu22UbmELwoY2ARNAOlKFGo00ggBOwMRbic84ypfnD3/KKRWX5w9/yi9l8RcQ9xPF4XSAByliDZtnYbbXG4gHZGInkU+mnn/Wfv7u8bKEe8cDBwnJhQoK0s1bAhlKJBfa2+0Z0IQBaX56fYr5Rdi0vz0+xXyi7ACEIQAhCEAIQhACEIQBaw+X+pX8zF2LWHy/1K/mYuwAhCEAIQhACEIQBw/Oz/FKs/wCQP4z4RXnW/SlMW/IH8Z8I2z8sOBiXnkdUj5n9zEoij5n9zEo+Qe89UQhCIAhCEAIQhACEIQAisvzh7/lFIrL84e/5R1sviR4kPcZUIsYxMwgaMgF7kh7MbcWjDrxVHmyysHIHMU53/wA3sz98e8cDZwjU6XGdSSd9z27Hzyt2Z3cbOTVSKmqYVNk7X/3gBMlOQXII3Nt9o7Ijoj11cE+ESWkEh4poE/ZMAU0R66uCfCGiPXVwT4RXQJ+yYaBP2TAFNEeurgnwhoj11cE+EV0CfsmGgT9kwBTRHrq4J8IaI9dXBPhFdAn7JhoE/ZMAU0R66uCfCGiPXVwT4RXQJ+yYaBP2TAEpaGDZ5/7l/nEo0XLM2cmsShUoBBloKygLJWyy9SSWTse3a4jFVjMS/wDhie3pZtqu2bm9rbj7wOnhGjwcxakkzEKlFyANOVW2KJC7ewO2+NjyZMUUaxfWUAeskGxtnufazwBlwhCAEIQgDh+drdKU/oR/GfCK8636UpvQD+M+EbZ+SHAxLzyOqR8z+5iURR8z+5iUfIPeeqIQhEAQhCAEIQgBCEIARWX5w9/yikVl+cPf8o62XxI8SHuMlSgM7QeLOKwaZgAWHALj2sR84w/wCXQUArAd3qcjVpAuMm/aPeOBs3hGpPNuXlVMH+r27GuNY2yubMS+zkyglISMkgAewBoAqtQGb8Cf2iOlG4/CfCJnODwBDSjcfhPhDSjcfhPhE3g8AQ0o3H4T4Q0o3H4T4RN4PAENKNx+E+ENKNx+E+ETeDwBDSjcfhPhDSjcfhPhE3g8AY86fLsFMXySUkkttpZ/fFrSSeqO7P0xicscjmbWHWBMCASggKTo11DzixB+Z3xhq5Bmemxo7NIi+q19Z83Nmz7HgDb6WT1R3Z+mMyXMCgCkgg5EXBjUYPBTJYYnETHUS61Syb7PPsPYI2GAwxQkg5lSlNm1Rdu3xJgDJhCEAIQhAHD87W6Up/QD+M+EV51v0pVn/IH8Z8I2z8kOBiXnkdUj5n9zEoij5n9zEo+Qe89UQhCIAhCEAIQhACEIQAisvzh7/lFIrL84e/5R1sviR4kPcTxeLEsAlKlOWZNzkS+eTAxiDnBKpr1mek2ZjTU187bnyjZRQh7R7xwNX5TSGuVDdqnt8M8r+2NlJm1JCg4CgCHzuHicIAgt9jD2h/nFKVb08D9UTIg0AQpVvTwP1QpVvTwP1RNoNAEKVb08D9UKVb08D9UTaLc7EJQ1SmfIbT7BmYArSrengfqhSrengfqiz+IS+sfhPhD8Ql9Y/CfCAL1Kt6eB+qFKt6eB+qIScWhRpSpyztkW3sdkXmgDVcp8uCQFFTMgJK1Mq1aqUgAOSXN9zj3Yx53SRYzZIJyGu6rPbV1rbo2uI5PStyXDsFWSQoAuHCkkWMWjyQm9zfPUlXsB6PcAPdAFrC8saRJVLVKWASlxUzjMZRm4LFaRNTMQSCNxBax2jaOw7Iso5LAyURtsmV/TjJkyQkMPad5JuSYAuQhCAEIQgDg+eE8DGBBJClyQEAAmotOSwtm6k27YpHS48fno1litkaqCoWSpblQsjJnO0iEdpWtUlTccVZJNvMyQrtH374rX2p+/fHjP/wAe4KTj0zlLr/LKQKbecCd3ZHQq5qSKSoScUSAk0khJNS6SBZnAuQeO2MC8Mqq3+R0dvR0oei19qfv3wr7U/fvjzTydw9KV6DFEGqtiCpCkqCWZtbWJGzzcrxdw3NfDLWJZk4tDvrKppsHuQ7ffZE/0v/vyGsf2PRq+1P374V9qfv3x848tcuIk4idJu0uYtAs9kqIF/ZG05Iwpnv8AmolFgU1sAqrY+xhfbGa10SNm6OXJdT0NE0e00pScKKlN9fXgme9V9qfv3wr7U/fvjw+dyKUpK+kSFMFEBKnUopSVANSGJA9ztnaJjkI1lHSJPm1JU4pOsAxJamxfbk1zHHBh7n9l1Nv9Kt84/d/4nttfan798K+1P3748Pn8iKQhS+kSFUglkKCiSMgAwz/2cWjmMRzhEtSkKdwd2xnjpZ6NCbuqT+y6mfSdCtdHs8SVGq02N/mkfS9fan798SlKFQLj798fMXlUjt4Q8qkdvCNEdBUZJ3+X6nm4jyPqfSDeOMNIN44x8seVSO3hDyqR28I33Y5lKvI+p9IN44w0g3jjHznzM5XlYjGyZChUlZIIIsWQo/KPUuUeRMJJkzJxw6FCXLXMIAuaEFTe9opKiOUrW66UO60g3jjDSDeOMeYYkYZAmA4NNUmXJmLUxEtYmrpUJaz5xDGl/ONrRr+W+WcFh5mIldDSoyg0pXmonLEupaalMAEkoTYkkrAZ2eKohWzfoev6QbxxhpBvHGPJZeNw0yXMmScChZTiJeHQkqAUozGclnoIJOqb2uxjEVziwIscCXSTpLABhKXMdAKnPmpDlk3VcU3VROK8j2XSDeOMajlvAmZUyiKpdDpuUGqp2qDg2cbaQ7iOX5D5JwuIw8uecPKQVgmkawDKKbHbk79seac9+VZeGx02QkUpTSwAsHQk/OJVG6CNtedKHrp5JxBUVHFTw4CdWW1ku3/UbMuSAN2VoysLgZiK3n4glQSxpumlalEgKUUuQoAun9Id8o+e/KpHbwh5VI7eEXurM61eR9I4WQSqWVKWqhSlFS6R5wUKQBn5wF9ibkmNtpBvHGPmjkflVM9RSHsl8m2tHWDm9KIB6TKS7WUbiw2JfaWjJaaRZ2cnF15dTHaabGzm4NOq4fmz2vSDeOMNIN44x4YvkZGjCxNQpW1FQBFztOdqT7yNhjQct44Yekl7kjfcNuitnpVnOagq7eHUrZ6fC0moJOr4dT6S0g3jjDSDeOMfPsuSCAb3A/aNxhubspctK+kypaj5yVkApNVIycs13IikdNspbFXl1OcfE7OTok+XU9q0g3jjDSDeOMeLy+bshyFYpDMkhQZtZKiXqINikAgAnWFhFxHNFCiQMXhyQKiytgDm7bPvdF9ag/R8up0Wnxe6L5dT2TSDeOMNIN44x4liub8tCm6TKWKVKdJcApIASWu5ezA8HIwsXgEoVSlYmBgXTlfZucdhI3ExR6bZR315dSkvE7OO9Pl1PacWFGakpKaXGkdKiVJoV5pBASaqc3sTCPn3lrHpkUkuyn2Pk0I12U4WsFNM2WNuraCnFbGa7CIMoESlzJYNzQtSXPaxvF/pk708/vV+MVhHo7iKDpk708/vV+MOmTvTz+9X4whAURgzeTkKUVKdSiXJJJJO8k5xLoSd6viMIRVwi96OkZyj5W0Ohp3q+Iw6Gner4jCERhwyRfGtPc/ux0NO9XxGLauS5ZLkEntMVhBQivRFZWk5KjbZH8JldWH4TK6sIRN1ZFKsfhMrqw/CZXVhCF1ZCrMnk2X0eamdJ1JiHpVYs4KTn2Exvzz3x3rCvhR9MIQcIv0KuKltZb8rcXSlGl1E00Jol0poIKWFLCkgM2TBou+XOP8AWF8E/TFYRFyOSGHHIp5c4/1hfBH0w8ucf6wvgn6YrCGHHJEYccinlxj/AFhfBH0xoOVE9ImqnTiVzFNUqwdgwy7BCETcivQlRUdqRi/hMrqw/CZXVhCF1ZFqsnL5OQnzXT7CR+0T6KOsv4leMIRFyOSKtVHRR1l/ErxiEzAJV51Svaon94QhcjkhRIn0UdZfxK8YdFHWX8SvGEIYcMkKIdFHWX8SvGHRR1l/ErxhCGHHJCiHRR1l/Erxh0UdZfxK8YQhhwyQoiEzk9CvOqV7VE/vCEIm7HIlbNx//9k="/>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53" name="Picture 13" descr="\\psf\Home\Downloads\ind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1" y="3356993"/>
            <a:ext cx="2619375" cy="1743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55" name="Picture 15" descr="\\psf\Home\Downloads\index.jpg"/>
          <p:cNvPicPr>
            <a:picLocks noChangeAspect="1" noChangeArrowheads="1"/>
          </p:cNvPicPr>
          <p:nvPr/>
        </p:nvPicPr>
        <p:blipFill rotWithShape="1">
          <a:blip r:embed="rId4">
            <a:extLst>
              <a:ext uri="{28A0092B-C50C-407E-A947-70E740481C1C}">
                <a14:useLocalDpi xmlns:a14="http://schemas.microsoft.com/office/drawing/2010/main" val="0"/>
              </a:ext>
            </a:extLst>
          </a:blip>
          <a:srcRect r="8659"/>
          <a:stretch/>
        </p:blipFill>
        <p:spPr bwMode="auto">
          <a:xfrm>
            <a:off x="4617741" y="3368228"/>
            <a:ext cx="2619375" cy="17206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1919536" y="5187007"/>
            <a:ext cx="2416066" cy="461665"/>
          </a:xfrm>
          <a:prstGeom prst="rect">
            <a:avLst/>
          </a:prstGeom>
        </p:spPr>
        <p:txBody>
          <a:bodyPr wrap="square">
            <a:spAutoFit/>
          </a:bodyPr>
          <a:lstStyle/>
          <a:p>
            <a:r>
              <a:rPr lang="en-US" sz="2400" dirty="0">
                <a:solidFill>
                  <a:srgbClr val="0070C0"/>
                </a:solidFill>
              </a:rPr>
              <a:t>Automated tasks</a:t>
            </a:r>
            <a:endParaRPr lang="en-AU" dirty="0">
              <a:solidFill>
                <a:srgbClr val="0070C0"/>
              </a:solidFill>
            </a:endParaRPr>
          </a:p>
        </p:txBody>
      </p:sp>
      <p:sp>
        <p:nvSpPr>
          <p:cNvPr id="20" name="Rectangle 19"/>
          <p:cNvSpPr/>
          <p:nvPr/>
        </p:nvSpPr>
        <p:spPr>
          <a:xfrm>
            <a:off x="4719394" y="5194357"/>
            <a:ext cx="2416066" cy="461665"/>
          </a:xfrm>
          <a:prstGeom prst="rect">
            <a:avLst/>
          </a:prstGeom>
        </p:spPr>
        <p:txBody>
          <a:bodyPr wrap="square">
            <a:spAutoFit/>
          </a:bodyPr>
          <a:lstStyle/>
          <a:p>
            <a:pPr algn="ctr"/>
            <a:r>
              <a:rPr lang="en-US" sz="2400" dirty="0">
                <a:solidFill>
                  <a:srgbClr val="FF0000"/>
                </a:solidFill>
              </a:rPr>
              <a:t>User tasks</a:t>
            </a:r>
            <a:endParaRPr lang="en-AU" dirty="0">
              <a:solidFill>
                <a:srgbClr val="FF0000"/>
              </a:solidFill>
            </a:endParaRPr>
          </a:p>
        </p:txBody>
      </p:sp>
      <p:sp>
        <p:nvSpPr>
          <p:cNvPr id="23" name="Rectangle 22"/>
          <p:cNvSpPr/>
          <p:nvPr/>
        </p:nvSpPr>
        <p:spPr>
          <a:xfrm>
            <a:off x="4545732" y="2895328"/>
            <a:ext cx="763290" cy="461665"/>
          </a:xfrm>
          <a:prstGeom prst="rect">
            <a:avLst/>
          </a:prstGeom>
        </p:spPr>
        <p:txBody>
          <a:bodyPr wrap="square">
            <a:spAutoFit/>
          </a:bodyPr>
          <a:lstStyle/>
          <a:p>
            <a:r>
              <a:rPr lang="en-US" sz="2400" dirty="0">
                <a:solidFill>
                  <a:schemeClr val="bg1">
                    <a:lumMod val="50000"/>
                  </a:schemeClr>
                </a:solidFill>
              </a:rPr>
              <a:t>2</a:t>
            </a:r>
            <a:endParaRPr lang="en-AU" dirty="0">
              <a:solidFill>
                <a:schemeClr val="bg1">
                  <a:lumMod val="50000"/>
                </a:schemeClr>
              </a:solidFill>
            </a:endParaRPr>
          </a:p>
        </p:txBody>
      </p:sp>
      <p:sp>
        <p:nvSpPr>
          <p:cNvPr id="24" name="Rectangle 23"/>
          <p:cNvSpPr/>
          <p:nvPr/>
        </p:nvSpPr>
        <p:spPr>
          <a:xfrm>
            <a:off x="1671732" y="2895328"/>
            <a:ext cx="763290" cy="461665"/>
          </a:xfrm>
          <a:prstGeom prst="rect">
            <a:avLst/>
          </a:prstGeom>
        </p:spPr>
        <p:txBody>
          <a:bodyPr wrap="square">
            <a:spAutoFit/>
          </a:bodyPr>
          <a:lstStyle/>
          <a:p>
            <a:r>
              <a:rPr lang="en-US" sz="2400" dirty="0">
                <a:solidFill>
                  <a:schemeClr val="bg1">
                    <a:lumMod val="50000"/>
                  </a:schemeClr>
                </a:solidFill>
              </a:rPr>
              <a:t>1</a:t>
            </a:r>
            <a:endParaRPr lang="en-AU" dirty="0">
              <a:solidFill>
                <a:schemeClr val="bg1">
                  <a:lumMod val="50000"/>
                </a:schemeClr>
              </a:solidFill>
            </a:endParaRPr>
          </a:p>
        </p:txBody>
      </p:sp>
      <p:sp>
        <p:nvSpPr>
          <p:cNvPr id="21" name="Rectangle 20"/>
          <p:cNvSpPr/>
          <p:nvPr/>
        </p:nvSpPr>
        <p:spPr>
          <a:xfrm>
            <a:off x="7565806" y="5187007"/>
            <a:ext cx="2416066" cy="461665"/>
          </a:xfrm>
          <a:prstGeom prst="rect">
            <a:avLst/>
          </a:prstGeom>
        </p:spPr>
        <p:txBody>
          <a:bodyPr wrap="square">
            <a:spAutoFit/>
          </a:bodyPr>
          <a:lstStyle/>
          <a:p>
            <a:pPr algn="ctr"/>
            <a:r>
              <a:rPr lang="en-US" sz="2400" dirty="0">
                <a:solidFill>
                  <a:srgbClr val="00B050"/>
                </a:solidFill>
              </a:rPr>
              <a:t>Manual tasks</a:t>
            </a:r>
            <a:endParaRPr lang="en-AU" dirty="0">
              <a:solidFill>
                <a:srgbClr val="00B050"/>
              </a:solidFill>
            </a:endParaRPr>
          </a:p>
        </p:txBody>
      </p:sp>
      <p:sp>
        <p:nvSpPr>
          <p:cNvPr id="22" name="Rectangle 21"/>
          <p:cNvSpPr/>
          <p:nvPr/>
        </p:nvSpPr>
        <p:spPr>
          <a:xfrm>
            <a:off x="7392144" y="2895328"/>
            <a:ext cx="763290" cy="461665"/>
          </a:xfrm>
          <a:prstGeom prst="rect">
            <a:avLst/>
          </a:prstGeom>
        </p:spPr>
        <p:txBody>
          <a:bodyPr wrap="square">
            <a:spAutoFit/>
          </a:bodyPr>
          <a:lstStyle/>
          <a:p>
            <a:r>
              <a:rPr lang="en-US" sz="2400" dirty="0">
                <a:solidFill>
                  <a:schemeClr val="bg1">
                    <a:lumMod val="50000"/>
                  </a:schemeClr>
                </a:solidFill>
              </a:rPr>
              <a:t>3</a:t>
            </a:r>
            <a:endParaRPr lang="en-AU" dirty="0">
              <a:solidFill>
                <a:schemeClr val="bg1">
                  <a:lumMod val="50000"/>
                </a:schemeClr>
              </a:solidFill>
            </a:endParaRPr>
          </a:p>
        </p:txBody>
      </p:sp>
      <p:pic>
        <p:nvPicPr>
          <p:cNvPr id="11266" name="Picture 2" descr="\\psf\Home\Downloads\1246604049504_00f6b26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152" y="3356992"/>
            <a:ext cx="2614612" cy="1743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53810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253"/>
                                        </p:tgtEl>
                                        <p:attrNameLst>
                                          <p:attrName>style.visibility</p:attrName>
                                        </p:attrNameLst>
                                      </p:cBhvr>
                                      <p:to>
                                        <p:strVal val="visible"/>
                                      </p:to>
                                    </p:set>
                                    <p:anim calcmode="lin" valueType="num">
                                      <p:cBhvr additive="base">
                                        <p:cTn id="12" dur="500" fill="hold"/>
                                        <p:tgtEl>
                                          <p:spTgt spid="10253"/>
                                        </p:tgtEl>
                                        <p:attrNameLst>
                                          <p:attrName>ppt_x</p:attrName>
                                        </p:attrNameLst>
                                      </p:cBhvr>
                                      <p:tavLst>
                                        <p:tav tm="0">
                                          <p:val>
                                            <p:strVal val="0-#ppt_w/2"/>
                                          </p:val>
                                        </p:tav>
                                        <p:tav tm="100000">
                                          <p:val>
                                            <p:strVal val="#ppt_x"/>
                                          </p:val>
                                        </p:tav>
                                      </p:tavLst>
                                    </p:anim>
                                    <p:anim calcmode="lin" valueType="num">
                                      <p:cBhvr additive="base">
                                        <p:cTn id="13" dur="500" fill="hold"/>
                                        <p:tgtEl>
                                          <p:spTgt spid="1025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10255"/>
                                        </p:tgtEl>
                                        <p:attrNameLst>
                                          <p:attrName>style.visibility</p:attrName>
                                        </p:attrNameLst>
                                      </p:cBhvr>
                                      <p:to>
                                        <p:strVal val="visible"/>
                                      </p:to>
                                    </p:set>
                                    <p:anim calcmode="lin" valueType="num">
                                      <p:cBhvr additive="base">
                                        <p:cTn id="30" dur="500" fill="hold"/>
                                        <p:tgtEl>
                                          <p:spTgt spid="10255"/>
                                        </p:tgtEl>
                                        <p:attrNameLst>
                                          <p:attrName>ppt_x</p:attrName>
                                        </p:attrNameLst>
                                      </p:cBhvr>
                                      <p:tavLst>
                                        <p:tav tm="0">
                                          <p:val>
                                            <p:strVal val="0-#ppt_w/2"/>
                                          </p:val>
                                        </p:tav>
                                        <p:tav tm="100000">
                                          <p:val>
                                            <p:strVal val="#ppt_x"/>
                                          </p:val>
                                        </p:tav>
                                      </p:tavLst>
                                    </p:anim>
                                    <p:anim calcmode="lin" valueType="num">
                                      <p:cBhvr additive="base">
                                        <p:cTn id="31" dur="500" fill="hold"/>
                                        <p:tgtEl>
                                          <p:spTgt spid="1025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1266"/>
                                        </p:tgtEl>
                                        <p:attrNameLst>
                                          <p:attrName>style.visibility</p:attrName>
                                        </p:attrNameLst>
                                      </p:cBhvr>
                                      <p:to>
                                        <p:strVal val="visible"/>
                                      </p:to>
                                    </p:set>
                                    <p:anim calcmode="lin" valueType="num">
                                      <p:cBhvr additive="base">
                                        <p:cTn id="44" dur="500" fill="hold"/>
                                        <p:tgtEl>
                                          <p:spTgt spid="11266"/>
                                        </p:tgtEl>
                                        <p:attrNameLst>
                                          <p:attrName>ppt_x</p:attrName>
                                        </p:attrNameLst>
                                      </p:cBhvr>
                                      <p:tavLst>
                                        <p:tav tm="0">
                                          <p:val>
                                            <p:strVal val="0-#ppt_w/2"/>
                                          </p:val>
                                        </p:tav>
                                        <p:tav tm="100000">
                                          <p:val>
                                            <p:strVal val="#ppt_x"/>
                                          </p:val>
                                        </p:tav>
                                      </p:tavLst>
                                    </p:anim>
                                    <p:anim calcmode="lin" valueType="num">
                                      <p:cBhvr additive="base">
                                        <p:cTn id="45" dur="500" fill="hold"/>
                                        <p:tgtEl>
                                          <p:spTgt spid="1126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0-#ppt_w/2"/>
                                          </p:val>
                                        </p:tav>
                                        <p:tav tm="100000">
                                          <p:val>
                                            <p:strVal val="#ppt_x"/>
                                          </p:val>
                                        </p:tav>
                                      </p:tavLst>
                                    </p:anim>
                                    <p:anim calcmode="lin" valueType="num">
                                      <p:cBhvr additive="base">
                                        <p:cTn id="49"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3" grpId="0"/>
      <p:bldP spid="24"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descr="\\psf\Home\Desktop\Screen Shot 2013-08-24 at 2.53.48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310246"/>
            <a:ext cx="8604448" cy="3342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a:t>In BPMN: specify task markers</a:t>
            </a:r>
          </a:p>
        </p:txBody>
      </p:sp>
      <p:sp>
        <p:nvSpPr>
          <p:cNvPr id="7" name="Rectangle 6"/>
          <p:cNvSpPr/>
          <p:nvPr/>
        </p:nvSpPr>
        <p:spPr>
          <a:xfrm>
            <a:off x="2207568" y="4437113"/>
            <a:ext cx="2416066" cy="461665"/>
          </a:xfrm>
          <a:prstGeom prst="rect">
            <a:avLst/>
          </a:prstGeom>
          <a:solidFill>
            <a:schemeClr val="bg1"/>
          </a:solidFill>
        </p:spPr>
        <p:txBody>
          <a:bodyPr wrap="square">
            <a:spAutoFit/>
          </a:bodyPr>
          <a:lstStyle/>
          <a:p>
            <a:r>
              <a:rPr lang="en-US" sz="2400" dirty="0">
                <a:solidFill>
                  <a:srgbClr val="0070C0"/>
                </a:solidFill>
              </a:rPr>
              <a:t>Automated tasks</a:t>
            </a:r>
            <a:endParaRPr lang="en-AU" dirty="0">
              <a:solidFill>
                <a:srgbClr val="0070C0"/>
              </a:solidFill>
            </a:endParaRPr>
          </a:p>
        </p:txBody>
      </p:sp>
      <p:sp>
        <p:nvSpPr>
          <p:cNvPr id="6" name="Rectangle 5"/>
          <p:cNvSpPr/>
          <p:nvPr/>
        </p:nvSpPr>
        <p:spPr>
          <a:xfrm>
            <a:off x="6272222" y="4407496"/>
            <a:ext cx="2416066" cy="461665"/>
          </a:xfrm>
          <a:prstGeom prst="rect">
            <a:avLst/>
          </a:prstGeom>
          <a:solidFill>
            <a:schemeClr val="bg1"/>
          </a:solidFill>
        </p:spPr>
        <p:txBody>
          <a:bodyPr wrap="square">
            <a:spAutoFit/>
          </a:bodyPr>
          <a:lstStyle/>
          <a:p>
            <a:r>
              <a:rPr lang="en-US" sz="2400" dirty="0">
                <a:solidFill>
                  <a:srgbClr val="FF0000"/>
                </a:solidFill>
              </a:rPr>
              <a:t>User task</a:t>
            </a:r>
            <a:endParaRPr lang="en-AU" dirty="0">
              <a:solidFill>
                <a:srgbClr val="FF0000"/>
              </a:solidFill>
            </a:endParaRPr>
          </a:p>
        </p:txBody>
      </p:sp>
      <p:sp>
        <p:nvSpPr>
          <p:cNvPr id="8" name="Rectangle 7"/>
          <p:cNvSpPr/>
          <p:nvPr/>
        </p:nvSpPr>
        <p:spPr>
          <a:xfrm>
            <a:off x="8544272" y="4407496"/>
            <a:ext cx="1872208" cy="461665"/>
          </a:xfrm>
          <a:prstGeom prst="rect">
            <a:avLst/>
          </a:prstGeom>
          <a:noFill/>
        </p:spPr>
        <p:txBody>
          <a:bodyPr wrap="square">
            <a:spAutoFit/>
          </a:bodyPr>
          <a:lstStyle/>
          <a:p>
            <a:r>
              <a:rPr lang="en-US" sz="2400" dirty="0">
                <a:solidFill>
                  <a:srgbClr val="00B050"/>
                </a:solidFill>
              </a:rPr>
              <a:t>Manual task</a:t>
            </a:r>
            <a:endParaRPr lang="en-AU" dirty="0">
              <a:solidFill>
                <a:srgbClr val="00B050"/>
              </a:solidFill>
            </a:endParaRPr>
          </a:p>
        </p:txBody>
      </p:sp>
    </p:spTree>
    <p:extLst>
      <p:ext uri="{BB962C8B-B14F-4D97-AF65-F5344CB8AC3E}">
        <p14:creationId xmlns:p14="http://schemas.microsoft.com/office/powerpoint/2010/main" val="45805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sf\Home\Desktop\Screen Shot 2013-08-24 at 3.00.19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15985776" cy="778946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AU" dirty="0"/>
              <a:t>In our example… </a:t>
            </a:r>
          </a:p>
        </p:txBody>
      </p:sp>
      <p:sp>
        <p:nvSpPr>
          <p:cNvPr id="11" name="Abgerundetes Rechteck 11"/>
          <p:cNvSpPr/>
          <p:nvPr/>
        </p:nvSpPr>
        <p:spPr bwMode="auto">
          <a:xfrm>
            <a:off x="3213271" y="2337158"/>
            <a:ext cx="936000" cy="666827"/>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2" name="Abgerundetes Rechteck 11"/>
          <p:cNvSpPr/>
          <p:nvPr/>
        </p:nvSpPr>
        <p:spPr bwMode="auto">
          <a:xfrm>
            <a:off x="5303912" y="2337158"/>
            <a:ext cx="936000" cy="666827"/>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3" name="Abgerundetes Rechteck 11"/>
          <p:cNvSpPr/>
          <p:nvPr/>
        </p:nvSpPr>
        <p:spPr bwMode="auto">
          <a:xfrm>
            <a:off x="9456930" y="4857438"/>
            <a:ext cx="936000" cy="666827"/>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4" name="Abgerundetes Rechteck 11"/>
          <p:cNvSpPr/>
          <p:nvPr/>
        </p:nvSpPr>
        <p:spPr bwMode="auto">
          <a:xfrm>
            <a:off x="6685549" y="3921334"/>
            <a:ext cx="1029600" cy="666827"/>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5" name="Abgerundetes Rechteck 11"/>
          <p:cNvSpPr/>
          <p:nvPr/>
        </p:nvSpPr>
        <p:spPr bwMode="auto">
          <a:xfrm>
            <a:off x="6673826" y="5733257"/>
            <a:ext cx="1029600" cy="666827"/>
          </a:xfrm>
          <a:prstGeom prst="roundRect">
            <a:avLst/>
          </a:prstGeom>
          <a:noFill/>
          <a:ln w="571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6" name="Abgerundetes Rechteck 11"/>
          <p:cNvSpPr/>
          <p:nvPr/>
        </p:nvSpPr>
        <p:spPr bwMode="auto">
          <a:xfrm>
            <a:off x="4125825" y="5209140"/>
            <a:ext cx="936000" cy="733510"/>
          </a:xfrm>
          <a:prstGeom prst="round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7" name="Abgerundetes Rechteck 11"/>
          <p:cNvSpPr/>
          <p:nvPr/>
        </p:nvSpPr>
        <p:spPr bwMode="auto">
          <a:xfrm>
            <a:off x="8015100" y="3882190"/>
            <a:ext cx="936000" cy="733510"/>
          </a:xfrm>
          <a:prstGeom prst="round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8" name="Abgerundetes Rechteck 11"/>
          <p:cNvSpPr/>
          <p:nvPr/>
        </p:nvSpPr>
        <p:spPr bwMode="auto">
          <a:xfrm>
            <a:off x="8015100" y="5705836"/>
            <a:ext cx="936000" cy="733510"/>
          </a:xfrm>
          <a:prstGeom prst="round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19" name="Abgerundetes Rechteck 11"/>
          <p:cNvSpPr/>
          <p:nvPr/>
        </p:nvSpPr>
        <p:spPr bwMode="auto">
          <a:xfrm>
            <a:off x="5209963" y="5128933"/>
            <a:ext cx="850909" cy="733510"/>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de-AT">
              <a:solidFill>
                <a:schemeClr val="bg1"/>
              </a:solidFill>
              <a:latin typeface="Arial" charset="0"/>
              <a:cs typeface="Arial" charset="0"/>
            </a:endParaRPr>
          </a:p>
        </p:txBody>
      </p:sp>
      <p:sp>
        <p:nvSpPr>
          <p:cNvPr id="2" name="Rectangle 1"/>
          <p:cNvSpPr/>
          <p:nvPr/>
        </p:nvSpPr>
        <p:spPr>
          <a:xfrm>
            <a:off x="9242568" y="120704"/>
            <a:ext cx="1101905" cy="830997"/>
          </a:xfrm>
          <a:prstGeom prst="rect">
            <a:avLst/>
          </a:prstGeom>
        </p:spPr>
        <p:txBody>
          <a:bodyPr wrap="none">
            <a:spAutoFit/>
          </a:bodyPr>
          <a:lstStyle/>
          <a:p>
            <a:r>
              <a:rPr lang="de-AT" sz="1600" dirty="0"/>
              <a:t>automated</a:t>
            </a:r>
          </a:p>
          <a:p>
            <a:r>
              <a:rPr lang="en-AU" sz="1600" dirty="0"/>
              <a:t>user</a:t>
            </a:r>
          </a:p>
          <a:p>
            <a:r>
              <a:rPr lang="en-AU" sz="1600" dirty="0"/>
              <a:t>manual</a:t>
            </a:r>
          </a:p>
        </p:txBody>
      </p:sp>
      <p:sp>
        <p:nvSpPr>
          <p:cNvPr id="4" name="Rectangle 3"/>
          <p:cNvSpPr/>
          <p:nvPr/>
        </p:nvSpPr>
        <p:spPr>
          <a:xfrm>
            <a:off x="8929650" y="149731"/>
            <a:ext cx="216024" cy="2160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8925036" y="438572"/>
            <a:ext cx="216024" cy="21602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8925036" y="724682"/>
            <a:ext cx="216024" cy="21602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729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outVertical)">
                                      <p:cBhvr>
                                        <p:cTn id="22" dur="500"/>
                                        <p:tgtEl>
                                          <p:spTgt spid="14"/>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outVertic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outVertical)">
                                      <p:cBhvr>
                                        <p:cTn id="35" dur="500"/>
                                        <p:tgtEl>
                                          <p:spTgt spid="17"/>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out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500"/>
                            </p:stCondLst>
                            <p:childTnLst>
                              <p:par>
                                <p:cTn id="66" presetID="42" presetClass="path" presetSubtype="0" accel="50000" decel="50000" fill="hold" nodeType="afterEffect">
                                  <p:stCondLst>
                                    <p:cond delay="0"/>
                                  </p:stCondLst>
                                  <p:childTnLst>
                                    <p:animMotion origin="layout" path="M 1.11022E-16 3.7037E-6 L -0.44097 -0.28426 " pathEditMode="relative" rAng="0" ptsTypes="AA">
                                      <p:cBhvr>
                                        <p:cTn id="67" dur="2000" fill="hold"/>
                                        <p:tgtEl>
                                          <p:spTgt spid="24578"/>
                                        </p:tgtEl>
                                        <p:attrNameLst>
                                          <p:attrName>ppt_x</p:attrName>
                                          <p:attrName>ppt_y</p:attrName>
                                        </p:attrNameLst>
                                      </p:cBhvr>
                                      <p:rCtr x="-22049" y="-14213"/>
                                    </p:animMotion>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arn(outVertical)">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2951</Words>
  <Application>Microsoft Office PowerPoint</Application>
  <PresentationFormat>Widescreen</PresentationFormat>
  <Paragraphs>229</Paragraphs>
  <Slides>23</Slides>
  <Notes>22</Notes>
  <HiddenSlides>8</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Bradley Hand ITC</vt:lpstr>
      <vt:lpstr>Calibri</vt:lpstr>
      <vt:lpstr>Calibri Light</vt:lpstr>
      <vt:lpstr>Office Theme</vt:lpstr>
      <vt:lpstr>Visio</vt:lpstr>
      <vt:lpstr>Business Process Engineering</vt:lpstr>
      <vt:lpstr>Where are we?</vt:lpstr>
      <vt:lpstr>From “conceptual” to executable models</vt:lpstr>
      <vt:lpstr>Bridging the gap: A five-step method</vt:lpstr>
      <vt:lpstr>Our running example</vt:lpstr>
      <vt:lpstr>Our running example</vt:lpstr>
      <vt:lpstr>1. Identify the automation boundaries</vt:lpstr>
      <vt:lpstr>In BPMN: specify task markers</vt:lpstr>
      <vt:lpstr>In our example… </vt:lpstr>
      <vt:lpstr>2. Review manual tasks</vt:lpstr>
      <vt:lpstr>3. Complete the process model</vt:lpstr>
      <vt:lpstr>In our example…</vt:lpstr>
      <vt:lpstr>4.  Adjust task granularity</vt:lpstr>
      <vt:lpstr>An exception to the rule</vt:lpstr>
      <vt:lpstr>Our example…</vt:lpstr>
      <vt:lpstr>In our example…</vt:lpstr>
      <vt:lpstr>Alternative: isolate manual tasks</vt:lpstr>
      <vt:lpstr>Alternative: isolate manual tasks</vt:lpstr>
      <vt:lpstr>Quiz: let’s consider this process fragment</vt:lpstr>
      <vt:lpstr>Possible solution</vt:lpstr>
      <vt:lpstr>An exception to the rule</vt:lpstr>
      <vt:lpstr>BPMN elements irrelevant for execution</vt:lpstr>
      <vt:lpstr>3. Complete the process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Ahmad</dc:creator>
  <cp:lastModifiedBy>Salman Ahmad</cp:lastModifiedBy>
  <cp:revision>39</cp:revision>
  <dcterms:created xsi:type="dcterms:W3CDTF">2020-12-22T11:03:44Z</dcterms:created>
  <dcterms:modified xsi:type="dcterms:W3CDTF">2024-03-21T03:58:39Z</dcterms:modified>
</cp:coreProperties>
</file>