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1883" r:id="rId2"/>
    <p:sldId id="256" r:id="rId3"/>
    <p:sldId id="257" r:id="rId4"/>
    <p:sldId id="258" r:id="rId5"/>
    <p:sldId id="259" r:id="rId6"/>
    <p:sldId id="260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1" r:id="rId27"/>
  </p:sldIdLst>
  <p:sldSz cx="9144000" cy="5143500" type="screen16x9"/>
  <p:notesSz cx="9144000" cy="51435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B2D4-144E-44EA-86F8-D1EFFCC9A454}" type="datetimeFigureOut">
              <a:rPr lang="en-PK" smtClean="0"/>
              <a:t>09/04/2024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03EA0-1DC3-4538-8F12-214ABD8143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90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35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A44-EEC1-F766-B609-159D14A2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46E54-8646-E804-22B2-39793F49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B77E-C307-C19A-9DD8-32F23D0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1892-7B1C-055B-E2BE-3697026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1870-319E-75AB-4CED-D5F8DDB3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9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D95F-8C29-50F4-AB98-9654088A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2F619-54ED-3349-E66A-C50FD9CC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0355-DDCF-492B-69A3-414FFCC5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9112-B183-21EC-A126-4FDA3021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C65D-79F8-3E95-D945-FA0F0423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04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FFFA2-57B4-74E3-073E-7DF58FAF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63CB3-227C-2C8C-7B9A-8332B9B1C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BD8E-6D06-1227-6962-77AB4D3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3AA2-3A2F-8FB3-AA6D-CC7F0A5D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928C-8623-C3AA-5E64-E1CA0306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09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BB47-3D65-7FDB-3BA1-7B1E4AD1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982C-61A2-2B8C-11C6-26268375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41FA-82DE-CCE0-250E-0CBE33A3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3E7B-AF78-F984-C28B-E06F595C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04B9-7E8B-2B3C-CF1D-F9DD9975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5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1E51-EC04-03ED-5019-24EA52D9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DB33-369D-5F73-FBC9-EAB0487A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6585-AF0E-4976-E331-19CF8494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CA3C-B9F9-1A23-F8F8-6FAFB766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BED-6461-F6FF-3925-15EF8AFB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523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DA2-DEE8-AE38-910E-B7F7F437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4316-1E83-AC57-E86D-47D7E592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3AB2-B4D2-7B1B-BA99-C4805CD4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20F6-22D1-5470-DDF3-B8CC0E9D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7E08-3801-D27C-C0F8-C706E348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43C1-1708-289C-5A19-5EE3FCB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2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2F8F-B103-4553-8621-B9C36A0E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2C51-9556-D3B7-DFAD-C7FFAC82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73C8-DAC2-23C7-C332-8CE0A43C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19441-C849-3DD4-BB68-BAA2BCB2A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0552D-F670-9517-1C75-03B3D07F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389F2-8641-BA49-6FBA-242393E1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876FF-648F-B17D-2E3C-7C1690A7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3B0AA-F036-5792-C551-DDD483C1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0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2926-461D-3F50-2092-71C08426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C573C-E665-A025-2086-69079018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3E28-FF1B-8ABB-792E-2CC02FAA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7BEB-AD7A-7093-B0F2-6ACC58B0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93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B0469-8EFF-CC3D-BC2F-41F96483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11DA-050A-0F65-71EA-A54826BA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DC03-8604-F41F-3759-1CCA89EB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56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AC72-45BF-BB13-72A4-F8154151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09F2-2876-A392-875F-F7FECEA7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1EA5-9CD6-6B70-EE57-DB2F5573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5448-0507-E325-1D4F-B0EDC464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599BB-CA89-3467-13B1-C5CAFCA3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AC05-B2F2-1AA8-5C9A-2CD4188F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34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525-A06A-674E-2114-2B8F42B7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DD853-29F0-5A5C-3A63-A227CC677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0E0C9-D27B-B92A-206B-BA3EDA86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8D55-5D9A-76A1-6F81-2773957F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71E7-FBD6-BFE0-AE9A-4DC1504D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7ED5-8F56-C255-1E51-8694F07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650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1FC12-ABBE-0737-199D-F2123D2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947E-D2D8-0AD9-4759-0800443C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5552-EABD-C1FC-01B4-8352F24DC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794D-22E3-9FAB-C91C-11F9F9955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E127-3BEC-E946-E160-14DE6A82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55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PDCA</a:t>
            </a:r>
            <a:endParaRPr lang="en-US" dirty="0"/>
          </a:p>
          <a:p>
            <a:r>
              <a:rPr lang="en-US" dirty="0"/>
              <a:t>Lecture: 16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125186"/>
            <a:ext cx="7950834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</a:pPr>
            <a:r>
              <a:rPr dirty="0"/>
              <a:t>1:</a:t>
            </a:r>
            <a:r>
              <a:rPr spc="-125" dirty="0"/>
              <a:t> </a:t>
            </a:r>
            <a:r>
              <a:rPr dirty="0"/>
              <a:t>Capture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current</a:t>
            </a:r>
            <a:r>
              <a:rPr spc="-120" dirty="0"/>
              <a:t> </a:t>
            </a:r>
            <a:r>
              <a:rPr spc="-10" dirty="0"/>
              <a:t>state</a:t>
            </a:r>
            <a:r>
              <a:rPr spc="-12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spc="-25" dirty="0"/>
              <a:t>the </a:t>
            </a:r>
            <a:r>
              <a:rPr spc="-10" dirty="0"/>
              <a:t>situation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18" y="1449286"/>
            <a:ext cx="8316595" cy="217957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60375" marR="1198245" indent="-457200">
              <a:lnSpc>
                <a:spcPct val="110100"/>
              </a:lnSpc>
              <a:spcBef>
                <a:spcPts val="20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spc="-10" dirty="0">
                <a:latin typeface="Constantia"/>
                <a:cs typeface="Constantia"/>
              </a:rPr>
              <a:t>Observe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work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processes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document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 </a:t>
            </a:r>
            <a:r>
              <a:rPr sz="2600" spc="-10" dirty="0">
                <a:latin typeface="Constantia"/>
                <a:cs typeface="Constantia"/>
              </a:rPr>
              <a:t>observations</a:t>
            </a:r>
            <a:endParaRPr sz="2600" dirty="0">
              <a:latin typeface="Constantia"/>
              <a:cs typeface="Constantia"/>
            </a:endParaRPr>
          </a:p>
          <a:p>
            <a:pPr marL="461010" indent="-457200">
              <a:lnSpc>
                <a:spcPct val="100000"/>
              </a:lnSpc>
              <a:spcBef>
                <a:spcPts val="305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spc="-25" dirty="0">
                <a:latin typeface="Constantia"/>
                <a:cs typeface="Constantia"/>
              </a:rPr>
              <a:t>Gather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around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whiteboard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walk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through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step</a:t>
            </a:r>
            <a:endParaRPr sz="2600" dirty="0">
              <a:latin typeface="Constantia"/>
              <a:cs typeface="Constantia"/>
            </a:endParaRPr>
          </a:p>
          <a:p>
            <a:pPr marL="340360" marR="774700">
              <a:lnSpc>
                <a:spcPct val="110000"/>
              </a:lnSpc>
              <a:spcBef>
                <a:spcPts val="20"/>
              </a:spcBef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process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charting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tools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stick ﬁgures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arrows</a:t>
            </a:r>
            <a:endParaRPr lang="en-US" sz="2600" spc="-1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18" y="3662133"/>
            <a:ext cx="8314690" cy="860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60375" marR="5080" indent="-457200">
              <a:lnSpc>
                <a:spcPct val="110100"/>
              </a:lnSpc>
              <a:spcBef>
                <a:spcPts val="20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possible,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quantify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problem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size.</a:t>
            </a:r>
            <a:r>
              <a:rPr sz="2600" spc="-25" dirty="0">
                <a:latin typeface="Constantia"/>
                <a:cs typeface="Constantia"/>
              </a:rPr>
              <a:t> Graph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data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if </a:t>
            </a:r>
            <a:r>
              <a:rPr sz="2600" dirty="0">
                <a:latin typeface="Constantia"/>
                <a:cs typeface="Constantia"/>
              </a:rPr>
              <a:t>possible,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visualizations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really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helpful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692956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2:</a:t>
            </a:r>
            <a:r>
              <a:rPr spc="-60" dirty="0"/>
              <a:t> </a:t>
            </a:r>
            <a:r>
              <a:rPr dirty="0"/>
              <a:t>Conduct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root</a:t>
            </a:r>
            <a:r>
              <a:rPr spc="-55" dirty="0"/>
              <a:t> </a:t>
            </a:r>
            <a:r>
              <a:rPr dirty="0"/>
              <a:t>cause</a:t>
            </a:r>
            <a:r>
              <a:rPr spc="-5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634" y="1497259"/>
            <a:ext cx="7566025" cy="27731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4795" marR="17780">
              <a:lnSpc>
                <a:spcPts val="2600"/>
              </a:lnSpc>
              <a:spcBef>
                <a:spcPts val="425"/>
              </a:spcBef>
            </a:pPr>
            <a:r>
              <a:rPr sz="2400" spc="-125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ﬁgure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root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cause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deﬃciencies.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You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can </a:t>
            </a:r>
            <a:r>
              <a:rPr sz="2400" dirty="0">
                <a:latin typeface="Constantia"/>
                <a:cs typeface="Constantia"/>
              </a:rPr>
              <a:t>ask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questions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like:</a:t>
            </a:r>
            <a:endParaRPr sz="2400" dirty="0">
              <a:latin typeface="Constantia"/>
              <a:cs typeface="Constantia"/>
            </a:endParaRPr>
          </a:p>
          <a:p>
            <a:pPr marL="353060" indent="-342900">
              <a:lnSpc>
                <a:spcPts val="2505"/>
              </a:lnSpc>
              <a:buClr>
                <a:srgbClr val="0BD0D9"/>
              </a:buClr>
              <a:buFont typeface="Arial" panose="020B0604020202020204" pitchFamily="34" charset="0"/>
              <a:buChar char="•"/>
              <a:tabLst>
                <a:tab pos="327660" algn="l"/>
              </a:tabLst>
            </a:pPr>
            <a:r>
              <a:rPr sz="2400" spc="-10" dirty="0">
                <a:latin typeface="Constantia"/>
                <a:cs typeface="Constantia"/>
              </a:rPr>
              <a:t>Where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suﬀer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communication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breakdowns?</a:t>
            </a:r>
            <a:endParaRPr sz="2400" dirty="0">
              <a:latin typeface="Constantia"/>
              <a:cs typeface="Constantia"/>
            </a:endParaRPr>
          </a:p>
          <a:p>
            <a:pPr marL="353060" indent="-342900">
              <a:lnSpc>
                <a:spcPts val="2695"/>
              </a:lnSpc>
              <a:buClr>
                <a:srgbClr val="0BD0D9"/>
              </a:buClr>
              <a:buFont typeface="Arial" panose="020B0604020202020204" pitchFamily="34" charset="0"/>
              <a:buChar char="•"/>
              <a:tabLst>
                <a:tab pos="327660" algn="l"/>
              </a:tabLst>
            </a:pPr>
            <a:r>
              <a:rPr sz="2400" spc="-10" dirty="0">
                <a:latin typeface="Constantia"/>
                <a:cs typeface="Constantia"/>
              </a:rPr>
              <a:t>Where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long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delays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without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activity?</a:t>
            </a:r>
            <a:endParaRPr sz="2400" dirty="0">
              <a:latin typeface="Constantia"/>
              <a:cs typeface="Constantia"/>
            </a:endParaRPr>
          </a:p>
          <a:p>
            <a:pPr marL="352425" marR="183515" indent="-342900">
              <a:lnSpc>
                <a:spcPts val="2620"/>
              </a:lnSpc>
              <a:spcBef>
                <a:spcPts val="250"/>
              </a:spcBef>
              <a:buClr>
                <a:srgbClr val="0BD0D9"/>
              </a:buClr>
              <a:buFont typeface="Arial" panose="020B0604020202020204" pitchFamily="34" charset="0"/>
              <a:buChar char="•"/>
              <a:tabLst>
                <a:tab pos="328295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information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needing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collaborate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more</a:t>
            </a:r>
            <a:r>
              <a:rPr lang="en-US"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eﬀectively/smoothly?</a:t>
            </a:r>
            <a:endParaRPr sz="2400" dirty="0">
              <a:latin typeface="Constantia"/>
              <a:cs typeface="Constantia"/>
            </a:endParaRPr>
          </a:p>
          <a:p>
            <a:pPr marL="352425" marR="180340" indent="-342900">
              <a:lnSpc>
                <a:spcPts val="2620"/>
              </a:lnSpc>
              <a:spcBef>
                <a:spcPts val="55"/>
              </a:spcBef>
              <a:buClr>
                <a:srgbClr val="0BD0D9"/>
              </a:buClr>
              <a:buFont typeface="Arial" panose="020B0604020202020204" pitchFamily="34" charset="0"/>
              <a:buChar char="•"/>
              <a:tabLst>
                <a:tab pos="328295" algn="l"/>
                <a:tab pos="614680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whys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helpful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tool</a:t>
            </a:r>
            <a:r>
              <a:rPr sz="2400" spc="-20" dirty="0">
                <a:latin typeface="Constantia"/>
                <a:cs typeface="Constantia"/>
              </a:rPr>
              <a:t> 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conducting</a:t>
            </a:r>
            <a:r>
              <a:rPr lang="en-US" sz="2400" spc="-20" dirty="0">
                <a:latin typeface="Constantia"/>
                <a:cs typeface="Constantia"/>
              </a:rPr>
              <a:t> a </a:t>
            </a:r>
            <a:r>
              <a:rPr sz="2400" spc="-20" dirty="0">
                <a:latin typeface="Constantia"/>
                <a:cs typeface="Constantia"/>
              </a:rPr>
              <a:t>thorough root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cause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analysis.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50" y="414430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2:</a:t>
            </a:r>
            <a:r>
              <a:rPr spc="-60" dirty="0"/>
              <a:t> </a:t>
            </a:r>
            <a:r>
              <a:rPr dirty="0"/>
              <a:t>Conduct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root</a:t>
            </a:r>
            <a:r>
              <a:rPr spc="-55" dirty="0"/>
              <a:t> </a:t>
            </a:r>
            <a:r>
              <a:rPr dirty="0"/>
              <a:t>cause</a:t>
            </a:r>
            <a:r>
              <a:rPr spc="-5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326" y="3567960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11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686" y="1249849"/>
            <a:ext cx="5180622" cy="3411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75" y="170436"/>
            <a:ext cx="6907530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</a:pPr>
            <a:r>
              <a:rPr dirty="0"/>
              <a:t>3:</a:t>
            </a:r>
            <a:r>
              <a:rPr spc="-85" dirty="0"/>
              <a:t> </a:t>
            </a:r>
            <a:r>
              <a:rPr dirty="0"/>
              <a:t>Devise</a:t>
            </a:r>
            <a:r>
              <a:rPr spc="-80" dirty="0"/>
              <a:t> </a:t>
            </a:r>
            <a:r>
              <a:rPr spc="-25" dirty="0"/>
              <a:t>countermeasures</a:t>
            </a:r>
            <a:r>
              <a:rPr spc="-80" dirty="0"/>
              <a:t> </a:t>
            </a:r>
            <a:r>
              <a:rPr spc="-25" dirty="0"/>
              <a:t>to </a:t>
            </a:r>
            <a:r>
              <a:rPr dirty="0"/>
              <a:t>address</a:t>
            </a:r>
            <a:r>
              <a:rPr spc="-165" dirty="0"/>
              <a:t> </a:t>
            </a:r>
            <a:r>
              <a:rPr dirty="0"/>
              <a:t>root</a:t>
            </a:r>
            <a:r>
              <a:rPr spc="-160" dirty="0"/>
              <a:t> </a:t>
            </a:r>
            <a:r>
              <a:rPr spc="-10" dirty="0"/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75" y="1677979"/>
            <a:ext cx="8157209" cy="253389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6710" marR="438784" indent="-342900">
              <a:lnSpc>
                <a:spcPct val="90400"/>
              </a:lnSpc>
              <a:spcBef>
                <a:spcPts val="275"/>
              </a:spcBef>
              <a:buClr>
                <a:srgbClr val="0BD0D9"/>
              </a:buClr>
              <a:buSzPct val="97727"/>
              <a:buFont typeface="Arial" panose="020B0604020202020204" pitchFamily="34" charset="0"/>
              <a:buChar char="•"/>
              <a:tabLst>
                <a:tab pos="290830" algn="l"/>
              </a:tabLst>
            </a:pPr>
            <a:r>
              <a:rPr sz="2200" spc="-10" dirty="0">
                <a:latin typeface="Constantia"/>
                <a:cs typeface="Constantia"/>
              </a:rPr>
              <a:t>Countermeasures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your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ideas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tackling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situation;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the </a:t>
            </a:r>
            <a:r>
              <a:rPr lang="en-US" sz="2200" spc="-10" dirty="0">
                <a:latin typeface="Constantia"/>
                <a:cs typeface="Constantia"/>
              </a:rPr>
              <a:t>changes</a:t>
            </a:r>
            <a:r>
              <a:rPr lang="en-US" sz="2200" spc="-80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to</a:t>
            </a:r>
            <a:r>
              <a:rPr lang="en-US" sz="2200" spc="-6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be</a:t>
            </a:r>
            <a:r>
              <a:rPr lang="en-US" sz="2200" spc="-60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made</a:t>
            </a:r>
            <a:r>
              <a:rPr lang="en-US" sz="2200" spc="-85" dirty="0">
                <a:latin typeface="Constantia"/>
                <a:cs typeface="Constantia"/>
              </a:rPr>
              <a:t> </a:t>
            </a:r>
            <a:r>
              <a:rPr lang="en-US" sz="2200" spc="-20" dirty="0">
                <a:latin typeface="Constantia"/>
                <a:cs typeface="Constantia"/>
              </a:rPr>
              <a:t>to</a:t>
            </a:r>
            <a:r>
              <a:rPr lang="en-US" sz="2200" spc="-120" dirty="0">
                <a:latin typeface="Constantia"/>
                <a:cs typeface="Constantia"/>
              </a:rPr>
              <a:t> </a:t>
            </a:r>
            <a:r>
              <a:rPr lang="en-US" sz="2200" spc="-20" dirty="0">
                <a:latin typeface="Constantia"/>
                <a:cs typeface="Constantia"/>
              </a:rPr>
              <a:t>your</a:t>
            </a:r>
            <a:r>
              <a:rPr lang="en-US" sz="2200" spc="-114" dirty="0">
                <a:latin typeface="Constantia"/>
                <a:cs typeface="Constantia"/>
              </a:rPr>
              <a:t> </a:t>
            </a:r>
            <a:r>
              <a:rPr lang="en-US" sz="2200" spc="-10" dirty="0">
                <a:latin typeface="Constantia"/>
                <a:cs typeface="Constantia"/>
              </a:rPr>
              <a:t>processes</a:t>
            </a:r>
            <a:r>
              <a:rPr lang="en-US" sz="2200" spc="-7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that</a:t>
            </a:r>
            <a:r>
              <a:rPr lang="en-US" sz="2200" spc="-114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will</a:t>
            </a:r>
            <a:r>
              <a:rPr lang="en-US" sz="2200" spc="-15" dirty="0">
                <a:latin typeface="Constantia"/>
                <a:cs typeface="Constantia"/>
              </a:rPr>
              <a:t> </a:t>
            </a:r>
            <a:r>
              <a:rPr lang="en-US" sz="2200" spc="-20" dirty="0">
                <a:latin typeface="Constantia"/>
                <a:cs typeface="Constantia"/>
              </a:rPr>
              <a:t>move</a:t>
            </a:r>
            <a:r>
              <a:rPr lang="en-US" sz="2200" spc="-80" dirty="0">
                <a:latin typeface="Constantia"/>
                <a:cs typeface="Constantia"/>
              </a:rPr>
              <a:t> </a:t>
            </a:r>
            <a:r>
              <a:rPr lang="en-US" sz="2200" spc="-25" dirty="0">
                <a:latin typeface="Constantia"/>
                <a:cs typeface="Constantia"/>
              </a:rPr>
              <a:t>the </a:t>
            </a:r>
            <a:r>
              <a:rPr lang="en-US" sz="2200" spc="-10" dirty="0">
                <a:latin typeface="Constantia"/>
                <a:cs typeface="Constantia"/>
              </a:rPr>
              <a:t>organization</a:t>
            </a:r>
            <a:r>
              <a:rPr lang="en-US" sz="2200" spc="-110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closer</a:t>
            </a:r>
            <a:r>
              <a:rPr lang="en-US" sz="2200" spc="-114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to</a:t>
            </a:r>
            <a:r>
              <a:rPr lang="en-US" sz="2200" spc="-80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ideal</a:t>
            </a:r>
            <a:r>
              <a:rPr lang="en-US" sz="2200" spc="-25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by</a:t>
            </a:r>
            <a:r>
              <a:rPr lang="en-US" sz="2200" spc="-130" dirty="0">
                <a:latin typeface="Constantia"/>
                <a:cs typeface="Constantia"/>
              </a:rPr>
              <a:t> </a:t>
            </a:r>
            <a:r>
              <a:rPr lang="en-US" sz="2200" dirty="0">
                <a:latin typeface="Constantia"/>
                <a:cs typeface="Constantia"/>
              </a:rPr>
              <a:t>addressing</a:t>
            </a:r>
            <a:r>
              <a:rPr lang="en-US" sz="2200" spc="-55" dirty="0">
                <a:latin typeface="Constantia"/>
                <a:cs typeface="Constantia"/>
              </a:rPr>
              <a:t> </a:t>
            </a:r>
            <a:r>
              <a:rPr lang="en-US" sz="2200" spc="-10" dirty="0">
                <a:latin typeface="Constantia"/>
                <a:cs typeface="Constantia"/>
              </a:rPr>
              <a:t>root</a:t>
            </a:r>
            <a:r>
              <a:rPr lang="en-US" sz="2200" spc="-130" dirty="0">
                <a:latin typeface="Constantia"/>
                <a:cs typeface="Constantia"/>
              </a:rPr>
              <a:t> </a:t>
            </a:r>
            <a:r>
              <a:rPr lang="en-US" sz="2200" spc="-10" dirty="0">
                <a:latin typeface="Constantia"/>
                <a:cs typeface="Constantia"/>
              </a:rPr>
              <a:t>causes. </a:t>
            </a:r>
          </a:p>
          <a:p>
            <a:pPr marL="346710" marR="438784" indent="-342900">
              <a:lnSpc>
                <a:spcPct val="90400"/>
              </a:lnSpc>
              <a:spcBef>
                <a:spcPts val="275"/>
              </a:spcBef>
              <a:buClr>
                <a:srgbClr val="0BD0D9"/>
              </a:buClr>
              <a:buSzPct val="97727"/>
              <a:buFont typeface="Arial" panose="020B0604020202020204" pitchFamily="34" charset="0"/>
              <a:buChar char="•"/>
              <a:tabLst>
                <a:tab pos="290830" algn="l"/>
              </a:tabLst>
            </a:pPr>
            <a:r>
              <a:rPr sz="2200" spc="-10" dirty="0">
                <a:latin typeface="Constantia"/>
                <a:cs typeface="Constantia"/>
              </a:rPr>
              <a:t>Countermeasures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should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aim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to:</a:t>
            </a:r>
            <a:endParaRPr sz="2200" dirty="0">
              <a:latin typeface="Constantia"/>
              <a:cs typeface="Constantia"/>
            </a:endParaRPr>
          </a:p>
          <a:p>
            <a:pPr marL="636270" lvl="1" indent="-342900">
              <a:lnSpc>
                <a:spcPts val="2315"/>
              </a:lnSpc>
              <a:buClr>
                <a:srgbClr val="3E3E3E"/>
              </a:buClr>
              <a:buSzPct val="95121"/>
              <a:buFont typeface="Arial" panose="020B0604020202020204" pitchFamily="34" charset="0"/>
              <a:buChar char="•"/>
              <a:tabLst>
                <a:tab pos="518795" algn="l"/>
              </a:tabLst>
            </a:pPr>
            <a:r>
              <a:rPr sz="2050" dirty="0">
                <a:latin typeface="Constantia"/>
                <a:cs typeface="Constantia"/>
              </a:rPr>
              <a:t>Specify</a:t>
            </a:r>
            <a:r>
              <a:rPr sz="2050" spc="-130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the</a:t>
            </a:r>
            <a:r>
              <a:rPr sz="2050" spc="-100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intended</a:t>
            </a:r>
            <a:r>
              <a:rPr sz="2050" spc="-80" dirty="0">
                <a:latin typeface="Constantia"/>
                <a:cs typeface="Constantia"/>
              </a:rPr>
              <a:t> </a:t>
            </a:r>
            <a:r>
              <a:rPr sz="2050" spc="-25" dirty="0">
                <a:latin typeface="Constantia"/>
                <a:cs typeface="Constantia"/>
              </a:rPr>
              <a:t>outcome</a:t>
            </a:r>
            <a:r>
              <a:rPr sz="2050" spc="-105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and</a:t>
            </a:r>
            <a:r>
              <a:rPr sz="2050" spc="-55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the</a:t>
            </a:r>
            <a:r>
              <a:rPr sz="2050" spc="-110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plan</a:t>
            </a:r>
            <a:r>
              <a:rPr sz="2050" spc="-70" dirty="0">
                <a:latin typeface="Constantia"/>
                <a:cs typeface="Constantia"/>
              </a:rPr>
              <a:t> </a:t>
            </a:r>
            <a:r>
              <a:rPr sz="2050" spc="-25" dirty="0">
                <a:latin typeface="Constantia"/>
                <a:cs typeface="Constantia"/>
              </a:rPr>
              <a:t>for</a:t>
            </a:r>
            <a:r>
              <a:rPr sz="2050" spc="-125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achieving</a:t>
            </a:r>
            <a:r>
              <a:rPr sz="2050" spc="-40" dirty="0">
                <a:latin typeface="Constantia"/>
                <a:cs typeface="Constantia"/>
              </a:rPr>
              <a:t> </a:t>
            </a:r>
            <a:r>
              <a:rPr sz="2050" spc="-25" dirty="0">
                <a:latin typeface="Constantia"/>
                <a:cs typeface="Constantia"/>
              </a:rPr>
              <a:t>it.</a:t>
            </a:r>
            <a:endParaRPr sz="2050" dirty="0">
              <a:latin typeface="Constantia"/>
              <a:cs typeface="Constantia"/>
            </a:endParaRPr>
          </a:p>
          <a:p>
            <a:pPr marL="636270" lvl="1" indent="-342900">
              <a:lnSpc>
                <a:spcPct val="100000"/>
              </a:lnSpc>
              <a:buClr>
                <a:srgbClr val="3E3E3E"/>
              </a:buClr>
              <a:buSzPct val="95121"/>
              <a:buFont typeface="Arial" panose="020B0604020202020204" pitchFamily="34" charset="0"/>
              <a:buChar char="•"/>
              <a:tabLst>
                <a:tab pos="518795" algn="l"/>
              </a:tabLst>
            </a:pPr>
            <a:r>
              <a:rPr sz="2050" spc="-30" dirty="0">
                <a:latin typeface="Constantia"/>
                <a:cs typeface="Constantia"/>
              </a:rPr>
              <a:t>Create</a:t>
            </a:r>
            <a:r>
              <a:rPr sz="2050" spc="-105" dirty="0">
                <a:latin typeface="Constantia"/>
                <a:cs typeface="Constantia"/>
              </a:rPr>
              <a:t> </a:t>
            </a:r>
            <a:r>
              <a:rPr sz="2050" spc="-35" dirty="0">
                <a:latin typeface="Constantia"/>
                <a:cs typeface="Constantia"/>
              </a:rPr>
              <a:t>clear,</a:t>
            </a:r>
            <a:r>
              <a:rPr sz="2050" spc="-70" dirty="0">
                <a:latin typeface="Constantia"/>
                <a:cs typeface="Constantia"/>
              </a:rPr>
              <a:t> </a:t>
            </a:r>
            <a:r>
              <a:rPr sz="2050" spc="-20" dirty="0">
                <a:latin typeface="Constantia"/>
                <a:cs typeface="Constantia"/>
              </a:rPr>
              <a:t>direct</a:t>
            </a:r>
            <a:r>
              <a:rPr sz="2050" spc="-105" dirty="0">
                <a:latin typeface="Constantia"/>
                <a:cs typeface="Constantia"/>
              </a:rPr>
              <a:t> </a:t>
            </a:r>
            <a:r>
              <a:rPr sz="2050" spc="-20" dirty="0">
                <a:latin typeface="Constantia"/>
                <a:cs typeface="Constantia"/>
              </a:rPr>
              <a:t>connections</a:t>
            </a:r>
            <a:r>
              <a:rPr sz="2050" spc="-50" dirty="0">
                <a:latin typeface="Constantia"/>
                <a:cs typeface="Constantia"/>
              </a:rPr>
              <a:t> </a:t>
            </a:r>
            <a:r>
              <a:rPr sz="2050" spc="-20" dirty="0">
                <a:latin typeface="Constantia"/>
                <a:cs typeface="Constantia"/>
              </a:rPr>
              <a:t>between</a:t>
            </a:r>
            <a:r>
              <a:rPr sz="2050" spc="-65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people</a:t>
            </a:r>
            <a:r>
              <a:rPr sz="2050" spc="-90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responsible</a:t>
            </a:r>
            <a:r>
              <a:rPr sz="2050" spc="-65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for</a:t>
            </a:r>
            <a:r>
              <a:rPr sz="2050" spc="-75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steps</a:t>
            </a:r>
            <a:endParaRPr lang="en-US" sz="2050" spc="-10" dirty="0">
              <a:latin typeface="Constantia"/>
              <a:cs typeface="Constantia"/>
            </a:endParaRPr>
          </a:p>
          <a:p>
            <a:pPr marL="636270" lvl="1" indent="-342900">
              <a:lnSpc>
                <a:spcPct val="100000"/>
              </a:lnSpc>
              <a:buClr>
                <a:srgbClr val="3E3E3E"/>
              </a:buClr>
              <a:buSzPct val="95121"/>
              <a:buFont typeface="Arial" panose="020B0604020202020204" pitchFamily="34" charset="0"/>
              <a:buChar char="•"/>
              <a:tabLst>
                <a:tab pos="518795" algn="l"/>
              </a:tabLst>
            </a:pPr>
            <a:endParaRPr lang="en-US" sz="2050" spc="-10" dirty="0">
              <a:latin typeface="Constantia"/>
              <a:cs typeface="Constantia"/>
            </a:endParaRPr>
          </a:p>
          <a:p>
            <a:pPr marL="636270" lvl="1" indent="-342900">
              <a:buClr>
                <a:srgbClr val="3E3E3E"/>
              </a:buClr>
              <a:buSzPct val="95121"/>
              <a:buFont typeface="Arial" panose="020B0604020202020204" pitchFamily="34" charset="0"/>
              <a:buChar char="•"/>
              <a:tabLst>
                <a:tab pos="518795" algn="l"/>
              </a:tabLst>
            </a:pPr>
            <a:r>
              <a:rPr lang="en-US" sz="2050" spc="-30" dirty="0">
                <a:latin typeface="Constantia"/>
                <a:cs typeface="Constantia"/>
              </a:rPr>
              <a:t>Reduce</a:t>
            </a:r>
            <a:r>
              <a:rPr lang="en-US" sz="2050" spc="-105" dirty="0">
                <a:latin typeface="Constantia"/>
                <a:cs typeface="Constantia"/>
              </a:rPr>
              <a:t> </a:t>
            </a:r>
            <a:r>
              <a:rPr lang="en-US" sz="2050" spc="-20" dirty="0">
                <a:latin typeface="Constantia"/>
                <a:cs typeface="Constantia"/>
              </a:rPr>
              <a:t>or</a:t>
            </a:r>
            <a:r>
              <a:rPr lang="en-US" sz="2050" spc="-125" dirty="0">
                <a:latin typeface="Constantia"/>
                <a:cs typeface="Constantia"/>
              </a:rPr>
              <a:t> </a:t>
            </a:r>
            <a:r>
              <a:rPr lang="en-US" sz="2050" spc="-20" dirty="0">
                <a:latin typeface="Constantia"/>
                <a:cs typeface="Constantia"/>
              </a:rPr>
              <a:t>eliminate</a:t>
            </a:r>
            <a:r>
              <a:rPr lang="en-US" sz="2050" spc="-60" dirty="0">
                <a:latin typeface="Constantia"/>
                <a:cs typeface="Constantia"/>
              </a:rPr>
              <a:t> </a:t>
            </a:r>
            <a:r>
              <a:rPr lang="en-US" sz="2050" spc="-10" dirty="0">
                <a:latin typeface="Constantia"/>
                <a:cs typeface="Constantia"/>
              </a:rPr>
              <a:t>loops,</a:t>
            </a:r>
            <a:r>
              <a:rPr lang="en-US" sz="2050" spc="-60" dirty="0">
                <a:latin typeface="Constantia"/>
                <a:cs typeface="Constantia"/>
              </a:rPr>
              <a:t> </a:t>
            </a:r>
            <a:r>
              <a:rPr lang="en-US" sz="2050" spc="-25" dirty="0">
                <a:latin typeface="Constantia"/>
                <a:cs typeface="Constantia"/>
              </a:rPr>
              <a:t>workarounds,</a:t>
            </a:r>
            <a:r>
              <a:rPr lang="en-US" sz="2050" spc="-60" dirty="0">
                <a:latin typeface="Constantia"/>
                <a:cs typeface="Constantia"/>
              </a:rPr>
              <a:t> </a:t>
            </a:r>
            <a:r>
              <a:rPr lang="en-US" sz="2050" dirty="0">
                <a:latin typeface="Constantia"/>
                <a:cs typeface="Constantia"/>
              </a:rPr>
              <a:t>and</a:t>
            </a:r>
            <a:r>
              <a:rPr lang="en-US" sz="2050" spc="-55" dirty="0">
                <a:latin typeface="Constantia"/>
                <a:cs typeface="Constantia"/>
              </a:rPr>
              <a:t> </a:t>
            </a:r>
            <a:r>
              <a:rPr lang="en-US" sz="2050" spc="-10" dirty="0">
                <a:latin typeface="Constantia"/>
                <a:cs typeface="Constantia"/>
              </a:rPr>
              <a:t>delays.</a:t>
            </a:r>
            <a:endParaRPr lang="en-US" sz="205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975" y="3469903"/>
            <a:ext cx="16198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latin typeface="Constantia"/>
                <a:cs typeface="Constantia"/>
              </a:rPr>
              <a:t>in</a:t>
            </a:r>
            <a:r>
              <a:rPr sz="2050" spc="-75" dirty="0">
                <a:latin typeface="Constantia"/>
                <a:cs typeface="Constantia"/>
              </a:rPr>
              <a:t> </a:t>
            </a:r>
            <a:r>
              <a:rPr sz="2050" dirty="0">
                <a:latin typeface="Constantia"/>
                <a:cs typeface="Constantia"/>
              </a:rPr>
              <a:t>the</a:t>
            </a:r>
            <a:r>
              <a:rPr sz="2050" spc="-100" dirty="0">
                <a:latin typeface="Constantia"/>
                <a:cs typeface="Constantia"/>
              </a:rPr>
              <a:t> </a:t>
            </a:r>
            <a:r>
              <a:rPr sz="2050" spc="-10" dirty="0">
                <a:latin typeface="Constantia"/>
                <a:cs typeface="Constantia"/>
              </a:rPr>
              <a:t>process.</a:t>
            </a:r>
            <a:endParaRPr sz="20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425" y="692956"/>
            <a:ext cx="60801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4:</a:t>
            </a:r>
            <a:r>
              <a:rPr spc="-130" dirty="0"/>
              <a:t> </a:t>
            </a:r>
            <a:r>
              <a:rPr dirty="0"/>
              <a:t>Define</a:t>
            </a:r>
            <a:r>
              <a:rPr spc="-125" dirty="0"/>
              <a:t> </a:t>
            </a:r>
            <a:r>
              <a:rPr dirty="0"/>
              <a:t>your</a:t>
            </a:r>
            <a:r>
              <a:rPr spc="-125" dirty="0"/>
              <a:t> </a:t>
            </a:r>
            <a:r>
              <a:rPr spc="-10" dirty="0"/>
              <a:t>target</a:t>
            </a:r>
            <a:r>
              <a:rPr spc="-130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34" y="1716409"/>
            <a:ext cx="7369175" cy="20576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6075" marR="5080" indent="-342900"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SzPct val="97916"/>
              <a:buFont typeface="Arial" panose="020B0604020202020204" pitchFamily="34" charset="0"/>
              <a:buChar char="•"/>
              <a:tabLst>
                <a:tab pos="315595" algn="l"/>
              </a:tabLst>
            </a:pPr>
            <a:r>
              <a:rPr sz="2400" spc="-20" dirty="0">
                <a:latin typeface="Constantia"/>
                <a:cs typeface="Constantia"/>
              </a:rPr>
              <a:t>Once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you’ve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selected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countermeasures,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you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are </a:t>
            </a:r>
            <a:r>
              <a:rPr sz="2400" dirty="0">
                <a:latin typeface="Constantia"/>
                <a:cs typeface="Constantia"/>
              </a:rPr>
              <a:t>able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clearly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deﬁne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your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target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state.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A3 </a:t>
            </a:r>
            <a:r>
              <a:rPr sz="2400" spc="-20" dirty="0">
                <a:latin typeface="Constantia"/>
                <a:cs typeface="Constantia"/>
              </a:rPr>
              <a:t>process,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you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communicate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target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a </a:t>
            </a:r>
            <a:r>
              <a:rPr sz="2400" spc="-20" dirty="0">
                <a:latin typeface="Constantia"/>
                <a:cs typeface="Constantia"/>
              </a:rPr>
              <a:t>process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map.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note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changes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the process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occurring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observed.</a:t>
            </a:r>
            <a:endParaRPr sz="2400" dirty="0">
              <a:latin typeface="Constantia"/>
              <a:cs typeface="Constantia"/>
            </a:endParaRPr>
          </a:p>
          <a:p>
            <a:pPr marR="1151255" algn="r">
              <a:lnSpc>
                <a:spcPct val="100000"/>
              </a:lnSpc>
              <a:spcBef>
                <a:spcPts val="155"/>
              </a:spcBef>
            </a:pPr>
            <a:endParaRPr sz="1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352561"/>
            <a:ext cx="4827270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</a:pPr>
            <a:r>
              <a:rPr dirty="0"/>
              <a:t>5:</a:t>
            </a:r>
            <a:r>
              <a:rPr spc="-60" dirty="0"/>
              <a:t> </a:t>
            </a:r>
            <a:r>
              <a:rPr dirty="0"/>
              <a:t>Develop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plan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35" y="1719368"/>
            <a:ext cx="7746365" cy="23710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60045" marR="354965" indent="-342900">
              <a:lnSpc>
                <a:spcPct val="101400"/>
              </a:lnSpc>
              <a:spcBef>
                <a:spcPts val="40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8765" algn="l"/>
              </a:tabLst>
            </a:pPr>
            <a:r>
              <a:rPr sz="2000" dirty="0">
                <a:latin typeface="Constantia"/>
                <a:cs typeface="Constantia"/>
              </a:rPr>
              <a:t>Now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that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you’ve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deﬁned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your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target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state,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you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develop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plan </a:t>
            </a:r>
            <a:r>
              <a:rPr sz="2000" dirty="0">
                <a:latin typeface="Constantia"/>
                <a:cs typeface="Constantia"/>
              </a:rPr>
              <a:t>for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how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achieve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it.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Implementation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should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include:</a:t>
            </a:r>
            <a:endParaRPr sz="2000" dirty="0">
              <a:latin typeface="Constantia"/>
              <a:cs typeface="Constantia"/>
            </a:endParaRPr>
          </a:p>
          <a:p>
            <a:pPr marL="640080" lvl="1" indent="-342900">
              <a:lnSpc>
                <a:spcPct val="100000"/>
              </a:lnSpc>
              <a:spcBef>
                <a:spcPts val="125"/>
              </a:spcBef>
              <a:buClr>
                <a:srgbClr val="3E3E3E"/>
              </a:buClr>
              <a:buSzPct val="94736"/>
              <a:buFont typeface="Arial" panose="020B0604020202020204" pitchFamily="34" charset="0"/>
              <a:buChar char="•"/>
              <a:tabLst>
                <a:tab pos="506730" algn="l"/>
              </a:tabLst>
            </a:pPr>
            <a:r>
              <a:rPr sz="1900" dirty="0">
                <a:latin typeface="Constantia"/>
                <a:cs typeface="Constantia"/>
              </a:rPr>
              <a:t>A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task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list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to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get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the</a:t>
            </a:r>
            <a:r>
              <a:rPr sz="1900" spc="-110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countermeasures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in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place</a:t>
            </a:r>
            <a:endParaRPr sz="1900" dirty="0">
              <a:latin typeface="Constantia"/>
              <a:cs typeface="Constantia"/>
            </a:endParaRPr>
          </a:p>
          <a:p>
            <a:pPr marL="640080" lvl="1" indent="-342900">
              <a:lnSpc>
                <a:spcPct val="100000"/>
              </a:lnSpc>
              <a:spcBef>
                <a:spcPts val="275"/>
              </a:spcBef>
              <a:buClr>
                <a:srgbClr val="3E3E3E"/>
              </a:buClr>
              <a:buSzPct val="94736"/>
              <a:buFont typeface="Arial" panose="020B0604020202020204" pitchFamily="34" charset="0"/>
              <a:buChar char="•"/>
              <a:tabLst>
                <a:tab pos="506730" algn="l"/>
              </a:tabLst>
            </a:pPr>
            <a:r>
              <a:rPr sz="1900" dirty="0">
                <a:latin typeface="Constantia"/>
                <a:cs typeface="Constantia"/>
              </a:rPr>
              <a:t>Who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is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responsible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</a:t>
            </a:r>
            <a:r>
              <a:rPr sz="1900" spc="-114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what</a:t>
            </a:r>
            <a:endParaRPr sz="1900" dirty="0">
              <a:latin typeface="Constantia"/>
              <a:cs typeface="Constantia"/>
            </a:endParaRPr>
          </a:p>
          <a:p>
            <a:pPr marL="640080" lvl="1" indent="-342900">
              <a:lnSpc>
                <a:spcPct val="100000"/>
              </a:lnSpc>
              <a:spcBef>
                <a:spcPts val="270"/>
              </a:spcBef>
              <a:buClr>
                <a:srgbClr val="3E3E3E"/>
              </a:buClr>
              <a:buSzPct val="94736"/>
              <a:buFont typeface="Arial" panose="020B0604020202020204" pitchFamily="34" charset="0"/>
              <a:buChar char="•"/>
              <a:tabLst>
                <a:tab pos="506730" algn="l"/>
              </a:tabLst>
            </a:pPr>
            <a:r>
              <a:rPr sz="1900" spc="-10" dirty="0">
                <a:latin typeface="Constantia"/>
                <a:cs typeface="Constantia"/>
              </a:rPr>
              <a:t>Due</a:t>
            </a:r>
            <a:r>
              <a:rPr sz="1900" spc="-11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dates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for</a:t>
            </a:r>
            <a:r>
              <a:rPr sz="1900" spc="-114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any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time-</a:t>
            </a:r>
            <a:r>
              <a:rPr sz="1900" spc="-25" dirty="0">
                <a:latin typeface="Constantia"/>
                <a:cs typeface="Constantia"/>
              </a:rPr>
              <a:t>sensitive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work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items</a:t>
            </a:r>
            <a:endParaRPr sz="1900" dirty="0">
              <a:latin typeface="Constantia"/>
              <a:cs typeface="Constantia"/>
            </a:endParaRPr>
          </a:p>
          <a:p>
            <a:pPr marL="360045" marR="17780" indent="-342900">
              <a:lnSpc>
                <a:spcPct val="101400"/>
              </a:lnSpc>
              <a:spcBef>
                <a:spcPts val="1150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8765" algn="l"/>
              </a:tabLst>
            </a:pPr>
            <a:r>
              <a:rPr sz="2000" dirty="0">
                <a:latin typeface="Constantia"/>
                <a:cs typeface="Constantia"/>
              </a:rPr>
              <a:t>Most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teams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choose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document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their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60" dirty="0">
                <a:latin typeface="Constantia"/>
                <a:cs typeface="Constantia"/>
              </a:rPr>
              <a:t>implementa</a:t>
            </a:r>
            <a:r>
              <a:rPr lang="en-US" sz="2000" spc="-60" dirty="0">
                <a:latin typeface="Constantia"/>
                <a:cs typeface="Constantia"/>
              </a:rPr>
              <a:t>ti</a:t>
            </a:r>
            <a:r>
              <a:rPr sz="2000" spc="-60" dirty="0">
                <a:latin typeface="Constantia"/>
                <a:cs typeface="Constantia"/>
              </a:rPr>
              <a:t>on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 </a:t>
            </a:r>
            <a:r>
              <a:rPr sz="2000" spc="-10" dirty="0">
                <a:latin typeface="Constantia"/>
                <a:cs typeface="Constantia"/>
              </a:rPr>
              <a:t>their 	</a:t>
            </a:r>
            <a:r>
              <a:rPr sz="2000" spc="-25" dirty="0">
                <a:latin typeface="Constantia"/>
                <a:cs typeface="Constantia"/>
              </a:rPr>
              <a:t>A3.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114685"/>
            <a:ext cx="7520940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</a:pPr>
            <a:r>
              <a:rPr dirty="0"/>
              <a:t>6:</a:t>
            </a:r>
            <a:r>
              <a:rPr spc="-40" dirty="0"/>
              <a:t> </a:t>
            </a:r>
            <a:r>
              <a:rPr dirty="0"/>
              <a:t>Develop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50" dirty="0"/>
              <a:t>follow-</a:t>
            </a:r>
            <a:r>
              <a:rPr dirty="0"/>
              <a:t>up</a:t>
            </a:r>
            <a:r>
              <a:rPr spc="-40" dirty="0"/>
              <a:t> </a:t>
            </a:r>
            <a:r>
              <a:rPr dirty="0"/>
              <a:t>plan</a:t>
            </a:r>
            <a:r>
              <a:rPr spc="-40" dirty="0"/>
              <a:t> </a:t>
            </a:r>
            <a:r>
              <a:rPr spc="-20" dirty="0"/>
              <a:t>with </a:t>
            </a:r>
            <a:r>
              <a:rPr spc="-10" dirty="0"/>
              <a:t>predicted</a:t>
            </a:r>
            <a:r>
              <a:rPr spc="-19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945" y="1447423"/>
            <a:ext cx="8351520" cy="2254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5080" indent="-285750">
              <a:lnSpc>
                <a:spcPct val="110000"/>
              </a:lnSpc>
              <a:spcBef>
                <a:spcPts val="100"/>
              </a:spcBef>
              <a:buClr>
                <a:srgbClr val="0BD0D9"/>
              </a:buClr>
              <a:buSzPct val="94444"/>
              <a:buFont typeface="Arial" panose="020B0604020202020204" pitchFamily="34" charset="0"/>
              <a:buChar char="•"/>
              <a:tabLst>
                <a:tab pos="180340" algn="l"/>
                <a:tab pos="230504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follow-</a:t>
            </a:r>
            <a:r>
              <a:rPr sz="1800" dirty="0">
                <a:latin typeface="Constantia"/>
                <a:cs typeface="Constantia"/>
              </a:rPr>
              <a:t>up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plan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allows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Lean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teams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to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check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their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work;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it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allows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them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to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verify whether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they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actually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understood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current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condition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well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enough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to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improve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it.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follow-</a:t>
            </a:r>
            <a:r>
              <a:rPr sz="1800" dirty="0">
                <a:latin typeface="Constantia"/>
                <a:cs typeface="Constantia"/>
              </a:rPr>
              <a:t>up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plan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is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critical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step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in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improvement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because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it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can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help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teams </a:t>
            </a:r>
            <a:r>
              <a:rPr sz="1800" spc="-25" dirty="0">
                <a:latin typeface="Constantia"/>
                <a:cs typeface="Constantia"/>
              </a:rPr>
              <a:t>make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sure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the:</a:t>
            </a:r>
            <a:endParaRPr sz="1800" dirty="0">
              <a:latin typeface="Constantia"/>
              <a:cs typeface="Constantia"/>
            </a:endParaRPr>
          </a:p>
          <a:p>
            <a:pPr marL="495935" lvl="1" indent="-285750">
              <a:lnSpc>
                <a:spcPct val="100000"/>
              </a:lnSpc>
              <a:spcBef>
                <a:spcPts val="515"/>
              </a:spcBef>
              <a:buClr>
                <a:srgbClr val="3E3E3E"/>
              </a:buClr>
              <a:buSzPct val="94444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sz="1800" spc="-20" dirty="0">
                <a:latin typeface="Constantia"/>
                <a:cs typeface="Constantia"/>
              </a:rPr>
              <a:t>implementation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plan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was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executed</a:t>
            </a:r>
            <a:endParaRPr sz="1800" dirty="0">
              <a:latin typeface="Constantia"/>
              <a:cs typeface="Constantia"/>
            </a:endParaRPr>
          </a:p>
          <a:p>
            <a:pPr marL="495935" lvl="1" indent="-285750">
              <a:lnSpc>
                <a:spcPct val="100000"/>
              </a:lnSpc>
              <a:spcBef>
                <a:spcPts val="500"/>
              </a:spcBef>
              <a:buClr>
                <a:srgbClr val="3E3E3E"/>
              </a:buClr>
              <a:buSzPct val="94444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sz="1800" spc="-20" dirty="0">
                <a:latin typeface="Constantia"/>
                <a:cs typeface="Constantia"/>
              </a:rPr>
              <a:t>target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condition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was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realized</a:t>
            </a:r>
            <a:endParaRPr lang="en-US" sz="1800" spc="-10" dirty="0">
              <a:latin typeface="Constantia"/>
              <a:cs typeface="Constantia"/>
            </a:endParaRPr>
          </a:p>
          <a:p>
            <a:pPr marL="495935" lvl="1" indent="-285750">
              <a:spcBef>
                <a:spcPts val="500"/>
              </a:spcBef>
              <a:buClr>
                <a:srgbClr val="3E3E3E"/>
              </a:buClr>
              <a:buSzPct val="94444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en-US" sz="1800" spc="-10" dirty="0">
                <a:latin typeface="Constantia"/>
                <a:cs typeface="Constantia"/>
              </a:rPr>
              <a:t>expected</a:t>
            </a:r>
            <a:r>
              <a:rPr lang="en-US" sz="1800" spc="-35" dirty="0">
                <a:latin typeface="Constantia"/>
                <a:cs typeface="Constantia"/>
              </a:rPr>
              <a:t> </a:t>
            </a:r>
            <a:r>
              <a:rPr lang="en-US" sz="1800" spc="-10" dirty="0">
                <a:latin typeface="Constantia"/>
                <a:cs typeface="Constantia"/>
              </a:rPr>
              <a:t>results</a:t>
            </a:r>
            <a:r>
              <a:rPr lang="en-US" sz="1800" spc="-90" dirty="0">
                <a:latin typeface="Constantia"/>
                <a:cs typeface="Constantia"/>
              </a:rPr>
              <a:t> </a:t>
            </a:r>
            <a:r>
              <a:rPr lang="en-US" sz="1800" spc="-25" dirty="0">
                <a:latin typeface="Constantia"/>
                <a:cs typeface="Constantia"/>
              </a:rPr>
              <a:t>were</a:t>
            </a:r>
            <a:r>
              <a:rPr lang="en-US" sz="1800" spc="-90" dirty="0">
                <a:latin typeface="Constantia"/>
                <a:cs typeface="Constantia"/>
              </a:rPr>
              <a:t> </a:t>
            </a:r>
            <a:r>
              <a:rPr lang="en-US" sz="1800" spc="-10" dirty="0">
                <a:latin typeface="Constantia"/>
                <a:cs typeface="Constantia"/>
              </a:rPr>
              <a:t>achieved</a:t>
            </a:r>
            <a:endParaRPr lang="en-US"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68" y="1059371"/>
            <a:ext cx="6391910" cy="13423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60375" marR="5080" indent="-457200">
              <a:lnSpc>
                <a:spcPct val="110100"/>
              </a:lnSpc>
              <a:spcBef>
                <a:spcPts val="20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ﬁrst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six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steps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captured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A3 </a:t>
            </a:r>
            <a:r>
              <a:rPr sz="2600" dirty="0">
                <a:latin typeface="Constantia"/>
                <a:cs typeface="Constantia"/>
              </a:rPr>
              <a:t>report.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Most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teams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template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their </a:t>
            </a:r>
            <a:r>
              <a:rPr sz="2600" spc="-25" dirty="0">
                <a:latin typeface="Constantia"/>
                <a:cs typeface="Constantia"/>
              </a:rPr>
              <a:t>A3.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588" y="356796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17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198" y="53578"/>
            <a:ext cx="6755605" cy="50363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5500" y="3567960"/>
            <a:ext cx="156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19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820" y="264319"/>
            <a:ext cx="6728222" cy="46291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85366"/>
            <a:ext cx="29387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PDCA</a:t>
            </a:r>
            <a:r>
              <a:rPr sz="5000" spc="-20" dirty="0"/>
              <a:t> </a:t>
            </a:r>
            <a:r>
              <a:rPr sz="5000" spc="-10" dirty="0"/>
              <a:t>Cycle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15950" y="1463802"/>
            <a:ext cx="726820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18820" indent="-457200">
              <a:lnSpc>
                <a:spcPct val="100000"/>
              </a:lnSpc>
              <a:spcBef>
                <a:spcPts val="100"/>
              </a:spcBef>
              <a:buClr>
                <a:srgbClr val="606060"/>
              </a:buClr>
              <a:buSzPct val="44230"/>
              <a:buFont typeface="Arial" panose="020B0604020202020204" pitchFamily="34" charset="0"/>
              <a:buChar char="•"/>
              <a:tabLst>
                <a:tab pos="384175" algn="l"/>
              </a:tabLst>
            </a:pPr>
            <a:r>
              <a:rPr sz="2600" spc="-10" dirty="0">
                <a:latin typeface="Constantia"/>
                <a:cs typeface="Constantia"/>
              </a:rPr>
              <a:t>PDCA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cycle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iterative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continually </a:t>
            </a:r>
            <a:r>
              <a:rPr sz="2600" dirty="0">
                <a:latin typeface="Constantia"/>
                <a:cs typeface="Constantia"/>
              </a:rPr>
              <a:t>improving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products,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people,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services.</a:t>
            </a:r>
            <a:endParaRPr sz="2600" dirty="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buClr>
                <a:srgbClr val="606060"/>
              </a:buClr>
              <a:buSzPct val="44230"/>
              <a:buFont typeface="Arial" panose="020B0604020202020204" pitchFamily="34" charset="0"/>
              <a:buChar char="•"/>
              <a:tabLst>
                <a:tab pos="383540" algn="l"/>
              </a:tabLst>
            </a:pPr>
            <a:r>
              <a:rPr sz="2600" dirty="0">
                <a:latin typeface="Constantia"/>
                <a:cs typeface="Constantia"/>
              </a:rPr>
              <a:t>Lean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Management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Continuous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Improvement)</a:t>
            </a:r>
            <a:endParaRPr sz="2600" dirty="0">
              <a:latin typeface="Constantia"/>
              <a:cs typeface="Constantia"/>
            </a:endParaRPr>
          </a:p>
          <a:p>
            <a:pPr marL="469900" marR="5080" indent="-457200">
              <a:lnSpc>
                <a:spcPct val="100000"/>
              </a:lnSpc>
              <a:buClr>
                <a:srgbClr val="606060"/>
              </a:buClr>
              <a:buSzPct val="44230"/>
              <a:buFont typeface="Arial" panose="020B0604020202020204" pitchFamily="34" charset="0"/>
              <a:buChar char="•"/>
              <a:tabLst>
                <a:tab pos="384175" algn="l"/>
              </a:tabLst>
            </a:pPr>
            <a:r>
              <a:rPr sz="2600" dirty="0">
                <a:latin typeface="Constantia"/>
                <a:cs typeface="Constantia"/>
              </a:rPr>
              <a:t>Includes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solutions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testing,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analyzing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results,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and </a:t>
            </a:r>
            <a:r>
              <a:rPr sz="2600" dirty="0">
                <a:latin typeface="Constantia"/>
                <a:cs typeface="Constantia"/>
              </a:rPr>
              <a:t>improving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9827" y="3567960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20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347" y="32147"/>
            <a:ext cx="6561534" cy="49387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4207" y="3567960"/>
            <a:ext cx="14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21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722" y="57150"/>
            <a:ext cx="6681786" cy="49922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7:</a:t>
            </a:r>
            <a:r>
              <a:rPr spc="-70" dirty="0"/>
              <a:t> </a:t>
            </a:r>
            <a:r>
              <a:rPr dirty="0"/>
              <a:t>Get</a:t>
            </a:r>
            <a:r>
              <a:rPr spc="-70" dirty="0"/>
              <a:t> </a:t>
            </a:r>
            <a:r>
              <a:rPr dirty="0"/>
              <a:t>everyone</a:t>
            </a:r>
            <a:r>
              <a:rPr spc="-70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10" dirty="0"/>
              <a:t>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68" y="1059359"/>
            <a:ext cx="8350250" cy="22142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0375" marR="5080" indent="-457200">
              <a:lnSpc>
                <a:spcPct val="110000"/>
              </a:lnSpc>
              <a:spcBef>
                <a:spcPts val="25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goal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any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systemic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improvement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 improves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every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part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system.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it’s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vital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include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everyone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might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aﬀected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implementation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target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state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conversation </a:t>
            </a:r>
            <a:r>
              <a:rPr sz="2600" spc="-25" dirty="0">
                <a:latin typeface="Constantia"/>
                <a:cs typeface="Constantia"/>
              </a:rPr>
              <a:t>before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changes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made.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7:</a:t>
            </a:r>
            <a:r>
              <a:rPr spc="-70" dirty="0"/>
              <a:t> </a:t>
            </a:r>
            <a:r>
              <a:rPr dirty="0"/>
              <a:t>Get</a:t>
            </a:r>
            <a:r>
              <a:rPr spc="-70" dirty="0"/>
              <a:t> </a:t>
            </a:r>
            <a:r>
              <a:rPr dirty="0"/>
              <a:t>everyone</a:t>
            </a:r>
            <a:r>
              <a:rPr spc="-70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10" dirty="0"/>
              <a:t>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650" y="1059880"/>
            <a:ext cx="8227059" cy="18802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6710" marR="5080" indent="-342900">
              <a:lnSpc>
                <a:spcPct val="90400"/>
              </a:lnSpc>
              <a:spcBef>
                <a:spcPts val="275"/>
              </a:spcBef>
              <a:buClr>
                <a:srgbClr val="0BD0D9"/>
              </a:buClr>
              <a:buSzPct val="97727"/>
              <a:buFont typeface="Arial" panose="020B0604020202020204" pitchFamily="34" charset="0"/>
              <a:buChar char="•"/>
              <a:tabLst>
                <a:tab pos="290830" algn="l"/>
              </a:tabLst>
            </a:pPr>
            <a:r>
              <a:rPr sz="2200" dirty="0">
                <a:latin typeface="Constantia"/>
                <a:cs typeface="Constantia"/>
              </a:rPr>
              <a:t>Building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consensus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throughout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process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usually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most eﬀective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approach,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which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why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many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teams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choose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to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include </a:t>
            </a:r>
            <a:r>
              <a:rPr sz="2200" dirty="0">
                <a:latin typeface="Constantia"/>
                <a:cs typeface="Constantia"/>
              </a:rPr>
              <a:t>this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each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critical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turning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point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A3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process.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Depending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on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scope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work,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might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also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important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to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inform </a:t>
            </a:r>
            <a:r>
              <a:rPr sz="2200" spc="-20" dirty="0">
                <a:latin typeface="Constantia"/>
                <a:cs typeface="Constantia"/>
              </a:rPr>
              <a:t>executives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other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stakeholders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who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might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impacted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by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work.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8:</a:t>
            </a:r>
            <a:r>
              <a:rPr spc="-20" dirty="0"/>
              <a:t> </a:t>
            </a:r>
            <a:r>
              <a:rPr spc="-10" dirty="0"/>
              <a:t>Implement!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69576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6075" marR="5080" indent="-342900">
              <a:lnSpc>
                <a:spcPct val="110100"/>
              </a:lnSpc>
              <a:spcBef>
                <a:spcPts val="20"/>
              </a:spcBef>
              <a:buClr>
                <a:srgbClr val="0BD0D9"/>
              </a:buClr>
              <a:buSzPct val="98076"/>
              <a:tabLst>
                <a:tab pos="340360" algn="l"/>
              </a:tabLst>
            </a:pPr>
            <a:r>
              <a:rPr spc="-10" dirty="0"/>
              <a:t>Now</a:t>
            </a:r>
            <a:r>
              <a:rPr spc="-100" dirty="0"/>
              <a:t> </a:t>
            </a:r>
            <a:r>
              <a:rPr spc="-20" dirty="0"/>
              <a:t>it’s</a:t>
            </a:r>
            <a:r>
              <a:rPr spc="-120" dirty="0"/>
              <a:t> </a:t>
            </a:r>
            <a:r>
              <a:rPr dirty="0"/>
              <a:t>time</a:t>
            </a:r>
            <a:r>
              <a:rPr spc="-125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dirty="0"/>
              <a:t>implementation.</a:t>
            </a:r>
            <a:r>
              <a:rPr spc="-50" dirty="0"/>
              <a:t> </a:t>
            </a:r>
            <a:r>
              <a:rPr spc="-20" dirty="0"/>
              <a:t>Follow</a:t>
            </a:r>
            <a:r>
              <a:rPr spc="-120" dirty="0"/>
              <a:t> </a:t>
            </a:r>
            <a:r>
              <a:rPr spc="-25" dirty="0"/>
              <a:t>the </a:t>
            </a:r>
            <a:r>
              <a:rPr spc="-10" dirty="0"/>
              <a:t>implementation</a:t>
            </a:r>
            <a:r>
              <a:rPr spc="-100" dirty="0"/>
              <a:t> </a:t>
            </a:r>
            <a:r>
              <a:rPr dirty="0"/>
              <a:t>as</a:t>
            </a:r>
            <a:r>
              <a:rPr spc="-110" dirty="0"/>
              <a:t> </a:t>
            </a:r>
            <a:r>
              <a:rPr dirty="0"/>
              <a:t>discussed,</a:t>
            </a:r>
            <a:r>
              <a:rPr spc="-60" dirty="0"/>
              <a:t> </a:t>
            </a:r>
            <a:r>
              <a:rPr spc="-10" dirty="0"/>
              <a:t>observing </a:t>
            </a:r>
            <a:r>
              <a:rPr dirty="0"/>
              <a:t>opportunities</a:t>
            </a:r>
            <a:r>
              <a:rPr spc="-95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spc="-25" dirty="0"/>
              <a:t>improvement</a:t>
            </a:r>
            <a:r>
              <a:rPr spc="-140" dirty="0"/>
              <a:t> </a:t>
            </a:r>
            <a:r>
              <a:rPr dirty="0"/>
              <a:t>along</a:t>
            </a:r>
            <a:r>
              <a:rPr spc="-50" dirty="0"/>
              <a:t> </a:t>
            </a:r>
            <a:r>
              <a:rPr spc="-10" dirty="0"/>
              <a:t>the</a:t>
            </a:r>
            <a:r>
              <a:rPr spc="-145" dirty="0"/>
              <a:t> </a:t>
            </a:r>
            <a:r>
              <a:rPr spc="-30" dirty="0"/>
              <a:t>way.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9:</a:t>
            </a:r>
            <a:r>
              <a:rPr spc="-95" dirty="0"/>
              <a:t> </a:t>
            </a:r>
            <a:r>
              <a:rPr spc="-20" dirty="0"/>
              <a:t>Evaluate</a:t>
            </a:r>
            <a:r>
              <a:rPr spc="-90" dirty="0"/>
              <a:t> </a:t>
            </a: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84" y="1103634"/>
            <a:ext cx="7907655" cy="32374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46075" marR="118110" indent="-342900"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SzPct val="97916"/>
              <a:buFont typeface="Arial" panose="020B0604020202020204" pitchFamily="34" charset="0"/>
              <a:buChar char="•"/>
              <a:tabLst>
                <a:tab pos="31559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situations,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A3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process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with </a:t>
            </a:r>
            <a:r>
              <a:rPr sz="2400" dirty="0">
                <a:latin typeface="Constantia"/>
                <a:cs typeface="Constantia"/>
              </a:rPr>
              <a:t>implementation.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It’s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critical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measure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actual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results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to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your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predictions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learn.</a:t>
            </a:r>
            <a:endParaRPr sz="2400" dirty="0">
              <a:latin typeface="Constantia"/>
              <a:cs typeface="Constantia"/>
            </a:endParaRPr>
          </a:p>
          <a:p>
            <a:pPr marL="346075" marR="5080" indent="-342900">
              <a:spcBef>
                <a:spcPts val="1105"/>
              </a:spcBef>
              <a:buClr>
                <a:srgbClr val="0BD0D9"/>
              </a:buClr>
              <a:buSzPct val="97916"/>
              <a:buFont typeface="Arial" panose="020B0604020202020204" pitchFamily="34" charset="0"/>
              <a:buChar char="•"/>
              <a:tabLst>
                <a:tab pos="31559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actual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results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vary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from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expected, </a:t>
            </a:r>
            <a:r>
              <a:rPr sz="2400" dirty="0">
                <a:latin typeface="Constantia"/>
                <a:cs typeface="Constantia"/>
              </a:rPr>
              <a:t>do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ﬁgure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70" dirty="0">
                <a:latin typeface="Constantia"/>
                <a:cs typeface="Constantia"/>
              </a:rPr>
              <a:t>why.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Alter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process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as </a:t>
            </a:r>
            <a:r>
              <a:rPr sz="2400" spc="-30" dirty="0">
                <a:latin typeface="Constantia"/>
                <a:cs typeface="Constantia"/>
              </a:rPr>
              <a:t>necessary,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repeat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implementation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follow-</a:t>
            </a:r>
            <a:r>
              <a:rPr sz="2400" dirty="0">
                <a:latin typeface="Constantia"/>
                <a:cs typeface="Constantia"/>
              </a:rPr>
              <a:t>up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until</a:t>
            </a:r>
            <a:r>
              <a:rPr lang="en-US" sz="2400" spc="-1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the</a:t>
            </a:r>
            <a:r>
              <a:rPr lang="en-US" sz="2400" spc="-15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goal</a:t>
            </a:r>
            <a:r>
              <a:rPr lang="en-US" sz="2400" spc="-35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is</a:t>
            </a:r>
            <a:r>
              <a:rPr lang="en-US" sz="2400" spc="-80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met.</a:t>
            </a:r>
            <a:endParaRPr lang="en-US" sz="2400" dirty="0">
              <a:latin typeface="Constantia"/>
              <a:cs typeface="Constantia"/>
            </a:endParaRPr>
          </a:p>
          <a:p>
            <a:pPr marL="314325" marR="5080" indent="-311150">
              <a:lnSpc>
                <a:spcPct val="100000"/>
              </a:lnSpc>
              <a:spcBef>
                <a:spcPts val="1105"/>
              </a:spcBef>
              <a:buClr>
                <a:srgbClr val="0BD0D9"/>
              </a:buClr>
              <a:buSzPct val="97916"/>
              <a:buFont typeface="Segoe UI Symbol"/>
              <a:buChar char="➔"/>
              <a:tabLst>
                <a:tab pos="315595" algn="l"/>
              </a:tabLst>
            </a:pP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A3</a:t>
            </a:r>
            <a:r>
              <a:rPr spc="-55" dirty="0"/>
              <a:t> </a:t>
            </a:r>
            <a:r>
              <a:rPr spc="-10" dirty="0"/>
              <a:t>Process?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54" y="1100087"/>
            <a:ext cx="8168640" cy="28403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9410" marR="289560" indent="-342900">
              <a:lnSpc>
                <a:spcPct val="101800"/>
              </a:lnSpc>
              <a:spcBef>
                <a:spcPts val="40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8130" algn="l"/>
              </a:tabLst>
            </a:pPr>
            <a:r>
              <a:rPr sz="2000" dirty="0">
                <a:latin typeface="Constantia"/>
                <a:cs typeface="Constantia"/>
              </a:rPr>
              <a:t>Allows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groups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people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actively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collaborate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purpose,</a:t>
            </a:r>
            <a:r>
              <a:rPr sz="2000" spc="-10" dirty="0">
                <a:latin typeface="Constantia"/>
                <a:cs typeface="Constantia"/>
              </a:rPr>
              <a:t> goals,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strategy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project</a:t>
            </a:r>
            <a:endParaRPr sz="2000" dirty="0">
              <a:latin typeface="Constantia"/>
              <a:cs typeface="Constantia"/>
            </a:endParaRPr>
          </a:p>
          <a:p>
            <a:pPr marL="360045" indent="-342900">
              <a:lnSpc>
                <a:spcPct val="100000"/>
              </a:lnSpc>
              <a:spcBef>
                <a:spcPts val="35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2000" dirty="0">
                <a:latin typeface="Constantia"/>
                <a:cs typeface="Constantia"/>
              </a:rPr>
              <a:t>Encourages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in-depth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problem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solving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throughout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process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and</a:t>
            </a:r>
            <a:endParaRPr sz="2000" dirty="0">
              <a:latin typeface="Constantia"/>
              <a:cs typeface="Constantia"/>
            </a:endParaRPr>
          </a:p>
          <a:p>
            <a:pPr marL="278130" marR="306070">
              <a:lnSpc>
                <a:spcPct val="101800"/>
              </a:lnSpc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adjusting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needed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ensure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that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project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most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accurately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meets </a:t>
            </a:r>
            <a:r>
              <a:rPr sz="2000" dirty="0">
                <a:latin typeface="Constantia"/>
                <a:cs typeface="Constantia"/>
              </a:rPr>
              <a:t>its intended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goal</a:t>
            </a:r>
            <a:endParaRPr sz="2000" dirty="0">
              <a:latin typeface="Constantia"/>
              <a:cs typeface="Constantia"/>
            </a:endParaRPr>
          </a:p>
          <a:p>
            <a:pPr marL="359410" marR="19685" indent="-342900">
              <a:lnSpc>
                <a:spcPts val="2450"/>
              </a:lnSpc>
              <a:spcBef>
                <a:spcPts val="125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8130" algn="l"/>
              </a:tabLst>
            </a:pPr>
            <a:r>
              <a:rPr sz="2000" dirty="0">
                <a:latin typeface="Constantia"/>
                <a:cs typeface="Constantia"/>
              </a:rPr>
              <a:t>Helps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organization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foster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eﬀective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collaboration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bringing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out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best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problem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solving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teams</a:t>
            </a:r>
            <a:endParaRPr sz="2000" dirty="0">
              <a:latin typeface="Constantia"/>
              <a:cs typeface="Constantia"/>
            </a:endParaRPr>
          </a:p>
          <a:p>
            <a:pPr marL="359410" marR="17780" indent="-342900">
              <a:lnSpc>
                <a:spcPts val="2450"/>
              </a:lnSpc>
              <a:spcBef>
                <a:spcPts val="40"/>
              </a:spcBef>
              <a:buClr>
                <a:srgbClr val="0BD0D9"/>
              </a:buClr>
              <a:buSzPct val="97500"/>
              <a:buFont typeface="Arial" panose="020B0604020202020204" pitchFamily="34" charset="0"/>
              <a:buChar char="•"/>
              <a:tabLst>
                <a:tab pos="278130" algn="l"/>
              </a:tabLst>
            </a:pPr>
            <a:r>
              <a:rPr sz="2000" dirty="0">
                <a:latin typeface="Constantia"/>
                <a:cs typeface="Constantia"/>
              </a:rPr>
              <a:t>Using 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A3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process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foster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collaboration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help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organizations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and </a:t>
            </a:r>
            <a:r>
              <a:rPr sz="2000" dirty="0">
                <a:latin typeface="Constantia"/>
                <a:cs typeface="Constantia"/>
              </a:rPr>
              <a:t>teams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invest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their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time,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money,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momentum</a:t>
            </a:r>
            <a:r>
              <a:rPr sz="2000" spc="-10" dirty="0">
                <a:latin typeface="Constantia"/>
                <a:cs typeface="Constantia"/>
              </a:rPr>
              <a:t> most</a:t>
            </a:r>
            <a:r>
              <a:rPr lang="en-US" sz="2000" spc="-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eﬀectively.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-21694"/>
            <a:ext cx="52660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30" dirty="0"/>
              <a:t> </a:t>
            </a:r>
            <a:r>
              <a:rPr dirty="0"/>
              <a:t>Steps</a:t>
            </a:r>
            <a:r>
              <a:rPr spc="-125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spc="-10" dirty="0"/>
              <a:t>Process Improvement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75" y="1397762"/>
            <a:ext cx="7677150" cy="31953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spc="-20" dirty="0">
                <a:latin typeface="Constantia"/>
                <a:cs typeface="Constantia"/>
              </a:rPr>
              <a:t>Understand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current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status</a:t>
            </a:r>
            <a:endParaRPr sz="2600" dirty="0">
              <a:latin typeface="Constantia"/>
              <a:cs typeface="Constantia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spc="-10" dirty="0">
                <a:latin typeface="Constantia"/>
                <a:cs typeface="Constantia"/>
              </a:rPr>
              <a:t>Develop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vision</a:t>
            </a:r>
            <a:endParaRPr sz="2600" dirty="0">
              <a:latin typeface="Constantia"/>
              <a:cs typeface="Constantia"/>
            </a:endParaRPr>
          </a:p>
          <a:p>
            <a:pPr marL="526415" marR="615950" indent="-514350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dirty="0">
                <a:latin typeface="Constantia"/>
                <a:cs typeface="Constantia"/>
              </a:rPr>
              <a:t>Establish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20" dirty="0">
                <a:latin typeface="Constantia"/>
                <a:cs typeface="Constantia"/>
              </a:rPr>
              <a:t>required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actions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(in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order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priority)</a:t>
            </a:r>
            <a:endParaRPr sz="2600" dirty="0">
              <a:latin typeface="Constantia"/>
              <a:cs typeface="Constantia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spc="-25" dirty="0">
                <a:latin typeface="Constantia"/>
                <a:cs typeface="Constantia"/>
              </a:rPr>
              <a:t>Produce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accomplish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required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actions</a:t>
            </a:r>
            <a:endParaRPr sz="2600" dirty="0">
              <a:latin typeface="Constantia"/>
              <a:cs typeface="Constantia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dirty="0">
                <a:latin typeface="Constantia"/>
                <a:cs typeface="Constantia"/>
              </a:rPr>
              <a:t>Commit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resources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execute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plan</a:t>
            </a:r>
            <a:endParaRPr sz="2600" dirty="0">
              <a:latin typeface="Constantia"/>
              <a:cs typeface="Constantia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4230"/>
              <a:buFont typeface="+mj-lt"/>
              <a:buAutoNum type="arabicPeriod"/>
              <a:tabLst>
                <a:tab pos="607695" algn="l"/>
              </a:tabLst>
            </a:pPr>
            <a:r>
              <a:rPr sz="2600" dirty="0">
                <a:latin typeface="Constantia"/>
                <a:cs typeface="Constantia"/>
              </a:rPr>
              <a:t>Go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step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1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85" y="1372143"/>
            <a:ext cx="919480" cy="3609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0"/>
              </a:lnSpc>
            </a:pPr>
            <a:r>
              <a:rPr sz="3200" dirty="0">
                <a:solidFill>
                  <a:srgbClr val="04617A"/>
                </a:solidFill>
                <a:latin typeface="Calibri"/>
                <a:cs typeface="Calibri"/>
              </a:rPr>
              <a:t>Process</a:t>
            </a:r>
            <a:r>
              <a:rPr sz="3200" spc="-95" dirty="0">
                <a:solidFill>
                  <a:srgbClr val="04617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617A"/>
                </a:solidFill>
                <a:latin typeface="Calibri"/>
                <a:cs typeface="Calibri"/>
              </a:rPr>
              <a:t>Improvement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04617A"/>
                </a:solidFill>
                <a:latin typeface="Calibri"/>
                <a:cs typeface="Calibri"/>
              </a:rPr>
              <a:t>Adoption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514350"/>
            <a:ext cx="6950999" cy="4454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1" y="152400"/>
            <a:ext cx="7772399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Toyota’s</a:t>
            </a:r>
            <a:r>
              <a:rPr spc="-60" dirty="0"/>
              <a:t> </a:t>
            </a:r>
            <a:r>
              <a:rPr dirty="0"/>
              <a:t>A3</a:t>
            </a:r>
            <a:r>
              <a:rPr spc="-6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80" y="1101613"/>
            <a:ext cx="8402320" cy="310674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0829" marR="323850" indent="-285750">
              <a:lnSpc>
                <a:spcPct val="102099"/>
              </a:lnSpc>
              <a:spcBef>
                <a:spcPts val="40"/>
              </a:spcBef>
              <a:buClr>
                <a:srgbClr val="0BD0D9"/>
              </a:buClr>
              <a:buSzPct val="97058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sz="1700" spc="-25" dirty="0">
                <a:latin typeface="Constantia"/>
                <a:cs typeface="Constantia"/>
              </a:rPr>
              <a:t>Toyota,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with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around</a:t>
            </a:r>
            <a:r>
              <a:rPr sz="1700" spc="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350,000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employees,</a:t>
            </a:r>
            <a:r>
              <a:rPr sz="1700" spc="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is</a:t>
            </a:r>
            <a:r>
              <a:rPr sz="1700" spc="-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known</a:t>
            </a:r>
            <a:r>
              <a:rPr sz="1700" spc="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for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its</a:t>
            </a:r>
            <a:r>
              <a:rPr sz="1700" spc="-5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continued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commitment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spc="-25" dirty="0">
                <a:latin typeface="Constantia"/>
                <a:cs typeface="Constantia"/>
              </a:rPr>
              <a:t>to </a:t>
            </a:r>
            <a:r>
              <a:rPr sz="1700" dirty="0">
                <a:latin typeface="Constantia"/>
                <a:cs typeface="Constantia"/>
              </a:rPr>
              <a:t>improving</a:t>
            </a:r>
            <a:r>
              <a:rPr sz="1700" spc="-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operational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performance</a:t>
            </a:r>
            <a:r>
              <a:rPr sz="1700" spc="-5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with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</a:t>
            </a:r>
            <a:r>
              <a:rPr sz="1700" spc="-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Lean thinking</a:t>
            </a:r>
            <a:r>
              <a:rPr sz="1700" spc="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tool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called</a:t>
            </a:r>
            <a:r>
              <a:rPr sz="1700" spc="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the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A3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process</a:t>
            </a:r>
            <a:endParaRPr sz="1700" dirty="0">
              <a:latin typeface="Constantia"/>
              <a:cs typeface="Constantia"/>
            </a:endParaRPr>
          </a:p>
          <a:p>
            <a:pPr marL="290829" marR="5080" indent="-285750">
              <a:lnSpc>
                <a:spcPct val="102099"/>
              </a:lnSpc>
              <a:spcBef>
                <a:spcPts val="1095"/>
              </a:spcBef>
              <a:buClr>
                <a:srgbClr val="0BD0D9"/>
              </a:buClr>
              <a:buSzPct val="97058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sz="1700" dirty="0">
                <a:latin typeface="Constantia"/>
                <a:cs typeface="Constantia"/>
              </a:rPr>
              <a:t>A3 process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is</a:t>
            </a:r>
            <a:r>
              <a:rPr sz="1700" spc="-5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problem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solving</a:t>
            </a:r>
            <a:r>
              <a:rPr sz="1700" spc="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tool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spc="-30" dirty="0">
                <a:latin typeface="Constantia"/>
                <a:cs typeface="Constantia"/>
              </a:rPr>
              <a:t>Toyota</a:t>
            </a:r>
            <a:r>
              <a:rPr sz="1700" spc="-6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developed</a:t>
            </a:r>
            <a:r>
              <a:rPr sz="1700" spc="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to</a:t>
            </a:r>
            <a:r>
              <a:rPr sz="1700" spc="-2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foster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learning,</a:t>
            </a:r>
            <a:r>
              <a:rPr sz="1700" spc="6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collaboration, </a:t>
            </a:r>
            <a:r>
              <a:rPr sz="1700" dirty="0">
                <a:latin typeface="Constantia"/>
                <a:cs typeface="Constantia"/>
              </a:rPr>
              <a:t>and</a:t>
            </a:r>
            <a:r>
              <a:rPr sz="1700" spc="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personal</a:t>
            </a:r>
            <a:r>
              <a:rPr sz="1700" spc="-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growth</a:t>
            </a:r>
            <a:r>
              <a:rPr sz="1700" spc="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in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employees.</a:t>
            </a:r>
            <a:endParaRPr sz="1700" dirty="0">
              <a:latin typeface="Constantia"/>
              <a:cs typeface="Constantia"/>
            </a:endParaRPr>
          </a:p>
          <a:p>
            <a:pPr marL="290829" marR="410845" indent="-285750">
              <a:lnSpc>
                <a:spcPct val="102099"/>
              </a:lnSpc>
              <a:spcBef>
                <a:spcPts val="1090"/>
              </a:spcBef>
              <a:buClr>
                <a:srgbClr val="0BD0D9"/>
              </a:buClr>
              <a:buSzPct val="97058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sz="1700" dirty="0">
                <a:latin typeface="Constantia"/>
                <a:cs typeface="Constantia"/>
              </a:rPr>
              <a:t>The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term</a:t>
            </a:r>
            <a:r>
              <a:rPr sz="1700" spc="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“A3”</a:t>
            </a:r>
            <a:r>
              <a:rPr sz="1700" spc="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is</a:t>
            </a:r>
            <a:r>
              <a:rPr sz="1700" spc="-5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derived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from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the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particular</a:t>
            </a:r>
            <a:r>
              <a:rPr sz="1700" spc="-7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size</a:t>
            </a:r>
            <a:r>
              <a:rPr sz="1700" spc="-6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of</a:t>
            </a:r>
            <a:r>
              <a:rPr sz="1700" spc="4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paper</a:t>
            </a:r>
            <a:r>
              <a:rPr sz="1700" spc="-3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(11”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X</a:t>
            </a:r>
            <a:r>
              <a:rPr sz="1700" spc="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17”)</a:t>
            </a:r>
            <a:r>
              <a:rPr sz="1700" spc="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used</a:t>
            </a:r>
            <a:r>
              <a:rPr sz="1700" spc="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to</a:t>
            </a:r>
            <a:r>
              <a:rPr sz="1700" spc="-6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outline </a:t>
            </a:r>
            <a:r>
              <a:rPr sz="1700" dirty="0">
                <a:latin typeface="Constantia"/>
                <a:cs typeface="Constantia"/>
              </a:rPr>
              <a:t>ideas,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plans, and</a:t>
            </a:r>
            <a:r>
              <a:rPr sz="1700" spc="-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goals</a:t>
            </a:r>
            <a:r>
              <a:rPr sz="1700" spc="-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throughout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the</a:t>
            </a:r>
            <a:r>
              <a:rPr sz="1700" spc="-2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A3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process.</a:t>
            </a:r>
            <a:endParaRPr sz="1700" dirty="0">
              <a:latin typeface="Constantia"/>
              <a:cs typeface="Constantia"/>
            </a:endParaRPr>
          </a:p>
          <a:p>
            <a:pPr marL="291465" indent="-285750">
              <a:lnSpc>
                <a:spcPct val="100000"/>
              </a:lnSpc>
              <a:spcBef>
                <a:spcPts val="1140"/>
              </a:spcBef>
              <a:buClr>
                <a:srgbClr val="0BD0D9"/>
              </a:buClr>
              <a:buSzPct val="97058"/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sz="1700" spc="-30" dirty="0">
                <a:latin typeface="Constantia"/>
                <a:cs typeface="Constantia"/>
              </a:rPr>
              <a:t>Toyota</a:t>
            </a:r>
            <a:r>
              <a:rPr sz="1700" spc="-3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uses</a:t>
            </a:r>
            <a:r>
              <a:rPr sz="1700" spc="-2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A3</a:t>
            </a:r>
            <a:r>
              <a:rPr sz="1700" spc="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reports </a:t>
            </a:r>
            <a:r>
              <a:rPr sz="1700" spc="-20" dirty="0">
                <a:latin typeface="Constantia"/>
                <a:cs typeface="Constantia"/>
              </a:rPr>
              <a:t>for:</a:t>
            </a:r>
            <a:endParaRPr sz="1700" dirty="0">
              <a:latin typeface="Constantia"/>
              <a:cs typeface="Constantia"/>
            </a:endParaRPr>
          </a:p>
          <a:p>
            <a:pPr marL="554990" lvl="1" indent="-285750">
              <a:lnSpc>
                <a:spcPct val="100000"/>
              </a:lnSpc>
              <a:spcBef>
                <a:spcPts val="195"/>
              </a:spcBef>
              <a:buClr>
                <a:srgbClr val="3E3E3E"/>
              </a:buClr>
              <a:buFont typeface="Arial" panose="020B0604020202020204" pitchFamily="34" charset="0"/>
              <a:buChar char="•"/>
              <a:tabLst>
                <a:tab pos="456565" algn="l"/>
              </a:tabLst>
            </a:pPr>
            <a:r>
              <a:rPr sz="1600" dirty="0">
                <a:latin typeface="Constantia"/>
                <a:cs typeface="Constantia"/>
              </a:rPr>
              <a:t>Problem</a:t>
            </a:r>
            <a:r>
              <a:rPr sz="1600" spc="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Solving</a:t>
            </a:r>
            <a:endParaRPr lang="en-US" sz="1600" spc="-10" dirty="0">
              <a:latin typeface="Constantia"/>
              <a:cs typeface="Constantia"/>
            </a:endParaRPr>
          </a:p>
          <a:p>
            <a:pPr marL="554990" lvl="1" indent="-285750">
              <a:lnSpc>
                <a:spcPct val="100000"/>
              </a:lnSpc>
              <a:spcBef>
                <a:spcPts val="195"/>
              </a:spcBef>
              <a:buClr>
                <a:srgbClr val="3E3E3E"/>
              </a:buClr>
              <a:buFont typeface="Arial" panose="020B0604020202020204" pitchFamily="34" charset="0"/>
              <a:buChar char="•"/>
              <a:tabLst>
                <a:tab pos="456565" algn="l"/>
              </a:tabLst>
            </a:pPr>
            <a:r>
              <a:rPr lang="en-US" sz="1600" spc="-10" dirty="0">
                <a:latin typeface="Constantia"/>
                <a:cs typeface="Constantia"/>
              </a:rPr>
              <a:t>Reporting Project Status</a:t>
            </a:r>
          </a:p>
          <a:p>
            <a:pPr marL="554990" lvl="1" indent="-285750">
              <a:lnSpc>
                <a:spcPct val="100000"/>
              </a:lnSpc>
              <a:spcBef>
                <a:spcPts val="195"/>
              </a:spcBef>
              <a:buClr>
                <a:srgbClr val="3E3E3E"/>
              </a:buClr>
              <a:buFont typeface="Arial" panose="020B0604020202020204" pitchFamily="34" charset="0"/>
              <a:buChar char="•"/>
              <a:tabLst>
                <a:tab pos="456565" algn="l"/>
              </a:tabLst>
            </a:pPr>
            <a:r>
              <a:rPr lang="en-US" sz="1600" spc="-10" dirty="0">
                <a:latin typeface="Constantia"/>
                <a:cs typeface="Constantia"/>
              </a:rPr>
              <a:t>Proposing Policy Change</a:t>
            </a:r>
            <a:endParaRPr sz="1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6244" y="3567960"/>
            <a:ext cx="154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5C75"/>
                </a:solidFill>
                <a:latin typeface="Constantia"/>
                <a:cs typeface="Constantia"/>
              </a:rPr>
              <a:t>18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769" y="22623"/>
            <a:ext cx="6702028" cy="5063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95" y="389064"/>
            <a:ext cx="535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A3</a:t>
            </a:r>
            <a:r>
              <a:rPr spc="-54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854" y="1044612"/>
            <a:ext cx="5634355" cy="589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1930">
              <a:lnSpc>
                <a:spcPts val="2170"/>
              </a:lnSpc>
              <a:spcBef>
                <a:spcPts val="135"/>
              </a:spcBef>
            </a:pPr>
            <a:r>
              <a:rPr sz="2000" dirty="0">
                <a:latin typeface="Constantia"/>
                <a:cs typeface="Constantia"/>
              </a:rPr>
              <a:t>There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are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nine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(well,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ten)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steps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A3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process.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23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0: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Identify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problem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54" y="1551361"/>
            <a:ext cx="6120765" cy="23685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45">
              <a:lnSpc>
                <a:spcPts val="2230"/>
              </a:lnSpc>
              <a:spcBef>
                <a:spcPts val="85"/>
              </a:spcBef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1: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Capture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current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state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situation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2: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Conduct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root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cause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analysis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3: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Devise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countermeasures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address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root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causes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4: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Deﬁne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your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target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state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5: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Develop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for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implementation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6: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Develop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follow-</a:t>
            </a:r>
            <a:r>
              <a:rPr sz="2000" dirty="0">
                <a:latin typeface="Constantia"/>
                <a:cs typeface="Constantia"/>
              </a:rPr>
              <a:t>up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with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predicted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outcomes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7: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Get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everyone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board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00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8: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Implement!</a:t>
            </a:r>
            <a:endParaRPr sz="2000" dirty="0">
              <a:latin typeface="Constantia"/>
              <a:cs typeface="Constantia"/>
            </a:endParaRPr>
          </a:p>
          <a:p>
            <a:pPr marL="4445">
              <a:lnSpc>
                <a:spcPts val="2230"/>
              </a:lnSpc>
              <a:buClr>
                <a:srgbClr val="0BD0D9"/>
              </a:buClr>
              <a:buSzPct val="97500"/>
              <a:tabLst>
                <a:tab pos="264795" algn="l"/>
              </a:tabLst>
            </a:pPr>
            <a:r>
              <a:rPr sz="2000" dirty="0">
                <a:latin typeface="Constantia"/>
                <a:cs typeface="Constantia"/>
              </a:rPr>
              <a:t>9: Evaluate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Results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0:</a:t>
            </a:r>
            <a:r>
              <a:rPr spc="-70" dirty="0"/>
              <a:t> </a:t>
            </a:r>
            <a:r>
              <a:rPr dirty="0"/>
              <a:t>Identify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68" y="1059361"/>
            <a:ext cx="8227059" cy="19348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60375" marR="398145" indent="-457200">
              <a:lnSpc>
                <a:spcPct val="110100"/>
              </a:lnSpc>
              <a:spcBef>
                <a:spcPts val="20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purpose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A3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process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solve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problems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address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needs</a:t>
            </a:r>
            <a:endParaRPr sz="2600" dirty="0">
              <a:latin typeface="Constantia"/>
              <a:cs typeface="Constantia"/>
            </a:endParaRPr>
          </a:p>
          <a:p>
            <a:pPr marL="460375" marR="5080" indent="-457200">
              <a:lnSpc>
                <a:spcPct val="110100"/>
              </a:lnSpc>
              <a:spcBef>
                <a:spcPts val="1080"/>
              </a:spcBef>
              <a:buClr>
                <a:srgbClr val="0BD0D9"/>
              </a:buClr>
              <a:buSzPct val="98076"/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sz="2600" dirty="0">
                <a:latin typeface="Constantia"/>
                <a:cs typeface="Constantia"/>
              </a:rPr>
              <a:t>First,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undocumented/unwritten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step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you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identify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problem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need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1020</Words>
  <Application>Microsoft Office PowerPoint</Application>
  <PresentationFormat>On-screen Show (16:9)</PresentationFormat>
  <Paragraphs>95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Constantia</vt:lpstr>
      <vt:lpstr>Segoe UI Symbol</vt:lpstr>
      <vt:lpstr>Office Theme</vt:lpstr>
      <vt:lpstr>Business Process Engineering</vt:lpstr>
      <vt:lpstr>PDCA Cycle</vt:lpstr>
      <vt:lpstr>Basic Steps for Process Improvement</vt:lpstr>
      <vt:lpstr>PowerPoint Presentation</vt:lpstr>
      <vt:lpstr>PowerPoint Presentation</vt:lpstr>
      <vt:lpstr>Toyota’s A3 Method</vt:lpstr>
      <vt:lpstr>PowerPoint Presentation</vt:lpstr>
      <vt:lpstr>Steps of the A3 Process</vt:lpstr>
      <vt:lpstr>0: Identify the problem</vt:lpstr>
      <vt:lpstr>1: Capture the current state of the situation</vt:lpstr>
      <vt:lpstr>2: Conduct a root cause analysis</vt:lpstr>
      <vt:lpstr>2: Conduct a root cause analysis</vt:lpstr>
      <vt:lpstr>3: Devise countermeasures to address root causes</vt:lpstr>
      <vt:lpstr>4: Define your target state</vt:lpstr>
      <vt:lpstr>5: Develop a plan for implementation</vt:lpstr>
      <vt:lpstr>6: Develop a follow-up plan with predicted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7: Get everyone on board</vt:lpstr>
      <vt:lpstr>7: Get everyone on board</vt:lpstr>
      <vt:lpstr>8: Implement!</vt:lpstr>
      <vt:lpstr>9: Evaluate Results</vt:lpstr>
      <vt:lpstr>Why Use an A3 Process?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PDCA Toyota A3.pptx</dc:title>
  <cp:lastModifiedBy>Salman Ahmad</cp:lastModifiedBy>
  <cp:revision>5</cp:revision>
  <dcterms:created xsi:type="dcterms:W3CDTF">2024-04-08T05:26:16Z</dcterms:created>
  <dcterms:modified xsi:type="dcterms:W3CDTF">2024-04-09T03:12:27Z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