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62EB5-CBBF-4F9B-889E-CEDA32F8442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45192704-E9DF-4649-859F-9726D065B314}">
      <dgm:prSet phldrT="[Text]"/>
      <dgm:spPr/>
      <dgm:t>
        <a:bodyPr/>
        <a:lstStyle/>
        <a:p>
          <a:r>
            <a:rPr lang="en-US" dirty="0"/>
            <a:t>Do</a:t>
          </a:r>
          <a:endParaRPr lang="en-PK" dirty="0"/>
        </a:p>
      </dgm:t>
    </dgm:pt>
    <dgm:pt modelId="{2FE0EE15-317F-4F74-9154-85CD41477039}" type="parTrans" cxnId="{2F88CA2C-4681-4FA1-AA53-B0895591AD81}">
      <dgm:prSet/>
      <dgm:spPr/>
      <dgm:t>
        <a:bodyPr/>
        <a:lstStyle/>
        <a:p>
          <a:endParaRPr lang="en-PK"/>
        </a:p>
      </dgm:t>
    </dgm:pt>
    <dgm:pt modelId="{66188808-B134-40BB-AC74-AE87E107460E}" type="sibTrans" cxnId="{2F88CA2C-4681-4FA1-AA53-B0895591AD81}">
      <dgm:prSet/>
      <dgm:spPr/>
      <dgm:t>
        <a:bodyPr/>
        <a:lstStyle/>
        <a:p>
          <a:endParaRPr lang="en-PK"/>
        </a:p>
      </dgm:t>
    </dgm:pt>
    <dgm:pt modelId="{16704351-AA12-40DD-9FFF-FD758724E974}">
      <dgm:prSet phldrT="[Text]"/>
      <dgm:spPr/>
      <dgm:t>
        <a:bodyPr/>
        <a:lstStyle/>
        <a:p>
          <a:r>
            <a:rPr lang="en-US" dirty="0"/>
            <a:t>Check</a:t>
          </a:r>
          <a:endParaRPr lang="en-PK" dirty="0"/>
        </a:p>
      </dgm:t>
    </dgm:pt>
    <dgm:pt modelId="{6997DDD8-FE94-4661-A7B5-526C53F21E12}" type="parTrans" cxnId="{53092733-24FB-41B3-A66D-554F14B98860}">
      <dgm:prSet/>
      <dgm:spPr/>
      <dgm:t>
        <a:bodyPr/>
        <a:lstStyle/>
        <a:p>
          <a:endParaRPr lang="en-PK"/>
        </a:p>
      </dgm:t>
    </dgm:pt>
    <dgm:pt modelId="{CD0BBF9C-BF57-4977-9F30-5A6F3C7BD5D3}" type="sibTrans" cxnId="{53092733-24FB-41B3-A66D-554F14B98860}">
      <dgm:prSet/>
      <dgm:spPr/>
      <dgm:t>
        <a:bodyPr/>
        <a:lstStyle/>
        <a:p>
          <a:endParaRPr lang="en-PK"/>
        </a:p>
      </dgm:t>
    </dgm:pt>
    <dgm:pt modelId="{940BBF73-449F-4C3C-90C8-8A4B1F77D44F}">
      <dgm:prSet phldrT="[Text]"/>
      <dgm:spPr/>
      <dgm:t>
        <a:bodyPr/>
        <a:lstStyle/>
        <a:p>
          <a:r>
            <a:rPr lang="en-US" dirty="0"/>
            <a:t>Plan</a:t>
          </a:r>
          <a:endParaRPr lang="en-PK" dirty="0"/>
        </a:p>
      </dgm:t>
    </dgm:pt>
    <dgm:pt modelId="{8E0EF528-A0E8-41C1-B621-A764399DC3FD}" type="parTrans" cxnId="{4C39C4A8-26DF-4F7F-8A42-283C17528553}">
      <dgm:prSet/>
      <dgm:spPr/>
      <dgm:t>
        <a:bodyPr/>
        <a:lstStyle/>
        <a:p>
          <a:endParaRPr lang="en-PK"/>
        </a:p>
      </dgm:t>
    </dgm:pt>
    <dgm:pt modelId="{16A8B00D-1A40-4A97-874E-8E651A78773F}" type="sibTrans" cxnId="{4C39C4A8-26DF-4F7F-8A42-283C17528553}">
      <dgm:prSet/>
      <dgm:spPr/>
      <dgm:t>
        <a:bodyPr/>
        <a:lstStyle/>
        <a:p>
          <a:endParaRPr lang="en-PK"/>
        </a:p>
      </dgm:t>
    </dgm:pt>
    <dgm:pt modelId="{B1D1D2D5-3228-495C-BFD0-017BD35B953A}">
      <dgm:prSet phldrT="[Text]"/>
      <dgm:spPr/>
      <dgm:t>
        <a:bodyPr/>
        <a:lstStyle/>
        <a:p>
          <a:r>
            <a:rPr lang="en-US" dirty="0"/>
            <a:t>Act</a:t>
          </a:r>
          <a:endParaRPr lang="en-PK" dirty="0"/>
        </a:p>
      </dgm:t>
    </dgm:pt>
    <dgm:pt modelId="{96EF723A-BEDA-4999-8E48-1C59C41B1988}" type="parTrans" cxnId="{F5721CE9-A906-4A66-A592-5C3CF1143243}">
      <dgm:prSet/>
      <dgm:spPr/>
      <dgm:t>
        <a:bodyPr/>
        <a:lstStyle/>
        <a:p>
          <a:endParaRPr lang="en-PK"/>
        </a:p>
      </dgm:t>
    </dgm:pt>
    <dgm:pt modelId="{D1F5CA4E-8EAE-414D-B453-DC60FB211719}" type="sibTrans" cxnId="{F5721CE9-A906-4A66-A592-5C3CF1143243}">
      <dgm:prSet/>
      <dgm:spPr/>
      <dgm:t>
        <a:bodyPr/>
        <a:lstStyle/>
        <a:p>
          <a:endParaRPr lang="en-PK"/>
        </a:p>
      </dgm:t>
    </dgm:pt>
    <dgm:pt modelId="{37974EF1-EB59-4CC3-AAC3-6DA440721136}" type="pres">
      <dgm:prSet presAssocID="{A8D62EB5-CBBF-4F9B-889E-CEDA32F8442A}" presName="compositeShape" presStyleCnt="0">
        <dgm:presLayoutVars>
          <dgm:chMax val="7"/>
          <dgm:dir/>
          <dgm:resizeHandles val="exact"/>
        </dgm:presLayoutVars>
      </dgm:prSet>
      <dgm:spPr/>
    </dgm:pt>
    <dgm:pt modelId="{3BCFC57D-744F-4268-890A-6170DC3BEA6E}" type="pres">
      <dgm:prSet presAssocID="{A8D62EB5-CBBF-4F9B-889E-CEDA32F8442A}" presName="wedge1" presStyleLbl="node1" presStyleIdx="0" presStyleCnt="4"/>
      <dgm:spPr/>
    </dgm:pt>
    <dgm:pt modelId="{4C94CB18-268E-420A-BFD0-63C8734981BF}" type="pres">
      <dgm:prSet presAssocID="{A8D62EB5-CBBF-4F9B-889E-CEDA32F8442A}" presName="dummy1a" presStyleCnt="0"/>
      <dgm:spPr/>
    </dgm:pt>
    <dgm:pt modelId="{154600C1-B1B1-4E8C-943E-E8E9EDF0B7A1}" type="pres">
      <dgm:prSet presAssocID="{A8D62EB5-CBBF-4F9B-889E-CEDA32F8442A}" presName="dummy1b" presStyleCnt="0"/>
      <dgm:spPr/>
    </dgm:pt>
    <dgm:pt modelId="{1178F78B-31BF-4119-B4EC-04AFDAA8F471}" type="pres">
      <dgm:prSet presAssocID="{A8D62EB5-CBBF-4F9B-889E-CEDA32F8442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28F0FCF-104A-4AF6-93FF-15331713EA0A}" type="pres">
      <dgm:prSet presAssocID="{A8D62EB5-CBBF-4F9B-889E-CEDA32F8442A}" presName="wedge2" presStyleLbl="node1" presStyleIdx="1" presStyleCnt="4"/>
      <dgm:spPr/>
    </dgm:pt>
    <dgm:pt modelId="{8BD55E68-BE4E-4E17-9488-59814FDBB0D1}" type="pres">
      <dgm:prSet presAssocID="{A8D62EB5-CBBF-4F9B-889E-CEDA32F8442A}" presName="dummy2a" presStyleCnt="0"/>
      <dgm:spPr/>
    </dgm:pt>
    <dgm:pt modelId="{6626FC0D-2BE9-4CCB-AA95-F24A6935EDE9}" type="pres">
      <dgm:prSet presAssocID="{A8D62EB5-CBBF-4F9B-889E-CEDA32F8442A}" presName="dummy2b" presStyleCnt="0"/>
      <dgm:spPr/>
    </dgm:pt>
    <dgm:pt modelId="{4857C421-4624-4463-AD79-FF27F770192B}" type="pres">
      <dgm:prSet presAssocID="{A8D62EB5-CBBF-4F9B-889E-CEDA32F8442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7F5BD87-DD1C-4433-A8A7-24829513CB53}" type="pres">
      <dgm:prSet presAssocID="{A8D62EB5-CBBF-4F9B-889E-CEDA32F8442A}" presName="wedge3" presStyleLbl="node1" presStyleIdx="2" presStyleCnt="4"/>
      <dgm:spPr/>
    </dgm:pt>
    <dgm:pt modelId="{A5068CD7-FD68-4C87-888E-FAECDE757486}" type="pres">
      <dgm:prSet presAssocID="{A8D62EB5-CBBF-4F9B-889E-CEDA32F8442A}" presName="dummy3a" presStyleCnt="0"/>
      <dgm:spPr/>
    </dgm:pt>
    <dgm:pt modelId="{221B389E-E4B2-4841-9B84-55950EBB9D64}" type="pres">
      <dgm:prSet presAssocID="{A8D62EB5-CBBF-4F9B-889E-CEDA32F8442A}" presName="dummy3b" presStyleCnt="0"/>
      <dgm:spPr/>
    </dgm:pt>
    <dgm:pt modelId="{6591C02D-1275-4D29-9D0C-88D9FE04EA23}" type="pres">
      <dgm:prSet presAssocID="{A8D62EB5-CBBF-4F9B-889E-CEDA32F8442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CA559F0-8B6E-448E-94FA-3678C3BE8E11}" type="pres">
      <dgm:prSet presAssocID="{A8D62EB5-CBBF-4F9B-889E-CEDA32F8442A}" presName="wedge4" presStyleLbl="node1" presStyleIdx="3" presStyleCnt="4"/>
      <dgm:spPr/>
    </dgm:pt>
    <dgm:pt modelId="{6C525863-70D1-4CE1-A3AD-7AA1ACA092F0}" type="pres">
      <dgm:prSet presAssocID="{A8D62EB5-CBBF-4F9B-889E-CEDA32F8442A}" presName="dummy4a" presStyleCnt="0"/>
      <dgm:spPr/>
    </dgm:pt>
    <dgm:pt modelId="{0CAA4CCF-DE67-40FE-B3E9-772B372816A4}" type="pres">
      <dgm:prSet presAssocID="{A8D62EB5-CBBF-4F9B-889E-CEDA32F8442A}" presName="dummy4b" presStyleCnt="0"/>
      <dgm:spPr/>
    </dgm:pt>
    <dgm:pt modelId="{9C10E593-2A90-4206-AA1B-9D516ED7DF4B}" type="pres">
      <dgm:prSet presAssocID="{A8D62EB5-CBBF-4F9B-889E-CEDA32F8442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278FEAC-AE46-4400-956B-C619E8B543D7}" type="pres">
      <dgm:prSet presAssocID="{66188808-B134-40BB-AC74-AE87E107460E}" presName="arrowWedge1" presStyleLbl="fgSibTrans2D1" presStyleIdx="0" presStyleCnt="4"/>
      <dgm:spPr/>
    </dgm:pt>
    <dgm:pt modelId="{620F196A-3B64-4C7C-A06A-A99C5E6BFF7C}" type="pres">
      <dgm:prSet presAssocID="{CD0BBF9C-BF57-4977-9F30-5A6F3C7BD5D3}" presName="arrowWedge2" presStyleLbl="fgSibTrans2D1" presStyleIdx="1" presStyleCnt="4"/>
      <dgm:spPr/>
    </dgm:pt>
    <dgm:pt modelId="{0839013C-0054-496A-9B84-FB9441594E5D}" type="pres">
      <dgm:prSet presAssocID="{D1F5CA4E-8EAE-414D-B453-DC60FB211719}" presName="arrowWedge3" presStyleLbl="fgSibTrans2D1" presStyleIdx="2" presStyleCnt="4"/>
      <dgm:spPr/>
    </dgm:pt>
    <dgm:pt modelId="{16255464-882A-4A5D-BF0C-B1A8F9E77C00}" type="pres">
      <dgm:prSet presAssocID="{16A8B00D-1A40-4A97-874E-8E651A78773F}" presName="arrowWedge4" presStyleLbl="fgSibTrans2D1" presStyleIdx="3" presStyleCnt="4"/>
      <dgm:spPr/>
    </dgm:pt>
  </dgm:ptLst>
  <dgm:cxnLst>
    <dgm:cxn modelId="{E7582D02-2748-4463-BCB7-C7BE612E0498}" type="presOf" srcId="{45192704-E9DF-4649-859F-9726D065B314}" destId="{3BCFC57D-744F-4268-890A-6170DC3BEA6E}" srcOrd="0" destOrd="0" presId="urn:microsoft.com/office/officeart/2005/8/layout/cycle8"/>
    <dgm:cxn modelId="{1B8C8222-0890-4EF1-A4E0-0E3C59365D0B}" type="presOf" srcId="{940BBF73-449F-4C3C-90C8-8A4B1F77D44F}" destId="{9C10E593-2A90-4206-AA1B-9D516ED7DF4B}" srcOrd="1" destOrd="0" presId="urn:microsoft.com/office/officeart/2005/8/layout/cycle8"/>
    <dgm:cxn modelId="{2F88CA2C-4681-4FA1-AA53-B0895591AD81}" srcId="{A8D62EB5-CBBF-4F9B-889E-CEDA32F8442A}" destId="{45192704-E9DF-4649-859F-9726D065B314}" srcOrd="0" destOrd="0" parTransId="{2FE0EE15-317F-4F74-9154-85CD41477039}" sibTransId="{66188808-B134-40BB-AC74-AE87E107460E}"/>
    <dgm:cxn modelId="{53092733-24FB-41B3-A66D-554F14B98860}" srcId="{A8D62EB5-CBBF-4F9B-889E-CEDA32F8442A}" destId="{16704351-AA12-40DD-9FFF-FD758724E974}" srcOrd="1" destOrd="0" parTransId="{6997DDD8-FE94-4661-A7B5-526C53F21E12}" sibTransId="{CD0BBF9C-BF57-4977-9F30-5A6F3C7BD5D3}"/>
    <dgm:cxn modelId="{77C4BB33-FBE7-460D-BDF4-EF942EE43F90}" type="presOf" srcId="{B1D1D2D5-3228-495C-BFD0-017BD35B953A}" destId="{D7F5BD87-DD1C-4433-A8A7-24829513CB53}" srcOrd="0" destOrd="0" presId="urn:microsoft.com/office/officeart/2005/8/layout/cycle8"/>
    <dgm:cxn modelId="{9018445B-7F2C-4D66-93AE-0DBDEB40C405}" type="presOf" srcId="{16704351-AA12-40DD-9FFF-FD758724E974}" destId="{F28F0FCF-104A-4AF6-93FF-15331713EA0A}" srcOrd="0" destOrd="0" presId="urn:microsoft.com/office/officeart/2005/8/layout/cycle8"/>
    <dgm:cxn modelId="{3928A976-AA4E-4100-8D98-9F3F376C7238}" type="presOf" srcId="{B1D1D2D5-3228-495C-BFD0-017BD35B953A}" destId="{6591C02D-1275-4D29-9D0C-88D9FE04EA23}" srcOrd="1" destOrd="0" presId="urn:microsoft.com/office/officeart/2005/8/layout/cycle8"/>
    <dgm:cxn modelId="{BA33D387-691C-44EF-9DA1-37823E086B07}" type="presOf" srcId="{16704351-AA12-40DD-9FFF-FD758724E974}" destId="{4857C421-4624-4463-AD79-FF27F770192B}" srcOrd="1" destOrd="0" presId="urn:microsoft.com/office/officeart/2005/8/layout/cycle8"/>
    <dgm:cxn modelId="{B4545C88-F430-4B84-9D56-35B5EA8945FC}" type="presOf" srcId="{A8D62EB5-CBBF-4F9B-889E-CEDA32F8442A}" destId="{37974EF1-EB59-4CC3-AAC3-6DA440721136}" srcOrd="0" destOrd="0" presId="urn:microsoft.com/office/officeart/2005/8/layout/cycle8"/>
    <dgm:cxn modelId="{4C39C4A8-26DF-4F7F-8A42-283C17528553}" srcId="{A8D62EB5-CBBF-4F9B-889E-CEDA32F8442A}" destId="{940BBF73-449F-4C3C-90C8-8A4B1F77D44F}" srcOrd="3" destOrd="0" parTransId="{8E0EF528-A0E8-41C1-B621-A764399DC3FD}" sibTransId="{16A8B00D-1A40-4A97-874E-8E651A78773F}"/>
    <dgm:cxn modelId="{4A0662B2-EA5B-4F28-AFBF-2E69195AEC3B}" type="presOf" srcId="{45192704-E9DF-4649-859F-9726D065B314}" destId="{1178F78B-31BF-4119-B4EC-04AFDAA8F471}" srcOrd="1" destOrd="0" presId="urn:microsoft.com/office/officeart/2005/8/layout/cycle8"/>
    <dgm:cxn modelId="{04F041BC-4B5B-4FA6-9FAE-4912FCDB7324}" type="presOf" srcId="{940BBF73-449F-4C3C-90C8-8A4B1F77D44F}" destId="{2CA559F0-8B6E-448E-94FA-3678C3BE8E11}" srcOrd="0" destOrd="0" presId="urn:microsoft.com/office/officeart/2005/8/layout/cycle8"/>
    <dgm:cxn modelId="{F5721CE9-A906-4A66-A592-5C3CF1143243}" srcId="{A8D62EB5-CBBF-4F9B-889E-CEDA32F8442A}" destId="{B1D1D2D5-3228-495C-BFD0-017BD35B953A}" srcOrd="2" destOrd="0" parTransId="{96EF723A-BEDA-4999-8E48-1C59C41B1988}" sibTransId="{D1F5CA4E-8EAE-414D-B453-DC60FB211719}"/>
    <dgm:cxn modelId="{B4F4AEB8-9BCE-4E22-98BB-0C72D14D2F99}" type="presParOf" srcId="{37974EF1-EB59-4CC3-AAC3-6DA440721136}" destId="{3BCFC57D-744F-4268-890A-6170DC3BEA6E}" srcOrd="0" destOrd="0" presId="urn:microsoft.com/office/officeart/2005/8/layout/cycle8"/>
    <dgm:cxn modelId="{3161F557-B7D3-40A0-8BA6-9572A02BF989}" type="presParOf" srcId="{37974EF1-EB59-4CC3-AAC3-6DA440721136}" destId="{4C94CB18-268E-420A-BFD0-63C8734981BF}" srcOrd="1" destOrd="0" presId="urn:microsoft.com/office/officeart/2005/8/layout/cycle8"/>
    <dgm:cxn modelId="{0F7A740A-8FAB-45F3-9FBE-390FB45B4C39}" type="presParOf" srcId="{37974EF1-EB59-4CC3-AAC3-6DA440721136}" destId="{154600C1-B1B1-4E8C-943E-E8E9EDF0B7A1}" srcOrd="2" destOrd="0" presId="urn:microsoft.com/office/officeart/2005/8/layout/cycle8"/>
    <dgm:cxn modelId="{038CDCC5-879A-474D-A7E4-F23E3ED9607D}" type="presParOf" srcId="{37974EF1-EB59-4CC3-AAC3-6DA440721136}" destId="{1178F78B-31BF-4119-B4EC-04AFDAA8F471}" srcOrd="3" destOrd="0" presId="urn:microsoft.com/office/officeart/2005/8/layout/cycle8"/>
    <dgm:cxn modelId="{6A3BA3F8-D862-4560-80EA-B749AECDE72D}" type="presParOf" srcId="{37974EF1-EB59-4CC3-AAC3-6DA440721136}" destId="{F28F0FCF-104A-4AF6-93FF-15331713EA0A}" srcOrd="4" destOrd="0" presId="urn:microsoft.com/office/officeart/2005/8/layout/cycle8"/>
    <dgm:cxn modelId="{0726BBF8-30D2-40A0-8310-376C67289190}" type="presParOf" srcId="{37974EF1-EB59-4CC3-AAC3-6DA440721136}" destId="{8BD55E68-BE4E-4E17-9488-59814FDBB0D1}" srcOrd="5" destOrd="0" presId="urn:microsoft.com/office/officeart/2005/8/layout/cycle8"/>
    <dgm:cxn modelId="{2A7EF68F-CEF5-4FC1-B020-CDFC5989058D}" type="presParOf" srcId="{37974EF1-EB59-4CC3-AAC3-6DA440721136}" destId="{6626FC0D-2BE9-4CCB-AA95-F24A6935EDE9}" srcOrd="6" destOrd="0" presId="urn:microsoft.com/office/officeart/2005/8/layout/cycle8"/>
    <dgm:cxn modelId="{A005C0B4-58E2-4519-A6CE-7F92542B301B}" type="presParOf" srcId="{37974EF1-EB59-4CC3-AAC3-6DA440721136}" destId="{4857C421-4624-4463-AD79-FF27F770192B}" srcOrd="7" destOrd="0" presId="urn:microsoft.com/office/officeart/2005/8/layout/cycle8"/>
    <dgm:cxn modelId="{AD4B46EA-ABB3-4721-98AA-EAA34A654581}" type="presParOf" srcId="{37974EF1-EB59-4CC3-AAC3-6DA440721136}" destId="{D7F5BD87-DD1C-4433-A8A7-24829513CB53}" srcOrd="8" destOrd="0" presId="urn:microsoft.com/office/officeart/2005/8/layout/cycle8"/>
    <dgm:cxn modelId="{79A81436-BADC-4237-A93C-E19A7E875B1C}" type="presParOf" srcId="{37974EF1-EB59-4CC3-AAC3-6DA440721136}" destId="{A5068CD7-FD68-4C87-888E-FAECDE757486}" srcOrd="9" destOrd="0" presId="urn:microsoft.com/office/officeart/2005/8/layout/cycle8"/>
    <dgm:cxn modelId="{9AFB8793-8B43-49B3-B9B7-72AF876A1FB8}" type="presParOf" srcId="{37974EF1-EB59-4CC3-AAC3-6DA440721136}" destId="{221B389E-E4B2-4841-9B84-55950EBB9D64}" srcOrd="10" destOrd="0" presId="urn:microsoft.com/office/officeart/2005/8/layout/cycle8"/>
    <dgm:cxn modelId="{FE7A8C32-CFD5-4C42-95A8-DE878D919165}" type="presParOf" srcId="{37974EF1-EB59-4CC3-AAC3-6DA440721136}" destId="{6591C02D-1275-4D29-9D0C-88D9FE04EA23}" srcOrd="11" destOrd="0" presId="urn:microsoft.com/office/officeart/2005/8/layout/cycle8"/>
    <dgm:cxn modelId="{997B3F56-0C62-4975-A829-CFD82202EDB6}" type="presParOf" srcId="{37974EF1-EB59-4CC3-AAC3-6DA440721136}" destId="{2CA559F0-8B6E-448E-94FA-3678C3BE8E11}" srcOrd="12" destOrd="0" presId="urn:microsoft.com/office/officeart/2005/8/layout/cycle8"/>
    <dgm:cxn modelId="{1C19BF44-7786-44FF-8A6C-DEB2511B331E}" type="presParOf" srcId="{37974EF1-EB59-4CC3-AAC3-6DA440721136}" destId="{6C525863-70D1-4CE1-A3AD-7AA1ACA092F0}" srcOrd="13" destOrd="0" presId="urn:microsoft.com/office/officeart/2005/8/layout/cycle8"/>
    <dgm:cxn modelId="{32F301D8-7606-4AE0-88E3-3D144231CD9A}" type="presParOf" srcId="{37974EF1-EB59-4CC3-AAC3-6DA440721136}" destId="{0CAA4CCF-DE67-40FE-B3E9-772B372816A4}" srcOrd="14" destOrd="0" presId="urn:microsoft.com/office/officeart/2005/8/layout/cycle8"/>
    <dgm:cxn modelId="{80B05A09-77D3-490D-9683-0B1710B13EA7}" type="presParOf" srcId="{37974EF1-EB59-4CC3-AAC3-6DA440721136}" destId="{9C10E593-2A90-4206-AA1B-9D516ED7DF4B}" srcOrd="15" destOrd="0" presId="urn:microsoft.com/office/officeart/2005/8/layout/cycle8"/>
    <dgm:cxn modelId="{5029B33E-EBFE-474F-A182-437E8ED42810}" type="presParOf" srcId="{37974EF1-EB59-4CC3-AAC3-6DA440721136}" destId="{3278FEAC-AE46-4400-956B-C619E8B543D7}" srcOrd="16" destOrd="0" presId="urn:microsoft.com/office/officeart/2005/8/layout/cycle8"/>
    <dgm:cxn modelId="{DF17365E-358E-46C7-BFC6-EFE8A199DA82}" type="presParOf" srcId="{37974EF1-EB59-4CC3-AAC3-6DA440721136}" destId="{620F196A-3B64-4C7C-A06A-A99C5E6BFF7C}" srcOrd="17" destOrd="0" presId="urn:microsoft.com/office/officeart/2005/8/layout/cycle8"/>
    <dgm:cxn modelId="{B8CA3C36-A03D-4030-8BCC-D2B7988CD2A5}" type="presParOf" srcId="{37974EF1-EB59-4CC3-AAC3-6DA440721136}" destId="{0839013C-0054-496A-9B84-FB9441594E5D}" srcOrd="18" destOrd="0" presId="urn:microsoft.com/office/officeart/2005/8/layout/cycle8"/>
    <dgm:cxn modelId="{86324F51-02A1-4CD0-9405-7D405448A7C8}" type="presParOf" srcId="{37974EF1-EB59-4CC3-AAC3-6DA440721136}" destId="{16255464-882A-4A5D-BF0C-B1A8F9E77C0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FC57D-744F-4268-890A-6170DC3BEA6E}">
      <dsp:nvSpPr>
        <dsp:cNvPr id="0" name=""/>
        <dsp:cNvSpPr/>
      </dsp:nvSpPr>
      <dsp:spPr>
        <a:xfrm>
          <a:off x="3473591" y="268753"/>
          <a:ext cx="3655123" cy="3655123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Do</a:t>
          </a:r>
          <a:endParaRPr lang="en-PK" sz="4000" kern="1200" dirty="0"/>
        </a:p>
      </dsp:txBody>
      <dsp:txXfrm>
        <a:off x="5413853" y="1026321"/>
        <a:ext cx="1348914" cy="1000807"/>
      </dsp:txXfrm>
    </dsp:sp>
    <dsp:sp modelId="{F28F0FCF-104A-4AF6-93FF-15331713EA0A}">
      <dsp:nvSpPr>
        <dsp:cNvPr id="0" name=""/>
        <dsp:cNvSpPr/>
      </dsp:nvSpPr>
      <dsp:spPr>
        <a:xfrm>
          <a:off x="3473591" y="391460"/>
          <a:ext cx="3655123" cy="3655123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Check</a:t>
          </a:r>
          <a:endParaRPr lang="en-PK" sz="4000" kern="1200" dirty="0"/>
        </a:p>
      </dsp:txBody>
      <dsp:txXfrm>
        <a:off x="5413853" y="2288209"/>
        <a:ext cx="1348914" cy="1000807"/>
      </dsp:txXfrm>
    </dsp:sp>
    <dsp:sp modelId="{D7F5BD87-DD1C-4433-A8A7-24829513CB53}">
      <dsp:nvSpPr>
        <dsp:cNvPr id="0" name=""/>
        <dsp:cNvSpPr/>
      </dsp:nvSpPr>
      <dsp:spPr>
        <a:xfrm>
          <a:off x="3350884" y="391460"/>
          <a:ext cx="3655123" cy="3655123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Act</a:t>
          </a:r>
          <a:endParaRPr lang="en-PK" sz="4000" kern="1200" dirty="0"/>
        </a:p>
      </dsp:txBody>
      <dsp:txXfrm>
        <a:off x="3716831" y="2288209"/>
        <a:ext cx="1348914" cy="1000807"/>
      </dsp:txXfrm>
    </dsp:sp>
    <dsp:sp modelId="{2CA559F0-8B6E-448E-94FA-3678C3BE8E11}">
      <dsp:nvSpPr>
        <dsp:cNvPr id="0" name=""/>
        <dsp:cNvSpPr/>
      </dsp:nvSpPr>
      <dsp:spPr>
        <a:xfrm>
          <a:off x="3350884" y="268753"/>
          <a:ext cx="3655123" cy="3655123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Plan</a:t>
          </a:r>
          <a:endParaRPr lang="en-PK" sz="4000" kern="1200" dirty="0"/>
        </a:p>
      </dsp:txBody>
      <dsp:txXfrm>
        <a:off x="3716831" y="1026321"/>
        <a:ext cx="1348914" cy="1000807"/>
      </dsp:txXfrm>
    </dsp:sp>
    <dsp:sp modelId="{3278FEAC-AE46-4400-956B-C619E8B543D7}">
      <dsp:nvSpPr>
        <dsp:cNvPr id="0" name=""/>
        <dsp:cNvSpPr/>
      </dsp:nvSpPr>
      <dsp:spPr>
        <a:xfrm>
          <a:off x="3247322" y="42483"/>
          <a:ext cx="4107663" cy="4107663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F196A-3B64-4C7C-A06A-A99C5E6BFF7C}">
      <dsp:nvSpPr>
        <dsp:cNvPr id="0" name=""/>
        <dsp:cNvSpPr/>
      </dsp:nvSpPr>
      <dsp:spPr>
        <a:xfrm>
          <a:off x="3247322" y="165191"/>
          <a:ext cx="4107663" cy="4107663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9013C-0054-496A-9B84-FB9441594E5D}">
      <dsp:nvSpPr>
        <dsp:cNvPr id="0" name=""/>
        <dsp:cNvSpPr/>
      </dsp:nvSpPr>
      <dsp:spPr>
        <a:xfrm>
          <a:off x="3124614" y="165191"/>
          <a:ext cx="4107663" cy="4107663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55464-882A-4A5D-BF0C-B1A8F9E77C00}">
      <dsp:nvSpPr>
        <dsp:cNvPr id="0" name=""/>
        <dsp:cNvSpPr/>
      </dsp:nvSpPr>
      <dsp:spPr>
        <a:xfrm>
          <a:off x="3124614" y="42483"/>
          <a:ext cx="4107663" cy="4107663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EDF9-E815-5560-ACC0-998045684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C06A-A067-C0B7-05B1-7C03E9281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BC87C-E6DA-78BD-A5A8-FF8F1BBB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5475-FD1A-4738-B830-EC8A752C5FF3}" type="datetimeFigureOut">
              <a:rPr lang="en-PK" smtClean="0"/>
              <a:t>16/04/2024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E8A91-624E-643E-9360-4EF8FBAC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2C63C-FD26-4CAE-C20A-718123C7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8D15-51FA-42DF-B614-BCEFBCC54F4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7980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3A46-E7E1-AE8D-0F13-D654D789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D0192-617A-9C3E-261C-9B0DA0AAD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1697B-F6CB-45CC-2F0E-238FFB6B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5475-FD1A-4738-B830-EC8A752C5FF3}" type="datetimeFigureOut">
              <a:rPr lang="en-PK" smtClean="0"/>
              <a:t>16/04/2024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444F7-60A0-E523-3382-D6B6D4C2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3789-C4B6-70EA-E146-5D168F8E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8D15-51FA-42DF-B614-BCEFBCC54F4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477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D5727-5374-ECBB-552E-3415EB123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9748A-AD9C-F5CE-7D52-DBB9140A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24F2B-7DD8-65B7-D0BC-DC53678B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5475-FD1A-4738-B830-EC8A752C5FF3}" type="datetimeFigureOut">
              <a:rPr lang="en-PK" smtClean="0"/>
              <a:t>16/04/2024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D64D-DA82-12F5-DE07-2B731ECE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2105F-ABD6-6D44-7F3C-AA858737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8D15-51FA-42DF-B614-BCEFBCC54F4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0388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F454-BF73-17DD-5BD7-E12063EB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A226-922C-1431-2632-2B76A2F88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E9AE-6BB1-297C-CCF0-4CF55F04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5475-FD1A-4738-B830-EC8A752C5FF3}" type="datetimeFigureOut">
              <a:rPr lang="en-PK" smtClean="0"/>
              <a:t>16/04/2024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FBEE-BB4B-5A61-A1D9-3B68BF51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A3ACB-7AE4-AC05-AF02-5FC76820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8D15-51FA-42DF-B614-BCEFBCC54F4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798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3CA3-6FCD-DB51-FB5A-445F91E2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9349F-B8D6-EC39-8E60-FC09F383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A904-EBD5-26AE-64A7-FEAB65E8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5475-FD1A-4738-B830-EC8A752C5FF3}" type="datetimeFigureOut">
              <a:rPr lang="en-PK" smtClean="0"/>
              <a:t>16/04/2024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47E9-E40F-5BC3-E606-CD3A59F3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0EB9D-7B82-B585-176D-5A7BDA22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8D15-51FA-42DF-B614-BCEFBCC54F4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271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75DA-C749-EF41-E1A7-96A6B58F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6A02-0DD1-E15A-2CD1-ED5436F7F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1AC9C-829D-BC9B-7EC6-FC8B9C3D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5733-71C7-026A-FFE9-0D4A7F65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5475-FD1A-4738-B830-EC8A752C5FF3}" type="datetimeFigureOut">
              <a:rPr lang="en-PK" smtClean="0"/>
              <a:t>16/04/2024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85B55-35C6-BC0F-2C04-925558AB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B11E-1EC0-DF14-714A-60B160BB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8D15-51FA-42DF-B614-BCEFBCC54F4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303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98BD-108E-5FF1-CB9D-8ABA4278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EB317-D1C0-9EF0-1F7B-0A3DB893A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B9943-C9AE-B027-0C7C-DAD5FE3C1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1C2AC-2121-EBF7-4A14-0172C4AB1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2ADDB-749A-D735-F6DC-C69BCD149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6A0F7-FC60-C703-FE95-513F27BF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5475-FD1A-4738-B830-EC8A752C5FF3}" type="datetimeFigureOut">
              <a:rPr lang="en-PK" smtClean="0"/>
              <a:t>16/04/2024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92F30-3997-2C49-89D3-47F2B2F2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FF0B7-1C51-CAAB-2F7E-F9034611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8D15-51FA-42DF-B614-BCEFBCC54F4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4756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6769-4E80-E515-53B9-515FC428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EAC10-7AAD-DE3E-830F-F68D87A7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5475-FD1A-4738-B830-EC8A752C5FF3}" type="datetimeFigureOut">
              <a:rPr lang="en-PK" smtClean="0"/>
              <a:t>16/04/2024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EBA96-6EB6-E384-F086-0F1EDD00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718A6-FD4C-BDF1-C423-3A29869C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8D15-51FA-42DF-B614-BCEFBCC54F4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278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DCE56-7C3B-1A17-A115-D6E2C2F0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5475-FD1A-4738-B830-EC8A752C5FF3}" type="datetimeFigureOut">
              <a:rPr lang="en-PK" smtClean="0"/>
              <a:t>16/04/2024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223E7-5370-30E9-217F-6488541F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5F4CC-B052-4C67-A2B3-17DF561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8D15-51FA-42DF-B614-BCEFBCC54F4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971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0B86-A42A-C723-AD0B-77C8DC81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F0C90-AB04-AA09-F161-39F6F422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C0B42-B62E-8668-9D19-5A64F2F46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C4214-A6A7-337D-B7FD-8362726D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5475-FD1A-4738-B830-EC8A752C5FF3}" type="datetimeFigureOut">
              <a:rPr lang="en-PK" smtClean="0"/>
              <a:t>16/04/2024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343E2-19A9-DDA6-3690-F894CF39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20C39-C310-3392-2BD0-A6DB3A62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8D15-51FA-42DF-B614-BCEFBCC54F4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7319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838E-D627-E204-3015-4E36F379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75014-F63D-A313-43D5-54D32F0A3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3DE11-D52E-4523-579A-F1A68988A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E99F6-0490-20AA-FABE-3C3E3E96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5475-FD1A-4738-B830-EC8A752C5FF3}" type="datetimeFigureOut">
              <a:rPr lang="en-PK" smtClean="0"/>
              <a:t>16/04/2024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68237-7C43-9624-724A-748007C9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B5C3-510B-43F4-D73D-01AECBFA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8D15-51FA-42DF-B614-BCEFBCC54F4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122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C08FF-68E1-321A-024C-94FCB6B4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F9639-F7C5-32AC-6FEB-02FF6DAA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0118B-3C14-781A-5F86-7813D114B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5475-FD1A-4738-B830-EC8A752C5FF3}" type="datetimeFigureOut">
              <a:rPr lang="en-PK" smtClean="0"/>
              <a:t>16/04/2024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20BF-9E0B-C82D-A12D-92C102A92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00A04-0579-2D7E-BA6E-4E435C16F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68D15-51FA-42DF-B614-BCEFBCC54F4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425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307D-8DB1-7090-1315-F508666E9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Process Engineering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9A94E-C27E-C92E-9827-16F136414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KAIZEN Method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733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016F-F530-19B2-0AC1-E58E7479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1. Housekeeping with 5S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A30EA-01A0-ECF3-B28A-F8F1B346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Sort</a:t>
            </a:r>
            <a:r>
              <a:rPr lang="en-US" dirty="0"/>
              <a:t> - Define what is and isn’t needed in the area to do the job. Remove items not needed: tools, books, instructions – prioritize essential items </a:t>
            </a:r>
          </a:p>
          <a:p>
            <a:r>
              <a:rPr lang="en-US" b="1" dirty="0"/>
              <a:t>Set in Order </a:t>
            </a:r>
            <a:r>
              <a:rPr lang="en-US" dirty="0"/>
              <a:t>- Organize the work area based on ‘A place for everything and everything in its place.’ Designate locations for files, tools, equipment, supplies, etc. and label properly </a:t>
            </a:r>
          </a:p>
          <a:p>
            <a:r>
              <a:rPr lang="en-US" b="1" dirty="0"/>
              <a:t>Shine</a:t>
            </a:r>
            <a:r>
              <a:rPr lang="en-US" dirty="0"/>
              <a:t> - Clean, sweep, scrub, etc. \</a:t>
            </a:r>
          </a:p>
          <a:p>
            <a:r>
              <a:rPr lang="en-US" b="1" dirty="0"/>
              <a:t>Standardize</a:t>
            </a:r>
            <a:r>
              <a:rPr lang="en-US" dirty="0"/>
              <a:t> - Identify “Best Practices” and document them so they can be followed by everyone. Use same tools, processes, and documentation where applicable. </a:t>
            </a:r>
          </a:p>
          <a:p>
            <a:r>
              <a:rPr lang="en-US" b="1" dirty="0"/>
              <a:t>Sustain</a:t>
            </a:r>
            <a:r>
              <a:rPr lang="en-US" dirty="0"/>
              <a:t> – Maintain and review with everyone involved. Continual reinforcement of the importance of 5S; Audits, Culture change – make it a habit.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5634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4DFA-9DF0-29AA-A044-54246A90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1. Housekeeping with 5S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812A-BAD5-55DE-0F77-28FEE18A4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	</a:t>
            </a:r>
          </a:p>
          <a:p>
            <a:pPr lvl="1"/>
            <a:r>
              <a:rPr lang="en-US" dirty="0"/>
              <a:t>Remove non-essential items from work area </a:t>
            </a:r>
          </a:p>
          <a:p>
            <a:pPr lvl="1"/>
            <a:r>
              <a:rPr lang="en-US" dirty="0"/>
              <a:t>Sort through desk drawers, file cabinets, carts, tables, office supplies, materials, paper work, and discard unneeded items </a:t>
            </a:r>
          </a:p>
          <a:p>
            <a:pPr lvl="1"/>
            <a:r>
              <a:rPr lang="en-US" dirty="0"/>
              <a:t>Remove hardcopy items where not needed </a:t>
            </a:r>
          </a:p>
          <a:p>
            <a:pPr lvl="1"/>
            <a:r>
              <a:rPr lang="en-US" dirty="0"/>
              <a:t>Sort computer files the same as hardcopy files – remove outdated and unused folders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2742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4609-A96C-1C7B-5D61-049A3C3D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1. Housekeeping with 5S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FEF-D08C-83F8-F827-57AA8368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In Order</a:t>
            </a:r>
          </a:p>
          <a:p>
            <a:pPr lvl="1"/>
            <a:r>
              <a:rPr lang="en-US" dirty="0"/>
              <a:t>Replace files and folders in a more organized manner </a:t>
            </a:r>
          </a:p>
          <a:p>
            <a:pPr lvl="1"/>
            <a:r>
              <a:rPr lang="en-US" dirty="0"/>
              <a:t>Organize by removing waste in the processes; reduce movement and transportation </a:t>
            </a:r>
          </a:p>
          <a:p>
            <a:pPr lvl="1"/>
            <a:r>
              <a:rPr lang="en-US" dirty="0"/>
              <a:t>Label files, drawers, cabinets, shelves, etc. Label office equipment in common areas. </a:t>
            </a:r>
          </a:p>
          <a:p>
            <a:pPr lvl="1"/>
            <a:r>
              <a:rPr lang="en-US" dirty="0"/>
              <a:t>When labeling, ask the question “Could someone find these items if I’m not here?” If not, label it. </a:t>
            </a:r>
          </a:p>
          <a:p>
            <a:pPr lvl="1"/>
            <a:r>
              <a:rPr lang="en-US" dirty="0"/>
              <a:t>Use color coding to make it easier to locate and store similar information.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9842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4609-A96C-1C7B-5D61-049A3C3D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1. Housekeeping with 5S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FEF-D08C-83F8-F827-57AA8368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Shine</a:t>
            </a:r>
          </a:p>
          <a:p>
            <a:pPr lvl="1"/>
            <a:r>
              <a:rPr lang="en-US" dirty="0"/>
              <a:t>Clean, dust, and mop to show off your work area </a:t>
            </a:r>
          </a:p>
          <a:p>
            <a:pPr lvl="1"/>
            <a:r>
              <a:rPr lang="en-US" dirty="0"/>
              <a:t>Dirt, dust and clutter can have an adverse effect on quality, safety, and morale - clean everything. </a:t>
            </a:r>
          </a:p>
          <a:p>
            <a:pPr lvl="1"/>
            <a:r>
              <a:rPr lang="en-US" dirty="0"/>
              <a:t>Clean work environments leave customers with a comfortable feeling about your quality. </a:t>
            </a:r>
          </a:p>
          <a:p>
            <a:pPr lvl="1"/>
            <a:r>
              <a:rPr lang="en-US" dirty="0"/>
              <a:t>Any necessary repairs should be noted and fixed on the spot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6092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4609-A96C-1C7B-5D61-049A3C3D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1. Housekeeping with 5S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FEF-D08C-83F8-F827-57AA8368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</a:t>
            </a:r>
          </a:p>
          <a:p>
            <a:pPr lvl="1"/>
            <a:r>
              <a:rPr lang="en-US" dirty="0"/>
              <a:t>Define and document best practices for accomplishing the tasks in the area. Eliminate waste in tasks and processes. </a:t>
            </a:r>
          </a:p>
          <a:p>
            <a:pPr lvl="1"/>
            <a:r>
              <a:rPr lang="en-US" dirty="0"/>
              <a:t>Train everyone to the best practices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8497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4609-A96C-1C7B-5D61-049A3C3D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1. Housekeeping with 5S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FEF-D08C-83F8-F827-57AA8368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Sustain</a:t>
            </a:r>
          </a:p>
          <a:p>
            <a:pPr lvl="1"/>
            <a:r>
              <a:rPr lang="en-US" dirty="0"/>
              <a:t>Make 5S a daily part of standard work </a:t>
            </a:r>
          </a:p>
          <a:p>
            <a:pPr lvl="1"/>
            <a:r>
              <a:rPr lang="en-US" dirty="0"/>
              <a:t>Define tasks needed to maintain 5S. Implement daily and weekly assignment sheets to insure tasks are completed. </a:t>
            </a:r>
          </a:p>
          <a:p>
            <a:pPr lvl="1"/>
            <a:r>
              <a:rPr lang="en-US" dirty="0"/>
              <a:t>Set up auditing to ensure ongoing use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8428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4609-A96C-1C7B-5D61-049A3C3D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2. Waste Elimination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FEF-D08C-83F8-F827-57AA8368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Wastes</a:t>
            </a:r>
          </a:p>
          <a:p>
            <a:pPr lvl="1"/>
            <a:r>
              <a:rPr lang="en-US" dirty="0"/>
              <a:t>Defects</a:t>
            </a:r>
          </a:p>
          <a:p>
            <a:pPr lvl="1"/>
            <a:r>
              <a:rPr lang="en-US" dirty="0"/>
              <a:t>Overproduction</a:t>
            </a:r>
          </a:p>
          <a:p>
            <a:pPr lvl="1"/>
            <a:r>
              <a:rPr lang="en-US" dirty="0"/>
              <a:t>Waiting</a:t>
            </a:r>
          </a:p>
          <a:p>
            <a:pPr lvl="1"/>
            <a:r>
              <a:rPr lang="en-US" dirty="0"/>
              <a:t>Nonutilized Talent</a:t>
            </a:r>
          </a:p>
          <a:p>
            <a:pPr lvl="1"/>
            <a:r>
              <a:rPr lang="en-US" dirty="0"/>
              <a:t>Transportation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Motion</a:t>
            </a:r>
          </a:p>
          <a:p>
            <a:pPr lvl="1"/>
            <a:r>
              <a:rPr lang="en-US" dirty="0"/>
              <a:t>Extra Processing</a:t>
            </a:r>
          </a:p>
        </p:txBody>
      </p:sp>
    </p:spTree>
    <p:extLst>
      <p:ext uri="{BB962C8B-B14F-4D97-AF65-F5344CB8AC3E}">
        <p14:creationId xmlns:p14="http://schemas.microsoft.com/office/powerpoint/2010/main" val="1809885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4609-A96C-1C7B-5D61-049A3C3D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2. Waste Elimination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FEF-D08C-83F8-F827-57AA8368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Transportation</a:t>
            </a:r>
          </a:p>
          <a:p>
            <a:pPr lvl="1"/>
            <a:r>
              <a:rPr lang="en-US" dirty="0"/>
              <a:t>Definition </a:t>
            </a:r>
          </a:p>
          <a:p>
            <a:pPr lvl="2"/>
            <a:r>
              <a:rPr lang="en-US" dirty="0"/>
              <a:t>Unnecessary movement of items between processes </a:t>
            </a:r>
          </a:p>
          <a:p>
            <a:pPr lvl="1"/>
            <a:r>
              <a:rPr lang="en-US" dirty="0"/>
              <a:t>Causes </a:t>
            </a:r>
          </a:p>
          <a:p>
            <a:pPr lvl="2"/>
            <a:r>
              <a:rPr lang="en-US" dirty="0"/>
              <a:t>Poor layout and/or process Design &amp; Planning </a:t>
            </a:r>
          </a:p>
          <a:p>
            <a:pPr lvl="2"/>
            <a:r>
              <a:rPr lang="en-US" dirty="0"/>
              <a:t>Unstructured or not understood Value Stream </a:t>
            </a:r>
          </a:p>
          <a:p>
            <a:pPr lvl="2"/>
            <a:r>
              <a:rPr lang="en-US" dirty="0"/>
              <a:t>Complex Material flow </a:t>
            </a:r>
          </a:p>
          <a:p>
            <a:pPr lvl="1"/>
            <a:r>
              <a:rPr lang="en-US" dirty="0"/>
              <a:t>Problems </a:t>
            </a:r>
          </a:p>
          <a:p>
            <a:pPr lvl="2"/>
            <a:r>
              <a:rPr lang="en-US" dirty="0"/>
              <a:t>Increased Time &amp; Cost to transport &amp; search </a:t>
            </a:r>
          </a:p>
          <a:p>
            <a:pPr lvl="2"/>
            <a:r>
              <a:rPr lang="en-US" dirty="0"/>
              <a:t>Increased Defects due to accidents</a:t>
            </a:r>
          </a:p>
        </p:txBody>
      </p:sp>
    </p:spTree>
    <p:extLst>
      <p:ext uri="{BB962C8B-B14F-4D97-AF65-F5344CB8AC3E}">
        <p14:creationId xmlns:p14="http://schemas.microsoft.com/office/powerpoint/2010/main" val="141246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4609-A96C-1C7B-5D61-049A3C3D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2. Waste Elimination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FEF-D08C-83F8-F827-57AA8368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  <a:p>
            <a:pPr lvl="1"/>
            <a:r>
              <a:rPr lang="en-US" dirty="0"/>
              <a:t>Definition </a:t>
            </a:r>
          </a:p>
          <a:p>
            <a:pPr lvl="2"/>
            <a:r>
              <a:rPr lang="en-US" dirty="0"/>
              <a:t>Any raw material, Work in Progress (WIP) or finished goods which are being stored  </a:t>
            </a:r>
          </a:p>
          <a:p>
            <a:pPr lvl="1"/>
            <a:r>
              <a:rPr lang="en-US" dirty="0"/>
              <a:t>Causes </a:t>
            </a:r>
          </a:p>
          <a:p>
            <a:pPr lvl="2"/>
            <a:r>
              <a:rPr lang="en-US" dirty="0"/>
              <a:t>Overproduction causes inventory build up between processes</a:t>
            </a:r>
          </a:p>
          <a:p>
            <a:pPr lvl="1"/>
            <a:r>
              <a:rPr lang="en-US" dirty="0"/>
              <a:t>Problems </a:t>
            </a:r>
          </a:p>
          <a:p>
            <a:pPr lvl="2"/>
            <a:r>
              <a:rPr lang="en-US" dirty="0"/>
              <a:t>Adds cost </a:t>
            </a:r>
          </a:p>
          <a:p>
            <a:pPr lvl="2"/>
            <a:r>
              <a:rPr lang="en-US" dirty="0"/>
              <a:t>Requires space </a:t>
            </a:r>
          </a:p>
          <a:p>
            <a:pPr lvl="2"/>
            <a:r>
              <a:rPr lang="en-US" dirty="0"/>
              <a:t>Hides process defects </a:t>
            </a:r>
          </a:p>
          <a:p>
            <a:pPr lvl="2"/>
            <a:r>
              <a:rPr lang="en-US" dirty="0"/>
              <a:t>Can become a defect</a:t>
            </a:r>
          </a:p>
        </p:txBody>
      </p:sp>
    </p:spTree>
    <p:extLst>
      <p:ext uri="{BB962C8B-B14F-4D97-AF65-F5344CB8AC3E}">
        <p14:creationId xmlns:p14="http://schemas.microsoft.com/office/powerpoint/2010/main" val="278561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4609-A96C-1C7B-5D61-049A3C3D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2. Waste Elimination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FEF-D08C-83F8-F827-57AA8368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Motion</a:t>
            </a:r>
          </a:p>
          <a:p>
            <a:pPr lvl="1"/>
            <a:r>
              <a:rPr lang="en-US" dirty="0"/>
              <a:t>Definition </a:t>
            </a:r>
          </a:p>
          <a:p>
            <a:pPr lvl="2"/>
            <a:r>
              <a:rPr lang="en-US" dirty="0"/>
              <a:t>Unnecessary movement within a Process </a:t>
            </a:r>
          </a:p>
          <a:p>
            <a:pPr lvl="1"/>
            <a:r>
              <a:rPr lang="en-US" dirty="0"/>
              <a:t>Causes </a:t>
            </a:r>
          </a:p>
          <a:p>
            <a:pPr lvl="2"/>
            <a:r>
              <a:rPr lang="en-US" dirty="0"/>
              <a:t>Poor workplace layout</a:t>
            </a:r>
          </a:p>
          <a:p>
            <a:pPr lvl="2"/>
            <a:r>
              <a:rPr lang="en-US" dirty="0"/>
              <a:t>Poor process planning </a:t>
            </a:r>
          </a:p>
          <a:p>
            <a:pPr lvl="2"/>
            <a:r>
              <a:rPr lang="en-US" dirty="0"/>
              <a:t>Poor Housekeeping </a:t>
            </a:r>
          </a:p>
          <a:p>
            <a:pPr lvl="2"/>
            <a:r>
              <a:rPr lang="en-US" dirty="0"/>
              <a:t>No Standard Operating Procedures</a:t>
            </a:r>
          </a:p>
          <a:p>
            <a:pPr lvl="1"/>
            <a:r>
              <a:rPr lang="en-US" dirty="0"/>
              <a:t>Problems </a:t>
            </a:r>
          </a:p>
          <a:p>
            <a:pPr lvl="2"/>
            <a:r>
              <a:rPr lang="en-US" dirty="0"/>
              <a:t>Adds time &amp; cost </a:t>
            </a:r>
          </a:p>
          <a:p>
            <a:pPr lvl="2"/>
            <a:r>
              <a:rPr lang="en-US" dirty="0"/>
              <a:t>Can be safety issue</a:t>
            </a:r>
          </a:p>
        </p:txBody>
      </p:sp>
    </p:spTree>
    <p:extLst>
      <p:ext uri="{BB962C8B-B14F-4D97-AF65-F5344CB8AC3E}">
        <p14:creationId xmlns:p14="http://schemas.microsoft.com/office/powerpoint/2010/main" val="80122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2502-C125-5848-5A1C-DA2EEA96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Kaizen?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4863-A89D-8595-E209-D578C77F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kanji word – made up of KAI &amp; ZEN</a:t>
            </a:r>
          </a:p>
          <a:p>
            <a:r>
              <a:rPr lang="en-US" dirty="0"/>
              <a:t>KAI means </a:t>
            </a:r>
            <a:r>
              <a:rPr lang="en-US" i="1" dirty="0"/>
              <a:t>change</a:t>
            </a:r>
            <a:r>
              <a:rPr lang="en-US" dirty="0"/>
              <a:t> &amp; ZEN means </a:t>
            </a:r>
            <a:r>
              <a:rPr lang="en-US" i="1" dirty="0"/>
              <a:t>for the better</a:t>
            </a:r>
          </a:p>
          <a:p>
            <a:r>
              <a:rPr lang="en-US" dirty="0"/>
              <a:t>This KAIZEN means </a:t>
            </a:r>
            <a:r>
              <a:rPr lang="en-US" i="1" dirty="0"/>
              <a:t>Change for the Better </a:t>
            </a:r>
            <a:r>
              <a:rPr lang="en-US" dirty="0"/>
              <a:t>and implies Continuous Improvements in all areas and at all levels</a:t>
            </a:r>
          </a:p>
          <a:p>
            <a:r>
              <a:rPr lang="en-US" dirty="0"/>
              <a:t>It implies a continuous improvement in all company functions, and at all levels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46407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4609-A96C-1C7B-5D61-049A3C3D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2. Waste Elimination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FEF-D08C-83F8-F827-57AA8368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Waiting</a:t>
            </a:r>
          </a:p>
          <a:p>
            <a:pPr lvl="1"/>
            <a:r>
              <a:rPr lang="en-US" dirty="0"/>
              <a:t>Definition </a:t>
            </a:r>
          </a:p>
          <a:p>
            <a:pPr lvl="2"/>
            <a:r>
              <a:rPr lang="en-US" dirty="0"/>
              <a:t>Unnecessary movement within a Process </a:t>
            </a:r>
          </a:p>
          <a:p>
            <a:pPr lvl="1"/>
            <a:r>
              <a:rPr lang="en-US" dirty="0"/>
              <a:t>Causes </a:t>
            </a:r>
          </a:p>
          <a:p>
            <a:pPr lvl="2"/>
            <a:r>
              <a:rPr lang="en-US" dirty="0"/>
              <a:t>Poor workplace layout</a:t>
            </a:r>
          </a:p>
          <a:p>
            <a:pPr lvl="2"/>
            <a:r>
              <a:rPr lang="en-US" dirty="0"/>
              <a:t>Poor process planning </a:t>
            </a:r>
          </a:p>
          <a:p>
            <a:pPr lvl="2"/>
            <a:r>
              <a:rPr lang="en-US" dirty="0"/>
              <a:t>Poor Housekeeping </a:t>
            </a:r>
          </a:p>
          <a:p>
            <a:pPr lvl="2"/>
            <a:r>
              <a:rPr lang="en-US" dirty="0"/>
              <a:t>No Standard Operating Procedures</a:t>
            </a:r>
          </a:p>
          <a:p>
            <a:pPr lvl="1"/>
            <a:r>
              <a:rPr lang="en-US" dirty="0"/>
              <a:t>Problems </a:t>
            </a:r>
          </a:p>
          <a:p>
            <a:pPr lvl="2"/>
            <a:r>
              <a:rPr lang="en-US" dirty="0"/>
              <a:t>Adds time &amp; cost </a:t>
            </a:r>
          </a:p>
          <a:p>
            <a:pPr lvl="2"/>
            <a:r>
              <a:rPr lang="en-US" dirty="0"/>
              <a:t>Can be safety issue</a:t>
            </a:r>
          </a:p>
        </p:txBody>
      </p:sp>
    </p:spTree>
    <p:extLst>
      <p:ext uri="{BB962C8B-B14F-4D97-AF65-F5344CB8AC3E}">
        <p14:creationId xmlns:p14="http://schemas.microsoft.com/office/powerpoint/2010/main" val="476622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4609-A96C-1C7B-5D61-049A3C3D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2. Waste Elimination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FEF-D08C-83F8-F827-57AA8368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 Processing</a:t>
            </a:r>
          </a:p>
          <a:p>
            <a:pPr lvl="1"/>
            <a:r>
              <a:rPr lang="en-US" dirty="0"/>
              <a:t>Definition </a:t>
            </a:r>
          </a:p>
          <a:p>
            <a:pPr lvl="2"/>
            <a:r>
              <a:rPr lang="en-US" dirty="0"/>
              <a:t>Processing beyond the value required by the Customer </a:t>
            </a:r>
          </a:p>
          <a:p>
            <a:pPr lvl="1"/>
            <a:r>
              <a:rPr lang="en-US" dirty="0"/>
              <a:t>Causes </a:t>
            </a:r>
          </a:p>
          <a:p>
            <a:pPr lvl="2"/>
            <a:r>
              <a:rPr lang="en-US" dirty="0"/>
              <a:t>Lack of Customer Focus </a:t>
            </a:r>
          </a:p>
          <a:p>
            <a:pPr lvl="2"/>
            <a:r>
              <a:rPr lang="en-US" dirty="0"/>
              <a:t>“Always done it this way” </a:t>
            </a:r>
          </a:p>
          <a:p>
            <a:pPr lvl="2"/>
            <a:r>
              <a:rPr lang="en-US" dirty="0"/>
              <a:t>Lack of understanding </a:t>
            </a:r>
          </a:p>
          <a:p>
            <a:pPr lvl="2"/>
            <a:r>
              <a:rPr lang="en-US" dirty="0"/>
              <a:t>Scheduled work time is longer than needed</a:t>
            </a:r>
          </a:p>
          <a:p>
            <a:pPr lvl="1"/>
            <a:r>
              <a:rPr lang="en-US" dirty="0"/>
              <a:t>Problems </a:t>
            </a:r>
          </a:p>
          <a:p>
            <a:pPr lvl="2"/>
            <a:r>
              <a:rPr lang="en-US" dirty="0"/>
              <a:t>Increases time &amp; cost </a:t>
            </a:r>
          </a:p>
        </p:txBody>
      </p:sp>
    </p:spTree>
    <p:extLst>
      <p:ext uri="{BB962C8B-B14F-4D97-AF65-F5344CB8AC3E}">
        <p14:creationId xmlns:p14="http://schemas.microsoft.com/office/powerpoint/2010/main" val="168422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4609-A96C-1C7B-5D61-049A3C3D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2. Waste Elimination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FEF-D08C-83F8-F827-57AA8368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 Production</a:t>
            </a:r>
          </a:p>
          <a:p>
            <a:pPr lvl="1"/>
            <a:r>
              <a:rPr lang="en-US" dirty="0"/>
              <a:t>Definition </a:t>
            </a:r>
          </a:p>
          <a:p>
            <a:pPr lvl="2"/>
            <a:r>
              <a:rPr lang="en-US" dirty="0"/>
              <a:t>To produce items sooner or in greater quantities than required for customer demand</a:t>
            </a:r>
          </a:p>
          <a:p>
            <a:pPr lvl="1"/>
            <a:r>
              <a:rPr lang="en-US" dirty="0"/>
              <a:t>Causes </a:t>
            </a:r>
          </a:p>
          <a:p>
            <a:pPr lvl="2"/>
            <a:r>
              <a:rPr lang="en-US" dirty="0"/>
              <a:t>Poor planning </a:t>
            </a:r>
          </a:p>
          <a:p>
            <a:pPr lvl="2"/>
            <a:r>
              <a:rPr lang="en-US" dirty="0"/>
              <a:t>Incorrect bottleneck assumptions </a:t>
            </a:r>
          </a:p>
          <a:p>
            <a:pPr lvl="1"/>
            <a:r>
              <a:rPr lang="en-US" dirty="0"/>
              <a:t>Problems </a:t>
            </a:r>
          </a:p>
          <a:p>
            <a:pPr lvl="2"/>
            <a:r>
              <a:rPr lang="en-US" dirty="0"/>
              <a:t>Overproduction discourages a smooth flow of production </a:t>
            </a:r>
          </a:p>
          <a:p>
            <a:pPr lvl="2"/>
            <a:r>
              <a:rPr lang="en-US" dirty="0"/>
              <a:t>Leads to excessive work in process inventory</a:t>
            </a:r>
          </a:p>
        </p:txBody>
      </p:sp>
    </p:spTree>
    <p:extLst>
      <p:ext uri="{BB962C8B-B14F-4D97-AF65-F5344CB8AC3E}">
        <p14:creationId xmlns:p14="http://schemas.microsoft.com/office/powerpoint/2010/main" val="3378485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4609-A96C-1C7B-5D61-049A3C3D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2. Waste Elimination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FEF-D08C-83F8-F827-57AA8368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Underutilized People</a:t>
            </a:r>
          </a:p>
          <a:p>
            <a:pPr lvl="1"/>
            <a:r>
              <a:rPr lang="en-US" dirty="0"/>
              <a:t>Definition </a:t>
            </a:r>
          </a:p>
          <a:p>
            <a:pPr lvl="2"/>
            <a:r>
              <a:rPr lang="en-US" dirty="0"/>
              <a:t>Underutilization of people’s Abilities, Knowledge, and Skills </a:t>
            </a:r>
          </a:p>
          <a:p>
            <a:pPr lvl="1"/>
            <a:r>
              <a:rPr lang="en-US" dirty="0"/>
              <a:t>Causes </a:t>
            </a:r>
          </a:p>
          <a:p>
            <a:pPr lvl="2"/>
            <a:r>
              <a:rPr lang="en-US" dirty="0"/>
              <a:t>Constant management turnover unaware of talent pool </a:t>
            </a:r>
          </a:p>
          <a:p>
            <a:pPr lvl="2"/>
            <a:r>
              <a:rPr lang="en-US" dirty="0"/>
              <a:t>Employee not happy in current position</a:t>
            </a:r>
          </a:p>
          <a:p>
            <a:pPr lvl="1"/>
            <a:r>
              <a:rPr lang="en-US" dirty="0"/>
              <a:t>Problems </a:t>
            </a:r>
          </a:p>
          <a:p>
            <a:pPr lvl="2"/>
            <a:r>
              <a:rPr lang="en-US" dirty="0"/>
              <a:t>Great ideas might be missed </a:t>
            </a:r>
          </a:p>
          <a:p>
            <a:pPr lvl="2"/>
            <a:r>
              <a:rPr lang="en-US" dirty="0"/>
              <a:t>Dominant personalities may force focus in wrong direction</a:t>
            </a:r>
          </a:p>
        </p:txBody>
      </p:sp>
    </p:spTree>
    <p:extLst>
      <p:ext uri="{BB962C8B-B14F-4D97-AF65-F5344CB8AC3E}">
        <p14:creationId xmlns:p14="http://schemas.microsoft.com/office/powerpoint/2010/main" val="69784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4609-A96C-1C7B-5D61-049A3C3D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2. Waste Elimination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FEF-D08C-83F8-F827-57AA8368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Defects</a:t>
            </a:r>
          </a:p>
          <a:p>
            <a:pPr lvl="1"/>
            <a:r>
              <a:rPr lang="en-US" dirty="0"/>
              <a:t>Definition </a:t>
            </a:r>
          </a:p>
          <a:p>
            <a:pPr lvl="2"/>
            <a:r>
              <a:rPr lang="en-US" dirty="0"/>
              <a:t>A defect is when the Customer believes they did not get what they paid for </a:t>
            </a:r>
          </a:p>
          <a:p>
            <a:pPr lvl="1"/>
            <a:r>
              <a:rPr lang="en-US" dirty="0"/>
              <a:t>Causes </a:t>
            </a:r>
          </a:p>
          <a:p>
            <a:pPr lvl="2"/>
            <a:r>
              <a:rPr lang="en-US" dirty="0"/>
              <a:t>Process Variation </a:t>
            </a:r>
          </a:p>
          <a:p>
            <a:pPr lvl="2"/>
            <a:r>
              <a:rPr lang="en-US" dirty="0"/>
              <a:t>Customer requirements not understood </a:t>
            </a:r>
          </a:p>
          <a:p>
            <a:pPr lvl="1"/>
            <a:r>
              <a:rPr lang="en-US" dirty="0"/>
              <a:t>Problems </a:t>
            </a:r>
          </a:p>
          <a:p>
            <a:pPr lvl="2"/>
            <a:r>
              <a:rPr lang="en-US" dirty="0"/>
              <a:t>Additional Time &amp; Cost </a:t>
            </a:r>
          </a:p>
          <a:p>
            <a:pPr lvl="2"/>
            <a:r>
              <a:rPr lang="en-US" dirty="0"/>
              <a:t>Reduces Customer Confidence</a:t>
            </a:r>
          </a:p>
        </p:txBody>
      </p:sp>
    </p:spTree>
    <p:extLst>
      <p:ext uri="{BB962C8B-B14F-4D97-AF65-F5344CB8AC3E}">
        <p14:creationId xmlns:p14="http://schemas.microsoft.com/office/powerpoint/2010/main" val="216594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4609-A96C-1C7B-5D61-049A3C3D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3. Standardization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FEF-D08C-83F8-F827-57AA8368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helps to reduce variation</a:t>
            </a:r>
          </a:p>
          <a:p>
            <a:r>
              <a:rPr lang="en-US" dirty="0"/>
              <a:t>It is set by management but able to change when the environment changes. </a:t>
            </a:r>
          </a:p>
          <a:p>
            <a:r>
              <a:rPr lang="en-US" dirty="0"/>
              <a:t>It is a never-ending process and is better explained and presented by the PDCA </a:t>
            </a:r>
          </a:p>
          <a:p>
            <a:r>
              <a:rPr lang="en-US" dirty="0"/>
              <a:t>It is a repeated process followed by team!!! </a:t>
            </a:r>
          </a:p>
        </p:txBody>
      </p:sp>
    </p:spTree>
    <p:extLst>
      <p:ext uri="{BB962C8B-B14F-4D97-AF65-F5344CB8AC3E}">
        <p14:creationId xmlns:p14="http://schemas.microsoft.com/office/powerpoint/2010/main" val="905946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CBB5-CDC4-5E0C-C5CA-5B1C308C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3. Standardization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BB42E4-C1EA-A8AF-2F4A-4A7B12E27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4598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74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4609-A96C-1C7B-5D61-049A3C3D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3. Standardization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FEF-D08C-83F8-F827-57AA8368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helps to reduce variation</a:t>
            </a:r>
          </a:p>
          <a:p>
            <a:r>
              <a:rPr lang="en-US" dirty="0"/>
              <a:t>It is set by management but able to change when the environment changes. </a:t>
            </a:r>
          </a:p>
          <a:p>
            <a:r>
              <a:rPr lang="en-US" dirty="0"/>
              <a:t>It is a never-ending process and is better explained and presented by the PDCA </a:t>
            </a:r>
          </a:p>
          <a:p>
            <a:r>
              <a:rPr lang="en-US" dirty="0"/>
              <a:t>It is a repeated process followed by team!!! </a:t>
            </a:r>
          </a:p>
        </p:txBody>
      </p:sp>
    </p:spTree>
    <p:extLst>
      <p:ext uri="{BB962C8B-B14F-4D97-AF65-F5344CB8AC3E}">
        <p14:creationId xmlns:p14="http://schemas.microsoft.com/office/powerpoint/2010/main" val="422272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290A-6550-655E-417E-20C93597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KAIZEN Works</a:t>
            </a:r>
            <a:endParaRPr lang="en-P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567D0-0C8D-FA8A-6124-1FEB1C2D7E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074" y="1283368"/>
            <a:ext cx="5435852" cy="543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905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A404-0784-022C-9A8E-DC12130D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E277-460D-2783-AD35-F7978056F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67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CB8F-9F17-E809-E7BF-37E66B5F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58ADA-655B-3E24-8FCB-09514BE7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wider meaning is continuous improvements, done </a:t>
            </a:r>
            <a:r>
              <a:rPr lang="en-US" u="sng" dirty="0"/>
              <a:t>consistently</a:t>
            </a:r>
            <a:r>
              <a:rPr lang="en-US" dirty="0"/>
              <a:t>, at every time, every step, every place, leading to </a:t>
            </a:r>
            <a:r>
              <a:rPr lang="en-US" u="sng" dirty="0"/>
              <a:t>self development</a:t>
            </a:r>
          </a:p>
          <a:p>
            <a:r>
              <a:rPr lang="en-US" dirty="0"/>
              <a:t>This in turn influences the </a:t>
            </a:r>
            <a:r>
              <a:rPr lang="en-US" dirty="0" err="1"/>
              <a:t>neighbourhood</a:t>
            </a:r>
            <a:r>
              <a:rPr lang="en-US" dirty="0"/>
              <a:t> development, not only at the company level, but also the society at all three levels that one plays – such as produced, consumer and a good social being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4592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C95E-B7D7-CC66-0267-2EE95907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95CF-5A05-D528-466D-C69F75FB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dirty="0"/>
              <a:t>Modern Kaizen is based on the principles of the Toyota Production System (TPS).</a:t>
            </a:r>
          </a:p>
          <a:p>
            <a:r>
              <a:rPr lang="en-US" altLang="en-PK" dirty="0"/>
              <a:t>TPS is a system used in repetitive manufacturing, but the philosophy can be applied to all operations.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3591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6CE0-DB60-3875-43CC-3B254CDC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Kaizen?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A069-6F92-BB48-EE61-FD1A7348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the only permanent solution</a:t>
            </a:r>
          </a:p>
          <a:p>
            <a:r>
              <a:rPr lang="en-US" dirty="0"/>
              <a:t>Change is required to meet the challenges of changing needs of customers</a:t>
            </a:r>
          </a:p>
          <a:p>
            <a:r>
              <a:rPr lang="en-US" dirty="0"/>
              <a:t>Person close to the hob knows best about the job</a:t>
            </a:r>
          </a:p>
          <a:p>
            <a:r>
              <a:rPr lang="en-US" dirty="0"/>
              <a:t>Enhances the price of people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2663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D2DA-3293-1223-FDA9-BDD0C307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Pillars of KAIZEN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9D2B-B6DD-CD99-FA79-D3E80360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Housekeeping</a:t>
            </a:r>
          </a:p>
          <a:p>
            <a:pPr marL="514350" indent="-514350">
              <a:buAutoNum type="arabicPeriod"/>
            </a:pPr>
            <a:r>
              <a:rPr lang="en-US" dirty="0"/>
              <a:t>Waste Elimination</a:t>
            </a:r>
          </a:p>
          <a:p>
            <a:pPr marL="514350" indent="-514350">
              <a:buAutoNum type="arabicPeriod"/>
            </a:pPr>
            <a:r>
              <a:rPr lang="en-US" dirty="0"/>
              <a:t>Standardization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5454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9553-CA40-1EAB-380A-4FA33D8A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1. Housekeeping with 5S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3E88-3831-52A4-BE84-C05A87DF7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5S Framework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Straighten</a:t>
            </a:r>
          </a:p>
          <a:p>
            <a:pPr lvl="1"/>
            <a:r>
              <a:rPr lang="en-US" dirty="0"/>
              <a:t>Shine</a:t>
            </a:r>
          </a:p>
          <a:p>
            <a:pPr lvl="1"/>
            <a:r>
              <a:rPr lang="en-US" dirty="0"/>
              <a:t>Standardize</a:t>
            </a:r>
          </a:p>
          <a:p>
            <a:pPr lvl="1"/>
            <a:r>
              <a:rPr lang="en-US" dirty="0"/>
              <a:t>Sustain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0054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6D68-1B7B-75F9-17F3-2BE63F81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1. Housekeeping with 5S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4D33-9FEA-BE31-5004-883636C4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5S is a process for implementing and maintaining a clean, safe, and organized work area. </a:t>
            </a:r>
          </a:p>
          <a:p>
            <a:r>
              <a:rPr lang="en-US" dirty="0"/>
              <a:t>5S provides a way for organizations to operate efficiently and effectively. </a:t>
            </a:r>
          </a:p>
          <a:p>
            <a:r>
              <a:rPr lang="en-US" dirty="0"/>
              <a:t>5S is a Lean Organization tool that helps build a foundation for continuous improvement.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9698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B6C5-8CD7-A172-9937-CEF282ED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Kaizen’s Pillars – 1. Housekeeping with 5S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54177A-748F-7818-93B6-D5BCFFA2A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711355"/>
              </p:ext>
            </p:extLst>
          </p:nvPr>
        </p:nvGraphicFramePr>
        <p:xfrm>
          <a:off x="838200" y="1825625"/>
          <a:ext cx="10515597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036256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438294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5338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American Standard 5S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Japanese 5S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Translation</a:t>
                      </a:r>
                      <a:endParaRPr lang="en-P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4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Sort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Seiri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Put things in order</a:t>
                      </a:r>
                      <a:endParaRPr lang="en-P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2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Straighten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Seiton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Proper Arrangement</a:t>
                      </a:r>
                      <a:endParaRPr lang="en-P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7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Shine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Seiso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Clean</a:t>
                      </a:r>
                      <a:endParaRPr lang="en-P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48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Standardize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Seiketsu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Purity</a:t>
                      </a:r>
                      <a:endParaRPr lang="en-P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1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Sustain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Shitsuke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Commitment</a:t>
                      </a:r>
                      <a:endParaRPr lang="en-P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92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07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1203</Words>
  <Application>Microsoft Office PowerPoint</Application>
  <PresentationFormat>Widescreen</PresentationFormat>
  <Paragraphs>198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Business Process Engineering</vt:lpstr>
      <vt:lpstr>What is Kaizen?</vt:lpstr>
      <vt:lpstr>PowerPoint Presentation</vt:lpstr>
      <vt:lpstr>History</vt:lpstr>
      <vt:lpstr>Why Kaizen?</vt:lpstr>
      <vt:lpstr>3 Pillars of KAIZEN</vt:lpstr>
      <vt:lpstr>Kaizen’s Pillars – 1. Housekeeping with 5S</vt:lpstr>
      <vt:lpstr>Kaizen’s Pillars – 1. Housekeeping with 5S</vt:lpstr>
      <vt:lpstr>Kaizen’s Pillars – 1. Housekeeping with 5S</vt:lpstr>
      <vt:lpstr>Kaizen’s Pillars – 1. Housekeeping with 5S </vt:lpstr>
      <vt:lpstr>Kaizen’s Pillars – 1. Housekeeping with 5S </vt:lpstr>
      <vt:lpstr>Kaizen’s Pillars – 1. Housekeeping with 5S </vt:lpstr>
      <vt:lpstr>Kaizen’s Pillars – 1. Housekeeping with 5S </vt:lpstr>
      <vt:lpstr>Kaizen’s Pillars – 1. Housekeeping with 5S </vt:lpstr>
      <vt:lpstr>Kaizen’s Pillars – 1. Housekeeping with 5S </vt:lpstr>
      <vt:lpstr>Kaizen’s Pillars – 2. Waste Elimination </vt:lpstr>
      <vt:lpstr>Kaizen’s Pillars – 2. Waste Elimination </vt:lpstr>
      <vt:lpstr>Kaizen’s Pillars – 2. Waste Elimination </vt:lpstr>
      <vt:lpstr>Kaizen’s Pillars – 2. Waste Elimination </vt:lpstr>
      <vt:lpstr>Kaizen’s Pillars – 2. Waste Elimination </vt:lpstr>
      <vt:lpstr>Kaizen’s Pillars – 2. Waste Elimination </vt:lpstr>
      <vt:lpstr>Kaizen’s Pillars – 2. Waste Elimination </vt:lpstr>
      <vt:lpstr>Kaizen’s Pillars – 2. Waste Elimination </vt:lpstr>
      <vt:lpstr>Kaizen’s Pillars – 2. Waste Elimination </vt:lpstr>
      <vt:lpstr>Kaizen’s Pillars – 3. Standardization </vt:lpstr>
      <vt:lpstr>Kaizen’s Pillars – 3. Standardization</vt:lpstr>
      <vt:lpstr>Kaizen’s Pillars – 3. Standardization </vt:lpstr>
      <vt:lpstr>How KAIZEN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Ahmad</dc:creator>
  <cp:lastModifiedBy>Salman Ahmad</cp:lastModifiedBy>
  <cp:revision>7</cp:revision>
  <dcterms:created xsi:type="dcterms:W3CDTF">2024-04-15T06:46:16Z</dcterms:created>
  <dcterms:modified xsi:type="dcterms:W3CDTF">2024-04-16T03:34:14Z</dcterms:modified>
</cp:coreProperties>
</file>