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1883" r:id="rId2"/>
    <p:sldId id="1884" r:id="rId3"/>
    <p:sldId id="1885" r:id="rId4"/>
    <p:sldId id="1886" r:id="rId5"/>
    <p:sldId id="1887" r:id="rId6"/>
    <p:sldId id="1888" r:id="rId7"/>
    <p:sldId id="1889" r:id="rId8"/>
    <p:sldId id="1890" r:id="rId9"/>
    <p:sldId id="1891" r:id="rId10"/>
    <p:sldId id="1892" r:id="rId11"/>
    <p:sldId id="1893" r:id="rId12"/>
    <p:sldId id="1894" r:id="rId13"/>
    <p:sldId id="1895" r:id="rId14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75588" autoAdjust="0"/>
  </p:normalViewPr>
  <p:slideViewPr>
    <p:cSldViewPr snapToGrid="0">
      <p:cViewPr varScale="1">
        <p:scale>
          <a:sx n="86" d="100"/>
          <a:sy n="86" d="100"/>
        </p:scale>
        <p:origin x="159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AA078-6513-40F5-8BE5-21681CB5C4B8}" type="datetimeFigureOut">
              <a:rPr lang="en-PK" smtClean="0"/>
              <a:t>24/04/2024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17E93-B727-4BA6-9B1E-8C72243DEF7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66802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75355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Outsourcing is not new. Even in Roman empire tax collection from far flanged areas was outsourced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17E93-B727-4BA6-9B1E-8C72243DEF79}" type="slidenum">
              <a:rPr lang="en-PK" smtClean="0"/>
              <a:t>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25216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9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proposes that countries export what they can most efficiently and </a:t>
            </a:r>
            <a:r>
              <a:rPr lang="en-GB" sz="1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plentifully produce</a:t>
            </a:r>
            <a:endParaRPr lang="en-PK" sz="1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17E93-B727-4BA6-9B1E-8C72243DEF79}" type="slidenum">
              <a:rPr lang="en-PK" smtClean="0"/>
              <a:t>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34847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06F5-464D-43B6-A5A6-914D56DDF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18A91-46B5-43F5-987C-131BC6754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F627D-ED3C-4963-988F-0F81B3E7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C830-DC7E-4094-8DEE-252E1BB71709}" type="datetimeFigureOut">
              <a:rPr lang="en-PK" smtClean="0"/>
              <a:t>24/04/2024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CB38D-C436-4B12-809C-A2CCA0F3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9C061-CF78-4FB9-B21F-D6159245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970D-32E3-426D-96EE-36FD5DEA0BA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6943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7479-B81D-4F3B-9637-F4DD48F9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AEA54-DB78-429E-8F73-2F1704882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1F228-DB8C-4E0E-9F5C-9104AEE8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C830-DC7E-4094-8DEE-252E1BB71709}" type="datetimeFigureOut">
              <a:rPr lang="en-PK" smtClean="0"/>
              <a:t>24/04/2024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AD8E1-6D87-474E-8DCB-6C7127E9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AD426-776C-4401-8F9E-4F826E20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970D-32E3-426D-96EE-36FD5DEA0BA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5250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DB98D0-BA61-4945-90AB-D5608AB18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04DFD-4CD3-4592-89F1-91C17D96A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FB2C0-6B2A-47D3-A61F-88C486CA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C830-DC7E-4094-8DEE-252E1BB71709}" type="datetimeFigureOut">
              <a:rPr lang="en-PK" smtClean="0"/>
              <a:t>24/04/2024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BFE7D-B9B8-4AA3-954D-E75A9D0A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32F10-CAFF-4924-9C5F-419BDB82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970D-32E3-426D-96EE-36FD5DEA0BA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6062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C610-6886-4B1A-ADB8-306471DD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4F0E7-B52D-4A34-975E-10275BCD0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10888-F806-41C6-9A3C-571DB0D0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C830-DC7E-4094-8DEE-252E1BB71709}" type="datetimeFigureOut">
              <a:rPr lang="en-PK" smtClean="0"/>
              <a:t>24/04/2024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D4F8E-F9D3-48F6-99DD-ECD3ECB7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2ED11-7EF7-47F3-8337-91FB0DAC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970D-32E3-426D-96EE-36FD5DEA0BA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4776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F648-CAFB-4A56-972C-F00172E55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9C658-21D1-408B-B280-58B08A1CD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E5A5B-FE83-4BDB-8BC1-973A422E8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C830-DC7E-4094-8DEE-252E1BB71709}" type="datetimeFigureOut">
              <a:rPr lang="en-PK" smtClean="0"/>
              <a:t>24/04/2024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A7322-45B2-40A2-861B-15EE4CE7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9450C-1571-4B8E-8883-E2FF0F68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970D-32E3-426D-96EE-36FD5DEA0BA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2188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F28F-DEE3-48F0-86D2-AE82EAC3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0ADBA-2FA1-4D57-A162-6CD8F70C2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468EA-07C4-49FF-92E2-6A13FD98E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8ECB3-9B30-4218-8922-8A461B09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C830-DC7E-4094-8DEE-252E1BB71709}" type="datetimeFigureOut">
              <a:rPr lang="en-PK" smtClean="0"/>
              <a:t>24/04/2024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F4891-28B6-4D7D-99C5-A3A6FC6D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01CCC-DC2E-4AAD-A358-BA1873B0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970D-32E3-426D-96EE-36FD5DEA0BA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5785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D423-3ED5-4068-B093-453446A33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E2C52-D217-44A2-BCF9-2EC986F57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88B34-B006-4213-BC89-A8B2626DE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E0DA6-8DDD-4C2D-B653-53E4CE72E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8EF71-3EBE-470E-A0F7-303F9AB30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B9DF75-48B4-4CD6-B97A-432AE574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C830-DC7E-4094-8DEE-252E1BB71709}" type="datetimeFigureOut">
              <a:rPr lang="en-PK" smtClean="0"/>
              <a:t>24/04/2024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1A5E2A-78DA-47B9-9F7A-5373309A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73AEF-47AD-4410-A42F-B0C0AC7E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970D-32E3-426D-96EE-36FD5DEA0BA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9863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FA69-0646-4BD5-8BFD-78E5CF2C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DE594-CC70-4D65-B70A-D36031B4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C830-DC7E-4094-8DEE-252E1BB71709}" type="datetimeFigureOut">
              <a:rPr lang="en-PK" smtClean="0"/>
              <a:t>24/04/2024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EFACC-E6A0-4B12-A1EE-F614374A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226A1-1EDF-4CA3-A0AF-71C9B301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970D-32E3-426D-96EE-36FD5DEA0BA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1888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74B44E-8BF6-4C97-8587-D07FC6641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C830-DC7E-4094-8DEE-252E1BB71709}" type="datetimeFigureOut">
              <a:rPr lang="en-PK" smtClean="0"/>
              <a:t>24/04/2024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F055C-BEEF-4F74-BEC1-ED98B12AD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262B0-8E1B-480B-A1B1-8F5E8E614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970D-32E3-426D-96EE-36FD5DEA0BA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621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B5C18-77B5-4DC3-A504-63BD46FA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D60DA-4A2A-4813-8BB2-DB367AEF7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7FB23-62AC-4B48-8A5D-237846DA3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DB154-595F-4F0D-B618-B6E29B5C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C830-DC7E-4094-8DEE-252E1BB71709}" type="datetimeFigureOut">
              <a:rPr lang="en-PK" smtClean="0"/>
              <a:t>24/04/2024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CFBC2-6363-4454-909A-E624C622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76BF6-07B2-4203-8FE2-AFA9C69D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970D-32E3-426D-96EE-36FD5DEA0BA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291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A9D3-092E-4128-866C-F2583F51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43D397-B32E-4AE3-82B1-6E7E8410C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0661C-F971-46DE-8BF7-157A95A08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B98C1-D261-49E5-94FA-6492B94C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C830-DC7E-4094-8DEE-252E1BB71709}" type="datetimeFigureOut">
              <a:rPr lang="en-PK" smtClean="0"/>
              <a:t>24/04/2024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AA85E-DEF5-4B12-997C-D5F1828F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B8D8E-905D-406C-AF07-D4980123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3970D-32E3-426D-96EE-36FD5DEA0BA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085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2CC5C-7EA7-48C9-BA1B-76AD24BD3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9AA5B-EAA5-4977-AA67-C76D84AA6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70760-1E53-41D6-AE75-A4432B3A5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DC830-DC7E-4094-8DEE-252E1BB71709}" type="datetimeFigureOut">
              <a:rPr lang="en-PK" smtClean="0"/>
              <a:t>24/04/2024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F2D38-6D23-40EB-983C-D9C415C66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0F465-55E1-46BA-A015-748545782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3970D-32E3-426D-96EE-36FD5DEA0BA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2809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Process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Business Process Outsourcing</a:t>
            </a:r>
          </a:p>
          <a:p>
            <a:r>
              <a:rPr lang="en-US" dirty="0"/>
              <a:t>Lecture: 20</a:t>
            </a:r>
          </a:p>
          <a:p>
            <a:r>
              <a:rPr lang="en-US" dirty="0"/>
              <a:t>Instructor: Salman Ahmad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23B1-2B5E-43D7-88C6-2CC235E4A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Outsourcing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891E3-6F75-4EAF-B20F-3EBDDD9C9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Issues</a:t>
            </a:r>
          </a:p>
          <a:p>
            <a:r>
              <a:rPr lang="en-US" dirty="0"/>
              <a:t>Communication barriers</a:t>
            </a:r>
          </a:p>
          <a:p>
            <a:r>
              <a:rPr lang="en-US" dirty="0"/>
              <a:t>Over dependence on Outsourced firm</a:t>
            </a:r>
          </a:p>
          <a:p>
            <a:r>
              <a:rPr lang="en-US" dirty="0"/>
              <a:t>Unforeseen costs</a:t>
            </a:r>
          </a:p>
          <a:p>
            <a:r>
              <a:rPr lang="en-US" dirty="0"/>
              <a:t>Rules &amp; Regulations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90999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55EDC-1649-4A9D-A4AB-2D480132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	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3A307-1D9E-41AC-A781-EAEA93200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Banking</a:t>
            </a:r>
          </a:p>
          <a:p>
            <a:pPr lvl="1"/>
            <a:r>
              <a:rPr lang="en-US" dirty="0"/>
              <a:t>KYC</a:t>
            </a:r>
          </a:p>
          <a:p>
            <a:pPr lvl="1"/>
            <a:r>
              <a:rPr lang="en-US" dirty="0"/>
              <a:t>Debt Collection</a:t>
            </a:r>
          </a:p>
          <a:p>
            <a:pPr lvl="1"/>
            <a:r>
              <a:rPr lang="en-US" dirty="0"/>
              <a:t>Customer Care</a:t>
            </a:r>
          </a:p>
          <a:p>
            <a:pPr lvl="1"/>
            <a:r>
              <a:rPr lang="en-US" dirty="0"/>
              <a:t>Debit/Credit Card Services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HR</a:t>
            </a:r>
          </a:p>
          <a:p>
            <a:pPr lvl="1"/>
            <a:r>
              <a:rPr lang="en-US" dirty="0"/>
              <a:t>Payroll</a:t>
            </a:r>
          </a:p>
          <a:p>
            <a:pPr lvl="1"/>
            <a:r>
              <a:rPr lang="en-US" dirty="0"/>
              <a:t>Onboarding</a:t>
            </a:r>
          </a:p>
          <a:p>
            <a:pPr lvl="1"/>
            <a:r>
              <a:rPr lang="en-US" dirty="0"/>
              <a:t>Screening</a:t>
            </a:r>
          </a:p>
          <a:p>
            <a:pPr lvl="1"/>
            <a:r>
              <a:rPr lang="en-US" dirty="0"/>
              <a:t>Benefits </a:t>
            </a:r>
          </a:p>
          <a:p>
            <a:pPr lvl="1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83185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50ED-E4A9-4938-A58A-3D4CE933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67F58-9598-4530-B522-F08656C8F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Financial Services</a:t>
            </a:r>
          </a:p>
          <a:p>
            <a:pPr lvl="1"/>
            <a:r>
              <a:rPr lang="en-US" dirty="0"/>
              <a:t>Book Keeping</a:t>
            </a:r>
          </a:p>
          <a:p>
            <a:pPr lvl="1"/>
            <a:r>
              <a:rPr lang="en-US" dirty="0"/>
              <a:t>Claims Processing</a:t>
            </a:r>
          </a:p>
          <a:p>
            <a:pPr lvl="1"/>
            <a:r>
              <a:rPr lang="en-US" dirty="0"/>
              <a:t>Billing</a:t>
            </a:r>
          </a:p>
          <a:p>
            <a:pPr lvl="1"/>
            <a:r>
              <a:rPr lang="en-US" dirty="0"/>
              <a:t>..</a:t>
            </a:r>
          </a:p>
          <a:p>
            <a:r>
              <a:rPr lang="en-US" dirty="0"/>
              <a:t>Health Care</a:t>
            </a:r>
          </a:p>
          <a:p>
            <a:pPr lvl="1"/>
            <a:r>
              <a:rPr lang="en-US" dirty="0"/>
              <a:t>Claims</a:t>
            </a:r>
          </a:p>
          <a:p>
            <a:pPr lvl="1"/>
            <a:r>
              <a:rPr lang="en-US" dirty="0"/>
              <a:t>PMS</a:t>
            </a:r>
          </a:p>
          <a:p>
            <a:pPr lvl="1"/>
            <a:r>
              <a:rPr lang="en-US" dirty="0"/>
              <a:t>Transcription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23340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B43F-AB46-4212-B5BD-FD533F36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D531C-FDA4-4316-BF7C-D0F1FA8F1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Chapter 10 - E-Business Process Management Technologies and Solutions-IGI Global (2007)</a:t>
            </a:r>
          </a:p>
          <a:p>
            <a:pPr lvl="1"/>
            <a:r>
              <a:rPr lang="en-GB" dirty="0" err="1"/>
              <a:t>Jayavel</a:t>
            </a:r>
            <a:r>
              <a:rPr lang="en-GB" dirty="0"/>
              <a:t> </a:t>
            </a:r>
            <a:r>
              <a:rPr lang="en-GB" dirty="0" err="1"/>
              <a:t>Sounderpandian</a:t>
            </a:r>
            <a:r>
              <a:rPr lang="en-GB" dirty="0"/>
              <a:t>, </a:t>
            </a:r>
            <a:r>
              <a:rPr lang="en-GB" dirty="0" err="1"/>
              <a:t>Jayavel</a:t>
            </a:r>
            <a:r>
              <a:rPr lang="en-GB" dirty="0"/>
              <a:t> </a:t>
            </a:r>
            <a:r>
              <a:rPr lang="en-GB" dirty="0" err="1"/>
              <a:t>Sounderpandian</a:t>
            </a:r>
            <a:r>
              <a:rPr lang="en-GB" dirty="0"/>
              <a:t> and </a:t>
            </a:r>
            <a:r>
              <a:rPr lang="en-GB" dirty="0" err="1"/>
              <a:t>Tapen</a:t>
            </a:r>
            <a:r>
              <a:rPr lang="en-GB" dirty="0"/>
              <a:t> Sinha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2325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B9BF-6335-4795-8FCC-321EEB2F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85D10-0E0D-4871-B035-265589C61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nothing new under the sun.</a:t>
            </a:r>
          </a:p>
          <a:p>
            <a:pPr lvl="3"/>
            <a:r>
              <a:rPr lang="en-US" sz="1800" b="0" i="0" u="none" strike="noStrike" baseline="0" dirty="0">
                <a:latin typeface="TimesNewRomanPSMT"/>
              </a:rPr>
              <a:t>Greek philosopher Seneca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8700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4F9D-35F1-4214-9200-00E34231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Outsourcing is not new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074C-EC06-4B66-8B68-FC0965F8D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Roman Empire used to outsource tax collection</a:t>
            </a:r>
          </a:p>
          <a:p>
            <a:r>
              <a:rPr lang="en-US" dirty="0"/>
              <a:t>In 18</a:t>
            </a:r>
            <a:r>
              <a:rPr lang="en-US" baseline="30000" dirty="0"/>
              <a:t>th</a:t>
            </a:r>
            <a:r>
              <a:rPr lang="en-US" dirty="0"/>
              <a:t> century England outsources the maintenance of street lights, mange prisons and repair works of highways to private contractors.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non-essentials tasks are outsourced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8937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5DD48-F9EA-438B-88C6-692F5AFF0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Outsourcing Defined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B289B-EF4D-48A0-A07E-8DEDB051F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long term contracting out of non-core business process to an outside provider to help achieve increased shareholder value</a:t>
            </a:r>
          </a:p>
          <a:p>
            <a:pPr lvl="5"/>
            <a:r>
              <a:rPr lang="en-US" sz="1800" b="0" i="0" u="none" strike="noStrike" baseline="0" dirty="0" err="1">
                <a:latin typeface="TimesNewRomanPSMT"/>
              </a:rPr>
              <a:t>PriceWaterhouseCoopers</a:t>
            </a:r>
            <a:endParaRPr lang="en-US" sz="1800" b="0" i="0" u="none" strike="noStrike" baseline="0" dirty="0">
              <a:latin typeface="TimesNewRomanPSMT"/>
            </a:endParaRPr>
          </a:p>
          <a:p>
            <a:pPr lvl="1"/>
            <a:endParaRPr lang="en-US" dirty="0">
              <a:latin typeface="TimesNewRomanPSMT"/>
            </a:endParaRPr>
          </a:p>
          <a:p>
            <a:r>
              <a:rPr lang="en-US" dirty="0">
                <a:latin typeface="TimesNewRomanPSMT"/>
              </a:rPr>
              <a:t>The delegation of one or more IT-intensive business processes to external provider that, in turn, owns, administrates, manages the selected processes based on defined and measurable metrices. </a:t>
            </a:r>
          </a:p>
          <a:p>
            <a:pPr lvl="5"/>
            <a:r>
              <a:rPr lang="en-US" dirty="0">
                <a:latin typeface="TimesNewRomanPSMT"/>
              </a:rPr>
              <a:t>Gartner Group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55073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0AED-683A-4826-B4D4-F04D20B0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1953F-CF7A-4F00-81B7-D3077F8BE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Outsourcing the strategic business processes is relatively new</a:t>
            </a:r>
          </a:p>
          <a:p>
            <a:r>
              <a:rPr lang="en-US" dirty="0"/>
              <a:t>Kodak did it first when it outsourced in 1989</a:t>
            </a:r>
          </a:p>
          <a:p>
            <a:r>
              <a:rPr lang="en-US" dirty="0"/>
              <a:t>By 2004, it had become so common that during General Elections in US they used more neutral term Global Sourcing instead of Outsourcing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6919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E455-086B-4134-A84D-6A37493E6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Outsourcing a fair trade?	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2B997-90FE-4373-AB06-C1545A0C1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of competitive advantage</a:t>
            </a:r>
          </a:p>
          <a:p>
            <a:r>
              <a:rPr lang="en-US" dirty="0" err="1"/>
              <a:t>Hecksher</a:t>
            </a:r>
            <a:r>
              <a:rPr lang="en-US" dirty="0"/>
              <a:t>-Ohlin theory</a:t>
            </a:r>
          </a:p>
          <a:p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41932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2526-EBC8-497E-AEBA-9C7EF1B06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Outsourcing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58192-5346-4F54-A653-492836323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Reduction</a:t>
            </a:r>
          </a:p>
          <a:p>
            <a:r>
              <a:rPr lang="en-US" dirty="0"/>
              <a:t>Strategic Alliance</a:t>
            </a:r>
          </a:p>
          <a:p>
            <a:r>
              <a:rPr lang="en-US" dirty="0"/>
              <a:t>High Efficiency</a:t>
            </a:r>
          </a:p>
          <a:p>
            <a:r>
              <a:rPr lang="en-US" dirty="0"/>
              <a:t>Focus on core business</a:t>
            </a:r>
          </a:p>
          <a:p>
            <a:r>
              <a:rPr lang="en-US" dirty="0"/>
              <a:t>Global Expansion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879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0E1E-A457-471D-BB4B-16F0996F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Outsourcing	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F5EE3-4042-45F7-BCD3-C5A703569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Onshore: : </a:t>
            </a:r>
            <a:r>
              <a:rPr lang="en-GB" dirty="0"/>
              <a:t>Outsourcing within the same country but a different city or location</a:t>
            </a:r>
            <a:endParaRPr lang="en-US" dirty="0"/>
          </a:p>
          <a:p>
            <a:r>
              <a:rPr lang="en-US" dirty="0"/>
              <a:t>Nearshore: </a:t>
            </a:r>
            <a:r>
              <a:rPr lang="en-GB" dirty="0"/>
              <a:t>For countries that are located close to the contracting company </a:t>
            </a:r>
            <a:endParaRPr lang="en-US" dirty="0"/>
          </a:p>
          <a:p>
            <a:r>
              <a:rPr lang="en-US" dirty="0"/>
              <a:t>Offshore: </a:t>
            </a:r>
            <a:r>
              <a:rPr lang="en-GB" dirty="0"/>
              <a:t>Outsourcing in a distant country</a:t>
            </a:r>
          </a:p>
          <a:p>
            <a:r>
              <a:rPr lang="en-GB" dirty="0"/>
              <a:t>Inshore: Outsourcing within a the same country which in turn get it done via nearshore or offshore.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5491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CC3D-DC2A-4966-8A1B-F582957F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Outsourcing as we know it now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E242D-6B9C-40AC-BAA8-189788BFB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Y2K bug was the trigger</a:t>
            </a:r>
          </a:p>
          <a:p>
            <a:r>
              <a:rPr lang="en-US" dirty="0"/>
              <a:t>A lot of task to fix that bug was outsourced</a:t>
            </a:r>
          </a:p>
          <a:p>
            <a:r>
              <a:rPr lang="en-US" dirty="0"/>
              <a:t>Tech boom of 1990s </a:t>
            </a:r>
          </a:p>
          <a:p>
            <a:r>
              <a:rPr lang="en-US" dirty="0"/>
              <a:t>Recession of 2000-2001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99677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377</Words>
  <Application>Microsoft Office PowerPoint</Application>
  <PresentationFormat>Widescreen</PresentationFormat>
  <Paragraphs>76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TimesNewRomanPSMT</vt:lpstr>
      <vt:lpstr>Office Theme</vt:lpstr>
      <vt:lpstr>Business Process Engineering</vt:lpstr>
      <vt:lpstr>PowerPoint Presentation</vt:lpstr>
      <vt:lpstr>Outsourcing is not new</vt:lpstr>
      <vt:lpstr>Outsourcing Defined</vt:lpstr>
      <vt:lpstr>PowerPoint Presentation</vt:lpstr>
      <vt:lpstr>Is Outsourcing a fair trade? </vt:lpstr>
      <vt:lpstr>Reasons for Outsourcing</vt:lpstr>
      <vt:lpstr>Types of Outsourcing </vt:lpstr>
      <vt:lpstr>Outsourcing as we know it now</vt:lpstr>
      <vt:lpstr>Challenges of Outsourcing</vt:lpstr>
      <vt:lpstr>Examples </vt:lpstr>
      <vt:lpstr>Examples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Salman Ahmad</dc:creator>
  <cp:lastModifiedBy>Salman Ahmad</cp:lastModifiedBy>
  <cp:revision>79</cp:revision>
  <dcterms:created xsi:type="dcterms:W3CDTF">2020-12-22T11:03:44Z</dcterms:created>
  <dcterms:modified xsi:type="dcterms:W3CDTF">2024-04-24T12:27:59Z</dcterms:modified>
</cp:coreProperties>
</file>