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5465">
          <p15:clr>
            <a:srgbClr val="A4A3A4"/>
          </p15:clr>
        </p15:guide>
        <p15:guide id="3" pos="4241">
          <p15:clr>
            <a:srgbClr val="A4A3A4"/>
          </p15:clr>
        </p15:guide>
        <p15:guide id="4" pos="46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6AE51E-5E80-4FB8-B3D3-100B4697F0BD}">
  <a:tblStyle styleId="{326AE51E-5E80-4FB8-B3D3-100B4697F0B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82" d="100"/>
          <a:sy n="82" d="100"/>
        </p:scale>
        <p:origin x="1080" y="60"/>
      </p:cViewPr>
      <p:guideLst>
        <p:guide orient="horz" pos="1800"/>
        <p:guide pos="5465"/>
        <p:guide pos="4241"/>
        <p:guide pos="469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Verdana"/>
                <a:ea typeface="Verdana"/>
                <a:cs typeface="Verdana"/>
                <a:sym typeface="Verdana"/>
              </a:rPr>
              <a:t>‹#›</a:t>
            </a:fld>
            <a:endParaRPr sz="10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fld id="{00000000-1234-1234-1234-123412341234}" type="slidenum">
              <a:rPr lang="en-US" sz="1000" b="0" i="0" u="none" strike="noStrike" cap="none">
                <a:solidFill>
                  <a:schemeClr val="dk1"/>
                </a:solidFill>
                <a:latin typeface="Times New Roman"/>
                <a:ea typeface="Times New Roman"/>
                <a:cs typeface="Times New Roman"/>
                <a:sym typeface="Times New Roman"/>
              </a:rPr>
              <a:t>2</a:t>
            </a:fld>
            <a:endParaRPr sz="1000" b="0" i="0" u="none" strike="noStrike" cap="none">
              <a:solidFill>
                <a:schemeClr val="dk1"/>
              </a:solidFill>
              <a:latin typeface="Times New Roman"/>
              <a:ea typeface="Times New Roman"/>
              <a:cs typeface="Times New Roman"/>
              <a:sym typeface="Times New Roman"/>
            </a:endParaRPr>
          </a:p>
        </p:txBody>
      </p:sp>
      <p:sp>
        <p:nvSpPr>
          <p:cNvPr id="63" name="Google Shape;63;p2:notes"/>
          <p:cNvSpPr>
            <a:spLocks noGrp="1" noRot="1" noChangeAspect="1"/>
          </p:cNvSpPr>
          <p:nvPr>
            <p:ph type="sldImg" idx="2"/>
          </p:nvPr>
        </p:nvSpPr>
        <p:spPr>
          <a:xfrm>
            <a:off x="479425" y="768350"/>
            <a:ext cx="6138863" cy="3838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2:notes"/>
          <p:cNvSpPr txBox="1">
            <a:spLocks noGrp="1"/>
          </p:cNvSpPr>
          <p:nvPr>
            <p:ph type="body" idx="1"/>
          </p:nvPr>
        </p:nvSpPr>
        <p:spPr>
          <a:xfrm>
            <a:off x="709614" y="4862513"/>
            <a:ext cx="5680075" cy="46037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2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b="0">
                <a:solidFill>
                  <a:schemeClr val="dk1"/>
                </a:solidFill>
                <a:latin typeface="Arial"/>
                <a:ea typeface="Arial"/>
                <a:cs typeface="Arial"/>
                <a:sym typeface="Arial"/>
              </a:rPr>
              <a:t>8</a:t>
            </a:fld>
            <a:endParaRPr sz="1300" b="0">
              <a:solidFill>
                <a:schemeClr val="dk1"/>
              </a:solidFill>
              <a:latin typeface="Arial"/>
              <a:ea typeface="Arial"/>
              <a:cs typeface="Arial"/>
              <a:sym typeface="Arial"/>
            </a:endParaRPr>
          </a:p>
        </p:txBody>
      </p:sp>
      <p:sp>
        <p:nvSpPr>
          <p:cNvPr id="130" name="Google Shape;130;p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22"/>
        <p:cNvGrpSpPr/>
        <p:nvPr/>
      </p:nvGrpSpPr>
      <p:grpSpPr>
        <a:xfrm>
          <a:off x="0" y="0"/>
          <a:ext cx="0" cy="0"/>
          <a:chOff x="0" y="0"/>
          <a:chExt cx="0" cy="0"/>
        </a:xfrm>
      </p:grpSpPr>
      <p:sp>
        <p:nvSpPr>
          <p:cNvPr id="23" name="Google Shape;23;p2"/>
          <p:cNvSpPr txBox="1">
            <a:spLocks noGrp="1"/>
          </p:cNvSpPr>
          <p:nvPr>
            <p:ph type="body" idx="1"/>
          </p:nvPr>
        </p:nvSpPr>
        <p:spPr>
          <a:xfrm>
            <a:off x="462405" y="1344613"/>
            <a:ext cx="3960000" cy="3859212"/>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Clr>
                <a:srgbClr val="00347B"/>
              </a:buClr>
              <a:buSzPts val="1600"/>
              <a:buChar char="▪"/>
              <a:defRPr sz="1600"/>
            </a:lvl1pPr>
            <a:lvl2pPr marL="914400" lvl="1" indent="-323850" algn="l">
              <a:lnSpc>
                <a:spcPct val="100000"/>
              </a:lnSpc>
              <a:spcBef>
                <a:spcPts val="600"/>
              </a:spcBef>
              <a:spcAft>
                <a:spcPts val="0"/>
              </a:spcAft>
              <a:buClr>
                <a:srgbClr val="00347B"/>
              </a:buClr>
              <a:buSzPts val="1500"/>
              <a:buFont typeface="Noto Sans Symbols"/>
              <a:buChar char="▪"/>
              <a:defRPr sz="1500"/>
            </a:lvl2pPr>
            <a:lvl3pPr marL="1371600" lvl="2" indent="-317500" algn="l">
              <a:lnSpc>
                <a:spcPct val="100000"/>
              </a:lnSpc>
              <a:spcBef>
                <a:spcPts val="400"/>
              </a:spcBef>
              <a:spcAft>
                <a:spcPts val="0"/>
              </a:spcAft>
              <a:buClr>
                <a:srgbClr val="00347B"/>
              </a:buClr>
              <a:buSzPts val="1400"/>
              <a:buChar char="▪"/>
              <a:defRPr sz="1400"/>
            </a:lvl3pPr>
            <a:lvl4pPr marL="1828800" lvl="3" indent="-304800" algn="l">
              <a:lnSpc>
                <a:spcPct val="100000"/>
              </a:lnSpc>
              <a:spcBef>
                <a:spcPts val="400"/>
              </a:spcBef>
              <a:spcAft>
                <a:spcPts val="0"/>
              </a:spcAft>
              <a:buClr>
                <a:schemeClr val="accent1"/>
              </a:buClr>
              <a:buSzPts val="1200"/>
              <a:buChar char="▪"/>
              <a:defRPr sz="1200"/>
            </a:lvl4pPr>
            <a:lvl5pPr marL="2286000" lvl="4" indent="-304800" algn="l">
              <a:lnSpc>
                <a:spcPct val="100000"/>
              </a:lnSpc>
              <a:spcBef>
                <a:spcPts val="400"/>
              </a:spcBef>
              <a:spcAft>
                <a:spcPts val="0"/>
              </a:spcAft>
              <a:buSzPts val="1200"/>
              <a:buChar char="▪"/>
              <a:defRPr sz="12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4" name="Google Shape;24;p2"/>
          <p:cNvSpPr txBox="1">
            <a:spLocks noGrp="1"/>
          </p:cNvSpPr>
          <p:nvPr>
            <p:ph type="body" idx="2"/>
          </p:nvPr>
        </p:nvSpPr>
        <p:spPr>
          <a:xfrm>
            <a:off x="4715688" y="1344613"/>
            <a:ext cx="3960000" cy="3859212"/>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Clr>
                <a:srgbClr val="00347B"/>
              </a:buClr>
              <a:buSzPts val="1600"/>
              <a:buChar char="▪"/>
              <a:defRPr sz="1600"/>
            </a:lvl1pPr>
            <a:lvl2pPr marL="914400" lvl="1" indent="-323850" algn="l">
              <a:lnSpc>
                <a:spcPct val="100000"/>
              </a:lnSpc>
              <a:spcBef>
                <a:spcPts val="600"/>
              </a:spcBef>
              <a:spcAft>
                <a:spcPts val="0"/>
              </a:spcAft>
              <a:buClr>
                <a:srgbClr val="00347B"/>
              </a:buClr>
              <a:buSzPts val="1500"/>
              <a:buFont typeface="Noto Sans Symbols"/>
              <a:buChar char="▪"/>
              <a:defRPr sz="1500"/>
            </a:lvl2pPr>
            <a:lvl3pPr marL="1371600" lvl="2" indent="-317500" algn="l">
              <a:lnSpc>
                <a:spcPct val="100000"/>
              </a:lnSpc>
              <a:spcBef>
                <a:spcPts val="400"/>
              </a:spcBef>
              <a:spcAft>
                <a:spcPts val="0"/>
              </a:spcAft>
              <a:buClr>
                <a:srgbClr val="00347B"/>
              </a:buClr>
              <a:buSzPts val="1400"/>
              <a:buChar char="▪"/>
              <a:defRPr sz="1400"/>
            </a:lvl3pPr>
            <a:lvl4pPr marL="1828800" lvl="3" indent="-304800" algn="l">
              <a:lnSpc>
                <a:spcPct val="100000"/>
              </a:lnSpc>
              <a:spcBef>
                <a:spcPts val="400"/>
              </a:spcBef>
              <a:spcAft>
                <a:spcPts val="0"/>
              </a:spcAft>
              <a:buClr>
                <a:schemeClr val="accent1"/>
              </a:buClr>
              <a:buSzPts val="1200"/>
              <a:buChar char="▪"/>
              <a:defRPr sz="1200"/>
            </a:lvl4pPr>
            <a:lvl5pPr marL="2286000" lvl="4" indent="-304800" algn="l">
              <a:lnSpc>
                <a:spcPct val="100000"/>
              </a:lnSpc>
              <a:spcBef>
                <a:spcPts val="400"/>
              </a:spcBef>
              <a:spcAft>
                <a:spcPts val="0"/>
              </a:spcAft>
              <a:buClr>
                <a:schemeClr val="accent1"/>
              </a:buClr>
              <a:buSzPts val="1200"/>
              <a:buChar char="▪"/>
              <a:defRPr sz="12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5" name="Google Shape;25;p2"/>
          <p:cNvSpPr txBox="1">
            <a:spLocks noGrp="1"/>
          </p:cNvSpPr>
          <p:nvPr>
            <p:ph type="dt" idx="10"/>
          </p:nvPr>
        </p:nvSpPr>
        <p:spPr>
          <a:xfrm>
            <a:off x="5745181" y="5412059"/>
            <a:ext cx="987407" cy="258085"/>
          </a:xfrm>
          <a:prstGeom prst="rect">
            <a:avLst/>
          </a:prstGeom>
          <a:noFill/>
          <a:ln>
            <a:noFill/>
          </a:ln>
        </p:spPr>
        <p:txBody>
          <a:bodyPr spcFirstLastPara="1" wrap="square" lIns="0" tIns="45700" rIns="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1354561" y="5412059"/>
            <a:ext cx="3217443" cy="25808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27" name="Google Shape;27;p2"/>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28" name="Google Shape;28;p2"/>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 name="Google Shape;32;p3"/>
          <p:cNvSpPr txBox="1">
            <a:spLocks noGrp="1"/>
          </p:cNvSpPr>
          <p:nvPr>
            <p:ph type="dt" idx="10"/>
          </p:nvPr>
        </p:nvSpPr>
        <p:spPr>
          <a:xfrm>
            <a:off x="5745181" y="5412059"/>
            <a:ext cx="987407" cy="258085"/>
          </a:xfrm>
          <a:prstGeom prst="rect">
            <a:avLst/>
          </a:prstGeom>
          <a:noFill/>
          <a:ln>
            <a:noFill/>
          </a:ln>
        </p:spPr>
        <p:txBody>
          <a:bodyPr spcFirstLastPara="1" wrap="square" lIns="0" tIns="45700" rIns="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34" name="Google Shape;34;p3"/>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35"/>
        <p:cNvGrpSpPr/>
        <p:nvPr/>
      </p:nvGrpSpPr>
      <p:grpSpPr>
        <a:xfrm>
          <a:off x="0" y="0"/>
          <a:ext cx="0" cy="0"/>
          <a:chOff x="0" y="0"/>
          <a:chExt cx="0" cy="0"/>
        </a:xfrm>
      </p:grpSpPr>
      <p:sp>
        <p:nvSpPr>
          <p:cNvPr id="36" name="Google Shape;36;p4"/>
          <p:cNvSpPr txBox="1">
            <a:spLocks noGrp="1"/>
          </p:cNvSpPr>
          <p:nvPr>
            <p:ph type="body" idx="1"/>
          </p:nvPr>
        </p:nvSpPr>
        <p:spPr>
          <a:xfrm>
            <a:off x="462019" y="1344613"/>
            <a:ext cx="7759644" cy="3853905"/>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 name="Google Shape;37;p4"/>
          <p:cNvSpPr txBox="1">
            <a:spLocks noGrp="1"/>
          </p:cNvSpPr>
          <p:nvPr>
            <p:ph type="dt" idx="10"/>
          </p:nvPr>
        </p:nvSpPr>
        <p:spPr>
          <a:xfrm>
            <a:off x="5745181" y="5412059"/>
            <a:ext cx="987407" cy="258085"/>
          </a:xfrm>
          <a:prstGeom prst="rect">
            <a:avLst/>
          </a:prstGeom>
          <a:noFill/>
          <a:ln>
            <a:noFill/>
          </a:ln>
        </p:spPr>
        <p:txBody>
          <a:bodyPr spcFirstLastPara="1" wrap="square" lIns="0" tIns="45700" rIns="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1354561" y="5412059"/>
            <a:ext cx="3217443" cy="25808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40" name="Google Shape;40;p4"/>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spTree>
      <p:nvGrpSpPr>
        <p:cNvPr id="1" name="Shape 41"/>
        <p:cNvGrpSpPr/>
        <p:nvPr/>
      </p:nvGrpSpPr>
      <p:grpSpPr>
        <a:xfrm>
          <a:off x="0" y="0"/>
          <a:ext cx="0" cy="0"/>
          <a:chOff x="0" y="0"/>
          <a:chExt cx="0" cy="0"/>
        </a:xfrm>
      </p:grpSpPr>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wei Inhalte Vergleich">
  <p:cSld name="Zwei Inhalte Vergleich">
    <p:spTree>
      <p:nvGrpSpPr>
        <p:cNvPr id="1" name="Shape 42"/>
        <p:cNvGrpSpPr/>
        <p:nvPr/>
      </p:nvGrpSpPr>
      <p:grpSpPr>
        <a:xfrm>
          <a:off x="0" y="0"/>
          <a:ext cx="0" cy="0"/>
          <a:chOff x="0" y="0"/>
          <a:chExt cx="0" cy="0"/>
        </a:xfrm>
      </p:grpSpPr>
      <p:sp>
        <p:nvSpPr>
          <p:cNvPr id="43" name="Google Shape;43;p6"/>
          <p:cNvSpPr txBox="1">
            <a:spLocks noGrp="1"/>
          </p:cNvSpPr>
          <p:nvPr>
            <p:ph type="body" idx="1"/>
          </p:nvPr>
        </p:nvSpPr>
        <p:spPr>
          <a:xfrm>
            <a:off x="462405" y="1935991"/>
            <a:ext cx="3960000" cy="3267834"/>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SzPts val="1600"/>
              <a:buChar char="▪"/>
              <a:defRPr sz="1600"/>
            </a:lvl1pPr>
            <a:lvl2pPr marL="914400" lvl="1" indent="-323850" algn="l">
              <a:lnSpc>
                <a:spcPct val="100000"/>
              </a:lnSpc>
              <a:spcBef>
                <a:spcPts val="600"/>
              </a:spcBef>
              <a:spcAft>
                <a:spcPts val="0"/>
              </a:spcAft>
              <a:buSzPts val="1500"/>
              <a:buChar char="▪"/>
              <a:defRPr sz="1500"/>
            </a:lvl2pPr>
            <a:lvl3pPr marL="1371600" lvl="2" indent="-304800" algn="l">
              <a:lnSpc>
                <a:spcPct val="100000"/>
              </a:lnSpc>
              <a:spcBef>
                <a:spcPts val="400"/>
              </a:spcBef>
              <a:spcAft>
                <a:spcPts val="0"/>
              </a:spcAft>
              <a:buSzPts val="1200"/>
              <a:buChar char="▪"/>
              <a:defRPr sz="1200"/>
            </a:lvl3pPr>
            <a:lvl4pPr marL="1828800" lvl="3" indent="-298450" algn="l">
              <a:lnSpc>
                <a:spcPct val="100000"/>
              </a:lnSpc>
              <a:spcBef>
                <a:spcPts val="400"/>
              </a:spcBef>
              <a:spcAft>
                <a:spcPts val="0"/>
              </a:spcAft>
              <a:buSzPts val="1100"/>
              <a:buChar char="▪"/>
              <a:defRPr sz="1100"/>
            </a:lvl4pPr>
            <a:lvl5pPr marL="2286000" lvl="4" indent="-298450" algn="l">
              <a:lnSpc>
                <a:spcPct val="100000"/>
              </a:lnSpc>
              <a:spcBef>
                <a:spcPts val="400"/>
              </a:spcBef>
              <a:spcAft>
                <a:spcPts val="0"/>
              </a:spcAft>
              <a:buSzPts val="1100"/>
              <a:buChar char="▪"/>
              <a:defRPr sz="11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body" idx="2"/>
          </p:nvPr>
        </p:nvSpPr>
        <p:spPr>
          <a:xfrm>
            <a:off x="4715688" y="1935991"/>
            <a:ext cx="3960000" cy="3267834"/>
          </a:xfrm>
          <a:prstGeom prst="rect">
            <a:avLst/>
          </a:prstGeom>
          <a:noFill/>
          <a:ln>
            <a:noFill/>
          </a:ln>
        </p:spPr>
        <p:txBody>
          <a:bodyPr spcFirstLastPara="1" wrap="square" lIns="0" tIns="45700" rIns="0" bIns="45700" anchor="t" anchorCtr="0">
            <a:normAutofit/>
          </a:bodyPr>
          <a:lstStyle>
            <a:lvl1pPr marL="457200" lvl="0" indent="-330200" algn="l">
              <a:lnSpc>
                <a:spcPct val="100000"/>
              </a:lnSpc>
              <a:spcBef>
                <a:spcPts val="0"/>
              </a:spcBef>
              <a:spcAft>
                <a:spcPts val="0"/>
              </a:spcAft>
              <a:buSzPts val="1600"/>
              <a:buChar char="▪"/>
              <a:defRPr sz="1600"/>
            </a:lvl1pPr>
            <a:lvl2pPr marL="914400" lvl="1" indent="-323850" algn="l">
              <a:lnSpc>
                <a:spcPct val="100000"/>
              </a:lnSpc>
              <a:spcBef>
                <a:spcPts val="600"/>
              </a:spcBef>
              <a:spcAft>
                <a:spcPts val="0"/>
              </a:spcAft>
              <a:buSzPts val="1500"/>
              <a:buChar char="▪"/>
              <a:defRPr sz="1500"/>
            </a:lvl2pPr>
            <a:lvl3pPr marL="1371600" lvl="2" indent="-304800" algn="l">
              <a:lnSpc>
                <a:spcPct val="100000"/>
              </a:lnSpc>
              <a:spcBef>
                <a:spcPts val="400"/>
              </a:spcBef>
              <a:spcAft>
                <a:spcPts val="0"/>
              </a:spcAft>
              <a:buSzPts val="1200"/>
              <a:buChar char="▪"/>
              <a:defRPr sz="1200"/>
            </a:lvl3pPr>
            <a:lvl4pPr marL="1828800" lvl="3" indent="-298450" algn="l">
              <a:lnSpc>
                <a:spcPct val="100000"/>
              </a:lnSpc>
              <a:spcBef>
                <a:spcPts val="400"/>
              </a:spcBef>
              <a:spcAft>
                <a:spcPts val="0"/>
              </a:spcAft>
              <a:buSzPts val="1100"/>
              <a:buChar char="▪"/>
              <a:defRPr sz="1100"/>
            </a:lvl4pPr>
            <a:lvl5pPr marL="2286000" lvl="4" indent="-298450" algn="l">
              <a:lnSpc>
                <a:spcPct val="100000"/>
              </a:lnSpc>
              <a:spcBef>
                <a:spcPts val="400"/>
              </a:spcBef>
              <a:spcAft>
                <a:spcPts val="0"/>
              </a:spcAft>
              <a:buSzPts val="1100"/>
              <a:buChar char="▪"/>
              <a:defRPr sz="11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 name="Google Shape;45;p6"/>
          <p:cNvSpPr txBox="1">
            <a:spLocks noGrp="1"/>
          </p:cNvSpPr>
          <p:nvPr>
            <p:ph type="body" idx="3"/>
          </p:nvPr>
        </p:nvSpPr>
        <p:spPr>
          <a:xfrm>
            <a:off x="468314" y="1344613"/>
            <a:ext cx="3960811" cy="533136"/>
          </a:xfrm>
          <a:prstGeom prst="rect">
            <a:avLst/>
          </a:prstGeom>
          <a:solidFill>
            <a:srgbClr val="CBDDEF"/>
          </a:solidFill>
          <a:ln w="12700" cap="flat" cmpd="sng">
            <a:solidFill>
              <a:schemeClr val="lt1"/>
            </a:solidFill>
            <a:prstDash val="solid"/>
            <a:miter lim="800000"/>
            <a:headEnd type="none" w="sm" len="sm"/>
            <a:tailEnd type="none" w="sm" len="sm"/>
          </a:ln>
        </p:spPr>
        <p:txBody>
          <a:bodyPr spcFirstLastPara="1" wrap="square" lIns="0" tIns="45700" rIns="0" bIns="45700" anchor="ctr" anchorCtr="0">
            <a:noAutofit/>
          </a:bodyPr>
          <a:lstStyle>
            <a:lvl1pPr marL="457200" lvl="0" indent="-228600" algn="l">
              <a:lnSpc>
                <a:spcPct val="100000"/>
              </a:lnSpc>
              <a:spcBef>
                <a:spcPts val="0"/>
              </a:spcBef>
              <a:spcAft>
                <a:spcPts val="0"/>
              </a:spcAft>
              <a:buSzPts val="1800"/>
              <a:buNone/>
              <a:defRPr sz="1800" b="1">
                <a:solidFill>
                  <a:schemeClr val="dk1"/>
                </a:solidFill>
                <a:latin typeface="Georgia"/>
                <a:ea typeface="Georgia"/>
                <a:cs typeface="Georgia"/>
                <a:sym typeface="Georgia"/>
              </a:defRPr>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6" name="Google Shape;46;p6"/>
          <p:cNvSpPr txBox="1">
            <a:spLocks noGrp="1"/>
          </p:cNvSpPr>
          <p:nvPr>
            <p:ph type="dt" idx="10"/>
          </p:nvPr>
        </p:nvSpPr>
        <p:spPr>
          <a:xfrm>
            <a:off x="5745181" y="5412059"/>
            <a:ext cx="987407" cy="258085"/>
          </a:xfrm>
          <a:prstGeom prst="rect">
            <a:avLst/>
          </a:prstGeom>
          <a:noFill/>
          <a:ln>
            <a:noFill/>
          </a:ln>
        </p:spPr>
        <p:txBody>
          <a:bodyPr spcFirstLastPara="1" wrap="square" lIns="0" tIns="45700" rIns="0"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354561" y="5412059"/>
            <a:ext cx="3217443" cy="25808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8" name="Google Shape;48;p6"/>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49" name="Google Shape;49;p6"/>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body" idx="4"/>
          </p:nvPr>
        </p:nvSpPr>
        <p:spPr>
          <a:xfrm>
            <a:off x="4727894" y="1344613"/>
            <a:ext cx="3960811" cy="533136"/>
          </a:xfrm>
          <a:prstGeom prst="rect">
            <a:avLst/>
          </a:prstGeom>
          <a:solidFill>
            <a:srgbClr val="CBDDEF"/>
          </a:solidFill>
          <a:ln w="12700" cap="flat" cmpd="sng">
            <a:solidFill>
              <a:schemeClr val="lt1"/>
            </a:solidFill>
            <a:prstDash val="solid"/>
            <a:miter lim="800000"/>
            <a:headEnd type="none" w="sm" len="sm"/>
            <a:tailEnd type="none" w="sm" len="sm"/>
          </a:ln>
        </p:spPr>
        <p:txBody>
          <a:bodyPr spcFirstLastPara="1" wrap="square" lIns="0" tIns="45700" rIns="0" bIns="45700" anchor="ctr" anchorCtr="0">
            <a:noAutofit/>
          </a:bodyPr>
          <a:lstStyle>
            <a:lvl1pPr marL="457200" lvl="0" indent="-228600" algn="l">
              <a:lnSpc>
                <a:spcPct val="100000"/>
              </a:lnSpc>
              <a:spcBef>
                <a:spcPts val="0"/>
              </a:spcBef>
              <a:spcAft>
                <a:spcPts val="0"/>
              </a:spcAft>
              <a:buSzPts val="1800"/>
              <a:buNone/>
              <a:defRPr sz="1800" b="1">
                <a:solidFill>
                  <a:schemeClr val="dk1"/>
                </a:solidFill>
                <a:latin typeface="Georgia"/>
                <a:ea typeface="Georgia"/>
                <a:cs typeface="Georgia"/>
                <a:sym typeface="Georgia"/>
              </a:defRPr>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94340" y="978955"/>
            <a:ext cx="9137619" cy="23962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pic>
        <p:nvPicPr>
          <p:cNvPr id="11" name="Google Shape;11;p1"/>
          <p:cNvPicPr preferRelativeResize="0"/>
          <p:nvPr/>
        </p:nvPicPr>
        <p:blipFill rotWithShape="1">
          <a:blip r:embed="rId7">
            <a:alphaModFix/>
          </a:blip>
          <a:srcRect/>
          <a:stretch/>
        </p:blipFill>
        <p:spPr>
          <a:xfrm>
            <a:off x="7711621" y="288569"/>
            <a:ext cx="1170000" cy="617280"/>
          </a:xfrm>
          <a:prstGeom prst="rect">
            <a:avLst/>
          </a:prstGeom>
          <a:noFill/>
          <a:ln>
            <a:noFill/>
          </a:ln>
        </p:spPr>
      </p:pic>
      <p:sp>
        <p:nvSpPr>
          <p:cNvPr id="12" name="Google Shape;12;p1"/>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lvl1pPr marL="457200" marR="0" lvl="0" indent="-330200" algn="l" rtl="0">
              <a:lnSpc>
                <a:spcPct val="100000"/>
              </a:lnSpc>
              <a:spcBef>
                <a:spcPts val="0"/>
              </a:spcBef>
              <a:spcAft>
                <a:spcPts val="0"/>
              </a:spcAft>
              <a:buClr>
                <a:srgbClr val="00347B"/>
              </a:buClr>
              <a:buSzPts val="1600"/>
              <a:buFont typeface="Noto Sans Symbols"/>
              <a:buChar char="▪"/>
              <a:defRPr sz="16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rgbClr val="00347B"/>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17500" algn="l" rtl="0">
              <a:lnSpc>
                <a:spcPct val="100000"/>
              </a:lnSpc>
              <a:spcBef>
                <a:spcPts val="400"/>
              </a:spcBef>
              <a:spcAft>
                <a:spcPts val="0"/>
              </a:spcAft>
              <a:buClr>
                <a:srgbClr val="00347B"/>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400"/>
              </a:spcBef>
              <a:spcAft>
                <a:spcPts val="0"/>
              </a:spcAft>
              <a:buClr>
                <a:srgbClr val="00347B"/>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400"/>
              </a:spcBef>
              <a:spcAft>
                <a:spcPts val="0"/>
              </a:spcAft>
              <a:buClr>
                <a:srgbClr val="00347B"/>
              </a:buClr>
              <a:buSzPts val="1200"/>
              <a:buFont typeface="Noto Sans Symbols"/>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3" name="Google Shape;13;p1"/>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Verdana"/>
                <a:ea typeface="Verdana"/>
                <a:cs typeface="Verdana"/>
                <a:sym typeface="Verdana"/>
              </a:defRPr>
            </a:lvl9pPr>
          </a:lstStyle>
          <a:p>
            <a:pPr marL="0" lvl="0" indent="0" algn="l" rtl="0">
              <a:spcBef>
                <a:spcPts val="0"/>
              </a:spcBef>
              <a:spcAft>
                <a:spcPts val="0"/>
              </a:spcAft>
              <a:buNone/>
            </a:pPr>
            <a:r>
              <a:rPr lang="en-US"/>
              <a:t>SLIDES </a:t>
            </a:r>
            <a:fld id="{00000000-1234-1234-1234-123412341234}" type="slidenum">
              <a:rPr lang="en-US"/>
              <a:t>‹#›</a:t>
            </a:fld>
            <a:endParaRPr/>
          </a:p>
        </p:txBody>
      </p:sp>
      <p:sp>
        <p:nvSpPr>
          <p:cNvPr id="14" name="Google Shape;14;p1"/>
          <p:cNvSpPr txBox="1">
            <a:spLocks noGrp="1"/>
          </p:cNvSpPr>
          <p:nvPr>
            <p:ph type="dt" idx="10"/>
          </p:nvPr>
        </p:nvSpPr>
        <p:spPr>
          <a:xfrm>
            <a:off x="5745181" y="5412059"/>
            <a:ext cx="987407" cy="258085"/>
          </a:xfrm>
          <a:prstGeom prst="rect">
            <a:avLst/>
          </a:prstGeom>
          <a:noFill/>
          <a:ln>
            <a:noFill/>
          </a:ln>
        </p:spPr>
        <p:txBody>
          <a:bodyPr spcFirstLastPara="1" wrap="square" lIns="0" tIns="45700" rIns="0" bIns="4570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lvl1pPr marR="0" lvl="0" algn="l" rtl="0">
              <a:lnSpc>
                <a:spcPct val="10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6" name="Google Shape;16;p1"/>
          <p:cNvPicPr preferRelativeResize="0"/>
          <p:nvPr/>
        </p:nvPicPr>
        <p:blipFill rotWithShape="1">
          <a:blip r:embed="rId8">
            <a:alphaModFix/>
          </a:blip>
          <a:srcRect/>
          <a:stretch/>
        </p:blipFill>
        <p:spPr>
          <a:xfrm>
            <a:off x="7567613" y="5351511"/>
            <a:ext cx="1318058" cy="228552"/>
          </a:xfrm>
          <a:prstGeom prst="rect">
            <a:avLst/>
          </a:prstGeom>
          <a:noFill/>
          <a:ln>
            <a:noFill/>
          </a:ln>
        </p:spPr>
      </p:pic>
      <p:pic>
        <p:nvPicPr>
          <p:cNvPr id="17" name="Google Shape;17;p1"/>
          <p:cNvPicPr preferRelativeResize="0"/>
          <p:nvPr/>
        </p:nvPicPr>
        <p:blipFill rotWithShape="1">
          <a:blip r:embed="rId9">
            <a:alphaModFix/>
          </a:blip>
          <a:srcRect/>
          <a:stretch/>
        </p:blipFill>
        <p:spPr>
          <a:xfrm>
            <a:off x="0" y="0"/>
            <a:ext cx="390525" cy="5715000"/>
          </a:xfrm>
          <a:prstGeom prst="rect">
            <a:avLst/>
          </a:prstGeom>
          <a:noFill/>
          <a:ln>
            <a:noFill/>
          </a:ln>
        </p:spPr>
      </p:pic>
      <p:pic>
        <p:nvPicPr>
          <p:cNvPr id="18" name="Google Shape;18;p1"/>
          <p:cNvPicPr preferRelativeResize="0"/>
          <p:nvPr/>
        </p:nvPicPr>
        <p:blipFill rotWithShape="1">
          <a:blip r:embed="rId10">
            <a:alphaModFix/>
          </a:blip>
          <a:srcRect/>
          <a:stretch/>
        </p:blipFill>
        <p:spPr>
          <a:xfrm>
            <a:off x="7513764" y="31277"/>
            <a:ext cx="1589820" cy="1054889"/>
          </a:xfrm>
          <a:prstGeom prst="rect">
            <a:avLst/>
          </a:prstGeom>
          <a:noFill/>
          <a:ln>
            <a:noFill/>
          </a:ln>
        </p:spPr>
      </p:pic>
      <p:pic>
        <p:nvPicPr>
          <p:cNvPr id="19" name="Google Shape;19;p1"/>
          <p:cNvPicPr preferRelativeResize="0"/>
          <p:nvPr/>
        </p:nvPicPr>
        <p:blipFill rotWithShape="1">
          <a:blip r:embed="rId11">
            <a:alphaModFix/>
          </a:blip>
          <a:srcRect/>
          <a:stretch/>
        </p:blipFill>
        <p:spPr>
          <a:xfrm>
            <a:off x="457200" y="1030828"/>
            <a:ext cx="3954137" cy="55338"/>
          </a:xfrm>
          <a:prstGeom prst="rect">
            <a:avLst/>
          </a:prstGeom>
          <a:noFill/>
          <a:ln>
            <a:noFill/>
          </a:ln>
        </p:spPr>
      </p:pic>
      <p:pic>
        <p:nvPicPr>
          <p:cNvPr id="20" name="Google Shape;20;p1"/>
          <p:cNvPicPr preferRelativeResize="0"/>
          <p:nvPr/>
        </p:nvPicPr>
        <p:blipFill rotWithShape="1">
          <a:blip r:embed="rId11">
            <a:alphaModFix/>
          </a:blip>
          <a:srcRect/>
          <a:stretch/>
        </p:blipFill>
        <p:spPr>
          <a:xfrm>
            <a:off x="3483847" y="1030828"/>
            <a:ext cx="3954137" cy="55338"/>
          </a:xfrm>
          <a:prstGeom prst="rect">
            <a:avLst/>
          </a:prstGeom>
          <a:noFill/>
          <a:ln>
            <a:noFill/>
          </a:ln>
        </p:spPr>
      </p:pic>
      <p:sp>
        <p:nvSpPr>
          <p:cNvPr id="21" name="Google Shape;21;p1"/>
          <p:cNvSpPr/>
          <p:nvPr/>
        </p:nvSpPr>
        <p:spPr>
          <a:xfrm>
            <a:off x="7355615" y="5087297"/>
            <a:ext cx="1849008" cy="69716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88">
          <p15:clr>
            <a:srgbClr val="F26B43"/>
          </p15:clr>
        </p15:guide>
        <p15:guide id="3" pos="5179">
          <p15:clr>
            <a:srgbClr val="F26B43"/>
          </p15:clr>
        </p15:guide>
        <p15:guide id="4" pos="5467">
          <p15:clr>
            <a:srgbClr val="F26B43"/>
          </p15:clr>
        </p15:guide>
        <p15:guide id="5" orient="horz" pos="3278">
          <p15:clr>
            <a:srgbClr val="F26B43"/>
          </p15:clr>
        </p15:guide>
        <p15:guide id="6" orient="horz" pos="182">
          <p15:clr>
            <a:srgbClr val="F26B43"/>
          </p15:clr>
        </p15:guide>
        <p15:guide id="7" orient="horz" pos="847">
          <p15:clr>
            <a:srgbClr val="F26B43"/>
          </p15:clr>
        </p15:guide>
        <p15:guide id="8" orient="horz" pos="35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2"/>
          </p:nvPr>
        </p:nvSpPr>
        <p:spPr>
          <a:xfrm>
            <a:off x="4572000" y="1344613"/>
            <a:ext cx="4103688" cy="3859212"/>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SzPts val="1400"/>
              <a:buNone/>
            </a:pPr>
            <a:r>
              <a:rPr lang="en-US" sz="1400"/>
              <a:t>Contents</a:t>
            </a:r>
            <a:endParaRPr/>
          </a:p>
          <a:p>
            <a:pPr marL="342900" lvl="0" indent="-342900" algn="l" rtl="0">
              <a:lnSpc>
                <a:spcPct val="100000"/>
              </a:lnSpc>
              <a:spcBef>
                <a:spcPts val="600"/>
              </a:spcBef>
              <a:spcAft>
                <a:spcPts val="0"/>
              </a:spcAft>
              <a:buSzPts val="1400"/>
              <a:buFont typeface="Georgia"/>
              <a:buAutoNum type="arabicPeriod"/>
            </a:pPr>
            <a:r>
              <a:rPr lang="en-US" sz="1400"/>
              <a:t>Value-Added Analysis</a:t>
            </a:r>
            <a:endParaRPr/>
          </a:p>
          <a:p>
            <a:pPr marL="342900" lvl="0" indent="-342900" algn="l" rtl="0">
              <a:lnSpc>
                <a:spcPct val="100000"/>
              </a:lnSpc>
              <a:spcBef>
                <a:spcPts val="600"/>
              </a:spcBef>
              <a:spcAft>
                <a:spcPts val="0"/>
              </a:spcAft>
              <a:buSzPts val="1400"/>
              <a:buFont typeface="Georgia"/>
              <a:buAutoNum type="arabicPeriod"/>
            </a:pPr>
            <a:r>
              <a:rPr lang="en-US" sz="1400"/>
              <a:t>Waste Analysis</a:t>
            </a:r>
            <a:endParaRPr/>
          </a:p>
          <a:p>
            <a:pPr marL="342900" lvl="0" indent="-342900" algn="l" rtl="0">
              <a:lnSpc>
                <a:spcPct val="100000"/>
              </a:lnSpc>
              <a:spcBef>
                <a:spcPts val="600"/>
              </a:spcBef>
              <a:spcAft>
                <a:spcPts val="0"/>
              </a:spcAft>
              <a:buSzPts val="1400"/>
              <a:buFont typeface="Georgia"/>
              <a:buAutoNum type="arabicPeriod"/>
            </a:pPr>
            <a:r>
              <a:rPr lang="en-US" sz="1400"/>
              <a:t>Stakeholder Analysis &amp; Issue Documentation</a:t>
            </a:r>
            <a:endParaRPr/>
          </a:p>
          <a:p>
            <a:pPr marL="342900" lvl="0" indent="-342900" algn="l" rtl="0">
              <a:lnSpc>
                <a:spcPct val="100000"/>
              </a:lnSpc>
              <a:spcBef>
                <a:spcPts val="600"/>
              </a:spcBef>
              <a:spcAft>
                <a:spcPts val="0"/>
              </a:spcAft>
              <a:buSzPts val="1400"/>
              <a:buFont typeface="Georgia"/>
              <a:buAutoNum type="arabicPeriod"/>
            </a:pPr>
            <a:r>
              <a:rPr lang="en-US" sz="1400"/>
              <a:t>Root-Cause Analysis</a:t>
            </a:r>
            <a:endParaRPr/>
          </a:p>
          <a:p>
            <a:pPr marL="342900" lvl="0" indent="-342900" algn="l" rtl="0">
              <a:lnSpc>
                <a:spcPct val="100000"/>
              </a:lnSpc>
              <a:spcBef>
                <a:spcPts val="600"/>
              </a:spcBef>
              <a:spcAft>
                <a:spcPts val="0"/>
              </a:spcAft>
              <a:buSzPts val="1400"/>
              <a:buFont typeface="Georgia"/>
              <a:buAutoNum type="arabicPeriod"/>
            </a:pPr>
            <a:r>
              <a:rPr lang="en-US" sz="1400"/>
              <a:t>Recap</a:t>
            </a:r>
            <a:endParaRPr sz="1400"/>
          </a:p>
        </p:txBody>
      </p:sp>
      <p:sp>
        <p:nvSpPr>
          <p:cNvPr id="57" name="Google Shape;57;p7"/>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SEITE </a:t>
            </a:r>
            <a:fld id="{00000000-1234-1234-1234-123412341234}" type="slidenum">
              <a:rPr lang="en-US"/>
              <a:t>1</a:t>
            </a:fld>
            <a:endParaRPr/>
          </a:p>
        </p:txBody>
      </p:sp>
      <p:sp>
        <p:nvSpPr>
          <p:cNvPr id="58" name="Google Shape;58;p7"/>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Chapter </a:t>
            </a:r>
            <a:r>
              <a:rPr lang="en-US"/>
              <a:t>6</a:t>
            </a:r>
            <a:r>
              <a:rPr lang="en-US">
                <a:latin typeface="Arial"/>
                <a:ea typeface="Arial"/>
                <a:cs typeface="Arial"/>
                <a:sym typeface="Arial"/>
              </a:rPr>
              <a:t>: Qualitative Process Analysis</a:t>
            </a:r>
            <a:endParaRPr>
              <a:latin typeface="Arial"/>
              <a:ea typeface="Arial"/>
              <a:cs typeface="Arial"/>
              <a:sym typeface="Arial"/>
            </a:endParaRPr>
          </a:p>
        </p:txBody>
      </p:sp>
      <p:sp>
        <p:nvSpPr>
          <p:cNvPr id="59" name="Google Shape;59;p7"/>
          <p:cNvSpPr/>
          <p:nvPr/>
        </p:nvSpPr>
        <p:spPr>
          <a:xfrm>
            <a:off x="7496730" y="0"/>
            <a:ext cx="1726292" cy="1202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pic>
        <p:nvPicPr>
          <p:cNvPr id="60" name="Google Shape;60;p7"/>
          <p:cNvPicPr preferRelativeResize="0"/>
          <p:nvPr/>
        </p:nvPicPr>
        <p:blipFill rotWithShape="1">
          <a:blip r:embed="rId3">
            <a:alphaModFix/>
          </a:blip>
          <a:srcRect/>
          <a:stretch/>
        </p:blipFill>
        <p:spPr>
          <a:xfrm>
            <a:off x="1463798" y="1402645"/>
            <a:ext cx="2054876" cy="3383844"/>
          </a:xfrm>
          <a:prstGeom prst="rect">
            <a:avLst/>
          </a:prstGeom>
          <a:noFill/>
          <a:ln w="9525" cap="flat" cmpd="sng">
            <a:solidFill>
              <a:schemeClr val="dk1"/>
            </a:solidFill>
            <a:prstDash val="solid"/>
            <a:round/>
            <a:headEnd type="none" w="sm" len="sm"/>
            <a:tailEnd type="none" w="sm" len="sm"/>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Google Shape;148;p16"/>
          <p:cNvGrpSpPr/>
          <p:nvPr/>
        </p:nvGrpSpPr>
        <p:grpSpPr>
          <a:xfrm>
            <a:off x="1125489" y="1065634"/>
            <a:ext cx="7240557" cy="4437652"/>
            <a:chOff x="0" y="13661"/>
            <a:chExt cx="7240557" cy="4437652"/>
          </a:xfrm>
        </p:grpSpPr>
        <p:sp>
          <p:nvSpPr>
            <p:cNvPr id="149" name="Google Shape;149;p16"/>
            <p:cNvSpPr/>
            <p:nvPr/>
          </p:nvSpPr>
          <p:spPr>
            <a:xfrm>
              <a:off x="0" y="13661"/>
              <a:ext cx="7240557" cy="542880"/>
            </a:xfrm>
            <a:prstGeom prst="roundRect">
              <a:avLst>
                <a:gd name="adj" fmla="val 16667"/>
              </a:avLst>
            </a:prstGeom>
            <a:gradFill>
              <a:gsLst>
                <a:gs pos="0">
                  <a:srgbClr val="47A2DC"/>
                </a:gs>
                <a:gs pos="50000">
                  <a:srgbClr val="009ADD"/>
                </a:gs>
                <a:gs pos="100000">
                  <a:srgbClr val="008BCB"/>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txBox="1"/>
            <p:nvPr/>
          </p:nvSpPr>
          <p:spPr>
            <a:xfrm>
              <a:off x="26501" y="40162"/>
              <a:ext cx="7187555" cy="48987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Verdana"/>
                  <a:ea typeface="Verdana"/>
                  <a:cs typeface="Verdana"/>
                  <a:sym typeface="Verdana"/>
                </a:rPr>
                <a:t>Issue name</a:t>
              </a:r>
              <a:endParaRPr sz="2000" b="0" i="0" u="none" strike="noStrike" cap="none">
                <a:solidFill>
                  <a:schemeClr val="lt1"/>
                </a:solidFill>
                <a:latin typeface="Verdana"/>
                <a:ea typeface="Verdana"/>
                <a:cs typeface="Verdana"/>
                <a:sym typeface="Verdana"/>
              </a:endParaRPr>
            </a:p>
          </p:txBody>
        </p:sp>
        <p:sp>
          <p:nvSpPr>
            <p:cNvPr id="151" name="Google Shape;151;p16"/>
            <p:cNvSpPr/>
            <p:nvPr/>
          </p:nvSpPr>
          <p:spPr>
            <a:xfrm>
              <a:off x="0" y="556541"/>
              <a:ext cx="7240557" cy="480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txBox="1"/>
            <p:nvPr/>
          </p:nvSpPr>
          <p:spPr>
            <a:xfrm>
              <a:off x="0" y="556541"/>
              <a:ext cx="7240557" cy="480240"/>
            </a:xfrm>
            <a:prstGeom prst="rect">
              <a:avLst/>
            </a:prstGeom>
            <a:noFill/>
            <a:ln>
              <a:noFill/>
            </a:ln>
          </p:spPr>
          <p:txBody>
            <a:bodyPr spcFirstLastPara="1" wrap="square" lIns="229875" tIns="20300" rIns="113775" bIns="20300" anchor="t" anchorCtr="0">
              <a:noAutofit/>
            </a:bodyPr>
            <a:lstStyle/>
            <a:p>
              <a:pPr marL="171450" marR="0" lvl="1" indent="-171450" algn="l" rtl="0">
                <a:lnSpc>
                  <a:spcPct val="90000"/>
                </a:lnSpc>
                <a:spcBef>
                  <a:spcPts val="0"/>
                </a:spcBef>
                <a:spcAft>
                  <a:spcPts val="0"/>
                </a:spcAft>
                <a:buClr>
                  <a:schemeClr val="dk1"/>
                </a:buClr>
                <a:buSzPts val="1600"/>
                <a:buFont typeface="Verdana"/>
                <a:buChar char="•"/>
              </a:pPr>
              <a:r>
                <a:rPr lang="en-US" sz="1600" b="0" i="0" u="none" strike="noStrike" cap="none">
                  <a:solidFill>
                    <a:schemeClr val="dk1"/>
                  </a:solidFill>
                  <a:latin typeface="Verdana"/>
                  <a:ea typeface="Verdana"/>
                  <a:cs typeface="Verdana"/>
                  <a:sym typeface="Verdana"/>
                </a:rPr>
                <a:t>Equipment kept longer than needed</a:t>
              </a:r>
              <a:endParaRPr sz="1600" b="0" i="0" u="none" strike="noStrike" cap="none">
                <a:solidFill>
                  <a:schemeClr val="dk1"/>
                </a:solidFill>
                <a:latin typeface="Verdana"/>
                <a:ea typeface="Verdana"/>
                <a:cs typeface="Verdana"/>
                <a:sym typeface="Verdana"/>
              </a:endParaRPr>
            </a:p>
          </p:txBody>
        </p:sp>
        <p:sp>
          <p:nvSpPr>
            <p:cNvPr id="153" name="Google Shape;153;p16"/>
            <p:cNvSpPr/>
            <p:nvPr/>
          </p:nvSpPr>
          <p:spPr>
            <a:xfrm>
              <a:off x="0" y="1036781"/>
              <a:ext cx="7240557" cy="542880"/>
            </a:xfrm>
            <a:prstGeom prst="roundRect">
              <a:avLst>
                <a:gd name="adj" fmla="val 16667"/>
              </a:avLst>
            </a:prstGeom>
            <a:gradFill>
              <a:gsLst>
                <a:gs pos="0">
                  <a:srgbClr val="47A2DC"/>
                </a:gs>
                <a:gs pos="50000">
                  <a:srgbClr val="009ADD"/>
                </a:gs>
                <a:gs pos="100000">
                  <a:srgbClr val="008BCB"/>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txBox="1"/>
            <p:nvPr/>
          </p:nvSpPr>
          <p:spPr>
            <a:xfrm>
              <a:off x="26501" y="1063282"/>
              <a:ext cx="7187555" cy="48987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Verdana"/>
                  <a:ea typeface="Verdana"/>
                  <a:cs typeface="Verdana"/>
                  <a:sym typeface="Verdana"/>
                </a:rPr>
                <a:t>Description</a:t>
              </a:r>
              <a:endParaRPr sz="2000" b="0" i="0" u="none" strike="noStrike" cap="none">
                <a:solidFill>
                  <a:schemeClr val="lt1"/>
                </a:solidFill>
                <a:latin typeface="Verdana"/>
                <a:ea typeface="Verdana"/>
                <a:cs typeface="Verdana"/>
                <a:sym typeface="Verdana"/>
              </a:endParaRPr>
            </a:p>
          </p:txBody>
        </p:sp>
        <p:sp>
          <p:nvSpPr>
            <p:cNvPr id="155" name="Google Shape;155;p16"/>
            <p:cNvSpPr/>
            <p:nvPr/>
          </p:nvSpPr>
          <p:spPr>
            <a:xfrm>
              <a:off x="0" y="1579661"/>
              <a:ext cx="7240557" cy="49524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txBox="1"/>
            <p:nvPr/>
          </p:nvSpPr>
          <p:spPr>
            <a:xfrm>
              <a:off x="0" y="1579661"/>
              <a:ext cx="7240557" cy="495247"/>
            </a:xfrm>
            <a:prstGeom prst="rect">
              <a:avLst/>
            </a:prstGeom>
            <a:noFill/>
            <a:ln>
              <a:noFill/>
            </a:ln>
          </p:spPr>
          <p:txBody>
            <a:bodyPr spcFirstLastPara="1" wrap="square" lIns="229875" tIns="20300" rIns="113775" bIns="20300" anchor="t" anchorCtr="0">
              <a:noAutofit/>
            </a:bodyPr>
            <a:lstStyle/>
            <a:p>
              <a:pPr marL="171450" marR="0" lvl="1" indent="-171450" algn="l" rtl="0">
                <a:lnSpc>
                  <a:spcPct val="90000"/>
                </a:lnSpc>
                <a:spcBef>
                  <a:spcPts val="0"/>
                </a:spcBef>
                <a:spcAft>
                  <a:spcPts val="0"/>
                </a:spcAft>
                <a:buClr>
                  <a:schemeClr val="dk1"/>
                </a:buClr>
                <a:buSzPts val="1600"/>
                <a:buFont typeface="Verdana"/>
                <a:buChar char="•"/>
              </a:pPr>
              <a:r>
                <a:rPr lang="en-US" sz="1600" b="0" i="0" u="none" strike="noStrike" cap="none">
                  <a:solidFill>
                    <a:schemeClr val="dk1"/>
                  </a:solidFill>
                  <a:latin typeface="Verdana"/>
                  <a:ea typeface="Verdana"/>
                  <a:cs typeface="Verdana"/>
                  <a:sym typeface="Verdana"/>
                </a:rPr>
                <a:t>Site engineers keep rented equipment longer than needed by asking for deadline extensions</a:t>
              </a:r>
              <a:endParaRPr sz="1600" b="0" i="0" u="none" strike="noStrike" cap="none">
                <a:solidFill>
                  <a:schemeClr val="dk1"/>
                </a:solidFill>
                <a:latin typeface="Verdana"/>
                <a:ea typeface="Verdana"/>
                <a:cs typeface="Verdana"/>
                <a:sym typeface="Verdana"/>
              </a:endParaRPr>
            </a:p>
          </p:txBody>
        </p:sp>
        <p:sp>
          <p:nvSpPr>
            <p:cNvPr id="157" name="Google Shape;157;p16"/>
            <p:cNvSpPr/>
            <p:nvPr/>
          </p:nvSpPr>
          <p:spPr>
            <a:xfrm>
              <a:off x="0" y="2074908"/>
              <a:ext cx="7240557" cy="542880"/>
            </a:xfrm>
            <a:prstGeom prst="roundRect">
              <a:avLst>
                <a:gd name="adj" fmla="val 16667"/>
              </a:avLst>
            </a:prstGeom>
            <a:gradFill>
              <a:gsLst>
                <a:gs pos="0">
                  <a:srgbClr val="47A2DC"/>
                </a:gs>
                <a:gs pos="50000">
                  <a:srgbClr val="009ADD"/>
                </a:gs>
                <a:gs pos="100000">
                  <a:srgbClr val="008BCB"/>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txBox="1"/>
            <p:nvPr/>
          </p:nvSpPr>
          <p:spPr>
            <a:xfrm>
              <a:off x="26501" y="2101409"/>
              <a:ext cx="7187555" cy="48987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Verdana"/>
                  <a:ea typeface="Verdana"/>
                  <a:cs typeface="Verdana"/>
                  <a:sym typeface="Verdana"/>
                </a:rPr>
                <a:t>Assumptions</a:t>
              </a:r>
              <a:endParaRPr sz="2000" b="0" i="0" u="none" strike="noStrike" cap="none">
                <a:solidFill>
                  <a:schemeClr val="lt1"/>
                </a:solidFill>
                <a:latin typeface="Verdana"/>
                <a:ea typeface="Verdana"/>
                <a:cs typeface="Verdana"/>
                <a:sym typeface="Verdana"/>
              </a:endParaRPr>
            </a:p>
          </p:txBody>
        </p:sp>
        <p:sp>
          <p:nvSpPr>
            <p:cNvPr id="159" name="Google Shape;159;p16"/>
            <p:cNvSpPr/>
            <p:nvPr/>
          </p:nvSpPr>
          <p:spPr>
            <a:xfrm>
              <a:off x="0" y="2617788"/>
              <a:ext cx="7240557" cy="81040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txBox="1"/>
            <p:nvPr/>
          </p:nvSpPr>
          <p:spPr>
            <a:xfrm>
              <a:off x="0" y="2617788"/>
              <a:ext cx="7240557" cy="810404"/>
            </a:xfrm>
            <a:prstGeom prst="rect">
              <a:avLst/>
            </a:prstGeom>
            <a:noFill/>
            <a:ln>
              <a:noFill/>
            </a:ln>
          </p:spPr>
          <p:txBody>
            <a:bodyPr spcFirstLastPara="1" wrap="square" lIns="229875" tIns="20300" rIns="113775" bIns="20300" anchor="t" anchorCtr="0">
              <a:noAutofit/>
            </a:bodyPr>
            <a:lstStyle/>
            <a:p>
              <a:pPr marL="171450" marR="0" lvl="1" indent="-171450" algn="l" rtl="0">
                <a:lnSpc>
                  <a:spcPct val="90000"/>
                </a:lnSpc>
                <a:spcBef>
                  <a:spcPts val="0"/>
                </a:spcBef>
                <a:spcAft>
                  <a:spcPts val="0"/>
                </a:spcAft>
                <a:buClr>
                  <a:schemeClr val="dk1"/>
                </a:buClr>
                <a:buSzPts val="1600"/>
                <a:buFont typeface="Verdana"/>
                <a:buChar char="•"/>
              </a:pPr>
              <a:r>
                <a:rPr lang="en-US" sz="1600" b="0" i="0" u="none" strike="noStrike" cap="none">
                  <a:solidFill>
                    <a:schemeClr val="dk1"/>
                  </a:solidFill>
                  <a:latin typeface="Verdana"/>
                  <a:ea typeface="Verdana"/>
                  <a:cs typeface="Verdana"/>
                  <a:sym typeface="Verdana"/>
                </a:rPr>
                <a:t>3000 pieces of equipment rented p.a.</a:t>
              </a:r>
              <a:endParaRPr sz="1600" b="0" i="0" u="none" strike="noStrike" cap="none">
                <a:solidFill>
                  <a:schemeClr val="dk1"/>
                </a:solidFill>
                <a:latin typeface="Verdana"/>
                <a:ea typeface="Verdana"/>
                <a:cs typeface="Verdana"/>
                <a:sym typeface="Verdana"/>
              </a:endParaRPr>
            </a:p>
            <a:p>
              <a:pPr marL="171450" marR="0" lvl="1" indent="-171450" algn="l" rtl="0">
                <a:lnSpc>
                  <a:spcPct val="90000"/>
                </a:lnSpc>
                <a:spcBef>
                  <a:spcPts val="320"/>
                </a:spcBef>
                <a:spcAft>
                  <a:spcPts val="0"/>
                </a:spcAft>
                <a:buClr>
                  <a:schemeClr val="dk1"/>
                </a:buClr>
                <a:buSzPts val="1600"/>
                <a:buFont typeface="Verdana"/>
                <a:buChar char="•"/>
              </a:pPr>
              <a:r>
                <a:rPr lang="en-US" sz="1600" b="0" i="0" u="none" strike="noStrike" cap="none">
                  <a:solidFill>
                    <a:schemeClr val="dk1"/>
                  </a:solidFill>
                  <a:latin typeface="Verdana"/>
                  <a:ea typeface="Verdana"/>
                  <a:cs typeface="Verdana"/>
                  <a:sym typeface="Verdana"/>
                </a:rPr>
                <a:t>In 10% of cases, equipment is kept two days more than needed</a:t>
              </a:r>
              <a:endParaRPr sz="1600" b="0" i="0" u="none" strike="noStrike" cap="none">
                <a:solidFill>
                  <a:schemeClr val="dk1"/>
                </a:solidFill>
                <a:latin typeface="Verdana"/>
                <a:ea typeface="Verdana"/>
                <a:cs typeface="Verdana"/>
                <a:sym typeface="Verdana"/>
              </a:endParaRPr>
            </a:p>
            <a:p>
              <a:pPr marL="171450" marR="0" lvl="1" indent="-171450" algn="l" rtl="0">
                <a:lnSpc>
                  <a:spcPct val="90000"/>
                </a:lnSpc>
                <a:spcBef>
                  <a:spcPts val="320"/>
                </a:spcBef>
                <a:spcAft>
                  <a:spcPts val="0"/>
                </a:spcAft>
                <a:buClr>
                  <a:schemeClr val="dk1"/>
                </a:buClr>
                <a:buSzPts val="1600"/>
                <a:buFont typeface="Verdana"/>
                <a:buChar char="•"/>
              </a:pPr>
              <a:r>
                <a:rPr lang="en-US" sz="1600" b="0" i="0" u="none" strike="noStrike" cap="none">
                  <a:solidFill>
                    <a:schemeClr val="dk1"/>
                  </a:solidFill>
                  <a:latin typeface="Verdana"/>
                  <a:ea typeface="Verdana"/>
                  <a:cs typeface="Verdana"/>
                  <a:sym typeface="Verdana"/>
                </a:rPr>
                <a:t>Average rental cost is 100 per day</a:t>
              </a:r>
              <a:endParaRPr sz="1600" b="0" i="0" u="none" strike="noStrike" cap="none">
                <a:solidFill>
                  <a:schemeClr val="dk1"/>
                </a:solidFill>
                <a:latin typeface="Verdana"/>
                <a:ea typeface="Verdana"/>
                <a:cs typeface="Verdana"/>
                <a:sym typeface="Verdana"/>
              </a:endParaRPr>
            </a:p>
          </p:txBody>
        </p:sp>
        <p:sp>
          <p:nvSpPr>
            <p:cNvPr id="161" name="Google Shape;161;p16"/>
            <p:cNvSpPr/>
            <p:nvPr/>
          </p:nvSpPr>
          <p:spPr>
            <a:xfrm>
              <a:off x="0" y="3428193"/>
              <a:ext cx="7240557" cy="542880"/>
            </a:xfrm>
            <a:prstGeom prst="roundRect">
              <a:avLst>
                <a:gd name="adj" fmla="val 16667"/>
              </a:avLst>
            </a:prstGeom>
            <a:gradFill>
              <a:gsLst>
                <a:gs pos="0">
                  <a:srgbClr val="47A2DC"/>
                </a:gs>
                <a:gs pos="50000">
                  <a:srgbClr val="009ADD"/>
                </a:gs>
                <a:gs pos="100000">
                  <a:srgbClr val="008BCB"/>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txBox="1"/>
            <p:nvPr/>
          </p:nvSpPr>
          <p:spPr>
            <a:xfrm>
              <a:off x="26501" y="3454694"/>
              <a:ext cx="7187555" cy="48987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Verdana"/>
                  <a:ea typeface="Verdana"/>
                  <a:cs typeface="Verdana"/>
                  <a:sym typeface="Verdana"/>
                </a:rPr>
                <a:t>Quantitative impact</a:t>
              </a:r>
              <a:endParaRPr sz="2000" b="0" i="0" u="none" strike="noStrike" cap="none">
                <a:solidFill>
                  <a:schemeClr val="lt1"/>
                </a:solidFill>
                <a:latin typeface="Verdana"/>
                <a:ea typeface="Verdana"/>
                <a:cs typeface="Verdana"/>
                <a:sym typeface="Verdana"/>
              </a:endParaRPr>
            </a:p>
          </p:txBody>
        </p:sp>
        <p:sp>
          <p:nvSpPr>
            <p:cNvPr id="163" name="Google Shape;163;p16"/>
            <p:cNvSpPr/>
            <p:nvPr/>
          </p:nvSpPr>
          <p:spPr>
            <a:xfrm>
              <a:off x="0" y="3971073"/>
              <a:ext cx="7240557" cy="480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txBox="1"/>
            <p:nvPr/>
          </p:nvSpPr>
          <p:spPr>
            <a:xfrm>
              <a:off x="0" y="3971073"/>
              <a:ext cx="7240557" cy="480240"/>
            </a:xfrm>
            <a:prstGeom prst="rect">
              <a:avLst/>
            </a:prstGeom>
            <a:noFill/>
            <a:ln>
              <a:noFill/>
            </a:ln>
          </p:spPr>
          <p:txBody>
            <a:bodyPr spcFirstLastPara="1" wrap="square" lIns="229875" tIns="20300" rIns="113775" bIns="20300" anchor="t" anchorCtr="0">
              <a:noAutofit/>
            </a:bodyPr>
            <a:lstStyle/>
            <a:p>
              <a:pPr marL="171450" marR="0" lvl="1" indent="-171450" algn="l" rtl="0">
                <a:lnSpc>
                  <a:spcPct val="90000"/>
                </a:lnSpc>
                <a:spcBef>
                  <a:spcPts val="0"/>
                </a:spcBef>
                <a:spcAft>
                  <a:spcPts val="0"/>
                </a:spcAft>
                <a:buClr>
                  <a:schemeClr val="dk1"/>
                </a:buClr>
                <a:buSzPts val="1600"/>
                <a:buFont typeface="Verdana"/>
                <a:buChar char="•"/>
              </a:pPr>
              <a:r>
                <a:rPr lang="en-US" sz="1600" b="0" i="0" u="none" strike="noStrike" cap="none">
                  <a:solidFill>
                    <a:schemeClr val="dk1"/>
                  </a:solidFill>
                  <a:latin typeface="Verdana"/>
                  <a:ea typeface="Verdana"/>
                  <a:cs typeface="Verdana"/>
                  <a:sym typeface="Verdana"/>
                </a:rPr>
                <a:t>0.1 × 3000 × 2 × 100 = 60,000 p.a</a:t>
              </a:r>
              <a:endParaRPr sz="1600" b="0" i="0" u="none" strike="noStrike" cap="none">
                <a:solidFill>
                  <a:schemeClr val="dk1"/>
                </a:solidFill>
                <a:latin typeface="Verdana"/>
                <a:ea typeface="Verdana"/>
                <a:cs typeface="Verdana"/>
                <a:sym typeface="Verdana"/>
              </a:endParaRPr>
            </a:p>
          </p:txBody>
        </p:sp>
      </p:grpSp>
      <p:sp>
        <p:nvSpPr>
          <p:cNvPr id="165" name="Google Shape;165;p16"/>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Example of an issue documentation</a:t>
            </a:r>
            <a:endParaRPr/>
          </a:p>
        </p:txBody>
      </p:sp>
      <p:sp>
        <p:nvSpPr>
          <p:cNvPr id="166" name="Google Shape;166;p1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None/>
            </a:pPr>
            <a:fld id="{00000000-1234-1234-1234-123412341234}" type="slidenum">
              <a:rPr lang="en-US" sz="1800">
                <a:solidFill>
                  <a:srgbClr val="7F7F7F"/>
                </a:solidFill>
                <a:latin typeface="Verdana"/>
                <a:ea typeface="Verdana"/>
                <a:cs typeface="Verdana"/>
                <a:sym typeface="Verdana"/>
              </a:rPr>
              <a:t>10</a:t>
            </a:fld>
            <a:endParaRPr sz="1800">
              <a:solidFill>
                <a:srgbClr val="7F7F7F"/>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Issue Register Example</a:t>
            </a:r>
            <a:endParaRPr/>
          </a:p>
        </p:txBody>
      </p:sp>
      <p:graphicFrame>
        <p:nvGraphicFramePr>
          <p:cNvPr id="173" name="Google Shape;173;p17"/>
          <p:cNvGraphicFramePr/>
          <p:nvPr/>
        </p:nvGraphicFramePr>
        <p:xfrm>
          <a:off x="846892" y="1120633"/>
          <a:ext cx="7295975" cy="4143300"/>
        </p:xfrm>
        <a:graphic>
          <a:graphicData uri="http://schemas.openxmlformats.org/drawingml/2006/table">
            <a:tbl>
              <a:tblPr>
                <a:noFill/>
                <a:tableStyleId>{326AE51E-5E80-4FB8-B3D3-100B4697F0BD}</a:tableStyleId>
              </a:tblPr>
              <a:tblGrid>
                <a:gridCol w="978025">
                  <a:extLst>
                    <a:ext uri="{9D8B030D-6E8A-4147-A177-3AD203B41FA5}">
                      <a16:colId xmlns:a16="http://schemas.microsoft.com/office/drawing/2014/main" val="20000"/>
                    </a:ext>
                  </a:extLst>
                </a:gridCol>
                <a:gridCol w="1516325">
                  <a:extLst>
                    <a:ext uri="{9D8B030D-6E8A-4147-A177-3AD203B41FA5}">
                      <a16:colId xmlns:a16="http://schemas.microsoft.com/office/drawing/2014/main" val="20001"/>
                    </a:ext>
                  </a:extLst>
                </a:gridCol>
                <a:gridCol w="2739325">
                  <a:extLst>
                    <a:ext uri="{9D8B030D-6E8A-4147-A177-3AD203B41FA5}">
                      <a16:colId xmlns:a16="http://schemas.microsoft.com/office/drawing/2014/main" val="20002"/>
                    </a:ext>
                  </a:extLst>
                </a:gridCol>
                <a:gridCol w="1047675">
                  <a:extLst>
                    <a:ext uri="{9D8B030D-6E8A-4147-A177-3AD203B41FA5}">
                      <a16:colId xmlns:a16="http://schemas.microsoft.com/office/drawing/2014/main" val="20003"/>
                    </a:ext>
                  </a:extLst>
                </a:gridCol>
                <a:gridCol w="1014625">
                  <a:extLst>
                    <a:ext uri="{9D8B030D-6E8A-4147-A177-3AD203B41FA5}">
                      <a16:colId xmlns:a16="http://schemas.microsoft.com/office/drawing/2014/main" val="20004"/>
                    </a:ext>
                  </a:extLst>
                </a:gridCol>
              </a:tblGrid>
              <a:tr h="616000">
                <a:tc>
                  <a:txBody>
                    <a:bodyPr/>
                    <a:lstStyle/>
                    <a:p>
                      <a:pPr marL="0" marR="0" lvl="0" indent="0" algn="ctr" rtl="0">
                        <a:lnSpc>
                          <a:spcPct val="100000"/>
                        </a:lnSpc>
                        <a:spcBef>
                          <a:spcPts val="0"/>
                        </a:spcBef>
                        <a:spcAft>
                          <a:spcPts val="0"/>
                        </a:spcAft>
                        <a:buClr>
                          <a:srgbClr val="B1B1B1"/>
                        </a:buClr>
                        <a:buSzPts val="1000"/>
                        <a:buFont typeface="Arial"/>
                        <a:buNone/>
                      </a:pPr>
                      <a:r>
                        <a:rPr lang="en-US" sz="1000" b="1" i="0" u="none" strike="noStrike" cap="none">
                          <a:solidFill>
                            <a:srgbClr val="000000"/>
                          </a:solidFill>
                          <a:latin typeface="Arial"/>
                          <a:ea typeface="Arial"/>
                          <a:cs typeface="Arial"/>
                          <a:sym typeface="Arial"/>
                        </a:rPr>
                        <a:t>Name</a:t>
                      </a:r>
                      <a:endParaRPr sz="1000" b="1" i="0" u="none" strike="noStrike" cap="none">
                        <a:solidFill>
                          <a:srgbClr val="103566"/>
                        </a:solidFill>
                        <a:latin typeface="Times New Roman"/>
                        <a:ea typeface="Times New Roman"/>
                        <a:cs typeface="Times New Roman"/>
                        <a:sym typeface="Times New Roman"/>
                      </a:endParaRPr>
                    </a:p>
                  </a:txBody>
                  <a:tcPr marL="75000" marR="75000" marT="39000" marB="39000">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rgbClr val="B1B1B1"/>
                        </a:buClr>
                        <a:buSzPts val="1000"/>
                        <a:buFont typeface="Arial"/>
                        <a:buNone/>
                      </a:pPr>
                      <a:r>
                        <a:rPr lang="en-US" sz="1000" b="1" i="0" u="none" strike="noStrike" cap="none">
                          <a:solidFill>
                            <a:srgbClr val="000000"/>
                          </a:solidFill>
                          <a:latin typeface="Arial"/>
                          <a:ea typeface="Arial"/>
                          <a:cs typeface="Arial"/>
                          <a:sym typeface="Arial"/>
                        </a:rPr>
                        <a:t>Explanation</a:t>
                      </a:r>
                      <a:endParaRPr sz="1000" b="1" i="0" u="none" strike="noStrike" cap="none">
                        <a:solidFill>
                          <a:srgbClr val="103566"/>
                        </a:solidFill>
                        <a:latin typeface="Times New Roman"/>
                        <a:ea typeface="Times New Roman"/>
                        <a:cs typeface="Times New Roman"/>
                        <a:sym typeface="Times New Roman"/>
                      </a:endParaRPr>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rgbClr val="B1B1B1"/>
                        </a:buClr>
                        <a:buSzPts val="1000"/>
                        <a:buFont typeface="Arial"/>
                        <a:buNone/>
                      </a:pPr>
                      <a:r>
                        <a:rPr lang="en-US" sz="1000" b="1" i="0" u="none" strike="noStrike" cap="none">
                          <a:solidFill>
                            <a:srgbClr val="000000"/>
                          </a:solidFill>
                          <a:latin typeface="Arial"/>
                          <a:ea typeface="Arial"/>
                          <a:cs typeface="Arial"/>
                          <a:sym typeface="Arial"/>
                        </a:rPr>
                        <a:t>Assumptions</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rgbClr val="B1B1B1"/>
                        </a:buClr>
                        <a:buSzPts val="1000"/>
                        <a:buFont typeface="Arial"/>
                        <a:buNone/>
                      </a:pPr>
                      <a:r>
                        <a:rPr lang="en-US" sz="1000" b="1" i="0" u="none" strike="noStrike" cap="none">
                          <a:solidFill>
                            <a:srgbClr val="000000"/>
                          </a:solidFill>
                          <a:latin typeface="Arial"/>
                          <a:ea typeface="Arial"/>
                          <a:cs typeface="Arial"/>
                          <a:sym typeface="Arial"/>
                        </a:rPr>
                        <a:t>Qualitative Impact</a:t>
                      </a:r>
                      <a:endParaRPr sz="1000" b="1" i="0" u="none" strike="noStrike" cap="none">
                        <a:solidFill>
                          <a:srgbClr val="10356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B1B1B1"/>
                        </a:buClr>
                        <a:buSzPts val="1000"/>
                        <a:buFont typeface="Verdana"/>
                        <a:buNone/>
                      </a:pPr>
                      <a:endParaRPr sz="1000" b="1" i="0" u="none" strike="noStrike" cap="none">
                        <a:solidFill>
                          <a:srgbClr val="103566"/>
                        </a:solidFill>
                        <a:latin typeface="Times New Roman"/>
                        <a:ea typeface="Times New Roman"/>
                        <a:cs typeface="Times New Roman"/>
                        <a:sym typeface="Times New Roman"/>
                      </a:endParaRPr>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rgbClr val="B1B1B1"/>
                        </a:buClr>
                        <a:buSzPts val="1000"/>
                        <a:buFont typeface="Arial"/>
                        <a:buNone/>
                      </a:pPr>
                      <a:r>
                        <a:rPr lang="en-US" sz="1000" b="1" i="0" u="none" strike="noStrike" cap="none">
                          <a:solidFill>
                            <a:srgbClr val="000000"/>
                          </a:solidFill>
                          <a:latin typeface="Arial"/>
                          <a:ea typeface="Arial"/>
                          <a:cs typeface="Arial"/>
                          <a:sym typeface="Arial"/>
                        </a:rPr>
                        <a:t>Quantitative Impact</a:t>
                      </a:r>
                      <a:endParaRPr sz="1000" b="1" i="0" u="none" strike="noStrike" cap="none">
                        <a:solidFill>
                          <a:srgbClr val="103566"/>
                        </a:solidFill>
                        <a:latin typeface="Times New Roman"/>
                        <a:ea typeface="Times New Roman"/>
                        <a:cs typeface="Times New Roman"/>
                        <a:sym typeface="Times New Roman"/>
                      </a:endParaRPr>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963600">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Equipment kept longer than needed</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Site engineers keep equipment longer than needed via deadline extensions</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3000 pieces of equipment rented p.a.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In 10% of cases, equipment kept two days longer than needed. </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Rental cost is 100 per day</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Verdana"/>
                        <a:buNone/>
                      </a:pPr>
                      <a:endParaRPr sz="1200" b="0" i="0" u="none" strike="noStrike" cap="none">
                        <a:solidFill>
                          <a:schemeClr val="dk1"/>
                        </a:solidFill>
                        <a:latin typeface="Arial"/>
                        <a:ea typeface="Arial"/>
                        <a:cs typeface="Arial"/>
                        <a:sym typeface="Arial"/>
                      </a:endParaRPr>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0.1 × 3000 × 2 × 100 = 60,000 p.a.</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29900">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Rejected equipment</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Site engineers reject delivered equipment due to non-conformance to their specifications</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3000 pieces of equipment rented p.a.</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5% of them are rejected due to an internal mistake</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For each equipment rejected due to an internal mistake, BuildIT is billed 100.</a:t>
                      </a:r>
                      <a:endParaRPr sz="1200" b="0" i="0" u="none" strike="noStrike" cap="none">
                        <a:solidFill>
                          <a:schemeClr val="dk1"/>
                        </a:solidFill>
                        <a:latin typeface="Arial"/>
                        <a:ea typeface="Arial"/>
                        <a:cs typeface="Arial"/>
                        <a:sym typeface="Arial"/>
                      </a:endParaRPr>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Disrupted schedules.</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Employee stress and frustration</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3000 × 0.05 × 100 = 15,000 p.a.</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33800">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Late payment fees</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Late payment fees incurred because invoices are not paid by their due date</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3000 pieces of equipment rented p.a. Average rental time is 4 days</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Rental cost is 100 per day. </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Each rental leads to one invoice. </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About 10% of invoices are paid late. </a:t>
                      </a:r>
                      <a:endParaRPr sz="1400" u="none" strike="noStrike" cap="none"/>
                    </a:p>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Penalty for late payment is 2%.</a:t>
                      </a:r>
                      <a:endParaRPr sz="1200" b="0" i="0" u="none" strike="noStrike" cap="none">
                        <a:solidFill>
                          <a:schemeClr val="dk1"/>
                        </a:solidFill>
                        <a:latin typeface="Arial"/>
                        <a:ea typeface="Arial"/>
                        <a:cs typeface="Arial"/>
                        <a:sym typeface="Arial"/>
                      </a:endParaRPr>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Poor reputation with suppliers</a:t>
                      </a:r>
                      <a:endParaRPr sz="1200" b="0" i="0" u="none" strike="noStrike" cap="none">
                        <a:solidFill>
                          <a:schemeClr val="dk1"/>
                        </a:solidFill>
                        <a:latin typeface="Arial"/>
                        <a:ea typeface="Arial"/>
                        <a:cs typeface="Arial"/>
                        <a:sym typeface="Arial"/>
                      </a:endParaRPr>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B1B1B1"/>
                        </a:buClr>
                        <a:buSzPts val="1200"/>
                        <a:buFont typeface="Arial"/>
                        <a:buNone/>
                      </a:pPr>
                      <a:r>
                        <a:rPr lang="en-US" sz="1200" b="0" i="0" u="none" strike="noStrike" cap="none">
                          <a:solidFill>
                            <a:schemeClr val="dk1"/>
                          </a:solidFill>
                          <a:latin typeface="Arial"/>
                          <a:ea typeface="Arial"/>
                          <a:cs typeface="Arial"/>
                          <a:sym typeface="Arial"/>
                        </a:rPr>
                        <a:t>0.1 × 3000 × 4 × 100 × 0.02 = 2400 p.a.</a:t>
                      </a:r>
                      <a:endParaRPr sz="1400" u="none" strike="noStrike" cap="none"/>
                    </a:p>
                  </a:txBody>
                  <a:tcPr marL="75000" marR="75000" marT="39000" marB="390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4" name="Google Shape;174;p17"/>
          <p:cNvSpPr/>
          <p:nvPr/>
        </p:nvSpPr>
        <p:spPr>
          <a:xfrm>
            <a:off x="873125" y="3921109"/>
            <a:ext cx="151529" cy="309594"/>
          </a:xfrm>
          <a:prstGeom prst="rect">
            <a:avLst/>
          </a:prstGeom>
          <a:noFill/>
          <a:ln>
            <a:noFill/>
          </a:ln>
        </p:spPr>
        <p:txBody>
          <a:bodyPr spcFirstLastPara="1" wrap="square" lIns="75000" tIns="39000" rIns="75000" bIns="39000" anchor="ctr" anchorCtr="0">
            <a:noAutofit/>
          </a:bodyPr>
          <a:lstStyle/>
          <a:p>
            <a:pPr marL="0" marR="0" lvl="0" indent="0" algn="l" rtl="0">
              <a:lnSpc>
                <a:spcPct val="100000"/>
              </a:lnSpc>
              <a:spcBef>
                <a:spcPts val="0"/>
              </a:spcBef>
              <a:spcAft>
                <a:spcPts val="0"/>
              </a:spcAft>
              <a:buClr>
                <a:srgbClr val="000000"/>
              </a:buClr>
              <a:buSzPts val="750"/>
              <a:buFont typeface="Arial"/>
              <a:buNone/>
            </a:pPr>
            <a:br>
              <a:rPr lang="en-US" sz="750" b="0" i="0" u="none" strike="noStrike" cap="none">
                <a:solidFill>
                  <a:srgbClr val="000000"/>
                </a:solidFill>
                <a:latin typeface="Verdana"/>
                <a:ea typeface="Verdana"/>
                <a:cs typeface="Verdana"/>
                <a:sym typeface="Verdana"/>
              </a:rPr>
            </a:br>
            <a:endParaRPr sz="75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Pareto chart</a:t>
            </a:r>
            <a:endParaRPr/>
          </a:p>
        </p:txBody>
      </p:sp>
      <p:sp>
        <p:nvSpPr>
          <p:cNvPr id="181" name="Google Shape;181;p18"/>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p>
            <a:pPr marL="266700" lvl="0" indent="-266700" algn="l" rtl="0">
              <a:lnSpc>
                <a:spcPct val="100000"/>
              </a:lnSpc>
              <a:spcBef>
                <a:spcPts val="0"/>
              </a:spcBef>
              <a:spcAft>
                <a:spcPts val="0"/>
              </a:spcAft>
              <a:buSzPts val="1600"/>
              <a:buChar char="▪"/>
            </a:pPr>
            <a:r>
              <a:rPr lang="en-US">
                <a:latin typeface="Arial"/>
                <a:ea typeface="Arial"/>
                <a:cs typeface="Arial"/>
                <a:sym typeface="Arial"/>
              </a:rPr>
              <a:t>Useful to prioritize a collection of issues</a:t>
            </a:r>
            <a:endParaRPr>
              <a:latin typeface="Arial"/>
              <a:ea typeface="Arial"/>
              <a:cs typeface="Arial"/>
              <a:sym typeface="Arial"/>
            </a:endParaRPr>
          </a:p>
          <a:p>
            <a:pPr marL="266700" lvl="0" indent="-266700" algn="l" rtl="0">
              <a:lnSpc>
                <a:spcPct val="100000"/>
              </a:lnSpc>
              <a:spcBef>
                <a:spcPts val="600"/>
              </a:spcBef>
              <a:spcAft>
                <a:spcPts val="0"/>
              </a:spcAft>
              <a:buSzPts val="1600"/>
              <a:buChar char="▪"/>
            </a:pPr>
            <a:r>
              <a:rPr lang="en-US">
                <a:latin typeface="Arial"/>
                <a:ea typeface="Arial"/>
                <a:cs typeface="Arial"/>
                <a:sym typeface="Arial"/>
              </a:rPr>
              <a:t>Bar chart where the height of the bar denotes the impact of each issue</a:t>
            </a:r>
            <a:endParaRPr/>
          </a:p>
          <a:p>
            <a:pPr marL="266700" lvl="0" indent="-266700" algn="l" rtl="0">
              <a:lnSpc>
                <a:spcPct val="100000"/>
              </a:lnSpc>
              <a:spcBef>
                <a:spcPts val="600"/>
              </a:spcBef>
              <a:spcAft>
                <a:spcPts val="0"/>
              </a:spcAft>
              <a:buSzPts val="1600"/>
              <a:buChar char="▪"/>
            </a:pPr>
            <a:r>
              <a:rPr lang="en-US">
                <a:latin typeface="Arial"/>
                <a:ea typeface="Arial"/>
                <a:cs typeface="Arial"/>
                <a:sym typeface="Arial"/>
              </a:rPr>
              <a:t>Bars sorted by impact</a:t>
            </a:r>
            <a:endParaRPr/>
          </a:p>
          <a:p>
            <a:pPr marL="266700" lvl="0" indent="-266700" algn="l" rtl="0">
              <a:lnSpc>
                <a:spcPct val="100000"/>
              </a:lnSpc>
              <a:spcBef>
                <a:spcPts val="600"/>
              </a:spcBef>
              <a:spcAft>
                <a:spcPts val="0"/>
              </a:spcAft>
              <a:buSzPts val="1600"/>
              <a:buChar char="▪"/>
            </a:pPr>
            <a:r>
              <a:rPr lang="en-US">
                <a:latin typeface="Arial"/>
                <a:ea typeface="Arial"/>
                <a:cs typeface="Arial"/>
                <a:sym typeface="Arial"/>
              </a:rPr>
              <a:t>Superposed curve of cumulative percentage impact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1143000" y="63500"/>
            <a:ext cx="6858000" cy="9525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Pareto chart example</a:t>
            </a:r>
            <a:endParaRPr>
              <a:latin typeface="Arial"/>
              <a:ea typeface="Arial"/>
              <a:cs typeface="Arial"/>
              <a:sym typeface="Arial"/>
            </a:endParaRPr>
          </a:p>
        </p:txBody>
      </p:sp>
      <p:pic>
        <p:nvPicPr>
          <p:cNvPr id="188" name="Google Shape;188;p19"/>
          <p:cNvPicPr preferRelativeResize="0"/>
          <p:nvPr/>
        </p:nvPicPr>
        <p:blipFill rotWithShape="1">
          <a:blip r:embed="rId3">
            <a:alphaModFix/>
          </a:blip>
          <a:srcRect/>
          <a:stretch/>
        </p:blipFill>
        <p:spPr>
          <a:xfrm>
            <a:off x="1268245" y="1166506"/>
            <a:ext cx="6799483" cy="44327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p>
            <a:pPr marL="266700" lvl="0" indent="-266700" algn="l" rtl="0">
              <a:lnSpc>
                <a:spcPct val="100000"/>
              </a:lnSpc>
              <a:spcBef>
                <a:spcPts val="0"/>
              </a:spcBef>
              <a:spcAft>
                <a:spcPts val="0"/>
              </a:spcAft>
              <a:buSzPts val="2167"/>
              <a:buChar char="▪"/>
            </a:pPr>
            <a:r>
              <a:rPr lang="en-US" sz="2167"/>
              <a:t>Pharmacy prescription process (Exercise 1.6)</a:t>
            </a:r>
            <a:endParaRPr/>
          </a:p>
          <a:p>
            <a:pPr marL="539750" lvl="1" indent="-273050" algn="l" rtl="0">
              <a:lnSpc>
                <a:spcPct val="100000"/>
              </a:lnSpc>
              <a:spcBef>
                <a:spcPts val="600"/>
              </a:spcBef>
              <a:spcAft>
                <a:spcPts val="0"/>
              </a:spcAft>
              <a:buSzPts val="1833"/>
              <a:buChar char="▪"/>
            </a:pPr>
            <a:r>
              <a:rPr lang="en-US" sz="1833"/>
              <a:t>Identify and document at least two issues in an issue register</a:t>
            </a:r>
            <a:endParaRPr/>
          </a:p>
        </p:txBody>
      </p:sp>
      <p:sp>
        <p:nvSpPr>
          <p:cNvPr id="194" name="Google Shape;194;p20"/>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Exercise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body" idx="2"/>
          </p:nvPr>
        </p:nvSpPr>
        <p:spPr>
          <a:xfrm>
            <a:off x="4572000" y="1344613"/>
            <a:ext cx="4103688" cy="3859212"/>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SzPts val="1400"/>
              <a:buNone/>
            </a:pPr>
            <a:r>
              <a:rPr lang="en-US" sz="1400"/>
              <a:t>Contents</a:t>
            </a:r>
            <a:endParaRPr/>
          </a:p>
          <a:p>
            <a:pPr marL="342900" lvl="0" indent="-342900" algn="l" rtl="0">
              <a:lnSpc>
                <a:spcPct val="110000"/>
              </a:lnSpc>
              <a:spcBef>
                <a:spcPts val="600"/>
              </a:spcBef>
              <a:spcAft>
                <a:spcPts val="0"/>
              </a:spcAft>
              <a:buClr>
                <a:srgbClr val="F2F2F2"/>
              </a:buClr>
              <a:buSzPts val="1400"/>
              <a:buFont typeface="Georgia"/>
              <a:buAutoNum type="arabicPeriod"/>
            </a:pPr>
            <a:r>
              <a:rPr lang="en-US" sz="1400">
                <a:solidFill>
                  <a:srgbClr val="D8D8D8"/>
                </a:solidFill>
              </a:rPr>
              <a:t>Value-Added Analysis</a:t>
            </a:r>
            <a:endParaRPr/>
          </a:p>
          <a:p>
            <a:pPr marL="342900" lvl="0" indent="-342900" algn="l" rtl="0">
              <a:lnSpc>
                <a:spcPct val="110000"/>
              </a:lnSpc>
              <a:spcBef>
                <a:spcPts val="600"/>
              </a:spcBef>
              <a:spcAft>
                <a:spcPts val="0"/>
              </a:spcAft>
              <a:buClr>
                <a:srgbClr val="F2F2F2"/>
              </a:buClr>
              <a:buSzPts val="1400"/>
              <a:buFont typeface="Georgia"/>
              <a:buAutoNum type="arabicPeriod"/>
            </a:pPr>
            <a:r>
              <a:rPr lang="en-US" sz="1400">
                <a:solidFill>
                  <a:srgbClr val="D8D8D8"/>
                </a:solidFill>
              </a:rPr>
              <a:t>Waste Analysis</a:t>
            </a:r>
            <a:endParaRPr/>
          </a:p>
          <a:p>
            <a:pPr marL="342900" lvl="0" indent="-342900" algn="l" rtl="0">
              <a:lnSpc>
                <a:spcPct val="110000"/>
              </a:lnSpc>
              <a:spcBef>
                <a:spcPts val="600"/>
              </a:spcBef>
              <a:spcAft>
                <a:spcPts val="0"/>
              </a:spcAft>
              <a:buClr>
                <a:srgbClr val="F2F2F2"/>
              </a:buClr>
              <a:buSzPts val="1400"/>
              <a:buFont typeface="Georgia"/>
              <a:buAutoNum type="arabicPeriod"/>
            </a:pPr>
            <a:r>
              <a:rPr lang="en-US" sz="1400">
                <a:solidFill>
                  <a:srgbClr val="D8D8D8"/>
                </a:solidFill>
              </a:rPr>
              <a:t>Stakeholder Analysis &amp; Issue Register</a:t>
            </a:r>
            <a:endParaRPr/>
          </a:p>
          <a:p>
            <a:pPr marL="342900" lvl="0" indent="-342900" algn="l" rtl="0">
              <a:lnSpc>
                <a:spcPct val="110000"/>
              </a:lnSpc>
              <a:spcBef>
                <a:spcPts val="600"/>
              </a:spcBef>
              <a:spcAft>
                <a:spcPts val="0"/>
              </a:spcAft>
              <a:buClr>
                <a:srgbClr val="F2F2F2"/>
              </a:buClr>
              <a:buSzPts val="1400"/>
              <a:buFont typeface="Georgia"/>
              <a:buAutoNum type="arabicPeriod"/>
            </a:pPr>
            <a:r>
              <a:rPr lang="en-US" sz="1400"/>
              <a:t>Root-Cause Analysis</a:t>
            </a:r>
            <a:endParaRPr sz="1400"/>
          </a:p>
          <a:p>
            <a:pPr marL="615976" lvl="2" indent="-342900" algn="l" rtl="0">
              <a:lnSpc>
                <a:spcPct val="110000"/>
              </a:lnSpc>
              <a:spcBef>
                <a:spcPts val="600"/>
              </a:spcBef>
              <a:spcAft>
                <a:spcPts val="0"/>
              </a:spcAft>
              <a:buClr>
                <a:srgbClr val="F2F2F2"/>
              </a:buClr>
              <a:buSzPts val="1400"/>
              <a:buFont typeface="Georgia"/>
              <a:buAutoNum type="arabicPeriod"/>
            </a:pPr>
            <a:r>
              <a:rPr lang="en-US"/>
              <a:t>Cause-Effect Diagram</a:t>
            </a:r>
            <a:endParaRPr/>
          </a:p>
          <a:p>
            <a:pPr marL="615976" lvl="2" indent="-342900" algn="l" rtl="0">
              <a:lnSpc>
                <a:spcPct val="110000"/>
              </a:lnSpc>
              <a:spcBef>
                <a:spcPts val="600"/>
              </a:spcBef>
              <a:spcAft>
                <a:spcPts val="0"/>
              </a:spcAft>
              <a:buClr>
                <a:srgbClr val="F2F2F2"/>
              </a:buClr>
              <a:buSzPts val="1400"/>
              <a:buFont typeface="Georgia"/>
              <a:buAutoNum type="arabicPeriod"/>
            </a:pPr>
            <a:r>
              <a:rPr lang="en-US"/>
              <a:t>Why-Why Diagram</a:t>
            </a:r>
            <a:endParaRPr/>
          </a:p>
          <a:p>
            <a:pPr marL="342900" lvl="0" indent="-342900" algn="l" rtl="0">
              <a:lnSpc>
                <a:spcPct val="100000"/>
              </a:lnSpc>
              <a:spcBef>
                <a:spcPts val="600"/>
              </a:spcBef>
              <a:spcAft>
                <a:spcPts val="0"/>
              </a:spcAft>
              <a:buSzPts val="1400"/>
              <a:buFont typeface="Georgia"/>
              <a:buAutoNum type="arabicPeriod"/>
            </a:pPr>
            <a:r>
              <a:rPr lang="en-US" sz="1400"/>
              <a:t>Recap</a:t>
            </a:r>
            <a:endParaRPr sz="1400"/>
          </a:p>
        </p:txBody>
      </p:sp>
      <p:sp>
        <p:nvSpPr>
          <p:cNvPr id="201" name="Google Shape;201;p21"/>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SEITE </a:t>
            </a:r>
            <a:fld id="{00000000-1234-1234-1234-123412341234}" type="slidenum">
              <a:rPr lang="en-US"/>
              <a:t>15</a:t>
            </a:fld>
            <a:endParaRPr/>
          </a:p>
        </p:txBody>
      </p:sp>
      <p:sp>
        <p:nvSpPr>
          <p:cNvPr id="202" name="Google Shape;202;p21"/>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Chapter 6</a:t>
            </a:r>
            <a:r>
              <a:rPr lang="en-US"/>
              <a:t>: Qualitative Process Analysis</a:t>
            </a:r>
            <a:endParaRPr>
              <a:latin typeface="Arial"/>
              <a:ea typeface="Arial"/>
              <a:cs typeface="Arial"/>
              <a:sym typeface="Arial"/>
            </a:endParaRPr>
          </a:p>
        </p:txBody>
      </p:sp>
      <p:sp>
        <p:nvSpPr>
          <p:cNvPr id="203" name="Google Shape;203;p21"/>
          <p:cNvSpPr/>
          <p:nvPr/>
        </p:nvSpPr>
        <p:spPr>
          <a:xfrm>
            <a:off x="7496730" y="0"/>
            <a:ext cx="1726292" cy="1202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pic>
        <p:nvPicPr>
          <p:cNvPr id="204" name="Google Shape;204;p21"/>
          <p:cNvPicPr preferRelativeResize="0"/>
          <p:nvPr/>
        </p:nvPicPr>
        <p:blipFill rotWithShape="1">
          <a:blip r:embed="rId3">
            <a:alphaModFix/>
          </a:blip>
          <a:srcRect/>
          <a:stretch/>
        </p:blipFill>
        <p:spPr>
          <a:xfrm>
            <a:off x="1463798" y="1402645"/>
            <a:ext cx="2054876" cy="3383844"/>
          </a:xfrm>
          <a:prstGeom prst="rect">
            <a:avLst/>
          </a:prstGeom>
          <a:noFill/>
          <a:ln w="9525" cap="flat" cmpd="sng">
            <a:solidFill>
              <a:schemeClr val="dk1"/>
            </a:solidFill>
            <a:prstDash val="solid"/>
            <a:round/>
            <a:headEnd type="none" w="sm" len="sm"/>
            <a:tailEnd type="none" w="sm" len="sm"/>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Root-cause analysis</a:t>
            </a:r>
            <a:endParaRPr/>
          </a:p>
        </p:txBody>
      </p:sp>
      <p:sp>
        <p:nvSpPr>
          <p:cNvPr id="211" name="Google Shape;211;p22"/>
          <p:cNvSpPr/>
          <p:nvPr/>
        </p:nvSpPr>
        <p:spPr>
          <a:xfrm>
            <a:off x="2078661" y="1237313"/>
            <a:ext cx="4651368" cy="2097848"/>
          </a:xfrm>
          <a:custGeom>
            <a:avLst/>
            <a:gdLst/>
            <a:ahLst/>
            <a:cxnLst/>
            <a:rect l="l" t="t" r="r" b="b"/>
            <a:pathLst>
              <a:path w="3949259" h="3949259" extrusionOk="0">
                <a:moveTo>
                  <a:pt x="1382241" y="0"/>
                </a:moveTo>
                <a:lnTo>
                  <a:pt x="1382241" y="987315"/>
                </a:lnTo>
                <a:lnTo>
                  <a:pt x="3949259" y="987315"/>
                </a:lnTo>
                <a:lnTo>
                  <a:pt x="3949259" y="2961944"/>
                </a:lnTo>
                <a:lnTo>
                  <a:pt x="1382241" y="2961944"/>
                </a:lnTo>
                <a:lnTo>
                  <a:pt x="1382241" y="3949259"/>
                </a:lnTo>
                <a:lnTo>
                  <a:pt x="0" y="1974630"/>
                </a:lnTo>
                <a:lnTo>
                  <a:pt x="1382241" y="0"/>
                </a:lnTo>
                <a:close/>
              </a:path>
            </a:pathLst>
          </a:custGeom>
          <a:gradFill>
            <a:gsLst>
              <a:gs pos="0">
                <a:srgbClr val="47A2DC"/>
              </a:gs>
              <a:gs pos="50000">
                <a:srgbClr val="009ADD"/>
              </a:gs>
              <a:gs pos="100000">
                <a:srgbClr val="008BCB"/>
              </a:gs>
            </a:gsLst>
            <a:lin ang="5400000" scaled="0"/>
          </a:gradFill>
          <a:ln>
            <a:noFill/>
          </a:ln>
          <a:effectLst>
            <a:outerShdw blurRad="57150" dist="19050" dir="5400000" algn="ctr" rotWithShape="0">
              <a:srgbClr val="000000">
                <a:alpha val="62352"/>
              </a:srgbClr>
            </a:outerShdw>
          </a:effectLst>
        </p:spPr>
        <p:txBody>
          <a:bodyPr spcFirstLastPara="1" wrap="square" lIns="818925" tIns="1065750" rIns="242975" bIns="1065750" anchor="ctr" anchorCtr="0">
            <a:noAutofit/>
          </a:bodyPr>
          <a:lstStyle/>
          <a:p>
            <a:pPr marL="0" marR="0" lvl="0" indent="0" algn="ctr" rtl="0">
              <a:lnSpc>
                <a:spcPct val="90000"/>
              </a:lnSpc>
              <a:spcBef>
                <a:spcPts val="0"/>
              </a:spcBef>
              <a:spcAft>
                <a:spcPts val="0"/>
              </a:spcAft>
              <a:buClr>
                <a:srgbClr val="000000"/>
              </a:buClr>
              <a:buSzPts val="3000"/>
              <a:buFont typeface="Arial"/>
              <a:buNone/>
            </a:pPr>
            <a:r>
              <a:rPr lang="en-US" sz="3000" b="0" i="0" u="none" strike="noStrike" cap="none">
                <a:solidFill>
                  <a:schemeClr val="lt1"/>
                </a:solidFill>
                <a:latin typeface="Georgia"/>
                <a:ea typeface="Georgia"/>
                <a:cs typeface="Georgia"/>
                <a:sym typeface="Georgia"/>
              </a:rPr>
              <a:t>Why-why diagram</a:t>
            </a:r>
            <a:endParaRPr sz="1400" b="0" i="0" u="none" strike="noStrike" cap="none">
              <a:solidFill>
                <a:srgbClr val="000000"/>
              </a:solidFill>
              <a:latin typeface="Arial"/>
              <a:ea typeface="Arial"/>
              <a:cs typeface="Arial"/>
              <a:sym typeface="Arial"/>
            </a:endParaRPr>
          </a:p>
        </p:txBody>
      </p:sp>
      <p:sp>
        <p:nvSpPr>
          <p:cNvPr id="212" name="Google Shape;212;p22"/>
          <p:cNvSpPr txBox="1"/>
          <p:nvPr/>
        </p:nvSpPr>
        <p:spPr>
          <a:xfrm>
            <a:off x="811220" y="2584448"/>
            <a:ext cx="1501239" cy="1528560"/>
          </a:xfrm>
          <a:prstGeom prst="rect">
            <a:avLst/>
          </a:prstGeom>
          <a:solidFill>
            <a:srgbClr val="BCE5F2"/>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333"/>
              <a:buFont typeface="Arial"/>
              <a:buNone/>
            </a:pPr>
            <a:endParaRPr sz="3333" b="1" i="0" u="none" strike="noStrike" cap="none">
              <a:solidFill>
                <a:schemeClr val="dk1"/>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2667"/>
              <a:buFont typeface="Arial"/>
              <a:buNone/>
            </a:pPr>
            <a:r>
              <a:rPr lang="en-US" sz="2667" b="1" i="0" u="none" strike="noStrike" cap="none">
                <a:solidFill>
                  <a:schemeClr val="dk1"/>
                </a:solidFill>
                <a:latin typeface="Georgia"/>
                <a:ea typeface="Georgia"/>
                <a:cs typeface="Georgia"/>
                <a:sym typeface="Georgia"/>
              </a:rPr>
              <a:t>Factors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333"/>
              <a:buFont typeface="Arial"/>
              <a:buNone/>
            </a:pPr>
            <a:endParaRPr sz="3333" b="1" i="0" u="none" strike="noStrike" cap="none">
              <a:solidFill>
                <a:schemeClr val="dk1"/>
              </a:solidFill>
              <a:latin typeface="Georgia"/>
              <a:ea typeface="Georgia"/>
              <a:cs typeface="Georgia"/>
              <a:sym typeface="Georgia"/>
            </a:endParaRPr>
          </a:p>
        </p:txBody>
      </p:sp>
      <p:sp>
        <p:nvSpPr>
          <p:cNvPr id="213" name="Google Shape;213;p22"/>
          <p:cNvSpPr txBox="1"/>
          <p:nvPr/>
        </p:nvSpPr>
        <p:spPr>
          <a:xfrm>
            <a:off x="6779249" y="2600679"/>
            <a:ext cx="1353573" cy="1528560"/>
          </a:xfrm>
          <a:prstGeom prst="rect">
            <a:avLst/>
          </a:prstGeom>
          <a:solidFill>
            <a:srgbClr val="BCE5F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333"/>
              <a:buFont typeface="Arial"/>
              <a:buNone/>
            </a:pPr>
            <a:endParaRPr sz="3333" b="1" i="0" u="none" strike="noStrike" cap="none">
              <a:solidFill>
                <a:schemeClr val="dk1"/>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2667"/>
              <a:buFont typeface="Arial"/>
              <a:buNone/>
            </a:pPr>
            <a:r>
              <a:rPr lang="en-US" sz="2667" b="1" i="0" u="none" strike="noStrike" cap="none">
                <a:solidFill>
                  <a:schemeClr val="dk1"/>
                </a:solidFill>
                <a:latin typeface="Georgia"/>
                <a:ea typeface="Georgia"/>
                <a:cs typeface="Georgia"/>
                <a:sym typeface="Georgia"/>
              </a:rPr>
              <a:t>Issue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333"/>
              <a:buFont typeface="Arial"/>
              <a:buNone/>
            </a:pPr>
            <a:endParaRPr sz="3333" b="1" i="0" u="none" strike="noStrike" cap="none">
              <a:solidFill>
                <a:schemeClr val="dk1"/>
              </a:solidFill>
              <a:latin typeface="Georgia"/>
              <a:ea typeface="Georgia"/>
              <a:cs typeface="Georgia"/>
              <a:sym typeface="Georgia"/>
            </a:endParaRPr>
          </a:p>
        </p:txBody>
      </p:sp>
      <p:sp>
        <p:nvSpPr>
          <p:cNvPr id="214" name="Google Shape;214;p22"/>
          <p:cNvSpPr/>
          <p:nvPr/>
        </p:nvSpPr>
        <p:spPr>
          <a:xfrm>
            <a:off x="2312460" y="3437337"/>
            <a:ext cx="4371004" cy="2113769"/>
          </a:xfrm>
          <a:prstGeom prst="leftRightArrow">
            <a:avLst>
              <a:gd name="adj1" fmla="val 50000"/>
              <a:gd name="adj2" fmla="val 50000"/>
            </a:avLst>
          </a:prstGeom>
          <a:gradFill>
            <a:gsLst>
              <a:gs pos="0">
                <a:srgbClr val="47A2DC"/>
              </a:gs>
              <a:gs pos="50000">
                <a:srgbClr val="009ADD"/>
              </a:gs>
              <a:gs pos="100000">
                <a:srgbClr val="008BCB"/>
              </a:gs>
            </a:gsLst>
            <a:lin ang="5400000" scaled="0"/>
          </a:gradFill>
          <a:ln>
            <a:noFill/>
          </a:ln>
          <a:effectLst>
            <a:outerShdw blurRad="57150" dist="19050" dir="5400000" algn="ctr" rotWithShape="0">
              <a:srgbClr val="000000">
                <a:alpha val="62352"/>
              </a:srgbClr>
            </a:outerShdw>
          </a:effectLst>
        </p:spPr>
        <p:txBody>
          <a:bodyPr spcFirstLastPara="1" wrap="square" lIns="818925" tIns="1065750" rIns="242975" bIns="1065750" anchor="ctr" anchorCtr="0">
            <a:noAutofit/>
          </a:bodyPr>
          <a:lstStyle/>
          <a:p>
            <a:pPr marL="0" marR="0" lvl="0" indent="0" algn="ctr" rtl="0">
              <a:lnSpc>
                <a:spcPct val="90000"/>
              </a:lnSpc>
              <a:spcBef>
                <a:spcPts val="0"/>
              </a:spcBef>
              <a:spcAft>
                <a:spcPts val="0"/>
              </a:spcAft>
              <a:buClr>
                <a:srgbClr val="000000"/>
              </a:buClr>
              <a:buSzPts val="3000"/>
              <a:buFont typeface="Arial"/>
              <a:buNone/>
            </a:pPr>
            <a:r>
              <a:rPr lang="en-US" sz="3000" b="0" i="0" u="none" strike="noStrike" cap="none">
                <a:solidFill>
                  <a:schemeClr val="lt1"/>
                </a:solidFill>
                <a:latin typeface="Georgia"/>
                <a:ea typeface="Georgia"/>
                <a:cs typeface="Georgia"/>
                <a:sym typeface="Georgia"/>
              </a:rPr>
              <a:t>Cause-effect diagram</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Why-why diagram</a:t>
            </a:r>
            <a:endParaRPr>
              <a:latin typeface="Arial"/>
              <a:ea typeface="Arial"/>
              <a:cs typeface="Arial"/>
              <a:sym typeface="Arial"/>
            </a:endParaRPr>
          </a:p>
        </p:txBody>
      </p:sp>
      <p:sp>
        <p:nvSpPr>
          <p:cNvPr id="221" name="Google Shape;221;p23"/>
          <p:cNvSpPr txBox="1"/>
          <p:nvPr/>
        </p:nvSpPr>
        <p:spPr>
          <a:xfrm>
            <a:off x="6295293" y="2433797"/>
            <a:ext cx="1540748"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Verdana"/>
                <a:ea typeface="Verdana"/>
                <a:cs typeface="Verdana"/>
                <a:sym typeface="Verdana"/>
              </a:rPr>
              <a:t>Five levels of nesting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3F3F3F"/>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Verdana"/>
                <a:ea typeface="Verdana"/>
                <a:cs typeface="Verdana"/>
                <a:sym typeface="Verdana"/>
              </a:rPr>
              <a:t>“Five Why’s”</a:t>
            </a:r>
            <a:endParaRPr sz="1400" b="0" i="0" u="none" strike="noStrike" cap="none">
              <a:solidFill>
                <a:srgbClr val="000000"/>
              </a:solidFill>
              <a:latin typeface="Arial"/>
              <a:ea typeface="Arial"/>
              <a:cs typeface="Arial"/>
              <a:sym typeface="Arial"/>
            </a:endParaRPr>
          </a:p>
        </p:txBody>
      </p:sp>
      <p:pic>
        <p:nvPicPr>
          <p:cNvPr id="222" name="Google Shape;222;p23"/>
          <p:cNvPicPr preferRelativeResize="0"/>
          <p:nvPr/>
        </p:nvPicPr>
        <p:blipFill rotWithShape="1">
          <a:blip r:embed="rId3">
            <a:alphaModFix/>
          </a:blip>
          <a:srcRect/>
          <a:stretch/>
        </p:blipFill>
        <p:spPr>
          <a:xfrm>
            <a:off x="1570367" y="1409306"/>
            <a:ext cx="4138326" cy="33082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Why-why diagram example</a:t>
            </a:r>
            <a:endParaRPr/>
          </a:p>
        </p:txBody>
      </p:sp>
      <p:sp>
        <p:nvSpPr>
          <p:cNvPr id="229" name="Google Shape;229;p24"/>
          <p:cNvSpPr txBox="1">
            <a:spLocks noGrp="1"/>
          </p:cNvSpPr>
          <p:nvPr>
            <p:ph type="body" idx="1"/>
          </p:nvPr>
        </p:nvSpPr>
        <p:spPr>
          <a:xfrm>
            <a:off x="1005331" y="1062451"/>
            <a:ext cx="7133339" cy="3387989"/>
          </a:xfrm>
          <a:prstGeom prst="rect">
            <a:avLst/>
          </a:prstGeom>
          <a:noFill/>
          <a:ln>
            <a:noFill/>
          </a:ln>
        </p:spPr>
        <p:txBody>
          <a:bodyPr spcFirstLastPara="1" wrap="square" lIns="0" tIns="45700" rIns="0" bIns="45700" anchor="t" anchorCtr="0">
            <a:normAutofit/>
          </a:bodyPr>
          <a:lstStyle/>
          <a:p>
            <a:pPr marL="266700" lvl="0" indent="-266700" algn="l" rtl="0">
              <a:lnSpc>
                <a:spcPct val="100000"/>
              </a:lnSpc>
              <a:spcBef>
                <a:spcPts val="0"/>
              </a:spcBef>
              <a:spcAft>
                <a:spcPts val="0"/>
              </a:spcAft>
              <a:buSzPts val="2333"/>
              <a:buFont typeface="Georgia"/>
              <a:buNone/>
            </a:pPr>
            <a:r>
              <a:rPr lang="en-US" sz="2333">
                <a:latin typeface="Georgia"/>
                <a:ea typeface="Georgia"/>
                <a:cs typeface="Georgia"/>
                <a:sym typeface="Georgia"/>
              </a:rPr>
              <a:t>Site engineers keep equipment longer, why?</a:t>
            </a:r>
            <a:endParaRPr/>
          </a:p>
          <a:p>
            <a:pPr marL="266700" lvl="0" indent="-266700" algn="l" rtl="0">
              <a:lnSpc>
                <a:spcPct val="100000"/>
              </a:lnSpc>
              <a:spcBef>
                <a:spcPts val="600"/>
              </a:spcBef>
              <a:spcAft>
                <a:spcPts val="0"/>
              </a:spcAft>
              <a:buSzPts val="2167"/>
              <a:buChar char="▪"/>
            </a:pPr>
            <a:r>
              <a:rPr lang="en-US" sz="2167">
                <a:latin typeface="Georgia"/>
                <a:ea typeface="Georgia"/>
                <a:cs typeface="Georgia"/>
                <a:sym typeface="Georgia"/>
              </a:rPr>
              <a:t>Site engineer fears that equipment will not be available later when needed, why?</a:t>
            </a:r>
            <a:endParaRPr/>
          </a:p>
          <a:p>
            <a:pPr marL="539750" lvl="1" indent="-273050" algn="l" rtl="0">
              <a:lnSpc>
                <a:spcPct val="100000"/>
              </a:lnSpc>
              <a:spcBef>
                <a:spcPts val="600"/>
              </a:spcBef>
              <a:spcAft>
                <a:spcPts val="0"/>
              </a:spcAft>
              <a:buSzPts val="2000"/>
              <a:buChar char="▪"/>
            </a:pPr>
            <a:r>
              <a:rPr lang="en-US" sz="2000">
                <a:latin typeface="Georgia"/>
                <a:ea typeface="Georgia"/>
                <a:cs typeface="Georgia"/>
                <a:sym typeface="Georgia"/>
              </a:rPr>
              <a:t>time between request and delivery too long, why?</a:t>
            </a:r>
            <a:endParaRPr/>
          </a:p>
          <a:p>
            <a:pPr marL="814388" lvl="2" indent="-273050" algn="l" rtl="0">
              <a:lnSpc>
                <a:spcPct val="100000"/>
              </a:lnSpc>
              <a:spcBef>
                <a:spcPts val="400"/>
              </a:spcBef>
              <a:spcAft>
                <a:spcPts val="0"/>
              </a:spcAft>
              <a:buSzPts val="1833"/>
              <a:buChar char="▪"/>
            </a:pPr>
            <a:r>
              <a:rPr lang="en-US" sz="1833">
                <a:latin typeface="Georgia"/>
                <a:ea typeface="Georgia"/>
                <a:cs typeface="Georgia"/>
                <a:sym typeface="Georgia"/>
              </a:rPr>
              <a:t>excessive time spent in ﬁnding suitable equipment and approving the request, why?</a:t>
            </a:r>
            <a:r>
              <a:rPr lang="en-US">
                <a:latin typeface="Georgia"/>
                <a:ea typeface="Georgia"/>
                <a:cs typeface="Georgia"/>
                <a:sym typeface="Georgia"/>
              </a:rPr>
              <a:t> </a:t>
            </a:r>
            <a:endParaRPr/>
          </a:p>
          <a:p>
            <a:pPr marL="1074738" lvl="3" indent="-266700" algn="l" rtl="0">
              <a:lnSpc>
                <a:spcPct val="100000"/>
              </a:lnSpc>
              <a:spcBef>
                <a:spcPts val="400"/>
              </a:spcBef>
              <a:spcAft>
                <a:spcPts val="0"/>
              </a:spcAft>
              <a:buSzPts val="1667"/>
              <a:buChar char="▪"/>
            </a:pPr>
            <a:r>
              <a:rPr lang="en-US" sz="1667">
                <a:latin typeface="Georgia"/>
                <a:ea typeface="Georgia"/>
                <a:cs typeface="Georgia"/>
                <a:sym typeface="Georgia"/>
              </a:rPr>
              <a:t>time spent by clerk contacting possibly multiple suppliers sequentially;</a:t>
            </a:r>
            <a:endParaRPr/>
          </a:p>
          <a:p>
            <a:pPr marL="1074738" lvl="3" indent="-266700" algn="l" rtl="0">
              <a:lnSpc>
                <a:spcPct val="100000"/>
              </a:lnSpc>
              <a:spcBef>
                <a:spcPts val="400"/>
              </a:spcBef>
              <a:spcAft>
                <a:spcPts val="0"/>
              </a:spcAft>
              <a:buSzPts val="1667"/>
              <a:buChar char="▪"/>
            </a:pPr>
            <a:r>
              <a:rPr lang="en-US" sz="1667">
                <a:latin typeface="Georgia"/>
                <a:ea typeface="Georgia"/>
                <a:cs typeface="Georgia"/>
                <a:sym typeface="Georgia"/>
              </a:rPr>
              <a:t>time spent waiting for works engineer to check the requests;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Cause-effect (Fishbone) diagram</a:t>
            </a:r>
            <a:endParaRPr/>
          </a:p>
        </p:txBody>
      </p:sp>
      <p:pic>
        <p:nvPicPr>
          <p:cNvPr id="236" name="Google Shape;236;p25"/>
          <p:cNvPicPr preferRelativeResize="0"/>
          <p:nvPr/>
        </p:nvPicPr>
        <p:blipFill rotWithShape="1">
          <a:blip r:embed="rId3">
            <a:alphaModFix/>
          </a:blip>
          <a:srcRect/>
          <a:stretch/>
        </p:blipFill>
        <p:spPr>
          <a:xfrm>
            <a:off x="1229600" y="999824"/>
            <a:ext cx="6372935" cy="45628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8"/>
          <p:cNvPicPr preferRelativeResize="0"/>
          <p:nvPr/>
        </p:nvPicPr>
        <p:blipFill rotWithShape="1">
          <a:blip r:embed="rId3">
            <a:alphaModFix/>
          </a:blip>
          <a:srcRect/>
          <a:stretch/>
        </p:blipFill>
        <p:spPr>
          <a:xfrm>
            <a:off x="2167279" y="1254559"/>
            <a:ext cx="4381909" cy="4073545"/>
          </a:xfrm>
          <a:prstGeom prst="rect">
            <a:avLst/>
          </a:prstGeom>
          <a:noFill/>
          <a:ln>
            <a:noFill/>
          </a:ln>
        </p:spPr>
      </p:pic>
      <p:sp>
        <p:nvSpPr>
          <p:cNvPr id="67" name="Google Shape;67;p8"/>
          <p:cNvSpPr txBox="1">
            <a:spLocks noGrp="1"/>
          </p:cNvSpPr>
          <p:nvPr>
            <p:ph type="title"/>
          </p:nvPr>
        </p:nvSpPr>
        <p:spPr>
          <a:xfrm>
            <a:off x="975375" y="33069"/>
            <a:ext cx="6600336" cy="879231"/>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Process Analysis in the BPM Lifecycle</a:t>
            </a:r>
            <a:endParaRPr/>
          </a:p>
        </p:txBody>
      </p:sp>
      <p:sp>
        <p:nvSpPr>
          <p:cNvPr id="68" name="Google Shape;68;p8"/>
          <p:cNvSpPr/>
          <p:nvPr/>
        </p:nvSpPr>
        <p:spPr>
          <a:xfrm>
            <a:off x="7222726" y="1515663"/>
            <a:ext cx="554404" cy="111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92"/>
              <a:buFont typeface="Arial"/>
              <a:buNone/>
            </a:pPr>
            <a:endParaRPr sz="1692" b="0" i="0" u="none" strike="noStrike" cap="none">
              <a:solidFill>
                <a:schemeClr val="dk1"/>
              </a:solidFill>
              <a:latin typeface="Verdana"/>
              <a:ea typeface="Verdana"/>
              <a:cs typeface="Verdana"/>
              <a:sym typeface="Verdana"/>
            </a:endParaRPr>
          </a:p>
        </p:txBody>
      </p:sp>
      <p:sp>
        <p:nvSpPr>
          <p:cNvPr id="69" name="Google Shape;69;p8"/>
          <p:cNvSpPr/>
          <p:nvPr/>
        </p:nvSpPr>
        <p:spPr>
          <a:xfrm>
            <a:off x="1686015" y="2402221"/>
            <a:ext cx="109904" cy="55440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92"/>
              <a:buFont typeface="Arial"/>
              <a:buNone/>
            </a:pPr>
            <a:endParaRPr sz="1692" b="0" i="0" u="none" strike="noStrike" cap="none">
              <a:solidFill>
                <a:schemeClr val="dk1"/>
              </a:solidFill>
              <a:latin typeface="Verdana"/>
              <a:ea typeface="Verdana"/>
              <a:cs typeface="Verdana"/>
              <a:sym typeface="Verdana"/>
            </a:endParaRPr>
          </a:p>
        </p:txBody>
      </p:sp>
      <p:pic>
        <p:nvPicPr>
          <p:cNvPr id="70" name="Google Shape;70;p8" descr="\\psf\Home\Desktop\pics\ch3_PurchaseOrder3.jpg"/>
          <p:cNvPicPr preferRelativeResize="0"/>
          <p:nvPr/>
        </p:nvPicPr>
        <p:blipFill rotWithShape="1">
          <a:blip r:embed="rId4">
            <a:alphaModFix/>
          </a:blip>
          <a:srcRect/>
          <a:stretch/>
        </p:blipFill>
        <p:spPr>
          <a:xfrm>
            <a:off x="1045174" y="4356406"/>
            <a:ext cx="1252175" cy="725905"/>
          </a:xfrm>
          <a:prstGeom prst="rect">
            <a:avLst/>
          </a:prstGeom>
          <a:noFill/>
          <a:ln>
            <a:noFill/>
          </a:ln>
        </p:spPr>
      </p:pic>
      <p:pic>
        <p:nvPicPr>
          <p:cNvPr id="71" name="Google Shape;71;p8" descr="\\psf\Home\Desktop\pics\ch3_PurchaseOrder1.jpg"/>
          <p:cNvPicPr preferRelativeResize="0"/>
          <p:nvPr/>
        </p:nvPicPr>
        <p:blipFill rotWithShape="1">
          <a:blip r:embed="rId5">
            <a:alphaModFix/>
          </a:blip>
          <a:srcRect/>
          <a:stretch/>
        </p:blipFill>
        <p:spPr>
          <a:xfrm rot="10800000" flipH="1">
            <a:off x="6157053" y="2506670"/>
            <a:ext cx="1862287" cy="212040"/>
          </a:xfrm>
          <a:prstGeom prst="rect">
            <a:avLst/>
          </a:prstGeom>
          <a:noFill/>
          <a:ln>
            <a:noFill/>
          </a:ln>
        </p:spPr>
      </p:pic>
      <p:pic>
        <p:nvPicPr>
          <p:cNvPr id="72" name="Google Shape;72;p8" descr="\\psf\Home\Desktop\pics\ch6_cause_effect_rejected_equipment.jpg"/>
          <p:cNvPicPr preferRelativeResize="0"/>
          <p:nvPr/>
        </p:nvPicPr>
        <p:blipFill rotWithShape="1">
          <a:blip r:embed="rId6">
            <a:alphaModFix/>
          </a:blip>
          <a:srcRect/>
          <a:stretch/>
        </p:blipFill>
        <p:spPr>
          <a:xfrm>
            <a:off x="6602877" y="3779062"/>
            <a:ext cx="1330525" cy="940297"/>
          </a:xfrm>
          <a:prstGeom prst="rect">
            <a:avLst/>
          </a:prstGeom>
          <a:noFill/>
          <a:ln>
            <a:noFill/>
          </a:ln>
        </p:spPr>
      </p:pic>
      <p:pic>
        <p:nvPicPr>
          <p:cNvPr id="73" name="Google Shape;73;p8" descr="\\psf\Home\Desktop\pics\ch10_final.jpg"/>
          <p:cNvPicPr preferRelativeResize="0"/>
          <p:nvPr/>
        </p:nvPicPr>
        <p:blipFill rotWithShape="1">
          <a:blip r:embed="rId7">
            <a:alphaModFix/>
          </a:blip>
          <a:srcRect/>
          <a:stretch/>
        </p:blipFill>
        <p:spPr>
          <a:xfrm>
            <a:off x="3651531" y="5313235"/>
            <a:ext cx="1413403" cy="357128"/>
          </a:xfrm>
          <a:prstGeom prst="rect">
            <a:avLst/>
          </a:prstGeom>
          <a:noFill/>
          <a:ln>
            <a:noFill/>
          </a:ln>
        </p:spPr>
      </p:pic>
      <p:sp>
        <p:nvSpPr>
          <p:cNvPr id="74" name="Google Shape;74;p8"/>
          <p:cNvSpPr/>
          <p:nvPr/>
        </p:nvSpPr>
        <p:spPr>
          <a:xfrm>
            <a:off x="5229913" y="3232868"/>
            <a:ext cx="1083315" cy="563274"/>
          </a:xfrm>
          <a:prstGeom prst="roundRect">
            <a:avLst>
              <a:gd name="adj" fmla="val 16667"/>
            </a:avLst>
          </a:prstGeom>
          <a:noFill/>
          <a:ln w="57150" cap="flat" cmpd="sng">
            <a:solidFill>
              <a:srgbClr val="CC0000"/>
            </a:solidFill>
            <a:prstDash val="solid"/>
            <a:round/>
            <a:headEnd type="none" w="sm" len="sm"/>
            <a:tailEnd type="none" w="sm" len="sm"/>
          </a:ln>
        </p:spPr>
        <p:txBody>
          <a:bodyPr spcFirstLastPara="1" wrap="square" lIns="70325" tIns="35150" rIns="70325" bIns="35150" anchor="t" anchorCtr="0">
            <a:noAutofit/>
          </a:bodyPr>
          <a:lstStyle/>
          <a:p>
            <a:pPr marL="0" marR="0" lvl="0" indent="0" algn="l" rtl="0">
              <a:lnSpc>
                <a:spcPct val="100000"/>
              </a:lnSpc>
              <a:spcBef>
                <a:spcPts val="0"/>
              </a:spcBef>
              <a:spcAft>
                <a:spcPts val="0"/>
              </a:spcAft>
              <a:buClr>
                <a:srgbClr val="000000"/>
              </a:buClr>
              <a:buSzPts val="1845"/>
              <a:buFont typeface="Arial"/>
              <a:buNone/>
            </a:pPr>
            <a:endParaRPr sz="1845" b="0" i="0" u="none" strike="noStrike" cap="none">
              <a:solidFill>
                <a:schemeClr val="dk1"/>
              </a:solidFill>
              <a:latin typeface="Times New Roman"/>
              <a:ea typeface="Times New Roman"/>
              <a:cs typeface="Times New Roman"/>
              <a:sym typeface="Times New Roman"/>
            </a:endParaRPr>
          </a:p>
        </p:txBody>
      </p:sp>
      <p:sp>
        <p:nvSpPr>
          <p:cNvPr id="75" name="Google Shape;75;p8"/>
          <p:cNvSpPr/>
          <p:nvPr/>
        </p:nvSpPr>
        <p:spPr>
          <a:xfrm>
            <a:off x="5258308" y="2325767"/>
            <a:ext cx="745773" cy="433776"/>
          </a:xfrm>
          <a:prstGeom prst="roundRect">
            <a:avLst>
              <a:gd name="adj" fmla="val 16667"/>
            </a:avLst>
          </a:prstGeom>
          <a:noFill/>
          <a:ln w="57150" cap="flat" cmpd="sng">
            <a:solidFill>
              <a:srgbClr val="CC0000"/>
            </a:solidFill>
            <a:prstDash val="solid"/>
            <a:round/>
            <a:headEnd type="none" w="sm" len="sm"/>
            <a:tailEnd type="none" w="sm" len="sm"/>
          </a:ln>
        </p:spPr>
        <p:txBody>
          <a:bodyPr spcFirstLastPara="1" wrap="square" lIns="70325" tIns="35150" rIns="70325" bIns="35150" anchor="t" anchorCtr="0">
            <a:noAutofit/>
          </a:bodyPr>
          <a:lstStyle/>
          <a:p>
            <a:pPr marL="0" marR="0" lvl="0" indent="0" algn="l" rtl="0">
              <a:lnSpc>
                <a:spcPct val="100000"/>
              </a:lnSpc>
              <a:spcBef>
                <a:spcPts val="0"/>
              </a:spcBef>
              <a:spcAft>
                <a:spcPts val="0"/>
              </a:spcAft>
              <a:buClr>
                <a:srgbClr val="000000"/>
              </a:buClr>
              <a:buSzPts val="1845"/>
              <a:buFont typeface="Arial"/>
              <a:buNone/>
            </a:pPr>
            <a:endParaRPr sz="1845" b="0" i="0" u="none" strike="noStrike" cap="none">
              <a:solidFill>
                <a:schemeClr val="dk1"/>
              </a:solidFill>
              <a:latin typeface="Times New Roman"/>
              <a:ea typeface="Times New Roman"/>
              <a:cs typeface="Times New Roman"/>
              <a:sym typeface="Times New Roman"/>
            </a:endParaRPr>
          </a:p>
        </p:txBody>
      </p:sp>
      <p:sp>
        <p:nvSpPr>
          <p:cNvPr id="76" name="Google Shape;76;p8"/>
          <p:cNvSpPr/>
          <p:nvPr/>
        </p:nvSpPr>
        <p:spPr>
          <a:xfrm>
            <a:off x="5631194" y="3989339"/>
            <a:ext cx="873670" cy="605722"/>
          </a:xfrm>
          <a:prstGeom prst="roundRect">
            <a:avLst>
              <a:gd name="adj" fmla="val 16667"/>
            </a:avLst>
          </a:prstGeom>
          <a:noFill/>
          <a:ln w="57150" cap="flat" cmpd="sng">
            <a:solidFill>
              <a:srgbClr val="CC0000"/>
            </a:solidFill>
            <a:prstDash val="solid"/>
            <a:round/>
            <a:headEnd type="none" w="sm" len="sm"/>
            <a:tailEnd type="none" w="sm" len="sm"/>
          </a:ln>
        </p:spPr>
        <p:txBody>
          <a:bodyPr spcFirstLastPara="1" wrap="square" lIns="70325" tIns="35150" rIns="70325" bIns="35150" anchor="t" anchorCtr="0">
            <a:noAutofit/>
          </a:bodyPr>
          <a:lstStyle/>
          <a:p>
            <a:pPr marL="0" marR="0" lvl="0" indent="0" algn="l" rtl="0">
              <a:lnSpc>
                <a:spcPct val="100000"/>
              </a:lnSpc>
              <a:spcBef>
                <a:spcPts val="0"/>
              </a:spcBef>
              <a:spcAft>
                <a:spcPts val="0"/>
              </a:spcAft>
              <a:buClr>
                <a:srgbClr val="000000"/>
              </a:buClr>
              <a:buSzPts val="1845"/>
              <a:buFont typeface="Arial"/>
              <a:buNone/>
            </a:pPr>
            <a:endParaRPr sz="1845" b="0" i="0" u="none" strike="noStrike" cap="none">
              <a:solidFill>
                <a:schemeClr val="dk1"/>
              </a:solidFill>
              <a:latin typeface="Times New Roman"/>
              <a:ea typeface="Times New Roman"/>
              <a:cs typeface="Times New Roman"/>
              <a:sym typeface="Times New Roman"/>
            </a:endParaRPr>
          </a:p>
        </p:txBody>
      </p:sp>
      <p:pic>
        <p:nvPicPr>
          <p:cNvPr id="77" name="Google Shape;77;p8"/>
          <p:cNvPicPr preferRelativeResize="0">
            <a:picLocks noGrp="1"/>
          </p:cNvPicPr>
          <p:nvPr>
            <p:ph type="body" idx="1"/>
          </p:nvPr>
        </p:nvPicPr>
        <p:blipFill rotWithShape="1">
          <a:blip r:embed="rId8">
            <a:alphaModFix/>
          </a:blip>
          <a:srcRect/>
          <a:stretch/>
        </p:blipFill>
        <p:spPr>
          <a:xfrm>
            <a:off x="5635620" y="1373072"/>
            <a:ext cx="1450014" cy="767874"/>
          </a:xfrm>
          <a:prstGeom prst="rect">
            <a:avLst/>
          </a:prstGeom>
          <a:noFill/>
          <a:ln>
            <a:noFill/>
          </a:ln>
        </p:spPr>
      </p:pic>
      <p:pic>
        <p:nvPicPr>
          <p:cNvPr id="78" name="Google Shape;78;p8"/>
          <p:cNvPicPr preferRelativeResize="0"/>
          <p:nvPr/>
        </p:nvPicPr>
        <p:blipFill rotWithShape="1">
          <a:blip r:embed="rId9">
            <a:alphaModFix/>
          </a:blip>
          <a:srcRect/>
          <a:stretch/>
        </p:blipFill>
        <p:spPr>
          <a:xfrm>
            <a:off x="451201" y="1863105"/>
            <a:ext cx="2019196" cy="6659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p>
            <a:pPr marL="380985" lvl="0" indent="-380985" algn="l" rtl="0">
              <a:lnSpc>
                <a:spcPct val="100000"/>
              </a:lnSpc>
              <a:spcBef>
                <a:spcPts val="0"/>
              </a:spcBef>
              <a:spcAft>
                <a:spcPts val="0"/>
              </a:spcAft>
              <a:buSzPts val="1600"/>
              <a:buFont typeface="Georgia"/>
              <a:buAutoNum type="arabicPeriod"/>
            </a:pPr>
            <a:r>
              <a:rPr lang="en-US" b="1"/>
              <a:t>Machine:</a:t>
            </a:r>
            <a:r>
              <a:rPr lang="en-US"/>
              <a:t> factors stemming from technology used</a:t>
            </a:r>
            <a:endParaRPr/>
          </a:p>
          <a:p>
            <a:pPr marL="596612" lvl="1" indent="-149484" algn="l" rtl="0">
              <a:lnSpc>
                <a:spcPct val="100000"/>
              </a:lnSpc>
              <a:spcBef>
                <a:spcPts val="600"/>
              </a:spcBef>
              <a:spcAft>
                <a:spcPts val="0"/>
              </a:spcAft>
              <a:buSzPts val="1500"/>
              <a:buChar char="▪"/>
            </a:pPr>
            <a:r>
              <a:rPr lang="en-US"/>
              <a:t>Lack of suitable functionality in the supporting software applications</a:t>
            </a:r>
            <a:endParaRPr/>
          </a:p>
          <a:p>
            <a:pPr marL="596612" lvl="1" indent="-149484" algn="l" rtl="0">
              <a:lnSpc>
                <a:spcPct val="100000"/>
              </a:lnSpc>
              <a:spcBef>
                <a:spcPts val="400"/>
              </a:spcBef>
              <a:spcAft>
                <a:spcPts val="0"/>
              </a:spcAft>
              <a:buSzPts val="1500"/>
              <a:buChar char="▪"/>
            </a:pPr>
            <a:r>
              <a:rPr lang="en-US"/>
              <a:t>Poor User Interface (UI) design</a:t>
            </a:r>
            <a:endParaRPr/>
          </a:p>
          <a:p>
            <a:pPr marL="596612" lvl="1" indent="-149484" algn="l" rtl="0">
              <a:lnSpc>
                <a:spcPct val="100000"/>
              </a:lnSpc>
              <a:spcBef>
                <a:spcPts val="400"/>
              </a:spcBef>
              <a:spcAft>
                <a:spcPts val="0"/>
              </a:spcAft>
              <a:buSzPts val="1500"/>
              <a:buChar char="▪"/>
            </a:pPr>
            <a:r>
              <a:rPr lang="en-US"/>
              <a:t>Lack of integration between systems</a:t>
            </a:r>
            <a:endParaRPr/>
          </a:p>
          <a:p>
            <a:pPr marL="380985" lvl="0" indent="-380985" algn="l" rtl="0">
              <a:lnSpc>
                <a:spcPct val="100000"/>
              </a:lnSpc>
              <a:spcBef>
                <a:spcPts val="400"/>
              </a:spcBef>
              <a:spcAft>
                <a:spcPts val="0"/>
              </a:spcAft>
              <a:buSzPts val="1600"/>
              <a:buFont typeface="Georgia"/>
              <a:buAutoNum type="arabicPeriod"/>
            </a:pPr>
            <a:r>
              <a:rPr lang="en-US" b="1"/>
              <a:t>Method:</a:t>
            </a:r>
            <a:r>
              <a:rPr lang="en-US"/>
              <a:t> factors stemming from the way the process is designed, understood or performed</a:t>
            </a:r>
            <a:endParaRPr/>
          </a:p>
          <a:p>
            <a:pPr marL="596612" lvl="1" indent="-149484" algn="l" rtl="0">
              <a:lnSpc>
                <a:spcPct val="100000"/>
              </a:lnSpc>
              <a:spcBef>
                <a:spcPts val="600"/>
              </a:spcBef>
              <a:spcAft>
                <a:spcPts val="0"/>
              </a:spcAft>
              <a:buSzPts val="1500"/>
              <a:buChar char="▪"/>
            </a:pPr>
            <a:r>
              <a:rPr lang="en-US"/>
              <a:t>Unclear assignments of responsibilities</a:t>
            </a:r>
            <a:endParaRPr/>
          </a:p>
          <a:p>
            <a:pPr marL="596612" lvl="1" indent="-149484" algn="l" rtl="0">
              <a:lnSpc>
                <a:spcPct val="100000"/>
              </a:lnSpc>
              <a:spcBef>
                <a:spcPts val="400"/>
              </a:spcBef>
              <a:spcAft>
                <a:spcPts val="0"/>
              </a:spcAft>
              <a:buSzPts val="1500"/>
              <a:buChar char="▪"/>
            </a:pPr>
            <a:r>
              <a:rPr lang="en-US"/>
              <a:t>Unclear instructions</a:t>
            </a:r>
            <a:endParaRPr/>
          </a:p>
          <a:p>
            <a:pPr marL="596612" lvl="1" indent="-149484" algn="l" rtl="0">
              <a:lnSpc>
                <a:spcPct val="100000"/>
              </a:lnSpc>
              <a:spcBef>
                <a:spcPts val="400"/>
              </a:spcBef>
              <a:spcAft>
                <a:spcPts val="0"/>
              </a:spcAft>
              <a:buSzPts val="1500"/>
              <a:buChar char="▪"/>
            </a:pPr>
            <a:r>
              <a:rPr lang="en-US"/>
              <a:t>Insufficient training</a:t>
            </a:r>
            <a:endParaRPr/>
          </a:p>
          <a:p>
            <a:pPr marL="596612" lvl="1" indent="-149484" algn="l" rtl="0">
              <a:lnSpc>
                <a:spcPct val="100000"/>
              </a:lnSpc>
              <a:spcBef>
                <a:spcPts val="400"/>
              </a:spcBef>
              <a:spcAft>
                <a:spcPts val="0"/>
              </a:spcAft>
              <a:buSzPts val="1500"/>
              <a:buChar char="▪"/>
            </a:pPr>
            <a:r>
              <a:rPr lang="en-US"/>
              <a:t>Lack of timely communication</a:t>
            </a:r>
            <a:endParaRPr/>
          </a:p>
          <a:p>
            <a:pPr marL="380985" lvl="0" indent="-380985" algn="l" rtl="0">
              <a:lnSpc>
                <a:spcPct val="100000"/>
              </a:lnSpc>
              <a:spcBef>
                <a:spcPts val="400"/>
              </a:spcBef>
              <a:spcAft>
                <a:spcPts val="0"/>
              </a:spcAft>
              <a:buSzPts val="1600"/>
              <a:buFont typeface="Georgia"/>
              <a:buAutoNum type="arabicPeriod"/>
            </a:pPr>
            <a:r>
              <a:rPr lang="en-US" b="1"/>
              <a:t>Material:</a:t>
            </a:r>
            <a:r>
              <a:rPr lang="en-US"/>
              <a:t> factors stemming from input materials or data</a:t>
            </a:r>
            <a:endParaRPr/>
          </a:p>
          <a:p>
            <a:pPr marL="596612" lvl="1" indent="-149484" algn="l" rtl="0">
              <a:lnSpc>
                <a:spcPct val="100000"/>
              </a:lnSpc>
              <a:spcBef>
                <a:spcPts val="600"/>
              </a:spcBef>
              <a:spcAft>
                <a:spcPts val="0"/>
              </a:spcAft>
              <a:buSzPts val="1500"/>
              <a:buChar char="▪"/>
            </a:pPr>
            <a:r>
              <a:rPr lang="en-US"/>
              <a:t>Missing, incorrect or outdated data</a:t>
            </a:r>
            <a:endParaRPr/>
          </a:p>
          <a:p>
            <a:pPr marL="266700" lvl="0" indent="-165100" algn="l" rtl="0">
              <a:lnSpc>
                <a:spcPct val="100000"/>
              </a:lnSpc>
              <a:spcBef>
                <a:spcPts val="400"/>
              </a:spcBef>
              <a:spcAft>
                <a:spcPts val="0"/>
              </a:spcAft>
              <a:buSzPts val="1600"/>
              <a:buNone/>
            </a:pPr>
            <a:endParaRPr/>
          </a:p>
          <a:p>
            <a:pPr marL="266700" lvl="0" indent="-165100" algn="l" rtl="0">
              <a:lnSpc>
                <a:spcPct val="100000"/>
              </a:lnSpc>
              <a:spcBef>
                <a:spcPts val="600"/>
              </a:spcBef>
              <a:spcAft>
                <a:spcPts val="0"/>
              </a:spcAft>
              <a:buSzPts val="1600"/>
              <a:buNone/>
            </a:pPr>
            <a:endParaRPr/>
          </a:p>
        </p:txBody>
      </p:sp>
      <p:sp>
        <p:nvSpPr>
          <p:cNvPr id="243" name="Google Shape;243;p26"/>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Categories of causes: Six Ms</a:t>
            </a:r>
            <a:endParaRPr/>
          </a:p>
        </p:txBody>
      </p:sp>
      <p:sp>
        <p:nvSpPr>
          <p:cNvPr id="244" name="Google Shape;244;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None/>
            </a:pPr>
            <a:fld id="{00000000-1234-1234-1234-123412341234}" type="slidenum">
              <a:rPr lang="en-US" sz="1800">
                <a:solidFill>
                  <a:srgbClr val="7F7F7F"/>
                </a:solidFill>
                <a:latin typeface="Verdana"/>
                <a:ea typeface="Verdana"/>
                <a:cs typeface="Verdana"/>
                <a:sym typeface="Verdana"/>
              </a:rPr>
              <a:t>20</a:t>
            </a:fld>
            <a:endParaRPr sz="1800">
              <a:solidFill>
                <a:srgbClr val="7F7F7F"/>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p>
            <a:pPr marL="380985" lvl="0" indent="-380985" algn="l" rtl="0">
              <a:lnSpc>
                <a:spcPct val="100000"/>
              </a:lnSpc>
              <a:spcBef>
                <a:spcPts val="0"/>
              </a:spcBef>
              <a:spcAft>
                <a:spcPts val="0"/>
              </a:spcAft>
              <a:buSzPts val="1600"/>
              <a:buFont typeface="Georgia"/>
              <a:buAutoNum type="arabicPeriod" startAt="4"/>
            </a:pPr>
            <a:r>
              <a:rPr lang="en-US" b="1"/>
              <a:t>Man: </a:t>
            </a:r>
            <a:r>
              <a:rPr lang="en-US"/>
              <a:t>factors stemming from wrong assessments or incorrect performance of steps attributable to:</a:t>
            </a:r>
            <a:endParaRPr/>
          </a:p>
          <a:p>
            <a:pPr marL="596612" lvl="1" indent="-149484" algn="l" rtl="0">
              <a:lnSpc>
                <a:spcPct val="100000"/>
              </a:lnSpc>
              <a:spcBef>
                <a:spcPts val="600"/>
              </a:spcBef>
              <a:spcAft>
                <a:spcPts val="0"/>
              </a:spcAft>
              <a:buSzPts val="1500"/>
              <a:buChar char="▪"/>
            </a:pPr>
            <a:r>
              <a:rPr lang="en-US"/>
              <a:t>Lack of training and clear instructions</a:t>
            </a:r>
            <a:endParaRPr/>
          </a:p>
          <a:p>
            <a:pPr marL="596612" lvl="1" indent="-149484" algn="l" rtl="0">
              <a:lnSpc>
                <a:spcPct val="100000"/>
              </a:lnSpc>
              <a:spcBef>
                <a:spcPts val="400"/>
              </a:spcBef>
              <a:spcAft>
                <a:spcPts val="0"/>
              </a:spcAft>
              <a:buSzPts val="1500"/>
              <a:buChar char="▪"/>
            </a:pPr>
            <a:r>
              <a:rPr lang="en-US"/>
              <a:t>Lack of motivation</a:t>
            </a:r>
            <a:endParaRPr/>
          </a:p>
          <a:p>
            <a:pPr marL="596612" lvl="1" indent="-149484" algn="l" rtl="0">
              <a:lnSpc>
                <a:spcPct val="100000"/>
              </a:lnSpc>
              <a:spcBef>
                <a:spcPts val="400"/>
              </a:spcBef>
              <a:spcAft>
                <a:spcPts val="0"/>
              </a:spcAft>
              <a:buSzPts val="1500"/>
              <a:buChar char="▪"/>
            </a:pPr>
            <a:r>
              <a:rPr lang="en-US"/>
              <a:t>Too high demands towards process workers</a:t>
            </a:r>
            <a:endParaRPr/>
          </a:p>
          <a:p>
            <a:pPr marL="380985" lvl="0" indent="-380985" algn="l" rtl="0">
              <a:lnSpc>
                <a:spcPct val="100000"/>
              </a:lnSpc>
              <a:spcBef>
                <a:spcPts val="400"/>
              </a:spcBef>
              <a:spcAft>
                <a:spcPts val="0"/>
              </a:spcAft>
              <a:buSzPts val="1600"/>
              <a:buFont typeface="Georgia"/>
              <a:buAutoNum type="arabicPeriod" startAt="4"/>
            </a:pPr>
            <a:r>
              <a:rPr lang="en-US" b="1"/>
              <a:t>Measurement: </a:t>
            </a:r>
            <a:r>
              <a:rPr lang="en-US"/>
              <a:t>factors stemming from reliance on:</a:t>
            </a:r>
            <a:endParaRPr/>
          </a:p>
          <a:p>
            <a:pPr marL="596612" lvl="1" indent="-149484" algn="l" rtl="0">
              <a:lnSpc>
                <a:spcPct val="100000"/>
              </a:lnSpc>
              <a:spcBef>
                <a:spcPts val="600"/>
              </a:spcBef>
              <a:spcAft>
                <a:spcPts val="0"/>
              </a:spcAft>
              <a:buSzPts val="1500"/>
              <a:buChar char="▪"/>
            </a:pPr>
            <a:r>
              <a:rPr lang="en-US"/>
              <a:t>Inaccurate estimations</a:t>
            </a:r>
            <a:endParaRPr/>
          </a:p>
          <a:p>
            <a:pPr marL="596612" lvl="1" indent="-149484" algn="l" rtl="0">
              <a:lnSpc>
                <a:spcPct val="100000"/>
              </a:lnSpc>
              <a:spcBef>
                <a:spcPts val="400"/>
              </a:spcBef>
              <a:spcAft>
                <a:spcPts val="0"/>
              </a:spcAft>
              <a:buSzPts val="1500"/>
              <a:buChar char="▪"/>
            </a:pPr>
            <a:r>
              <a:rPr lang="en-US"/>
              <a:t>Miscalculations</a:t>
            </a:r>
            <a:endParaRPr/>
          </a:p>
          <a:p>
            <a:pPr marL="380985" lvl="0" indent="-380985" algn="l" rtl="0">
              <a:lnSpc>
                <a:spcPct val="100000"/>
              </a:lnSpc>
              <a:spcBef>
                <a:spcPts val="400"/>
              </a:spcBef>
              <a:spcAft>
                <a:spcPts val="0"/>
              </a:spcAft>
              <a:buSzPts val="1600"/>
              <a:buFont typeface="Georgia"/>
              <a:buAutoNum type="arabicPeriod" startAt="4"/>
            </a:pPr>
            <a:r>
              <a:rPr lang="en-US" b="1"/>
              <a:t>Milieu: </a:t>
            </a:r>
            <a:r>
              <a:rPr lang="en-US"/>
              <a:t>factors outside the scope of the process</a:t>
            </a:r>
            <a:endParaRPr/>
          </a:p>
          <a:p>
            <a:pPr marL="596612" lvl="1" indent="-149484" algn="l" rtl="0">
              <a:lnSpc>
                <a:spcPct val="100000"/>
              </a:lnSpc>
              <a:spcBef>
                <a:spcPts val="600"/>
              </a:spcBef>
              <a:spcAft>
                <a:spcPts val="0"/>
              </a:spcAft>
              <a:buSzPts val="1500"/>
              <a:buChar char="▪"/>
            </a:pPr>
            <a:r>
              <a:rPr lang="en-US"/>
              <a:t>Delays caused because of unresponsive external actors</a:t>
            </a:r>
            <a:endParaRPr/>
          </a:p>
          <a:p>
            <a:pPr marL="596612" lvl="1" indent="-149484" algn="l" rtl="0">
              <a:lnSpc>
                <a:spcPct val="100000"/>
              </a:lnSpc>
              <a:spcBef>
                <a:spcPts val="400"/>
              </a:spcBef>
              <a:spcAft>
                <a:spcPts val="0"/>
              </a:spcAft>
              <a:buSzPts val="1500"/>
              <a:buChar char="▪"/>
            </a:pPr>
            <a:r>
              <a:rPr lang="en-US"/>
              <a:t>Sudden increases of workload due to special circumstances</a:t>
            </a:r>
            <a:endParaRPr/>
          </a:p>
        </p:txBody>
      </p:sp>
      <p:sp>
        <p:nvSpPr>
          <p:cNvPr id="251" name="Google Shape;251;p27"/>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Categories of causes: Six Ms</a:t>
            </a:r>
            <a:endParaRPr/>
          </a:p>
        </p:txBody>
      </p:sp>
      <p:sp>
        <p:nvSpPr>
          <p:cNvPr id="252" name="Google Shape;252;p2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None/>
            </a:pPr>
            <a:fld id="{00000000-1234-1234-1234-123412341234}" type="slidenum">
              <a:rPr lang="en-US" sz="1800">
                <a:solidFill>
                  <a:srgbClr val="7F7F7F"/>
                </a:solidFill>
                <a:latin typeface="Verdana"/>
                <a:ea typeface="Verdana"/>
                <a:cs typeface="Verdana"/>
                <a:sym typeface="Verdana"/>
              </a:rPr>
              <a:t>21</a:t>
            </a:fld>
            <a:endParaRPr sz="1800">
              <a:solidFill>
                <a:srgbClr val="7F7F7F"/>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Cause-effect diagram example</a:t>
            </a:r>
            <a:endParaRPr/>
          </a:p>
        </p:txBody>
      </p:sp>
      <p:pic>
        <p:nvPicPr>
          <p:cNvPr id="259" name="Google Shape;259;p28"/>
          <p:cNvPicPr preferRelativeResize="0"/>
          <p:nvPr/>
        </p:nvPicPr>
        <p:blipFill rotWithShape="1">
          <a:blip r:embed="rId3">
            <a:alphaModFix/>
          </a:blip>
          <a:srcRect/>
          <a:stretch/>
        </p:blipFill>
        <p:spPr>
          <a:xfrm>
            <a:off x="1168073" y="997683"/>
            <a:ext cx="6435623" cy="45585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p>
            <a:pPr marL="266700" lvl="0" indent="-266700" algn="l" rtl="0">
              <a:lnSpc>
                <a:spcPct val="100000"/>
              </a:lnSpc>
              <a:spcBef>
                <a:spcPts val="0"/>
              </a:spcBef>
              <a:spcAft>
                <a:spcPts val="0"/>
              </a:spcAft>
              <a:buSzPts val="2167"/>
              <a:buChar char="▪"/>
            </a:pPr>
            <a:r>
              <a:rPr lang="en-US" sz="2167"/>
              <a:t>Pharmacy prescription process (Exercise 1.6)</a:t>
            </a:r>
            <a:endParaRPr/>
          </a:p>
          <a:p>
            <a:pPr marL="539750" lvl="1" indent="-273050" algn="l" rtl="0">
              <a:lnSpc>
                <a:spcPct val="100000"/>
              </a:lnSpc>
              <a:spcBef>
                <a:spcPts val="600"/>
              </a:spcBef>
              <a:spcAft>
                <a:spcPts val="0"/>
              </a:spcAft>
              <a:buSzPts val="1833"/>
              <a:buChar char="▪"/>
            </a:pPr>
            <a:r>
              <a:rPr lang="en-US" sz="1833"/>
              <a:t>Select one of the previously identified issues and analyze it using a why-why diagram</a:t>
            </a:r>
            <a:endParaRPr/>
          </a:p>
        </p:txBody>
      </p:sp>
      <p:sp>
        <p:nvSpPr>
          <p:cNvPr id="265" name="Google Shape;265;p29"/>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Exercise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txBox="1">
            <a:spLocks noGrp="1"/>
          </p:cNvSpPr>
          <p:nvPr>
            <p:ph type="body" idx="2"/>
          </p:nvPr>
        </p:nvSpPr>
        <p:spPr>
          <a:xfrm>
            <a:off x="4572000" y="1344613"/>
            <a:ext cx="4103688" cy="3859212"/>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SzPts val="1400"/>
              <a:buNone/>
            </a:pPr>
            <a:r>
              <a:rPr lang="en-US" sz="1400"/>
              <a:t>Contents</a:t>
            </a:r>
            <a:endParaRPr/>
          </a:p>
          <a:p>
            <a:pPr marL="342900" lvl="0" indent="-342900" algn="l" rtl="0">
              <a:lnSpc>
                <a:spcPct val="100000"/>
              </a:lnSpc>
              <a:spcBef>
                <a:spcPts val="600"/>
              </a:spcBef>
              <a:spcAft>
                <a:spcPts val="0"/>
              </a:spcAft>
              <a:buClr>
                <a:srgbClr val="D8D8D8"/>
              </a:buClr>
              <a:buSzPts val="1400"/>
              <a:buFont typeface="Georgia"/>
              <a:buAutoNum type="arabicPeriod"/>
            </a:pPr>
            <a:r>
              <a:rPr lang="en-US" sz="1400">
                <a:solidFill>
                  <a:srgbClr val="D8D8D8"/>
                </a:solidFill>
              </a:rPr>
              <a:t>Value-Added Analysis </a:t>
            </a:r>
            <a:endParaRPr/>
          </a:p>
          <a:p>
            <a:pPr marL="342900" lvl="0" indent="-342900" algn="l" rtl="0">
              <a:lnSpc>
                <a:spcPct val="100000"/>
              </a:lnSpc>
              <a:spcBef>
                <a:spcPts val="600"/>
              </a:spcBef>
              <a:spcAft>
                <a:spcPts val="0"/>
              </a:spcAft>
              <a:buClr>
                <a:srgbClr val="D8D8D8"/>
              </a:buClr>
              <a:buSzPts val="1400"/>
              <a:buFont typeface="Georgia"/>
              <a:buAutoNum type="arabicPeriod"/>
            </a:pPr>
            <a:r>
              <a:rPr lang="en-US" sz="1400">
                <a:solidFill>
                  <a:srgbClr val="D8D8D8"/>
                </a:solidFill>
              </a:rPr>
              <a:t>Waste Analysis</a:t>
            </a:r>
            <a:endParaRPr/>
          </a:p>
          <a:p>
            <a:pPr marL="342900" lvl="0" indent="-342900" algn="l" rtl="0">
              <a:lnSpc>
                <a:spcPct val="100000"/>
              </a:lnSpc>
              <a:spcBef>
                <a:spcPts val="600"/>
              </a:spcBef>
              <a:spcAft>
                <a:spcPts val="0"/>
              </a:spcAft>
              <a:buClr>
                <a:srgbClr val="D8D8D8"/>
              </a:buClr>
              <a:buSzPts val="1400"/>
              <a:buFont typeface="Georgia"/>
              <a:buAutoNum type="arabicPeriod"/>
            </a:pPr>
            <a:r>
              <a:rPr lang="en-US" sz="1400">
                <a:solidFill>
                  <a:srgbClr val="D8D8D8"/>
                </a:solidFill>
              </a:rPr>
              <a:t>Stakeholder Analysis &amp; Issue Documentation</a:t>
            </a:r>
            <a:endParaRPr/>
          </a:p>
          <a:p>
            <a:pPr marL="342900" lvl="0" indent="-342900" algn="l" rtl="0">
              <a:lnSpc>
                <a:spcPct val="100000"/>
              </a:lnSpc>
              <a:spcBef>
                <a:spcPts val="600"/>
              </a:spcBef>
              <a:spcAft>
                <a:spcPts val="0"/>
              </a:spcAft>
              <a:buClr>
                <a:srgbClr val="D8D8D8"/>
              </a:buClr>
              <a:buSzPts val="1400"/>
              <a:buFont typeface="Georgia"/>
              <a:buAutoNum type="arabicPeriod"/>
            </a:pPr>
            <a:r>
              <a:rPr lang="en-US" sz="1400">
                <a:solidFill>
                  <a:srgbClr val="D8D8D8"/>
                </a:solidFill>
              </a:rPr>
              <a:t>Root-Cause Analysis</a:t>
            </a:r>
            <a:endParaRPr/>
          </a:p>
          <a:p>
            <a:pPr marL="342900" lvl="0" indent="-342900" algn="l" rtl="0">
              <a:lnSpc>
                <a:spcPct val="100000"/>
              </a:lnSpc>
              <a:spcBef>
                <a:spcPts val="600"/>
              </a:spcBef>
              <a:spcAft>
                <a:spcPts val="0"/>
              </a:spcAft>
              <a:buSzPts val="1400"/>
              <a:buFont typeface="Georgia"/>
              <a:buAutoNum type="arabicPeriod"/>
            </a:pPr>
            <a:r>
              <a:rPr lang="en-US" sz="1400"/>
              <a:t>Recap</a:t>
            </a:r>
            <a:endParaRPr sz="1400"/>
          </a:p>
        </p:txBody>
      </p:sp>
      <p:sp>
        <p:nvSpPr>
          <p:cNvPr id="272" name="Google Shape;272;p30"/>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SEITE </a:t>
            </a:r>
            <a:fld id="{00000000-1234-1234-1234-123412341234}" type="slidenum">
              <a:rPr lang="en-US"/>
              <a:t>24</a:t>
            </a:fld>
            <a:endParaRPr/>
          </a:p>
        </p:txBody>
      </p:sp>
      <p:sp>
        <p:nvSpPr>
          <p:cNvPr id="273" name="Google Shape;273;p30"/>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Chapter </a:t>
            </a:r>
            <a:r>
              <a:rPr lang="en-US"/>
              <a:t>6: Qualitative Process Analysis</a:t>
            </a:r>
            <a:endParaRPr>
              <a:latin typeface="Arial"/>
              <a:ea typeface="Arial"/>
              <a:cs typeface="Arial"/>
              <a:sym typeface="Arial"/>
            </a:endParaRPr>
          </a:p>
        </p:txBody>
      </p:sp>
      <p:sp>
        <p:nvSpPr>
          <p:cNvPr id="274" name="Google Shape;274;p30"/>
          <p:cNvSpPr/>
          <p:nvPr/>
        </p:nvSpPr>
        <p:spPr>
          <a:xfrm>
            <a:off x="7496730" y="0"/>
            <a:ext cx="1726292" cy="12022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pic>
        <p:nvPicPr>
          <p:cNvPr id="275" name="Google Shape;275;p30"/>
          <p:cNvPicPr preferRelativeResize="0"/>
          <p:nvPr/>
        </p:nvPicPr>
        <p:blipFill rotWithShape="1">
          <a:blip r:embed="rId3">
            <a:alphaModFix/>
          </a:blip>
          <a:srcRect/>
          <a:stretch/>
        </p:blipFill>
        <p:spPr>
          <a:xfrm>
            <a:off x="1463798" y="1402645"/>
            <a:ext cx="2054876" cy="3383844"/>
          </a:xfrm>
          <a:prstGeom prst="rect">
            <a:avLst/>
          </a:prstGeom>
          <a:noFill/>
          <a:ln w="9525" cap="flat" cmpd="sng">
            <a:solidFill>
              <a:schemeClr val="dk1"/>
            </a:solidFill>
            <a:prstDash val="solid"/>
            <a:round/>
            <a:headEnd type="none" w="sm" len="sm"/>
            <a:tailEnd type="none" w="sm" len="sm"/>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txBox="1">
            <a:spLocks noGrp="1"/>
          </p:cNvSpPr>
          <p:nvPr>
            <p:ph type="body" idx="1"/>
          </p:nvPr>
        </p:nvSpPr>
        <p:spPr>
          <a:xfrm>
            <a:off x="462019" y="1344613"/>
            <a:ext cx="7759644" cy="3853905"/>
          </a:xfrm>
          <a:prstGeom prst="rect">
            <a:avLst/>
          </a:prstGeom>
          <a:noFill/>
          <a:ln>
            <a:noFill/>
          </a:ln>
        </p:spPr>
        <p:txBody>
          <a:bodyPr spcFirstLastPara="1" wrap="square" lIns="0" tIns="45700" rIns="0" bIns="45700" anchor="t" anchorCtr="0">
            <a:normAutofit/>
          </a:bodyPr>
          <a:lstStyle/>
          <a:p>
            <a:pPr marL="457200" lvl="0" indent="-457200" algn="l" rtl="0">
              <a:lnSpc>
                <a:spcPct val="100000"/>
              </a:lnSpc>
              <a:spcBef>
                <a:spcPts val="0"/>
              </a:spcBef>
              <a:spcAft>
                <a:spcPts val="0"/>
              </a:spcAft>
              <a:buSzPts val="1600"/>
              <a:buFont typeface="Georgia"/>
              <a:buAutoNum type="arabicPeriod"/>
            </a:pPr>
            <a:r>
              <a:rPr lang="en-US"/>
              <a:t>Segregate value-adding, business value-adding and non-value-adding steps</a:t>
            </a:r>
            <a:endParaRPr/>
          </a:p>
          <a:p>
            <a:pPr marL="457200" lvl="0" indent="-457200" algn="l" rtl="0">
              <a:lnSpc>
                <a:spcPct val="100000"/>
              </a:lnSpc>
              <a:spcBef>
                <a:spcPts val="600"/>
              </a:spcBef>
              <a:spcAft>
                <a:spcPts val="0"/>
              </a:spcAft>
              <a:buSzPts val="1600"/>
              <a:buFont typeface="Georgia"/>
              <a:buAutoNum type="arabicPeriod"/>
            </a:pPr>
            <a:r>
              <a:rPr lang="en-US"/>
              <a:t>Identify waste: move, hold, overdo</a:t>
            </a:r>
            <a:endParaRPr/>
          </a:p>
          <a:p>
            <a:pPr marL="457200" lvl="0" indent="-457200" algn="l" rtl="0">
              <a:lnSpc>
                <a:spcPct val="100000"/>
              </a:lnSpc>
              <a:spcBef>
                <a:spcPts val="600"/>
              </a:spcBef>
              <a:spcAft>
                <a:spcPts val="0"/>
              </a:spcAft>
              <a:buSzPts val="1600"/>
              <a:buFont typeface="Georgia"/>
              <a:buAutoNum type="arabicPeriod"/>
            </a:pPr>
            <a:r>
              <a:rPr lang="en-US"/>
              <a:t>Collect and systematically organize issues, assess their impact, priotirize</a:t>
            </a:r>
            <a:endParaRPr/>
          </a:p>
          <a:p>
            <a:pPr marL="457200" lvl="0" indent="-457200" algn="l" rtl="0">
              <a:lnSpc>
                <a:spcPct val="100000"/>
              </a:lnSpc>
              <a:spcBef>
                <a:spcPts val="600"/>
              </a:spcBef>
              <a:spcAft>
                <a:spcPts val="0"/>
              </a:spcAft>
              <a:buSzPts val="1600"/>
              <a:buFont typeface="Georgia"/>
              <a:buAutoNum type="arabicPeriod"/>
            </a:pPr>
            <a:r>
              <a:rPr lang="en-US"/>
              <a:t>Analyze root causes of issues</a:t>
            </a:r>
            <a:endParaRPr/>
          </a:p>
        </p:txBody>
      </p:sp>
      <p:sp>
        <p:nvSpPr>
          <p:cNvPr id="281" name="Google Shape;281;p31"/>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SLIDE </a:t>
            </a:r>
            <a:fld id="{00000000-1234-1234-1234-123412341234}" type="slidenum">
              <a:rPr lang="en-US"/>
              <a:t>25</a:t>
            </a:fld>
            <a:endParaRPr/>
          </a:p>
        </p:txBody>
      </p:sp>
      <p:sp>
        <p:nvSpPr>
          <p:cNvPr id="282" name="Google Shape;282;p31"/>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Recap</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1143000" y="127000"/>
            <a:ext cx="6858000" cy="9525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Qualitative Process Analysis: Overview</a:t>
            </a:r>
            <a:endParaRPr>
              <a:latin typeface="Arial"/>
              <a:ea typeface="Arial"/>
              <a:cs typeface="Arial"/>
              <a:sym typeface="Arial"/>
            </a:endParaRPr>
          </a:p>
        </p:txBody>
      </p:sp>
      <p:grpSp>
        <p:nvGrpSpPr>
          <p:cNvPr id="85" name="Google Shape;85;p9"/>
          <p:cNvGrpSpPr/>
          <p:nvPr/>
        </p:nvGrpSpPr>
        <p:grpSpPr>
          <a:xfrm>
            <a:off x="2061899" y="1296740"/>
            <a:ext cx="5099894" cy="3610349"/>
            <a:chOff x="881529" y="606"/>
            <a:chExt cx="5099894" cy="3610349"/>
          </a:xfrm>
        </p:grpSpPr>
        <p:sp>
          <p:nvSpPr>
            <p:cNvPr id="86" name="Google Shape;86;p9"/>
            <p:cNvSpPr/>
            <p:nvPr/>
          </p:nvSpPr>
          <p:spPr>
            <a:xfrm>
              <a:off x="2605336" y="1963629"/>
              <a:ext cx="1647326" cy="1647326"/>
            </a:xfrm>
            <a:prstGeom prst="ellipse">
              <a:avLst/>
            </a:prstGeom>
            <a:gradFill>
              <a:gsLst>
                <a:gs pos="0">
                  <a:srgbClr val="474D67"/>
                </a:gs>
                <a:gs pos="50000">
                  <a:srgbClr val="002154"/>
                </a:gs>
                <a:gs pos="100000">
                  <a:srgbClr val="001C4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9"/>
            <p:cNvSpPr txBox="1"/>
            <p:nvPr/>
          </p:nvSpPr>
          <p:spPr>
            <a:xfrm>
              <a:off x="2846581" y="2204874"/>
              <a:ext cx="1164836" cy="1164836"/>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Verdana"/>
                  <a:ea typeface="Verdana"/>
                  <a:cs typeface="Verdana"/>
                  <a:sym typeface="Verdana"/>
                </a:rPr>
                <a:t>Issue Register &amp; Pareto Chart</a:t>
              </a:r>
              <a:endParaRPr sz="2000" b="0" i="0" u="none" strike="noStrike" cap="none">
                <a:solidFill>
                  <a:schemeClr val="lt1"/>
                </a:solidFill>
                <a:latin typeface="Verdana"/>
                <a:ea typeface="Verdana"/>
                <a:cs typeface="Verdana"/>
                <a:sym typeface="Verdana"/>
              </a:endParaRPr>
            </a:p>
          </p:txBody>
        </p:sp>
        <p:sp>
          <p:nvSpPr>
            <p:cNvPr id="88" name="Google Shape;88;p9"/>
            <p:cNvSpPr/>
            <p:nvPr/>
          </p:nvSpPr>
          <p:spPr>
            <a:xfrm rot="-8696616">
              <a:off x="1549792" y="1675727"/>
              <a:ext cx="1259193" cy="469488"/>
            </a:xfrm>
            <a:prstGeom prst="leftArrow">
              <a:avLst>
                <a:gd name="adj1" fmla="val 60000"/>
                <a:gd name="adj2" fmla="val 50000"/>
              </a:avLst>
            </a:prstGeom>
            <a:gradFill>
              <a:gsLst>
                <a:gs pos="0">
                  <a:srgbClr val="B1B2BA"/>
                </a:gs>
                <a:gs pos="50000">
                  <a:srgbClr val="A7A9B1"/>
                </a:gs>
                <a:gs pos="100000">
                  <a:srgbClr val="93959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9"/>
            <p:cNvSpPr/>
            <p:nvPr/>
          </p:nvSpPr>
          <p:spPr>
            <a:xfrm>
              <a:off x="881529" y="922858"/>
              <a:ext cx="1564960" cy="1251968"/>
            </a:xfrm>
            <a:prstGeom prst="roundRect">
              <a:avLst>
                <a:gd name="adj" fmla="val 10000"/>
              </a:avLst>
            </a:prstGeom>
            <a:gradFill>
              <a:gsLst>
                <a:gs pos="0">
                  <a:srgbClr val="474D67"/>
                </a:gs>
                <a:gs pos="50000">
                  <a:srgbClr val="002154"/>
                </a:gs>
                <a:gs pos="100000">
                  <a:srgbClr val="001C4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9"/>
            <p:cNvSpPr txBox="1"/>
            <p:nvPr/>
          </p:nvSpPr>
          <p:spPr>
            <a:xfrm>
              <a:off x="918198" y="959527"/>
              <a:ext cx="1491622" cy="1178630"/>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Verdana"/>
                  <a:ea typeface="Verdana"/>
                  <a:cs typeface="Verdana"/>
                  <a:sym typeface="Verdana"/>
                </a:rPr>
                <a:t>Value-Added &amp; Waste Analysis</a:t>
              </a:r>
              <a:endParaRPr sz="1800" b="0" i="0" u="none" strike="noStrike" cap="none">
                <a:solidFill>
                  <a:schemeClr val="lt1"/>
                </a:solidFill>
                <a:latin typeface="Verdana"/>
                <a:ea typeface="Verdana"/>
                <a:cs typeface="Verdana"/>
                <a:sym typeface="Verdana"/>
              </a:endParaRPr>
            </a:p>
          </p:txBody>
        </p:sp>
        <p:sp>
          <p:nvSpPr>
            <p:cNvPr id="91" name="Google Shape;91;p9"/>
            <p:cNvSpPr/>
            <p:nvPr/>
          </p:nvSpPr>
          <p:spPr>
            <a:xfrm rot="-5400000">
              <a:off x="2797249" y="1023597"/>
              <a:ext cx="1263501" cy="469488"/>
            </a:xfrm>
            <a:prstGeom prst="leftArrow">
              <a:avLst>
                <a:gd name="adj1" fmla="val 60000"/>
                <a:gd name="adj2" fmla="val 50000"/>
              </a:avLst>
            </a:prstGeom>
            <a:gradFill>
              <a:gsLst>
                <a:gs pos="0">
                  <a:srgbClr val="B1B2BA"/>
                </a:gs>
                <a:gs pos="50000">
                  <a:srgbClr val="A7A9B1"/>
                </a:gs>
                <a:gs pos="100000">
                  <a:srgbClr val="93959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9"/>
            <p:cNvSpPr/>
            <p:nvPr/>
          </p:nvSpPr>
          <p:spPr>
            <a:xfrm>
              <a:off x="2646519" y="606"/>
              <a:ext cx="1564960" cy="1251968"/>
            </a:xfrm>
            <a:prstGeom prst="roundRect">
              <a:avLst>
                <a:gd name="adj" fmla="val 10000"/>
              </a:avLst>
            </a:prstGeom>
            <a:gradFill>
              <a:gsLst>
                <a:gs pos="0">
                  <a:srgbClr val="474D67"/>
                </a:gs>
                <a:gs pos="50000">
                  <a:srgbClr val="002154"/>
                </a:gs>
                <a:gs pos="100000">
                  <a:srgbClr val="001C4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9"/>
            <p:cNvSpPr txBox="1"/>
            <p:nvPr/>
          </p:nvSpPr>
          <p:spPr>
            <a:xfrm>
              <a:off x="2683188" y="37275"/>
              <a:ext cx="1491622" cy="1178630"/>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Verdana"/>
                  <a:ea typeface="Verdana"/>
                  <a:cs typeface="Verdana"/>
                  <a:sym typeface="Verdana"/>
                </a:rPr>
                <a:t>Stakeholder analysis</a:t>
              </a:r>
              <a:endParaRPr sz="1800" b="0" i="0" u="none" strike="noStrike" cap="none">
                <a:solidFill>
                  <a:schemeClr val="lt1"/>
                </a:solidFill>
                <a:latin typeface="Verdana"/>
                <a:ea typeface="Verdana"/>
                <a:cs typeface="Verdana"/>
                <a:sym typeface="Verdana"/>
              </a:endParaRPr>
            </a:p>
          </p:txBody>
        </p:sp>
        <p:sp>
          <p:nvSpPr>
            <p:cNvPr id="94" name="Google Shape;94;p9"/>
            <p:cNvSpPr/>
            <p:nvPr/>
          </p:nvSpPr>
          <p:spPr>
            <a:xfrm rot="-2100000">
              <a:off x="4049692" y="1675578"/>
              <a:ext cx="1263501" cy="469488"/>
            </a:xfrm>
            <a:prstGeom prst="leftArrow">
              <a:avLst>
                <a:gd name="adj1" fmla="val 60000"/>
                <a:gd name="adj2" fmla="val 50000"/>
              </a:avLst>
            </a:prstGeom>
            <a:gradFill>
              <a:gsLst>
                <a:gs pos="0">
                  <a:srgbClr val="B1B2BA"/>
                </a:gs>
                <a:gs pos="50000">
                  <a:srgbClr val="A7A9B1"/>
                </a:gs>
                <a:gs pos="100000">
                  <a:srgbClr val="93959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9"/>
            <p:cNvSpPr/>
            <p:nvPr/>
          </p:nvSpPr>
          <p:spPr>
            <a:xfrm>
              <a:off x="4416463" y="921981"/>
              <a:ext cx="1564960" cy="1251968"/>
            </a:xfrm>
            <a:prstGeom prst="roundRect">
              <a:avLst>
                <a:gd name="adj" fmla="val 10000"/>
              </a:avLst>
            </a:prstGeom>
            <a:gradFill>
              <a:gsLst>
                <a:gs pos="0">
                  <a:srgbClr val="474D67"/>
                </a:gs>
                <a:gs pos="50000">
                  <a:srgbClr val="002154"/>
                </a:gs>
                <a:gs pos="100000">
                  <a:srgbClr val="001C4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9"/>
            <p:cNvSpPr txBox="1"/>
            <p:nvPr/>
          </p:nvSpPr>
          <p:spPr>
            <a:xfrm>
              <a:off x="4453132" y="958650"/>
              <a:ext cx="1491622" cy="1178630"/>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Verdana"/>
                  <a:ea typeface="Verdana"/>
                  <a:cs typeface="Verdana"/>
                  <a:sym typeface="Verdana"/>
                </a:rPr>
                <a:t>Root-Cause Analysis</a:t>
              </a:r>
              <a:endParaRPr sz="1800" b="0" i="0" u="none" strike="noStrike" cap="none">
                <a:solidFill>
                  <a:schemeClr val="lt1"/>
                </a:solidFill>
                <a:latin typeface="Verdana"/>
                <a:ea typeface="Verdana"/>
                <a:cs typeface="Verdana"/>
                <a:sym typeface="Verdan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0"/>
          <p:cNvSpPr txBox="1">
            <a:spLocks noGrp="1"/>
          </p:cNvSpPr>
          <p:nvPr>
            <p:ph type="body" idx="2"/>
          </p:nvPr>
        </p:nvSpPr>
        <p:spPr>
          <a:xfrm>
            <a:off x="4572000" y="1344613"/>
            <a:ext cx="4103700" cy="3859200"/>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SzPts val="1400"/>
              <a:buNone/>
            </a:pPr>
            <a:r>
              <a:rPr lang="en-US" sz="1400"/>
              <a:t>Contents</a:t>
            </a:r>
            <a:endParaRPr/>
          </a:p>
          <a:p>
            <a:pPr marL="342900" lvl="0" indent="-342900" algn="l" rtl="0">
              <a:lnSpc>
                <a:spcPct val="110000"/>
              </a:lnSpc>
              <a:spcBef>
                <a:spcPts val="600"/>
              </a:spcBef>
              <a:spcAft>
                <a:spcPts val="0"/>
              </a:spcAft>
              <a:buClr>
                <a:srgbClr val="F2F2F2"/>
              </a:buClr>
              <a:buSzPts val="1400"/>
              <a:buFont typeface="Georgia"/>
              <a:buAutoNum type="arabicPeriod"/>
            </a:pPr>
            <a:r>
              <a:rPr lang="en-US" sz="1400">
                <a:solidFill>
                  <a:srgbClr val="D8D8D8"/>
                </a:solidFill>
              </a:rPr>
              <a:t>Value-Added Analysis</a:t>
            </a:r>
            <a:endParaRPr sz="1400">
              <a:solidFill>
                <a:srgbClr val="D8D8D8"/>
              </a:solidFill>
            </a:endParaRPr>
          </a:p>
          <a:p>
            <a:pPr marL="342900" lvl="0" indent="-342900" algn="l" rtl="0">
              <a:lnSpc>
                <a:spcPct val="110000"/>
              </a:lnSpc>
              <a:spcBef>
                <a:spcPts val="600"/>
              </a:spcBef>
              <a:spcAft>
                <a:spcPts val="0"/>
              </a:spcAft>
              <a:buClr>
                <a:srgbClr val="F2F2F2"/>
              </a:buClr>
              <a:buSzPts val="1400"/>
              <a:buFont typeface="Georgia"/>
              <a:buAutoNum type="arabicPeriod"/>
            </a:pPr>
            <a:r>
              <a:rPr lang="en-US" sz="1400">
                <a:solidFill>
                  <a:srgbClr val="D8D8D8"/>
                </a:solidFill>
              </a:rPr>
              <a:t>Waste Analysis</a:t>
            </a:r>
            <a:endParaRPr>
              <a:solidFill>
                <a:srgbClr val="D8D8D8"/>
              </a:solidFill>
            </a:endParaRPr>
          </a:p>
          <a:p>
            <a:pPr marL="342900" lvl="0" indent="-342900" algn="l" rtl="0">
              <a:lnSpc>
                <a:spcPct val="100000"/>
              </a:lnSpc>
              <a:spcBef>
                <a:spcPts val="600"/>
              </a:spcBef>
              <a:spcAft>
                <a:spcPts val="0"/>
              </a:spcAft>
              <a:buSzPts val="1400"/>
              <a:buFont typeface="Georgia"/>
              <a:buAutoNum type="arabicPeriod"/>
            </a:pPr>
            <a:r>
              <a:rPr lang="en-US" sz="1400"/>
              <a:t>Stakeholder Analysis &amp; Issue Register</a:t>
            </a:r>
            <a:endParaRPr sz="1400"/>
          </a:p>
          <a:p>
            <a:pPr marL="615975" lvl="2" indent="-342899" algn="l" rtl="0">
              <a:lnSpc>
                <a:spcPct val="110000"/>
              </a:lnSpc>
              <a:spcBef>
                <a:spcPts val="600"/>
              </a:spcBef>
              <a:spcAft>
                <a:spcPts val="0"/>
              </a:spcAft>
              <a:buClr>
                <a:srgbClr val="F2F2F2"/>
              </a:buClr>
              <a:buSzPts val="1400"/>
              <a:buFont typeface="Georgia"/>
              <a:buAutoNum type="arabicPeriod"/>
            </a:pPr>
            <a:r>
              <a:rPr lang="en-US"/>
              <a:t>Stakeholder Analysis</a:t>
            </a:r>
            <a:endParaRPr/>
          </a:p>
          <a:p>
            <a:pPr marL="615975" lvl="2" indent="-342899" algn="l" rtl="0">
              <a:lnSpc>
                <a:spcPct val="110000"/>
              </a:lnSpc>
              <a:spcBef>
                <a:spcPts val="600"/>
              </a:spcBef>
              <a:spcAft>
                <a:spcPts val="0"/>
              </a:spcAft>
              <a:buClr>
                <a:srgbClr val="F2F2F2"/>
              </a:buClr>
              <a:buSzPts val="1400"/>
              <a:buFont typeface="Georgia"/>
              <a:buAutoNum type="arabicPeriod"/>
            </a:pPr>
            <a:r>
              <a:rPr lang="en-US"/>
              <a:t>Issue Register</a:t>
            </a:r>
            <a:endParaRPr/>
          </a:p>
          <a:p>
            <a:pPr marL="615975" lvl="2" indent="-342899" algn="l" rtl="0">
              <a:lnSpc>
                <a:spcPct val="110000"/>
              </a:lnSpc>
              <a:spcBef>
                <a:spcPts val="600"/>
              </a:spcBef>
              <a:spcAft>
                <a:spcPts val="0"/>
              </a:spcAft>
              <a:buClr>
                <a:srgbClr val="F2F2F2"/>
              </a:buClr>
              <a:buSzPts val="1400"/>
              <a:buFont typeface="Georgia"/>
              <a:buAutoNum type="arabicPeriod"/>
            </a:pPr>
            <a:r>
              <a:rPr lang="en-US"/>
              <a:t>Pareto &amp; PICK Chart</a:t>
            </a:r>
            <a:endParaRPr/>
          </a:p>
          <a:p>
            <a:pPr marL="342900" lvl="0" indent="-342900" algn="l" rtl="0">
              <a:lnSpc>
                <a:spcPct val="110000"/>
              </a:lnSpc>
              <a:spcBef>
                <a:spcPts val="600"/>
              </a:spcBef>
              <a:spcAft>
                <a:spcPts val="0"/>
              </a:spcAft>
              <a:buClr>
                <a:srgbClr val="F2F2F2"/>
              </a:buClr>
              <a:buSzPts val="1400"/>
              <a:buFont typeface="Georgia"/>
              <a:buAutoNum type="arabicPeriod"/>
            </a:pPr>
            <a:r>
              <a:rPr lang="en-US" sz="1400">
                <a:solidFill>
                  <a:srgbClr val="D8D8D8"/>
                </a:solidFill>
              </a:rPr>
              <a:t>Recap</a:t>
            </a:r>
            <a:endParaRPr sz="1400">
              <a:solidFill>
                <a:srgbClr val="D8D8D8"/>
              </a:solidFill>
            </a:endParaRPr>
          </a:p>
        </p:txBody>
      </p:sp>
      <p:sp>
        <p:nvSpPr>
          <p:cNvPr id="103" name="Google Shape;103;p10"/>
          <p:cNvSpPr txBox="1">
            <a:spLocks noGrp="1"/>
          </p:cNvSpPr>
          <p:nvPr>
            <p:ph type="sldNum" idx="12"/>
          </p:nvPr>
        </p:nvSpPr>
        <p:spPr>
          <a:xfrm>
            <a:off x="462407" y="5412059"/>
            <a:ext cx="892200" cy="2580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SEITE </a:t>
            </a:r>
            <a:fld id="{00000000-1234-1234-1234-123412341234}" type="slidenum">
              <a:rPr lang="en-US"/>
              <a:t>4</a:t>
            </a:fld>
            <a:endParaRPr/>
          </a:p>
        </p:txBody>
      </p:sp>
      <p:sp>
        <p:nvSpPr>
          <p:cNvPr id="104" name="Google Shape;104;p10"/>
          <p:cNvSpPr txBox="1">
            <a:spLocks noGrp="1"/>
          </p:cNvSpPr>
          <p:nvPr>
            <p:ph type="title"/>
          </p:nvPr>
        </p:nvSpPr>
        <p:spPr>
          <a:xfrm>
            <a:off x="462408" y="139700"/>
            <a:ext cx="6840000" cy="9039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Chapter 6</a:t>
            </a:r>
            <a:r>
              <a:rPr lang="en-US"/>
              <a:t>: Qualitative Process Analysis</a:t>
            </a:r>
            <a:endParaRPr>
              <a:latin typeface="Arial"/>
              <a:ea typeface="Arial"/>
              <a:cs typeface="Arial"/>
              <a:sym typeface="Arial"/>
            </a:endParaRPr>
          </a:p>
        </p:txBody>
      </p:sp>
      <p:sp>
        <p:nvSpPr>
          <p:cNvPr id="105" name="Google Shape;105;p10"/>
          <p:cNvSpPr/>
          <p:nvPr/>
        </p:nvSpPr>
        <p:spPr>
          <a:xfrm>
            <a:off x="7496730" y="0"/>
            <a:ext cx="1726200" cy="1202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pic>
        <p:nvPicPr>
          <p:cNvPr id="106" name="Google Shape;106;p10"/>
          <p:cNvPicPr preferRelativeResize="0"/>
          <p:nvPr/>
        </p:nvPicPr>
        <p:blipFill rotWithShape="1">
          <a:blip r:embed="rId3">
            <a:alphaModFix/>
          </a:blip>
          <a:srcRect/>
          <a:stretch/>
        </p:blipFill>
        <p:spPr>
          <a:xfrm>
            <a:off x="1463798" y="1402645"/>
            <a:ext cx="2054875" cy="3383843"/>
          </a:xfrm>
          <a:prstGeom prst="rect">
            <a:avLst/>
          </a:prstGeom>
          <a:noFill/>
          <a:ln w="9525" cap="flat" cmpd="sng">
            <a:solidFill>
              <a:schemeClr val="dk1"/>
            </a:solidFill>
            <a:prstDash val="solid"/>
            <a:round/>
            <a:headEnd type="none" w="sm" len="sm"/>
            <a:tailEnd type="none" w="sm" len="sm"/>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body" idx="1"/>
          </p:nvPr>
        </p:nvSpPr>
        <p:spPr>
          <a:xfrm>
            <a:off x="462019" y="1344613"/>
            <a:ext cx="7759644" cy="3853905"/>
          </a:xfrm>
          <a:prstGeom prst="rect">
            <a:avLst/>
          </a:prstGeom>
          <a:noFill/>
          <a:ln>
            <a:noFill/>
          </a:ln>
        </p:spPr>
        <p:txBody>
          <a:bodyPr spcFirstLastPara="1" wrap="square" lIns="0" tIns="45700" rIns="0" bIns="45700" anchor="t" anchorCtr="0">
            <a:normAutofit/>
          </a:bodyPr>
          <a:lstStyle/>
          <a:p>
            <a:pPr marL="266700" lvl="0" indent="-266700" algn="l" rtl="0">
              <a:lnSpc>
                <a:spcPct val="100000"/>
              </a:lnSpc>
              <a:spcBef>
                <a:spcPts val="0"/>
              </a:spcBef>
              <a:spcAft>
                <a:spcPts val="0"/>
              </a:spcAft>
              <a:buSzPts val="1600"/>
              <a:buChar char="▪"/>
            </a:pPr>
            <a:r>
              <a:rPr lang="en-US"/>
              <a:t>Stakeholder analysis: allows us to collect issues from complementary perspectives.</a:t>
            </a:r>
            <a:endParaRPr/>
          </a:p>
          <a:p>
            <a:pPr marL="266700" lvl="0" indent="-266700" algn="l" rtl="0">
              <a:lnSpc>
                <a:spcPct val="100000"/>
              </a:lnSpc>
              <a:spcBef>
                <a:spcPts val="600"/>
              </a:spcBef>
              <a:spcAft>
                <a:spcPts val="0"/>
              </a:spcAft>
              <a:buSzPts val="1600"/>
              <a:buChar char="▪"/>
            </a:pPr>
            <a:r>
              <a:rPr lang="en-US"/>
              <a:t>Issue register: allows us to document issues and their impact in a structured manner</a:t>
            </a:r>
            <a:endParaRPr/>
          </a:p>
          <a:p>
            <a:pPr marL="266700" lvl="0" indent="-266700" algn="l" rtl="0">
              <a:lnSpc>
                <a:spcPct val="100000"/>
              </a:lnSpc>
              <a:spcBef>
                <a:spcPts val="600"/>
              </a:spcBef>
              <a:spcAft>
                <a:spcPts val="0"/>
              </a:spcAft>
              <a:buSzPts val="1600"/>
              <a:buChar char="▪"/>
            </a:pPr>
            <a:r>
              <a:rPr lang="en-US"/>
              <a:t>Pareto analysis and PICK charts: allow us to select a subset of issues for further analysis and redesign.</a:t>
            </a:r>
            <a:endParaRPr/>
          </a:p>
          <a:p>
            <a:pPr marL="266700" lvl="0" indent="-165100" algn="l" rtl="0">
              <a:lnSpc>
                <a:spcPct val="100000"/>
              </a:lnSpc>
              <a:spcBef>
                <a:spcPts val="600"/>
              </a:spcBef>
              <a:spcAft>
                <a:spcPts val="0"/>
              </a:spcAft>
              <a:buSzPts val="1600"/>
              <a:buNone/>
            </a:pPr>
            <a:endParaRPr/>
          </a:p>
        </p:txBody>
      </p:sp>
      <p:sp>
        <p:nvSpPr>
          <p:cNvPr id="112" name="Google Shape;112;p11"/>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SLIDE </a:t>
            </a:r>
            <a:fld id="{00000000-1234-1234-1234-123412341234}" type="slidenum">
              <a:rPr lang="en-US"/>
              <a:t>5</a:t>
            </a:fld>
            <a:endParaRPr/>
          </a:p>
        </p:txBody>
      </p:sp>
      <p:sp>
        <p:nvSpPr>
          <p:cNvPr id="113" name="Google Shape;113;p11"/>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Identifying and documenting process issues</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a:spLocks noGrp="1"/>
          </p:cNvSpPr>
          <p:nvPr>
            <p:ph type="body" idx="1"/>
          </p:nvPr>
        </p:nvSpPr>
        <p:spPr>
          <a:xfrm>
            <a:off x="462019" y="1344613"/>
            <a:ext cx="7759644" cy="3853905"/>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SzPts val="1600"/>
              <a:buNone/>
            </a:pPr>
            <a:r>
              <a:rPr lang="en-US" dirty="0"/>
              <a:t>Stakeholder analysis is about gathering data from multiple sources by interviewing stakeholders of different types and reconciling their viewpoints</a:t>
            </a:r>
            <a:endParaRPr dirty="0"/>
          </a:p>
          <a:p>
            <a:pPr marL="0" lvl="0" indent="0" algn="l" rtl="0">
              <a:lnSpc>
                <a:spcPct val="100000"/>
              </a:lnSpc>
              <a:spcBef>
                <a:spcPts val="600"/>
              </a:spcBef>
              <a:spcAft>
                <a:spcPts val="0"/>
              </a:spcAft>
              <a:buSzPts val="1600"/>
              <a:buNone/>
            </a:pPr>
            <a:r>
              <a:rPr lang="en-US" dirty="0"/>
              <a:t>In BPM, stakeholder analysis is commonly used to gather information</a:t>
            </a:r>
            <a:endParaRPr dirty="0"/>
          </a:p>
          <a:p>
            <a:pPr marL="0" lvl="0" indent="0" algn="l" rtl="0">
              <a:lnSpc>
                <a:spcPct val="100000"/>
              </a:lnSpc>
              <a:spcBef>
                <a:spcPts val="600"/>
              </a:spcBef>
              <a:spcAft>
                <a:spcPts val="0"/>
              </a:spcAft>
              <a:buSzPts val="1600"/>
              <a:buNone/>
            </a:pPr>
            <a:r>
              <a:rPr lang="en-US" dirty="0"/>
              <a:t>about issues that affect the performance of the process from different perspectives.</a:t>
            </a:r>
            <a:endParaRPr dirty="0"/>
          </a:p>
          <a:p>
            <a:pPr marL="0" lvl="0" indent="0" algn="l" rtl="0">
              <a:lnSpc>
                <a:spcPct val="100000"/>
              </a:lnSpc>
              <a:spcBef>
                <a:spcPts val="600"/>
              </a:spcBef>
              <a:spcAft>
                <a:spcPts val="0"/>
              </a:spcAft>
              <a:buSzPts val="1600"/>
              <a:buNone/>
            </a:pPr>
            <a:r>
              <a:rPr lang="en-US" dirty="0"/>
              <a:t>There are typically five categories of stakeholders:</a:t>
            </a:r>
            <a:endParaRPr dirty="0"/>
          </a:p>
          <a:p>
            <a:pPr marL="266700" lvl="0" indent="-266700" algn="l" rtl="0">
              <a:lnSpc>
                <a:spcPct val="100000"/>
              </a:lnSpc>
              <a:spcBef>
                <a:spcPts val="600"/>
              </a:spcBef>
              <a:spcAft>
                <a:spcPts val="0"/>
              </a:spcAft>
              <a:buSzPts val="1600"/>
              <a:buChar char="▪"/>
            </a:pPr>
            <a:r>
              <a:rPr lang="en-US" dirty="0"/>
              <a:t>The customer(s) of the process.</a:t>
            </a:r>
            <a:endParaRPr dirty="0"/>
          </a:p>
          <a:p>
            <a:pPr marL="266700" lvl="0" indent="-266700" algn="l" rtl="0">
              <a:lnSpc>
                <a:spcPct val="100000"/>
              </a:lnSpc>
              <a:spcBef>
                <a:spcPts val="600"/>
              </a:spcBef>
              <a:spcAft>
                <a:spcPts val="0"/>
              </a:spcAft>
              <a:buSzPts val="1600"/>
              <a:buChar char="▪"/>
            </a:pPr>
            <a:r>
              <a:rPr lang="en-US" dirty="0"/>
              <a:t>The process participants.</a:t>
            </a:r>
            <a:endParaRPr dirty="0"/>
          </a:p>
          <a:p>
            <a:pPr marL="266700" lvl="0" indent="-266700" algn="l" rtl="0">
              <a:lnSpc>
                <a:spcPct val="100000"/>
              </a:lnSpc>
              <a:spcBef>
                <a:spcPts val="600"/>
              </a:spcBef>
              <a:spcAft>
                <a:spcPts val="0"/>
              </a:spcAft>
              <a:buSzPts val="1600"/>
              <a:buChar char="▪"/>
            </a:pPr>
            <a:r>
              <a:rPr lang="en-US" dirty="0"/>
              <a:t>The external parties (e.g., suppliers, sub-contractors) involved in the process.</a:t>
            </a:r>
            <a:endParaRPr dirty="0"/>
          </a:p>
          <a:p>
            <a:pPr marL="266700" lvl="0" indent="-266700" algn="l" rtl="0">
              <a:lnSpc>
                <a:spcPct val="100000"/>
              </a:lnSpc>
              <a:spcBef>
                <a:spcPts val="600"/>
              </a:spcBef>
              <a:spcAft>
                <a:spcPts val="0"/>
              </a:spcAft>
              <a:buSzPts val="1600"/>
              <a:buChar char="▪"/>
            </a:pPr>
            <a:r>
              <a:rPr lang="en-US" dirty="0"/>
              <a:t>The process owner and the operational managers who supervise the process participants.</a:t>
            </a:r>
            <a:endParaRPr dirty="0"/>
          </a:p>
          <a:p>
            <a:pPr marL="266700" lvl="0" indent="-266700" algn="l" rtl="0">
              <a:lnSpc>
                <a:spcPct val="100000"/>
              </a:lnSpc>
              <a:spcBef>
                <a:spcPts val="600"/>
              </a:spcBef>
              <a:spcAft>
                <a:spcPts val="0"/>
              </a:spcAft>
              <a:buSzPts val="1600"/>
              <a:buChar char="▪"/>
            </a:pPr>
            <a:r>
              <a:rPr lang="en-US" dirty="0"/>
              <a:t>The sponsor of the process improvement effort and other executive managers who have a stake in the performance of the process.</a:t>
            </a:r>
            <a:endParaRPr dirty="0"/>
          </a:p>
        </p:txBody>
      </p:sp>
      <p:sp>
        <p:nvSpPr>
          <p:cNvPr id="119" name="Google Shape;119;p12"/>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SLIDE </a:t>
            </a:r>
            <a:fld id="{00000000-1234-1234-1234-123412341234}" type="slidenum">
              <a:rPr lang="en-US"/>
              <a:t>6</a:t>
            </a:fld>
            <a:endParaRPr/>
          </a:p>
        </p:txBody>
      </p:sp>
      <p:sp>
        <p:nvSpPr>
          <p:cNvPr id="120" name="Google Shape;120;p12"/>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Stakeholder Analysis</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body" idx="1"/>
          </p:nvPr>
        </p:nvSpPr>
        <p:spPr>
          <a:xfrm>
            <a:off x="462019" y="1344613"/>
            <a:ext cx="7759644" cy="4048107"/>
          </a:xfrm>
          <a:prstGeom prst="rect">
            <a:avLst/>
          </a:prstGeom>
          <a:noFill/>
          <a:ln>
            <a:noFill/>
          </a:ln>
        </p:spPr>
        <p:txBody>
          <a:bodyPr spcFirstLastPara="1" wrap="square" lIns="0" tIns="45700" rIns="0" bIns="45700" anchor="t" anchorCtr="0">
            <a:normAutofit lnSpcReduction="10000"/>
          </a:bodyPr>
          <a:lstStyle/>
          <a:p>
            <a:pPr marL="266700" lvl="0" indent="-266700" algn="l" rtl="0">
              <a:lnSpc>
                <a:spcPct val="100000"/>
              </a:lnSpc>
              <a:spcBef>
                <a:spcPts val="0"/>
              </a:spcBef>
              <a:spcAft>
                <a:spcPts val="0"/>
              </a:spcAft>
              <a:buSzPts val="1600"/>
              <a:buChar char="▪"/>
            </a:pPr>
            <a:r>
              <a:rPr lang="en-US"/>
              <a:t>Customers are often concerned about slow cycle time, defects, lack of transparency, or lack of traceability (inability to observe the current process status).</a:t>
            </a:r>
            <a:endParaRPr/>
          </a:p>
          <a:p>
            <a:pPr marL="266700" lvl="0" indent="-266700" algn="l" rtl="0">
              <a:lnSpc>
                <a:spcPct val="100000"/>
              </a:lnSpc>
              <a:spcBef>
                <a:spcPts val="600"/>
              </a:spcBef>
              <a:spcAft>
                <a:spcPts val="0"/>
              </a:spcAft>
              <a:buSzPts val="1600"/>
              <a:buChar char="▪"/>
            </a:pPr>
            <a:r>
              <a:rPr lang="en-US"/>
              <a:t>Process participants might be rather concerned about:</a:t>
            </a:r>
            <a:endParaRPr/>
          </a:p>
          <a:p>
            <a:pPr marL="539750" lvl="1" indent="-273050" algn="l" rtl="0">
              <a:lnSpc>
                <a:spcPct val="100000"/>
              </a:lnSpc>
              <a:spcBef>
                <a:spcPts val="600"/>
              </a:spcBef>
              <a:spcAft>
                <a:spcPts val="0"/>
              </a:spcAft>
              <a:buSzPts val="1600"/>
              <a:buChar char="▪"/>
            </a:pPr>
            <a:r>
              <a:rPr lang="en-US"/>
              <a:t>High resource utilization, working under stress. </a:t>
            </a:r>
            <a:endParaRPr/>
          </a:p>
          <a:p>
            <a:pPr marL="539750" lvl="1" indent="-273050" algn="l" rtl="0">
              <a:lnSpc>
                <a:spcPct val="100000"/>
              </a:lnSpc>
              <a:spcBef>
                <a:spcPts val="400"/>
              </a:spcBef>
              <a:spcAft>
                <a:spcPts val="0"/>
              </a:spcAft>
              <a:buSzPts val="1600"/>
              <a:buChar char="▪"/>
            </a:pPr>
            <a:r>
              <a:rPr lang="en-US"/>
              <a:t>Defects arising from handoffs in the process and wastes.</a:t>
            </a:r>
            <a:endParaRPr/>
          </a:p>
          <a:p>
            <a:pPr marL="266700" lvl="0" indent="-266700" algn="l" rtl="0">
              <a:lnSpc>
                <a:spcPct val="100000"/>
              </a:lnSpc>
              <a:spcBef>
                <a:spcPts val="400"/>
              </a:spcBef>
              <a:spcAft>
                <a:spcPts val="0"/>
              </a:spcAft>
              <a:buSzPts val="1600"/>
              <a:buChar char="▪"/>
            </a:pPr>
            <a:r>
              <a:rPr lang="en-US"/>
              <a:t>External parties (e.g. suppliers and sub-contractors) are generally concerned about having a steady or growing stream of work from the process, being able to plan their work ahead, and being able to meet contractual requirements.</a:t>
            </a:r>
            <a:endParaRPr/>
          </a:p>
          <a:p>
            <a:pPr marL="266700" lvl="0" indent="-266700" algn="l" rtl="0">
              <a:lnSpc>
                <a:spcPct val="100000"/>
              </a:lnSpc>
              <a:spcBef>
                <a:spcPts val="600"/>
              </a:spcBef>
              <a:spcAft>
                <a:spcPts val="0"/>
              </a:spcAft>
              <a:buSzPts val="1600"/>
              <a:buChar char="▪"/>
            </a:pPr>
            <a:r>
              <a:rPr lang="en-US"/>
              <a:t>The process owner is usually  concerned with performance, be it high cycle times or high processing times. Also be concerned about common defects and wastes, and  compliance with internal policy and external regulations.</a:t>
            </a:r>
            <a:endParaRPr/>
          </a:p>
          <a:p>
            <a:pPr marL="266700" lvl="0" indent="-266700" algn="l" rtl="0">
              <a:lnSpc>
                <a:spcPct val="100000"/>
              </a:lnSpc>
              <a:spcBef>
                <a:spcPts val="600"/>
              </a:spcBef>
              <a:spcAft>
                <a:spcPts val="0"/>
              </a:spcAft>
              <a:buSzPts val="1600"/>
              <a:buChar char="▪"/>
            </a:pPr>
            <a:r>
              <a:rPr lang="en-US"/>
              <a:t>The sponsor and other high-level managers are generally concerned with the strategic alignment of the process and the contribution of the process to key performance indicators. Also concerned about the ability of the process to adapt to evolving customer expectations, competition, and market conditions.</a:t>
            </a:r>
            <a:endParaRPr/>
          </a:p>
          <a:p>
            <a:pPr marL="266700" lvl="0" indent="-165100" algn="l" rtl="0">
              <a:lnSpc>
                <a:spcPct val="100000"/>
              </a:lnSpc>
              <a:spcBef>
                <a:spcPts val="600"/>
              </a:spcBef>
              <a:spcAft>
                <a:spcPts val="0"/>
              </a:spcAft>
              <a:buSzPts val="1600"/>
              <a:buNone/>
            </a:pPr>
            <a:endParaRPr/>
          </a:p>
          <a:p>
            <a:pPr marL="266700" lvl="0" indent="-165100" algn="l" rtl="0">
              <a:lnSpc>
                <a:spcPct val="100000"/>
              </a:lnSpc>
              <a:spcBef>
                <a:spcPts val="600"/>
              </a:spcBef>
              <a:spcAft>
                <a:spcPts val="0"/>
              </a:spcAft>
              <a:buSzPts val="1600"/>
              <a:buNone/>
            </a:pPr>
            <a:endParaRPr/>
          </a:p>
        </p:txBody>
      </p:sp>
      <p:sp>
        <p:nvSpPr>
          <p:cNvPr id="126" name="Google Shape;126;p13"/>
          <p:cNvSpPr txBox="1">
            <a:spLocks noGrp="1"/>
          </p:cNvSpPr>
          <p:nvPr>
            <p:ph type="sldNum" idx="12"/>
          </p:nvPr>
        </p:nvSpPr>
        <p:spPr>
          <a:xfrm>
            <a:off x="462407" y="5412059"/>
            <a:ext cx="892150" cy="258085"/>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SzPts val="800"/>
              <a:buNone/>
            </a:pPr>
            <a:r>
              <a:rPr lang="en-US"/>
              <a:t>SLIDE </a:t>
            </a:r>
            <a:fld id="{00000000-1234-1234-1234-123412341234}" type="slidenum">
              <a:rPr lang="en-US"/>
              <a:t>7</a:t>
            </a:fld>
            <a:endParaRPr/>
          </a:p>
        </p:txBody>
      </p:sp>
      <p:sp>
        <p:nvSpPr>
          <p:cNvPr id="127" name="Google Shape;127;p13"/>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Typical Stakeholder Concerns</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1143000" y="178594"/>
            <a:ext cx="6858000" cy="9525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latin typeface="Arial"/>
                <a:ea typeface="Arial"/>
                <a:cs typeface="Arial"/>
                <a:sym typeface="Arial"/>
              </a:rPr>
              <a:t>Issue register</a:t>
            </a:r>
            <a:endParaRPr>
              <a:latin typeface="Arial"/>
              <a:ea typeface="Arial"/>
              <a:cs typeface="Arial"/>
              <a:sym typeface="Arial"/>
            </a:endParaRPr>
          </a:p>
        </p:txBody>
      </p:sp>
      <p:sp>
        <p:nvSpPr>
          <p:cNvPr id="134" name="Google Shape;134;p14"/>
          <p:cNvSpPr txBox="1">
            <a:spLocks noGrp="1"/>
          </p:cNvSpPr>
          <p:nvPr>
            <p:ph type="body" idx="1"/>
          </p:nvPr>
        </p:nvSpPr>
        <p:spPr>
          <a:xfrm>
            <a:off x="1340115" y="1131094"/>
            <a:ext cx="6477000" cy="3929063"/>
          </a:xfrm>
          <a:prstGeom prst="rect">
            <a:avLst/>
          </a:prstGeom>
          <a:noFill/>
          <a:ln>
            <a:noFill/>
          </a:ln>
        </p:spPr>
        <p:txBody>
          <a:bodyPr spcFirstLastPara="1" wrap="square" lIns="0" tIns="45700" rIns="0" bIns="45700" anchor="t" anchorCtr="0">
            <a:normAutofit/>
          </a:bodyPr>
          <a:lstStyle/>
          <a:p>
            <a:pPr marL="266700" lvl="0" indent="-266700" algn="l" rtl="0">
              <a:lnSpc>
                <a:spcPct val="100000"/>
              </a:lnSpc>
              <a:spcBef>
                <a:spcPts val="0"/>
              </a:spcBef>
              <a:spcAft>
                <a:spcPts val="0"/>
              </a:spcAft>
              <a:buSzPts val="1833"/>
              <a:buChar char="▪"/>
            </a:pPr>
            <a:r>
              <a:rPr lang="en-US" sz="1833">
                <a:latin typeface="Arial"/>
                <a:ea typeface="Arial"/>
                <a:cs typeface="Arial"/>
                <a:sym typeface="Arial"/>
              </a:rPr>
              <a:t>Purpose: to maintain, organize and prioritize perceived weaknesses of the process (issues)</a:t>
            </a:r>
            <a:endParaRPr/>
          </a:p>
          <a:p>
            <a:pPr marL="266700" lvl="0" indent="-266700" algn="l" rtl="0">
              <a:lnSpc>
                <a:spcPct val="100000"/>
              </a:lnSpc>
              <a:spcBef>
                <a:spcPts val="600"/>
              </a:spcBef>
              <a:spcAft>
                <a:spcPts val="0"/>
              </a:spcAft>
              <a:buSzPts val="1833"/>
              <a:buChar char="▪"/>
            </a:pPr>
            <a:r>
              <a:rPr lang="en-US" sz="1833">
                <a:latin typeface="Arial"/>
                <a:ea typeface="Arial"/>
                <a:cs typeface="Arial"/>
                <a:sym typeface="Arial"/>
              </a:rPr>
              <a:t>Sources of issues:</a:t>
            </a:r>
            <a:endParaRPr/>
          </a:p>
          <a:p>
            <a:pPr marL="539750" lvl="1" indent="-273050" algn="l" rtl="0">
              <a:lnSpc>
                <a:spcPct val="100000"/>
              </a:lnSpc>
              <a:spcBef>
                <a:spcPts val="600"/>
              </a:spcBef>
              <a:spcAft>
                <a:spcPts val="0"/>
              </a:spcAft>
              <a:buSzPts val="1333"/>
              <a:buChar char="▪"/>
            </a:pPr>
            <a:r>
              <a:rPr lang="en-US" sz="1333">
                <a:latin typeface="Arial"/>
                <a:ea typeface="Arial"/>
                <a:cs typeface="Arial"/>
                <a:sym typeface="Arial"/>
              </a:rPr>
              <a:t>Input to a process modelling project</a:t>
            </a:r>
            <a:endParaRPr/>
          </a:p>
          <a:p>
            <a:pPr marL="539750" lvl="1" indent="-273050" algn="l" rtl="0">
              <a:lnSpc>
                <a:spcPct val="100000"/>
              </a:lnSpc>
              <a:spcBef>
                <a:spcPts val="400"/>
              </a:spcBef>
              <a:spcAft>
                <a:spcPts val="0"/>
              </a:spcAft>
              <a:buSzPts val="1333"/>
              <a:buChar char="▪"/>
            </a:pPr>
            <a:r>
              <a:rPr lang="en-US" sz="1333">
                <a:latin typeface="Arial"/>
                <a:ea typeface="Arial"/>
                <a:cs typeface="Arial"/>
                <a:sym typeface="Arial"/>
              </a:rPr>
              <a:t>Collected as part of ongoing process improvement actions</a:t>
            </a:r>
            <a:endParaRPr/>
          </a:p>
          <a:p>
            <a:pPr marL="539750" lvl="1" indent="-273050" algn="l" rtl="0">
              <a:lnSpc>
                <a:spcPct val="100000"/>
              </a:lnSpc>
              <a:spcBef>
                <a:spcPts val="400"/>
              </a:spcBef>
              <a:spcAft>
                <a:spcPts val="0"/>
              </a:spcAft>
              <a:buSzPts val="1333"/>
              <a:buChar char="▪"/>
            </a:pPr>
            <a:r>
              <a:rPr lang="en-US" sz="1333">
                <a:latin typeface="Arial"/>
                <a:ea typeface="Arial"/>
                <a:cs typeface="Arial"/>
                <a:sym typeface="Arial"/>
              </a:rPr>
              <a:t>Collected during process discovery (modelling)</a:t>
            </a:r>
            <a:endParaRPr/>
          </a:p>
          <a:p>
            <a:pPr marL="539750" lvl="1" indent="-273050" algn="l" rtl="0">
              <a:lnSpc>
                <a:spcPct val="100000"/>
              </a:lnSpc>
              <a:spcBef>
                <a:spcPts val="400"/>
              </a:spcBef>
              <a:spcAft>
                <a:spcPts val="0"/>
              </a:spcAft>
              <a:buSzPts val="1333"/>
              <a:buChar char="▪"/>
            </a:pPr>
            <a:r>
              <a:rPr lang="en-US" sz="1333">
                <a:latin typeface="Arial"/>
                <a:ea typeface="Arial"/>
                <a:cs typeface="Arial"/>
                <a:sym typeface="Arial"/>
              </a:rPr>
              <a:t>Value-added/waste analysis</a:t>
            </a:r>
            <a:endParaRPr/>
          </a:p>
          <a:p>
            <a:pPr marL="539750" lvl="1" indent="-177800" algn="l" rtl="0">
              <a:lnSpc>
                <a:spcPct val="100000"/>
              </a:lnSpc>
              <a:spcBef>
                <a:spcPts val="400"/>
              </a:spcBef>
              <a:spcAft>
                <a:spcPts val="0"/>
              </a:spcAft>
              <a:buSzPts val="1500"/>
              <a:buFont typeface="Arial"/>
              <a:buNone/>
            </a:pPr>
            <a:endParaRPr>
              <a:latin typeface="Arial"/>
              <a:ea typeface="Arial"/>
              <a:cs typeface="Arial"/>
              <a:sym typeface="Arial"/>
            </a:endParaRPr>
          </a:p>
          <a:p>
            <a:pPr marL="266700" lvl="0" indent="-165100" algn="l" rtl="0">
              <a:lnSpc>
                <a:spcPct val="100000"/>
              </a:lnSpc>
              <a:spcBef>
                <a:spcPts val="400"/>
              </a:spcBef>
              <a:spcAft>
                <a:spcPts val="0"/>
              </a:spcAft>
              <a:buSzPts val="1600"/>
              <a:buNone/>
            </a:pP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body" idx="1"/>
          </p:nvPr>
        </p:nvSpPr>
        <p:spPr>
          <a:xfrm>
            <a:off x="457200" y="1344613"/>
            <a:ext cx="7764463" cy="3859212"/>
          </a:xfrm>
          <a:prstGeom prst="rect">
            <a:avLst/>
          </a:prstGeom>
          <a:noFill/>
          <a:ln>
            <a:noFill/>
          </a:ln>
        </p:spPr>
        <p:txBody>
          <a:bodyPr spcFirstLastPara="1" wrap="square" lIns="0" tIns="45700" rIns="0" bIns="45700" anchor="t" anchorCtr="0">
            <a:normAutofit/>
          </a:bodyPr>
          <a:lstStyle/>
          <a:p>
            <a:pPr marL="266700" lvl="0" indent="-266700" algn="l" rtl="0">
              <a:lnSpc>
                <a:spcPct val="100000"/>
              </a:lnSpc>
              <a:spcBef>
                <a:spcPts val="0"/>
              </a:spcBef>
              <a:spcAft>
                <a:spcPts val="0"/>
              </a:spcAft>
              <a:buSzPts val="1600"/>
              <a:buChar char="▪"/>
            </a:pPr>
            <a:r>
              <a:rPr lang="en-US">
                <a:latin typeface="Arial"/>
                <a:ea typeface="Arial"/>
                <a:cs typeface="Arial"/>
                <a:sym typeface="Arial"/>
              </a:rPr>
              <a:t>Can take the form of a table with:</a:t>
            </a:r>
            <a:endParaRPr>
              <a:latin typeface="Arial"/>
              <a:ea typeface="Arial"/>
              <a:cs typeface="Arial"/>
              <a:sym typeface="Arial"/>
            </a:endParaRPr>
          </a:p>
          <a:p>
            <a:pPr marL="539750" lvl="1" indent="-273050" algn="l" rtl="0">
              <a:lnSpc>
                <a:spcPct val="100000"/>
              </a:lnSpc>
              <a:spcBef>
                <a:spcPts val="600"/>
              </a:spcBef>
              <a:spcAft>
                <a:spcPts val="0"/>
              </a:spcAft>
              <a:buSzPts val="1667"/>
              <a:buChar char="▪"/>
            </a:pPr>
            <a:r>
              <a:rPr lang="en-US" sz="1667">
                <a:latin typeface="Arial"/>
                <a:ea typeface="Arial"/>
                <a:cs typeface="Arial"/>
                <a:sym typeface="Arial"/>
              </a:rPr>
              <a:t>Issue identifier</a:t>
            </a:r>
            <a:endParaRPr/>
          </a:p>
          <a:p>
            <a:pPr marL="539750" lvl="1" indent="-273050" algn="l" rtl="0">
              <a:lnSpc>
                <a:spcPct val="100000"/>
              </a:lnSpc>
              <a:spcBef>
                <a:spcPts val="400"/>
              </a:spcBef>
              <a:spcAft>
                <a:spcPts val="0"/>
              </a:spcAft>
              <a:buSzPts val="1667"/>
              <a:buChar char="▪"/>
            </a:pPr>
            <a:r>
              <a:rPr lang="en-US" sz="1667">
                <a:latin typeface="Arial"/>
                <a:ea typeface="Arial"/>
                <a:cs typeface="Arial"/>
                <a:sym typeface="Arial"/>
              </a:rPr>
              <a:t>Short name</a:t>
            </a:r>
            <a:endParaRPr/>
          </a:p>
          <a:p>
            <a:pPr marL="539750" lvl="1" indent="-273050" algn="l" rtl="0">
              <a:lnSpc>
                <a:spcPct val="100000"/>
              </a:lnSpc>
              <a:spcBef>
                <a:spcPts val="400"/>
              </a:spcBef>
              <a:spcAft>
                <a:spcPts val="0"/>
              </a:spcAft>
              <a:buSzPts val="1667"/>
              <a:buChar char="▪"/>
            </a:pPr>
            <a:r>
              <a:rPr lang="en-US" sz="1667">
                <a:latin typeface="Arial"/>
                <a:ea typeface="Arial"/>
                <a:cs typeface="Arial"/>
                <a:sym typeface="Arial"/>
              </a:rPr>
              <a:t>Description</a:t>
            </a:r>
            <a:endParaRPr/>
          </a:p>
          <a:p>
            <a:pPr marL="539750" lvl="1" indent="-273050" algn="l" rtl="0">
              <a:lnSpc>
                <a:spcPct val="100000"/>
              </a:lnSpc>
              <a:spcBef>
                <a:spcPts val="400"/>
              </a:spcBef>
              <a:spcAft>
                <a:spcPts val="0"/>
              </a:spcAft>
              <a:buSzPts val="1667"/>
              <a:buChar char="▪"/>
            </a:pPr>
            <a:r>
              <a:rPr lang="en-US" sz="1667">
                <a:latin typeface="Arial"/>
                <a:ea typeface="Arial"/>
                <a:cs typeface="Arial"/>
                <a:sym typeface="Arial"/>
              </a:rPr>
              <a:t>Assumptions</a:t>
            </a:r>
            <a:endParaRPr/>
          </a:p>
          <a:p>
            <a:pPr marL="539750" lvl="1" indent="-273050" algn="l" rtl="0">
              <a:lnSpc>
                <a:spcPct val="100000"/>
              </a:lnSpc>
              <a:spcBef>
                <a:spcPts val="400"/>
              </a:spcBef>
              <a:spcAft>
                <a:spcPts val="0"/>
              </a:spcAft>
              <a:buSzPts val="1667"/>
              <a:buChar char="▪"/>
            </a:pPr>
            <a:r>
              <a:rPr lang="en-US" sz="1667">
                <a:latin typeface="Arial"/>
                <a:ea typeface="Arial"/>
                <a:cs typeface="Arial"/>
                <a:sym typeface="Arial"/>
              </a:rPr>
              <a:t>Impact: Qualitative and Quantitative</a:t>
            </a:r>
            <a:endParaRPr/>
          </a:p>
          <a:p>
            <a:pPr marL="539750" lvl="1" indent="-273050" algn="l" rtl="0">
              <a:lnSpc>
                <a:spcPct val="100000"/>
              </a:lnSpc>
              <a:spcBef>
                <a:spcPts val="400"/>
              </a:spcBef>
              <a:spcAft>
                <a:spcPts val="0"/>
              </a:spcAft>
              <a:buSzPts val="1667"/>
              <a:buChar char="▪"/>
            </a:pPr>
            <a:r>
              <a:rPr lang="en-US" sz="1667">
                <a:latin typeface="Arial"/>
                <a:ea typeface="Arial"/>
                <a:cs typeface="Arial"/>
                <a:sym typeface="Arial"/>
              </a:rPr>
              <a:t>Possible improvement actions</a:t>
            </a:r>
            <a:endParaRPr/>
          </a:p>
          <a:p>
            <a:pPr marL="266700" lvl="0" indent="-266700" algn="l" rtl="0">
              <a:lnSpc>
                <a:spcPct val="100000"/>
              </a:lnSpc>
              <a:spcBef>
                <a:spcPts val="400"/>
              </a:spcBef>
              <a:spcAft>
                <a:spcPts val="0"/>
              </a:spcAft>
              <a:buSzPts val="1600"/>
              <a:buChar char="▪"/>
            </a:pPr>
            <a:r>
              <a:rPr lang="en-US">
                <a:latin typeface="Arial"/>
                <a:ea typeface="Arial"/>
                <a:cs typeface="Arial"/>
                <a:sym typeface="Arial"/>
              </a:rPr>
              <a:t>Larger process improvement projects may require issue trackers</a:t>
            </a:r>
            <a:endParaRPr/>
          </a:p>
        </p:txBody>
      </p:sp>
      <p:sp>
        <p:nvSpPr>
          <p:cNvPr id="141" name="Google Shape;141;p15"/>
          <p:cNvSpPr txBox="1">
            <a:spLocks noGrp="1"/>
          </p:cNvSpPr>
          <p:nvPr>
            <p:ph type="title"/>
          </p:nvPr>
        </p:nvSpPr>
        <p:spPr>
          <a:xfrm>
            <a:off x="462408" y="139700"/>
            <a:ext cx="6840000" cy="903822"/>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400"/>
              <a:buFont typeface="Arial"/>
              <a:buNone/>
            </a:pPr>
            <a:r>
              <a:rPr lang="en-US"/>
              <a:t>Issue register structure</a:t>
            </a:r>
            <a:endParaRPr/>
          </a:p>
        </p:txBody>
      </p:sp>
      <p:sp>
        <p:nvSpPr>
          <p:cNvPr id="142" name="Google Shape;142;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None/>
            </a:pPr>
            <a:fld id="{00000000-1234-1234-1234-123412341234}" type="slidenum">
              <a:rPr lang="en-US" sz="1800">
                <a:solidFill>
                  <a:srgbClr val="7F7F7F"/>
                </a:solidFill>
                <a:latin typeface="Verdana"/>
                <a:ea typeface="Verdana"/>
                <a:cs typeface="Verdana"/>
                <a:sym typeface="Verdana"/>
              </a:rPr>
              <a:t>9</a:t>
            </a:fld>
            <a:endParaRPr sz="1800">
              <a:solidFill>
                <a:srgbClr val="7F7F7F"/>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WU 16:10">
  <a:themeElements>
    <a:clrScheme name="WU">
      <a:dk1>
        <a:srgbClr val="000000"/>
      </a:dk1>
      <a:lt1>
        <a:srgbClr val="FFFFFF"/>
      </a:lt1>
      <a:dk2>
        <a:srgbClr val="002350"/>
      </a:dk2>
      <a:lt2>
        <a:srgbClr val="E5F5FA"/>
      </a:lt2>
      <a:accent1>
        <a:srgbClr val="0096D3"/>
      </a:accent1>
      <a:accent2>
        <a:srgbClr val="002350"/>
      </a:accent2>
      <a:accent3>
        <a:srgbClr val="4B2582"/>
      </a:accent3>
      <a:accent4>
        <a:srgbClr val="457AA0"/>
      </a:accent4>
      <a:accent5>
        <a:srgbClr val="A592C0"/>
      </a:accent5>
      <a:accent6>
        <a:srgbClr val="80CFE9"/>
      </a:accent6>
      <a:hlink>
        <a:srgbClr val="405A7C"/>
      </a:hlink>
      <a:folHlink>
        <a:srgbClr val="0082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1224</Words>
  <Application>Microsoft Office PowerPoint</Application>
  <PresentationFormat>On-screen Show (16:10)</PresentationFormat>
  <Paragraphs>208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Georgia</vt:lpstr>
      <vt:lpstr>Noto Sans Symbols</vt:lpstr>
      <vt:lpstr>Times New Roman</vt:lpstr>
      <vt:lpstr>Verdana</vt:lpstr>
      <vt:lpstr>WU 16:10</vt:lpstr>
      <vt:lpstr>Chapter 6: Qualitative Process Analysis</vt:lpstr>
      <vt:lpstr>Process Analysis in the BPM Lifecycle</vt:lpstr>
      <vt:lpstr>Qualitative Process Analysis: Overview</vt:lpstr>
      <vt:lpstr>Chapter 6: Qualitative Process Analysis</vt:lpstr>
      <vt:lpstr>Identifying and documenting process issues</vt:lpstr>
      <vt:lpstr>Stakeholder Analysis</vt:lpstr>
      <vt:lpstr>Typical Stakeholder Concerns</vt:lpstr>
      <vt:lpstr>Issue register</vt:lpstr>
      <vt:lpstr>Issue register structure</vt:lpstr>
      <vt:lpstr>Example of an issue documentation</vt:lpstr>
      <vt:lpstr>Issue Register Example</vt:lpstr>
      <vt:lpstr>Pareto chart</vt:lpstr>
      <vt:lpstr>Pareto chart example</vt:lpstr>
      <vt:lpstr>Exercise</vt:lpstr>
      <vt:lpstr>Chapter 6: Qualitative Process Analysis</vt:lpstr>
      <vt:lpstr>Root-cause analysis</vt:lpstr>
      <vt:lpstr>Why-why diagram</vt:lpstr>
      <vt:lpstr>Why-why diagram example</vt:lpstr>
      <vt:lpstr>Cause-effect (Fishbone) diagram</vt:lpstr>
      <vt:lpstr>Categories of causes: Six Ms</vt:lpstr>
      <vt:lpstr>Categories of causes: Six Ms</vt:lpstr>
      <vt:lpstr>Cause-effect diagram example</vt:lpstr>
      <vt:lpstr>Exercise</vt:lpstr>
      <vt:lpstr>Chapter 6: Qualitative Process Analysis</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Qualitative Process Analysis</dc:title>
  <dc:creator>M</dc:creator>
  <cp:lastModifiedBy>M</cp:lastModifiedBy>
  <cp:revision>2</cp:revision>
  <dcterms:modified xsi:type="dcterms:W3CDTF">2024-03-19T05:47:19Z</dcterms:modified>
</cp:coreProperties>
</file>