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452" r:id="rId2"/>
    <p:sldId id="453" r:id="rId3"/>
    <p:sldId id="454" r:id="rId4"/>
    <p:sldId id="455" r:id="rId5"/>
    <p:sldId id="456" r:id="rId6"/>
    <p:sldId id="458" r:id="rId7"/>
    <p:sldId id="457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5" r:id="rId23"/>
    <p:sldId id="476" r:id="rId24"/>
    <p:sldId id="474" r:id="rId25"/>
    <p:sldId id="466" r:id="rId26"/>
    <p:sldId id="501" r:id="rId27"/>
    <p:sldId id="477" r:id="rId28"/>
    <p:sldId id="478" r:id="rId29"/>
    <p:sldId id="479" r:id="rId30"/>
    <p:sldId id="480" r:id="rId31"/>
    <p:sldId id="481" r:id="rId32"/>
    <p:sldId id="482" r:id="rId33"/>
    <p:sldId id="483" r:id="rId34"/>
    <p:sldId id="498" r:id="rId35"/>
    <p:sldId id="484" r:id="rId36"/>
    <p:sldId id="485" r:id="rId37"/>
    <p:sldId id="486" r:id="rId38"/>
    <p:sldId id="487" r:id="rId39"/>
    <p:sldId id="488" r:id="rId40"/>
    <p:sldId id="499" r:id="rId41"/>
    <p:sldId id="489" r:id="rId42"/>
    <p:sldId id="490" r:id="rId43"/>
    <p:sldId id="491" r:id="rId44"/>
    <p:sldId id="441" r:id="rId45"/>
    <p:sldId id="492" r:id="rId46"/>
    <p:sldId id="500" r:id="rId47"/>
    <p:sldId id="446" r:id="rId48"/>
    <p:sldId id="493" r:id="rId49"/>
    <p:sldId id="502" r:id="rId50"/>
    <p:sldId id="503" r:id="rId51"/>
    <p:sldId id="504" r:id="rId52"/>
    <p:sldId id="495" r:id="rId53"/>
    <p:sldId id="496" r:id="rId54"/>
    <p:sldId id="497" r:id="rId55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1566" y="6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FC2BFA5-5AFA-40DE-8147-E6EE3DFF88A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E18BF2B-800A-4863-8206-616B033EBD0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3C013D-230A-4FE0-B431-0FC613097656}" type="slidenum">
              <a:rPr lang="en-CA" altLang="en-US" sz="1200">
                <a:latin typeface="Tahoma" panose="020B0604030504040204" pitchFamily="34" charset="0"/>
              </a:rPr>
              <a:pPr/>
              <a:t>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16387" name="Rectangle 2"/>
          <p:cNvSpPr>
            <a:spLocks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B2A7CC-059B-42A9-87C4-857E538E6EAE}" type="slidenum">
              <a:rPr lang="en-CA" altLang="en-US" sz="1200">
                <a:latin typeface="Tahoma" panose="020B0604030504040204" pitchFamily="34" charset="0"/>
              </a:rPr>
              <a:pPr/>
              <a:t>44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47407F-092B-40D5-B2D1-C0B99A14212C}" type="slidenum">
              <a:rPr lang="en-CA" altLang="en-US" sz="1200">
                <a:latin typeface="Tahoma" panose="020B0604030504040204" pitchFamily="34" charset="0"/>
              </a:rPr>
              <a:pPr/>
              <a:t>47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F422FD-99D7-44B4-9F7F-3441769D4F36}" type="slidenum">
              <a:rPr lang="en-CA" altLang="en-US" sz="1200">
                <a:latin typeface="Tahoma" panose="020B0604030504040204" pitchFamily="34" charset="0"/>
              </a:rPr>
              <a:pPr/>
              <a:t>49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D12A67-D5F6-4DC0-BB3C-F09DFB909E14}" type="slidenum">
              <a:rPr lang="en-CA" altLang="en-US" sz="1200">
                <a:latin typeface="Tahoma" panose="020B0604030504040204" pitchFamily="34" charset="0"/>
              </a:rPr>
              <a:pPr/>
              <a:t>50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19D323-314B-4F1F-93F5-8B272D41CE91}" type="slidenum">
              <a:rPr lang="en-CA" altLang="en-US" sz="1200">
                <a:latin typeface="Tahoma" panose="020B0604030504040204" pitchFamily="34" charset="0"/>
              </a:rPr>
              <a:pPr/>
              <a:t>51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Copyright © 2016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2093230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63BBE58E-2C39-4E25-808B-39B3A7024114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814698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3B71369A-0A8C-40D5-8A0C-7EE90D182B3B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141040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6- </a:t>
            </a:r>
            <a:fld id="{A210C12D-FD4D-43CE-95CA-FA6A9397C36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792252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6- </a:t>
            </a:r>
            <a:fld id="{6F9D5BE7-AE2A-4DB1-B562-1A0CEBCF52E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5671275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CF45F26D-A7D3-468E-BB1D-ED520FEECE3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5285068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33ADFE32-EA80-4B45-9234-12E3C24A2067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9650569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6BD32E29-3342-412B-BD8F-842833C3DCE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98526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62512234-4E11-455B-AD5A-AD3FF6B88C02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3743076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170E4BB2-F6F7-4188-89C7-AA1CC7B8E396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9429492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E10E6D7B-AA8F-40B9-AE3E-4E2C1F366F6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3723049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smtClean="0">
                <a:latin typeface="Tahoma" panose="020B0604030504040204" pitchFamily="34" charset="0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anose="020B0604030504040204" pitchFamily="34" charset="0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smtClean="0"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6- </a:t>
            </a:r>
            <a:fld id="{C491E125-8B4C-4452-947F-B99A4ABCEFA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8" r:id="rId2"/>
    <p:sldLayoutId id="2147483819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200" b="1" smtClean="0"/>
              <a:t>CHAPTER 6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3200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4400" smtClean="0"/>
              <a:t>Basic SQL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30287AD0-9493-4BE7-960E-F0551D1C67FC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Verdana" panose="020B0604030504040204" pitchFamily="34" charset="0"/>
              </a:rPr>
              <a:t>COMPANY relational database schema (Fig. 5.7)</a:t>
            </a:r>
          </a:p>
        </p:txBody>
      </p:sp>
      <p:pic>
        <p:nvPicPr>
          <p:cNvPr id="24579" name="Picture 2" descr="fig05_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524000"/>
            <a:ext cx="70770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6- 11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latin typeface="Verdana" panose="020B0604030504040204" pitchFamily="34" charset="0"/>
              </a:rPr>
              <a:t>One possible database state for the COMPANY relational database schema (Fig. 5.6)</a:t>
            </a:r>
          </a:p>
        </p:txBody>
      </p:sp>
      <p:pic>
        <p:nvPicPr>
          <p:cNvPr id="25603" name="Picture 3" descr="fig05_06continue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6- 12</a:t>
            </a:r>
          </a:p>
        </p:txBody>
      </p:sp>
    </p:spTree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4213" y="328613"/>
            <a:ext cx="7796212" cy="992187"/>
          </a:xfrm>
        </p:spPr>
        <p:txBody>
          <a:bodyPr/>
          <a:lstStyle/>
          <a:p>
            <a:r>
              <a:rPr lang="en-US" altLang="en-US" sz="2600" smtClean="0">
                <a:latin typeface="Verdana" panose="020B0604030504040204" pitchFamily="34" charset="0"/>
              </a:rPr>
              <a:t>One possible database state for the COMPANY relational database schema – continued (Fig. 5.6)</a:t>
            </a:r>
          </a:p>
        </p:txBody>
      </p:sp>
      <p:pic>
        <p:nvPicPr>
          <p:cNvPr id="26627" name="Picture 2" descr="fig05_06continued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24000"/>
            <a:ext cx="82296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6- 13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55588" y="169863"/>
            <a:ext cx="8126412" cy="1201737"/>
          </a:xfrm>
        </p:spPr>
        <p:txBody>
          <a:bodyPr anchor="ctr"/>
          <a:lstStyle/>
          <a:p>
            <a:r>
              <a:rPr lang="en-US" altLang="en-US" sz="2600" smtClean="0">
                <a:latin typeface="Verdana" panose="020B0604030504040204" pitchFamily="34" charset="0"/>
              </a:rPr>
              <a:t>SQL CREATE TABLE data definition statements for defining the COMPANY schema from Figure 5.7 (Fig. 6.1)</a:t>
            </a:r>
            <a:endParaRPr lang="en-US" altLang="en-US" i="1" smtClean="0">
              <a:latin typeface="Verdana" panose="020B0604030504040204" pitchFamily="34" charset="0"/>
            </a:endParaRPr>
          </a:p>
        </p:txBody>
      </p:sp>
      <p:pic>
        <p:nvPicPr>
          <p:cNvPr id="27651" name="Picture 2" descr="fig06_01continued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5943600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68963" y="6124575"/>
            <a:ext cx="3475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solidFill>
                  <a:schemeClr val="tx1"/>
                </a:solidFill>
                <a:latin typeface="Verdana" panose="020B0604030504040204" pitchFamily="34" charset="0"/>
              </a:rPr>
              <a:t>continued on next slide</a:t>
            </a:r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6- 14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smtClean="0">
                <a:latin typeface="Verdana" panose="020B0604030504040204" pitchFamily="34" charset="0"/>
              </a:rPr>
              <a:t>SQL CREATE TABLE data definition statements for defining the COMPANY schema from Figure 5.7 (Fig. 6.1)</a:t>
            </a:r>
            <a:r>
              <a:rPr lang="en-US" altLang="en-US" sz="2800" smtClean="0">
                <a:latin typeface="Verdana" panose="020B0604030504040204" pitchFamily="34" charset="0"/>
              </a:rPr>
              <a:t>-continued</a:t>
            </a:r>
            <a:endParaRPr lang="en-US" altLang="en-US" sz="2600" i="1" smtClean="0">
              <a:latin typeface="Verdana" panose="020B0604030504040204" pitchFamily="34" charset="0"/>
            </a:endParaRPr>
          </a:p>
        </p:txBody>
      </p:sp>
      <p:pic>
        <p:nvPicPr>
          <p:cNvPr id="29699" name="Picture 2" descr="fig06_01continue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400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6- 15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CREATE TABLE Command in SQL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Some foreign keys may cause errors </a:t>
            </a:r>
          </a:p>
          <a:p>
            <a:pPr lvl="1"/>
            <a:r>
              <a:rPr lang="en-US" altLang="en-US" smtClean="0"/>
              <a:t>Specified either via: </a:t>
            </a:r>
          </a:p>
          <a:p>
            <a:pPr lvl="2"/>
            <a:r>
              <a:rPr lang="en-US" altLang="en-US" smtClean="0"/>
              <a:t>Circular references </a:t>
            </a:r>
          </a:p>
          <a:p>
            <a:pPr lvl="2"/>
            <a:r>
              <a:rPr lang="en-US" altLang="en-US" smtClean="0"/>
              <a:t>Or because they refer to a table that has not yet been created</a:t>
            </a:r>
          </a:p>
          <a:p>
            <a:pPr lvl="1"/>
            <a:r>
              <a:rPr lang="en-US" altLang="en-US" smtClean="0"/>
              <a:t>DBA’s have ways to stop referential integrity enforcement to get around this problem.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6- 16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Attribute Data Types and Domains in SQL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Basic </a:t>
            </a:r>
            <a:r>
              <a:rPr lang="en-US" altLang="en-US" b="1" smtClean="0"/>
              <a:t>data types</a:t>
            </a:r>
          </a:p>
          <a:p>
            <a:pPr lvl="1"/>
            <a:r>
              <a:rPr lang="en-US" altLang="en-US" b="1" smtClean="0"/>
              <a:t>Numeric </a:t>
            </a:r>
            <a:r>
              <a:rPr lang="en-US" altLang="en-US" smtClean="0"/>
              <a:t>data types </a:t>
            </a:r>
          </a:p>
          <a:p>
            <a:pPr lvl="2"/>
            <a:r>
              <a:rPr lang="en-US" altLang="en-US" smtClean="0"/>
              <a:t>Integer numbers: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</a:p>
          <a:p>
            <a:pPr lvl="2"/>
            <a:r>
              <a:rPr lang="en-US" altLang="en-US" smtClean="0"/>
              <a:t>Floating-point (real) numbers: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mtClean="0"/>
              <a:t>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pPr lvl="1"/>
            <a:r>
              <a:rPr lang="en-US" altLang="en-US" b="1" smtClean="0"/>
              <a:t>Character-string </a:t>
            </a:r>
            <a:r>
              <a:rPr lang="en-US" altLang="en-US" smtClean="0"/>
              <a:t>data types </a:t>
            </a:r>
          </a:p>
          <a:p>
            <a:pPr lvl="2"/>
            <a:r>
              <a:rPr lang="en-US" altLang="en-US" smtClean="0"/>
              <a:t>Fixed length: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CHAR(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US" smtClean="0"/>
              <a:t>Varying length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: VARCHAR(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>
                <a:cs typeface="Courier New" panose="02070309020205020404" pitchFamily="49" charset="0"/>
              </a:rPr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CHAR VARYING(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>
                <a:cs typeface="Courier New" panose="02070309020205020404" pitchFamily="49" charset="0"/>
              </a:rPr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 VARYING(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6- 17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Attribute Data Types and Domains in SQL (cont’d.)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b="1" smtClean="0"/>
              <a:t>Bit-string</a:t>
            </a:r>
            <a:r>
              <a:rPr lang="en-US" altLang="en-US" smtClean="0"/>
              <a:t> data types </a:t>
            </a:r>
          </a:p>
          <a:p>
            <a:pPr lvl="2"/>
            <a:r>
              <a:rPr lang="en-US" altLang="en-US" smtClean="0"/>
              <a:t>Fixed length: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BIT(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US" smtClean="0"/>
              <a:t>Varying length: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BIT VARYING(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b="1" smtClean="0"/>
              <a:t>Boolean</a:t>
            </a:r>
            <a:r>
              <a:rPr lang="en-US" altLang="en-US" smtClean="0"/>
              <a:t> data type </a:t>
            </a:r>
          </a:p>
          <a:p>
            <a:pPr lvl="2"/>
            <a:r>
              <a:rPr lang="en-US" altLang="en-US" smtClean="0"/>
              <a:t>Values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smtClean="0"/>
              <a:t>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altLang="en-US" smtClean="0"/>
              <a:t>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b="1" smtClean="0"/>
              <a:t>DATE</a:t>
            </a:r>
            <a:r>
              <a:rPr lang="en-US" altLang="en-US" smtClean="0"/>
              <a:t> data type </a:t>
            </a:r>
          </a:p>
          <a:p>
            <a:pPr lvl="2"/>
            <a:r>
              <a:rPr lang="en-US" altLang="en-US" smtClean="0"/>
              <a:t>Ten positions</a:t>
            </a:r>
          </a:p>
          <a:p>
            <a:pPr lvl="2"/>
            <a:r>
              <a:rPr lang="en-US" altLang="en-US" smtClean="0">
                <a:cs typeface="Courier New" panose="02070309020205020404" pitchFamily="49" charset="0"/>
              </a:rPr>
              <a:t>Components are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en-US" altLang="en-US" smtClean="0"/>
              <a:t>, </a:t>
            </a:r>
            <a:r>
              <a:rPr lang="en-US" altLang="en-US" smtClean="0">
                <a:cs typeface="Courier New" panose="02070309020205020404" pitchFamily="49" charset="0"/>
              </a:rPr>
              <a:t>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altLang="en-US" smtClean="0">
                <a:cs typeface="Courier New" panose="02070309020205020404" pitchFamily="49" charset="0"/>
              </a:rPr>
              <a:t>in the form YYYY-MM-DD</a:t>
            </a:r>
          </a:p>
          <a:p>
            <a:pPr lvl="2"/>
            <a:r>
              <a:rPr lang="en-US" altLang="en-US" smtClean="0">
                <a:cs typeface="Courier New" panose="02070309020205020404" pitchFamily="49" charset="0"/>
              </a:rPr>
              <a:t>Multiple mapping functions available in RDBMSs to change date formats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6- 18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Attribute Data Types and Domains in SQL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39713" y="1550988"/>
            <a:ext cx="8294687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ＭＳ Ｐゴシック" charset="0"/>
              </a:rPr>
              <a:t>Additional data types</a:t>
            </a:r>
          </a:p>
          <a:p>
            <a:pPr lvl="1">
              <a:defRPr/>
            </a:pPr>
            <a:r>
              <a:rPr lang="en-US" altLang="en-US" b="1" dirty="0" smtClean="0">
                <a:ea typeface="ＭＳ Ｐゴシック" charset="0"/>
              </a:rPr>
              <a:t>Timestamp</a:t>
            </a:r>
            <a:r>
              <a:rPr lang="en-US" altLang="en-US" dirty="0" smtClean="0">
                <a:ea typeface="ＭＳ Ｐゴシック" charset="0"/>
              </a:rPr>
              <a:t> data type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en-US" dirty="0" smtClean="0">
                <a:ea typeface="ＭＳ Ｐゴシック" charset="0"/>
              </a:rPr>
              <a:t>Includes the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DATE</a:t>
            </a:r>
            <a:r>
              <a:rPr lang="en-US" altLang="en-US" dirty="0" smtClean="0">
                <a:ea typeface="ＭＳ Ｐゴシック" charset="0"/>
              </a:rPr>
              <a:t> and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TIME</a:t>
            </a:r>
            <a:r>
              <a:rPr lang="en-US" altLang="en-US" dirty="0" smtClean="0">
                <a:ea typeface="ＭＳ Ｐゴシック" charset="0"/>
              </a:rPr>
              <a:t> fields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charset="0"/>
              </a:rPr>
              <a:t>Plus a minimum of six positions for decimal fractions of seconds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charset="0"/>
              </a:rPr>
              <a:t>Optional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WITH TIME ZONE</a:t>
            </a:r>
            <a:r>
              <a:rPr lang="en-US" altLang="en-US" dirty="0" smtClean="0">
                <a:ea typeface="ＭＳ Ｐゴシック" charset="0"/>
              </a:rPr>
              <a:t> qualifier</a:t>
            </a:r>
          </a:p>
          <a:p>
            <a:pPr lvl="1">
              <a:defRPr/>
            </a:pPr>
            <a:r>
              <a:rPr lang="en-US" altLang="en-US" b="1" dirty="0" smtClean="0">
                <a:ea typeface="ＭＳ Ｐゴシック" charset="0"/>
                <a:cs typeface="Courier New" panose="02070309020205020404" pitchFamily="49" charset="0"/>
              </a:rPr>
              <a:t>INTERVAL</a:t>
            </a:r>
            <a:r>
              <a:rPr lang="en-US" altLang="en-US" dirty="0" smtClean="0">
                <a:ea typeface="ＭＳ Ｐゴシック" charset="0"/>
              </a:rPr>
              <a:t> data type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charset="0"/>
              </a:rPr>
              <a:t>Specifies a relative value that can be used to increment or decrement an absolute value of a date, time, or timestamp</a:t>
            </a:r>
          </a:p>
          <a:p>
            <a:pPr lvl="1">
              <a:defRPr/>
            </a:pPr>
            <a:r>
              <a:rPr lang="en-US" altLang="en-US" sz="2400" b="1" dirty="0" smtClean="0">
                <a:ea typeface="ＭＳ Ｐゴシック" charset="0"/>
              </a:rPr>
              <a:t>DATE, TIME, Timestamp, INTERVAL </a:t>
            </a:r>
            <a:r>
              <a:rPr lang="en-US" altLang="en-US" sz="2400" dirty="0" smtClean="0">
                <a:ea typeface="ＭＳ Ｐゴシック" charset="0"/>
              </a:rPr>
              <a:t> </a:t>
            </a:r>
            <a:r>
              <a:rPr lang="en-US" altLang="en-US" sz="2400" dirty="0">
                <a:ea typeface="ＭＳ Ｐゴシック" charset="0"/>
              </a:rPr>
              <a:t>data </a:t>
            </a:r>
            <a:r>
              <a:rPr lang="en-US" altLang="en-US" sz="2400" dirty="0" smtClean="0">
                <a:ea typeface="ＭＳ Ｐゴシック" charset="0"/>
              </a:rPr>
              <a:t>types can be </a:t>
            </a:r>
            <a:r>
              <a:rPr lang="en-US" altLang="en-US" sz="2400" b="1" dirty="0" smtClean="0">
                <a:ea typeface="ＭＳ Ｐゴシック" charset="0"/>
              </a:rPr>
              <a:t>cast</a:t>
            </a:r>
            <a:r>
              <a:rPr lang="en-US" altLang="en-US" sz="2400" dirty="0" smtClean="0">
                <a:ea typeface="ＭＳ Ｐゴシック" charset="0"/>
              </a:rPr>
              <a:t> or converted to string formats for comparison.  </a:t>
            </a:r>
            <a:endParaRPr lang="en-US" altLang="en-US" sz="2400" dirty="0">
              <a:ea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6- 19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Attribute Data Types and Domains in SQL (cont’d.)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01613" y="1447800"/>
            <a:ext cx="8294687" cy="4572000"/>
          </a:xfrm>
        </p:spPr>
        <p:txBody>
          <a:bodyPr/>
          <a:lstStyle/>
          <a:p>
            <a:r>
              <a:rPr lang="en-US" altLang="en-US" b="1" smtClean="0"/>
              <a:t>Domain </a:t>
            </a:r>
          </a:p>
          <a:p>
            <a:pPr lvl="1"/>
            <a:r>
              <a:rPr lang="en-US" altLang="en-US" smtClean="0"/>
              <a:t>Name used with the attribute specification</a:t>
            </a:r>
          </a:p>
          <a:p>
            <a:pPr lvl="1"/>
            <a:r>
              <a:rPr lang="en-US" altLang="en-US" smtClean="0"/>
              <a:t>Makes it easier to change the data type for a domain that is used by numerous attributes </a:t>
            </a:r>
          </a:p>
          <a:p>
            <a:pPr lvl="1"/>
            <a:r>
              <a:rPr lang="en-US" altLang="en-US" smtClean="0"/>
              <a:t>Improves schema readability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Example:</a:t>
            </a:r>
          </a:p>
          <a:p>
            <a:pPr lvl="2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DOMAIN SSN_TYPE AS CHAR(9);</a:t>
            </a:r>
          </a:p>
          <a:p>
            <a:r>
              <a:rPr lang="en-US" altLang="en-US" b="1" smtClean="0"/>
              <a:t>TYPE</a:t>
            </a:r>
          </a:p>
          <a:p>
            <a:pPr lvl="1"/>
            <a:r>
              <a:rPr lang="en-US" altLang="en-US" smtClean="0"/>
              <a:t>User Defined Types (UDTs) are supported for object-oriented applications. (See Ch.12) Uses the command:   </a:t>
            </a:r>
            <a:r>
              <a:rPr lang="en-US" altLang="en-US" sz="240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TYPE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18696EF8-C2E3-4B96-BF8C-55CE20F78E77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Chapter 6 Outline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SQL Data Definition and Data Types</a:t>
            </a:r>
          </a:p>
          <a:p>
            <a:r>
              <a:rPr lang="en-US" altLang="en-US" smtClean="0"/>
              <a:t>Specifying Constraints in SQL</a:t>
            </a:r>
          </a:p>
          <a:p>
            <a:r>
              <a:rPr lang="en-US" altLang="en-US" smtClean="0"/>
              <a:t>Basic Retrieval Queries in SQL</a:t>
            </a: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mtClean="0"/>
              <a:t> Statements in SQL</a:t>
            </a:r>
          </a:p>
          <a:p>
            <a:r>
              <a:rPr lang="en-US" altLang="en-US" smtClean="0"/>
              <a:t>Additional Features of SQL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6- 3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Constraints in SQL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b="1" dirty="0" smtClean="0">
                <a:ea typeface="ＭＳ Ｐゴシック" charset="0"/>
              </a:rPr>
              <a:t>Basic constraints:</a:t>
            </a:r>
          </a:p>
          <a:p>
            <a:pPr>
              <a:defRPr/>
            </a:pPr>
            <a:r>
              <a:rPr lang="en-US" altLang="en-US" dirty="0" smtClean="0">
                <a:ea typeface="ＭＳ Ｐゴシック" charset="0"/>
              </a:rPr>
              <a:t>Relational Model has 3 basic constraint types that are supported in SQL:</a:t>
            </a:r>
          </a:p>
          <a:p>
            <a:pPr lvl="1">
              <a:defRPr/>
            </a:pPr>
            <a:r>
              <a:rPr lang="en-US" altLang="en-US" b="1" dirty="0" smtClean="0">
                <a:ea typeface="ＭＳ Ｐゴシック" charset="0"/>
              </a:rPr>
              <a:t>Key</a:t>
            </a:r>
            <a:r>
              <a:rPr lang="en-US" altLang="en-US" dirty="0" smtClean="0">
                <a:ea typeface="ＭＳ Ｐゴシック" charset="0"/>
              </a:rPr>
              <a:t> constraint: A primary key value cannot be duplicated</a:t>
            </a:r>
          </a:p>
          <a:p>
            <a:pPr lvl="1">
              <a:defRPr/>
            </a:pPr>
            <a:r>
              <a:rPr lang="en-US" altLang="en-US" b="1" dirty="0" smtClean="0">
                <a:ea typeface="ＭＳ Ｐゴシック" charset="0"/>
              </a:rPr>
              <a:t>Entity Integrity </a:t>
            </a:r>
            <a:r>
              <a:rPr lang="en-US" altLang="en-US" dirty="0" smtClean="0">
                <a:ea typeface="ＭＳ Ｐゴシック" charset="0"/>
              </a:rPr>
              <a:t>Constraint: A primary key value cannot be null</a:t>
            </a:r>
          </a:p>
          <a:p>
            <a:pPr lvl="1">
              <a:defRPr/>
            </a:pPr>
            <a:r>
              <a:rPr lang="en-US" altLang="en-US" b="1" dirty="0" smtClean="0">
                <a:ea typeface="ＭＳ Ｐゴシック" charset="0"/>
              </a:rPr>
              <a:t>Referential integrity </a:t>
            </a:r>
            <a:r>
              <a:rPr lang="en-US" altLang="en-US" dirty="0" smtClean="0">
                <a:ea typeface="ＭＳ Ｐゴシック" charset="0"/>
              </a:rPr>
              <a:t>constraints : The “foreign key “ must have a value that is already present as a primary key, or may be null.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747E68D1-BBCC-4F88-B418-9B0ED0D19E9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Attribute Constraints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416050"/>
            <a:ext cx="8228013" cy="4524375"/>
          </a:xfrm>
        </p:spPr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smtClean="0"/>
              <a:t>Other Restrictions on attribute domains: </a:t>
            </a:r>
          </a:p>
          <a:p>
            <a:r>
              <a:rPr lang="en-US" altLang="en-US" smtClean="0"/>
              <a:t>Default value of an attribute</a:t>
            </a:r>
          </a:p>
          <a:p>
            <a:pPr marL="457200" lvl="1" indent="0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&lt;value&gt; </a:t>
            </a:r>
          </a:p>
          <a:p>
            <a:pPr marL="457200" lvl="1" indent="0">
              <a:buClr>
                <a:srgbClr val="990033"/>
              </a:buClr>
              <a:buSzPct val="60000"/>
            </a:pPr>
            <a:r>
              <a:rPr lang="en-US" altLang="en-US" sz="2800" smtClean="0"/>
              <a:t>NULL</a:t>
            </a:r>
            <a:r>
              <a:rPr lang="en-US" altLang="en-US" sz="3200" smtClean="0"/>
              <a:t> </a:t>
            </a:r>
            <a:r>
              <a:rPr lang="en-US" altLang="en-US" sz="2800" smtClean="0">
                <a:solidFill>
                  <a:schemeClr val="tx2"/>
                </a:solidFill>
              </a:rPr>
              <a:t>is not permitted for a particular attribute </a:t>
            </a:r>
            <a:r>
              <a:rPr lang="en-US" altLang="en-US" sz="2800" smtClean="0"/>
              <a:t>(NOT NULL)</a:t>
            </a:r>
          </a:p>
          <a:p>
            <a:r>
              <a:rPr lang="en-US" altLang="en-US" sz="2600" b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/>
              <a:t>clause</a:t>
            </a:r>
          </a:p>
          <a:p>
            <a:pPr marL="457200" lvl="1" indent="0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Dnumber INT NOT NULL CHECK (Dnumber &gt; 0 AND Dnumber &lt; 21);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6- 22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Key and Referential Integrity Constraints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altLang="en-US" smtClean="0"/>
              <a:t>clause </a:t>
            </a:r>
          </a:p>
          <a:p>
            <a:pPr lvl="1"/>
            <a:r>
              <a:rPr lang="en-US" altLang="en-US" smtClean="0"/>
              <a:t>Specifies one or more attributes that make up the primary key of a relation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Dnumber INT PRIMARY KEY;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/>
              <a:t>clause </a:t>
            </a:r>
          </a:p>
          <a:p>
            <a:pPr lvl="1"/>
            <a:r>
              <a:rPr lang="en-US" altLang="en-US" smtClean="0"/>
              <a:t>Specifies alternate (secondary) keys (called CANDIDATE keys in the relational model).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Dname VARCHAR(15) UNIQUE;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0C99CDD8-E1E7-44AB-A9D7-4BF7AE9258F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Key and Referential Integrity Constraints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US" altLang="en-US" b="1" smtClean="0"/>
              <a:t>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b="1" smtClean="0"/>
              <a:t> </a:t>
            </a:r>
            <a:r>
              <a:rPr lang="en-US" altLang="en-US" smtClean="0"/>
              <a:t>clause</a:t>
            </a:r>
          </a:p>
          <a:p>
            <a:pPr lvl="1"/>
            <a:r>
              <a:rPr lang="en-US" altLang="en-US" smtClean="0"/>
              <a:t>Default operation: reject update on violation</a:t>
            </a:r>
          </a:p>
          <a:p>
            <a:pPr lvl="1"/>
            <a:r>
              <a:rPr lang="en-US" altLang="en-US" smtClean="0"/>
              <a:t>Attach </a:t>
            </a:r>
            <a:r>
              <a:rPr lang="en-US" altLang="en-US" b="1" smtClean="0"/>
              <a:t>referential triggered action </a:t>
            </a:r>
            <a:r>
              <a:rPr lang="en-US" altLang="en-US" smtClean="0"/>
              <a:t>clause</a:t>
            </a:r>
          </a:p>
          <a:p>
            <a:pPr lvl="2"/>
            <a:r>
              <a:rPr lang="en-US" altLang="en-US" smtClean="0"/>
              <a:t>Options include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</a:p>
          <a:p>
            <a:pPr lvl="2"/>
            <a:r>
              <a:rPr lang="en-US" altLang="en-US" smtClean="0"/>
              <a:t>Action taken by the DBMS for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  <a:r>
              <a:rPr lang="en-US" altLang="en-US" smtClean="0"/>
              <a:t> is the same for both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ON DELETE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ON UPDATE</a:t>
            </a:r>
          </a:p>
          <a:p>
            <a:pPr lvl="2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altLang="en-US" smtClean="0"/>
              <a:t> option suitable for “relationship” relations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5407B163-2A69-460A-BB42-9234525C852B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Giving Names to Constraints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Using the Keyword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</a:p>
          <a:p>
            <a:pPr lvl="1"/>
            <a:r>
              <a:rPr lang="en-US" altLang="en-US" smtClean="0"/>
              <a:t>Name a constraint</a:t>
            </a:r>
          </a:p>
          <a:p>
            <a:pPr lvl="1"/>
            <a:r>
              <a:rPr lang="en-US" altLang="en-US" smtClean="0"/>
              <a:t>Useful for later altering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24B2AF8A-5703-4805-9B47-D4551BB5421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smtClean="0">
                <a:latin typeface="Verdana" panose="020B0604030504040204" pitchFamily="34" charset="0"/>
              </a:rPr>
              <a:t>Default attribute values and referential integrity triggered action specification (Fig. 6.2)</a:t>
            </a:r>
          </a:p>
        </p:txBody>
      </p:sp>
      <p:pic>
        <p:nvPicPr>
          <p:cNvPr id="41987" name="Picture 2" descr="fig06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600200"/>
            <a:ext cx="53721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7A81D6F5-2392-491F-9E86-077877140E7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Constraints on Tuples Using CHECK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990033"/>
              </a:buClr>
              <a:buSzPct val="60000"/>
              <a:defRPr/>
            </a:pPr>
            <a:r>
              <a:rPr lang="en-US" altLang="en-US" dirty="0">
                <a:ea typeface="ＭＳ Ｐゴシック" charset="0"/>
              </a:rPr>
              <a:t>Additional Constraints on individual tuples within a relation are also possible using CHECK </a:t>
            </a:r>
          </a:p>
          <a:p>
            <a:pPr>
              <a:defRPr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CHECK </a:t>
            </a:r>
            <a:r>
              <a:rPr lang="en-US" altLang="en-US" dirty="0" smtClean="0">
                <a:ea typeface="ＭＳ Ｐゴシック" charset="0"/>
              </a:rPr>
              <a:t>clauses at the end of a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CREATE TABLE</a:t>
            </a:r>
            <a:r>
              <a:rPr lang="en-US" altLang="en-US" dirty="0" smtClean="0">
                <a:ea typeface="ＭＳ Ｐゴシック" charset="0"/>
              </a:rPr>
              <a:t> statement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Apply to each tuple individually</a:t>
            </a:r>
          </a:p>
          <a:p>
            <a:pPr lvl="1">
              <a:defRPr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CHECK (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Dept_create_date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&lt;= 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Mgr_start_date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E8E9101F-AABE-4B69-B6E6-FA24862183E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Retrieval Queries in SQL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mtClean="0"/>
              <a:t> statement</a:t>
            </a:r>
          </a:p>
          <a:p>
            <a:pPr lvl="1"/>
            <a:r>
              <a:rPr lang="en-US" altLang="en-US" smtClean="0"/>
              <a:t>One basic statement for retrieving information from a database</a:t>
            </a:r>
          </a:p>
          <a:p>
            <a:r>
              <a:rPr lang="en-US" altLang="en-US" smtClean="0"/>
              <a:t>SQL allows a table to have two or more tuples that are identical in all their attribute values</a:t>
            </a:r>
          </a:p>
          <a:p>
            <a:pPr lvl="1"/>
            <a:r>
              <a:rPr lang="en-US" altLang="en-US" smtClean="0"/>
              <a:t>Unlike relational model (relational model is strictly set-theory based)</a:t>
            </a:r>
          </a:p>
          <a:p>
            <a:pPr lvl="1"/>
            <a:r>
              <a:rPr lang="en-US" altLang="en-US" smtClean="0"/>
              <a:t>Multiset or bag behavior</a:t>
            </a:r>
          </a:p>
          <a:p>
            <a:pPr lvl="1"/>
            <a:r>
              <a:rPr lang="en-US" altLang="en-US" smtClean="0"/>
              <a:t>Tuple-id may be used as a key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C81A7F46-7716-4B1C-AAE5-78F4B9E701C7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SELECT-FROM-WHERE Structure of Basic SQL Queries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Basic form of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mtClean="0"/>
              <a:t> statement:</a:t>
            </a: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3072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7CF641CA-2542-40A3-B6B1-FE0AC970270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8013" cy="1143000"/>
          </a:xfrm>
        </p:spPr>
        <p:txBody>
          <a:bodyPr/>
          <a:lstStyle/>
          <a:p>
            <a:r>
              <a:rPr lang="en-US" altLang="en-US" smtClean="0"/>
              <a:t>The SELECT-FROM-WHERE Structure of Basic SQL Queries (cont’d.)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4071938"/>
          </a:xfrm>
        </p:spPr>
        <p:txBody>
          <a:bodyPr/>
          <a:lstStyle/>
          <a:p>
            <a:r>
              <a:rPr lang="en-US" altLang="en-US" smtClean="0"/>
              <a:t>Logical comparison operators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=, &lt;, &lt;=, &gt;, &gt;=,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</a:p>
          <a:p>
            <a:r>
              <a:rPr lang="en-US" altLang="en-US" b="1" smtClean="0"/>
              <a:t>Projection attributes</a:t>
            </a:r>
          </a:p>
          <a:p>
            <a:pPr lvl="1"/>
            <a:r>
              <a:rPr lang="en-US" altLang="en-US" smtClean="0"/>
              <a:t>Attributes whose values are to be retrieved </a:t>
            </a:r>
          </a:p>
          <a:p>
            <a:r>
              <a:rPr lang="en-US" altLang="en-US" b="1" smtClean="0"/>
              <a:t>Selection condition</a:t>
            </a:r>
          </a:p>
          <a:p>
            <a:pPr lvl="1"/>
            <a:r>
              <a:rPr lang="en-US" altLang="en-US" smtClean="0"/>
              <a:t>Boolean condition that must be true for any retrieved tuple. Selection conditions include join conditions (see Ch.8) when multiple relations are involved.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6- 30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SQL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39713" y="1322388"/>
            <a:ext cx="8294687" cy="4724400"/>
          </a:xfrm>
        </p:spPr>
        <p:txBody>
          <a:bodyPr/>
          <a:lstStyle/>
          <a:p>
            <a:r>
              <a:rPr lang="en-US" altLang="en-US" smtClean="0"/>
              <a:t>SQL language </a:t>
            </a:r>
          </a:p>
          <a:p>
            <a:pPr lvl="1"/>
            <a:r>
              <a:rPr lang="en-US" altLang="en-US" sz="2400" smtClean="0"/>
              <a:t>Considered one of the major reasons for the commercial success of relational databases</a:t>
            </a:r>
          </a:p>
          <a:p>
            <a:r>
              <a:rPr lang="en-US" altLang="en-US" smtClean="0"/>
              <a:t>SQL </a:t>
            </a:r>
          </a:p>
          <a:p>
            <a:pPr lvl="1"/>
            <a:r>
              <a:rPr lang="en-US" altLang="en-US" sz="2400" smtClean="0"/>
              <a:t>The origin of SQL is relational predicate calculus called tuple calculus (see Ch.8) which was proposed initially as the language SQUARE.</a:t>
            </a:r>
          </a:p>
          <a:p>
            <a:pPr lvl="1"/>
            <a:r>
              <a:rPr lang="en-US" altLang="en-US" smtClean="0"/>
              <a:t>SQL </a:t>
            </a:r>
            <a:r>
              <a:rPr lang="en-US" altLang="en-US" sz="2000" smtClean="0"/>
              <a:t>Actually comes from the word “SEQUEL” which was the original term used in the paper: “SEQUEL TO SQUARE” by Chamberlin and Boyce. IBM could not copyright that term, so they abbreviated to SQL and copyrighted the term SQL.</a:t>
            </a:r>
          </a:p>
          <a:p>
            <a:pPr lvl="1"/>
            <a:r>
              <a:rPr lang="en-US" altLang="en-US" sz="2000" smtClean="0"/>
              <a:t>Now popularly  known as “Structured Query language”.</a:t>
            </a:r>
          </a:p>
          <a:p>
            <a:pPr lvl="1"/>
            <a:r>
              <a:rPr lang="en-US" altLang="en-US" sz="2400" smtClean="0"/>
              <a:t>SQL is an informal  or practical rendering of the relational data model with syntax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6- 4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2982913"/>
            <a:ext cx="68341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6845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3" descr="fig06_03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77963"/>
            <a:ext cx="4645025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1462088"/>
            <a:ext cx="35052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Retrieval Queries</a:t>
            </a:r>
          </a:p>
        </p:txBody>
      </p:sp>
      <p:sp>
        <p:nvSpPr>
          <p:cNvPr id="471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6- 31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0"/>
          <a:stretch>
            <a:fillRect/>
          </a:stretch>
        </p:blipFill>
        <p:spPr bwMode="auto">
          <a:xfrm>
            <a:off x="457200" y="1600200"/>
            <a:ext cx="72834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429000"/>
            <a:ext cx="73310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Retrieval Queries (Contd.)</a:t>
            </a:r>
          </a:p>
        </p:txBody>
      </p:sp>
      <p:sp>
        <p:nvSpPr>
          <p:cNvPr id="481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6- 32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Ambiguous Attribute Names 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Same name can be used for two (or more) attributes in different relations</a:t>
            </a:r>
          </a:p>
          <a:p>
            <a:pPr lvl="1"/>
            <a:r>
              <a:rPr lang="en-US" altLang="en-US" smtClean="0"/>
              <a:t>As long as the attributes are in different relations</a:t>
            </a:r>
          </a:p>
          <a:p>
            <a:pPr lvl="1"/>
            <a:r>
              <a:rPr lang="en-US" altLang="en-US" smtClean="0"/>
              <a:t>Must </a:t>
            </a:r>
            <a:r>
              <a:rPr lang="en-US" altLang="en-US" b="1" smtClean="0"/>
              <a:t>qualify</a:t>
            </a:r>
            <a:r>
              <a:rPr lang="en-US" altLang="en-US" smtClean="0"/>
              <a:t> the attribute name with the relation name to prevent ambiguity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66087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6- 33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Aliasing, and Renaming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Aliases</a:t>
            </a:r>
            <a:r>
              <a:rPr lang="en-US" altLang="en-US" smtClean="0"/>
              <a:t> or </a:t>
            </a:r>
            <a:r>
              <a:rPr lang="en-US" altLang="en-US" b="1" smtClean="0"/>
              <a:t>tuple variables</a:t>
            </a:r>
          </a:p>
          <a:p>
            <a:pPr lvl="1"/>
            <a:r>
              <a:rPr lang="en-US" altLang="en-US" smtClean="0"/>
              <a:t>Declare alternative relation names E and S to refer to the EMPLOYEE relation twice in a query: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smtClean="0"/>
              <a:t>Query 8.</a:t>
            </a:r>
            <a:r>
              <a:rPr lang="en-US" altLang="en-US" sz="2000" smtClean="0"/>
              <a:t> For each employee, retrieve the employee’s first and last name and the first and last name of his or her immediate supervisor.</a:t>
            </a:r>
            <a:endParaRPr lang="en-US" altLang="en-US" sz="1600" smtClean="0"/>
          </a:p>
          <a:p>
            <a:r>
              <a:rPr lang="en-US" altLang="en-US" sz="2000" smtClean="0"/>
              <a:t>		</a:t>
            </a:r>
            <a:r>
              <a:rPr lang="en-US" altLang="en-US" sz="2000" b="1" smtClean="0"/>
              <a:t>SELECT</a:t>
            </a:r>
            <a:r>
              <a:rPr lang="en-US" altLang="en-US" sz="2000" smtClean="0"/>
              <a:t>  E.Fname, E.Lname, S.Fname, S.Lname</a:t>
            </a:r>
            <a:endParaRPr lang="en-US" altLang="en-US" sz="1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		</a:t>
            </a:r>
            <a:r>
              <a:rPr lang="en-US" altLang="en-US" sz="2000" b="1" smtClean="0"/>
              <a:t>FROM</a:t>
            </a:r>
            <a:r>
              <a:rPr lang="en-US" altLang="en-US" sz="2000" smtClean="0"/>
              <a:t>	EMPLOYEE </a:t>
            </a:r>
            <a:r>
              <a:rPr lang="en-US" altLang="en-US" sz="2000" b="1" smtClean="0"/>
              <a:t>AS</a:t>
            </a:r>
            <a:r>
              <a:rPr lang="en-US" altLang="en-US" sz="2000" smtClean="0"/>
              <a:t> E, EMPLOYEE </a:t>
            </a:r>
            <a:r>
              <a:rPr lang="en-US" altLang="en-US" sz="2000" b="1" smtClean="0"/>
              <a:t>AS</a:t>
            </a:r>
            <a:r>
              <a:rPr lang="en-US" altLang="en-US" sz="2000" smtClean="0"/>
              <a:t> S</a:t>
            </a:r>
            <a:endParaRPr lang="en-US" altLang="en-US" sz="1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		</a:t>
            </a:r>
            <a:r>
              <a:rPr lang="en-US" altLang="en-US" sz="2000" b="1" smtClean="0"/>
              <a:t>WHERE</a:t>
            </a:r>
            <a:r>
              <a:rPr lang="en-US" altLang="en-US" sz="2000" smtClean="0"/>
              <a:t> E.Super_ssn=S.Ssn;</a:t>
            </a:r>
          </a:p>
          <a:p>
            <a:pPr lvl="1"/>
            <a:r>
              <a:rPr lang="en-US" altLang="en-US" smtClean="0"/>
              <a:t>Recommended practice to abbreviate names and to prefix same or similar attribute from multiple tables.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6- 34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Aliasing,Renaming and Tuple Variables (contd.)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800" smtClean="0">
                <a:cs typeface="Courier New" panose="02070309020205020404" pitchFamily="49" charset="0"/>
              </a:rPr>
              <a:t>The attribute names can also be renamed</a:t>
            </a:r>
            <a:endParaRPr lang="en-US" alt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 AS E(Fn, Mi, Ln, Ssn, Bd, Addr, Sex, Sal, Sssn, Dno)</a:t>
            </a:r>
          </a:p>
          <a:p>
            <a:pPr lvl="1"/>
            <a:r>
              <a:rPr lang="en-US" altLang="en-US" sz="2800" smtClean="0">
                <a:cs typeface="Courier New" panose="02070309020205020404" pitchFamily="49" charset="0"/>
              </a:rPr>
              <a:t>Note that the relation EMPLOYEE now has a variable name E which corresponds to a tuple variable</a:t>
            </a:r>
          </a:p>
          <a:p>
            <a:pPr lvl="1"/>
            <a:r>
              <a:rPr lang="en-US" altLang="en-US" sz="2800" smtClean="0">
                <a:cs typeface="Courier New" panose="02070309020205020404" pitchFamily="49" charset="0"/>
              </a:rPr>
              <a:t>The “AS” may be dropped in most SQL implementations</a:t>
            </a:r>
          </a:p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C316F986-88CF-4BAB-A902-34A72F5903E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Unspecified WHERE Clause</a:t>
            </a:r>
            <a:br>
              <a:rPr lang="en-US" altLang="en-US" smtClean="0"/>
            </a:br>
            <a:r>
              <a:rPr lang="en-US" altLang="en-US" smtClean="0"/>
              <a:t>and Use of the Asterisk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Missing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mtClean="0"/>
              <a:t>clause </a:t>
            </a:r>
          </a:p>
          <a:p>
            <a:pPr lvl="1"/>
            <a:r>
              <a:rPr lang="en-US" altLang="en-US" smtClean="0"/>
              <a:t>Indicates no condition on tuple selection</a:t>
            </a:r>
          </a:p>
          <a:p>
            <a:r>
              <a:rPr lang="en-US" altLang="en-US" smtClean="0">
                <a:cs typeface="Courier New" panose="02070309020205020404" pitchFamily="49" charset="0"/>
              </a:rPr>
              <a:t>Effect is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CROSS PRODUCT</a:t>
            </a:r>
          </a:p>
          <a:p>
            <a:pPr lvl="1"/>
            <a:r>
              <a:rPr lang="en-US" altLang="en-US" smtClean="0"/>
              <a:t>Result is all possible tuple combinations (or the Algebra operation of Cartesian Product– see Ch.8) result 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67659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6- 36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Unspecified WHERE Clause</a:t>
            </a:r>
            <a:br>
              <a:rPr lang="en-US" altLang="en-US" smtClean="0"/>
            </a:br>
            <a:r>
              <a:rPr lang="en-US" altLang="en-US" smtClean="0"/>
              <a:t>and Use of the Asterisk (cont’d.)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Specify an asterisk (*)</a:t>
            </a:r>
          </a:p>
          <a:p>
            <a:pPr lvl="1"/>
            <a:r>
              <a:rPr lang="en-US" altLang="en-US" smtClean="0"/>
              <a:t>Retrieve all the attribute values of the selected tuples</a:t>
            </a:r>
          </a:p>
          <a:p>
            <a:pPr lvl="1"/>
            <a:r>
              <a:rPr lang="en-US" altLang="en-US" smtClean="0"/>
              <a:t>The * can be prefixed by the relation name; e.g., EMPLOYEE *</a:t>
            </a:r>
          </a:p>
          <a:p>
            <a:pPr lvl="1"/>
            <a:endParaRPr lang="en-US" altLang="en-US" smtClean="0"/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7013"/>
            <a:ext cx="556260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6- 37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Tables as Sets in SQL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SQL does not automatically eliminate duplicate tuples in query results </a:t>
            </a:r>
          </a:p>
          <a:p>
            <a:r>
              <a:rPr lang="en-US" altLang="en-US" sz="2400" smtClean="0"/>
              <a:t>For aggregate operations (See sec 7.1.7) duplicates must be accounted for</a:t>
            </a:r>
          </a:p>
          <a:p>
            <a:r>
              <a:rPr lang="en-US" altLang="en-US" sz="2400" smtClean="0"/>
              <a:t>Use the keyword </a:t>
            </a:r>
            <a:r>
              <a:rPr lang="en-US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altLang="en-US" sz="2400" smtClean="0"/>
              <a:t> in 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smtClean="0"/>
              <a:t> clause</a:t>
            </a:r>
          </a:p>
          <a:p>
            <a:pPr lvl="1"/>
            <a:r>
              <a:rPr lang="en-US" altLang="en-US" smtClean="0"/>
              <a:t>Only distinct tuples should remain in the result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6629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6- 38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Tables as Sets in SQL (cont’d.)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Set operations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mtClean="0"/>
              <a:t> (difference),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pPr lvl="1"/>
            <a:r>
              <a:rPr lang="en-US" altLang="en-US" smtClean="0"/>
              <a:t>Corresponding multiset operations: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Type compatibility is needed for these operations to be valid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49625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6- 39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Substring Pattern Matching and Arithmetic Operators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239713" y="1447800"/>
            <a:ext cx="8523287" cy="4572000"/>
          </a:xfrm>
        </p:spPr>
        <p:txBody>
          <a:bodyPr/>
          <a:lstStyle/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altLang="en-US" b="1" smtClean="0"/>
              <a:t> </a:t>
            </a:r>
            <a:r>
              <a:rPr lang="en-US" altLang="en-US" smtClean="0"/>
              <a:t>comparison operator</a:t>
            </a:r>
          </a:p>
          <a:p>
            <a:pPr lvl="1"/>
            <a:r>
              <a:rPr lang="en-US" altLang="en-US" smtClean="0"/>
              <a:t>Used for string </a:t>
            </a:r>
            <a:r>
              <a:rPr lang="en-US" altLang="en-US" b="1" smtClean="0"/>
              <a:t>pattern matching</a:t>
            </a:r>
          </a:p>
          <a:p>
            <a:pPr lvl="1"/>
            <a:r>
              <a:rPr lang="en-US" altLang="en-US" smtClean="0"/>
              <a:t>% replaces an arbitrary number of zero or more characters</a:t>
            </a:r>
          </a:p>
          <a:p>
            <a:pPr lvl="1"/>
            <a:r>
              <a:rPr lang="en-US" altLang="en-US" smtClean="0"/>
              <a:t>underscore (_) replaces a single character</a:t>
            </a:r>
          </a:p>
          <a:p>
            <a:pPr lvl="1"/>
            <a:r>
              <a:rPr lang="en-US" altLang="en-US" smtClean="0">
                <a:solidFill>
                  <a:schemeClr val="tx2"/>
                </a:solidFill>
              </a:rPr>
              <a:t>Examples: </a:t>
            </a:r>
            <a:r>
              <a:rPr lang="en-US" altLang="en-US" b="1" smtClean="0"/>
              <a:t>WHERE</a:t>
            </a:r>
            <a:r>
              <a:rPr lang="en-US" altLang="en-US" smtClean="0"/>
              <a:t> Address </a:t>
            </a:r>
            <a:r>
              <a:rPr lang="en-US" altLang="en-US" b="1" smtClean="0"/>
              <a:t>LIKE</a:t>
            </a:r>
            <a:r>
              <a:rPr lang="en-US" altLang="en-US" smtClean="0"/>
              <a:t> ‘%Houston,TX%’;</a:t>
            </a:r>
          </a:p>
          <a:p>
            <a:pPr lvl="1"/>
            <a:r>
              <a:rPr lang="en-US" altLang="en-US" b="1" smtClean="0"/>
              <a:t>WHERE</a:t>
            </a:r>
            <a:r>
              <a:rPr lang="en-US" altLang="en-US" smtClean="0"/>
              <a:t> Ssn </a:t>
            </a:r>
            <a:r>
              <a:rPr lang="en-US" altLang="en-US" b="1" smtClean="0"/>
              <a:t>LIKE</a:t>
            </a:r>
            <a:r>
              <a:rPr lang="en-US" altLang="en-US" smtClean="0"/>
              <a:t> ‘_ _ 1_ _ 8901’;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altLang="en-US" smtClean="0"/>
              <a:t> comparison operator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smtClean="0"/>
              <a:t>E.g., in Q14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b="1" smtClean="0">
                <a:solidFill>
                  <a:srgbClr val="800000"/>
                </a:solidFill>
              </a:rPr>
              <a:t>WHERE</a:t>
            </a:r>
            <a:r>
              <a:rPr lang="en-US" altLang="en-US" sz="2600" smtClean="0">
                <a:solidFill>
                  <a:srgbClr val="800000"/>
                </a:solidFill>
              </a:rPr>
              <a:t>(Salary </a:t>
            </a:r>
            <a:r>
              <a:rPr lang="en-US" altLang="en-US" sz="2600" b="1" smtClean="0">
                <a:solidFill>
                  <a:srgbClr val="800000"/>
                </a:solidFill>
              </a:rPr>
              <a:t>BETWEEN</a:t>
            </a:r>
            <a:r>
              <a:rPr lang="en-US" altLang="en-US" sz="2600" smtClean="0">
                <a:solidFill>
                  <a:srgbClr val="800000"/>
                </a:solidFill>
              </a:rPr>
              <a:t> 30000 </a:t>
            </a:r>
            <a:r>
              <a:rPr lang="en-US" altLang="en-US" sz="2600" b="1" smtClean="0">
                <a:solidFill>
                  <a:srgbClr val="800000"/>
                </a:solidFill>
              </a:rPr>
              <a:t>AND</a:t>
            </a:r>
            <a:r>
              <a:rPr lang="en-US" altLang="en-US" sz="2600" smtClean="0">
                <a:solidFill>
                  <a:srgbClr val="800000"/>
                </a:solidFill>
              </a:rPr>
              <a:t> 40000)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smtClean="0">
                <a:solidFill>
                  <a:srgbClr val="800000"/>
                </a:solidFill>
              </a:rPr>
              <a:t>                         </a:t>
            </a:r>
            <a:r>
              <a:rPr lang="en-US" altLang="en-US" sz="2600" b="1" smtClean="0">
                <a:solidFill>
                  <a:srgbClr val="800000"/>
                </a:solidFill>
              </a:rPr>
              <a:t> AND </a:t>
            </a:r>
            <a:r>
              <a:rPr lang="en-US" altLang="en-US" sz="2600" smtClean="0">
                <a:solidFill>
                  <a:srgbClr val="800000"/>
                </a:solidFill>
              </a:rPr>
              <a:t>Dno = 5;</a:t>
            </a:r>
          </a:p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6- 40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SQL Data Definition, Data Types, Standards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Terminology:</a:t>
            </a:r>
          </a:p>
          <a:p>
            <a:pPr lvl="1"/>
            <a:r>
              <a:rPr lang="en-US" altLang="en-US" b="1" smtClean="0"/>
              <a:t>Table</a:t>
            </a:r>
            <a:r>
              <a:rPr lang="en-US" altLang="en-US" smtClean="0"/>
              <a:t>, </a:t>
            </a:r>
            <a:r>
              <a:rPr lang="en-US" altLang="en-US" b="1" smtClean="0"/>
              <a:t>row</a:t>
            </a:r>
            <a:r>
              <a:rPr lang="en-US" altLang="en-US" smtClean="0"/>
              <a:t>, and </a:t>
            </a:r>
            <a:r>
              <a:rPr lang="en-US" altLang="en-US" b="1" smtClean="0"/>
              <a:t>column</a:t>
            </a:r>
            <a:r>
              <a:rPr lang="en-US" altLang="en-US" smtClean="0"/>
              <a:t> used for relational model terms relation, tuple, and attribute</a:t>
            </a: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en-US" smtClean="0"/>
              <a:t> statement</a:t>
            </a:r>
          </a:p>
          <a:p>
            <a:pPr lvl="1"/>
            <a:r>
              <a:rPr lang="en-US" altLang="en-US" smtClean="0"/>
              <a:t>Main SQL command for data definition</a:t>
            </a:r>
          </a:p>
          <a:p>
            <a:r>
              <a:rPr lang="en-US" altLang="en-US" sz="2600" smtClean="0"/>
              <a:t>The language has features for : Data definition, Data Manipulation, Transaction control (Transact-SQL, Ch. 20), Indexing (Ch.17), Security specification (Grant and Revoke- see Ch.30), Active databases (Ch.26), Multi-media (Ch.26), Distributed databases (Ch.23) etc.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Arithmetic Operations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294688" cy="4572000"/>
          </a:xfrm>
        </p:spPr>
        <p:txBody>
          <a:bodyPr/>
          <a:lstStyle/>
          <a:p>
            <a:r>
              <a:rPr lang="en-US" altLang="en-US" smtClean="0"/>
              <a:t>Standard arithmetic operators:</a:t>
            </a:r>
          </a:p>
          <a:p>
            <a:pPr lvl="1"/>
            <a:r>
              <a:rPr lang="en-US" altLang="en-US" smtClean="0"/>
              <a:t>Addition (+), subtraction (–), multiplication (*), and division (/) may be included as a part of </a:t>
            </a:r>
            <a:r>
              <a:rPr lang="en-US" altLang="en-US" b="1" smtClean="0"/>
              <a:t>SELECT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mtClean="0"/>
          </a:p>
          <a:p>
            <a:r>
              <a:rPr lang="en-US" altLang="en-US" sz="2000" b="1" smtClean="0"/>
              <a:t>Query 13.</a:t>
            </a:r>
            <a:r>
              <a:rPr lang="en-US" altLang="en-US" sz="2000" smtClean="0"/>
              <a:t> Show the resulting salaries if every employee working on the ‘ProductX’ project is given a 10 percent raise.</a:t>
            </a:r>
          </a:p>
          <a:p>
            <a:endParaRPr lang="en-US" altLang="en-US" sz="200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smtClean="0"/>
              <a:t>SELECT</a:t>
            </a:r>
            <a:r>
              <a:rPr lang="en-US" altLang="en-US" sz="2000" smtClean="0"/>
              <a:t>  E.Fname, E.Lname, 1.1 * E.Salary </a:t>
            </a:r>
            <a:r>
              <a:rPr lang="en-US" altLang="en-US" sz="2000" b="1" smtClean="0"/>
              <a:t>AS</a:t>
            </a:r>
            <a:r>
              <a:rPr lang="en-US" altLang="en-US" sz="2000" smtClean="0"/>
              <a:t> Increased_sal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smtClean="0"/>
              <a:t>FROM</a:t>
            </a:r>
            <a:r>
              <a:rPr lang="en-US" altLang="en-US" sz="2000" smtClean="0"/>
              <a:t>  EMPLOYEE </a:t>
            </a:r>
            <a:r>
              <a:rPr lang="en-US" altLang="en-US" sz="2000" b="1" smtClean="0"/>
              <a:t>AS</a:t>
            </a:r>
            <a:r>
              <a:rPr lang="en-US" altLang="en-US" sz="2000" smtClean="0"/>
              <a:t> E, WORKS_ON </a:t>
            </a:r>
            <a:r>
              <a:rPr lang="en-US" altLang="en-US" sz="2000" b="1" smtClean="0"/>
              <a:t>AS</a:t>
            </a:r>
            <a:r>
              <a:rPr lang="en-US" altLang="en-US" sz="2000" smtClean="0"/>
              <a:t> W, PROJECT </a:t>
            </a:r>
            <a:r>
              <a:rPr lang="en-US" altLang="en-US" sz="2000" b="1" smtClean="0"/>
              <a:t>AS</a:t>
            </a:r>
            <a:r>
              <a:rPr lang="en-US" altLang="en-US" sz="2000" smtClean="0"/>
              <a:t> 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smtClean="0"/>
              <a:t>WHERE</a:t>
            </a:r>
            <a:r>
              <a:rPr lang="en-US" altLang="en-US" sz="2000" smtClean="0"/>
              <a:t>  E.Ssn=W.Essn </a:t>
            </a:r>
            <a:r>
              <a:rPr lang="en-US" altLang="en-US" sz="2000" b="1" smtClean="0"/>
              <a:t>AND</a:t>
            </a:r>
            <a:r>
              <a:rPr lang="en-US" altLang="en-US" sz="2000" smtClean="0"/>
              <a:t> W.Pno=P.Pnumber </a:t>
            </a:r>
            <a:r>
              <a:rPr lang="en-US" altLang="en-US" sz="2000" b="1" smtClean="0"/>
              <a:t>AND </a:t>
            </a:r>
            <a:r>
              <a:rPr lang="en-US" altLang="en-US" sz="2000" smtClean="0"/>
              <a:t>P.Pname=‘ProductX’;</a:t>
            </a:r>
          </a:p>
          <a:p>
            <a:pPr lvl="1"/>
            <a:endParaRPr lang="en-US" altLang="en-US" sz="200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64B7EB88-5F7E-4AF1-825C-44175C61CC2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Ordering of Query Results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/>
              <a:t>clause</a:t>
            </a:r>
          </a:p>
          <a:p>
            <a:pPr lvl="1"/>
            <a:r>
              <a:rPr lang="en-US" altLang="en-US" smtClean="0"/>
              <a:t>Keyword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/>
              <a:t>to see result in a descending order of values</a:t>
            </a:r>
          </a:p>
          <a:p>
            <a:pPr lvl="1"/>
            <a:r>
              <a:rPr lang="en-US" altLang="en-US" smtClean="0"/>
              <a:t>Keyword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/>
              <a:t>to specify ascending order explicitly</a:t>
            </a:r>
          </a:p>
          <a:p>
            <a:pPr lvl="1"/>
            <a:r>
              <a:rPr lang="en-US" altLang="en-US" smtClean="0"/>
              <a:t>Typically placed at the end of the query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D.Dname DESC, E.Lname ASC, E.Fname ASC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505EE159-6BF9-4620-9609-711761648CBC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0" y="273050"/>
            <a:ext cx="8685213" cy="1143000"/>
          </a:xfrm>
        </p:spPr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Basic SQL Retrieval Query Block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39893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6- 43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INSERT, DELETE, and UPDATE Statements in SQL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Three commands used to modify the database: 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mtClean="0"/>
              <a:t>, </a:t>
            </a:r>
            <a:r>
              <a:rPr lang="en-US" altLang="en-US" sz="2800" smtClean="0">
                <a:solidFill>
                  <a:schemeClr val="tx2"/>
                </a:solidFill>
              </a:rPr>
              <a:t>and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altLang="en-US" sz="260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/>
              <a:t>typically inserts a tuple (row) in a relation (table)</a:t>
            </a:r>
          </a:p>
          <a:p>
            <a:r>
              <a:rPr lang="en-US" altLang="en-US" sz="260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/>
              <a:t>may update a number of tuples (rows) in a relation (table) that satisfy the condition</a:t>
            </a:r>
          </a:p>
          <a:p>
            <a:r>
              <a:rPr lang="en-US" altLang="en-US" sz="260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/>
              <a:t>may also update a number of tuples (rows) in a relation (table) that satisfy the condition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6- 44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its simplest form, it is used to add one or more tuples to a relation</a:t>
            </a:r>
          </a:p>
          <a:p>
            <a:r>
              <a:rPr lang="en-US" altLang="en-US" smtClean="0"/>
              <a:t>Attribute values should be listed in the same order as the attributes were specified in the </a:t>
            </a:r>
            <a:r>
              <a:rPr lang="en-US" altLang="en-US" b="1" smtClean="0"/>
              <a:t>CREATE TABLE</a:t>
            </a:r>
            <a:r>
              <a:rPr lang="en-US" altLang="en-US" smtClean="0"/>
              <a:t> command</a:t>
            </a:r>
          </a:p>
          <a:p>
            <a:r>
              <a:rPr lang="en-US" altLang="en-US" smtClean="0"/>
              <a:t>Constraints on data types are observed automatically</a:t>
            </a:r>
          </a:p>
          <a:p>
            <a:r>
              <a:rPr lang="en-US" altLang="en-US" smtClean="0"/>
              <a:t>Any integrity constraints as a part of the DDL specification are enforced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6- 45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INSERT Command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Specify the relation name and a list of values for the tuple. All values including nulls are supplied.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The variation below inserts multiple tuples where a new table is loaded values from the result of a query.</a:t>
            </a:r>
          </a:p>
          <a:p>
            <a:endParaRPr lang="en-US" altLang="en-US" smtClean="0"/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67000"/>
            <a:ext cx="70294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948238"/>
            <a:ext cx="711358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6- 46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BULK LOADING OF TABLES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smtClean="0"/>
              <a:t>Another variation of </a:t>
            </a:r>
            <a:r>
              <a:rPr lang="en-US" altLang="en-US" sz="2600" b="1" smtClean="0"/>
              <a:t>INSERT </a:t>
            </a:r>
            <a:r>
              <a:rPr lang="en-US" altLang="en-US" sz="2600" smtClean="0"/>
              <a:t>is used for bulk-loading of several tuples into tables</a:t>
            </a:r>
          </a:p>
          <a:p>
            <a:r>
              <a:rPr lang="en-US" altLang="en-US" sz="2600" smtClean="0"/>
              <a:t>A new table TNEW can be created with the same attributes as T and using LIKE and DATA in the syntax, it can be loaded with entire data.</a:t>
            </a:r>
          </a:p>
          <a:p>
            <a:r>
              <a:rPr lang="en-US" altLang="en-US" sz="2600" smtClean="0"/>
              <a:t>EXAMPLE: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smtClean="0">
                <a:solidFill>
                  <a:srgbClr val="990033"/>
                </a:solidFill>
              </a:rPr>
              <a:t>CREATE TABLE</a:t>
            </a:r>
            <a:r>
              <a:rPr lang="en-US" altLang="en-US" sz="2000" smtClean="0">
                <a:solidFill>
                  <a:srgbClr val="990033"/>
                </a:solidFill>
              </a:rPr>
              <a:t> D5EMPS  </a:t>
            </a:r>
            <a:r>
              <a:rPr lang="en-US" altLang="en-US" sz="2000" b="1" smtClean="0">
                <a:solidFill>
                  <a:srgbClr val="990033"/>
                </a:solidFill>
              </a:rPr>
              <a:t>LIKE  </a:t>
            </a:r>
            <a:r>
              <a:rPr lang="en-US" altLang="en-US" sz="2000" smtClean="0">
                <a:solidFill>
                  <a:srgbClr val="990033"/>
                </a:solidFill>
              </a:rPr>
              <a:t>EMPLOYEE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990033"/>
                </a:solidFill>
              </a:rPr>
              <a:t>		(</a:t>
            </a:r>
            <a:r>
              <a:rPr lang="en-US" altLang="en-US" sz="2000" b="1" smtClean="0">
                <a:solidFill>
                  <a:srgbClr val="990033"/>
                </a:solidFill>
              </a:rPr>
              <a:t>SELECT</a:t>
            </a:r>
            <a:r>
              <a:rPr lang="en-US" altLang="en-US" sz="2000" smtClean="0">
                <a:solidFill>
                  <a:srgbClr val="990033"/>
                </a:solidFill>
              </a:rPr>
              <a:t>   E.*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990033"/>
                </a:solidFill>
              </a:rPr>
              <a:t>		 </a:t>
            </a:r>
            <a:r>
              <a:rPr lang="en-US" altLang="en-US" sz="2000" b="1" smtClean="0">
                <a:solidFill>
                  <a:srgbClr val="990033"/>
                </a:solidFill>
              </a:rPr>
              <a:t>FROM</a:t>
            </a:r>
            <a:r>
              <a:rPr lang="en-US" altLang="en-US" sz="2000" smtClean="0">
                <a:solidFill>
                  <a:srgbClr val="990033"/>
                </a:solidFill>
              </a:rPr>
              <a:t>	      EMPLOYEE </a:t>
            </a:r>
            <a:r>
              <a:rPr lang="en-US" altLang="en-US" sz="2000" b="1" smtClean="0">
                <a:solidFill>
                  <a:srgbClr val="990033"/>
                </a:solidFill>
              </a:rPr>
              <a:t>AS </a:t>
            </a:r>
            <a:r>
              <a:rPr lang="en-US" altLang="en-US" sz="2000" smtClean="0">
                <a:solidFill>
                  <a:srgbClr val="990033"/>
                </a:solidFill>
              </a:rPr>
              <a:t>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990033"/>
                </a:solidFill>
              </a:rPr>
              <a:t>		</a:t>
            </a:r>
            <a:r>
              <a:rPr lang="en-US" altLang="en-US" sz="2000" b="1" smtClean="0">
                <a:solidFill>
                  <a:srgbClr val="990033"/>
                </a:solidFill>
              </a:rPr>
              <a:t>WHERE</a:t>
            </a:r>
            <a:r>
              <a:rPr lang="en-US" altLang="en-US" sz="2000" smtClean="0">
                <a:solidFill>
                  <a:srgbClr val="990033"/>
                </a:solidFill>
              </a:rPr>
              <a:t>     E.Dno=5)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990033"/>
                </a:solidFill>
              </a:rPr>
              <a:t> </a:t>
            </a:r>
            <a:r>
              <a:rPr lang="en-US" altLang="en-US" sz="2000" b="1" smtClean="0">
                <a:solidFill>
                  <a:srgbClr val="990033"/>
                </a:solidFill>
              </a:rPr>
              <a:t>WITH DATA</a:t>
            </a:r>
            <a:r>
              <a:rPr lang="en-US" altLang="en-US" sz="2000" smtClean="0">
                <a:solidFill>
                  <a:srgbClr val="990033"/>
                </a:solidFill>
              </a:rPr>
              <a:t>;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4770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27E6F3F9-F85F-4191-B6EC-90E0CFBB4EB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DELETE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Removes tuples from a relation</a:t>
            </a:r>
          </a:p>
          <a:p>
            <a:pPr lvl="1"/>
            <a:r>
              <a:rPr lang="en-US" altLang="en-US" sz="2400" smtClean="0"/>
              <a:t>Includes a WHERE-clause to select the tuples to be deleted</a:t>
            </a:r>
          </a:p>
          <a:p>
            <a:pPr lvl="1"/>
            <a:r>
              <a:rPr lang="en-US" altLang="en-US" sz="2400" smtClean="0"/>
              <a:t>Referential integrity should be enforced</a:t>
            </a:r>
          </a:p>
          <a:p>
            <a:pPr lvl="1"/>
            <a:r>
              <a:rPr lang="en-US" altLang="en-US" sz="2400" smtClean="0"/>
              <a:t>Tuples are deleted from only </a:t>
            </a:r>
            <a:r>
              <a:rPr lang="en-US" altLang="en-US" sz="2400" i="1" smtClean="0"/>
              <a:t>one table</a:t>
            </a:r>
            <a:r>
              <a:rPr lang="en-US" altLang="en-US" sz="2400" smtClean="0"/>
              <a:t> at a time (unless CASCADE is specified on a referential integrity constraint)</a:t>
            </a:r>
          </a:p>
          <a:p>
            <a:pPr lvl="1"/>
            <a:r>
              <a:rPr lang="en-US" altLang="en-US" sz="2400" smtClean="0"/>
              <a:t>A missing WHERE-clause specifies that </a:t>
            </a:r>
            <a:r>
              <a:rPr lang="en-US" altLang="en-US" sz="2400" i="1" smtClean="0"/>
              <a:t>all tuples</a:t>
            </a:r>
            <a:r>
              <a:rPr lang="en-US" altLang="en-US" sz="2400" smtClean="0"/>
              <a:t> in the relation are to be deleted; the table then becomes an empty table</a:t>
            </a:r>
          </a:p>
          <a:p>
            <a:pPr lvl="1"/>
            <a:r>
              <a:rPr lang="en-US" altLang="en-US" sz="2400" smtClean="0"/>
              <a:t>The number of tuples deleted depends on the number of tuples in the relation that satisfy the WHERE-clause</a:t>
            </a:r>
          </a:p>
          <a:p>
            <a:endParaRPr lang="en-US" altLang="en-US" sz="240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6- 48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DELETE Command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Removes tuples from a relation</a:t>
            </a:r>
          </a:p>
          <a:p>
            <a:pPr lvl="1"/>
            <a:r>
              <a:rPr lang="en-US" altLang="en-US" smtClean="0"/>
              <a:t>Includes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mtClean="0"/>
              <a:t> clause to select the tuples to be deleted. The number of tuples deleted will vary.</a:t>
            </a: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"/>
          <a:stretch>
            <a:fillRect/>
          </a:stretch>
        </p:blipFill>
        <p:spPr bwMode="auto">
          <a:xfrm>
            <a:off x="1752600" y="3348038"/>
            <a:ext cx="4979988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6- 49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UPDATE</a:t>
            </a:r>
          </a:p>
        </p:txBody>
      </p:sp>
      <p:sp>
        <p:nvSpPr>
          <p:cNvPr id="686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Used to modify attribute values of one or more selected tuples</a:t>
            </a:r>
          </a:p>
          <a:p>
            <a:r>
              <a:rPr lang="en-US" altLang="en-US" smtClean="0"/>
              <a:t>A WHERE-clause selects the tuples to be modified</a:t>
            </a:r>
          </a:p>
          <a:p>
            <a:r>
              <a:rPr lang="en-US" altLang="en-US" smtClean="0"/>
              <a:t>An additional SET-clause specifies the attributes to be modified and their new values</a:t>
            </a:r>
          </a:p>
          <a:p>
            <a:r>
              <a:rPr lang="en-US" altLang="en-US" smtClean="0"/>
              <a:t>Each command modifies tuples </a:t>
            </a:r>
            <a:r>
              <a:rPr lang="en-US" altLang="en-US" i="1" smtClean="0"/>
              <a:t>in the same relation</a:t>
            </a:r>
          </a:p>
          <a:p>
            <a:r>
              <a:rPr lang="en-US" altLang="en-US" smtClean="0"/>
              <a:t>Referential integrity specified as part of DDL specification is enforced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6- 50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SQL Standards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smtClean="0"/>
              <a:t>SQL has gone through many standards: starting with SQL-86 or SQL 1.A. SQL-92 is referred to as SQL-2. </a:t>
            </a:r>
          </a:p>
          <a:p>
            <a:r>
              <a:rPr lang="en-US" altLang="en-US" sz="2600" smtClean="0"/>
              <a:t>Later standards (from SQL-1999) are divided into </a:t>
            </a:r>
            <a:r>
              <a:rPr lang="en-US" altLang="en-US" sz="2600" b="1" smtClean="0"/>
              <a:t>core</a:t>
            </a:r>
            <a:r>
              <a:rPr lang="en-US" altLang="en-US" sz="2600" smtClean="0"/>
              <a:t> specification and specialized </a:t>
            </a:r>
            <a:r>
              <a:rPr lang="en-US" altLang="en-US" sz="2600" b="1" smtClean="0"/>
              <a:t>extensions</a:t>
            </a:r>
            <a:r>
              <a:rPr lang="en-US" altLang="en-US" sz="2600" smtClean="0"/>
              <a:t>. The extensions are implemented for different applications – such as data mining, data warehousing, multimedia etc. </a:t>
            </a:r>
          </a:p>
          <a:p>
            <a:r>
              <a:rPr lang="en-US" altLang="en-US" sz="2600" smtClean="0"/>
              <a:t>SQL-2006 added XML features (Ch. 13); In 2008 they added Object-oriented features (Ch. 12). </a:t>
            </a:r>
          </a:p>
          <a:p>
            <a:r>
              <a:rPr lang="en-US" altLang="en-US" sz="2600" smtClean="0"/>
              <a:t>SQL-3 is the current standard which started with SQL-1999. It is not fully implemented in any RDBMS.</a:t>
            </a:r>
          </a:p>
          <a:p>
            <a:endParaRPr lang="en-US" altLang="en-US" b="1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6- 6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UPDATE (contd.)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Example: Change the location and controlling department number of project number 10 to 'Bellaire' and 5, respectively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U5:	UPDATE 	PROJECT</a:t>
            </a:r>
            <a:br>
              <a:rPr lang="en-US" altLang="en-US" smtClean="0"/>
            </a:br>
            <a:r>
              <a:rPr lang="en-US" altLang="en-US" smtClean="0"/>
              <a:t>		SET		PLOCATION = 'Bellaire', 					DNUM = 5</a:t>
            </a:r>
            <a:br>
              <a:rPr lang="en-US" altLang="en-US" smtClean="0"/>
            </a:br>
            <a:r>
              <a:rPr lang="en-US" altLang="en-US" smtClean="0"/>
              <a:t>		WHERE	PNUMBER=10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6- 51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ADEFD0E9-7396-4640-B7C6-65786440DE6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UPDATE (contd.)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Example: Give all employees in the 'Research' department a 10% raise in salary.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U6:	UPDATE 	EMPLOYEE</a:t>
            </a:r>
            <a:br>
              <a:rPr lang="en-US" altLang="en-US" sz="2200" smtClean="0"/>
            </a:br>
            <a:r>
              <a:rPr lang="en-US" altLang="en-US" sz="2200" smtClean="0"/>
              <a:t>	SET		SALARY = SALARY *1.1</a:t>
            </a:r>
            <a:br>
              <a:rPr lang="en-US" altLang="en-US" sz="2200" smtClean="0"/>
            </a:br>
            <a:r>
              <a:rPr lang="en-US" altLang="en-US" sz="2200" smtClean="0"/>
              <a:t>	WHERE	DNO  IN (SELECT	DNUMBER</a:t>
            </a:r>
            <a:br>
              <a:rPr lang="en-US" altLang="en-US" sz="2200" smtClean="0"/>
            </a:br>
            <a:r>
              <a:rPr lang="en-US" altLang="en-US" sz="2200" smtClean="0"/>
              <a:t>			    FROM	DEPARTMENT</a:t>
            </a:r>
            <a:br>
              <a:rPr lang="en-US" altLang="en-US" sz="2200" smtClean="0"/>
            </a:br>
            <a:r>
              <a:rPr lang="en-US" altLang="en-US" sz="2200" smtClean="0"/>
              <a:t>			    WHERE	DNAME='Research')</a:t>
            </a:r>
            <a:br>
              <a:rPr lang="en-US" altLang="en-US" sz="2200" smtClean="0"/>
            </a:br>
            <a:endParaRPr lang="en-US" altLang="en-US" sz="2200" smtClean="0"/>
          </a:p>
          <a:p>
            <a:pPr>
              <a:lnSpc>
                <a:spcPct val="80000"/>
              </a:lnSpc>
            </a:pPr>
            <a:r>
              <a:rPr lang="en-US" altLang="en-US" sz="2400" smtClean="0"/>
              <a:t>In this request, the modified SALARY value depends on the original SALARY value in each tuple</a:t>
            </a:r>
          </a:p>
          <a:p>
            <a:pPr>
              <a:lnSpc>
                <a:spcPct val="80000"/>
              </a:lnSpc>
            </a:pPr>
            <a:endParaRPr lang="en-US" altLang="en-US" sz="2400" smtClean="0"/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The reference to the SALARY attribute on the right of = refers to the old SALARY value before modification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The reference to the SALARY attribute on the left of = refers to the new SALARY value after modification</a:t>
            </a:r>
            <a:br>
              <a:rPr lang="en-US" altLang="en-US" sz="2400" smtClean="0"/>
            </a:br>
            <a:endParaRPr lang="en-US" altLang="en-US" sz="2400" smtClean="0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Additional Features of SQL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smtClean="0"/>
              <a:t>Techniques for specifying complex retrieval queries (see Ch.7)</a:t>
            </a:r>
          </a:p>
          <a:p>
            <a:r>
              <a:rPr lang="en-US" altLang="en-US" sz="2600" smtClean="0"/>
              <a:t>Writing programs in various programming languages that include SQL statements: Embedded and dynamic SQL, SQL/CLI (Call Level Interface) and its predecessor ODBC, SQL/PSM (Persistent Stored Module) (See Ch.10)</a:t>
            </a:r>
          </a:p>
          <a:p>
            <a:r>
              <a:rPr lang="en-US" altLang="en-US" sz="2600" smtClean="0"/>
              <a:t>Set of commands for specifying physical database design parameters, file structures for relations, and access paths, e.g., CREATE INDEX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6- 53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Additional Features of SQL (cont’d.)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Transaction control commands (Ch.20)</a:t>
            </a:r>
          </a:p>
          <a:p>
            <a:r>
              <a:rPr lang="en-US" altLang="en-US" smtClean="0"/>
              <a:t>Specifying the granting and revoking of privileges to users (Ch.30)</a:t>
            </a:r>
          </a:p>
          <a:p>
            <a:r>
              <a:rPr lang="en-US" altLang="en-US" smtClean="0"/>
              <a:t>Constructs for creating triggers (Ch.26)</a:t>
            </a:r>
          </a:p>
          <a:p>
            <a:r>
              <a:rPr lang="en-US" altLang="en-US" smtClean="0"/>
              <a:t>Enhanced relational systems known as object-relational define relations as classes. Abstract data types (called User Defined Types- UDTs) are supported with CREATE TYPE</a:t>
            </a:r>
          </a:p>
          <a:p>
            <a:r>
              <a:rPr lang="en-US" altLang="en-US" smtClean="0"/>
              <a:t>New technologies such as XML (Ch.13) and OLAP (Ch.29) are added to versions of SQL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6- 54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SQL </a:t>
            </a:r>
          </a:p>
          <a:p>
            <a:pPr lvl="1"/>
            <a:r>
              <a:rPr lang="en-US" altLang="en-US" smtClean="0"/>
              <a:t>A Comprehensive language for relational database management</a:t>
            </a:r>
          </a:p>
          <a:p>
            <a:pPr lvl="1"/>
            <a:r>
              <a:rPr lang="en-US" altLang="en-US" smtClean="0"/>
              <a:t>Data definition, queries, updates, constraint specification, and view definition</a:t>
            </a:r>
          </a:p>
          <a:p>
            <a:r>
              <a:rPr lang="en-US" altLang="en-US" smtClean="0"/>
              <a:t>Covered :</a:t>
            </a:r>
          </a:p>
          <a:p>
            <a:pPr lvl="1"/>
            <a:r>
              <a:rPr lang="en-US" altLang="en-US" smtClean="0"/>
              <a:t>Data definition commands for creating tables </a:t>
            </a:r>
          </a:p>
          <a:p>
            <a:pPr lvl="1"/>
            <a:r>
              <a:rPr lang="en-US" altLang="en-US" smtClean="0"/>
              <a:t>Commands for constraint specification</a:t>
            </a:r>
          </a:p>
          <a:p>
            <a:pPr lvl="1"/>
            <a:r>
              <a:rPr lang="en-US" altLang="en-US" smtClean="0"/>
              <a:t>Simple retrieval queries</a:t>
            </a:r>
          </a:p>
          <a:p>
            <a:pPr lvl="1"/>
            <a:r>
              <a:rPr lang="en-US" altLang="en-US" smtClean="0"/>
              <a:t>Database update commands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6- 55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Schema and Catalog Concepts in SQL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cover the basic standard SQL syntax – there are variations in existing RDBMS systems</a:t>
            </a:r>
          </a:p>
          <a:p>
            <a:r>
              <a:rPr lang="en-US" altLang="en-US" b="1" smtClean="0"/>
              <a:t>SQL schema </a:t>
            </a:r>
          </a:p>
          <a:p>
            <a:pPr lvl="1"/>
            <a:r>
              <a:rPr lang="en-US" altLang="en-US" sz="2400" smtClean="0"/>
              <a:t>Identified by a </a:t>
            </a:r>
            <a:r>
              <a:rPr lang="en-US" altLang="en-US" sz="2400" b="1" smtClean="0"/>
              <a:t>schema name</a:t>
            </a:r>
          </a:p>
          <a:p>
            <a:pPr lvl="1"/>
            <a:r>
              <a:rPr lang="en-US" altLang="en-US" sz="2400" smtClean="0"/>
              <a:t>Includes an </a:t>
            </a:r>
            <a:r>
              <a:rPr lang="en-US" altLang="en-US" sz="2400" b="1" smtClean="0"/>
              <a:t>authorization identifier </a:t>
            </a:r>
            <a:r>
              <a:rPr lang="en-US" altLang="en-US" sz="2400" smtClean="0"/>
              <a:t>and </a:t>
            </a:r>
            <a:r>
              <a:rPr lang="en-US" altLang="en-US" sz="2400" b="1" smtClean="0"/>
              <a:t>descriptors</a:t>
            </a:r>
            <a:r>
              <a:rPr lang="en-US" altLang="en-US" sz="2400" smtClean="0"/>
              <a:t> for each element </a:t>
            </a:r>
          </a:p>
          <a:p>
            <a:r>
              <a:rPr lang="en-US" altLang="en-US" b="1" smtClean="0"/>
              <a:t>Schema</a:t>
            </a:r>
            <a:r>
              <a:rPr lang="en-US" altLang="en-US" smtClean="0"/>
              <a:t> </a:t>
            </a:r>
            <a:r>
              <a:rPr lang="en-US" altLang="en-US" b="1" smtClean="0"/>
              <a:t>elements</a:t>
            </a:r>
            <a:r>
              <a:rPr lang="en-US" altLang="en-US" smtClean="0"/>
              <a:t> include </a:t>
            </a:r>
          </a:p>
          <a:p>
            <a:pPr lvl="1"/>
            <a:r>
              <a:rPr lang="en-US" altLang="en-US" sz="2400" smtClean="0"/>
              <a:t>Tables, constraints, views, domains, and other constructs</a:t>
            </a:r>
          </a:p>
          <a:p>
            <a:r>
              <a:rPr lang="en-US" altLang="en-US" smtClean="0"/>
              <a:t>Each statement in SQL ends with a </a:t>
            </a:r>
            <a:r>
              <a:rPr lang="en-US" altLang="en-US" b="1" smtClean="0"/>
              <a:t>semicolon</a:t>
            </a:r>
          </a:p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2F0D1405-C2C4-42AA-A06D-3EC86180544C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Schema and Catalog Concepts in SQL (cont’d.)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SCHEMA </a:t>
            </a:r>
            <a:r>
              <a:rPr lang="en-US" altLang="en-US" smtClean="0"/>
              <a:t>statement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SCHEMA COMPANY AUTHORIZATION ‘Jsmith’;</a:t>
            </a:r>
          </a:p>
          <a:p>
            <a:r>
              <a:rPr lang="en-US" altLang="en-US" b="1" smtClean="0"/>
              <a:t>Catalog</a:t>
            </a:r>
          </a:p>
          <a:p>
            <a:pPr lvl="1"/>
            <a:r>
              <a:rPr lang="en-US" altLang="en-US" smtClean="0"/>
              <a:t>Named collection of schemas in an SQL environment</a:t>
            </a:r>
          </a:p>
          <a:p>
            <a:r>
              <a:rPr lang="en-US" altLang="en-US" smtClean="0"/>
              <a:t>SQL also has the concept of a cluster of catalogs.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6- 8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CREATE TABLE Command in SQL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Specifying a new relation 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Provide name of table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Specify attributes, their types  and initial constraints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Can optionally specify schema:</a:t>
            </a:r>
          </a:p>
          <a:p>
            <a:pPr lvl="1">
              <a:defRPr/>
            </a:pPr>
            <a:r>
              <a:rPr lang="en-US" dirty="0" smtClean="0">
                <a:latin typeface="Courier New" pitchFamily="49" charset="0"/>
                <a:ea typeface="ＭＳ Ｐゴシック" charset="0"/>
                <a:cs typeface="Courier New" pitchFamily="49" charset="0"/>
              </a:rPr>
              <a:t>CREATE TABLE COMPANY.EMPLOYEE ...</a:t>
            </a:r>
          </a:p>
          <a:p>
            <a:pPr marL="971550" lvl="1" indent="-51435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0"/>
              </a:rPr>
              <a:t>	or</a:t>
            </a:r>
          </a:p>
          <a:p>
            <a:pPr lvl="1">
              <a:defRPr/>
            </a:pPr>
            <a:r>
              <a:rPr lang="en-US" dirty="0" smtClean="0">
                <a:latin typeface="Courier New" pitchFamily="49" charset="0"/>
                <a:ea typeface="ＭＳ Ｐゴシック" charset="0"/>
                <a:cs typeface="Courier New" pitchFamily="49" charset="0"/>
              </a:rPr>
              <a:t>CREATE TABLE EMPLOYEE ...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6- 9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CREATE TABLE Command in SQL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Base tables </a:t>
            </a:r>
            <a:r>
              <a:rPr lang="en-US" altLang="en-US" smtClean="0"/>
              <a:t>(</a:t>
            </a:r>
            <a:r>
              <a:rPr lang="en-US" altLang="en-US" b="1" smtClean="0"/>
              <a:t>base relations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Relation and its tuples are actually created and stored as a file by the DBMS</a:t>
            </a:r>
          </a:p>
          <a:p>
            <a:r>
              <a:rPr lang="en-US" altLang="en-US" b="1" smtClean="0"/>
              <a:t>Virtual relations (views)</a:t>
            </a:r>
          </a:p>
          <a:p>
            <a:pPr lvl="1"/>
            <a:r>
              <a:rPr lang="en-US" altLang="en-US" smtClean="0"/>
              <a:t>Created through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altLang="en-US" smtClean="0"/>
              <a:t>statement. Do not correspond to any physical file.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6- 10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1947</TotalTime>
  <Words>2561</Words>
  <Application>Microsoft Office PowerPoint</Application>
  <PresentationFormat>Letter Paper (8.5x11 in)</PresentationFormat>
  <Paragraphs>360</Paragraphs>
  <Slides>54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MS PGothic</vt:lpstr>
      <vt:lpstr>Wingdings</vt:lpstr>
      <vt:lpstr>Tahoma</vt:lpstr>
      <vt:lpstr>Courier New</vt:lpstr>
      <vt:lpstr>Verdana</vt:lpstr>
      <vt:lpstr>Blends</vt:lpstr>
      <vt:lpstr> </vt:lpstr>
      <vt:lpstr>Chapter 6 Outline</vt:lpstr>
      <vt:lpstr>Basic SQL</vt:lpstr>
      <vt:lpstr>SQL Data Definition, Data Types, Standards</vt:lpstr>
      <vt:lpstr>SQL Standards</vt:lpstr>
      <vt:lpstr>Schema and Catalog Concepts in SQL</vt:lpstr>
      <vt:lpstr>Schema and Catalog Concepts in SQL (cont’d.)</vt:lpstr>
      <vt:lpstr>The CREATE TABLE Command in SQL</vt:lpstr>
      <vt:lpstr>The CREATE TABLE Command in SQL (cont’d.)</vt:lpstr>
      <vt:lpstr>COMPANY relational database schema (Fig. 5.7)</vt:lpstr>
      <vt:lpstr>One possible database state for the COMPANY relational database schema (Fig. 5.6)</vt:lpstr>
      <vt:lpstr>One possible database state for the COMPANY relational database schema – continued (Fig. 5.6)</vt:lpstr>
      <vt:lpstr>SQL CREATE TABLE data definition statements for defining the COMPANY schema from Figure 5.7 (Fig. 6.1)</vt:lpstr>
      <vt:lpstr>SQL CREATE TABLE data definition statements for defining the COMPANY schema from Figure 5.7 (Fig. 6.1)-continued</vt:lpstr>
      <vt:lpstr>The CREATE TABLE Command in SQL (cont’d.)</vt:lpstr>
      <vt:lpstr>Attribute Data Types and Domains in SQL</vt:lpstr>
      <vt:lpstr>Attribute Data Types and Domains in SQL (cont’d.)</vt:lpstr>
      <vt:lpstr>Attribute Data Types and Domains in SQL (cont’d.)</vt:lpstr>
      <vt:lpstr>Attribute Data Types and Domains in SQL (cont’d.)</vt:lpstr>
      <vt:lpstr>Specifying Constraints in SQL</vt:lpstr>
      <vt:lpstr>Specifying Attribute Constraints</vt:lpstr>
      <vt:lpstr>Specifying Key and Referential Integrity Constraints</vt:lpstr>
      <vt:lpstr>Specifying Key and Referential Integrity Constraints (cont’d.)</vt:lpstr>
      <vt:lpstr>Giving Names to Constraints</vt:lpstr>
      <vt:lpstr>Default attribute values and referential integrity triggered action specification (Fig. 6.2)</vt:lpstr>
      <vt:lpstr>Specifying Constraints on Tuples Using CHECK</vt:lpstr>
      <vt:lpstr>Basic Retrieval Queries in SQL</vt:lpstr>
      <vt:lpstr>The SELECT-FROM-WHERE Structure of Basic SQL Queries</vt:lpstr>
      <vt:lpstr>The SELECT-FROM-WHERE Structure of Basic SQL Queries (cont’d.)</vt:lpstr>
      <vt:lpstr>Basic Retrieval Queries</vt:lpstr>
      <vt:lpstr>Basic Retrieval Queries (Contd.)</vt:lpstr>
      <vt:lpstr>Ambiguous Attribute Names </vt:lpstr>
      <vt:lpstr>Aliasing, and Renaming</vt:lpstr>
      <vt:lpstr>Aliasing,Renaming and Tuple Variables (contd.)</vt:lpstr>
      <vt:lpstr>Unspecified WHERE Clause and Use of the Asterisk</vt:lpstr>
      <vt:lpstr>Unspecified WHERE Clause and Use of the Asterisk (cont’d.)</vt:lpstr>
      <vt:lpstr>Tables as Sets in SQL</vt:lpstr>
      <vt:lpstr>Tables as Sets in SQL (cont’d.)</vt:lpstr>
      <vt:lpstr>Substring Pattern Matching and Arithmetic Operators</vt:lpstr>
      <vt:lpstr>Arithmetic Operations</vt:lpstr>
      <vt:lpstr>Ordering of Query Results</vt:lpstr>
      <vt:lpstr> Basic SQL Retrieval Query Block</vt:lpstr>
      <vt:lpstr>INSERT, DELETE, and UPDATE Statements in SQL</vt:lpstr>
      <vt:lpstr>INSERT</vt:lpstr>
      <vt:lpstr>The INSERT Command</vt:lpstr>
      <vt:lpstr>BULK LOADING OF TABLES</vt:lpstr>
      <vt:lpstr>DELETE</vt:lpstr>
      <vt:lpstr>The DELETE Command</vt:lpstr>
      <vt:lpstr>UPDATE</vt:lpstr>
      <vt:lpstr>UPDATE (contd.)</vt:lpstr>
      <vt:lpstr>UPDATE (contd.)</vt:lpstr>
      <vt:lpstr>Additional Features of SQL</vt:lpstr>
      <vt:lpstr>Additional Features of SQL (cont’d.)</vt:lpstr>
      <vt:lpstr>Summary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</dc:subject>
  <dc:creator>Elmasri/Navathe</dc:creator>
  <cp:keywords/>
  <dc:description/>
  <cp:lastModifiedBy>ishaq</cp:lastModifiedBy>
  <cp:revision>104</cp:revision>
  <cp:lastPrinted>2015-08-18T02:47:48Z</cp:lastPrinted>
  <dcterms:created xsi:type="dcterms:W3CDTF">2005-02-25T19:46:41Z</dcterms:created>
  <dcterms:modified xsi:type="dcterms:W3CDTF">2020-08-25T11:50:21Z</dcterms:modified>
  <cp:category/>
</cp:coreProperties>
</file>