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9" r:id="rId7"/>
    <p:sldId id="270" r:id="rId8"/>
    <p:sldId id="271" r:id="rId9"/>
    <p:sldId id="272" r:id="rId10"/>
    <p:sldId id="261" r:id="rId11"/>
    <p:sldId id="273" r:id="rId12"/>
    <p:sldId id="274" r:id="rId13"/>
    <p:sldId id="275" r:id="rId14"/>
    <p:sldId id="276" r:id="rId15"/>
    <p:sldId id="281" r:id="rId16"/>
    <p:sldId id="277" r:id="rId17"/>
    <p:sldId id="278" r:id="rId18"/>
    <p:sldId id="279" r:id="rId19"/>
    <p:sldId id="280" r:id="rId20"/>
    <p:sldId id="268"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DM Sans" pitchFamily="2" charset="0"/>
      <p:regular r:id="rId27"/>
      <p:bold r:id="rId28"/>
      <p:italic r:id="rId29"/>
      <p:boldItalic r:id="rId30"/>
    </p:embeddedFont>
    <p:embeddedFont>
      <p:font typeface="DM Sans Bold" charset="0"/>
      <p:regular r:id="rId31"/>
    </p:embeddedFont>
    <p:embeddedFont>
      <p:font typeface="DM Sans Italics"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C9CA6-4811-49FB-8287-9651BDD8F86B}"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0A273-4639-4CEF-A355-A996C9A58505}" type="slidenum">
              <a:rPr lang="en-US" smtClean="0"/>
              <a:t>‹#›</a:t>
            </a:fld>
            <a:endParaRPr lang="en-US"/>
          </a:p>
        </p:txBody>
      </p:sp>
    </p:spTree>
    <p:extLst>
      <p:ext uri="{BB962C8B-B14F-4D97-AF65-F5344CB8AC3E}">
        <p14:creationId xmlns:p14="http://schemas.microsoft.com/office/powerpoint/2010/main" val="380211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C0A273-4639-4CEF-A355-A996C9A58505}" type="slidenum">
              <a:rPr lang="en-US" smtClean="0"/>
              <a:t>5</a:t>
            </a:fld>
            <a:endParaRPr lang="en-US"/>
          </a:p>
        </p:txBody>
      </p:sp>
    </p:spTree>
    <p:extLst>
      <p:ext uri="{BB962C8B-B14F-4D97-AF65-F5344CB8AC3E}">
        <p14:creationId xmlns:p14="http://schemas.microsoft.com/office/powerpoint/2010/main" val="416056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C0A273-4639-4CEF-A355-A996C9A58505}" type="slidenum">
              <a:rPr lang="en-US" smtClean="0"/>
              <a:t>7</a:t>
            </a:fld>
            <a:endParaRPr lang="en-US"/>
          </a:p>
        </p:txBody>
      </p:sp>
    </p:spTree>
    <p:extLst>
      <p:ext uri="{BB962C8B-B14F-4D97-AF65-F5344CB8AC3E}">
        <p14:creationId xmlns:p14="http://schemas.microsoft.com/office/powerpoint/2010/main" val="404291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C0A273-4639-4CEF-A355-A996C9A58505}" type="slidenum">
              <a:rPr lang="en-US" smtClean="0"/>
              <a:t>15</a:t>
            </a:fld>
            <a:endParaRPr lang="en-US"/>
          </a:p>
        </p:txBody>
      </p:sp>
    </p:spTree>
    <p:extLst>
      <p:ext uri="{BB962C8B-B14F-4D97-AF65-F5344CB8AC3E}">
        <p14:creationId xmlns:p14="http://schemas.microsoft.com/office/powerpoint/2010/main" val="54744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C0A273-4639-4CEF-A355-A996C9A58505}" type="slidenum">
              <a:rPr lang="en-US" smtClean="0"/>
              <a:t>16</a:t>
            </a:fld>
            <a:endParaRPr lang="en-US"/>
          </a:p>
        </p:txBody>
      </p:sp>
    </p:spTree>
    <p:extLst>
      <p:ext uri="{BB962C8B-B14F-4D97-AF65-F5344CB8AC3E}">
        <p14:creationId xmlns:p14="http://schemas.microsoft.com/office/powerpoint/2010/main" val="356397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981200"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676400" y="2616671"/>
            <a:ext cx="14401800" cy="3069045"/>
          </a:xfrm>
          <a:prstGeom prst="rect">
            <a:avLst/>
          </a:prstGeom>
        </p:spPr>
        <p:txBody>
          <a:bodyPr wrap="square" lIns="0" tIns="0" rIns="0" bIns="0" rtlCol="0" anchor="t">
            <a:spAutoFit/>
          </a:bodyPr>
          <a:lstStyle/>
          <a:p>
            <a:pPr>
              <a:lnSpc>
                <a:spcPts val="12500"/>
              </a:lnSpc>
            </a:pPr>
            <a:r>
              <a:rPr lang="en-US" sz="7200" dirty="0">
                <a:solidFill>
                  <a:srgbClr val="FFFFFF"/>
                </a:solidFill>
                <a:latin typeface="DM Sans Bold"/>
              </a:rPr>
              <a:t>22 Immutable Laws of Branding</a:t>
            </a:r>
          </a:p>
          <a:p>
            <a:pPr>
              <a:lnSpc>
                <a:spcPts val="12500"/>
              </a:lnSpc>
            </a:pPr>
            <a:r>
              <a:rPr lang="en-US" sz="7200" dirty="0">
                <a:solidFill>
                  <a:srgbClr val="FFFFFF"/>
                </a:solidFill>
                <a:latin typeface="DM Sans Bold"/>
              </a:rPr>
              <a:t>Brand Management</a:t>
            </a:r>
          </a:p>
        </p:txBody>
      </p:sp>
      <p:sp>
        <p:nvSpPr>
          <p:cNvPr id="7" name="TextBox 7"/>
          <p:cNvSpPr txBox="1"/>
          <p:nvPr/>
        </p:nvSpPr>
        <p:spPr>
          <a:xfrm>
            <a:off x="9220200" y="5846920"/>
            <a:ext cx="7110412" cy="2628925"/>
          </a:xfrm>
          <a:prstGeom prst="rect">
            <a:avLst/>
          </a:prstGeom>
        </p:spPr>
        <p:txBody>
          <a:bodyPr wrap="square" lIns="0" tIns="0" rIns="0" bIns="0" rtlCol="0" anchor="t">
            <a:spAutoFit/>
          </a:bodyPr>
          <a:lstStyle/>
          <a:p>
            <a:pPr algn="r">
              <a:lnSpc>
                <a:spcPts val="4070"/>
              </a:lnSpc>
            </a:pPr>
            <a:r>
              <a:rPr lang="en-US" sz="3700" dirty="0">
                <a:solidFill>
                  <a:srgbClr val="FFFFFF"/>
                </a:solidFill>
                <a:latin typeface="DM Sans Italics"/>
              </a:rPr>
              <a:t>Shaheer Hashmi: 22L-7989</a:t>
            </a:r>
          </a:p>
          <a:p>
            <a:pPr algn="r">
              <a:lnSpc>
                <a:spcPts val="4070"/>
              </a:lnSpc>
            </a:pPr>
            <a:r>
              <a:rPr lang="en-US" sz="3700" dirty="0">
                <a:solidFill>
                  <a:srgbClr val="FFFFFF"/>
                </a:solidFill>
                <a:latin typeface="DM Sans Italics"/>
              </a:rPr>
              <a:t>Noman </a:t>
            </a:r>
            <a:r>
              <a:rPr lang="en-US" sz="3700" dirty="0" err="1">
                <a:solidFill>
                  <a:srgbClr val="FFFFFF"/>
                </a:solidFill>
                <a:latin typeface="DM Sans Italics"/>
              </a:rPr>
              <a:t>Shoukat</a:t>
            </a:r>
            <a:r>
              <a:rPr lang="en-US" sz="3700" dirty="0">
                <a:solidFill>
                  <a:srgbClr val="FFFFFF"/>
                </a:solidFill>
                <a:latin typeface="DM Sans Italics"/>
              </a:rPr>
              <a:t>: 22L-7888</a:t>
            </a:r>
          </a:p>
          <a:p>
            <a:pPr algn="r">
              <a:lnSpc>
                <a:spcPts val="4070"/>
              </a:lnSpc>
            </a:pPr>
            <a:r>
              <a:rPr lang="en-US" sz="3700" dirty="0">
                <a:solidFill>
                  <a:srgbClr val="FFFFFF"/>
                </a:solidFill>
                <a:latin typeface="DM Sans Italics"/>
              </a:rPr>
              <a:t>Hassan Yousaf: 22L-</a:t>
            </a:r>
          </a:p>
          <a:p>
            <a:pPr algn="r">
              <a:lnSpc>
                <a:spcPts val="4070"/>
              </a:lnSpc>
            </a:pPr>
            <a:r>
              <a:rPr lang="en-US" sz="3700" dirty="0">
                <a:solidFill>
                  <a:srgbClr val="FFFFFF"/>
                </a:solidFill>
                <a:latin typeface="DM Sans Italics"/>
              </a:rPr>
              <a:t>Muhammad Hassaan: 22L-7919</a:t>
            </a:r>
          </a:p>
          <a:p>
            <a:pPr algn="r">
              <a:lnSpc>
                <a:spcPts val="4070"/>
              </a:lnSpc>
            </a:pPr>
            <a:r>
              <a:rPr lang="en-US" sz="3700" dirty="0">
                <a:solidFill>
                  <a:srgbClr val="FFFFFF"/>
                </a:solidFill>
                <a:latin typeface="DM Sans Italics"/>
              </a:rPr>
              <a:t>Waleed Ahmed: 22L-7970</a:t>
            </a:r>
          </a:p>
        </p:txBody>
      </p:sp>
      <p:sp>
        <p:nvSpPr>
          <p:cNvPr id="8" name="Freeform 8"/>
          <p:cNvSpPr/>
          <p:nvPr/>
        </p:nvSpPr>
        <p:spPr>
          <a:xfrm>
            <a:off x="1981200" y="6267450"/>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10800000">
            <a:off x="562356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4387" y="876300"/>
            <a:ext cx="11222244" cy="550985"/>
          </a:xfrm>
          <a:prstGeom prst="rect">
            <a:avLst/>
          </a:prstGeom>
        </p:spPr>
        <p:txBody>
          <a:bodyPr wrap="square" lIns="0" tIns="0" rIns="0" bIns="0" rtlCol="0" anchor="t">
            <a:spAutoFit/>
          </a:bodyPr>
          <a:lstStyle/>
          <a:p>
            <a:pPr>
              <a:lnSpc>
                <a:spcPts val="3850"/>
              </a:lnSpc>
            </a:pPr>
            <a:r>
              <a:rPr lang="en-US" sz="4800" dirty="0">
                <a:solidFill>
                  <a:srgbClr val="737373"/>
                </a:solidFill>
                <a:latin typeface="DM Sans"/>
              </a:rPr>
              <a:t>Introduction</a:t>
            </a:r>
          </a:p>
        </p:txBody>
      </p:sp>
      <p:sp>
        <p:nvSpPr>
          <p:cNvPr id="4" name="Freeform 4"/>
          <p:cNvSpPr/>
          <p:nvPr/>
        </p:nvSpPr>
        <p:spPr>
          <a:xfrm>
            <a:off x="1828800" y="82879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609600" y="2106879"/>
            <a:ext cx="17068800" cy="4935390"/>
          </a:xfrm>
          <a:prstGeom prst="rect">
            <a:avLst/>
          </a:prstGeom>
        </p:spPr>
        <p:txBody>
          <a:bodyPr wrap="square" lIns="0" tIns="0" rIns="0" bIns="0" rtlCol="0" anchor="t">
            <a:spAutoFit/>
          </a:bodyPr>
          <a:lstStyle/>
          <a:p>
            <a:pPr>
              <a:lnSpc>
                <a:spcPct val="150000"/>
              </a:lnSpc>
            </a:pPr>
            <a:r>
              <a:rPr lang="en-US" sz="2400" b="1" dirty="0">
                <a:solidFill>
                  <a:schemeClr val="bg1">
                    <a:lumMod val="50000"/>
                  </a:schemeClr>
                </a:solidFill>
                <a:latin typeface="DM Sans" pitchFamily="2" charset="0"/>
              </a:rPr>
              <a:t>why change?</a:t>
            </a:r>
          </a:p>
          <a:p>
            <a:pPr lvl="1">
              <a:lnSpc>
                <a:spcPct val="150000"/>
              </a:lnSpc>
              <a:buFont typeface="Arial" panose="020B0604020202020204" pitchFamily="34" charset="0"/>
              <a:buChar char="•"/>
            </a:pPr>
            <a:r>
              <a:rPr lang="en-US" sz="2400" dirty="0">
                <a:solidFill>
                  <a:schemeClr val="bg1">
                    <a:lumMod val="50000"/>
                  </a:schemeClr>
                </a:solidFill>
                <a:latin typeface="DM Sans" pitchFamily="2" charset="0"/>
              </a:rPr>
              <a:t>nothing is absolute, there are exceptions to every rule: </a:t>
            </a:r>
          </a:p>
          <a:p>
            <a:pPr marL="1200150" lvl="2" indent="-285750">
              <a:lnSpc>
                <a:spcPct val="150000"/>
              </a:lnSpc>
              <a:buFont typeface="Arial" panose="020B0604020202020204" pitchFamily="34" charset="0"/>
              <a:buChar char="•"/>
            </a:pPr>
            <a:r>
              <a:rPr lang="en-US" sz="2400" dirty="0">
                <a:solidFill>
                  <a:schemeClr val="bg1">
                    <a:lumMod val="50000"/>
                  </a:schemeClr>
                </a:solidFill>
                <a:latin typeface="DM Sans" pitchFamily="2" charset="0"/>
              </a:rPr>
              <a:t>law of change is an exception to the law of consistency</a:t>
            </a:r>
          </a:p>
          <a:p>
            <a:pPr lvl="1">
              <a:lnSpc>
                <a:spcPct val="150000"/>
              </a:lnSpc>
              <a:buFont typeface="Arial" panose="020B0604020202020204" pitchFamily="34" charset="0"/>
              <a:buChar char="•"/>
            </a:pPr>
            <a:r>
              <a:rPr lang="en-US" sz="2400" dirty="0">
                <a:solidFill>
                  <a:schemeClr val="bg1">
                    <a:lumMod val="50000"/>
                  </a:schemeClr>
                </a:solidFill>
                <a:latin typeface="DM Sans" pitchFamily="2" charset="0"/>
              </a:rPr>
              <a:t>examples of change: </a:t>
            </a:r>
          </a:p>
          <a:p>
            <a:pPr lvl="2">
              <a:lnSpc>
                <a:spcPct val="150000"/>
              </a:lnSpc>
              <a:buFont typeface="Arial" panose="020B0604020202020204" pitchFamily="34" charset="0"/>
              <a:buChar char="•"/>
            </a:pPr>
            <a:r>
              <a:rPr lang="en-US" sz="2400" dirty="0">
                <a:solidFill>
                  <a:schemeClr val="bg1">
                    <a:lumMod val="50000"/>
                  </a:schemeClr>
                </a:solidFill>
                <a:latin typeface="DM Sans" pitchFamily="2" charset="0"/>
              </a:rPr>
              <a:t>  improve quality of product</a:t>
            </a:r>
          </a:p>
          <a:p>
            <a:pPr marL="1200150" lvl="2" indent="-285750">
              <a:lnSpc>
                <a:spcPct val="150000"/>
              </a:lnSpc>
              <a:buFont typeface="Arial" panose="020B0604020202020204" pitchFamily="34" charset="0"/>
              <a:buChar char="•"/>
            </a:pPr>
            <a:r>
              <a:rPr lang="en-US" sz="2400" dirty="0">
                <a:solidFill>
                  <a:schemeClr val="bg1">
                    <a:lumMod val="50000"/>
                  </a:schemeClr>
                </a:solidFill>
                <a:latin typeface="DM Sans" pitchFamily="2" charset="0"/>
              </a:rPr>
              <a:t>improve quality of product</a:t>
            </a:r>
          </a:p>
          <a:p>
            <a:pPr marL="1200150" lvl="2" indent="-285750">
              <a:lnSpc>
                <a:spcPct val="150000"/>
              </a:lnSpc>
              <a:buFont typeface="Arial" panose="020B0604020202020204" pitchFamily="34" charset="0"/>
              <a:buChar char="•"/>
            </a:pPr>
            <a:r>
              <a:rPr lang="en-US" sz="2400" dirty="0">
                <a:solidFill>
                  <a:schemeClr val="bg1">
                    <a:lumMod val="50000"/>
                  </a:schemeClr>
                </a:solidFill>
                <a:latin typeface="DM Sans" pitchFamily="2" charset="0"/>
              </a:rPr>
              <a:t>launch a new ad campaign</a:t>
            </a:r>
          </a:p>
          <a:p>
            <a:pPr lvl="1">
              <a:lnSpc>
                <a:spcPct val="150000"/>
              </a:lnSpc>
              <a:buFont typeface="Arial" panose="020B0604020202020204" pitchFamily="34" charset="0"/>
              <a:buChar char="•"/>
            </a:pPr>
            <a:r>
              <a:rPr lang="en-US" sz="2400" dirty="0">
                <a:solidFill>
                  <a:schemeClr val="bg1">
                    <a:lumMod val="50000"/>
                  </a:schemeClr>
                </a:solidFill>
                <a:latin typeface="DM Sans" pitchFamily="2" charset="0"/>
              </a:rPr>
              <a:t>focus on changing the image of the brand in the minds of the consumers</a:t>
            </a:r>
          </a:p>
          <a:p>
            <a:pPr lvl="1">
              <a:lnSpc>
                <a:spcPct val="150000"/>
              </a:lnSpc>
              <a:buFont typeface="Arial" panose="020B0604020202020204" pitchFamily="34" charset="0"/>
              <a:buChar char="•"/>
            </a:pPr>
            <a:r>
              <a:rPr lang="en-US" sz="2400" dirty="0">
                <a:solidFill>
                  <a:schemeClr val="bg1">
                    <a:lumMod val="50000"/>
                  </a:schemeClr>
                </a:solidFill>
                <a:latin typeface="DM Sans" pitchFamily="2" charset="0"/>
              </a:rPr>
              <a:t>following are situations where change is desired:</a:t>
            </a:r>
          </a:p>
        </p:txBody>
      </p:sp>
      <p:sp>
        <p:nvSpPr>
          <p:cNvPr id="7" name="Freeform 7"/>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615847" y="266963"/>
            <a:ext cx="11390978" cy="1286955"/>
          </a:xfrm>
          <a:prstGeom prst="rect">
            <a:avLst/>
          </a:prstGeom>
        </p:spPr>
        <p:txBody>
          <a:bodyPr wrap="square" lIns="0" tIns="0" rIns="0" bIns="0" rtlCol="0" anchor="t">
            <a:spAutoFit/>
          </a:bodyPr>
          <a:lstStyle/>
          <a:p>
            <a:pPr>
              <a:lnSpc>
                <a:spcPts val="4950"/>
              </a:lnSpc>
            </a:pPr>
            <a:r>
              <a:rPr lang="en-US" sz="4500" dirty="0">
                <a:solidFill>
                  <a:srgbClr val="8CA9AD"/>
                </a:solidFill>
                <a:latin typeface="DM Sans Bold"/>
              </a:rPr>
              <a:t>1 – Your brand is weak or non-existent in the minds of consumers </a:t>
            </a:r>
          </a:p>
        </p:txBody>
      </p:sp>
      <p:sp>
        <p:nvSpPr>
          <p:cNvPr id="5" name="TextBox 5"/>
          <p:cNvSpPr txBox="1"/>
          <p:nvPr/>
        </p:nvSpPr>
        <p:spPr>
          <a:xfrm>
            <a:off x="685800" y="2110188"/>
            <a:ext cx="8991600" cy="1611403"/>
          </a:xfrm>
          <a:prstGeom prst="rect">
            <a:avLst/>
          </a:prstGeom>
        </p:spPr>
        <p:txBody>
          <a:bodyPr wrap="square" lIns="0" tIns="0" rIns="0" bIns="0" rtlCol="0" anchor="t">
            <a:spAutoFit/>
          </a:bodyPr>
          <a:lstStyle/>
          <a:p>
            <a:pPr>
              <a:lnSpc>
                <a:spcPct val="150000"/>
              </a:lnSpc>
              <a:buFont typeface="Arial" panose="020B0604020202020204" pitchFamily="34" charset="0"/>
              <a:buChar char="•"/>
            </a:pPr>
            <a:r>
              <a:rPr lang="en-US" sz="2400" dirty="0">
                <a:solidFill>
                  <a:schemeClr val="bg1">
                    <a:lumMod val="50000"/>
                  </a:schemeClr>
                </a:solidFill>
                <a:latin typeface="DM Sans" pitchFamily="2" charset="0"/>
              </a:rPr>
              <a:t>brand is non-existent or has lost its value</a:t>
            </a:r>
          </a:p>
          <a:p>
            <a:pPr>
              <a:lnSpc>
                <a:spcPct val="150000"/>
              </a:lnSpc>
              <a:buFont typeface="Arial" panose="020B0604020202020204" pitchFamily="34" charset="0"/>
              <a:buChar char="•"/>
            </a:pPr>
            <a:r>
              <a:rPr lang="en-US" sz="2400" dirty="0">
                <a:solidFill>
                  <a:schemeClr val="bg1">
                    <a:lumMod val="50000"/>
                  </a:schemeClr>
                </a:solidFill>
                <a:latin typeface="DM Sans" pitchFamily="2" charset="0"/>
              </a:rPr>
              <a:t>brand will not face any consequences as a result of rebranding compared to big companies</a:t>
            </a:r>
          </a:p>
        </p:txBody>
      </p:sp>
      <p:sp>
        <p:nvSpPr>
          <p:cNvPr id="6" name="TextBox 5">
            <a:extLst>
              <a:ext uri="{FF2B5EF4-FFF2-40B4-BE49-F238E27FC236}">
                <a16:creationId xmlns:a16="http://schemas.microsoft.com/office/drawing/2014/main" id="{3791509A-93BE-3F2D-0DDE-FF76D89D1968}"/>
              </a:ext>
            </a:extLst>
          </p:cNvPr>
          <p:cNvSpPr txBox="1"/>
          <p:nvPr/>
        </p:nvSpPr>
        <p:spPr>
          <a:xfrm>
            <a:off x="7239000" y="6182361"/>
            <a:ext cx="10363200" cy="3554627"/>
          </a:xfrm>
          <a:prstGeom prst="rect">
            <a:avLst/>
          </a:prstGeom>
          <a:noFill/>
        </p:spPr>
        <p:txBody>
          <a:bodyPr wrap="square" rtlCol="0">
            <a:spAutoFit/>
          </a:bodyPr>
          <a:lstStyle/>
          <a:p>
            <a:pPr>
              <a:lnSpc>
                <a:spcPts val="3850"/>
              </a:lnSpc>
            </a:pPr>
            <a:r>
              <a:rPr lang="en-US" sz="2400" b="1" dirty="0">
                <a:solidFill>
                  <a:srgbClr val="737373"/>
                </a:solidFill>
                <a:latin typeface="DM Sans"/>
              </a:rPr>
              <a:t>Example(Intel):</a:t>
            </a:r>
          </a:p>
          <a:p>
            <a:pPr marL="342900" indent="-342900">
              <a:lnSpc>
                <a:spcPts val="3850"/>
              </a:lnSpc>
              <a:buFont typeface="Arial" panose="020B0604020202020204" pitchFamily="34" charset="0"/>
              <a:buChar char="•"/>
            </a:pPr>
            <a:r>
              <a:rPr lang="en-US" sz="2400" dirty="0">
                <a:solidFill>
                  <a:srgbClr val="737373"/>
                </a:solidFill>
                <a:latin typeface="DM Sans"/>
              </a:rPr>
              <a:t>Initially, intel could not provide enough competitive advantage due to which:</a:t>
            </a:r>
          </a:p>
          <a:p>
            <a:pPr marL="800100" lvl="1" indent="-342900">
              <a:lnSpc>
                <a:spcPts val="3850"/>
              </a:lnSpc>
              <a:buFont typeface="Arial" panose="020B0604020202020204" pitchFamily="34" charset="0"/>
              <a:buChar char="•"/>
            </a:pPr>
            <a:r>
              <a:rPr lang="en-US" sz="2400" dirty="0">
                <a:solidFill>
                  <a:srgbClr val="737373"/>
                </a:solidFill>
                <a:latin typeface="DM Sans"/>
              </a:rPr>
              <a:t>Intel declined from an 82.9% market share in 1974 to a paltry 1.3% share in 1984.</a:t>
            </a:r>
          </a:p>
          <a:p>
            <a:pPr marL="342900" indent="-342900">
              <a:lnSpc>
                <a:spcPts val="3850"/>
              </a:lnSpc>
              <a:buFont typeface="Arial" panose="020B0604020202020204" pitchFamily="34" charset="0"/>
              <a:buChar char="•"/>
            </a:pPr>
            <a:r>
              <a:rPr lang="en-US" sz="2400" dirty="0">
                <a:solidFill>
                  <a:srgbClr val="737373"/>
                </a:solidFill>
                <a:latin typeface="DM Sans"/>
              </a:rPr>
              <a:t>The company rebranded itself by replacing D-RAM production with micro processors (intel inside and intel Pentium).</a:t>
            </a:r>
            <a:endParaRPr lang="en-US" sz="2400" dirty="0"/>
          </a:p>
        </p:txBody>
      </p:sp>
      <p:pic>
        <p:nvPicPr>
          <p:cNvPr id="8" name="Graphic 7">
            <a:extLst>
              <a:ext uri="{FF2B5EF4-FFF2-40B4-BE49-F238E27FC236}">
                <a16:creationId xmlns:a16="http://schemas.microsoft.com/office/drawing/2014/main" id="{E418E2C7-9AF5-3001-0D1C-82CB514DF04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53800" y="550012"/>
            <a:ext cx="5781513" cy="5360361"/>
          </a:xfrm>
          <a:prstGeom prst="rect">
            <a:avLst/>
          </a:prstGeom>
        </p:spPr>
      </p:pic>
    </p:spTree>
    <p:extLst>
      <p:ext uri="{BB962C8B-B14F-4D97-AF65-F5344CB8AC3E}">
        <p14:creationId xmlns:p14="http://schemas.microsoft.com/office/powerpoint/2010/main" val="424515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11709"/>
            <a:ext cx="16230600" cy="8446591"/>
            <a:chOff x="0" y="-57150"/>
            <a:chExt cx="4274726" cy="222461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565617" y="4525222"/>
            <a:ext cx="8977504" cy="2128788"/>
          </a:xfrm>
          <a:prstGeom prst="rect">
            <a:avLst/>
          </a:prstGeom>
        </p:spPr>
        <p:txBody>
          <a:bodyPr wrap="square" lIns="0" tIns="0" rIns="0" bIns="0" rtlCol="0" anchor="t">
            <a:spAutoFit/>
          </a:bodyPr>
          <a:lstStyle/>
          <a:p>
            <a:pPr algn="r">
              <a:lnSpc>
                <a:spcPts val="8250"/>
              </a:lnSpc>
            </a:pPr>
            <a:r>
              <a:rPr lang="en-US" sz="5400" b="1" dirty="0">
                <a:solidFill>
                  <a:schemeClr val="bg1"/>
                </a:solidFill>
              </a:rPr>
              <a:t>You Want to Move Your Brand Down the Food Chain</a:t>
            </a:r>
            <a:endParaRPr lang="en-US" sz="5400" b="1" dirty="0">
              <a:solidFill>
                <a:schemeClr val="bg1"/>
              </a:solidFill>
              <a:latin typeface="DM Sans Bold"/>
            </a:endParaRP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dirty="0">
                <a:solidFill>
                  <a:srgbClr val="FFFFFF"/>
                </a:solidFill>
                <a:latin typeface="DM Sans Bold"/>
              </a:rPr>
              <a:t>02.</a:t>
            </a:r>
          </a:p>
        </p:txBody>
      </p:sp>
    </p:spTree>
    <p:extLst>
      <p:ext uri="{BB962C8B-B14F-4D97-AF65-F5344CB8AC3E}">
        <p14:creationId xmlns:p14="http://schemas.microsoft.com/office/powerpoint/2010/main" val="126547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05823" y="495300"/>
            <a:ext cx="6726444" cy="810671"/>
          </a:xfrm>
          <a:prstGeom prst="rect">
            <a:avLst/>
          </a:prstGeom>
        </p:spPr>
        <p:txBody>
          <a:bodyPr lIns="0" tIns="0" rIns="0" bIns="0" rtlCol="0" anchor="t">
            <a:spAutoFit/>
          </a:bodyPr>
          <a:lstStyle/>
          <a:p>
            <a:pPr>
              <a:lnSpc>
                <a:spcPts val="6600"/>
              </a:lnSpc>
            </a:pPr>
            <a:r>
              <a:rPr lang="en-US" sz="4800" dirty="0">
                <a:solidFill>
                  <a:srgbClr val="8CA9AD"/>
                </a:solidFill>
                <a:latin typeface="DM Sans Bold"/>
              </a:rPr>
              <a:t>Key Points:</a:t>
            </a:r>
          </a:p>
        </p:txBody>
      </p:sp>
      <p:sp>
        <p:nvSpPr>
          <p:cNvPr id="5" name="TextBox 5"/>
          <p:cNvSpPr txBox="1"/>
          <p:nvPr/>
        </p:nvSpPr>
        <p:spPr>
          <a:xfrm>
            <a:off x="601434" y="1515518"/>
            <a:ext cx="8991600" cy="5001369"/>
          </a:xfrm>
          <a:prstGeom prst="rect">
            <a:avLst/>
          </a:prstGeom>
        </p:spPr>
        <p:txBody>
          <a:bodyPr wrap="square" lIns="0" tIns="0" rIns="0" bIns="0" rtlCol="0" anchor="t">
            <a:spAutoFit/>
          </a:bodyPr>
          <a:lstStyle/>
          <a:p>
            <a:pPr>
              <a:lnSpc>
                <a:spcPts val="3850"/>
              </a:lnSpc>
            </a:pPr>
            <a:r>
              <a:rPr lang="en-US" sz="2400" dirty="0">
                <a:solidFill>
                  <a:srgbClr val="737373"/>
                </a:solidFill>
                <a:latin typeface="DM Sans"/>
              </a:rPr>
              <a:t>1.  A brand must lower its price slowly without hurting itself.</a:t>
            </a:r>
          </a:p>
          <a:p>
            <a:pPr>
              <a:lnSpc>
                <a:spcPts val="3850"/>
              </a:lnSpc>
            </a:pPr>
            <a:r>
              <a:rPr lang="en-US" sz="2400" dirty="0">
                <a:solidFill>
                  <a:srgbClr val="737373"/>
                </a:solidFill>
                <a:latin typeface="DM Sans"/>
              </a:rPr>
              <a:t> </a:t>
            </a:r>
            <a:endParaRPr lang="en-US" sz="2400" dirty="0"/>
          </a:p>
          <a:p>
            <a:pPr marL="342900" indent="-342900">
              <a:lnSpc>
                <a:spcPts val="3850"/>
              </a:lnSpc>
              <a:buFont typeface="Arial" panose="020B0604020202020204" pitchFamily="34" charset="0"/>
              <a:buChar char="•"/>
            </a:pPr>
            <a:r>
              <a:rPr lang="en-US" sz="2400" dirty="0">
                <a:solidFill>
                  <a:srgbClr val="737373"/>
                </a:solidFill>
                <a:latin typeface="DM Sans"/>
              </a:rPr>
              <a:t>Marlboro lowered its cigarette prices and gained market share.</a:t>
            </a:r>
          </a:p>
          <a:p>
            <a:pPr>
              <a:lnSpc>
                <a:spcPts val="3850"/>
              </a:lnSpc>
            </a:pPr>
            <a:endParaRPr lang="en-US" sz="2400" dirty="0">
              <a:solidFill>
                <a:srgbClr val="737373"/>
              </a:solidFill>
              <a:latin typeface="DM Sans"/>
            </a:endParaRPr>
          </a:p>
          <a:p>
            <a:pPr marL="457200" indent="-457200">
              <a:lnSpc>
                <a:spcPts val="3850"/>
              </a:lnSpc>
              <a:buAutoNum type="arabicPeriod" startAt="2"/>
            </a:pPr>
            <a:r>
              <a:rPr lang="en-US" sz="2400" dirty="0">
                <a:solidFill>
                  <a:srgbClr val="737373"/>
                </a:solidFill>
                <a:latin typeface="DM Sans"/>
              </a:rPr>
              <a:t>Sometimes prices get out of line and permanent adjustments need to be made. </a:t>
            </a:r>
          </a:p>
          <a:p>
            <a:pPr marL="457200" indent="-457200">
              <a:lnSpc>
                <a:spcPts val="3850"/>
              </a:lnSpc>
              <a:buAutoNum type="arabicPeriod" startAt="2"/>
            </a:pPr>
            <a:endParaRPr lang="en-US" sz="2400" dirty="0">
              <a:solidFill>
                <a:srgbClr val="737373"/>
              </a:solidFill>
              <a:latin typeface="DM Sans"/>
            </a:endParaRPr>
          </a:p>
          <a:p>
            <a:pPr marL="342900" indent="-342900">
              <a:lnSpc>
                <a:spcPts val="3850"/>
              </a:lnSpc>
              <a:buFont typeface="Arial" panose="020B0604020202020204" pitchFamily="34" charset="0"/>
              <a:buChar char="•"/>
            </a:pPr>
            <a:r>
              <a:rPr lang="en-US" sz="2400" dirty="0">
                <a:solidFill>
                  <a:srgbClr val="737373"/>
                </a:solidFill>
                <a:latin typeface="DM Sans"/>
              </a:rPr>
              <a:t> Building Rolls-Royces is considered as luxurious but not a lot of profit.</a:t>
            </a:r>
          </a:p>
        </p:txBody>
      </p:sp>
      <p:sp>
        <p:nvSpPr>
          <p:cNvPr id="6" name="TextBox 5">
            <a:extLst>
              <a:ext uri="{FF2B5EF4-FFF2-40B4-BE49-F238E27FC236}">
                <a16:creationId xmlns:a16="http://schemas.microsoft.com/office/drawing/2014/main" id="{3791509A-93BE-3F2D-0DDE-FF76D89D1968}"/>
              </a:ext>
            </a:extLst>
          </p:cNvPr>
          <p:cNvSpPr txBox="1"/>
          <p:nvPr/>
        </p:nvSpPr>
        <p:spPr>
          <a:xfrm>
            <a:off x="7153275" y="6362700"/>
            <a:ext cx="10363200" cy="3593291"/>
          </a:xfrm>
          <a:prstGeom prst="rect">
            <a:avLst/>
          </a:prstGeom>
          <a:noFill/>
        </p:spPr>
        <p:txBody>
          <a:bodyPr wrap="square" rtlCol="0">
            <a:spAutoFit/>
          </a:bodyPr>
          <a:lstStyle/>
          <a:p>
            <a:pPr>
              <a:lnSpc>
                <a:spcPts val="3850"/>
              </a:lnSpc>
            </a:pPr>
            <a:r>
              <a:rPr lang="en-US" sz="2400" dirty="0">
                <a:solidFill>
                  <a:srgbClr val="737373"/>
                </a:solidFill>
                <a:latin typeface="DM Sans"/>
              </a:rPr>
              <a:t>3. Moving a brand to a higher price category is considered more challenging, if not impossible.</a:t>
            </a:r>
          </a:p>
          <a:p>
            <a:pPr>
              <a:lnSpc>
                <a:spcPts val="3850"/>
              </a:lnSpc>
            </a:pPr>
            <a:endParaRPr lang="en-US" sz="2400" dirty="0">
              <a:solidFill>
                <a:srgbClr val="737373"/>
              </a:solidFill>
              <a:latin typeface="DM Sans"/>
            </a:endParaRPr>
          </a:p>
          <a:p>
            <a:pPr marL="342900" indent="-342900">
              <a:lnSpc>
                <a:spcPts val="3850"/>
              </a:lnSpc>
              <a:buFont typeface="Arial" panose="020B0604020202020204" pitchFamily="34" charset="0"/>
              <a:buChar char="•"/>
            </a:pPr>
            <a:r>
              <a:rPr lang="en-US" sz="2400" dirty="0">
                <a:solidFill>
                  <a:srgbClr val="737373"/>
                </a:solidFill>
                <a:latin typeface="DM Sans"/>
              </a:rPr>
              <a:t>Holiday Inn Crowne Plaza, a hotel chain, which faced difficulties until it removed "Holiday Inn" from its name. This implies that the association with the more affordable Holiday Inn brand was hindering its ability to position itself as a more upscale or premium offering.</a:t>
            </a:r>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0" y="-36313"/>
            <a:ext cx="6162675" cy="6553200"/>
          </a:xfrm>
          <a:prstGeom prst="rect">
            <a:avLst/>
          </a:prstGeom>
        </p:spPr>
      </p:pic>
    </p:spTree>
    <p:extLst>
      <p:ext uri="{BB962C8B-B14F-4D97-AF65-F5344CB8AC3E}">
        <p14:creationId xmlns:p14="http://schemas.microsoft.com/office/powerpoint/2010/main" val="3214120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723900"/>
            <a:ext cx="16230600" cy="8446591"/>
            <a:chOff x="0" y="-57150"/>
            <a:chExt cx="4274726" cy="222461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314700" y="5017591"/>
            <a:ext cx="11658600" cy="1231106"/>
          </a:xfrm>
          <a:prstGeom prst="rect">
            <a:avLst/>
          </a:prstGeom>
        </p:spPr>
        <p:txBody>
          <a:bodyPr wrap="square" lIns="0" tIns="0" rIns="0" bIns="0" rtlCol="0" anchor="t">
            <a:spAutoFit/>
          </a:bodyPr>
          <a:lstStyle/>
          <a:p>
            <a:pPr algn="r"/>
            <a:r>
              <a:rPr lang="en-US" sz="4000" b="1" dirty="0">
                <a:solidFill>
                  <a:schemeClr val="bg1"/>
                </a:solidFill>
              </a:rPr>
              <a:t>Your Brand Is in a Slow-Moving Field and the Change Is Going to Take Place Over an Extended Period of Time </a:t>
            </a:r>
            <a:endParaRPr lang="en-US" sz="4000" b="1" dirty="0">
              <a:solidFill>
                <a:schemeClr val="bg1"/>
              </a:solidFill>
              <a:latin typeface="DM Sans Bold"/>
            </a:endParaRP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3639800" y="-2292342"/>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dirty="0">
                <a:solidFill>
                  <a:srgbClr val="FFFFFF"/>
                </a:solidFill>
                <a:latin typeface="DM Sans Bold"/>
              </a:rPr>
              <a:t>03.</a:t>
            </a:r>
          </a:p>
        </p:txBody>
      </p:sp>
    </p:spTree>
    <p:extLst>
      <p:ext uri="{BB962C8B-B14F-4D97-AF65-F5344CB8AC3E}">
        <p14:creationId xmlns:p14="http://schemas.microsoft.com/office/powerpoint/2010/main" val="118557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81000" y="7872410"/>
            <a:ext cx="3372743" cy="2400300"/>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3" name="Freeform 3"/>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533400" y="794943"/>
            <a:ext cx="8915400" cy="645754"/>
          </a:xfrm>
          <a:prstGeom prst="rect">
            <a:avLst/>
          </a:prstGeom>
        </p:spPr>
        <p:txBody>
          <a:bodyPr wrap="square" lIns="0" tIns="0" rIns="0" bIns="0" rtlCol="0" anchor="t">
            <a:spAutoFit/>
          </a:bodyPr>
          <a:lstStyle/>
          <a:p>
            <a:pPr>
              <a:lnSpc>
                <a:spcPts val="4950"/>
              </a:lnSpc>
            </a:pPr>
            <a:r>
              <a:rPr lang="en-US" sz="4000" dirty="0">
                <a:solidFill>
                  <a:srgbClr val="8CA9AD"/>
                </a:solidFill>
                <a:latin typeface="DM Sans Bold"/>
              </a:rPr>
              <a:t>Example of Citibank</a:t>
            </a:r>
          </a:p>
        </p:txBody>
      </p:sp>
      <p:sp>
        <p:nvSpPr>
          <p:cNvPr id="6" name="TextBox 6"/>
          <p:cNvSpPr txBox="1"/>
          <p:nvPr/>
        </p:nvSpPr>
        <p:spPr>
          <a:xfrm>
            <a:off x="914399" y="4692937"/>
            <a:ext cx="7315199" cy="463012"/>
          </a:xfrm>
          <a:prstGeom prst="rect">
            <a:avLst/>
          </a:prstGeom>
        </p:spPr>
        <p:txBody>
          <a:bodyPr wrap="square" lIns="0" tIns="0" rIns="0" bIns="0" rtlCol="0" anchor="t">
            <a:spAutoFit/>
          </a:bodyPr>
          <a:lstStyle/>
          <a:p>
            <a:pPr>
              <a:lnSpc>
                <a:spcPts val="3850"/>
              </a:lnSpc>
            </a:pPr>
            <a:r>
              <a:rPr lang="en-US" sz="2400" dirty="0">
                <a:solidFill>
                  <a:srgbClr val="737373"/>
                </a:solidFill>
                <a:latin typeface="DM Sans"/>
              </a:rPr>
              <a:t> </a:t>
            </a:r>
          </a:p>
        </p:txBody>
      </p:sp>
      <p:sp>
        <p:nvSpPr>
          <p:cNvPr id="7" name="TextBox 6">
            <a:extLst>
              <a:ext uri="{FF2B5EF4-FFF2-40B4-BE49-F238E27FC236}">
                <a16:creationId xmlns:a16="http://schemas.microsoft.com/office/drawing/2014/main" id="{672BAE47-3E1C-02A4-F608-0BE8812C5242}"/>
              </a:ext>
            </a:extLst>
          </p:cNvPr>
          <p:cNvSpPr txBox="1"/>
          <p:nvPr/>
        </p:nvSpPr>
        <p:spPr>
          <a:xfrm>
            <a:off x="8445500" y="5981700"/>
            <a:ext cx="8534400" cy="3593291"/>
          </a:xfrm>
          <a:prstGeom prst="rect">
            <a:avLst/>
          </a:prstGeom>
          <a:noFill/>
        </p:spPr>
        <p:txBody>
          <a:bodyPr wrap="square" rtlCol="0">
            <a:spAutoFit/>
          </a:bodyPr>
          <a:lstStyle/>
          <a:p>
            <a:pPr marL="342900" indent="-342900">
              <a:lnSpc>
                <a:spcPts val="3850"/>
              </a:lnSpc>
              <a:buFont typeface="Arial" panose="020B0604020202020204" pitchFamily="34" charset="0"/>
              <a:buChar char="•"/>
            </a:pPr>
            <a:r>
              <a:rPr lang="en-US" sz="2400" dirty="0">
                <a:solidFill>
                  <a:srgbClr val="737373"/>
                </a:solidFill>
                <a:latin typeface="DM Sans"/>
              </a:rPr>
              <a:t>Customers are never wrong. </a:t>
            </a:r>
          </a:p>
          <a:p>
            <a:pPr>
              <a:lnSpc>
                <a:spcPts val="3850"/>
              </a:lnSpc>
            </a:pPr>
            <a:r>
              <a:rPr lang="en-US" sz="2400" dirty="0">
                <a:solidFill>
                  <a:srgbClr val="737373"/>
                </a:solidFill>
                <a:latin typeface="DM Sans"/>
              </a:rPr>
              <a:t>When you try to tell customers that your brand is different than it used to be, they will reject your message. </a:t>
            </a:r>
          </a:p>
          <a:p>
            <a:pPr>
              <a:lnSpc>
                <a:spcPts val="3850"/>
              </a:lnSpc>
            </a:pPr>
            <a:endParaRPr lang="en-US" sz="2400" dirty="0">
              <a:solidFill>
                <a:srgbClr val="737373"/>
              </a:solidFill>
              <a:latin typeface="DM Sans"/>
            </a:endParaRPr>
          </a:p>
          <a:p>
            <a:pPr>
              <a:lnSpc>
                <a:spcPts val="3850"/>
              </a:lnSpc>
            </a:pPr>
            <a:r>
              <a:rPr lang="en-US" sz="2400" dirty="0">
                <a:solidFill>
                  <a:srgbClr val="737373"/>
                </a:solidFill>
                <a:latin typeface="DM Sans"/>
              </a:rPr>
              <a:t>e Xerox computers? No, Xerox is a copier. </a:t>
            </a:r>
          </a:p>
          <a:p>
            <a:pPr>
              <a:lnSpc>
                <a:spcPts val="3850"/>
              </a:lnSpc>
            </a:pPr>
            <a:r>
              <a:rPr lang="en-US" sz="2400" dirty="0">
                <a:solidFill>
                  <a:srgbClr val="737373"/>
                </a:solidFill>
                <a:latin typeface="DM Sans"/>
              </a:rPr>
              <a:t>e IBM copiers? No, IBM is a computer. </a:t>
            </a:r>
          </a:p>
          <a:p>
            <a:pPr>
              <a:lnSpc>
                <a:spcPts val="3850"/>
              </a:lnSpc>
            </a:pPr>
            <a:r>
              <a:rPr lang="en-US" sz="2400" dirty="0">
                <a:solidFill>
                  <a:srgbClr val="737373"/>
                </a:solidFill>
                <a:latin typeface="DM Sans"/>
              </a:rPr>
              <a:t>e Epson computers? No, Epson is a computer printer. </a:t>
            </a:r>
          </a:p>
        </p:txBody>
      </p:sp>
      <p:sp>
        <p:nvSpPr>
          <p:cNvPr id="8" name="TextBox 7">
            <a:extLst>
              <a:ext uri="{FF2B5EF4-FFF2-40B4-BE49-F238E27FC236}">
                <a16:creationId xmlns:a16="http://schemas.microsoft.com/office/drawing/2014/main" id="{AA14A563-A6AD-6909-B6D2-313CB891E921}"/>
              </a:ext>
            </a:extLst>
          </p:cNvPr>
          <p:cNvSpPr txBox="1"/>
          <p:nvPr/>
        </p:nvSpPr>
        <p:spPr>
          <a:xfrm>
            <a:off x="470793" y="1516491"/>
            <a:ext cx="7315199" cy="5632311"/>
          </a:xfrm>
          <a:prstGeom prst="rect">
            <a:avLst/>
          </a:prstGeom>
          <a:noFill/>
        </p:spPr>
        <p:txBody>
          <a:bodyPr wrap="square" rtlCol="0">
            <a:spAutoFit/>
          </a:bodyPr>
          <a:lstStyle/>
          <a:p>
            <a:r>
              <a:rPr lang="en-US" sz="2400" dirty="0">
                <a:solidFill>
                  <a:srgbClr val="737373"/>
                </a:solidFill>
                <a:latin typeface="DM Sans"/>
              </a:rPr>
              <a:t>Twenty-five years ago Citicorp (and its Citibank subsidiary) was 80 percent corporate and 20 percent consumer. </a:t>
            </a:r>
          </a:p>
          <a:p>
            <a:r>
              <a:rPr lang="en-US" sz="2400" dirty="0">
                <a:solidFill>
                  <a:srgbClr val="737373"/>
                </a:solidFill>
                <a:latin typeface="DM Sans"/>
              </a:rPr>
              <a:t>But today the numbers are almost reversed. Citicorp is 30 percent corporate and 70 percent consumer. </a:t>
            </a:r>
          </a:p>
          <a:p>
            <a:endParaRPr lang="en-US" sz="2400" dirty="0">
              <a:solidFill>
                <a:srgbClr val="737373"/>
              </a:solidFill>
              <a:latin typeface="DM Sans"/>
            </a:endParaRPr>
          </a:p>
          <a:p>
            <a:r>
              <a:rPr lang="en-US" sz="2400" dirty="0">
                <a:solidFill>
                  <a:srgbClr val="737373"/>
                </a:solidFill>
                <a:latin typeface="DM Sans"/>
              </a:rPr>
              <a:t>Citicorp is successfully moving its Citibank brand from corporate to consumer business</a:t>
            </a:r>
            <a:r>
              <a:rPr lang="en-US" sz="2400">
                <a:solidFill>
                  <a:srgbClr val="737373"/>
                </a:solidFill>
                <a:latin typeface="DM Sans"/>
              </a:rPr>
              <a:t>. </a:t>
            </a:r>
            <a:endParaRPr lang="en-US" sz="2400" dirty="0">
              <a:solidFill>
                <a:srgbClr val="737373"/>
              </a:solidFill>
              <a:latin typeface="DM Sans"/>
            </a:endParaRPr>
          </a:p>
          <a:p>
            <a:endParaRPr lang="en-US" sz="2400" dirty="0">
              <a:solidFill>
                <a:srgbClr val="737373"/>
              </a:solidFill>
              <a:latin typeface="DM Sans"/>
            </a:endParaRPr>
          </a:p>
          <a:p>
            <a:r>
              <a:rPr lang="en-US" sz="2400" dirty="0">
                <a:solidFill>
                  <a:srgbClr val="737373"/>
                </a:solidFill>
                <a:latin typeface="DM Sans"/>
              </a:rPr>
              <a:t>Instead of “changing” minds, Citicorp has allowed enough time to pass so that the natural process of “forgetting” takes place.</a:t>
            </a:r>
          </a:p>
          <a:p>
            <a:endParaRPr lang="en-US" sz="2400" dirty="0">
              <a:solidFill>
                <a:srgbClr val="737373"/>
              </a:solidFill>
              <a:latin typeface="DM Sans"/>
            </a:endParaRPr>
          </a:p>
          <a:p>
            <a:endParaRPr lang="en-US" sz="2400"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5400" y="495300"/>
            <a:ext cx="8001000" cy="4991100"/>
          </a:xfrm>
          <a:prstGeom prst="rect">
            <a:avLst/>
          </a:prstGeom>
        </p:spPr>
      </p:pic>
    </p:spTree>
    <p:extLst>
      <p:ext uri="{BB962C8B-B14F-4D97-AF65-F5344CB8AC3E}">
        <p14:creationId xmlns:p14="http://schemas.microsoft.com/office/powerpoint/2010/main" val="76522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81000" y="7872410"/>
            <a:ext cx="3372743" cy="2400300"/>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3" name="Freeform 3"/>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533400" y="736016"/>
            <a:ext cx="8915400" cy="1268681"/>
          </a:xfrm>
          <a:prstGeom prst="rect">
            <a:avLst/>
          </a:prstGeom>
        </p:spPr>
        <p:txBody>
          <a:bodyPr wrap="square" lIns="0" tIns="0" rIns="0" bIns="0" rtlCol="0" anchor="t">
            <a:spAutoFit/>
          </a:bodyPr>
          <a:lstStyle/>
          <a:p>
            <a:pPr algn="ctr">
              <a:lnSpc>
                <a:spcPts val="4950"/>
              </a:lnSpc>
            </a:pPr>
            <a:r>
              <a:rPr lang="en-US" sz="4000" dirty="0">
                <a:solidFill>
                  <a:srgbClr val="8CA9AD"/>
                </a:solidFill>
                <a:latin typeface="DM Sans Bold"/>
              </a:rPr>
              <a:t>Case Study – Kentucky Fried Chicken to KFC</a:t>
            </a:r>
          </a:p>
        </p:txBody>
      </p:sp>
      <p:sp>
        <p:nvSpPr>
          <p:cNvPr id="6" name="TextBox 6"/>
          <p:cNvSpPr txBox="1"/>
          <p:nvPr/>
        </p:nvSpPr>
        <p:spPr>
          <a:xfrm>
            <a:off x="702799" y="3825173"/>
            <a:ext cx="7831601" cy="3963970"/>
          </a:xfrm>
          <a:prstGeom prst="rect">
            <a:avLst/>
          </a:prstGeom>
        </p:spPr>
        <p:txBody>
          <a:bodyPr wrap="square" lIns="0" tIns="0" rIns="0" bIns="0" rtlCol="0" anchor="t">
            <a:spAutoFit/>
          </a:bodyPr>
          <a:lstStyle/>
          <a:p>
            <a:pPr>
              <a:lnSpc>
                <a:spcPts val="3850"/>
              </a:lnSpc>
            </a:pPr>
            <a:r>
              <a:rPr lang="en-US" sz="2400" b="1" dirty="0">
                <a:solidFill>
                  <a:srgbClr val="737373"/>
                </a:solidFill>
                <a:latin typeface="DM Sans"/>
              </a:rPr>
              <a:t>Reasons:</a:t>
            </a:r>
          </a:p>
          <a:p>
            <a:pPr marL="342900" indent="-342900">
              <a:lnSpc>
                <a:spcPts val="3850"/>
              </a:lnSpc>
              <a:buFont typeface="Arial" panose="020B0604020202020204" pitchFamily="34" charset="0"/>
              <a:buChar char="•"/>
            </a:pPr>
            <a:r>
              <a:rPr lang="en-US" sz="2400" dirty="0">
                <a:solidFill>
                  <a:srgbClr val="737373"/>
                </a:solidFill>
                <a:latin typeface="DM Sans"/>
              </a:rPr>
              <a:t>There are several conspiracies for this change..</a:t>
            </a:r>
          </a:p>
          <a:p>
            <a:pPr marL="342900" indent="-342900">
              <a:lnSpc>
                <a:spcPts val="3850"/>
              </a:lnSpc>
              <a:buFont typeface="Arial" panose="020B0604020202020204" pitchFamily="34" charset="0"/>
              <a:buChar char="•"/>
            </a:pPr>
            <a:r>
              <a:rPr lang="en-US" sz="2400" dirty="0">
                <a:solidFill>
                  <a:srgbClr val="737373"/>
                </a:solidFill>
                <a:latin typeface="DM Sans"/>
              </a:rPr>
              <a:t>According to Kyle Craig, the change was an attempt to distance chain from the unhealthy connotations of “fried”.</a:t>
            </a:r>
          </a:p>
          <a:p>
            <a:pPr marL="342900" indent="-342900">
              <a:lnSpc>
                <a:spcPts val="3850"/>
              </a:lnSpc>
              <a:buFont typeface="Arial" panose="020B0604020202020204" pitchFamily="34" charset="0"/>
              <a:buChar char="•"/>
            </a:pPr>
            <a:r>
              <a:rPr lang="en-US" sz="2400" dirty="0">
                <a:solidFill>
                  <a:srgbClr val="737373"/>
                </a:solidFill>
                <a:latin typeface="DM Sans"/>
              </a:rPr>
              <a:t>KFC promoted rotisserie chicken as healthier alternative to fried chicken.</a:t>
            </a:r>
          </a:p>
          <a:p>
            <a:pPr marL="342900" indent="-342900">
              <a:lnSpc>
                <a:spcPts val="3850"/>
              </a:lnSpc>
              <a:buFont typeface="Arial" panose="020B0604020202020204" pitchFamily="34" charset="0"/>
              <a:buChar char="•"/>
            </a:pPr>
            <a:endParaRPr lang="en-US" sz="2400" dirty="0">
              <a:solidFill>
                <a:srgbClr val="737373"/>
              </a:solidFill>
              <a:latin typeface="DM Sans"/>
            </a:endParaRPr>
          </a:p>
        </p:txBody>
      </p:sp>
      <p:sp>
        <p:nvSpPr>
          <p:cNvPr id="7" name="TextBox 6">
            <a:extLst>
              <a:ext uri="{FF2B5EF4-FFF2-40B4-BE49-F238E27FC236}">
                <a16:creationId xmlns:a16="http://schemas.microsoft.com/office/drawing/2014/main" id="{672BAE47-3E1C-02A4-F608-0BE8812C5242}"/>
              </a:ext>
            </a:extLst>
          </p:cNvPr>
          <p:cNvSpPr txBox="1"/>
          <p:nvPr/>
        </p:nvSpPr>
        <p:spPr>
          <a:xfrm>
            <a:off x="9575907" y="6847866"/>
            <a:ext cx="7010400" cy="2049087"/>
          </a:xfrm>
          <a:prstGeom prst="rect">
            <a:avLst/>
          </a:prstGeom>
          <a:noFill/>
        </p:spPr>
        <p:txBody>
          <a:bodyPr wrap="square" rtlCol="0">
            <a:spAutoFit/>
          </a:bodyPr>
          <a:lstStyle/>
          <a:p>
            <a:pPr>
              <a:lnSpc>
                <a:spcPts val="3850"/>
              </a:lnSpc>
            </a:pPr>
            <a:r>
              <a:rPr lang="en-US" sz="2400" b="1" dirty="0">
                <a:solidFill>
                  <a:srgbClr val="737373"/>
                </a:solidFill>
                <a:latin typeface="DM Sans"/>
              </a:rPr>
              <a:t>Consequences:</a:t>
            </a:r>
          </a:p>
          <a:p>
            <a:pPr marL="342900" indent="-342900">
              <a:lnSpc>
                <a:spcPts val="3850"/>
              </a:lnSpc>
              <a:buFont typeface="Arial" panose="020B0604020202020204" pitchFamily="34" charset="0"/>
              <a:buChar char="•"/>
            </a:pPr>
            <a:r>
              <a:rPr lang="en-US" sz="2400" dirty="0">
                <a:solidFill>
                  <a:srgbClr val="737373"/>
                </a:solidFill>
                <a:latin typeface="DM Sans"/>
              </a:rPr>
              <a:t>Brands Rotisserie chicken didn’t gain any reputation.</a:t>
            </a:r>
          </a:p>
          <a:p>
            <a:pPr marL="342900" indent="-342900">
              <a:lnSpc>
                <a:spcPts val="3850"/>
              </a:lnSpc>
              <a:buFont typeface="Arial" panose="020B0604020202020204" pitchFamily="34" charset="0"/>
              <a:buChar char="•"/>
            </a:pPr>
            <a:r>
              <a:rPr lang="en-US" sz="2400" dirty="0">
                <a:solidFill>
                  <a:srgbClr val="737373"/>
                </a:solidFill>
                <a:latin typeface="DM Sans"/>
              </a:rPr>
              <a:t>People still went and ask for fried chicken.</a:t>
            </a:r>
            <a:endParaRPr lang="en-US" sz="2400" dirty="0"/>
          </a:p>
        </p:txBody>
      </p:sp>
      <p:sp>
        <p:nvSpPr>
          <p:cNvPr id="8" name="TextBox 7">
            <a:extLst>
              <a:ext uri="{FF2B5EF4-FFF2-40B4-BE49-F238E27FC236}">
                <a16:creationId xmlns:a16="http://schemas.microsoft.com/office/drawing/2014/main" id="{AA14A563-A6AD-6909-B6D2-313CB891E921}"/>
              </a:ext>
            </a:extLst>
          </p:cNvPr>
          <p:cNvSpPr txBox="1"/>
          <p:nvPr/>
        </p:nvSpPr>
        <p:spPr>
          <a:xfrm>
            <a:off x="381000" y="2239259"/>
            <a:ext cx="4648200" cy="1200329"/>
          </a:xfrm>
          <a:prstGeom prst="rect">
            <a:avLst/>
          </a:prstGeom>
          <a:noFill/>
        </p:spPr>
        <p:txBody>
          <a:bodyPr wrap="square" rtlCol="0">
            <a:spAutoFit/>
          </a:bodyPr>
          <a:lstStyle/>
          <a:p>
            <a:r>
              <a:rPr lang="en-US" sz="2400" dirty="0">
                <a:solidFill>
                  <a:srgbClr val="737373"/>
                </a:solidFill>
                <a:latin typeface="DM Sans"/>
              </a:rPr>
              <a:t>Kentucky  Fried Chicken changed name to KFC in 1991 </a:t>
            </a:r>
          </a:p>
          <a:p>
            <a:endParaRPr lang="en-US" sz="2400" dirty="0"/>
          </a:p>
        </p:txBody>
      </p:sp>
      <p:pic>
        <p:nvPicPr>
          <p:cNvPr id="12" name="Picture 11" descr="A bucket of fried chicken">
            <a:extLst>
              <a:ext uri="{FF2B5EF4-FFF2-40B4-BE49-F238E27FC236}">
                <a16:creationId xmlns:a16="http://schemas.microsoft.com/office/drawing/2014/main" id="{3D65EF73-6348-D964-B7A4-E371318B1C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0800" y="19050"/>
            <a:ext cx="8039100" cy="5888641"/>
          </a:xfrm>
          <a:prstGeom prst="rect">
            <a:avLst/>
          </a:prstGeom>
        </p:spPr>
      </p:pic>
    </p:spTree>
    <p:extLst>
      <p:ext uri="{BB962C8B-B14F-4D97-AF65-F5344CB8AC3E}">
        <p14:creationId xmlns:p14="http://schemas.microsoft.com/office/powerpoint/2010/main" val="243179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4386" y="876300"/>
            <a:ext cx="12444413" cy="550985"/>
          </a:xfrm>
          <a:prstGeom prst="rect">
            <a:avLst/>
          </a:prstGeom>
        </p:spPr>
        <p:txBody>
          <a:bodyPr wrap="square" lIns="0" tIns="0" rIns="0" bIns="0" rtlCol="0" anchor="t">
            <a:spAutoFit/>
          </a:bodyPr>
          <a:lstStyle/>
          <a:p>
            <a:pPr>
              <a:lnSpc>
                <a:spcPts val="3850"/>
              </a:lnSpc>
            </a:pPr>
            <a:r>
              <a:rPr lang="en-US" sz="4800" dirty="0">
                <a:solidFill>
                  <a:srgbClr val="737373"/>
                </a:solidFill>
                <a:latin typeface="DM Sans"/>
              </a:rPr>
              <a:t>Precautions of Changing Brand</a:t>
            </a:r>
          </a:p>
        </p:txBody>
      </p:sp>
      <p:sp>
        <p:nvSpPr>
          <p:cNvPr id="4" name="Freeform 4"/>
          <p:cNvSpPr/>
          <p:nvPr/>
        </p:nvSpPr>
        <p:spPr>
          <a:xfrm>
            <a:off x="1828800" y="82879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457200" y="2625577"/>
            <a:ext cx="17068800" cy="3396186"/>
          </a:xfrm>
          <a:prstGeom prst="rect">
            <a:avLst/>
          </a:prstGeom>
        </p:spPr>
        <p:txBody>
          <a:bodyPr wrap="square" lIns="0" tIns="0" rIns="0" bIns="0" rtlCol="0" anchor="t">
            <a:spAutoFit/>
          </a:bodyPr>
          <a:lstStyle/>
          <a:p>
            <a:pPr marL="342900" indent="-342900">
              <a:lnSpc>
                <a:spcPct val="300000"/>
              </a:lnSpc>
              <a:buFont typeface="Arial" panose="020B0604020202020204" pitchFamily="34" charset="0"/>
              <a:buChar char="•"/>
            </a:pPr>
            <a:r>
              <a:rPr lang="en-US" sz="2600" b="1" dirty="0">
                <a:solidFill>
                  <a:srgbClr val="737373"/>
                </a:solidFill>
                <a:latin typeface="DM Sans"/>
              </a:rPr>
              <a:t>Look into consumers mind if you are not there at all, change away.</a:t>
            </a:r>
          </a:p>
          <a:p>
            <a:pPr marL="342900" indent="-342900">
              <a:lnSpc>
                <a:spcPct val="300000"/>
              </a:lnSpc>
              <a:buFont typeface="Arial" panose="020B0604020202020204" pitchFamily="34" charset="0"/>
              <a:buChar char="•"/>
            </a:pPr>
            <a:r>
              <a:rPr lang="en-US" sz="2600" b="1" dirty="0">
                <a:solidFill>
                  <a:srgbClr val="737373"/>
                </a:solidFill>
                <a:latin typeface="DM Sans"/>
              </a:rPr>
              <a:t>If you have unique and distinct perception, then change your brand at your own risk.</a:t>
            </a:r>
          </a:p>
          <a:p>
            <a:pPr marL="342900" indent="-342900">
              <a:lnSpc>
                <a:spcPct val="300000"/>
              </a:lnSpc>
              <a:buFont typeface="Arial" panose="020B0604020202020204" pitchFamily="34" charset="0"/>
              <a:buChar char="•"/>
            </a:pPr>
            <a:r>
              <a:rPr lang="en-US" sz="2600" b="1" dirty="0">
                <a:solidFill>
                  <a:srgbClr val="737373"/>
                </a:solidFill>
                <a:latin typeface="DM Sans"/>
              </a:rPr>
              <a:t>It is going to be a long, difficult, expensive, and perhaps impossible process.</a:t>
            </a:r>
          </a:p>
        </p:txBody>
      </p:sp>
      <p:sp>
        <p:nvSpPr>
          <p:cNvPr id="7" name="Freeform 7"/>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93088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729112" y="3238500"/>
            <a:ext cx="10825088" cy="3201902"/>
          </a:xfrm>
          <a:prstGeom prst="rect">
            <a:avLst/>
          </a:prstGeom>
        </p:spPr>
        <p:txBody>
          <a:bodyPr wrap="square" lIns="0" tIns="0" rIns="0" bIns="0" rtlCol="0" anchor="t">
            <a:spAutoFit/>
          </a:bodyPr>
          <a:lstStyle/>
          <a:p>
            <a:pPr algn="ctr">
              <a:lnSpc>
                <a:spcPts val="8250"/>
              </a:lnSpc>
            </a:pPr>
            <a:r>
              <a:rPr lang="en-US" sz="7500" dirty="0">
                <a:solidFill>
                  <a:srgbClr val="FFFFFF"/>
                </a:solidFill>
                <a:latin typeface="DM Sans Bold"/>
              </a:rPr>
              <a:t>Law of Consistency</a:t>
            </a:r>
          </a:p>
          <a:p>
            <a:pPr algn="ctr">
              <a:lnSpc>
                <a:spcPts val="8250"/>
              </a:lnSpc>
            </a:pPr>
            <a:r>
              <a:rPr lang="en-US" sz="7500" dirty="0">
                <a:solidFill>
                  <a:srgbClr val="FFFFFF"/>
                </a:solidFill>
                <a:latin typeface="DM Sans Bold"/>
              </a:rPr>
              <a:t> vs</a:t>
            </a:r>
          </a:p>
          <a:p>
            <a:pPr algn="ctr">
              <a:lnSpc>
                <a:spcPts val="8250"/>
              </a:lnSpc>
            </a:pPr>
            <a:r>
              <a:rPr lang="en-US" sz="7500" dirty="0">
                <a:solidFill>
                  <a:srgbClr val="FFFFFF"/>
                </a:solidFill>
                <a:latin typeface="DM Sans Bold"/>
              </a:rPr>
              <a:t> Law of Change</a:t>
            </a:r>
          </a:p>
        </p:txBody>
      </p:sp>
      <p:sp>
        <p:nvSpPr>
          <p:cNvPr id="8" name="Freeform 8"/>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209187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4386" y="876300"/>
            <a:ext cx="12444413" cy="550985"/>
          </a:xfrm>
          <a:prstGeom prst="rect">
            <a:avLst/>
          </a:prstGeom>
        </p:spPr>
        <p:txBody>
          <a:bodyPr wrap="square" lIns="0" tIns="0" rIns="0" bIns="0" rtlCol="0" anchor="t">
            <a:spAutoFit/>
          </a:bodyPr>
          <a:lstStyle/>
          <a:p>
            <a:pPr>
              <a:lnSpc>
                <a:spcPts val="3850"/>
              </a:lnSpc>
            </a:pPr>
            <a:r>
              <a:rPr lang="en-US" sz="4800" dirty="0">
                <a:solidFill>
                  <a:srgbClr val="737373"/>
                </a:solidFill>
                <a:latin typeface="DM Sans"/>
              </a:rPr>
              <a:t>Consistency vs Change</a:t>
            </a:r>
          </a:p>
        </p:txBody>
      </p:sp>
      <p:sp>
        <p:nvSpPr>
          <p:cNvPr id="4" name="Freeform 4"/>
          <p:cNvSpPr/>
          <p:nvPr/>
        </p:nvSpPr>
        <p:spPr>
          <a:xfrm>
            <a:off x="1828800" y="82879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457200" y="2625576"/>
            <a:ext cx="12039600" cy="5373651"/>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en-US" sz="2600" b="1" dirty="0">
                <a:solidFill>
                  <a:srgbClr val="737373"/>
                </a:solidFill>
                <a:latin typeface="DM Sans"/>
              </a:rPr>
              <a:t>Law of Consistency is an ultimate and universal law which is always beneficial in long run.</a:t>
            </a:r>
          </a:p>
          <a:p>
            <a:pPr marL="342900" indent="-342900">
              <a:lnSpc>
                <a:spcPct val="200000"/>
              </a:lnSpc>
              <a:buFont typeface="Arial" panose="020B0604020202020204" pitchFamily="34" charset="0"/>
              <a:buChar char="•"/>
            </a:pPr>
            <a:r>
              <a:rPr lang="en-US" sz="2600" b="1" dirty="0">
                <a:solidFill>
                  <a:srgbClr val="737373"/>
                </a:solidFill>
                <a:latin typeface="DM Sans"/>
              </a:rPr>
              <a:t>Law of Change is just an exception that may work only when brand is not established.</a:t>
            </a:r>
          </a:p>
          <a:p>
            <a:pPr marL="342900" indent="-342900">
              <a:lnSpc>
                <a:spcPct val="200000"/>
              </a:lnSpc>
              <a:buFont typeface="Arial" panose="020B0604020202020204" pitchFamily="34" charset="0"/>
              <a:buChar char="•"/>
            </a:pPr>
            <a:r>
              <a:rPr lang="en-US" sz="2400" b="1" dirty="0">
                <a:solidFill>
                  <a:srgbClr val="737373"/>
                </a:solidFill>
                <a:latin typeface="DM Sans" pitchFamily="2" charset="0"/>
              </a:rPr>
              <a:t>However, Other school of thoughts says that change is a constant in the business environment and brands must adapt to survive and thrive</a:t>
            </a:r>
            <a:r>
              <a:rPr lang="en-US" sz="2400" b="1" kern="100" dirty="0">
                <a:solidFill>
                  <a:srgbClr val="737373"/>
                </a:solidFill>
                <a:latin typeface="DM Sans" pitchFamily="2" charset="0"/>
                <a:cs typeface="Times New Roman" panose="02020603050405020304" pitchFamily="18" charset="0"/>
              </a:rPr>
              <a: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US" sz="2600" b="1" dirty="0">
              <a:solidFill>
                <a:srgbClr val="737373"/>
              </a:solidFill>
              <a:latin typeface="DM Sans"/>
            </a:endParaRPr>
          </a:p>
        </p:txBody>
      </p:sp>
      <p:sp>
        <p:nvSpPr>
          <p:cNvPr id="7" name="Freeform 7"/>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5" name="Picture 4" descr="A head with gears and arrows&#10;&#10;Description automatically generated">
            <a:extLst>
              <a:ext uri="{FF2B5EF4-FFF2-40B4-BE49-F238E27FC236}">
                <a16:creationId xmlns:a16="http://schemas.microsoft.com/office/drawing/2014/main" id="{7CD86B6A-FF7F-BA26-9370-819197ECE0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8799" y="-1"/>
            <a:ext cx="5048250" cy="5048250"/>
          </a:xfrm>
          <a:prstGeom prst="rect">
            <a:avLst/>
          </a:prstGeom>
        </p:spPr>
      </p:pic>
    </p:spTree>
    <p:extLst>
      <p:ext uri="{BB962C8B-B14F-4D97-AF65-F5344CB8AC3E}">
        <p14:creationId xmlns:p14="http://schemas.microsoft.com/office/powerpoint/2010/main" val="168684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6322"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1759210" y="7143750"/>
            <a:ext cx="5500090" cy="2114550"/>
          </a:xfrm>
          <a:prstGeom prst="rect">
            <a:avLst/>
          </a:prstGeom>
        </p:spPr>
        <p:txBody>
          <a:bodyPr lIns="0" tIns="0" rIns="0" bIns="0" rtlCol="0" anchor="t">
            <a:spAutoFit/>
          </a:bodyPr>
          <a:lstStyle/>
          <a:p>
            <a:pPr algn="r">
              <a:lnSpc>
                <a:spcPts val="8250"/>
              </a:lnSpc>
            </a:pPr>
            <a:r>
              <a:rPr lang="en-US" sz="7500">
                <a:solidFill>
                  <a:srgbClr val="8CA9AD"/>
                </a:solidFill>
                <a:latin typeface="DM Sans Bold"/>
              </a:rPr>
              <a:t>TABLE OF</a:t>
            </a:r>
          </a:p>
          <a:p>
            <a:pPr algn="r">
              <a:lnSpc>
                <a:spcPts val="8250"/>
              </a:lnSpc>
            </a:pPr>
            <a:r>
              <a:rPr lang="en-US" sz="7500">
                <a:solidFill>
                  <a:srgbClr val="8CA9AD"/>
                </a:solidFill>
                <a:latin typeface="DM Sans Bold"/>
              </a:rPr>
              <a:t>CONTENT</a:t>
            </a:r>
          </a:p>
        </p:txBody>
      </p:sp>
      <p:sp>
        <p:nvSpPr>
          <p:cNvPr id="4" name="TextBox 4"/>
          <p:cNvSpPr txBox="1"/>
          <p:nvPr/>
        </p:nvSpPr>
        <p:spPr>
          <a:xfrm>
            <a:off x="2417556" y="3467100"/>
            <a:ext cx="1938412" cy="1003308"/>
          </a:xfrm>
          <a:prstGeom prst="rect">
            <a:avLst/>
          </a:prstGeom>
        </p:spPr>
        <p:txBody>
          <a:bodyPr lIns="0" tIns="0" rIns="0" bIns="0" rtlCol="0" anchor="t">
            <a:spAutoFit/>
          </a:bodyPr>
          <a:lstStyle/>
          <a:p>
            <a:pPr>
              <a:lnSpc>
                <a:spcPts val="7700"/>
              </a:lnSpc>
            </a:pPr>
            <a:r>
              <a:rPr lang="en-US" sz="7000">
                <a:solidFill>
                  <a:srgbClr val="8CA9AD"/>
                </a:solidFill>
                <a:latin typeface="DM Sans Bold"/>
              </a:rPr>
              <a:t>01.</a:t>
            </a:r>
          </a:p>
        </p:txBody>
      </p:sp>
      <p:sp>
        <p:nvSpPr>
          <p:cNvPr id="5" name="TextBox 5"/>
          <p:cNvSpPr txBox="1"/>
          <p:nvPr/>
        </p:nvSpPr>
        <p:spPr>
          <a:xfrm>
            <a:off x="2417556" y="4989087"/>
            <a:ext cx="1938412" cy="1003308"/>
          </a:xfrm>
          <a:prstGeom prst="rect">
            <a:avLst/>
          </a:prstGeom>
        </p:spPr>
        <p:txBody>
          <a:bodyPr lIns="0" tIns="0" rIns="0" bIns="0" rtlCol="0" anchor="t">
            <a:spAutoFit/>
          </a:bodyPr>
          <a:lstStyle/>
          <a:p>
            <a:pPr>
              <a:lnSpc>
                <a:spcPts val="7700"/>
              </a:lnSpc>
            </a:pPr>
            <a:r>
              <a:rPr lang="en-US" sz="7000">
                <a:solidFill>
                  <a:srgbClr val="8CA9AD"/>
                </a:solidFill>
                <a:latin typeface="DM Sans Bold"/>
              </a:rPr>
              <a:t>02.</a:t>
            </a:r>
          </a:p>
        </p:txBody>
      </p:sp>
      <p:sp>
        <p:nvSpPr>
          <p:cNvPr id="6" name="TextBox 6"/>
          <p:cNvSpPr txBox="1"/>
          <p:nvPr/>
        </p:nvSpPr>
        <p:spPr>
          <a:xfrm>
            <a:off x="4038600" y="3873606"/>
            <a:ext cx="6726444" cy="501656"/>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THE LAW OF CONSISTENCY</a:t>
            </a:r>
          </a:p>
        </p:txBody>
      </p:sp>
      <p:sp>
        <p:nvSpPr>
          <p:cNvPr id="7" name="TextBox 7"/>
          <p:cNvSpPr txBox="1"/>
          <p:nvPr/>
        </p:nvSpPr>
        <p:spPr>
          <a:xfrm>
            <a:off x="4038600" y="5362256"/>
            <a:ext cx="6726444" cy="501656"/>
          </a:xfrm>
          <a:prstGeom prst="rect">
            <a:avLst/>
          </a:prstGeom>
        </p:spPr>
        <p:txBody>
          <a:bodyPr lIns="0" tIns="0" rIns="0" bIns="0" rtlCol="0" anchor="t">
            <a:spAutoFit/>
          </a:bodyPr>
          <a:lstStyle/>
          <a:p>
            <a:pPr>
              <a:lnSpc>
                <a:spcPts val="3850"/>
              </a:lnSpc>
            </a:pPr>
            <a:r>
              <a:rPr lang="en-US" sz="3500" dirty="0">
                <a:solidFill>
                  <a:srgbClr val="737373"/>
                </a:solidFill>
                <a:latin typeface="DM Sans Bold"/>
              </a:rPr>
              <a:t>THE LAW OF CHANGE</a:t>
            </a:r>
          </a:p>
        </p:txBody>
      </p:sp>
      <p:sp>
        <p:nvSpPr>
          <p:cNvPr id="16" name="Freeform 16"/>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981200"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981200" y="6267450"/>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4245946" y="3130544"/>
            <a:ext cx="10620170" cy="1660526"/>
          </a:xfrm>
          <a:prstGeom prst="rect">
            <a:avLst/>
          </a:prstGeom>
        </p:spPr>
        <p:txBody>
          <a:bodyPr lIns="0" tIns="0" rIns="0" bIns="0" rtlCol="0" anchor="t">
            <a:spAutoFit/>
          </a:bodyPr>
          <a:lstStyle/>
          <a:p>
            <a:pPr algn="r">
              <a:lnSpc>
                <a:spcPts val="12500"/>
              </a:lnSpc>
            </a:pPr>
            <a:r>
              <a:rPr lang="en-US" sz="12500">
                <a:solidFill>
                  <a:srgbClr val="FFFFFF"/>
                </a:solidFill>
                <a:latin typeface="DM Sans Bold"/>
              </a:rPr>
              <a:t>THANK YOU</a:t>
            </a:r>
          </a:p>
        </p:txBody>
      </p:sp>
      <p:sp>
        <p:nvSpPr>
          <p:cNvPr id="8" name="TextBox 8"/>
          <p:cNvSpPr txBox="1"/>
          <p:nvPr/>
        </p:nvSpPr>
        <p:spPr>
          <a:xfrm>
            <a:off x="9144000" y="4819644"/>
            <a:ext cx="5722116" cy="501656"/>
          </a:xfrm>
          <a:prstGeom prst="rect">
            <a:avLst/>
          </a:prstGeom>
        </p:spPr>
        <p:txBody>
          <a:bodyPr lIns="0" tIns="0" rIns="0" bIns="0" rtlCol="0" anchor="t">
            <a:spAutoFit/>
          </a:bodyPr>
          <a:lstStyle/>
          <a:p>
            <a:pPr algn="r">
              <a:lnSpc>
                <a:spcPts val="3850"/>
              </a:lnSpc>
            </a:pPr>
            <a:r>
              <a:rPr lang="en-US" sz="3500">
                <a:solidFill>
                  <a:srgbClr val="FFFFFF"/>
                </a:solidFill>
                <a:latin typeface="DM Sans Bold"/>
              </a:rPr>
              <a:t>Have any question?</a:t>
            </a:r>
          </a:p>
        </p:txBody>
      </p:sp>
      <p:sp>
        <p:nvSpPr>
          <p:cNvPr id="10" name="Freeform 10"/>
          <p:cNvSpPr/>
          <p:nvPr/>
        </p:nvSpPr>
        <p:spPr>
          <a:xfrm rot="-10800000">
            <a:off x="562356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259402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2" name="Freeform 2"/>
          <p:cNvSpPr/>
          <p:nvPr/>
        </p:nvSpPr>
        <p:spPr>
          <a:xfrm>
            <a:off x="13156322" y="91642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28700"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505858" y="3284852"/>
            <a:ext cx="11276283" cy="4356514"/>
          </a:xfrm>
          <a:prstGeom prst="rect">
            <a:avLst/>
          </a:prstGeom>
        </p:spPr>
        <p:txBody>
          <a:bodyPr lIns="0" tIns="0" rIns="0" bIns="0" rtlCol="0" anchor="t">
            <a:spAutoFit/>
          </a:bodyPr>
          <a:lstStyle/>
          <a:p>
            <a:pPr algn="ctr">
              <a:lnSpc>
                <a:spcPts val="17599"/>
              </a:lnSpc>
            </a:pPr>
            <a:r>
              <a:rPr lang="en-US" sz="9600" dirty="0">
                <a:solidFill>
                  <a:srgbClr val="FFFFFF"/>
                </a:solidFill>
                <a:latin typeface="DM Sans Bold"/>
              </a:rPr>
              <a:t>THE LAW OF CONSISTENCY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668000" y="1006041"/>
            <a:ext cx="6726444" cy="5105400"/>
          </a:xfrm>
          <a:custGeom>
            <a:avLst/>
            <a:gdLst/>
            <a:ahLst/>
            <a:cxnLst/>
            <a:rect l="l" t="t" r="r" b="b"/>
            <a:pathLst>
              <a:path w="10972800" h="8229600">
                <a:moveTo>
                  <a:pt x="0" y="0"/>
                </a:moveTo>
                <a:lnTo>
                  <a:pt x="10972800" y="0"/>
                </a:lnTo>
                <a:lnTo>
                  <a:pt x="10972800" y="8229600"/>
                </a:lnTo>
                <a:lnTo>
                  <a:pt x="0" y="8229600"/>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105823" y="704847"/>
            <a:ext cx="6726444" cy="647706"/>
          </a:xfrm>
          <a:prstGeom prst="rect">
            <a:avLst/>
          </a:prstGeom>
        </p:spPr>
        <p:txBody>
          <a:bodyPr lIns="0" tIns="0" rIns="0" bIns="0" rtlCol="0" anchor="t">
            <a:spAutoFit/>
          </a:bodyPr>
          <a:lstStyle/>
          <a:p>
            <a:pPr>
              <a:lnSpc>
                <a:spcPts val="4950"/>
              </a:lnSpc>
            </a:pPr>
            <a:r>
              <a:rPr lang="en-US" sz="4500" dirty="0">
                <a:solidFill>
                  <a:srgbClr val="8CA9AD"/>
                </a:solidFill>
                <a:latin typeface="DM Sans Bold"/>
              </a:rPr>
              <a:t>INTRODUCTION</a:t>
            </a:r>
          </a:p>
        </p:txBody>
      </p:sp>
      <p:sp>
        <p:nvSpPr>
          <p:cNvPr id="5" name="TextBox 5"/>
          <p:cNvSpPr txBox="1"/>
          <p:nvPr/>
        </p:nvSpPr>
        <p:spPr>
          <a:xfrm>
            <a:off x="685800" y="2110188"/>
            <a:ext cx="8991600" cy="3963970"/>
          </a:xfrm>
          <a:prstGeom prst="rect">
            <a:avLst/>
          </a:prstGeom>
        </p:spPr>
        <p:txBody>
          <a:bodyPr wrap="square" lIns="0" tIns="0" rIns="0" bIns="0" rtlCol="0" anchor="t">
            <a:spAutoFit/>
          </a:bodyPr>
          <a:lstStyle/>
          <a:p>
            <a:pPr>
              <a:lnSpc>
                <a:spcPts val="3850"/>
              </a:lnSpc>
            </a:pPr>
            <a:r>
              <a:rPr lang="en-US" sz="2400" b="1" dirty="0">
                <a:solidFill>
                  <a:srgbClr val="737373"/>
                </a:solidFill>
                <a:latin typeface="DM Sans"/>
              </a:rPr>
              <a:t>Key Point: </a:t>
            </a:r>
            <a:r>
              <a:rPr lang="en-US" sz="2400" dirty="0">
                <a:solidFill>
                  <a:srgbClr val="737373"/>
                </a:solidFill>
                <a:latin typeface="DM Sans"/>
              </a:rPr>
              <a:t>A brand must maintain consistency in its identity to thrive in the market. </a:t>
            </a:r>
          </a:p>
          <a:p>
            <a:pPr marL="342900" indent="-342900">
              <a:lnSpc>
                <a:spcPts val="3850"/>
              </a:lnSpc>
              <a:buFont typeface="Arial" panose="020B0604020202020204" pitchFamily="34" charset="0"/>
              <a:buChar char="•"/>
            </a:pPr>
            <a:r>
              <a:rPr lang="en-US" sz="2400" dirty="0">
                <a:solidFill>
                  <a:srgbClr val="737373"/>
                </a:solidFill>
                <a:latin typeface="DM Sans"/>
              </a:rPr>
              <a:t>Brands must stand for something to establish a position in the consumer's mind.</a:t>
            </a:r>
          </a:p>
          <a:p>
            <a:pPr marL="342900" indent="-342900">
              <a:lnSpc>
                <a:spcPts val="3850"/>
              </a:lnSpc>
              <a:buFont typeface="Arial" panose="020B0604020202020204" pitchFamily="34" charset="0"/>
              <a:buChar char="•"/>
            </a:pPr>
            <a:r>
              <a:rPr lang="en-US" sz="2400" dirty="0">
                <a:solidFill>
                  <a:srgbClr val="737373"/>
                </a:solidFill>
                <a:latin typeface="DM Sans"/>
              </a:rPr>
              <a:t>Manufacturers often contemplate changes, citing market shifts as a reason.</a:t>
            </a:r>
          </a:p>
          <a:p>
            <a:pPr marL="342900" indent="-342900">
              <a:lnSpc>
                <a:spcPts val="3850"/>
              </a:lnSpc>
              <a:buFont typeface="Arial" panose="020B0604020202020204" pitchFamily="34" charset="0"/>
              <a:buChar char="•"/>
            </a:pPr>
            <a:r>
              <a:rPr lang="en-US" sz="2400" dirty="0">
                <a:solidFill>
                  <a:srgbClr val="737373"/>
                </a:solidFill>
                <a:latin typeface="DM Sans"/>
              </a:rPr>
              <a:t>Essential brand characteristics, once established, should remain unchanged.</a:t>
            </a:r>
          </a:p>
        </p:txBody>
      </p:sp>
      <p:sp>
        <p:nvSpPr>
          <p:cNvPr id="6" name="TextBox 5">
            <a:extLst>
              <a:ext uri="{FF2B5EF4-FFF2-40B4-BE49-F238E27FC236}">
                <a16:creationId xmlns:a16="http://schemas.microsoft.com/office/drawing/2014/main" id="{3791509A-93BE-3F2D-0DDE-FF76D89D1968}"/>
              </a:ext>
            </a:extLst>
          </p:cNvPr>
          <p:cNvSpPr txBox="1"/>
          <p:nvPr/>
        </p:nvSpPr>
        <p:spPr>
          <a:xfrm>
            <a:off x="7031244" y="6702063"/>
            <a:ext cx="10363200" cy="2462213"/>
          </a:xfrm>
          <a:prstGeom prst="rect">
            <a:avLst/>
          </a:prstGeom>
          <a:noFill/>
        </p:spPr>
        <p:txBody>
          <a:bodyPr wrap="square" rtlCol="0">
            <a:spAutoFit/>
          </a:bodyPr>
          <a:lstStyle/>
          <a:p>
            <a:pPr>
              <a:lnSpc>
                <a:spcPts val="3850"/>
              </a:lnSpc>
            </a:pPr>
            <a:r>
              <a:rPr lang="en-US" sz="2400" b="1" dirty="0">
                <a:solidFill>
                  <a:srgbClr val="737373"/>
                </a:solidFill>
                <a:latin typeface="DM Sans"/>
              </a:rPr>
              <a:t>Recommendation:</a:t>
            </a:r>
          </a:p>
          <a:p>
            <a:pPr marL="342900" indent="-342900">
              <a:lnSpc>
                <a:spcPts val="3850"/>
              </a:lnSpc>
              <a:buFont typeface="Arial" panose="020B0604020202020204" pitchFamily="34" charset="0"/>
              <a:buChar char="•"/>
            </a:pPr>
            <a:r>
              <a:rPr lang="en-US" sz="2400" dirty="0">
                <a:solidFill>
                  <a:srgbClr val="737373"/>
                </a:solidFill>
                <a:latin typeface="DM Sans"/>
              </a:rPr>
              <a:t>Hang in there and maintain brand identity despite market changes.</a:t>
            </a:r>
          </a:p>
          <a:p>
            <a:pPr marL="342900" indent="-342900">
              <a:lnSpc>
                <a:spcPts val="3850"/>
              </a:lnSpc>
              <a:buFont typeface="Arial" panose="020B0604020202020204" pitchFamily="34" charset="0"/>
              <a:buChar char="•"/>
            </a:pPr>
            <a:r>
              <a:rPr lang="en-US" sz="2400" dirty="0">
                <a:solidFill>
                  <a:srgbClr val="737373"/>
                </a:solidFill>
                <a:latin typeface="DM Sans"/>
              </a:rPr>
              <a:t>Choices: Follow market trends and risk brand destruction or wait for the market to swing back.</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81000" y="7872410"/>
            <a:ext cx="3372743" cy="2400300"/>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3" name="Freeform 3"/>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533400" y="794943"/>
            <a:ext cx="8915400" cy="645754"/>
          </a:xfrm>
          <a:prstGeom prst="rect">
            <a:avLst/>
          </a:prstGeom>
        </p:spPr>
        <p:txBody>
          <a:bodyPr wrap="square" lIns="0" tIns="0" rIns="0" bIns="0" rtlCol="0" anchor="t">
            <a:spAutoFit/>
          </a:bodyPr>
          <a:lstStyle/>
          <a:p>
            <a:pPr>
              <a:lnSpc>
                <a:spcPts val="4950"/>
              </a:lnSpc>
            </a:pPr>
            <a:r>
              <a:rPr lang="en-US" sz="4000" dirty="0">
                <a:solidFill>
                  <a:srgbClr val="8CA9AD"/>
                </a:solidFill>
                <a:latin typeface="DM Sans Bold"/>
              </a:rPr>
              <a:t>Case Study - Tanqueray's Dilemma</a:t>
            </a:r>
          </a:p>
        </p:txBody>
      </p:sp>
      <p:sp>
        <p:nvSpPr>
          <p:cNvPr id="6" name="TextBox 6"/>
          <p:cNvSpPr txBox="1"/>
          <p:nvPr/>
        </p:nvSpPr>
        <p:spPr>
          <a:xfrm>
            <a:off x="2814514" y="4622008"/>
            <a:ext cx="5953371" cy="3463833"/>
          </a:xfrm>
          <a:prstGeom prst="rect">
            <a:avLst/>
          </a:prstGeom>
        </p:spPr>
        <p:txBody>
          <a:bodyPr lIns="0" tIns="0" rIns="0" bIns="0" rtlCol="0" anchor="t">
            <a:spAutoFit/>
          </a:bodyPr>
          <a:lstStyle/>
          <a:p>
            <a:pPr>
              <a:lnSpc>
                <a:spcPts val="3850"/>
              </a:lnSpc>
            </a:pPr>
            <a:r>
              <a:rPr lang="en-US" sz="2400" b="1" dirty="0">
                <a:solidFill>
                  <a:srgbClr val="737373"/>
                </a:solidFill>
                <a:latin typeface="DM Sans"/>
              </a:rPr>
              <a:t>Analysis:</a:t>
            </a:r>
          </a:p>
          <a:p>
            <a:pPr marL="342900" indent="-342900">
              <a:lnSpc>
                <a:spcPts val="3850"/>
              </a:lnSpc>
              <a:buFont typeface="Arial" panose="020B0604020202020204" pitchFamily="34" charset="0"/>
              <a:buChar char="•"/>
            </a:pPr>
            <a:r>
              <a:rPr lang="en-US" sz="2400" dirty="0">
                <a:solidFill>
                  <a:srgbClr val="737373"/>
                </a:solidFill>
                <a:latin typeface="DM Sans"/>
              </a:rPr>
              <a:t>Tanqueray vodka unlikely to impact Absolut market but may undermine Tanqueray gin.</a:t>
            </a:r>
          </a:p>
          <a:p>
            <a:pPr marL="342900" indent="-342900">
              <a:lnSpc>
                <a:spcPts val="3850"/>
              </a:lnSpc>
              <a:buFont typeface="Arial" panose="020B0604020202020204" pitchFamily="34" charset="0"/>
              <a:buChar char="•"/>
            </a:pPr>
            <a:r>
              <a:rPr lang="en-US" sz="2400" dirty="0">
                <a:solidFill>
                  <a:srgbClr val="737373"/>
                </a:solidFill>
                <a:latin typeface="DM Sans"/>
              </a:rPr>
              <a:t>Suggested Approach: Stick with gin and hope the market swings back in that direction.</a:t>
            </a:r>
          </a:p>
        </p:txBody>
      </p:sp>
      <p:sp>
        <p:nvSpPr>
          <p:cNvPr id="7" name="TextBox 6">
            <a:extLst>
              <a:ext uri="{FF2B5EF4-FFF2-40B4-BE49-F238E27FC236}">
                <a16:creationId xmlns:a16="http://schemas.microsoft.com/office/drawing/2014/main" id="{672BAE47-3E1C-02A4-F608-0BE8812C5242}"/>
              </a:ext>
            </a:extLst>
          </p:cNvPr>
          <p:cNvSpPr txBox="1"/>
          <p:nvPr/>
        </p:nvSpPr>
        <p:spPr>
          <a:xfrm>
            <a:off x="10058400" y="6057900"/>
            <a:ext cx="7010400" cy="2462213"/>
          </a:xfrm>
          <a:prstGeom prst="rect">
            <a:avLst/>
          </a:prstGeom>
          <a:noFill/>
        </p:spPr>
        <p:txBody>
          <a:bodyPr wrap="square" rtlCol="0">
            <a:spAutoFit/>
          </a:bodyPr>
          <a:lstStyle/>
          <a:p>
            <a:pPr>
              <a:lnSpc>
                <a:spcPts val="3850"/>
              </a:lnSpc>
            </a:pPr>
            <a:r>
              <a:rPr lang="en-US" sz="2400" b="1" dirty="0">
                <a:solidFill>
                  <a:srgbClr val="737373"/>
                </a:solidFill>
                <a:latin typeface="DM Sans"/>
              </a:rPr>
              <a:t>Lesson:</a:t>
            </a:r>
          </a:p>
          <a:p>
            <a:pPr marL="342900" indent="-342900">
              <a:lnSpc>
                <a:spcPts val="3850"/>
              </a:lnSpc>
              <a:buFont typeface="Arial" panose="020B0604020202020204" pitchFamily="34" charset="0"/>
              <a:buChar char="•"/>
            </a:pPr>
            <a:r>
              <a:rPr lang="en-US" sz="2400" dirty="0">
                <a:solidFill>
                  <a:srgbClr val="737373"/>
                </a:solidFill>
                <a:latin typeface="DM Sans"/>
              </a:rPr>
              <a:t>Brands are akin to personality statements.</a:t>
            </a:r>
          </a:p>
          <a:p>
            <a:pPr marL="342900" indent="-342900">
              <a:lnSpc>
                <a:spcPts val="3850"/>
              </a:lnSpc>
              <a:buFont typeface="Arial" panose="020B0604020202020204" pitchFamily="34" charset="0"/>
              <a:buChar char="•"/>
            </a:pPr>
            <a:r>
              <a:rPr lang="en-US" sz="2400" dirty="0">
                <a:solidFill>
                  <a:srgbClr val="737373"/>
                </a:solidFill>
                <a:latin typeface="DM Sans"/>
              </a:rPr>
              <a:t>Changing essential brand characteristics risks long-term damage.</a:t>
            </a:r>
          </a:p>
          <a:p>
            <a:endParaRPr lang="en-US" sz="2400" dirty="0"/>
          </a:p>
        </p:txBody>
      </p:sp>
      <p:sp>
        <p:nvSpPr>
          <p:cNvPr id="8" name="TextBox 7">
            <a:extLst>
              <a:ext uri="{FF2B5EF4-FFF2-40B4-BE49-F238E27FC236}">
                <a16:creationId xmlns:a16="http://schemas.microsoft.com/office/drawing/2014/main" id="{AA14A563-A6AD-6909-B6D2-313CB891E921}"/>
              </a:ext>
            </a:extLst>
          </p:cNvPr>
          <p:cNvSpPr txBox="1"/>
          <p:nvPr/>
        </p:nvSpPr>
        <p:spPr>
          <a:xfrm>
            <a:off x="1143000" y="1575020"/>
            <a:ext cx="4648200" cy="3046988"/>
          </a:xfrm>
          <a:prstGeom prst="rect">
            <a:avLst/>
          </a:prstGeom>
          <a:noFill/>
        </p:spPr>
        <p:txBody>
          <a:bodyPr wrap="square" rtlCol="0">
            <a:spAutoFit/>
          </a:bodyPr>
          <a:lstStyle/>
          <a:p>
            <a:r>
              <a:rPr lang="en-US" sz="2400" dirty="0">
                <a:solidFill>
                  <a:srgbClr val="737373"/>
                </a:solidFill>
                <a:latin typeface="DM Sans"/>
              </a:rPr>
              <a:t>Tanqueray, a leading high-end gin, faces competition from high-end vodka trends set by Absolut and Stolichnaya. Tanqueray introduces Tanqueray vodka to adapt to the market shift.</a:t>
            </a:r>
          </a:p>
          <a:p>
            <a:endParaRPr lang="en-US" sz="2400" dirty="0"/>
          </a:p>
        </p:txBody>
      </p:sp>
      <p:pic>
        <p:nvPicPr>
          <p:cNvPr id="10" name="Picture 9">
            <a:extLst>
              <a:ext uri="{FF2B5EF4-FFF2-40B4-BE49-F238E27FC236}">
                <a16:creationId xmlns:a16="http://schemas.microsoft.com/office/drawing/2014/main" id="{0900D9E9-7316-8F19-2447-FD9BA10F69B6}"/>
              </a:ext>
            </a:extLst>
          </p:cNvPr>
          <p:cNvPicPr>
            <a:picLocks noChangeAspect="1"/>
          </p:cNvPicPr>
          <p:nvPr/>
        </p:nvPicPr>
        <p:blipFill>
          <a:blip r:embed="rId7"/>
          <a:stretch>
            <a:fillRect/>
          </a:stretch>
        </p:blipFill>
        <p:spPr>
          <a:xfrm>
            <a:off x="10210800" y="13091"/>
            <a:ext cx="5740614" cy="59503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4386" y="876300"/>
            <a:ext cx="12444413" cy="550985"/>
          </a:xfrm>
          <a:prstGeom prst="rect">
            <a:avLst/>
          </a:prstGeom>
        </p:spPr>
        <p:txBody>
          <a:bodyPr wrap="square" lIns="0" tIns="0" rIns="0" bIns="0" rtlCol="0" anchor="t">
            <a:spAutoFit/>
          </a:bodyPr>
          <a:lstStyle/>
          <a:p>
            <a:pPr>
              <a:lnSpc>
                <a:spcPts val="3850"/>
              </a:lnSpc>
            </a:pPr>
            <a:r>
              <a:rPr lang="en-US" sz="4800" dirty="0">
                <a:solidFill>
                  <a:srgbClr val="737373"/>
                </a:solidFill>
                <a:latin typeface="DM Sans"/>
              </a:rPr>
              <a:t>The Power of Consistency in Brand Building</a:t>
            </a:r>
          </a:p>
        </p:txBody>
      </p:sp>
      <p:sp>
        <p:nvSpPr>
          <p:cNvPr id="4" name="Freeform 4"/>
          <p:cNvSpPr/>
          <p:nvPr/>
        </p:nvSpPr>
        <p:spPr>
          <a:xfrm>
            <a:off x="1828800" y="82879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609600" y="2476500"/>
            <a:ext cx="17068800" cy="4464107"/>
          </a:xfrm>
          <a:prstGeom prst="rect">
            <a:avLst/>
          </a:prstGeom>
        </p:spPr>
        <p:txBody>
          <a:bodyPr wrap="square" lIns="0" tIns="0" rIns="0" bIns="0" rtlCol="0" anchor="t">
            <a:spAutoFit/>
          </a:bodyPr>
          <a:lstStyle/>
          <a:p>
            <a:pPr marL="457200" indent="-457200">
              <a:lnSpc>
                <a:spcPts val="3850"/>
              </a:lnSpc>
              <a:buFont typeface="Arial" panose="020B0604020202020204" pitchFamily="34" charset="0"/>
              <a:buChar char="•"/>
            </a:pPr>
            <a:r>
              <a:rPr lang="en-US" sz="2400" b="1" dirty="0">
                <a:solidFill>
                  <a:srgbClr val="737373"/>
                </a:solidFill>
                <a:latin typeface="DM Sans"/>
              </a:rPr>
              <a:t>Introduction:</a:t>
            </a:r>
          </a:p>
          <a:p>
            <a:pPr marL="914400" lvl="1" indent="-457200">
              <a:lnSpc>
                <a:spcPts val="3850"/>
              </a:lnSpc>
              <a:buFont typeface="Arial" panose="020B0604020202020204" pitchFamily="34" charset="0"/>
              <a:buChar char="•"/>
            </a:pPr>
            <a:r>
              <a:rPr lang="en-US" sz="2400" dirty="0">
                <a:solidFill>
                  <a:srgbClr val="737373"/>
                </a:solidFill>
                <a:latin typeface="DM Sans"/>
              </a:rPr>
              <a:t>Brand building requires consistent messaging over an extended period.</a:t>
            </a:r>
          </a:p>
          <a:p>
            <a:pPr marL="914400" lvl="1" indent="-457200">
              <a:lnSpc>
                <a:spcPts val="3850"/>
              </a:lnSpc>
              <a:buFont typeface="Arial" panose="020B0604020202020204" pitchFamily="34" charset="0"/>
              <a:buChar char="•"/>
            </a:pPr>
            <a:r>
              <a:rPr lang="en-US" sz="2400" dirty="0">
                <a:solidFill>
                  <a:srgbClr val="737373"/>
                </a:solidFill>
                <a:latin typeface="DM Sans"/>
              </a:rPr>
              <a:t>Examples: Volvo's safety and BMW's "ultimate driving machine" maintained for decades.</a:t>
            </a:r>
          </a:p>
          <a:p>
            <a:pPr marL="457200" indent="-457200">
              <a:lnSpc>
                <a:spcPts val="3850"/>
              </a:lnSpc>
              <a:buFont typeface="Arial" panose="020B0604020202020204" pitchFamily="34" charset="0"/>
              <a:buChar char="•"/>
            </a:pPr>
            <a:r>
              <a:rPr lang="en-US" sz="2400" b="1" dirty="0">
                <a:solidFill>
                  <a:srgbClr val="737373"/>
                </a:solidFill>
                <a:latin typeface="DM Sans"/>
              </a:rPr>
              <a:t>Pitfalls of Inconsistency:</a:t>
            </a:r>
          </a:p>
          <a:p>
            <a:pPr marL="914400" lvl="1" indent="-457200">
              <a:lnSpc>
                <a:spcPts val="3850"/>
              </a:lnSpc>
              <a:buFont typeface="Arial" panose="020B0604020202020204" pitchFamily="34" charset="0"/>
              <a:buChar char="•"/>
            </a:pPr>
            <a:r>
              <a:rPr lang="en-US" sz="2400" dirty="0">
                <a:solidFill>
                  <a:srgbClr val="737373"/>
                </a:solidFill>
                <a:latin typeface="DM Sans"/>
              </a:rPr>
              <a:t>Volvo's deviation into sports cars diluted the safety message.</a:t>
            </a:r>
          </a:p>
          <a:p>
            <a:pPr marL="914400" lvl="1" indent="-457200">
              <a:lnSpc>
                <a:spcPts val="3850"/>
              </a:lnSpc>
              <a:buFont typeface="Arial" panose="020B0604020202020204" pitchFamily="34" charset="0"/>
              <a:buChar char="•"/>
            </a:pPr>
            <a:r>
              <a:rPr lang="en-US" sz="2400" dirty="0">
                <a:solidFill>
                  <a:srgbClr val="737373"/>
                </a:solidFill>
                <a:latin typeface="DM Sans"/>
              </a:rPr>
              <a:t>BMW's introduction of a station wagon eroded the driving image in consumers' minds.</a:t>
            </a:r>
          </a:p>
          <a:p>
            <a:pPr marL="457200" indent="-457200">
              <a:lnSpc>
                <a:spcPts val="3850"/>
              </a:lnSpc>
              <a:buFont typeface="Arial" panose="020B0604020202020204" pitchFamily="34" charset="0"/>
              <a:buChar char="•"/>
            </a:pPr>
            <a:r>
              <a:rPr lang="en-US" sz="2400" b="1" dirty="0">
                <a:solidFill>
                  <a:srgbClr val="737373"/>
                </a:solidFill>
                <a:latin typeface="DM Sans"/>
              </a:rPr>
              <a:t>Lesson Learned:</a:t>
            </a:r>
          </a:p>
          <a:p>
            <a:pPr marL="914400" lvl="1" indent="-457200">
              <a:lnSpc>
                <a:spcPts val="3850"/>
              </a:lnSpc>
              <a:buFont typeface="Arial" panose="020B0604020202020204" pitchFamily="34" charset="0"/>
              <a:buChar char="•"/>
            </a:pPr>
            <a:r>
              <a:rPr lang="en-US" sz="2400" dirty="0">
                <a:solidFill>
                  <a:srgbClr val="737373"/>
                </a:solidFill>
                <a:latin typeface="DM Sans"/>
              </a:rPr>
              <a:t>Consistency builds and reinforces brand identity.</a:t>
            </a:r>
          </a:p>
          <a:p>
            <a:pPr marL="914400" lvl="1" indent="-457200">
              <a:lnSpc>
                <a:spcPts val="3850"/>
              </a:lnSpc>
              <a:buFont typeface="Arial" panose="020B0604020202020204" pitchFamily="34" charset="0"/>
              <a:buChar char="•"/>
            </a:pPr>
            <a:r>
              <a:rPr lang="en-US" sz="2400" dirty="0">
                <a:solidFill>
                  <a:srgbClr val="737373"/>
                </a:solidFill>
                <a:latin typeface="DM Sans"/>
              </a:rPr>
              <a:t>Boredom should not lead to deviation from the established brand message.</a:t>
            </a:r>
          </a:p>
        </p:txBody>
      </p:sp>
      <p:sp>
        <p:nvSpPr>
          <p:cNvPr id="7" name="Freeform 7"/>
          <p:cNvSpPr/>
          <p:nvPr/>
        </p:nvSpPr>
        <p:spPr>
          <a:xfrm rot="5400000">
            <a:off x="13482016" y="-2080942"/>
            <a:ext cx="5450085" cy="4161883"/>
          </a:xfrm>
          <a:custGeom>
            <a:avLst/>
            <a:gdLst/>
            <a:ahLst/>
            <a:cxnLst/>
            <a:rect l="l" t="t" r="r" b="b"/>
            <a:pathLst>
              <a:path w="5450085" h="4161883">
                <a:moveTo>
                  <a:pt x="0" y="0"/>
                </a:moveTo>
                <a:lnTo>
                  <a:pt x="5450085" y="0"/>
                </a:lnTo>
                <a:lnTo>
                  <a:pt x="5450085" y="4161884"/>
                </a:lnTo>
                <a:lnTo>
                  <a:pt x="0" y="416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63943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81000" y="7872410"/>
            <a:ext cx="3372743" cy="2400300"/>
          </a:xfrm>
          <a:custGeom>
            <a:avLst/>
            <a:gdLst/>
            <a:ahLst/>
            <a:cxnLst/>
            <a:rect l="l" t="t" r="r" b="b"/>
            <a:pathLst>
              <a:path w="5450085" h="4161883">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3" name="Freeform 3"/>
          <p:cNvSpPr/>
          <p:nvPr/>
        </p:nvSpPr>
        <p:spPr>
          <a:xfrm rot="-10800000">
            <a:off x="11061889" y="-806818"/>
            <a:ext cx="4165223" cy="5950318"/>
          </a:xfrm>
          <a:custGeom>
            <a:avLst/>
            <a:gdLst/>
            <a:ahLst/>
            <a:cxnLst/>
            <a:rect l="l" t="t" r="r" b="b"/>
            <a:pathLst>
              <a:path w="4165223" h="5950318">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533400" y="794943"/>
            <a:ext cx="8915400" cy="1268681"/>
          </a:xfrm>
          <a:prstGeom prst="rect">
            <a:avLst/>
          </a:prstGeom>
        </p:spPr>
        <p:txBody>
          <a:bodyPr wrap="square" lIns="0" tIns="0" rIns="0" bIns="0" rtlCol="0" anchor="t">
            <a:spAutoFit/>
          </a:bodyPr>
          <a:lstStyle/>
          <a:p>
            <a:pPr>
              <a:lnSpc>
                <a:spcPts val="4950"/>
              </a:lnSpc>
            </a:pPr>
            <a:r>
              <a:rPr lang="en-US" sz="4000" dirty="0">
                <a:solidFill>
                  <a:srgbClr val="8CA9AD"/>
                </a:solidFill>
                <a:latin typeface="DM Sans Bold"/>
              </a:rPr>
              <a:t>Little Caesars - A Case Study in Brand Erosion</a:t>
            </a:r>
          </a:p>
        </p:txBody>
      </p:sp>
      <p:sp>
        <p:nvSpPr>
          <p:cNvPr id="6" name="TextBox 6"/>
          <p:cNvSpPr txBox="1"/>
          <p:nvPr/>
        </p:nvSpPr>
        <p:spPr>
          <a:xfrm>
            <a:off x="2509714" y="5143500"/>
            <a:ext cx="6519987" cy="2963696"/>
          </a:xfrm>
          <a:prstGeom prst="rect">
            <a:avLst/>
          </a:prstGeom>
        </p:spPr>
        <p:txBody>
          <a:bodyPr wrap="square" lIns="0" tIns="0" rIns="0" bIns="0" rtlCol="0" anchor="t">
            <a:spAutoFit/>
          </a:bodyPr>
          <a:lstStyle/>
          <a:p>
            <a:pPr marL="342900" indent="-342900">
              <a:lnSpc>
                <a:spcPts val="3850"/>
              </a:lnSpc>
              <a:buFont typeface="Arial" panose="020B0604020202020204" pitchFamily="34" charset="0"/>
              <a:buChar char="•"/>
            </a:pPr>
            <a:r>
              <a:rPr lang="en-US" sz="2400" b="1" dirty="0">
                <a:solidFill>
                  <a:srgbClr val="737373"/>
                </a:solidFill>
                <a:latin typeface="DM Sans"/>
              </a:rPr>
              <a:t>Mistakes and Consequences:</a:t>
            </a:r>
          </a:p>
          <a:p>
            <a:pPr marL="800100" lvl="1" indent="-342900">
              <a:lnSpc>
                <a:spcPts val="3850"/>
              </a:lnSpc>
              <a:buFont typeface="Arial" panose="020B0604020202020204" pitchFamily="34" charset="0"/>
              <a:buChar char="•"/>
            </a:pPr>
            <a:r>
              <a:rPr lang="en-US" sz="2400" dirty="0">
                <a:solidFill>
                  <a:srgbClr val="737373"/>
                </a:solidFill>
                <a:latin typeface="DM Sans"/>
              </a:rPr>
              <a:t>Diversification into delivery and size changes led to confusion and loss of identity.</a:t>
            </a:r>
          </a:p>
          <a:p>
            <a:pPr marL="800100" lvl="1" indent="-342900">
              <a:lnSpc>
                <a:spcPts val="3850"/>
              </a:lnSpc>
              <a:buFont typeface="Arial" panose="020B0604020202020204" pitchFamily="34" charset="0"/>
              <a:buChar char="•"/>
            </a:pPr>
            <a:r>
              <a:rPr lang="en-US" sz="2400" dirty="0">
                <a:solidFill>
                  <a:srgbClr val="737373"/>
                </a:solidFill>
                <a:latin typeface="DM Sans"/>
              </a:rPr>
              <a:t>Resulted in a drop to third place in sales behind Pizza Hut and Domino's Pizza.</a:t>
            </a:r>
          </a:p>
        </p:txBody>
      </p:sp>
      <p:sp>
        <p:nvSpPr>
          <p:cNvPr id="7" name="TextBox 6">
            <a:extLst>
              <a:ext uri="{FF2B5EF4-FFF2-40B4-BE49-F238E27FC236}">
                <a16:creationId xmlns:a16="http://schemas.microsoft.com/office/drawing/2014/main" id="{672BAE47-3E1C-02A4-F608-0BE8812C5242}"/>
              </a:ext>
            </a:extLst>
          </p:cNvPr>
          <p:cNvSpPr txBox="1"/>
          <p:nvPr/>
        </p:nvSpPr>
        <p:spPr>
          <a:xfrm>
            <a:off x="10058400" y="6057900"/>
            <a:ext cx="7010400" cy="2054217"/>
          </a:xfrm>
          <a:prstGeom prst="rect">
            <a:avLst/>
          </a:prstGeom>
          <a:noFill/>
        </p:spPr>
        <p:txBody>
          <a:bodyPr wrap="square" rtlCol="0">
            <a:spAutoFit/>
          </a:bodyPr>
          <a:lstStyle/>
          <a:p>
            <a:pPr marL="342900" indent="-342900">
              <a:lnSpc>
                <a:spcPts val="3850"/>
              </a:lnSpc>
              <a:buFont typeface="Arial" panose="020B0604020202020204" pitchFamily="34" charset="0"/>
              <a:buChar char="•"/>
            </a:pPr>
            <a:r>
              <a:rPr lang="en-US" sz="2400" b="1" dirty="0">
                <a:solidFill>
                  <a:srgbClr val="737373"/>
                </a:solidFill>
                <a:latin typeface="DM Sans"/>
              </a:rPr>
              <a:t>Recovery Efforts:</a:t>
            </a:r>
          </a:p>
          <a:p>
            <a:pPr marL="800100" lvl="1" indent="-342900">
              <a:lnSpc>
                <a:spcPts val="3850"/>
              </a:lnSpc>
              <a:buFont typeface="Arial" panose="020B0604020202020204" pitchFamily="34" charset="0"/>
              <a:buChar char="•"/>
            </a:pPr>
            <a:r>
              <a:rPr lang="en-US" sz="2400" dirty="0">
                <a:solidFill>
                  <a:srgbClr val="737373"/>
                </a:solidFill>
                <a:latin typeface="DM Sans"/>
              </a:rPr>
              <a:t>Some stores reverting to the two-for-one strategy, indicating a realization of the importance of consistency.</a:t>
            </a:r>
            <a:endParaRPr lang="en-US" sz="2400" dirty="0"/>
          </a:p>
        </p:txBody>
      </p:sp>
      <p:sp>
        <p:nvSpPr>
          <p:cNvPr id="8" name="TextBox 7">
            <a:extLst>
              <a:ext uri="{FF2B5EF4-FFF2-40B4-BE49-F238E27FC236}">
                <a16:creationId xmlns:a16="http://schemas.microsoft.com/office/drawing/2014/main" id="{AA14A563-A6AD-6909-B6D2-313CB891E921}"/>
              </a:ext>
            </a:extLst>
          </p:cNvPr>
          <p:cNvSpPr txBox="1"/>
          <p:nvPr/>
        </p:nvSpPr>
        <p:spPr>
          <a:xfrm>
            <a:off x="1142998" y="2168341"/>
            <a:ext cx="6858001"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737373"/>
                </a:solidFill>
                <a:latin typeface="DM Sans"/>
              </a:rPr>
              <a:t>Success Story:</a:t>
            </a:r>
          </a:p>
          <a:p>
            <a:pPr marL="800100" lvl="1" indent="-342900">
              <a:buFont typeface="Arial" panose="020B0604020202020204" pitchFamily="34" charset="0"/>
              <a:buChar char="•"/>
            </a:pPr>
            <a:r>
              <a:rPr lang="en-US" sz="2400" dirty="0">
                <a:solidFill>
                  <a:srgbClr val="737373"/>
                </a:solidFill>
                <a:latin typeface="DM Sans"/>
              </a:rPr>
              <a:t>Little Caesars built a strong brand with the "Pizza. Pizza." message.</a:t>
            </a:r>
          </a:p>
          <a:p>
            <a:pPr marL="800100" lvl="1" indent="-342900">
              <a:buFont typeface="Arial" panose="020B0604020202020204" pitchFamily="34" charset="0"/>
              <a:buChar char="•"/>
            </a:pPr>
            <a:r>
              <a:rPr lang="en-US" sz="2400" dirty="0">
                <a:solidFill>
                  <a:srgbClr val="737373"/>
                </a:solidFill>
                <a:latin typeface="DM Sans"/>
              </a:rPr>
              <a:t>Became the second-largest pizza chain in America with a focus on takeout.</a:t>
            </a:r>
            <a:endParaRPr lang="en-US" sz="2400" dirty="0"/>
          </a:p>
        </p:txBody>
      </p:sp>
      <p:pic>
        <p:nvPicPr>
          <p:cNvPr id="10" name="Picture 9">
            <a:extLst>
              <a:ext uri="{FF2B5EF4-FFF2-40B4-BE49-F238E27FC236}">
                <a16:creationId xmlns:a16="http://schemas.microsoft.com/office/drawing/2014/main" id="{AEAAB134-0A8A-0285-6DF0-7731DC179E1D}"/>
              </a:ext>
            </a:extLst>
          </p:cNvPr>
          <p:cNvPicPr>
            <a:picLocks noChangeAspect="1"/>
          </p:cNvPicPr>
          <p:nvPr/>
        </p:nvPicPr>
        <p:blipFill>
          <a:blip r:embed="rId7"/>
          <a:stretch>
            <a:fillRect/>
          </a:stretch>
        </p:blipFill>
        <p:spPr>
          <a:xfrm>
            <a:off x="10439400" y="328613"/>
            <a:ext cx="5210299" cy="4953000"/>
          </a:xfrm>
          <a:prstGeom prst="rect">
            <a:avLst/>
          </a:prstGeom>
        </p:spPr>
      </p:pic>
    </p:spTree>
    <p:extLst>
      <p:ext uri="{BB962C8B-B14F-4D97-AF65-F5344CB8AC3E}">
        <p14:creationId xmlns:p14="http://schemas.microsoft.com/office/powerpoint/2010/main" val="346236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05822" y="704847"/>
            <a:ext cx="8571577" cy="1286955"/>
          </a:xfrm>
          <a:prstGeom prst="rect">
            <a:avLst/>
          </a:prstGeom>
        </p:spPr>
        <p:txBody>
          <a:bodyPr wrap="square" lIns="0" tIns="0" rIns="0" bIns="0" rtlCol="0" anchor="t">
            <a:spAutoFit/>
          </a:bodyPr>
          <a:lstStyle/>
          <a:p>
            <a:pPr>
              <a:lnSpc>
                <a:spcPts val="4950"/>
              </a:lnSpc>
            </a:pPr>
            <a:r>
              <a:rPr lang="en-US" sz="4500" dirty="0">
                <a:solidFill>
                  <a:srgbClr val="8CA9AD"/>
                </a:solidFill>
                <a:latin typeface="DM Sans Bold"/>
              </a:rPr>
              <a:t>The Pitfalls of Unnecessary Diversification</a:t>
            </a:r>
          </a:p>
        </p:txBody>
      </p:sp>
      <p:sp>
        <p:nvSpPr>
          <p:cNvPr id="5" name="TextBox 5"/>
          <p:cNvSpPr txBox="1"/>
          <p:nvPr/>
        </p:nvSpPr>
        <p:spPr>
          <a:xfrm>
            <a:off x="685800" y="2110188"/>
            <a:ext cx="8991600" cy="4964244"/>
          </a:xfrm>
          <a:prstGeom prst="rect">
            <a:avLst/>
          </a:prstGeom>
        </p:spPr>
        <p:txBody>
          <a:bodyPr wrap="square" lIns="0" tIns="0" rIns="0" bIns="0" rtlCol="0" anchor="t">
            <a:spAutoFit/>
          </a:bodyPr>
          <a:lstStyle/>
          <a:p>
            <a:pPr marL="342900" indent="-342900">
              <a:lnSpc>
                <a:spcPts val="3850"/>
              </a:lnSpc>
              <a:buFont typeface="Arial" panose="020B0604020202020204" pitchFamily="34" charset="0"/>
              <a:buChar char="•"/>
            </a:pPr>
            <a:r>
              <a:rPr lang="en-US" sz="2400" b="1" dirty="0">
                <a:solidFill>
                  <a:srgbClr val="737373"/>
                </a:solidFill>
                <a:latin typeface="DM Sans"/>
              </a:rPr>
              <a:t>Case Example: </a:t>
            </a:r>
            <a:r>
              <a:rPr lang="en-US" sz="2400" dirty="0">
                <a:solidFill>
                  <a:srgbClr val="737373"/>
                </a:solidFill>
                <a:latin typeface="DM Sans"/>
              </a:rPr>
              <a:t>McDonald's and the Arch Deluxe:</a:t>
            </a:r>
          </a:p>
          <a:p>
            <a:pPr marL="800100" lvl="1" indent="-342900">
              <a:lnSpc>
                <a:spcPts val="3850"/>
              </a:lnSpc>
              <a:buFont typeface="Arial" panose="020B0604020202020204" pitchFamily="34" charset="0"/>
              <a:buChar char="•"/>
            </a:pPr>
            <a:r>
              <a:rPr lang="en-US" sz="2400" dirty="0">
                <a:solidFill>
                  <a:srgbClr val="737373"/>
                </a:solidFill>
                <a:latin typeface="DM Sans"/>
              </a:rPr>
              <a:t>McDonald's, known for being kid-oriented, attempted to introduce an adult hamburger (Arch Deluxe).</a:t>
            </a:r>
          </a:p>
          <a:p>
            <a:pPr marL="800100" lvl="1" indent="-342900">
              <a:lnSpc>
                <a:spcPts val="3850"/>
              </a:lnSpc>
              <a:buFont typeface="Arial" panose="020B0604020202020204" pitchFamily="34" charset="0"/>
              <a:buChar char="•"/>
            </a:pPr>
            <a:r>
              <a:rPr lang="en-US" sz="2400" dirty="0">
                <a:solidFill>
                  <a:srgbClr val="737373"/>
                </a:solidFill>
                <a:latin typeface="DM Sans"/>
              </a:rPr>
              <a:t>$150 million in advertising but declared a disaster and removed from the menu.</a:t>
            </a:r>
          </a:p>
          <a:p>
            <a:pPr marL="342900" indent="-342900">
              <a:lnSpc>
                <a:spcPts val="3850"/>
              </a:lnSpc>
              <a:buFont typeface="Arial" panose="020B0604020202020204" pitchFamily="34" charset="0"/>
              <a:buChar char="•"/>
            </a:pPr>
            <a:r>
              <a:rPr lang="en-US" sz="2400" b="1" dirty="0">
                <a:solidFill>
                  <a:srgbClr val="737373"/>
                </a:solidFill>
                <a:latin typeface="DM Sans"/>
              </a:rPr>
              <a:t>Brand Limitation:</a:t>
            </a:r>
          </a:p>
          <a:p>
            <a:pPr marL="800100" lvl="1" indent="-342900">
              <a:lnSpc>
                <a:spcPts val="3850"/>
              </a:lnSpc>
              <a:buFont typeface="Arial" panose="020B0604020202020204" pitchFamily="34" charset="0"/>
              <a:buChar char="•"/>
            </a:pPr>
            <a:r>
              <a:rPr lang="en-US" sz="2400" dirty="0">
                <a:solidFill>
                  <a:srgbClr val="737373"/>
                </a:solidFill>
                <a:latin typeface="DM Sans"/>
              </a:rPr>
              <a:t>The essence of branding is limiting the brand to stand for something simple and narrow.</a:t>
            </a:r>
          </a:p>
          <a:p>
            <a:pPr marL="800100" lvl="1" indent="-342900">
              <a:lnSpc>
                <a:spcPts val="3850"/>
              </a:lnSpc>
              <a:buFont typeface="Arial" panose="020B0604020202020204" pitchFamily="34" charset="0"/>
              <a:buChar char="•"/>
            </a:pPr>
            <a:r>
              <a:rPr lang="en-US" sz="2400" dirty="0">
                <a:solidFill>
                  <a:srgbClr val="737373"/>
                </a:solidFill>
                <a:latin typeface="DM Sans"/>
              </a:rPr>
              <a:t>McDonald's success lies in being a kid-oriented, family restaurant.</a:t>
            </a:r>
          </a:p>
        </p:txBody>
      </p:sp>
      <p:sp>
        <p:nvSpPr>
          <p:cNvPr id="6" name="TextBox 5">
            <a:extLst>
              <a:ext uri="{FF2B5EF4-FFF2-40B4-BE49-F238E27FC236}">
                <a16:creationId xmlns:a16="http://schemas.microsoft.com/office/drawing/2014/main" id="{3791509A-93BE-3F2D-0DDE-FF76D89D1968}"/>
              </a:ext>
            </a:extLst>
          </p:cNvPr>
          <p:cNvSpPr txBox="1"/>
          <p:nvPr/>
        </p:nvSpPr>
        <p:spPr>
          <a:xfrm>
            <a:off x="6520534" y="6972300"/>
            <a:ext cx="10861469" cy="2054217"/>
          </a:xfrm>
          <a:prstGeom prst="rect">
            <a:avLst/>
          </a:prstGeom>
          <a:noFill/>
        </p:spPr>
        <p:txBody>
          <a:bodyPr wrap="square" rtlCol="0">
            <a:spAutoFit/>
          </a:bodyPr>
          <a:lstStyle/>
          <a:p>
            <a:pPr marL="342900" indent="-342900">
              <a:lnSpc>
                <a:spcPts val="3850"/>
              </a:lnSpc>
              <a:buFont typeface="Arial" panose="020B0604020202020204" pitchFamily="34" charset="0"/>
              <a:buChar char="•"/>
            </a:pPr>
            <a:r>
              <a:rPr lang="en-US" sz="2400" b="1" dirty="0">
                <a:solidFill>
                  <a:srgbClr val="737373"/>
                </a:solidFill>
                <a:latin typeface="DM Sans"/>
              </a:rPr>
              <a:t>Takeaway:</a:t>
            </a:r>
          </a:p>
          <a:p>
            <a:pPr marL="800100" lvl="1" indent="-342900">
              <a:lnSpc>
                <a:spcPts val="3850"/>
              </a:lnSpc>
              <a:buFont typeface="Arial" panose="020B0604020202020204" pitchFamily="34" charset="0"/>
              <a:buChar char="•"/>
            </a:pPr>
            <a:r>
              <a:rPr lang="en-US" sz="2400" dirty="0">
                <a:solidFill>
                  <a:srgbClr val="737373"/>
                </a:solidFill>
                <a:latin typeface="DM Sans"/>
              </a:rPr>
              <a:t>Brands must resist the temptation to deviate from their core identity.</a:t>
            </a:r>
          </a:p>
          <a:p>
            <a:pPr marL="800100" lvl="1" indent="-342900">
              <a:lnSpc>
                <a:spcPts val="3850"/>
              </a:lnSpc>
              <a:buFont typeface="Arial" panose="020B0604020202020204" pitchFamily="34" charset="0"/>
              <a:buChar char="•"/>
            </a:pPr>
            <a:r>
              <a:rPr lang="en-US" sz="2400" dirty="0">
                <a:solidFill>
                  <a:srgbClr val="737373"/>
                </a:solidFill>
                <a:latin typeface="DM Sans"/>
              </a:rPr>
              <a:t>Limitation, combined with consistency over decades, is essential for successful brand building.</a:t>
            </a:r>
            <a:endParaRPr lang="en-US" sz="2400" dirty="0"/>
          </a:p>
        </p:txBody>
      </p:sp>
      <p:pic>
        <p:nvPicPr>
          <p:cNvPr id="8" name="Picture 7">
            <a:extLst>
              <a:ext uri="{FF2B5EF4-FFF2-40B4-BE49-F238E27FC236}">
                <a16:creationId xmlns:a16="http://schemas.microsoft.com/office/drawing/2014/main" id="{11926EB4-3E9D-6231-C4C6-2F6BE6052EE2}"/>
              </a:ext>
            </a:extLst>
          </p:cNvPr>
          <p:cNvPicPr>
            <a:picLocks noChangeAspect="1"/>
          </p:cNvPicPr>
          <p:nvPr/>
        </p:nvPicPr>
        <p:blipFill>
          <a:blip r:embed="rId4"/>
          <a:stretch>
            <a:fillRect/>
          </a:stretch>
        </p:blipFill>
        <p:spPr>
          <a:xfrm>
            <a:off x="11353800" y="704847"/>
            <a:ext cx="5058481" cy="4867954"/>
          </a:xfrm>
          <a:prstGeom prst="rect">
            <a:avLst/>
          </a:prstGeom>
        </p:spPr>
      </p:pic>
    </p:spTree>
    <p:extLst>
      <p:ext uri="{BB962C8B-B14F-4D97-AF65-F5344CB8AC3E}">
        <p14:creationId xmlns:p14="http://schemas.microsoft.com/office/powerpoint/2010/main" val="65867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
        <p:cNvGrpSpPr/>
        <p:nvPr/>
      </p:nvGrpSpPr>
      <p:grpSpPr>
        <a:xfrm>
          <a:off x="0" y="0"/>
          <a:ext cx="0" cy="0"/>
          <a:chOff x="0" y="0"/>
          <a:chExt cx="0" cy="0"/>
        </a:xfrm>
      </p:grpSpPr>
      <p:sp>
        <p:nvSpPr>
          <p:cNvPr id="2" name="Freeform 2"/>
          <p:cNvSpPr/>
          <p:nvPr/>
        </p:nvSpPr>
        <p:spPr>
          <a:xfrm>
            <a:off x="13156322" y="91642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28700"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505858" y="982402"/>
            <a:ext cx="11276283" cy="4301562"/>
          </a:xfrm>
          <a:prstGeom prst="rect">
            <a:avLst/>
          </a:prstGeom>
        </p:spPr>
        <p:txBody>
          <a:bodyPr lIns="0" tIns="0" rIns="0" bIns="0" rtlCol="0" anchor="t">
            <a:spAutoFit/>
          </a:bodyPr>
          <a:lstStyle/>
          <a:p>
            <a:pPr algn="ctr">
              <a:lnSpc>
                <a:spcPts val="17599"/>
              </a:lnSpc>
            </a:pPr>
            <a:r>
              <a:rPr lang="en-US" sz="9600" dirty="0">
                <a:solidFill>
                  <a:srgbClr val="FFFFFF"/>
                </a:solidFill>
                <a:latin typeface="DM Sans Bold"/>
              </a:rPr>
              <a:t>THE LAW OF CHANGE</a:t>
            </a:r>
          </a:p>
        </p:txBody>
      </p:sp>
      <p:sp>
        <p:nvSpPr>
          <p:cNvPr id="5" name="TextBox 4">
            <a:extLst>
              <a:ext uri="{FF2B5EF4-FFF2-40B4-BE49-F238E27FC236}">
                <a16:creationId xmlns:a16="http://schemas.microsoft.com/office/drawing/2014/main" id="{B435B883-0713-C783-F2F9-B779FFB4C97B}"/>
              </a:ext>
            </a:extLst>
          </p:cNvPr>
          <p:cNvSpPr txBox="1"/>
          <p:nvPr/>
        </p:nvSpPr>
        <p:spPr>
          <a:xfrm>
            <a:off x="4000829" y="6413330"/>
            <a:ext cx="10286342" cy="1200329"/>
          </a:xfrm>
          <a:prstGeom prst="rect">
            <a:avLst/>
          </a:prstGeom>
          <a:noFill/>
        </p:spPr>
        <p:txBody>
          <a:bodyPr wrap="square" rtlCol="0">
            <a:spAutoFit/>
          </a:bodyPr>
          <a:lstStyle/>
          <a:p>
            <a:pPr algn="ctr"/>
            <a:r>
              <a:rPr lang="en-US" sz="3600" dirty="0">
                <a:solidFill>
                  <a:schemeClr val="bg1"/>
                </a:solidFill>
                <a:latin typeface="DM Sans" pitchFamily="2" charset="0"/>
              </a:rPr>
              <a:t>“brands can be changed, but only infrequently and very carefully”</a:t>
            </a:r>
          </a:p>
        </p:txBody>
      </p:sp>
    </p:spTree>
    <p:extLst>
      <p:ext uri="{BB962C8B-B14F-4D97-AF65-F5344CB8AC3E}">
        <p14:creationId xmlns:p14="http://schemas.microsoft.com/office/powerpoint/2010/main" val="61100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1185</Words>
  <Application>Microsoft Office PowerPoint</Application>
  <PresentationFormat>Custom</PresentationFormat>
  <Paragraphs>133</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DM Sans Bold</vt:lpstr>
      <vt:lpstr>DM Sans</vt:lpstr>
      <vt:lpstr>DM Sans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Minimalist Business Pitch Deck Presentation</dc:title>
  <dc:creator>Muhammad Hassaan</dc:creator>
  <cp:lastModifiedBy>Waleed Awan</cp:lastModifiedBy>
  <cp:revision>10</cp:revision>
  <dcterms:created xsi:type="dcterms:W3CDTF">2006-08-16T00:00:00Z</dcterms:created>
  <dcterms:modified xsi:type="dcterms:W3CDTF">2023-12-10T19:29:17Z</dcterms:modified>
  <dc:identifier>DAF2lz88C60</dc:identifier>
</cp:coreProperties>
</file>