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oper BT Bold" charset="1" panose="0208080404030B020404"/>
      <p:regular r:id="rId10"/>
    </p:embeddedFont>
    <p:embeddedFont>
      <p:font typeface="Cooper BT Bold Italics" charset="1" panose="0208080405030B090404"/>
      <p:regular r:id="rId11"/>
    </p:embeddedFont>
    <p:embeddedFont>
      <p:font typeface="Cooper BT Light" charset="1" panose="0208050304030B020404"/>
      <p:regular r:id="rId12"/>
    </p:embeddedFont>
    <p:embeddedFont>
      <p:font typeface="Cooper BT Light Italics" charset="1" panose="0208050304030B090404"/>
      <p:regular r:id="rId13"/>
    </p:embeddedFont>
    <p:embeddedFont>
      <p:font typeface="Cooper BT Medium" charset="1" panose="0208060305030B020404"/>
      <p:regular r:id="rId14"/>
    </p:embeddedFont>
    <p:embeddedFont>
      <p:font typeface="Cooper BT Medium Italics" charset="1" panose="0208060305030B090404"/>
      <p:regular r:id="rId15"/>
    </p:embeddedFont>
    <p:embeddedFont>
      <p:font typeface="Cooper BT Heavy" charset="1" panose="0208090404030B020404"/>
      <p:regular r:id="rId16"/>
    </p:embeddedFont>
    <p:embeddedFont>
      <p:font typeface="Cooper BT Heavy Italics" charset="1" panose="0208090405030B090404"/>
      <p:regular r:id="rId17"/>
    </p:embeddedFont>
    <p:embeddedFont>
      <p:font typeface="Garet" charset="1" panose="00000000000000000000"/>
      <p:regular r:id="rId18"/>
    </p:embeddedFont>
    <p:embeddedFont>
      <p:font typeface="Garet Bold" charset="1" panose="00000000000000000000"/>
      <p:regular r:id="rId19"/>
    </p:embeddedFont>
    <p:embeddedFont>
      <p:font typeface="Garet Italics" charset="1" panose="00000000000000000000"/>
      <p:regular r:id="rId20"/>
    </p:embeddedFont>
    <p:embeddedFont>
      <p:font typeface="Garet Bold Italics" charset="1" panose="00000000000000000000"/>
      <p:regular r:id="rId21"/>
    </p:embeddedFont>
    <p:embeddedFont>
      <p:font typeface="Garet Light" charset="1" panose="00000000000000000000"/>
      <p:regular r:id="rId22"/>
    </p:embeddedFont>
    <p:embeddedFont>
      <p:font typeface="Garet Ultra-Bold" charset="1" panose="00000000000000000000"/>
      <p:regular r:id="rId23"/>
    </p:embeddedFont>
    <p:embeddedFont>
      <p:font typeface="Garet Ultra-Bold Italics" charset="1" panose="00000000000000000000"/>
      <p:regular r:id="rId24"/>
    </p:embeddedFont>
    <p:embeddedFont>
      <p:font typeface="Garet Heavy" charset="1" panose="00000000000000000000"/>
      <p:regular r:id="rId25"/>
    </p:embeddedFont>
    <p:embeddedFont>
      <p:font typeface="Garet Heavy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7503" y="2869472"/>
            <a:ext cx="14105651" cy="194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95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62445" y="5029200"/>
            <a:ext cx="9359958" cy="634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0"/>
              </a:lnSpc>
            </a:pPr>
            <a:r>
              <a:rPr lang="en-US" sz="5979" u="sng">
                <a:solidFill>
                  <a:srgbClr val="331C2C"/>
                </a:solidFill>
                <a:latin typeface="Cooper BT Bold"/>
              </a:rPr>
              <a:t>Group Members:</a:t>
            </a:r>
          </a:p>
          <a:p>
            <a:pPr algn="ctr" marL="1290920" indent="-645460" lvl="1">
              <a:lnSpc>
                <a:spcPts val="8370"/>
              </a:lnSpc>
              <a:buFont typeface="Arial"/>
              <a:buChar char="•"/>
            </a:pPr>
            <a:r>
              <a:rPr lang="en-US" sz="5979">
                <a:solidFill>
                  <a:srgbClr val="331C2C"/>
                </a:solidFill>
                <a:latin typeface="Cooper BT Bold"/>
              </a:rPr>
              <a:t>Saad</a:t>
            </a:r>
          </a:p>
          <a:p>
            <a:pPr algn="ctr" marL="1290920" indent="-645460" lvl="1">
              <a:lnSpc>
                <a:spcPts val="8370"/>
              </a:lnSpc>
              <a:buFont typeface="Arial"/>
              <a:buChar char="•"/>
            </a:pPr>
            <a:r>
              <a:rPr lang="en-US" sz="5979">
                <a:solidFill>
                  <a:srgbClr val="331C2C"/>
                </a:solidFill>
                <a:latin typeface="Cooper BT Bold"/>
              </a:rPr>
              <a:t>Muneeb(22L7893)</a:t>
            </a:r>
          </a:p>
          <a:p>
            <a:pPr algn="ctr" marL="1290920" indent="-645460" lvl="1">
              <a:lnSpc>
                <a:spcPts val="8370"/>
              </a:lnSpc>
              <a:buFont typeface="Arial"/>
              <a:buChar char="•"/>
            </a:pPr>
            <a:r>
              <a:rPr lang="en-US" sz="5979">
                <a:solidFill>
                  <a:srgbClr val="331C2C"/>
                </a:solidFill>
                <a:latin typeface="Cooper BT Bold"/>
              </a:rPr>
              <a:t>Ahmad(22L7894)</a:t>
            </a:r>
          </a:p>
          <a:p>
            <a:pPr algn="ctr" marL="1290920" indent="-645460" lvl="1">
              <a:lnSpc>
                <a:spcPts val="8370"/>
              </a:lnSpc>
              <a:buFont typeface="Arial"/>
              <a:buChar char="•"/>
            </a:pPr>
            <a:r>
              <a:rPr lang="en-US" sz="5979">
                <a:solidFill>
                  <a:srgbClr val="331C2C"/>
                </a:solidFill>
                <a:latin typeface="Cooper BT Bold"/>
              </a:rPr>
              <a:t>Wahaj(22L7879)</a:t>
            </a:r>
          </a:p>
          <a:p>
            <a:pPr algn="ctr">
              <a:lnSpc>
                <a:spcPts val="837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04875"/>
            <a:ext cx="13180039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LAW#3(LAW OF PUBLICITY)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96660" y="8470436"/>
            <a:ext cx="1159060" cy="115906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479430" y="8596621"/>
            <a:ext cx="1193520" cy="83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0"/>
              </a:lnSpc>
            </a:pPr>
            <a:r>
              <a:rPr lang="en-US" sz="4850">
                <a:solidFill>
                  <a:srgbClr val="331C2C"/>
                </a:solidFill>
                <a:latin typeface="Cooper BT Bold"/>
              </a:rPr>
              <a:t>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65029" y="2432317"/>
            <a:ext cx="14719180" cy="720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8"/>
              </a:lnSpc>
            </a:pPr>
            <a:r>
              <a:rPr lang="en-US" sz="4184">
                <a:solidFill>
                  <a:srgbClr val="331C2C"/>
                </a:solidFill>
                <a:latin typeface="Cooper BT Light Italics"/>
              </a:rPr>
              <a:t>“The Birth of Brand is achieved with publicity, nor advertising.”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4410" y="3310118"/>
            <a:ext cx="14719180" cy="442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8"/>
              </a:lnSpc>
            </a:pPr>
            <a:r>
              <a:rPr lang="en-US" sz="4184">
                <a:solidFill>
                  <a:srgbClr val="331C2C"/>
                </a:solidFill>
                <a:latin typeface="Cooper BT Bold Italics"/>
              </a:rPr>
              <a:t>Key Message:</a:t>
            </a:r>
          </a:p>
          <a:p>
            <a:pPr marL="903396" indent="-451698" lvl="1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331C2C"/>
                </a:solidFill>
                <a:latin typeface="Cooper BT Bold Italics"/>
              </a:rPr>
              <a:t>"</a:t>
            </a:r>
            <a:r>
              <a:rPr lang="en-US" sz="4184">
                <a:solidFill>
                  <a:srgbClr val="331C2C"/>
                </a:solidFill>
                <a:latin typeface="Cooper BT Light"/>
              </a:rPr>
              <a:t>What others say about your brand is more important than what you say."</a:t>
            </a:r>
          </a:p>
          <a:p>
            <a:pPr marL="903396" indent="-451698" lvl="1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331C2C"/>
                </a:solidFill>
                <a:latin typeface="Cooper BT Light"/>
              </a:rPr>
              <a:t>"Favorable publicity is achieved by being the first in a new category."</a:t>
            </a:r>
          </a:p>
          <a:p>
            <a:pPr>
              <a:lnSpc>
                <a:spcPts val="585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05120" y="260353"/>
            <a:ext cx="13277761" cy="207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2"/>
              </a:lnSpc>
            </a:pPr>
            <a:r>
              <a:rPr lang="en-US" sz="2966">
                <a:solidFill>
                  <a:srgbClr val="331C2C"/>
                </a:solidFill>
                <a:latin typeface="Cooper BT Bold"/>
              </a:rPr>
              <a:t>Creative Advertisements vs. Reality</a:t>
            </a:r>
          </a:p>
          <a:p>
            <a:pPr marL="640368" indent="-320184" lvl="1">
              <a:lnSpc>
                <a:spcPts val="4152"/>
              </a:lnSpc>
              <a:buFont typeface="Arial"/>
              <a:buChar char="•"/>
            </a:pPr>
            <a:r>
              <a:rPr lang="en-US" sz="2966">
                <a:solidFill>
                  <a:srgbClr val="331C2C"/>
                </a:solidFill>
                <a:latin typeface="Cooper BT Light"/>
              </a:rPr>
              <a:t>"Building a brand is more than creative ads."</a:t>
            </a:r>
          </a:p>
          <a:p>
            <a:pPr marL="640368" indent="-320184" lvl="1">
              <a:lnSpc>
                <a:spcPts val="4152"/>
              </a:lnSpc>
              <a:buFont typeface="Arial"/>
              <a:buChar char="•"/>
            </a:pPr>
            <a:r>
              <a:rPr lang="en-US" sz="2966">
                <a:solidFill>
                  <a:srgbClr val="331C2C"/>
                </a:solidFill>
                <a:latin typeface="Cooper BT Light"/>
              </a:rPr>
              <a:t>"Exploration into the experiences of successful brands."</a:t>
            </a:r>
          </a:p>
          <a:p>
            <a:pPr>
              <a:lnSpc>
                <a:spcPts val="415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05120" y="1925916"/>
            <a:ext cx="13448870" cy="269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2"/>
              </a:lnSpc>
            </a:pPr>
            <a:r>
              <a:rPr lang="en-US" sz="3066">
                <a:solidFill>
                  <a:srgbClr val="331C2C"/>
                </a:solidFill>
                <a:latin typeface="Cooper BT Bold"/>
              </a:rPr>
              <a:t>Case Studies - Successful Explorers</a:t>
            </a:r>
          </a:p>
          <a:p>
            <a:pPr marL="662019" indent="-331010" lvl="1">
              <a:lnSpc>
                <a:spcPts val="4292"/>
              </a:lnSpc>
              <a:buFont typeface="Arial"/>
              <a:buChar char="•"/>
            </a:pPr>
            <a:r>
              <a:rPr lang="en-US" sz="3066">
                <a:solidFill>
                  <a:srgbClr val="331C2C"/>
                </a:solidFill>
                <a:latin typeface="Cooper BT Light"/>
              </a:rPr>
              <a:t>Starbucks, Wal-Mart: Success without a massive ad budget.</a:t>
            </a:r>
          </a:p>
          <a:p>
            <a:pPr marL="662019" indent="-331010" lvl="1">
              <a:lnSpc>
                <a:spcPts val="4292"/>
              </a:lnSpc>
              <a:buFont typeface="Arial"/>
              <a:buChar char="•"/>
            </a:pPr>
            <a:r>
              <a:rPr lang="en-US" sz="3066">
                <a:solidFill>
                  <a:srgbClr val="331C2C"/>
                </a:solidFill>
                <a:latin typeface="Cooper BT Light"/>
              </a:rPr>
              <a:t>Miller Brewing's failure with a $50 million investment.</a:t>
            </a:r>
          </a:p>
          <a:p>
            <a:pPr>
              <a:lnSpc>
                <a:spcPts val="4292"/>
              </a:lnSpc>
            </a:pPr>
          </a:p>
          <a:p>
            <a:pPr>
              <a:lnSpc>
                <a:spcPts val="429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505120" y="3689026"/>
            <a:ext cx="12607511" cy="379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5"/>
              </a:lnSpc>
            </a:pPr>
            <a:r>
              <a:rPr lang="en-US" sz="3089">
                <a:solidFill>
                  <a:srgbClr val="331C2C"/>
                </a:solidFill>
                <a:latin typeface="Cooper BT Bold"/>
              </a:rPr>
              <a:t>Brands Born, Not Made</a:t>
            </a:r>
          </a:p>
          <a:p>
            <a:pPr marL="667129" indent="-333565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331C2C"/>
                </a:solidFill>
                <a:latin typeface="Cooper BT"/>
              </a:rPr>
              <a:t>"Brands are born by creating a buzz and being the first in a new category."</a:t>
            </a:r>
          </a:p>
          <a:p>
            <a:pPr marL="667129" indent="-333565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331C2C"/>
                </a:solidFill>
                <a:latin typeface="Cooper BT"/>
              </a:rPr>
              <a:t>Examples: Band Aid, CNN, Compaq, Heineken.</a:t>
            </a:r>
          </a:p>
          <a:p>
            <a:pPr>
              <a:lnSpc>
                <a:spcPts val="4325"/>
              </a:lnSpc>
            </a:pPr>
          </a:p>
          <a:p>
            <a:pPr>
              <a:lnSpc>
                <a:spcPts val="4325"/>
              </a:lnSpc>
            </a:pPr>
          </a:p>
          <a:p>
            <a:pPr>
              <a:lnSpc>
                <a:spcPts val="432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505120" y="6032521"/>
            <a:ext cx="12607511" cy="3779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 Public Relations as a Secret Superhero</a:t>
            </a:r>
          </a:p>
          <a:p>
            <a:pPr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"PR leads, steering brands with publicity; advertising is a sidekick."</a:t>
            </a:r>
          </a:p>
          <a:p>
            <a:pPr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Examples:Microsoft, Intel gaining attention through PR.</a:t>
            </a:r>
          </a:p>
          <a:p>
            <a:pPr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 Example:</a:t>
            </a:r>
            <a:r>
              <a:rPr lang="en-US" sz="3069">
                <a:solidFill>
                  <a:srgbClr val="331C2C"/>
                </a:solidFill>
                <a:latin typeface="Cooper BT Light"/>
              </a:rPr>
              <a:t>"Khaadi's growth through publicity in promoting traditional Pakistani fabric."</a:t>
            </a:r>
          </a:p>
          <a:p>
            <a:pPr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Local and international media attention.</a:t>
            </a:r>
          </a:p>
          <a:p>
            <a:pPr>
              <a:lnSpc>
                <a:spcPts val="429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05120" y="737670"/>
            <a:ext cx="13277761" cy="302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>
                <a:solidFill>
                  <a:srgbClr val="331C2C"/>
                </a:solidFill>
                <a:latin typeface="Cooper BT Bold"/>
              </a:rPr>
              <a:t>Relation between Publicity and Advertising: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The Law of Publicity is all about how brands become known.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Instead of just using ads, this law says it's more important to get people talking about a brand. 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Brands are built with publicity and maintained with advertising.</a:t>
            </a:r>
          </a:p>
          <a:p>
            <a:pPr>
              <a:lnSpc>
                <a:spcPts val="401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05120" y="3551013"/>
            <a:ext cx="12607511" cy="655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>
                <a:solidFill>
                  <a:srgbClr val="331C2C"/>
                </a:solidFill>
                <a:latin typeface="Cooper BT Bold"/>
              </a:rPr>
              <a:t>Importance of being first in new category: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For new brands, ads might not be enough to make them popular. So, the trick is to create a lot of talk and interest, especially by being the first in something new. 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In today's world, where we see tons of ads every day, a brand needs to stand out and make news. This happens when a brand is the first in a new category – something that hasn't been done before. </a:t>
            </a:r>
          </a:p>
          <a:p>
            <a:pPr marL="619634" indent="-309817" lvl="1">
              <a:lnSpc>
                <a:spcPts val="4018"/>
              </a:lnSpc>
              <a:buFont typeface="Arial"/>
              <a:buChar char="•"/>
            </a:pPr>
            <a:r>
              <a:rPr lang="en-US" sz="2870">
                <a:solidFill>
                  <a:srgbClr val="331C2C"/>
                </a:solidFill>
                <a:latin typeface="Cooper BT"/>
              </a:rPr>
              <a:t>So, this law suggests that brands should focus on being pioneers in their field to get attention. This way, a brand gets noticed and becomes memorable, setting the stage for long-term success.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9565" y="543373"/>
            <a:ext cx="13448870" cy="446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2"/>
              </a:lnSpc>
            </a:pPr>
            <a:r>
              <a:rPr lang="en-US" sz="2566">
                <a:solidFill>
                  <a:srgbClr val="331C2C"/>
                </a:solidFill>
                <a:latin typeface="Cooper BT Bold"/>
              </a:rPr>
              <a:t>Examples: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Band-Aid, the first adhesive bandage.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CNN, the first cable news network.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Domino’, the first home delivery pizza chain. 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ESPN, the first cable sports network.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Hertz, the first car-rental company. </a:t>
            </a:r>
          </a:p>
          <a:p>
            <a:pPr marL="554072" indent="-277036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331C2C"/>
                </a:solidFill>
                <a:latin typeface="Cooper BT"/>
              </a:rPr>
              <a:t>I</a:t>
            </a:r>
            <a:r>
              <a:rPr lang="en-US" sz="2566">
                <a:solidFill>
                  <a:srgbClr val="331C2C"/>
                </a:solidFill>
                <a:latin typeface="Cooper BT"/>
              </a:rPr>
              <a:t>ntel, the first microprocessor.</a:t>
            </a:r>
          </a:p>
          <a:p>
            <a:pPr>
              <a:lnSpc>
                <a:spcPts val="3592"/>
              </a:lnSpc>
            </a:pPr>
          </a:p>
          <a:p>
            <a:pPr>
              <a:lnSpc>
                <a:spcPts val="3592"/>
              </a:lnSpc>
            </a:pPr>
          </a:p>
          <a:p>
            <a:pPr>
              <a:lnSpc>
                <a:spcPts val="359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419565" y="3781679"/>
            <a:ext cx="12607511" cy="267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8"/>
              </a:lnSpc>
            </a:pPr>
            <a:r>
              <a:rPr lang="en-US" sz="2570">
                <a:solidFill>
                  <a:srgbClr val="331C2C"/>
                </a:solidFill>
                <a:latin typeface="Cooper BT Bold"/>
              </a:rPr>
              <a:t>Relationship between news and publicity:</a:t>
            </a:r>
          </a:p>
          <a:p>
            <a:pPr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331C2C"/>
                </a:solidFill>
                <a:latin typeface="Cooper BT"/>
              </a:rPr>
              <a:t>The media loves talking about what's new and unique. </a:t>
            </a:r>
          </a:p>
          <a:p>
            <a:pPr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331C2C"/>
                </a:solidFill>
                <a:latin typeface="Cooper BT"/>
              </a:rPr>
              <a:t>Public relations are often treated as a secondary function to advertising, but the chapter argues that PR should lead branding efforts.</a:t>
            </a:r>
          </a:p>
          <a:p>
            <a:pPr>
              <a:lnSpc>
                <a:spcPts val="3598"/>
              </a:lnSpc>
            </a:pPr>
          </a:p>
          <a:p>
            <a:pPr>
              <a:lnSpc>
                <a:spcPts val="359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19565" y="5794419"/>
            <a:ext cx="12607511" cy="492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8"/>
              </a:lnSpc>
            </a:pPr>
            <a:r>
              <a:rPr lang="en-US" sz="2570">
                <a:solidFill>
                  <a:srgbClr val="331C2C"/>
                </a:solidFill>
                <a:latin typeface="Cooper BT Bold"/>
              </a:rPr>
              <a:t>Examples:</a:t>
            </a:r>
          </a:p>
          <a:p>
            <a:pPr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331C2C"/>
                </a:solidFill>
                <a:latin typeface="Cooper BT Bold"/>
              </a:rPr>
              <a:t>Jazz (Mobilink): </a:t>
            </a:r>
            <a:r>
              <a:rPr lang="en-US" sz="2570">
                <a:solidFill>
                  <a:srgbClr val="331C2C"/>
                </a:solidFill>
                <a:latin typeface="Cooper BT"/>
              </a:rPr>
              <a:t>Jazz was the first telecom brand in Pakistan, providing mobile services. Its entry into the market created significant publicity, contributing to its success.</a:t>
            </a:r>
          </a:p>
          <a:p>
            <a:pPr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331C2C"/>
                </a:solidFill>
                <a:latin typeface="Cooper BT Bold"/>
              </a:rPr>
              <a:t>Engro Foods (Olper's):</a:t>
            </a:r>
            <a:r>
              <a:rPr lang="en-US" sz="2570">
                <a:solidFill>
                  <a:srgbClr val="331C2C"/>
                </a:solidFill>
                <a:latin typeface="Cooper BT"/>
              </a:rPr>
              <a:t> Olper's became the first major packaged milk brand in Pakistan. Its introduction generated considerable publicity in the dairy industry.</a:t>
            </a:r>
          </a:p>
          <a:p>
            <a:pPr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sz="2570">
                <a:solidFill>
                  <a:srgbClr val="331C2C"/>
                </a:solidFill>
                <a:latin typeface="Cooper BT Bold"/>
              </a:rPr>
              <a:t>Shan Foods: </a:t>
            </a:r>
            <a:r>
              <a:rPr lang="en-US" sz="2570">
                <a:solidFill>
                  <a:srgbClr val="331C2C"/>
                </a:solidFill>
                <a:latin typeface="Cooper BT"/>
              </a:rPr>
              <a:t>Known for introducing ready-made spice mixes, Shan Foods created a new category, generating publicity for its innovative approach to traditional cooking.</a:t>
            </a:r>
          </a:p>
          <a:p>
            <a:pPr>
              <a:lnSpc>
                <a:spcPts val="3598"/>
              </a:lnSpc>
            </a:pPr>
          </a:p>
          <a:p>
            <a:pPr>
              <a:lnSpc>
                <a:spcPts val="35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5114778" cy="11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331C2C"/>
                </a:solidFill>
                <a:latin typeface="Cooper BT Bold"/>
              </a:rPr>
              <a:t>LAW#4(LAW OF ADVERTISING)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65029" y="2280846"/>
            <a:ext cx="14719180" cy="720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8"/>
              </a:lnSpc>
            </a:pPr>
            <a:r>
              <a:rPr lang="en-US" sz="4184">
                <a:solidFill>
                  <a:srgbClr val="331C2C"/>
                </a:solidFill>
                <a:latin typeface="Cooper BT Light Italics"/>
              </a:rPr>
              <a:t>“Once born, a brand needs advertising to stay healthy”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65029" y="3026566"/>
            <a:ext cx="12607511" cy="269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Defense Against Competition: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 </a:t>
            </a:r>
            <a:r>
              <a:rPr lang="en-US" sz="3069">
                <a:solidFill>
                  <a:srgbClr val="331C2C"/>
                </a:solidFill>
                <a:latin typeface="Cooper BT Light"/>
              </a:rPr>
              <a:t>Maintain visibility and consumer mindshare.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 Difficult for competitors to penetrate.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 Example: Coca-Cola's global campaigns.</a:t>
            </a:r>
          </a:p>
          <a:p>
            <a:pPr>
              <a:lnSpc>
                <a:spcPts val="429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32508" y="5424101"/>
            <a:ext cx="12607511" cy="269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Maintaining Brand Recall: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Reinforce brand memory among consumers.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Embed slogans, jingles, and visuals.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Example: McDonald's brand association.</a:t>
            </a:r>
          </a:p>
          <a:p>
            <a:pPr>
              <a:lnSpc>
                <a:spcPts val="429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9565" y="690683"/>
            <a:ext cx="13448870" cy="323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2"/>
              </a:lnSpc>
            </a:pPr>
            <a:r>
              <a:rPr lang="en-US" sz="3066">
                <a:solidFill>
                  <a:srgbClr val="331C2C"/>
                </a:solidFill>
                <a:latin typeface="Cooper BT Bold"/>
              </a:rPr>
              <a:t>Sustaining Brand Equity:</a:t>
            </a:r>
          </a:p>
          <a:p>
            <a:pPr marL="662019" indent="-331010" lvl="1">
              <a:lnSpc>
                <a:spcPts val="4292"/>
              </a:lnSpc>
              <a:buFont typeface="Arial"/>
              <a:buChar char="•"/>
            </a:pPr>
            <a:r>
              <a:rPr lang="en-US" sz="3066">
                <a:solidFill>
                  <a:srgbClr val="331C2C"/>
                </a:solidFill>
                <a:latin typeface="Cooper BT"/>
              </a:rPr>
              <a:t>Portray consistent messaging and values.</a:t>
            </a:r>
          </a:p>
          <a:p>
            <a:pPr marL="662019" indent="-331010" lvl="1">
              <a:lnSpc>
                <a:spcPts val="4292"/>
              </a:lnSpc>
              <a:buFont typeface="Arial"/>
              <a:buChar char="•"/>
            </a:pPr>
            <a:r>
              <a:rPr lang="en-US" sz="3066">
                <a:solidFill>
                  <a:srgbClr val="331C2C"/>
                </a:solidFill>
                <a:latin typeface="Cooper BT"/>
              </a:rPr>
              <a:t>Emphasize brand identity and connection.</a:t>
            </a:r>
          </a:p>
          <a:p>
            <a:pPr marL="662019" indent="-331010" lvl="1">
              <a:lnSpc>
                <a:spcPts val="4292"/>
              </a:lnSpc>
              <a:buFont typeface="Arial"/>
              <a:buChar char="•"/>
            </a:pPr>
            <a:r>
              <a:rPr lang="en-US" sz="3066">
                <a:solidFill>
                  <a:srgbClr val="331C2C"/>
                </a:solidFill>
                <a:latin typeface="Cooper BT"/>
              </a:rPr>
              <a:t>Example: Nike's athletic themes.</a:t>
            </a:r>
          </a:p>
          <a:p>
            <a:pPr>
              <a:lnSpc>
                <a:spcPts val="4292"/>
              </a:lnSpc>
            </a:pPr>
          </a:p>
          <a:p>
            <a:pPr>
              <a:lnSpc>
                <a:spcPts val="429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419565" y="2922756"/>
            <a:ext cx="12607511" cy="269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Brand Evolution Communication: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"/>
              </a:rPr>
              <a:t>Communicate brand transformation.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"/>
              </a:rPr>
              <a:t>Example: IBM's shift to technology solutions.</a:t>
            </a:r>
          </a:p>
          <a:p>
            <a:pPr>
              <a:lnSpc>
                <a:spcPts val="4297"/>
              </a:lnSpc>
            </a:pPr>
          </a:p>
          <a:p>
            <a:pPr>
              <a:lnSpc>
                <a:spcPts val="429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19565" y="4768766"/>
            <a:ext cx="12607511" cy="215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*Creating Emotional Connections: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Foster emotional bonds beyond selling.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Example: Dove's body positivity ads.</a:t>
            </a:r>
          </a:p>
          <a:p>
            <a:pPr>
              <a:lnSpc>
                <a:spcPts val="429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19565" y="6742424"/>
            <a:ext cx="12607511" cy="160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</a:pPr>
            <a:r>
              <a:rPr lang="en-US" sz="3069">
                <a:solidFill>
                  <a:srgbClr val="331C2C"/>
                </a:solidFill>
                <a:latin typeface="Cooper BT Bold"/>
              </a:rPr>
              <a:t>Adapting to Changing Markets: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Shift advertising to suit market changes.</a:t>
            </a:r>
          </a:p>
          <a:p>
            <a:pPr marL="662811" indent="-331405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331C2C"/>
                </a:solidFill>
                <a:latin typeface="Cooper BT Light"/>
              </a:rPr>
              <a:t>Example: COVID-19 safety-focused campaigns.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9565" y="2059345"/>
            <a:ext cx="13448870" cy="567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7914" indent="-438957" lvl="1">
              <a:lnSpc>
                <a:spcPts val="5692"/>
              </a:lnSpc>
              <a:buFont typeface="Arial"/>
              <a:buChar char="•"/>
            </a:pPr>
            <a:r>
              <a:rPr lang="en-US" sz="4066">
                <a:solidFill>
                  <a:srgbClr val="331C2C"/>
                </a:solidFill>
                <a:latin typeface="Cooper BT"/>
              </a:rPr>
              <a:t>Rise of Your company.</a:t>
            </a:r>
          </a:p>
          <a:p>
            <a:pPr marL="877914" indent="-438957" lvl="1">
              <a:lnSpc>
                <a:spcPts val="5692"/>
              </a:lnSpc>
              <a:buFont typeface="Arial"/>
              <a:buChar char="•"/>
            </a:pPr>
            <a:r>
              <a:rPr lang="en-US" sz="4066">
                <a:solidFill>
                  <a:srgbClr val="331C2C"/>
                </a:solidFill>
                <a:latin typeface="Cooper BT"/>
              </a:rPr>
              <a:t>Shift branding strategy from publicity to advertising.</a:t>
            </a:r>
          </a:p>
          <a:p>
            <a:pPr marL="877914" indent="-438957" lvl="1">
              <a:lnSpc>
                <a:spcPts val="5692"/>
              </a:lnSpc>
              <a:buFont typeface="Arial"/>
              <a:buChar char="•"/>
            </a:pPr>
            <a:r>
              <a:rPr lang="en-US" sz="4066">
                <a:solidFill>
                  <a:srgbClr val="331C2C"/>
                </a:solidFill>
                <a:latin typeface="Cooper BT"/>
              </a:rPr>
              <a:t>Advertising budgets are insurances that will protect your brand against losses caused by competitive attacks.</a:t>
            </a:r>
          </a:p>
          <a:p>
            <a:pPr marL="877914" indent="-438957" lvl="1">
              <a:lnSpc>
                <a:spcPts val="5692"/>
              </a:lnSpc>
              <a:buFont typeface="Arial"/>
              <a:buChar char="•"/>
            </a:pPr>
            <a:r>
              <a:rPr lang="en-US" sz="4066">
                <a:solidFill>
                  <a:srgbClr val="331C2C"/>
                </a:solidFill>
                <a:latin typeface="Cooper BT"/>
              </a:rPr>
              <a:t>Advertise the leadership of your brand.</a:t>
            </a:r>
          </a:p>
          <a:p>
            <a:pPr>
              <a:lnSpc>
                <a:spcPts val="5692"/>
              </a:lnSpc>
            </a:pPr>
          </a:p>
          <a:p>
            <a:pPr>
              <a:lnSpc>
                <a:spcPts val="569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331C2C"/>
                  </a:solidFill>
                  <a:latin typeface="Cooper BT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34122" y="275065"/>
            <a:ext cx="10797150" cy="5056665"/>
          </a:xfrm>
          <a:custGeom>
            <a:avLst/>
            <a:gdLst/>
            <a:ahLst/>
            <a:cxnLst/>
            <a:rect r="r" b="b" t="t" l="l"/>
            <a:pathLst>
              <a:path h="5056665" w="10797150">
                <a:moveTo>
                  <a:pt x="0" y="0"/>
                </a:moveTo>
                <a:lnTo>
                  <a:pt x="10797150" y="0"/>
                </a:lnTo>
                <a:lnTo>
                  <a:pt x="10797150" y="5056665"/>
                </a:lnTo>
                <a:lnTo>
                  <a:pt x="0" y="505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86873" y="5712622"/>
            <a:ext cx="6498674" cy="4050230"/>
          </a:xfrm>
          <a:custGeom>
            <a:avLst/>
            <a:gdLst/>
            <a:ahLst/>
            <a:cxnLst/>
            <a:rect r="r" b="b" t="t" l="l"/>
            <a:pathLst>
              <a:path h="4050230" w="6498674">
                <a:moveTo>
                  <a:pt x="0" y="0"/>
                </a:moveTo>
                <a:lnTo>
                  <a:pt x="6498674" y="0"/>
                </a:lnTo>
                <a:lnTo>
                  <a:pt x="6498674" y="4050229"/>
                </a:lnTo>
                <a:lnTo>
                  <a:pt x="0" y="40502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DAF1ghHf6O4</dc:identifier>
  <dcterms:modified xsi:type="dcterms:W3CDTF">2011-08-01T06:04:30Z</dcterms:modified>
  <cp:revision>1</cp:revision>
  <dc:title>Introduction</dc:title>
</cp:coreProperties>
</file>