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3DD6F-C6BE-4E81-8BB3-2E43F55D67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36A8C0-57CE-471D-BCDA-78E660DA74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Automobiles</a:t>
          </a:r>
        </a:p>
      </dgm:t>
    </dgm:pt>
    <dgm:pt modelId="{6655F6C6-5D8C-43F3-B9E9-AE4C5A3B1C9E}" type="parTrans" cxnId="{31EC840D-4482-44CD-857A-F3116CD140F0}">
      <dgm:prSet/>
      <dgm:spPr/>
      <dgm:t>
        <a:bodyPr/>
        <a:lstStyle/>
        <a:p>
          <a:endParaRPr lang="en-US"/>
        </a:p>
      </dgm:t>
    </dgm:pt>
    <dgm:pt modelId="{47C75892-50BB-480B-B64B-E7F58EA594F8}" type="sibTrans" cxnId="{31EC840D-4482-44CD-857A-F3116CD140F0}">
      <dgm:prSet/>
      <dgm:spPr/>
      <dgm:t>
        <a:bodyPr/>
        <a:lstStyle/>
        <a:p>
          <a:endParaRPr lang="en-US"/>
        </a:p>
      </dgm:t>
    </dgm:pt>
    <dgm:pt modelId="{9E050A25-A785-44B8-8402-CD33EAC8FB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Semiconductors</a:t>
          </a:r>
        </a:p>
      </dgm:t>
    </dgm:pt>
    <dgm:pt modelId="{01544D06-C2A1-48AA-A8E4-0FC890400CAC}" type="parTrans" cxnId="{6CC3505E-E8A5-4F42-92CE-6CFA70D128D2}">
      <dgm:prSet/>
      <dgm:spPr/>
      <dgm:t>
        <a:bodyPr/>
        <a:lstStyle/>
        <a:p>
          <a:endParaRPr lang="en-US"/>
        </a:p>
      </dgm:t>
    </dgm:pt>
    <dgm:pt modelId="{D377AC93-A7B1-4596-8599-00B6EDA1B776}" type="sibTrans" cxnId="{6CC3505E-E8A5-4F42-92CE-6CFA70D128D2}">
      <dgm:prSet/>
      <dgm:spPr/>
      <dgm:t>
        <a:bodyPr/>
        <a:lstStyle/>
        <a:p>
          <a:endParaRPr lang="en-US"/>
        </a:p>
      </dgm:t>
    </dgm:pt>
    <dgm:pt modelId="{3492C770-2BCD-435B-9810-4F7B6D8F39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consumer electronics</a:t>
          </a:r>
        </a:p>
      </dgm:t>
    </dgm:pt>
    <dgm:pt modelId="{3AFA573A-E496-4617-AA3E-0F61F724D9A8}" type="parTrans" cxnId="{B760807E-97B4-4827-88EA-BC26DF0D1807}">
      <dgm:prSet/>
      <dgm:spPr/>
      <dgm:t>
        <a:bodyPr/>
        <a:lstStyle/>
        <a:p>
          <a:endParaRPr lang="en-US"/>
        </a:p>
      </dgm:t>
    </dgm:pt>
    <dgm:pt modelId="{7067FC35-0E72-4F02-A098-C7D8E4A04E6E}" type="sibTrans" cxnId="{B760807E-97B4-4827-88EA-BC26DF0D1807}">
      <dgm:prSet/>
      <dgm:spPr/>
      <dgm:t>
        <a:bodyPr/>
        <a:lstStyle/>
        <a:p>
          <a:endParaRPr lang="en-US"/>
        </a:p>
      </dgm:t>
    </dgm:pt>
    <dgm:pt modelId="{E278E6F7-E3CC-4C9B-9C86-FB6A4B505C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Space Equipment</a:t>
          </a:r>
        </a:p>
      </dgm:t>
    </dgm:pt>
    <dgm:pt modelId="{620DB037-F7A1-4061-81AA-502E2E217799}" type="parTrans" cxnId="{52FED5B2-394C-41F6-A962-7EB49DA7FB7F}">
      <dgm:prSet/>
      <dgm:spPr/>
      <dgm:t>
        <a:bodyPr/>
        <a:lstStyle/>
        <a:p>
          <a:endParaRPr lang="en-PK"/>
        </a:p>
      </dgm:t>
    </dgm:pt>
    <dgm:pt modelId="{16ADB415-F509-4373-9ED5-684D3575C1C8}" type="sibTrans" cxnId="{52FED5B2-394C-41F6-A962-7EB49DA7FB7F}">
      <dgm:prSet/>
      <dgm:spPr/>
      <dgm:t>
        <a:bodyPr/>
        <a:lstStyle/>
        <a:p>
          <a:endParaRPr lang="en-PK"/>
        </a:p>
      </dgm:t>
    </dgm:pt>
    <dgm:pt modelId="{AD78545E-E3DD-4661-82A8-D8C7D69D7B34}" type="pres">
      <dgm:prSet presAssocID="{57E3DD6F-C6BE-4E81-8BB3-2E43F55D67C3}" presName="root" presStyleCnt="0">
        <dgm:presLayoutVars>
          <dgm:dir/>
          <dgm:resizeHandles val="exact"/>
        </dgm:presLayoutVars>
      </dgm:prSet>
      <dgm:spPr/>
    </dgm:pt>
    <dgm:pt modelId="{728EC0DF-8034-4F46-843C-A4DAB1AF9346}" type="pres">
      <dgm:prSet presAssocID="{CA36A8C0-57CE-471D-BCDA-78E660DA74A1}" presName="compNode" presStyleCnt="0"/>
      <dgm:spPr/>
    </dgm:pt>
    <dgm:pt modelId="{6B915928-C018-4CF4-AFAF-520EF0D92CA6}" type="pres">
      <dgm:prSet presAssocID="{CA36A8C0-57CE-471D-BCDA-78E660DA74A1}" presName="iconBgRect" presStyleLbl="bgShp" presStyleIdx="0" presStyleCnt="4"/>
      <dgm:spPr>
        <a:solidFill>
          <a:srgbClr val="FFC000"/>
        </a:solidFill>
      </dgm:spPr>
    </dgm:pt>
    <dgm:pt modelId="{C0F8372B-0DA0-46B7-AA51-569147A237AF}" type="pres">
      <dgm:prSet presAssocID="{CA36A8C0-57CE-471D-BCDA-78E660DA74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E79C3C5-3962-446A-9965-C707AB4CE34B}" type="pres">
      <dgm:prSet presAssocID="{CA36A8C0-57CE-471D-BCDA-78E660DA74A1}" presName="spaceRect" presStyleCnt="0"/>
      <dgm:spPr/>
    </dgm:pt>
    <dgm:pt modelId="{438E36D4-2EC5-4C90-AAAC-DD3FB53F3669}" type="pres">
      <dgm:prSet presAssocID="{CA36A8C0-57CE-471D-BCDA-78E660DA74A1}" presName="textRect" presStyleLbl="revTx" presStyleIdx="0" presStyleCnt="4">
        <dgm:presLayoutVars>
          <dgm:chMax val="1"/>
          <dgm:chPref val="1"/>
        </dgm:presLayoutVars>
      </dgm:prSet>
      <dgm:spPr/>
    </dgm:pt>
    <dgm:pt modelId="{EA4E437F-770B-47EF-B38E-715711059E98}" type="pres">
      <dgm:prSet presAssocID="{47C75892-50BB-480B-B64B-E7F58EA594F8}" presName="sibTrans" presStyleCnt="0"/>
      <dgm:spPr/>
    </dgm:pt>
    <dgm:pt modelId="{949F528A-78F3-448E-B794-946FE894A37A}" type="pres">
      <dgm:prSet presAssocID="{9E050A25-A785-44B8-8402-CD33EAC8FB59}" presName="compNode" presStyleCnt="0"/>
      <dgm:spPr/>
    </dgm:pt>
    <dgm:pt modelId="{04459EA6-89A7-455B-A5C1-5E381B59B82E}" type="pres">
      <dgm:prSet presAssocID="{9E050A25-A785-44B8-8402-CD33EAC8FB59}" presName="iconBgRect" presStyleLbl="bgShp" presStyleIdx="1" presStyleCnt="4"/>
      <dgm:spPr>
        <a:solidFill>
          <a:schemeClr val="tx1">
            <a:lumMod val="50000"/>
            <a:lumOff val="50000"/>
          </a:schemeClr>
        </a:solidFill>
      </dgm:spPr>
    </dgm:pt>
    <dgm:pt modelId="{482CC888-835F-47DE-89B8-75AAE76181FF}" type="pres">
      <dgm:prSet presAssocID="{9E050A25-A785-44B8-8402-CD33EAC8FB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801BD3A-594C-477B-8533-6A53B2E24692}" type="pres">
      <dgm:prSet presAssocID="{9E050A25-A785-44B8-8402-CD33EAC8FB59}" presName="spaceRect" presStyleCnt="0"/>
      <dgm:spPr/>
    </dgm:pt>
    <dgm:pt modelId="{3A3DA1F2-97D6-49D1-BB54-5F7FA717E939}" type="pres">
      <dgm:prSet presAssocID="{9E050A25-A785-44B8-8402-CD33EAC8FB59}" presName="textRect" presStyleLbl="revTx" presStyleIdx="1" presStyleCnt="4">
        <dgm:presLayoutVars>
          <dgm:chMax val="1"/>
          <dgm:chPref val="1"/>
        </dgm:presLayoutVars>
      </dgm:prSet>
      <dgm:spPr/>
    </dgm:pt>
    <dgm:pt modelId="{4CD05EBB-FFBA-4CB4-8EE2-BB56E7304762}" type="pres">
      <dgm:prSet presAssocID="{D377AC93-A7B1-4596-8599-00B6EDA1B776}" presName="sibTrans" presStyleCnt="0"/>
      <dgm:spPr/>
    </dgm:pt>
    <dgm:pt modelId="{81C4D7EA-39EA-4C3A-81E3-E57317AFCE57}" type="pres">
      <dgm:prSet presAssocID="{3492C770-2BCD-435B-9810-4F7B6D8F3935}" presName="compNode" presStyleCnt="0"/>
      <dgm:spPr/>
    </dgm:pt>
    <dgm:pt modelId="{29AD08A6-A186-4B55-918F-317EB712944D}" type="pres">
      <dgm:prSet presAssocID="{3492C770-2BCD-435B-9810-4F7B6D8F3935}" presName="iconBgRect" presStyleLbl="bgShp" presStyleIdx="2" presStyleCnt="4"/>
      <dgm:spPr/>
    </dgm:pt>
    <dgm:pt modelId="{BBC78C74-A75F-410E-A147-F7B39E7E7FB2}" type="pres">
      <dgm:prSet presAssocID="{3492C770-2BCD-435B-9810-4F7B6D8F39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1EB6725-1166-4AB8-9B4C-06FEF72C20D3}" type="pres">
      <dgm:prSet presAssocID="{3492C770-2BCD-435B-9810-4F7B6D8F3935}" presName="spaceRect" presStyleCnt="0"/>
      <dgm:spPr/>
    </dgm:pt>
    <dgm:pt modelId="{14C02A71-3670-4556-8B37-14E98642DEB9}" type="pres">
      <dgm:prSet presAssocID="{3492C770-2BCD-435B-9810-4F7B6D8F3935}" presName="textRect" presStyleLbl="revTx" presStyleIdx="2" presStyleCnt="4">
        <dgm:presLayoutVars>
          <dgm:chMax val="1"/>
          <dgm:chPref val="1"/>
        </dgm:presLayoutVars>
      </dgm:prSet>
      <dgm:spPr/>
    </dgm:pt>
    <dgm:pt modelId="{313D5029-37B7-4250-A030-125A276786E5}" type="pres">
      <dgm:prSet presAssocID="{7067FC35-0E72-4F02-A098-C7D8E4A04E6E}" presName="sibTrans" presStyleCnt="0"/>
      <dgm:spPr/>
    </dgm:pt>
    <dgm:pt modelId="{9206C930-FE59-4151-A705-3899548AABF9}" type="pres">
      <dgm:prSet presAssocID="{E278E6F7-E3CC-4C9B-9C86-FB6A4B505CAB}" presName="compNode" presStyleCnt="0"/>
      <dgm:spPr/>
    </dgm:pt>
    <dgm:pt modelId="{42C6FB02-76FE-42D1-AEF6-35D72429EF7F}" type="pres">
      <dgm:prSet presAssocID="{E278E6F7-E3CC-4C9B-9C86-FB6A4B505CAB}" presName="iconBgRect" presStyleLbl="bgShp" presStyleIdx="3" presStyleCnt="4"/>
      <dgm:spPr>
        <a:solidFill>
          <a:schemeClr val="tx1">
            <a:lumMod val="50000"/>
            <a:lumOff val="50000"/>
          </a:schemeClr>
        </a:solidFill>
      </dgm:spPr>
    </dgm:pt>
    <dgm:pt modelId="{C3D32D95-30E9-456A-8429-C2D8A60877F0}" type="pres">
      <dgm:prSet presAssocID="{E278E6F7-E3CC-4C9B-9C86-FB6A4B505C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970A501B-B7B6-4CF7-8B2C-5896D1B10BDE}" type="pres">
      <dgm:prSet presAssocID="{E278E6F7-E3CC-4C9B-9C86-FB6A4B505CAB}" presName="spaceRect" presStyleCnt="0"/>
      <dgm:spPr/>
    </dgm:pt>
    <dgm:pt modelId="{2EB8CCA7-A97B-48CF-8C05-6D34106AF716}" type="pres">
      <dgm:prSet presAssocID="{E278E6F7-E3CC-4C9B-9C86-FB6A4B505C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EC840D-4482-44CD-857A-F3116CD140F0}" srcId="{57E3DD6F-C6BE-4E81-8BB3-2E43F55D67C3}" destId="{CA36A8C0-57CE-471D-BCDA-78E660DA74A1}" srcOrd="0" destOrd="0" parTransId="{6655F6C6-5D8C-43F3-B9E9-AE4C5A3B1C9E}" sibTransId="{47C75892-50BB-480B-B64B-E7F58EA594F8}"/>
    <dgm:cxn modelId="{20018023-596A-4B18-9B29-0F5F20A0C576}" type="presOf" srcId="{CA36A8C0-57CE-471D-BCDA-78E660DA74A1}" destId="{438E36D4-2EC5-4C90-AAAC-DD3FB53F3669}" srcOrd="0" destOrd="0" presId="urn:microsoft.com/office/officeart/2018/5/layout/IconCircleLabelList"/>
    <dgm:cxn modelId="{2A49832D-D8E3-46D7-A1D8-D5AF845D4240}" type="presOf" srcId="{57E3DD6F-C6BE-4E81-8BB3-2E43F55D67C3}" destId="{AD78545E-E3DD-4661-82A8-D8C7D69D7B34}" srcOrd="0" destOrd="0" presId="urn:microsoft.com/office/officeart/2018/5/layout/IconCircleLabelList"/>
    <dgm:cxn modelId="{6CC3505E-E8A5-4F42-92CE-6CFA70D128D2}" srcId="{57E3DD6F-C6BE-4E81-8BB3-2E43F55D67C3}" destId="{9E050A25-A785-44B8-8402-CD33EAC8FB59}" srcOrd="1" destOrd="0" parTransId="{01544D06-C2A1-48AA-A8E4-0FC890400CAC}" sibTransId="{D377AC93-A7B1-4596-8599-00B6EDA1B776}"/>
    <dgm:cxn modelId="{5500706B-E030-4383-AF22-92F7D0E7629E}" type="presOf" srcId="{9E050A25-A785-44B8-8402-CD33EAC8FB59}" destId="{3A3DA1F2-97D6-49D1-BB54-5F7FA717E939}" srcOrd="0" destOrd="0" presId="urn:microsoft.com/office/officeart/2018/5/layout/IconCircleLabelList"/>
    <dgm:cxn modelId="{F5CA4B74-6AB9-414D-AFAF-0D728EDA7695}" type="presOf" srcId="{3492C770-2BCD-435B-9810-4F7B6D8F3935}" destId="{14C02A71-3670-4556-8B37-14E98642DEB9}" srcOrd="0" destOrd="0" presId="urn:microsoft.com/office/officeart/2018/5/layout/IconCircleLabelList"/>
    <dgm:cxn modelId="{B760807E-97B4-4827-88EA-BC26DF0D1807}" srcId="{57E3DD6F-C6BE-4E81-8BB3-2E43F55D67C3}" destId="{3492C770-2BCD-435B-9810-4F7B6D8F3935}" srcOrd="2" destOrd="0" parTransId="{3AFA573A-E496-4617-AA3E-0F61F724D9A8}" sibTransId="{7067FC35-0E72-4F02-A098-C7D8E4A04E6E}"/>
    <dgm:cxn modelId="{52FED5B2-394C-41F6-A962-7EB49DA7FB7F}" srcId="{57E3DD6F-C6BE-4E81-8BB3-2E43F55D67C3}" destId="{E278E6F7-E3CC-4C9B-9C86-FB6A4B505CAB}" srcOrd="3" destOrd="0" parTransId="{620DB037-F7A1-4061-81AA-502E2E217799}" sibTransId="{16ADB415-F509-4373-9ED5-684D3575C1C8}"/>
    <dgm:cxn modelId="{A96D40E5-6879-4BC8-8E25-D499E44D03C1}" type="presOf" srcId="{E278E6F7-E3CC-4C9B-9C86-FB6A4B505CAB}" destId="{2EB8CCA7-A97B-48CF-8C05-6D34106AF716}" srcOrd="0" destOrd="0" presId="urn:microsoft.com/office/officeart/2018/5/layout/IconCircleLabelList"/>
    <dgm:cxn modelId="{FAA5495F-39FC-44A5-9001-B14504C02317}" type="presParOf" srcId="{AD78545E-E3DD-4661-82A8-D8C7D69D7B34}" destId="{728EC0DF-8034-4F46-843C-A4DAB1AF9346}" srcOrd="0" destOrd="0" presId="urn:microsoft.com/office/officeart/2018/5/layout/IconCircleLabelList"/>
    <dgm:cxn modelId="{FAD6482E-8977-4E2F-83ED-43AA110EDC27}" type="presParOf" srcId="{728EC0DF-8034-4F46-843C-A4DAB1AF9346}" destId="{6B915928-C018-4CF4-AFAF-520EF0D92CA6}" srcOrd="0" destOrd="0" presId="urn:microsoft.com/office/officeart/2018/5/layout/IconCircleLabelList"/>
    <dgm:cxn modelId="{D77A414E-E64B-461D-B7C6-A09410990A16}" type="presParOf" srcId="{728EC0DF-8034-4F46-843C-A4DAB1AF9346}" destId="{C0F8372B-0DA0-46B7-AA51-569147A237AF}" srcOrd="1" destOrd="0" presId="urn:microsoft.com/office/officeart/2018/5/layout/IconCircleLabelList"/>
    <dgm:cxn modelId="{6CE8CC45-196C-4514-8F98-9FEB0C1E7698}" type="presParOf" srcId="{728EC0DF-8034-4F46-843C-A4DAB1AF9346}" destId="{6E79C3C5-3962-446A-9965-C707AB4CE34B}" srcOrd="2" destOrd="0" presId="urn:microsoft.com/office/officeart/2018/5/layout/IconCircleLabelList"/>
    <dgm:cxn modelId="{80C5A5A2-BC8A-4C9B-8A6F-0864A6861C9F}" type="presParOf" srcId="{728EC0DF-8034-4F46-843C-A4DAB1AF9346}" destId="{438E36D4-2EC5-4C90-AAAC-DD3FB53F3669}" srcOrd="3" destOrd="0" presId="urn:microsoft.com/office/officeart/2018/5/layout/IconCircleLabelList"/>
    <dgm:cxn modelId="{F4D3A188-941A-463B-A00F-0A4F4B7EFC55}" type="presParOf" srcId="{AD78545E-E3DD-4661-82A8-D8C7D69D7B34}" destId="{EA4E437F-770B-47EF-B38E-715711059E98}" srcOrd="1" destOrd="0" presId="urn:microsoft.com/office/officeart/2018/5/layout/IconCircleLabelList"/>
    <dgm:cxn modelId="{A5F3D31F-7FBA-4D22-88AE-CB267F85CF13}" type="presParOf" srcId="{AD78545E-E3DD-4661-82A8-D8C7D69D7B34}" destId="{949F528A-78F3-448E-B794-946FE894A37A}" srcOrd="2" destOrd="0" presId="urn:microsoft.com/office/officeart/2018/5/layout/IconCircleLabelList"/>
    <dgm:cxn modelId="{4E96BC82-79F8-4DDE-A339-6F3FACE2DF7B}" type="presParOf" srcId="{949F528A-78F3-448E-B794-946FE894A37A}" destId="{04459EA6-89A7-455B-A5C1-5E381B59B82E}" srcOrd="0" destOrd="0" presId="urn:microsoft.com/office/officeart/2018/5/layout/IconCircleLabelList"/>
    <dgm:cxn modelId="{AC5ACCDD-437E-4CCA-BA2B-218A3BB74336}" type="presParOf" srcId="{949F528A-78F3-448E-B794-946FE894A37A}" destId="{482CC888-835F-47DE-89B8-75AAE76181FF}" srcOrd="1" destOrd="0" presId="urn:microsoft.com/office/officeart/2018/5/layout/IconCircleLabelList"/>
    <dgm:cxn modelId="{A86670D4-936A-4B9B-8D5D-AF7FBDB42743}" type="presParOf" srcId="{949F528A-78F3-448E-B794-946FE894A37A}" destId="{D801BD3A-594C-477B-8533-6A53B2E24692}" srcOrd="2" destOrd="0" presId="urn:microsoft.com/office/officeart/2018/5/layout/IconCircleLabelList"/>
    <dgm:cxn modelId="{19F450C7-4D94-4B7F-9EFB-194BD2E94747}" type="presParOf" srcId="{949F528A-78F3-448E-B794-946FE894A37A}" destId="{3A3DA1F2-97D6-49D1-BB54-5F7FA717E939}" srcOrd="3" destOrd="0" presId="urn:microsoft.com/office/officeart/2018/5/layout/IconCircleLabelList"/>
    <dgm:cxn modelId="{28C220EE-731C-4CEC-BF91-CD1EEFAA638B}" type="presParOf" srcId="{AD78545E-E3DD-4661-82A8-D8C7D69D7B34}" destId="{4CD05EBB-FFBA-4CB4-8EE2-BB56E7304762}" srcOrd="3" destOrd="0" presId="urn:microsoft.com/office/officeart/2018/5/layout/IconCircleLabelList"/>
    <dgm:cxn modelId="{BB2C387B-DD58-47E5-AF3B-6AAA9FA3D803}" type="presParOf" srcId="{AD78545E-E3DD-4661-82A8-D8C7D69D7B34}" destId="{81C4D7EA-39EA-4C3A-81E3-E57317AFCE57}" srcOrd="4" destOrd="0" presId="urn:microsoft.com/office/officeart/2018/5/layout/IconCircleLabelList"/>
    <dgm:cxn modelId="{14F8CA94-4BF5-4056-AD54-20CD372B5CD6}" type="presParOf" srcId="{81C4D7EA-39EA-4C3A-81E3-E57317AFCE57}" destId="{29AD08A6-A186-4B55-918F-317EB712944D}" srcOrd="0" destOrd="0" presId="urn:microsoft.com/office/officeart/2018/5/layout/IconCircleLabelList"/>
    <dgm:cxn modelId="{4F3506C4-BBA7-4469-8EE3-8C3DF21A8470}" type="presParOf" srcId="{81C4D7EA-39EA-4C3A-81E3-E57317AFCE57}" destId="{BBC78C74-A75F-410E-A147-F7B39E7E7FB2}" srcOrd="1" destOrd="0" presId="urn:microsoft.com/office/officeart/2018/5/layout/IconCircleLabelList"/>
    <dgm:cxn modelId="{D821DB42-B1A3-417F-84E7-87103156671B}" type="presParOf" srcId="{81C4D7EA-39EA-4C3A-81E3-E57317AFCE57}" destId="{31EB6725-1166-4AB8-9B4C-06FEF72C20D3}" srcOrd="2" destOrd="0" presId="urn:microsoft.com/office/officeart/2018/5/layout/IconCircleLabelList"/>
    <dgm:cxn modelId="{C535CEB7-5E29-40A9-9F67-C908FF678C97}" type="presParOf" srcId="{81C4D7EA-39EA-4C3A-81E3-E57317AFCE57}" destId="{14C02A71-3670-4556-8B37-14E98642DEB9}" srcOrd="3" destOrd="0" presId="urn:microsoft.com/office/officeart/2018/5/layout/IconCircleLabelList"/>
    <dgm:cxn modelId="{A6EBE4CA-C9B3-47D8-A59F-DA617FA728C0}" type="presParOf" srcId="{AD78545E-E3DD-4661-82A8-D8C7D69D7B34}" destId="{313D5029-37B7-4250-A030-125A276786E5}" srcOrd="5" destOrd="0" presId="urn:microsoft.com/office/officeart/2018/5/layout/IconCircleLabelList"/>
    <dgm:cxn modelId="{FFFBFE47-62B6-49DA-BC83-137DA135F8CE}" type="presParOf" srcId="{AD78545E-E3DD-4661-82A8-D8C7D69D7B34}" destId="{9206C930-FE59-4151-A705-3899548AABF9}" srcOrd="6" destOrd="0" presId="urn:microsoft.com/office/officeart/2018/5/layout/IconCircleLabelList"/>
    <dgm:cxn modelId="{5D26F03C-B71A-4159-ABF1-7276A6C4DB1B}" type="presParOf" srcId="{9206C930-FE59-4151-A705-3899548AABF9}" destId="{42C6FB02-76FE-42D1-AEF6-35D72429EF7F}" srcOrd="0" destOrd="0" presId="urn:microsoft.com/office/officeart/2018/5/layout/IconCircleLabelList"/>
    <dgm:cxn modelId="{6D80A333-744B-4596-90D5-AD5DB1693040}" type="presParOf" srcId="{9206C930-FE59-4151-A705-3899548AABF9}" destId="{C3D32D95-30E9-456A-8429-C2D8A60877F0}" srcOrd="1" destOrd="0" presId="urn:microsoft.com/office/officeart/2018/5/layout/IconCircleLabelList"/>
    <dgm:cxn modelId="{09C50207-099F-4324-9DEA-71DECAC9241A}" type="presParOf" srcId="{9206C930-FE59-4151-A705-3899548AABF9}" destId="{970A501B-B7B6-4CF7-8B2C-5896D1B10BDE}" srcOrd="2" destOrd="0" presId="urn:microsoft.com/office/officeart/2018/5/layout/IconCircleLabelList"/>
    <dgm:cxn modelId="{FC5B1A5A-4C4B-43B6-B401-E079ADE3390D}" type="presParOf" srcId="{9206C930-FE59-4151-A705-3899548AABF9}" destId="{2EB8CCA7-A97B-48CF-8C05-6D34106AF7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49C98-05AF-4E66-B940-FB17EE7F48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A483ED-E1F5-4A7D-908A-ADD840BA48BE}">
      <dgm:prSet/>
      <dgm:spPr/>
      <dgm:t>
        <a:bodyPr/>
        <a:lstStyle/>
        <a:p>
          <a:r>
            <a:rPr lang="en-US" dirty="0"/>
            <a:t>The overwhelming number of line extensions has empowered retailers to demand trade promotions, slotting fees, and return privileges from manufacturers.</a:t>
          </a:r>
        </a:p>
      </dgm:t>
    </dgm:pt>
    <dgm:pt modelId="{61223DF6-ED49-4ACA-94EA-5EF1EA877796}" type="parTrans" cxnId="{E5A0C813-CEDF-4AB4-A510-53D65D25257C}">
      <dgm:prSet/>
      <dgm:spPr/>
      <dgm:t>
        <a:bodyPr/>
        <a:lstStyle/>
        <a:p>
          <a:endParaRPr lang="en-US"/>
        </a:p>
      </dgm:t>
    </dgm:pt>
    <dgm:pt modelId="{4AC44E23-AF88-4399-A550-8F6F10B9FA02}" type="sibTrans" cxnId="{E5A0C813-CEDF-4AB4-A510-53D65D25257C}">
      <dgm:prSet/>
      <dgm:spPr/>
      <dgm:t>
        <a:bodyPr/>
        <a:lstStyle/>
        <a:p>
          <a:endParaRPr lang="en-US"/>
        </a:p>
      </dgm:t>
    </dgm:pt>
    <dgm:pt modelId="{24B2641D-DBFA-405D-A921-4CFA484694CA}">
      <dgm:prSet/>
      <dgm:spPr/>
      <dgm:t>
        <a:bodyPr/>
        <a:lstStyle/>
        <a:p>
          <a:r>
            <a:rPr lang="en-US" dirty="0"/>
            <a:t>This shift in power from manufacturers to retailers is largely attributed to line extension strategies.</a:t>
          </a:r>
        </a:p>
      </dgm:t>
    </dgm:pt>
    <dgm:pt modelId="{40E31EE5-9B52-4201-9AA5-76C461F01247}" type="parTrans" cxnId="{C43C8991-4042-44ED-BA4C-41203D733770}">
      <dgm:prSet/>
      <dgm:spPr/>
      <dgm:t>
        <a:bodyPr/>
        <a:lstStyle/>
        <a:p>
          <a:endParaRPr lang="en-US"/>
        </a:p>
      </dgm:t>
    </dgm:pt>
    <dgm:pt modelId="{B4BFBB70-DFE7-416E-80C9-84F911B3030D}" type="sibTrans" cxnId="{C43C8991-4042-44ED-BA4C-41203D733770}">
      <dgm:prSet/>
      <dgm:spPr/>
      <dgm:t>
        <a:bodyPr/>
        <a:lstStyle/>
        <a:p>
          <a:endParaRPr lang="en-US"/>
        </a:p>
      </dgm:t>
    </dgm:pt>
    <dgm:pt modelId="{A889F956-CAED-4D29-8FD8-1166E631FD53}">
      <dgm:prSet/>
      <dgm:spPr/>
      <dgm:t>
        <a:bodyPr/>
        <a:lstStyle/>
        <a:p>
          <a:r>
            <a:rPr lang="en-US" dirty="0"/>
            <a:t>Retailers can dictate shelf space pricing due to the abundance of product choices.</a:t>
          </a:r>
        </a:p>
      </dgm:t>
    </dgm:pt>
    <dgm:pt modelId="{71D4FA7E-F3D8-4FEE-AE8E-9FEE68224340}" type="parTrans" cxnId="{68F75F22-A1DA-4DB9-BABC-10094D2B52F8}">
      <dgm:prSet/>
      <dgm:spPr/>
      <dgm:t>
        <a:bodyPr/>
        <a:lstStyle/>
        <a:p>
          <a:endParaRPr lang="en-US"/>
        </a:p>
      </dgm:t>
    </dgm:pt>
    <dgm:pt modelId="{55A73F69-8051-42FB-9A68-52513E347FD2}" type="sibTrans" cxnId="{68F75F22-A1DA-4DB9-BABC-10094D2B52F8}">
      <dgm:prSet/>
      <dgm:spPr/>
      <dgm:t>
        <a:bodyPr/>
        <a:lstStyle/>
        <a:p>
          <a:endParaRPr lang="en-US"/>
        </a:p>
      </dgm:t>
    </dgm:pt>
    <dgm:pt modelId="{170B140B-DE2F-4D78-83EF-D7F686A4ABE3}">
      <dgm:prSet/>
      <dgm:spPr/>
      <dgm:t>
        <a:bodyPr/>
        <a:lstStyle/>
        <a:p>
          <a:r>
            <a:rPr lang="en-US" dirty="0"/>
            <a:t>This approach not only hinders brand growth but also limits opportunities for new and innovative products.</a:t>
          </a:r>
        </a:p>
      </dgm:t>
    </dgm:pt>
    <dgm:pt modelId="{2BF64C42-1F1F-4D06-8266-D5B76020D712}" type="parTrans" cxnId="{D191FBD3-B2CF-409E-A6B7-BE76438A52FA}">
      <dgm:prSet/>
      <dgm:spPr/>
      <dgm:t>
        <a:bodyPr/>
        <a:lstStyle/>
        <a:p>
          <a:endParaRPr lang="en-US"/>
        </a:p>
      </dgm:t>
    </dgm:pt>
    <dgm:pt modelId="{D7A676B0-C80B-44EB-9B32-82BB50F2BFB3}" type="sibTrans" cxnId="{D191FBD3-B2CF-409E-A6B7-BE76438A52FA}">
      <dgm:prSet/>
      <dgm:spPr/>
      <dgm:t>
        <a:bodyPr/>
        <a:lstStyle/>
        <a:p>
          <a:endParaRPr lang="en-US"/>
        </a:p>
      </dgm:t>
    </dgm:pt>
    <dgm:pt modelId="{8BCA1DEB-9A85-4F28-AA77-721AF2CDB0D0}" type="pres">
      <dgm:prSet presAssocID="{80049C98-05AF-4E66-B940-FB17EE7F48B1}" presName="root" presStyleCnt="0">
        <dgm:presLayoutVars>
          <dgm:dir/>
          <dgm:resizeHandles val="exact"/>
        </dgm:presLayoutVars>
      </dgm:prSet>
      <dgm:spPr/>
    </dgm:pt>
    <dgm:pt modelId="{17307B5D-9147-47C4-A4C3-BAB92C0240B1}" type="pres">
      <dgm:prSet presAssocID="{BEA483ED-E1F5-4A7D-908A-ADD840BA48BE}" presName="compNode" presStyleCnt="0"/>
      <dgm:spPr/>
    </dgm:pt>
    <dgm:pt modelId="{AE9CA435-52B8-4B95-905E-81DEC0788904}" type="pres">
      <dgm:prSet presAssocID="{BEA483ED-E1F5-4A7D-908A-ADD840BA48B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971DFE-FF4B-4189-8F1E-44F8CE9C8E3C}" type="pres">
      <dgm:prSet presAssocID="{BEA483ED-E1F5-4A7D-908A-ADD840BA48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3A24912-9348-42A0-A142-7C7B363CEF0D}" type="pres">
      <dgm:prSet presAssocID="{BEA483ED-E1F5-4A7D-908A-ADD840BA48BE}" presName="spaceRect" presStyleCnt="0"/>
      <dgm:spPr/>
    </dgm:pt>
    <dgm:pt modelId="{4A05F001-5055-4ADD-ACD1-E40FF270FF26}" type="pres">
      <dgm:prSet presAssocID="{BEA483ED-E1F5-4A7D-908A-ADD840BA48BE}" presName="textRect" presStyleLbl="revTx" presStyleIdx="0" presStyleCnt="4">
        <dgm:presLayoutVars>
          <dgm:chMax val="1"/>
          <dgm:chPref val="1"/>
        </dgm:presLayoutVars>
      </dgm:prSet>
      <dgm:spPr/>
    </dgm:pt>
    <dgm:pt modelId="{E8E0008B-AA9F-4506-B441-7D9AAD6C811D}" type="pres">
      <dgm:prSet presAssocID="{4AC44E23-AF88-4399-A550-8F6F10B9FA02}" presName="sibTrans" presStyleCnt="0"/>
      <dgm:spPr/>
    </dgm:pt>
    <dgm:pt modelId="{8C205A6D-4247-4888-9D0E-909DA895168A}" type="pres">
      <dgm:prSet presAssocID="{24B2641D-DBFA-405D-A921-4CFA484694CA}" presName="compNode" presStyleCnt="0"/>
      <dgm:spPr/>
    </dgm:pt>
    <dgm:pt modelId="{ADD5C2A9-8A96-4B5D-95C2-120989950390}" type="pres">
      <dgm:prSet presAssocID="{24B2641D-DBFA-405D-A921-4CFA484694C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8C33F7-2269-48C4-96E8-66C573AB254B}" type="pres">
      <dgm:prSet presAssocID="{24B2641D-DBFA-405D-A921-4CFA484694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59D38B6-C473-461B-98E8-4B8B6E1B11DB}" type="pres">
      <dgm:prSet presAssocID="{24B2641D-DBFA-405D-A921-4CFA484694CA}" presName="spaceRect" presStyleCnt="0"/>
      <dgm:spPr/>
    </dgm:pt>
    <dgm:pt modelId="{EA8FB519-943F-4177-B214-F1DA7AFC109A}" type="pres">
      <dgm:prSet presAssocID="{24B2641D-DBFA-405D-A921-4CFA484694CA}" presName="textRect" presStyleLbl="revTx" presStyleIdx="1" presStyleCnt="4">
        <dgm:presLayoutVars>
          <dgm:chMax val="1"/>
          <dgm:chPref val="1"/>
        </dgm:presLayoutVars>
      </dgm:prSet>
      <dgm:spPr/>
    </dgm:pt>
    <dgm:pt modelId="{0B3C4F59-7056-4D0A-81AF-06A70E7445CF}" type="pres">
      <dgm:prSet presAssocID="{B4BFBB70-DFE7-416E-80C9-84F911B3030D}" presName="sibTrans" presStyleCnt="0"/>
      <dgm:spPr/>
    </dgm:pt>
    <dgm:pt modelId="{21B2F7DD-DEF3-48F3-B03C-62A3B33F088B}" type="pres">
      <dgm:prSet presAssocID="{A889F956-CAED-4D29-8FD8-1166E631FD53}" presName="compNode" presStyleCnt="0"/>
      <dgm:spPr/>
    </dgm:pt>
    <dgm:pt modelId="{18E3F757-9D11-4631-A3A2-425D4FC8B69E}" type="pres">
      <dgm:prSet presAssocID="{A889F956-CAED-4D29-8FD8-1166E631FD5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43A754E-4E4E-4255-B8E4-885364F2D63F}" type="pres">
      <dgm:prSet presAssocID="{A889F956-CAED-4D29-8FD8-1166E631FD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BE4984CD-E293-4736-9D5D-054CDC7CE1E0}" type="pres">
      <dgm:prSet presAssocID="{A889F956-CAED-4D29-8FD8-1166E631FD53}" presName="spaceRect" presStyleCnt="0"/>
      <dgm:spPr/>
    </dgm:pt>
    <dgm:pt modelId="{D6936039-0287-475C-9975-99BC26A15A4A}" type="pres">
      <dgm:prSet presAssocID="{A889F956-CAED-4D29-8FD8-1166E631FD53}" presName="textRect" presStyleLbl="revTx" presStyleIdx="2" presStyleCnt="4">
        <dgm:presLayoutVars>
          <dgm:chMax val="1"/>
          <dgm:chPref val="1"/>
        </dgm:presLayoutVars>
      </dgm:prSet>
      <dgm:spPr/>
    </dgm:pt>
    <dgm:pt modelId="{C4BD6200-ABE1-42D7-B680-0F730265E3A3}" type="pres">
      <dgm:prSet presAssocID="{55A73F69-8051-42FB-9A68-52513E347FD2}" presName="sibTrans" presStyleCnt="0"/>
      <dgm:spPr/>
    </dgm:pt>
    <dgm:pt modelId="{3E424F1F-5050-468A-8B4A-D25F34E43902}" type="pres">
      <dgm:prSet presAssocID="{170B140B-DE2F-4D78-83EF-D7F686A4ABE3}" presName="compNode" presStyleCnt="0"/>
      <dgm:spPr/>
    </dgm:pt>
    <dgm:pt modelId="{F9614B73-12A0-4D03-8D69-A42AC8439323}" type="pres">
      <dgm:prSet presAssocID="{170B140B-DE2F-4D78-83EF-D7F686A4ABE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B80DD7-53E1-49C2-936D-24218DA2FE51}" type="pres">
      <dgm:prSet presAssocID="{170B140B-DE2F-4D78-83EF-D7F686A4AB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F7546D23-A051-4EE4-AC23-280FD3BE9744}" type="pres">
      <dgm:prSet presAssocID="{170B140B-DE2F-4D78-83EF-D7F686A4ABE3}" presName="spaceRect" presStyleCnt="0"/>
      <dgm:spPr/>
    </dgm:pt>
    <dgm:pt modelId="{CC190B74-4F47-43A3-A8F1-F8F2EEF61FA4}" type="pres">
      <dgm:prSet presAssocID="{170B140B-DE2F-4D78-83EF-D7F686A4AB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A0C813-CEDF-4AB4-A510-53D65D25257C}" srcId="{80049C98-05AF-4E66-B940-FB17EE7F48B1}" destId="{BEA483ED-E1F5-4A7D-908A-ADD840BA48BE}" srcOrd="0" destOrd="0" parTransId="{61223DF6-ED49-4ACA-94EA-5EF1EA877796}" sibTransId="{4AC44E23-AF88-4399-A550-8F6F10B9FA02}"/>
    <dgm:cxn modelId="{68F75F22-A1DA-4DB9-BABC-10094D2B52F8}" srcId="{80049C98-05AF-4E66-B940-FB17EE7F48B1}" destId="{A889F956-CAED-4D29-8FD8-1166E631FD53}" srcOrd="2" destOrd="0" parTransId="{71D4FA7E-F3D8-4FEE-AE8E-9FEE68224340}" sibTransId="{55A73F69-8051-42FB-9A68-52513E347FD2}"/>
    <dgm:cxn modelId="{008D9E36-AC22-48D0-92AC-998E91A1469C}" type="presOf" srcId="{BEA483ED-E1F5-4A7D-908A-ADD840BA48BE}" destId="{4A05F001-5055-4ADD-ACD1-E40FF270FF26}" srcOrd="0" destOrd="0" presId="urn:microsoft.com/office/officeart/2018/5/layout/IconLeafLabelList"/>
    <dgm:cxn modelId="{12FB1E63-9DEA-4729-8674-840B78DA1A25}" type="presOf" srcId="{24B2641D-DBFA-405D-A921-4CFA484694CA}" destId="{EA8FB519-943F-4177-B214-F1DA7AFC109A}" srcOrd="0" destOrd="0" presId="urn:microsoft.com/office/officeart/2018/5/layout/IconLeafLabelList"/>
    <dgm:cxn modelId="{1B157875-D67D-468E-BDBE-D91C88E09D5C}" type="presOf" srcId="{170B140B-DE2F-4D78-83EF-D7F686A4ABE3}" destId="{CC190B74-4F47-43A3-A8F1-F8F2EEF61FA4}" srcOrd="0" destOrd="0" presId="urn:microsoft.com/office/officeart/2018/5/layout/IconLeafLabelList"/>
    <dgm:cxn modelId="{075DA859-AC55-4354-BCA2-F63E06A559CD}" type="presOf" srcId="{A889F956-CAED-4D29-8FD8-1166E631FD53}" destId="{D6936039-0287-475C-9975-99BC26A15A4A}" srcOrd="0" destOrd="0" presId="urn:microsoft.com/office/officeart/2018/5/layout/IconLeafLabelList"/>
    <dgm:cxn modelId="{C43C8991-4042-44ED-BA4C-41203D733770}" srcId="{80049C98-05AF-4E66-B940-FB17EE7F48B1}" destId="{24B2641D-DBFA-405D-A921-4CFA484694CA}" srcOrd="1" destOrd="0" parTransId="{40E31EE5-9B52-4201-9AA5-76C461F01247}" sibTransId="{B4BFBB70-DFE7-416E-80C9-84F911B3030D}"/>
    <dgm:cxn modelId="{D191FBD3-B2CF-409E-A6B7-BE76438A52FA}" srcId="{80049C98-05AF-4E66-B940-FB17EE7F48B1}" destId="{170B140B-DE2F-4D78-83EF-D7F686A4ABE3}" srcOrd="3" destOrd="0" parTransId="{2BF64C42-1F1F-4D06-8266-D5B76020D712}" sibTransId="{D7A676B0-C80B-44EB-9B32-82BB50F2BFB3}"/>
    <dgm:cxn modelId="{D40E6EDD-C9AC-450F-A53B-9EFFE556ADBE}" type="presOf" srcId="{80049C98-05AF-4E66-B940-FB17EE7F48B1}" destId="{8BCA1DEB-9A85-4F28-AA77-721AF2CDB0D0}" srcOrd="0" destOrd="0" presId="urn:microsoft.com/office/officeart/2018/5/layout/IconLeafLabelList"/>
    <dgm:cxn modelId="{1487A76A-82DE-4766-8337-4C7DC9FCE78F}" type="presParOf" srcId="{8BCA1DEB-9A85-4F28-AA77-721AF2CDB0D0}" destId="{17307B5D-9147-47C4-A4C3-BAB92C0240B1}" srcOrd="0" destOrd="0" presId="urn:microsoft.com/office/officeart/2018/5/layout/IconLeafLabelList"/>
    <dgm:cxn modelId="{87F78766-6679-485B-BF4B-E31F65E562EA}" type="presParOf" srcId="{17307B5D-9147-47C4-A4C3-BAB92C0240B1}" destId="{AE9CA435-52B8-4B95-905E-81DEC0788904}" srcOrd="0" destOrd="0" presId="urn:microsoft.com/office/officeart/2018/5/layout/IconLeafLabelList"/>
    <dgm:cxn modelId="{DE40E5E8-D5F2-44AF-8082-B652D282E30E}" type="presParOf" srcId="{17307B5D-9147-47C4-A4C3-BAB92C0240B1}" destId="{BE971DFE-FF4B-4189-8F1E-44F8CE9C8E3C}" srcOrd="1" destOrd="0" presId="urn:microsoft.com/office/officeart/2018/5/layout/IconLeafLabelList"/>
    <dgm:cxn modelId="{9ED41ECD-6E25-406E-9491-6330700A1D4C}" type="presParOf" srcId="{17307B5D-9147-47C4-A4C3-BAB92C0240B1}" destId="{83A24912-9348-42A0-A142-7C7B363CEF0D}" srcOrd="2" destOrd="0" presId="urn:microsoft.com/office/officeart/2018/5/layout/IconLeafLabelList"/>
    <dgm:cxn modelId="{8E05F374-001A-4329-BE03-F7BE8962FED1}" type="presParOf" srcId="{17307B5D-9147-47C4-A4C3-BAB92C0240B1}" destId="{4A05F001-5055-4ADD-ACD1-E40FF270FF26}" srcOrd="3" destOrd="0" presId="urn:microsoft.com/office/officeart/2018/5/layout/IconLeafLabelList"/>
    <dgm:cxn modelId="{947C9CFE-F336-48DB-B72B-87BC60BC5A30}" type="presParOf" srcId="{8BCA1DEB-9A85-4F28-AA77-721AF2CDB0D0}" destId="{E8E0008B-AA9F-4506-B441-7D9AAD6C811D}" srcOrd="1" destOrd="0" presId="urn:microsoft.com/office/officeart/2018/5/layout/IconLeafLabelList"/>
    <dgm:cxn modelId="{F2970853-0E5E-44A0-A313-5201DA948FE0}" type="presParOf" srcId="{8BCA1DEB-9A85-4F28-AA77-721AF2CDB0D0}" destId="{8C205A6D-4247-4888-9D0E-909DA895168A}" srcOrd="2" destOrd="0" presId="urn:microsoft.com/office/officeart/2018/5/layout/IconLeafLabelList"/>
    <dgm:cxn modelId="{555914D6-9693-4F34-9D39-37237984CBB1}" type="presParOf" srcId="{8C205A6D-4247-4888-9D0E-909DA895168A}" destId="{ADD5C2A9-8A96-4B5D-95C2-120989950390}" srcOrd="0" destOrd="0" presId="urn:microsoft.com/office/officeart/2018/5/layout/IconLeafLabelList"/>
    <dgm:cxn modelId="{4480DDF1-18EC-4AB0-9419-AADA87E1DC88}" type="presParOf" srcId="{8C205A6D-4247-4888-9D0E-909DA895168A}" destId="{678C33F7-2269-48C4-96E8-66C573AB254B}" srcOrd="1" destOrd="0" presId="urn:microsoft.com/office/officeart/2018/5/layout/IconLeafLabelList"/>
    <dgm:cxn modelId="{6667BE55-52EB-40DC-9593-DBF62EBE8EEC}" type="presParOf" srcId="{8C205A6D-4247-4888-9D0E-909DA895168A}" destId="{059D38B6-C473-461B-98E8-4B8B6E1B11DB}" srcOrd="2" destOrd="0" presId="urn:microsoft.com/office/officeart/2018/5/layout/IconLeafLabelList"/>
    <dgm:cxn modelId="{B83069C4-9FB1-45E0-9E01-F566B332123E}" type="presParOf" srcId="{8C205A6D-4247-4888-9D0E-909DA895168A}" destId="{EA8FB519-943F-4177-B214-F1DA7AFC109A}" srcOrd="3" destOrd="0" presId="urn:microsoft.com/office/officeart/2018/5/layout/IconLeafLabelList"/>
    <dgm:cxn modelId="{3E6C2607-90FA-4D54-8C2F-2E100BBC903B}" type="presParOf" srcId="{8BCA1DEB-9A85-4F28-AA77-721AF2CDB0D0}" destId="{0B3C4F59-7056-4D0A-81AF-06A70E7445CF}" srcOrd="3" destOrd="0" presId="urn:microsoft.com/office/officeart/2018/5/layout/IconLeafLabelList"/>
    <dgm:cxn modelId="{F77F1685-1682-47DC-98C2-32AFEF31698E}" type="presParOf" srcId="{8BCA1DEB-9A85-4F28-AA77-721AF2CDB0D0}" destId="{21B2F7DD-DEF3-48F3-B03C-62A3B33F088B}" srcOrd="4" destOrd="0" presId="urn:microsoft.com/office/officeart/2018/5/layout/IconLeafLabelList"/>
    <dgm:cxn modelId="{70070A39-FF52-4617-8CCC-21979FC968E8}" type="presParOf" srcId="{21B2F7DD-DEF3-48F3-B03C-62A3B33F088B}" destId="{18E3F757-9D11-4631-A3A2-425D4FC8B69E}" srcOrd="0" destOrd="0" presId="urn:microsoft.com/office/officeart/2018/5/layout/IconLeafLabelList"/>
    <dgm:cxn modelId="{2C668998-EDF2-4351-9A60-F5AD1BBF8110}" type="presParOf" srcId="{21B2F7DD-DEF3-48F3-B03C-62A3B33F088B}" destId="{E43A754E-4E4E-4255-B8E4-885364F2D63F}" srcOrd="1" destOrd="0" presId="urn:microsoft.com/office/officeart/2018/5/layout/IconLeafLabelList"/>
    <dgm:cxn modelId="{87082977-7039-4B8F-B446-53C512028552}" type="presParOf" srcId="{21B2F7DD-DEF3-48F3-B03C-62A3B33F088B}" destId="{BE4984CD-E293-4736-9D5D-054CDC7CE1E0}" srcOrd="2" destOrd="0" presId="urn:microsoft.com/office/officeart/2018/5/layout/IconLeafLabelList"/>
    <dgm:cxn modelId="{A1D22EFC-711E-457E-9764-C8721AD326EC}" type="presParOf" srcId="{21B2F7DD-DEF3-48F3-B03C-62A3B33F088B}" destId="{D6936039-0287-475C-9975-99BC26A15A4A}" srcOrd="3" destOrd="0" presId="urn:microsoft.com/office/officeart/2018/5/layout/IconLeafLabelList"/>
    <dgm:cxn modelId="{C3869CE0-8D34-445A-9909-9D3CAC322A54}" type="presParOf" srcId="{8BCA1DEB-9A85-4F28-AA77-721AF2CDB0D0}" destId="{C4BD6200-ABE1-42D7-B680-0F730265E3A3}" srcOrd="5" destOrd="0" presId="urn:microsoft.com/office/officeart/2018/5/layout/IconLeafLabelList"/>
    <dgm:cxn modelId="{1ACA63A8-B4F0-43E9-850F-221B85EE46F7}" type="presParOf" srcId="{8BCA1DEB-9A85-4F28-AA77-721AF2CDB0D0}" destId="{3E424F1F-5050-468A-8B4A-D25F34E43902}" srcOrd="6" destOrd="0" presId="urn:microsoft.com/office/officeart/2018/5/layout/IconLeafLabelList"/>
    <dgm:cxn modelId="{6A6B3E1D-1636-468E-BB78-2FE0AF7373E6}" type="presParOf" srcId="{3E424F1F-5050-468A-8B4A-D25F34E43902}" destId="{F9614B73-12A0-4D03-8D69-A42AC8439323}" srcOrd="0" destOrd="0" presId="urn:microsoft.com/office/officeart/2018/5/layout/IconLeafLabelList"/>
    <dgm:cxn modelId="{9D7B16DD-5D2C-4F8B-B674-BD33C4E63C7D}" type="presParOf" srcId="{3E424F1F-5050-468A-8B4A-D25F34E43902}" destId="{74B80DD7-53E1-49C2-936D-24218DA2FE51}" srcOrd="1" destOrd="0" presId="urn:microsoft.com/office/officeart/2018/5/layout/IconLeafLabelList"/>
    <dgm:cxn modelId="{A901770E-4B0C-4A78-AA0D-60671A61B9B0}" type="presParOf" srcId="{3E424F1F-5050-468A-8B4A-D25F34E43902}" destId="{F7546D23-A051-4EE4-AC23-280FD3BE9744}" srcOrd="2" destOrd="0" presId="urn:microsoft.com/office/officeart/2018/5/layout/IconLeafLabelList"/>
    <dgm:cxn modelId="{1572B82C-ACD6-445E-8ED4-73DA92433A66}" type="presParOf" srcId="{3E424F1F-5050-468A-8B4A-D25F34E43902}" destId="{CC190B74-4F47-43A3-A8F1-F8F2EEF61F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15928-C018-4CF4-AFAF-520EF0D92CA6}">
      <dsp:nvSpPr>
        <dsp:cNvPr id="0" name=""/>
        <dsp:cNvSpPr/>
      </dsp:nvSpPr>
      <dsp:spPr>
        <a:xfrm>
          <a:off x="973190" y="785492"/>
          <a:ext cx="1264141" cy="1264141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8372B-0DA0-46B7-AA51-569147A237AF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E36D4-2EC5-4C90-AAAC-DD3FB53F3669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Automobiles</a:t>
          </a:r>
        </a:p>
      </dsp:txBody>
      <dsp:txXfrm>
        <a:off x="569079" y="2443382"/>
        <a:ext cx="2072362" cy="720000"/>
      </dsp:txXfrm>
    </dsp:sp>
    <dsp:sp modelId="{04459EA6-89A7-455B-A5C1-5E381B59B82E}">
      <dsp:nvSpPr>
        <dsp:cNvPr id="0" name=""/>
        <dsp:cNvSpPr/>
      </dsp:nvSpPr>
      <dsp:spPr>
        <a:xfrm>
          <a:off x="3408216" y="785492"/>
          <a:ext cx="1264141" cy="126414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CC888-835F-47DE-89B8-75AAE76181FF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DA1F2-97D6-49D1-BB54-5F7FA717E939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Semiconductors</a:t>
          </a:r>
        </a:p>
      </dsp:txBody>
      <dsp:txXfrm>
        <a:off x="3004105" y="2443382"/>
        <a:ext cx="2072362" cy="720000"/>
      </dsp:txXfrm>
    </dsp:sp>
    <dsp:sp modelId="{29AD08A6-A186-4B55-918F-317EB712944D}">
      <dsp:nvSpPr>
        <dsp:cNvPr id="0" name=""/>
        <dsp:cNvSpPr/>
      </dsp:nvSpPr>
      <dsp:spPr>
        <a:xfrm>
          <a:off x="5843242" y="785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78C74-A75F-410E-A147-F7B39E7E7FB2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02A71-3670-4556-8B37-14E98642DEB9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consumer electronics</a:t>
          </a:r>
        </a:p>
      </dsp:txBody>
      <dsp:txXfrm>
        <a:off x="5439131" y="2443382"/>
        <a:ext cx="2072362" cy="720000"/>
      </dsp:txXfrm>
    </dsp:sp>
    <dsp:sp modelId="{42C6FB02-76FE-42D1-AEF6-35D72429EF7F}">
      <dsp:nvSpPr>
        <dsp:cNvPr id="0" name=""/>
        <dsp:cNvSpPr/>
      </dsp:nvSpPr>
      <dsp:spPr>
        <a:xfrm>
          <a:off x="8278268" y="785492"/>
          <a:ext cx="1264141" cy="1264141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32D95-30E9-456A-8429-C2D8A60877F0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8CCA7-A97B-48CF-8C05-6D34106AF716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Space Equipment</a:t>
          </a:r>
        </a:p>
      </dsp:txBody>
      <dsp:txXfrm>
        <a:off x="7874157" y="2443382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CA435-52B8-4B95-905E-81DEC0788904}">
      <dsp:nvSpPr>
        <dsp:cNvPr id="0" name=""/>
        <dsp:cNvSpPr/>
      </dsp:nvSpPr>
      <dsp:spPr>
        <a:xfrm>
          <a:off x="1530707" y="91705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71DFE-FF4B-4189-8F1E-44F8CE9C8E3C}">
      <dsp:nvSpPr>
        <dsp:cNvPr id="0" name=""/>
        <dsp:cNvSpPr/>
      </dsp:nvSpPr>
      <dsp:spPr>
        <a:xfrm>
          <a:off x="1858299" y="419297"/>
          <a:ext cx="881978" cy="881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F001-5055-4ADD-ACD1-E40FF270FF26}">
      <dsp:nvSpPr>
        <dsp:cNvPr id="0" name=""/>
        <dsp:cNvSpPr/>
      </dsp:nvSpPr>
      <dsp:spPr>
        <a:xfrm>
          <a:off x="1039319" y="2107656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overwhelming number of line extensions has empowered retailers to demand trade promotions, slotting fees, and return privileges from manufacturers.</a:t>
          </a:r>
        </a:p>
      </dsp:txBody>
      <dsp:txXfrm>
        <a:off x="1039319" y="2107656"/>
        <a:ext cx="2519938" cy="720000"/>
      </dsp:txXfrm>
    </dsp:sp>
    <dsp:sp modelId="{ADD5C2A9-8A96-4B5D-95C2-120989950390}">
      <dsp:nvSpPr>
        <dsp:cNvPr id="0" name=""/>
        <dsp:cNvSpPr/>
      </dsp:nvSpPr>
      <dsp:spPr>
        <a:xfrm>
          <a:off x="4491634" y="91705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C33F7-2269-48C4-96E8-66C573AB254B}">
      <dsp:nvSpPr>
        <dsp:cNvPr id="0" name=""/>
        <dsp:cNvSpPr/>
      </dsp:nvSpPr>
      <dsp:spPr>
        <a:xfrm>
          <a:off x="4819226" y="419297"/>
          <a:ext cx="881978" cy="881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FB519-943F-4177-B214-F1DA7AFC109A}">
      <dsp:nvSpPr>
        <dsp:cNvPr id="0" name=""/>
        <dsp:cNvSpPr/>
      </dsp:nvSpPr>
      <dsp:spPr>
        <a:xfrm>
          <a:off x="4000246" y="2107656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shift in power from manufacturers to retailers is largely attributed to line extension strategies.</a:t>
          </a:r>
        </a:p>
      </dsp:txBody>
      <dsp:txXfrm>
        <a:off x="4000246" y="2107656"/>
        <a:ext cx="2519938" cy="720000"/>
      </dsp:txXfrm>
    </dsp:sp>
    <dsp:sp modelId="{18E3F757-9D11-4631-A3A2-425D4FC8B69E}">
      <dsp:nvSpPr>
        <dsp:cNvPr id="0" name=""/>
        <dsp:cNvSpPr/>
      </dsp:nvSpPr>
      <dsp:spPr>
        <a:xfrm>
          <a:off x="1530707" y="3457640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A754E-4E4E-4255-B8E4-885364F2D63F}">
      <dsp:nvSpPr>
        <dsp:cNvPr id="0" name=""/>
        <dsp:cNvSpPr/>
      </dsp:nvSpPr>
      <dsp:spPr>
        <a:xfrm>
          <a:off x="1858299" y="3785232"/>
          <a:ext cx="881978" cy="881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6039-0287-475C-9975-99BC26A15A4A}">
      <dsp:nvSpPr>
        <dsp:cNvPr id="0" name=""/>
        <dsp:cNvSpPr/>
      </dsp:nvSpPr>
      <dsp:spPr>
        <a:xfrm>
          <a:off x="1039319" y="5473591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Retailers can dictate shelf space pricing due to the abundance of product choices.</a:t>
          </a:r>
        </a:p>
      </dsp:txBody>
      <dsp:txXfrm>
        <a:off x="1039319" y="5473591"/>
        <a:ext cx="2519938" cy="720000"/>
      </dsp:txXfrm>
    </dsp:sp>
    <dsp:sp modelId="{F9614B73-12A0-4D03-8D69-A42AC8439323}">
      <dsp:nvSpPr>
        <dsp:cNvPr id="0" name=""/>
        <dsp:cNvSpPr/>
      </dsp:nvSpPr>
      <dsp:spPr>
        <a:xfrm>
          <a:off x="4491634" y="3457640"/>
          <a:ext cx="1537162" cy="15371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80DD7-53E1-49C2-936D-24218DA2FE51}">
      <dsp:nvSpPr>
        <dsp:cNvPr id="0" name=""/>
        <dsp:cNvSpPr/>
      </dsp:nvSpPr>
      <dsp:spPr>
        <a:xfrm>
          <a:off x="4819226" y="3785232"/>
          <a:ext cx="881978" cy="881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90B74-4F47-43A3-A8F1-F8F2EEF61FA4}">
      <dsp:nvSpPr>
        <dsp:cNvPr id="0" name=""/>
        <dsp:cNvSpPr/>
      </dsp:nvSpPr>
      <dsp:spPr>
        <a:xfrm>
          <a:off x="4000246" y="5473591"/>
          <a:ext cx="25199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approach not only hinders brand growth but also limits opportunities for new and innovative products.</a:t>
          </a:r>
        </a:p>
      </dsp:txBody>
      <dsp:txXfrm>
        <a:off x="4000246" y="5473591"/>
        <a:ext cx="251993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07B0-9140-58F6-7C2E-085AF758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43B9-54F0-DF53-F8A9-5A8722C1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57FC-0353-EBD7-E01A-1255D9DB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B6F2-66F2-2150-8A7E-33E5DF74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09AA-E827-A636-2007-06378362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64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09ED-D798-7A83-31A9-82FAAA6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2B05-AD40-B152-CD83-F0A58858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7FD9-F5C7-7BDD-B79A-A1C1B1FA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C0F5-ACFE-6AA9-9559-CF5DF652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D012-65F3-68BB-9B8B-04C32CE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22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1D54F-E7D7-3011-97AA-BC9AD648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22938-2314-BDC2-9FF3-5908902E8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EF14-E9FC-884F-1FFC-6E5CC5D8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D666-3746-EE5E-3151-21DC9368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4562-224E-3AC4-4994-51C2F8A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4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5D45-F37E-C3AA-206D-C0FAD40E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2778-CAB9-6A75-2AED-E9A7C822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371D-A742-F6B2-2CAD-1BB6B64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9946-B9ED-A25E-57CA-59869964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51B5-4414-6543-BAB3-01E4D84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1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3C7E-CD5D-BD1E-6D92-52E1C100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9551-8A2A-E79B-6625-388488DF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8B5D-6724-91CB-BA8D-13C7B5BF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D14D-6244-4A79-DA08-0DD160E0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F84E-3CB8-E481-BFF7-7F088F8B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76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BDC2-8C74-3E07-5944-6839F25C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29F4-0688-8A08-032F-938B6792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752A5-74EC-7069-498B-8271ED34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0EE8-A530-07BE-91FC-F79338CF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18A51-2FE7-2677-0425-E5E39609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04694-3A85-7FE3-3453-DDED1CEC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351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79DF-A861-1A45-90DD-33542E5F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0E97-1F98-3488-738C-298EF7C7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3019-F0F4-1CD6-3B25-C3C4BAA95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50D3C-64BA-CA61-A1F5-549E9245E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0F2CF-5AE5-8653-E9FC-8A2024C5E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F7D10-E7F1-6AA4-64CA-9F1682EC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2A5E4-DB30-4744-4D12-16CB307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AF4F5-C053-FAAE-3CAD-2FD4636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96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6388-F91F-59CB-71AE-4A2ACB2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A6B4C-8FE7-8637-17B5-D04E46B6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3F48-C72C-ADC5-E4F9-3157BD9B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7D9C5-BF50-FBEF-B87F-93F4C4F8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023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4E26-CADF-991C-45D4-5A9F17AA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E291-56B6-E8F7-D74E-5A17BE7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98EAF-8097-7BB1-24A0-C94D60D7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913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66CD-5D65-3754-B523-D4EEEA6D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49AC-B6E5-8E6B-7CCE-0F7C7AEC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DD2FE-6D38-E94A-AF6A-D1A300916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C96BA-220C-BB38-C8DA-25CCFF36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FB9C0-56D4-B1E2-4370-42C1794D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2A6B-A894-6CD1-EDDC-5A42BFC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51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C12D-F09E-287C-7C2F-A63C8A3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703F-45B2-1327-668F-7B3D484E2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FAD2A-A55C-4FF2-8FFF-D3DC0535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A0757-ACC4-6C9B-5EF1-071E86A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5024D-7F86-8133-C0E7-E9F22703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8678-19C5-A838-FE51-A28B43D7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25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72F02-C1C0-7CA2-1918-92F48136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D8BA-3488-2993-C6ED-811B1B13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C080-881C-1AE9-A43F-473F837B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D2E4-B188-4B1B-A583-943B35C585AB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9CC8-5CB8-3352-4146-5CD7B378A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F3A5-7DE0-C249-AB0D-414631A3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7B1F-0274-4C0E-B568-9F061EC8D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716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D3943-BB0A-5A3D-A1F3-5F3A9B323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Laws of Branding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7D78A-2B7C-68BA-FC6B-8092E17A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Muhammad Saad	22L-7938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Asad Shafiq		22L-7932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Saad Amir		22L-79XX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Muhammad Talha	22L-79XX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5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2C1F-6226-D4F9-7126-DC6B24C6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Korea is in even worse shape</a:t>
            </a:r>
          </a:p>
          <a:p>
            <a:r>
              <a:rPr lang="en-US" sz="2000" dirty="0"/>
              <a:t>Korean companies had sales of $409 billion</a:t>
            </a:r>
          </a:p>
          <a:p>
            <a:r>
              <a:rPr lang="en-US" sz="2000" dirty="0"/>
              <a:t>combined net loss of 0.4 percent of sales.</a:t>
            </a:r>
            <a:endParaRPr lang="en-PK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C7D2DA42-7F1D-81F7-8368-1444C69D7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2" r="1430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01664-C558-182C-1824-D4C1923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Asia has branding problem</a:t>
            </a:r>
            <a:endParaRPr lang="en-PK" sz="3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5742-B490-D98D-AC0F-BAC96E84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East Asia does not have a banking problem, a financial problem, a monetary problem, or a political problem. East Asia has a branding problem.</a:t>
            </a:r>
            <a:endParaRPr lang="en-PK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6C763651-910A-21BD-2939-5067926B4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8" r="16443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8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0F8AE-E7E0-E867-9E92-59B9F42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Law of Extensions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896E-BE56-992E-DF07-D663C680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easiest way to destroy a brand is to put its name on everything.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27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88E9D-F302-9073-2B64-6B73A88A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Pitfall of Line Extensions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CD69-0EEC-EB5B-377F-AE868F8B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Excessive line extension can negatively impact a brand's success.</a:t>
            </a:r>
          </a:p>
          <a:p>
            <a:r>
              <a:rPr lang="en-US" sz="2000"/>
              <a:t>The influx of numerous product variations, particularly in grocery and beverage industries, saturates the market.</a:t>
            </a:r>
          </a:p>
          <a:p>
            <a:r>
              <a:rPr lang="en-US" sz="2000"/>
              <a:t>Overcrowded shelves with unsold products hinder brand recognition.</a:t>
            </a:r>
          </a:p>
          <a:p>
            <a:r>
              <a:rPr lang="en-US" sz="2000"/>
              <a:t>The prevalence of line extensions (90% of new products) contributes to market saturation.</a:t>
            </a:r>
            <a:endParaRPr lang="en-PK" sz="2000"/>
          </a:p>
        </p:txBody>
      </p:sp>
      <p:pic>
        <p:nvPicPr>
          <p:cNvPr id="16" name="Picture 15" descr="Graph">
            <a:extLst>
              <a:ext uri="{FF2B5EF4-FFF2-40B4-BE49-F238E27FC236}">
                <a16:creationId xmlns:a16="http://schemas.microsoft.com/office/drawing/2014/main" id="{CFE25DC0-58FA-6AA1-AF56-F78C47F16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28D47-64F5-1095-FD1D-00B6A82A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  <a:latin typeface="Google Sans"/>
              </a:rPr>
              <a:t>Empowering Retailers, Stifling Innovation</a:t>
            </a:r>
            <a:endParaRPr lang="en-PK" sz="4800" dirty="0">
              <a:solidFill>
                <a:schemeClr val="bg1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9CE46CA-B8EE-1977-5BC0-3E026983D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82383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93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0F75-9968-1892-CFB8-0BACF56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The Need for Strategic Brand Management</a:t>
            </a:r>
            <a:endParaRPr lang="en-PK" sz="4000" dirty="0"/>
          </a:p>
        </p:txBody>
      </p:sp>
      <p:pic>
        <p:nvPicPr>
          <p:cNvPr id="5" name="Picture 4" descr="Bottles in a production line">
            <a:extLst>
              <a:ext uri="{FF2B5EF4-FFF2-40B4-BE49-F238E27FC236}">
                <a16:creationId xmlns:a16="http://schemas.microsoft.com/office/drawing/2014/main" id="{798FB065-F78D-4EA7-FBB0-321017C21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47310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FC33-3DBD-1BC0-8829-37855134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/>
              <a:t>The proliferation of line extensions is often driven by companies imitating competitors and copying successful products.</a:t>
            </a:r>
          </a:p>
          <a:p>
            <a:r>
              <a:rPr lang="en-US" sz="2000" dirty="0"/>
              <a:t>This strategy leads to market saturation with unnecessary line extensions, devoid of genuine innovation.</a:t>
            </a:r>
          </a:p>
          <a:p>
            <a:r>
              <a:rPr lang="en-US" sz="2000" dirty="0"/>
              <a:t>The beer industry serves as an example, where three major brands expanded to fourteen through line extension, without a corresponding increase in market share.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68946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CC0D3-78BB-0448-7DDD-B6CEA54E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1188637"/>
            <a:ext cx="3411559" cy="4480726"/>
          </a:xfrm>
        </p:spPr>
        <p:txBody>
          <a:bodyPr>
            <a:normAutofit/>
          </a:bodyPr>
          <a:lstStyle/>
          <a:p>
            <a:pPr algn="r"/>
            <a:r>
              <a:rPr lang="en-US" sz="4800" b="0" i="0" dirty="0">
                <a:effectLst/>
                <a:latin typeface="Google Sans"/>
              </a:rPr>
              <a:t>Prioritize Brand Strength over Line Extension:</a:t>
            </a:r>
            <a:endParaRPr lang="en-PK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2EC7-CBC3-3F1C-13B2-E60ACC7F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Understanding consumer behavior is crucial to effective brand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Introducing a new brand may be a more strategic approach than line extension.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Line extensions often overlook core brand erosion and missed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Google Sans"/>
              </a:rPr>
              <a:t>Companies should prioritize building strong, distinct brands instead of excessive line extension.</a:t>
            </a:r>
          </a:p>
          <a:p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90086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FA2F-9B57-9E39-2CE8-312CCE37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0F8AE-E7E0-E867-9E92-59B9F428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Law of Name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896E-BE56-992E-DF07-D663C680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long run a brand is nothing more than a name.</a:t>
            </a:r>
          </a:p>
        </p:txBody>
      </p:sp>
    </p:spTree>
    <p:extLst>
      <p:ext uri="{BB962C8B-B14F-4D97-AF65-F5344CB8AC3E}">
        <p14:creationId xmlns:p14="http://schemas.microsoft.com/office/powerpoint/2010/main" val="46594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497E3E3B-50F9-3EF3-8534-53DC2365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F4BC-DCAA-C3D6-51FA-871082AE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Short term success vs Long term success</a:t>
            </a:r>
          </a:p>
        </p:txBody>
      </p:sp>
    </p:spTree>
    <p:extLst>
      <p:ext uri="{BB962C8B-B14F-4D97-AF65-F5344CB8AC3E}">
        <p14:creationId xmlns:p14="http://schemas.microsoft.com/office/powerpoint/2010/main" val="246480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BB7B7-0CE5-FEBA-D24E-A3D00E1B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02" y="891073"/>
            <a:ext cx="4171994" cy="987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Xerox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ax">
            <a:extLst>
              <a:ext uri="{FF2B5EF4-FFF2-40B4-BE49-F238E27FC236}">
                <a16:creationId xmlns:a16="http://schemas.microsoft.com/office/drawing/2014/main" id="{69C440A2-06EF-73CC-2389-06E94A36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A952E6-3C9D-1A51-A4EC-D5EEE72B4366}"/>
              </a:ext>
            </a:extLst>
          </p:cNvPr>
          <p:cNvSpPr txBox="1"/>
          <p:nvPr/>
        </p:nvSpPr>
        <p:spPr>
          <a:xfrm>
            <a:off x="630481" y="2136710"/>
            <a:ext cx="274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first Plain-Paper Copier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1920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19721-9B9F-8D64-6FB4-4A62D6D1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dirty="0"/>
              <a:t>Product </a:t>
            </a:r>
            <a:br>
              <a:rPr lang="en-US" sz="5400" b="1" dirty="0"/>
            </a:br>
            <a:r>
              <a:rPr lang="en-US" sz="5400" b="1" dirty="0"/>
              <a:t>VS</a:t>
            </a:r>
            <a:br>
              <a:rPr lang="en-US" sz="5400" b="1" dirty="0"/>
            </a:br>
            <a:r>
              <a:rPr lang="en-US" sz="5400" b="1" dirty="0"/>
              <a:t>Branding</a:t>
            </a:r>
            <a:endParaRPr lang="en-PK" sz="54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FF94-55FB-36BB-F503-215124CA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The business community is divided on whether product development or branding is more important for business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Product campers believe that the quality of a product is more important than its brand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Google Sans"/>
              </a:rPr>
              <a:t>Branding campers believe that a strong brand can help a product succeed even if it is not the best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21698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a triangle and text&#10;&#10;Description automatically generated with medium confidence">
            <a:extLst>
              <a:ext uri="{FF2B5EF4-FFF2-40B4-BE49-F238E27FC236}">
                <a16:creationId xmlns:a16="http://schemas.microsoft.com/office/drawing/2014/main" id="{2111D890-AB73-2BEB-20F4-5EECA313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09" y="1477735"/>
            <a:ext cx="2826826" cy="3140918"/>
          </a:xfrm>
          <a:prstGeom prst="rect">
            <a:avLst/>
          </a:prstGeom>
        </p:spPr>
      </p:pic>
      <p:pic>
        <p:nvPicPr>
          <p:cNvPr id="11" name="Picture 10" descr="A blue car with a black background&#10;&#10;Description automatically generated">
            <a:extLst>
              <a:ext uri="{FF2B5EF4-FFF2-40B4-BE49-F238E27FC236}">
                <a16:creationId xmlns:a16="http://schemas.microsoft.com/office/drawing/2014/main" id="{768288A0-A51C-E9D9-E795-3CC21FCEF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3" y="922212"/>
            <a:ext cx="7185157" cy="47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5D407-051A-C324-C8D9-34AE7A4B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 Mitsubishi Makes?</a:t>
            </a:r>
            <a:endParaRPr lang="en-PK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DD63B8-6247-77C4-0353-71ABCE995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3263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8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83101E1C-9FB4-6475-F0C3-4C8CE5E2A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84" y="2013782"/>
            <a:ext cx="1069880" cy="1069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51525E-7CE4-C96D-2376-EB26D0E30931}"/>
              </a:ext>
            </a:extLst>
          </p:cNvPr>
          <p:cNvSpPr txBox="1"/>
          <p:nvPr/>
        </p:nvSpPr>
        <p:spPr>
          <a:xfrm>
            <a:off x="6735258" y="2465663"/>
            <a:ext cx="4522114" cy="50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 of the one hundred largest Japanese companies market products and services under the Matsushita name.</a:t>
            </a:r>
            <a:endParaRPr lang="en-PK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A00654-E940-0D19-AA01-863D8F03D393}"/>
              </a:ext>
            </a:extLst>
          </p:cNvPr>
          <p:cNvSpPr txBox="1">
            <a:spLocks/>
          </p:cNvSpPr>
          <p:nvPr/>
        </p:nvSpPr>
        <p:spPr>
          <a:xfrm>
            <a:off x="6848311" y="3606235"/>
            <a:ext cx="2569068" cy="7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76656">
              <a:spcAft>
                <a:spcPts val="600"/>
              </a:spcAft>
            </a:pPr>
            <a:r>
              <a:rPr lang="en-US" sz="325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Matsushita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6FEC5-0AF7-0E8A-57CF-50BB3FB0265E}"/>
              </a:ext>
            </a:extLst>
          </p:cNvPr>
          <p:cNvSpPr txBox="1"/>
          <p:nvPr/>
        </p:nvSpPr>
        <p:spPr>
          <a:xfrm>
            <a:off x="6848311" y="4364487"/>
            <a:ext cx="4522114" cy="50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3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Eight of the one hundred largest Japanese companies market products and services under the Matsushita name.</a:t>
            </a:r>
            <a:endParaRPr lang="en-PK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BF216A-2BB0-9DE1-7772-0691D520A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05" y="3735125"/>
            <a:ext cx="1224438" cy="1258723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DAA3D22-88C6-1741-B97E-826784C26CD5}"/>
              </a:ext>
            </a:extLst>
          </p:cNvPr>
          <p:cNvSpPr txBox="1">
            <a:spLocks/>
          </p:cNvSpPr>
          <p:nvPr/>
        </p:nvSpPr>
        <p:spPr>
          <a:xfrm>
            <a:off x="6848311" y="1658750"/>
            <a:ext cx="2569068" cy="75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76656">
              <a:spcAft>
                <a:spcPts val="600"/>
              </a:spcAft>
            </a:pPr>
            <a:r>
              <a:rPr lang="en-US" sz="325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MUTSUI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4648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28FB2-5869-94BD-4662-AD9173A5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Japan Vs America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C8F5B7-2EFC-8C78-50C9-C1C0B6C91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582450"/>
              </p:ext>
            </p:extLst>
          </p:nvPr>
        </p:nvGraphicFramePr>
        <p:xfrm>
          <a:off x="1559500" y="3402698"/>
          <a:ext cx="9068644" cy="24395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69534">
                  <a:extLst>
                    <a:ext uri="{9D8B030D-6E8A-4147-A177-3AD203B41FA5}">
                      <a16:colId xmlns:a16="http://schemas.microsoft.com/office/drawing/2014/main" val="1321294598"/>
                    </a:ext>
                  </a:extLst>
                </a:gridCol>
                <a:gridCol w="2840257">
                  <a:extLst>
                    <a:ext uri="{9D8B030D-6E8A-4147-A177-3AD203B41FA5}">
                      <a16:colId xmlns:a16="http://schemas.microsoft.com/office/drawing/2014/main" val="3824217495"/>
                    </a:ext>
                  </a:extLst>
                </a:gridCol>
                <a:gridCol w="3458853">
                  <a:extLst>
                    <a:ext uri="{9D8B030D-6E8A-4147-A177-3AD203B41FA5}">
                      <a16:colId xmlns:a16="http://schemas.microsoft.com/office/drawing/2014/main" val="4123700486"/>
                    </a:ext>
                  </a:extLst>
                </a:gridCol>
              </a:tblGrid>
              <a:tr h="794766">
                <a:tc>
                  <a:txBody>
                    <a:bodyPr/>
                    <a:lstStyle/>
                    <a:p>
                      <a:endParaRPr lang="en-PK" sz="2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188595" marB="18859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Japan</a:t>
                      </a:r>
                      <a:endParaRPr lang="en-PK" sz="2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188595" marB="18859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all" spc="60">
                          <a:solidFill>
                            <a:schemeClr val="tx1"/>
                          </a:solidFill>
                        </a:rPr>
                        <a:t>America</a:t>
                      </a:r>
                      <a:endParaRPr lang="en-PK" sz="25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188595" marB="18859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68686"/>
                  </a:ext>
                </a:extLst>
              </a:tr>
              <a:tr h="822389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en-PK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$2.6 trillion</a:t>
                      </a:r>
                      <a:endParaRPr lang="en-PK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$3.6 trillion</a:t>
                      </a:r>
                      <a:endParaRPr lang="en-PK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381075"/>
                  </a:ext>
                </a:extLst>
              </a:tr>
              <a:tr h="822389"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Profit</a:t>
                      </a:r>
                      <a:endParaRPr lang="en-PK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0.8% </a:t>
                      </a:r>
                      <a:endParaRPr lang="en-PK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cap="none" spc="0" dirty="0">
                          <a:solidFill>
                            <a:schemeClr val="tx1"/>
                          </a:solidFill>
                        </a:rPr>
                        <a:t>6.2%</a:t>
                      </a:r>
                      <a:endParaRPr lang="en-PK"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8595" marR="188595" marT="94298" marB="1885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9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4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506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Office Theme</vt:lpstr>
      <vt:lpstr>Laws of Branding</vt:lpstr>
      <vt:lpstr>Law of Name</vt:lpstr>
      <vt:lpstr>Short term success vs Long term success</vt:lpstr>
      <vt:lpstr>Xerox</vt:lpstr>
      <vt:lpstr>Product  VS Branding</vt:lpstr>
      <vt:lpstr>PowerPoint Presentation</vt:lpstr>
      <vt:lpstr>What Mitsubishi Makes?</vt:lpstr>
      <vt:lpstr>PowerPoint Presentation</vt:lpstr>
      <vt:lpstr>Japan Vs America</vt:lpstr>
      <vt:lpstr>PowerPoint Presentation</vt:lpstr>
      <vt:lpstr>Asia has branding problem</vt:lpstr>
      <vt:lpstr>Law of Extensions</vt:lpstr>
      <vt:lpstr>Pitfall of Line Extensions</vt:lpstr>
      <vt:lpstr>Empowering Retailers, Stifling Innovation</vt:lpstr>
      <vt:lpstr>The Need for Strategic Brand Management</vt:lpstr>
      <vt:lpstr>Prioritize Brand Strength over Line Extension: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 of Branding</dc:title>
  <dc:creator>l227932Asad Shafiq</dc:creator>
  <cp:lastModifiedBy>l227932Asad Shafiq</cp:lastModifiedBy>
  <cp:revision>2</cp:revision>
  <dcterms:created xsi:type="dcterms:W3CDTF">2023-12-03T15:34:01Z</dcterms:created>
  <dcterms:modified xsi:type="dcterms:W3CDTF">2023-12-03T17:45:38Z</dcterms:modified>
</cp:coreProperties>
</file>