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0EBB0-5981-47F3-B905-4A4F6D6CD36C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72239-B16F-442F-BD55-D37FDCDF9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70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0EBB0-5981-47F3-B905-4A4F6D6CD36C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72239-B16F-442F-BD55-D37FDCDF9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8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0EBB0-5981-47F3-B905-4A4F6D6CD36C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72239-B16F-442F-BD55-D37FDCDF9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7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0EBB0-5981-47F3-B905-4A4F6D6CD36C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72239-B16F-442F-BD55-D37FDCDF9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10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0EBB0-5981-47F3-B905-4A4F6D6CD36C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72239-B16F-442F-BD55-D37FDCDF9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67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0EBB0-5981-47F3-B905-4A4F6D6CD36C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72239-B16F-442F-BD55-D37FDCDF9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87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0EBB0-5981-47F3-B905-4A4F6D6CD36C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72239-B16F-442F-BD55-D37FDCDF9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31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0EBB0-5981-47F3-B905-4A4F6D6CD36C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72239-B16F-442F-BD55-D37FDCDF9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42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0EBB0-5981-47F3-B905-4A4F6D6CD36C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72239-B16F-442F-BD55-D37FDCDF9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32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0EBB0-5981-47F3-B905-4A4F6D6CD36C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72239-B16F-442F-BD55-D37FDCDF9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9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0EBB0-5981-47F3-B905-4A4F6D6CD36C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72239-B16F-442F-BD55-D37FDCDF9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50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0EBB0-5981-47F3-B905-4A4F6D6CD36C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72239-B16F-442F-BD55-D37FDCDF9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52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2940" y="772733"/>
            <a:ext cx="9307133" cy="3219717"/>
          </a:xfrm>
        </p:spPr>
        <p:txBody>
          <a:bodyPr>
            <a:normAutofit/>
          </a:bodyPr>
          <a:lstStyle/>
          <a:p>
            <a:r>
              <a:rPr lang="en-US" sz="2800" b="1" dirty="0"/>
              <a:t>BER </a:t>
            </a:r>
            <a:r>
              <a:rPr lang="en-US" sz="2800" b="1" dirty="0" err="1"/>
              <a:t>vs</a:t>
            </a:r>
            <a:r>
              <a:rPr lang="en-US" sz="2800" b="1" dirty="0"/>
              <a:t> SNR analysis of MIMO systems for different diversity schemes and spatial </a:t>
            </a:r>
            <a:r>
              <a:rPr lang="en-US" sz="2800" b="1" dirty="0" smtClean="0"/>
              <a:t>multiplexing</a:t>
            </a:r>
            <a:br>
              <a:rPr lang="en-US" sz="2800" b="1" dirty="0" smtClean="0"/>
            </a:b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 smtClean="0"/>
              <a:t>S.M. Haider Ali Shuvo</a:t>
            </a:r>
            <a:br>
              <a:rPr lang="en-US" sz="2800" b="1" dirty="0" smtClean="0"/>
            </a:br>
            <a:r>
              <a:rPr lang="en-US" sz="2800" b="1" dirty="0" smtClean="0"/>
              <a:t>Student ID: 0422062512</a:t>
            </a:r>
            <a:br>
              <a:rPr lang="en-US" sz="2800" b="1" dirty="0" smtClean="0"/>
            </a:br>
            <a:r>
              <a:rPr lang="en-US" sz="2800" b="1" dirty="0" smtClean="0"/>
              <a:t>Grad Student, </a:t>
            </a:r>
            <a:r>
              <a:rPr lang="en-US" sz="2800" b="1" dirty="0" err="1" smtClean="0"/>
              <a:t>Dept</a:t>
            </a:r>
            <a:r>
              <a:rPr lang="en-US" sz="2800" b="1" dirty="0" smtClean="0"/>
              <a:t> of EEE,BUET</a:t>
            </a:r>
            <a:br>
              <a:rPr lang="en-US" sz="2800" b="1" dirty="0" smtClean="0"/>
            </a:b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2940" y="4841629"/>
            <a:ext cx="9144000" cy="1655762"/>
          </a:xfrm>
        </p:spPr>
        <p:txBody>
          <a:bodyPr/>
          <a:lstStyle/>
          <a:p>
            <a:r>
              <a:rPr lang="en-US" sz="2800" b="1" dirty="0" smtClean="0"/>
              <a:t>EEE 6207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Broadband Wireless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43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9645" y="127646"/>
            <a:ext cx="68864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2x1 MIMO, TX CSI, Transmit MRC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309065" y="1120461"/>
                <a:ext cx="9607639" cy="9282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If channel vector is </a:t>
                </a:r>
                <a14:m>
                  <m:oMath xmlns:m="http://schemas.openxmlformats.org/officeDocument/2006/math">
                    <m:r>
                      <a:rPr lang="en-US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𝒉</m:t>
                    </m:r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then we transmit the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𝒉</m:t>
                        </m:r>
                      </m:e>
                      <m:sup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sup>
                    </m:sSup>
                  </m:oMath>
                </a14:m>
                <a:r>
                  <a:rPr lang="en-US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 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through the channel. This nullifies the phase shift through the channel and ensures that each stream combines in phase in receiver. This is called transmit MRC or matched beam-forming.</a:t>
                </a:r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065" y="1120461"/>
                <a:ext cx="9607639" cy="928267"/>
              </a:xfrm>
              <a:prstGeom prst="rect">
                <a:avLst/>
              </a:prstGeom>
              <a:blipFill rotWithShape="0">
                <a:blip r:embed="rId2"/>
                <a:stretch>
                  <a:fillRect l="-571" t="-3289" b="-9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57" y="2640169"/>
            <a:ext cx="11126429" cy="379926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09065" y="3488029"/>
            <a:ext cx="7757662" cy="6074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19718" y="3383715"/>
            <a:ext cx="540912" cy="4080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7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493949" y="154546"/>
            <a:ext cx="8525813" cy="588564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97982" y="6040191"/>
            <a:ext cx="10745273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en-US" i="1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Fig.3 : If Transmitter CSI is available then array gain in addition to diversity gain is extractable as well. The addition of array gain doesn’t affect slope but makes a shift in the bit error rate curve.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58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22451" y="114768"/>
            <a:ext cx="49132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2x2 MIMO, No TX CSI, NO STBC</a:t>
            </a:r>
            <a:endParaRPr lang="en-US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76" y="1622738"/>
            <a:ext cx="11135107" cy="405684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02276" y="4028941"/>
            <a:ext cx="2369714" cy="3885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78062" y="4028941"/>
            <a:ext cx="3034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Receiver does MRC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7446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571222" y="193182"/>
            <a:ext cx="8293994" cy="58341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571222" y="6027312"/>
                <a:ext cx="8980868" cy="6516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2×2</m:t>
                    </m:r>
                  </m:oMath>
                </a14:m>
                <a:r>
                  <a:rPr lang="en-US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case has receive diversity and receive array gain available. The array gain shifts the curve while the diversity gain changes the slope.</a:t>
                </a:r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222" y="6027312"/>
                <a:ext cx="8980868" cy="651628"/>
              </a:xfrm>
              <a:prstGeom prst="rect">
                <a:avLst/>
              </a:prstGeom>
              <a:blipFill rotWithShape="0">
                <a:blip r:embed="rId3"/>
                <a:stretch>
                  <a:fillRect l="-611" t="-5607" b="-1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657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61386" y="101888"/>
            <a:ext cx="5035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2x2 MIMO, No TX CSI, STBC</a:t>
            </a:r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227" y="915156"/>
            <a:ext cx="6735652" cy="543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8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57325" y="114769"/>
            <a:ext cx="82561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2x2 MIMO, TX CSI, Dominant </a:t>
            </a:r>
            <a:r>
              <a:rPr lang="en-US" sz="2800" b="1" dirty="0" err="1" smtClean="0"/>
              <a:t>Eigenmode</a:t>
            </a:r>
            <a:r>
              <a:rPr lang="en-US" sz="2800" b="1" dirty="0" smtClean="0"/>
              <a:t> Transmission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80304" y="965914"/>
                <a:ext cx="12011696" cy="19455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 smtClean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 transmit CSI is available then transmitter can do dominant </a:t>
                </a:r>
                <a:r>
                  <a:rPr lang="en-US" sz="2400" dirty="0" err="1" smtClean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eigenmode</a:t>
                </a:r>
                <a:r>
                  <a:rPr lang="en-US" sz="2400" dirty="0" smtClean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transmission. If the channel matrix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𝐻</m:t>
                    </m:r>
                  </m:oMath>
                </a14:m>
                <a:r>
                  <a:rPr lang="en-US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has singular value decomposition of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𝑈𝐷</m:t>
                    </m:r>
                    <m:sSup>
                      <m:s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then the transmitter </a:t>
                </a:r>
                <a:r>
                  <a:rPr lang="en-US" sz="24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precodes</a:t>
                </a:r>
                <a:r>
                  <a:rPr lang="en-US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the symbol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𝐦𝐚𝐱</m:t>
                        </m:r>
                      </m:sub>
                    </m:sSub>
                  </m:oMath>
                </a14:m>
                <a:r>
                  <a:rPr lang="en-US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 while the receiver postcodes 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𝒎𝒂𝒙</m:t>
                        </m:r>
                      </m:sub>
                      <m:sup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sup>
                    </m:sSubSup>
                    <m:r>
                      <a:rPr lang="en-US" sz="24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𝒚</m:t>
                    </m:r>
                  </m:oMath>
                </a14:m>
                <a:r>
                  <a:rPr lang="en-US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if y is the received vector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are the left and right singular vector corresponding to maximum singular value of channel. This </a:t>
                </a:r>
                <a:r>
                  <a:rPr lang="en-US" sz="24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diagonalizes</a:t>
                </a:r>
                <a:r>
                  <a:rPr lang="en-US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the channel and gives maximum receiver SNR.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04" y="965914"/>
                <a:ext cx="12011696" cy="1945533"/>
              </a:xfrm>
              <a:prstGeom prst="rect">
                <a:avLst/>
              </a:prstGeom>
              <a:blipFill rotWithShape="0">
                <a:blip r:embed="rId2"/>
                <a:stretch>
                  <a:fillRect l="-812" t="-2500" r="-1117" b="-5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904" y="2911447"/>
            <a:ext cx="10554190" cy="375793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21935" y="3797121"/>
            <a:ext cx="4899316" cy="56881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21935" y="4914614"/>
            <a:ext cx="3753096" cy="6361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21934" y="3480397"/>
            <a:ext cx="5272803" cy="3156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403798" y="257577"/>
            <a:ext cx="9517487" cy="529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74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524217"/>
                  </p:ext>
                </p:extLst>
              </p:nvPr>
            </p:nvGraphicFramePr>
            <p:xfrm>
              <a:off x="1800850" y="1777284"/>
              <a:ext cx="9004524" cy="298198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227458"/>
                    <a:gridCol w="2273842"/>
                    <a:gridCol w="2251612"/>
                    <a:gridCol w="2251612"/>
                  </a:tblGrid>
                  <a:tr h="487114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System Configuration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Diversity Configuration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Diversity Order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Array Gain Order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271433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2×1</m:t>
                                </m:r>
                              </m:oMath>
                            </m:oMathPara>
                          </a14:m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No STBC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2899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2×1</m:t>
                                </m:r>
                              </m:oMath>
                            </m:oMathPara>
                          </a14:m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Alamouti STBC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2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2899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2×1</m:t>
                                </m:r>
                              </m:oMath>
                            </m:oMathPara>
                          </a14:m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Transmit MRC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2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2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271433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2×2</m:t>
                                </m:r>
                              </m:oMath>
                            </m:oMathPara>
                          </a14:m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No STBC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2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2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2899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2×2</m:t>
                                </m:r>
                              </m:oMath>
                            </m:oMathPara>
                          </a14:m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Alamouti STBC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4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2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54286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2×2</m:t>
                                </m:r>
                              </m:oMath>
                            </m:oMathPara>
                          </a14:m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Dominant </a:t>
                          </a:r>
                          <a:r>
                            <a:rPr lang="en-US" sz="1800" dirty="0" err="1">
                              <a:effectLst/>
                            </a:rPr>
                            <a:t>Eigenmode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4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4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524217"/>
                  </p:ext>
                </p:extLst>
              </p:nvPr>
            </p:nvGraphicFramePr>
            <p:xfrm>
              <a:off x="1800850" y="1777284"/>
              <a:ext cx="9004524" cy="297029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227458"/>
                    <a:gridCol w="2273842"/>
                    <a:gridCol w="2251612"/>
                    <a:gridCol w="2251612"/>
                  </a:tblGrid>
                  <a:tr h="56438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System Configuration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Diversity Configuration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Diversity Order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Array Gain Order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2880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273" t="-223404" r="-304918" b="-744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No STBC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289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273" t="-214085" r="-304918" b="-3929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Alamouti STBC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2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1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289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273" t="-318571" r="-304918" b="-29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Transmit MRC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2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2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2880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273" t="-623404" r="-304918" b="-344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No STBC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2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2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289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273" t="-478873" r="-304918" b="-1281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Alamouti STBC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4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2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5428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273" t="-461798" r="-304918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Dominant </a:t>
                          </a:r>
                          <a:r>
                            <a:rPr lang="en-US" sz="1800" dirty="0" err="1">
                              <a:effectLst/>
                            </a:rPr>
                            <a:t>Eigenmode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</a:rPr>
                            <a:t>4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4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7374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532587" y="244700"/>
            <a:ext cx="8886422" cy="636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55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944969" y="1893763"/>
                <a:ext cx="6096000" cy="113864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0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𝒚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𝐻</m:t>
                      </m:r>
                      <m:r>
                        <a:rPr lang="en-US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𝒔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𝒏</m:t>
                      </m:r>
                    </m:oMath>
                  </m:oMathPara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4969" y="1893763"/>
                <a:ext cx="6096000" cy="113864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3560558" y="462498"/>
            <a:ext cx="54804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2x2 MIMO Spatial Multiplexing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197553" y="3509566"/>
                <a:ext cx="18741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𝒅𝒆𝒕𝒆𝒄𝒕𝒆𝒅</m:t>
                        </m:r>
                      </m:sub>
                    </m:sSub>
                    <m:r>
                      <a:rPr lang="en-US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𝑾𝒚</m:t>
                    </m:r>
                  </m:oMath>
                </a14:m>
                <a:r>
                  <a:rPr lang="en-US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7553" y="3509566"/>
                <a:ext cx="1874167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932" t="-10000" r="-162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418184" y="4356056"/>
                <a:ext cx="21812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𝑍𝐹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sup>
                          </m:s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184" y="4356056"/>
                <a:ext cx="2181238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042391" y="4356056"/>
                <a:ext cx="29985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𝑀𝑀𝑆𝐸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391" y="4356056"/>
                <a:ext cx="2998578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858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7547"/>
            <a:ext cx="10405056" cy="781095"/>
          </a:xfrm>
        </p:spPr>
        <p:txBody>
          <a:bodyPr/>
          <a:lstStyle/>
          <a:p>
            <a:r>
              <a:rPr lang="en-US" b="1" u="sng" dirty="0" smtClean="0"/>
              <a:t>Outline</a:t>
            </a:r>
            <a:endParaRPr lang="en-US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71977"/>
                <a:ext cx="10515600" cy="5447764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1)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2×1</m:t>
                    </m:r>
                  </m:oMath>
                </a14:m>
                <a:r>
                  <a:rPr lang="en-US" dirty="0"/>
                  <a:t> MIMO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transmit antenna,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receive antenna) Spatial Diversity system with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err="1"/>
                  <a:t>i</a:t>
                </a:r>
                <a:r>
                  <a:rPr lang="en-US" dirty="0"/>
                  <a:t>) No Transmit CSI, No Space time block coding in transmitter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	ii) No Transmit CSI, But Space time block coding is applied in transmitter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	iii) Transmit CSI available and Transmitter employing Transmit MRC i.e. matched </a:t>
                </a:r>
                <a:r>
                  <a:rPr lang="en-US" dirty="0" err="1"/>
                  <a:t>beamforming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2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2×2</m:t>
                    </m:r>
                  </m:oMath>
                </a14:m>
                <a:r>
                  <a:rPr lang="en-US" dirty="0"/>
                  <a:t> MIMO (2 transmit antenna, 2 receive antenna) Spatial Diversity system with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err="1"/>
                  <a:t>i</a:t>
                </a:r>
                <a:r>
                  <a:rPr lang="en-US" dirty="0"/>
                  <a:t>) No transmit CSI, No Space time block coding in transmitter, Maximal Ratio Combining at receiver.</a:t>
                </a:r>
              </a:p>
              <a:p>
                <a:pPr marL="0" indent="0">
                  <a:buNone/>
                </a:pPr>
                <a:r>
                  <a:rPr lang="en-US" dirty="0"/>
                  <a:t>	ii) No Transmit CSI, But Space time block coding is applied in transmitter.</a:t>
                </a:r>
              </a:p>
              <a:p>
                <a:pPr marL="0" indent="0">
                  <a:buNone/>
                </a:pPr>
                <a:r>
                  <a:rPr lang="en-US" dirty="0"/>
                  <a:t>	iii) Transmit CSI available and Transmitter-Receiver pair employing </a:t>
                </a:r>
                <a:r>
                  <a:rPr lang="en-US" dirty="0" err="1"/>
                  <a:t>precoding</a:t>
                </a:r>
                <a:r>
                  <a:rPr lang="en-US" dirty="0"/>
                  <a:t> and </a:t>
                </a:r>
                <a:r>
                  <a:rPr lang="en-US" dirty="0" err="1"/>
                  <a:t>postcoding</a:t>
                </a:r>
                <a:r>
                  <a:rPr lang="en-US" dirty="0"/>
                  <a:t> i.e. Dominant </a:t>
                </a:r>
                <a:r>
                  <a:rPr lang="en-US" dirty="0" err="1"/>
                  <a:t>eigenmode</a:t>
                </a:r>
                <a:r>
                  <a:rPr lang="en-US" dirty="0"/>
                  <a:t> transmission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3)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2×2</m:t>
                    </m:r>
                  </m:oMath>
                </a14:m>
                <a:r>
                  <a:rPr lang="en-US" dirty="0"/>
                  <a:t> MIMO (2 transmit antenna, 2 receive antenna) Spatial Multiplexing system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err="1"/>
                  <a:t>i</a:t>
                </a:r>
                <a:r>
                  <a:rPr lang="en-US" dirty="0"/>
                  <a:t>) employing Zero-Forcing(ZF) detector.</a:t>
                </a:r>
              </a:p>
              <a:p>
                <a:pPr marL="0" indent="0">
                  <a:buNone/>
                </a:pPr>
                <a:r>
                  <a:rPr lang="en-US" dirty="0"/>
                  <a:t>	ii) employing Minimum Mean Squared Error(MMSE) detector.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71977"/>
                <a:ext cx="10515600" cy="5447764"/>
              </a:xfrm>
              <a:blipFill rotWithShape="0">
                <a:blip r:embed="rId2"/>
                <a:stretch>
                  <a:fillRect l="-754" t="-2237" b="-1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023736" y="1545465"/>
            <a:ext cx="5111160" cy="2962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23736" y="1828802"/>
            <a:ext cx="6360410" cy="38636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23737" y="2215167"/>
            <a:ext cx="2638416" cy="3863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37767" y="5821250"/>
            <a:ext cx="2982730" cy="3606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42945" y="6162546"/>
            <a:ext cx="5504841" cy="45719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2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42" y="1390918"/>
            <a:ext cx="11030529" cy="368335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57540" y="3593205"/>
            <a:ext cx="6277356" cy="7598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57539" y="4353058"/>
            <a:ext cx="5350077" cy="72121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2034862" y="349756"/>
            <a:ext cx="7959144" cy="543488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99515" y="578464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spatial multiplexing system, MMSE detector </a:t>
            </a:r>
            <a:r>
              <a:rPr lang="en-US" i="1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overperforms</a:t>
            </a:r>
            <a:r>
              <a:rPr lang="en-US" i="1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ZF detector.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19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41690" y="0"/>
            <a:ext cx="4828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2x1 MIMO, No TX CSI, NO STBC</a:t>
            </a:r>
            <a:endParaRPr lang="en-US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72" y="1725768"/>
            <a:ext cx="11769538" cy="31553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3572" y="2240924"/>
            <a:ext cx="5716467" cy="5795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3571" y="4314424"/>
            <a:ext cx="4982373" cy="5795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3573" y="3733247"/>
            <a:ext cx="6656624" cy="5682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05" y="210957"/>
            <a:ext cx="11661478" cy="664704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90395" y="798492"/>
            <a:ext cx="7596782" cy="3606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89640" y="1167085"/>
            <a:ext cx="8150573" cy="5795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90525" y="1746634"/>
            <a:ext cx="10393644" cy="59732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90525" y="2343955"/>
            <a:ext cx="8229993" cy="35082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90525" y="2694776"/>
            <a:ext cx="10586827" cy="174843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90525" y="4504257"/>
            <a:ext cx="10586827" cy="11753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90395" y="6246256"/>
            <a:ext cx="8189211" cy="3477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8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086378" y="1300767"/>
                <a:ext cx="7482625" cy="35943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  <a:spcAft>
                    <a:spcPts val="800"/>
                  </a:spcAft>
                </a:pPr>
                <a:r>
                  <a:rPr lang="en-US" dirty="0" smtClean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receiver effectively sees</a:t>
                </a: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+….+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</m:t>
                      </m:r>
                    </m:oMath>
                  </m:oMathPara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rad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+….+</m:t>
                          </m:r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</m:t>
                      </m:r>
                    </m:oMath>
                  </m:oMathPara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</m:t>
                      </m:r>
                    </m:oMath>
                  </m:oMathPara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We can show if each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,….,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CSZMCG with variance 1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𝑒𝑓𝑓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b>
                            </m:sSub>
                          </m:e>
                        </m:rad>
                      </m:den>
                    </m:f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+….+</m:t>
                        </m:r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also a CSZMCG with same variance. Then without any coding the channel is same as SISO performance. </a:t>
                </a:r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378" y="1300767"/>
                <a:ext cx="7482625" cy="3594382"/>
              </a:xfrm>
              <a:prstGeom prst="rect">
                <a:avLst/>
              </a:prstGeom>
              <a:blipFill rotWithShape="0">
                <a:blip r:embed="rId2"/>
                <a:stretch>
                  <a:fillRect l="-651" t="-847"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998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365164" y="560231"/>
            <a:ext cx="9427334" cy="600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86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1082" y="128789"/>
            <a:ext cx="5722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2x1 MIMO, No TX CSI, </a:t>
            </a:r>
            <a:r>
              <a:rPr lang="en-US" sz="2800" b="1" dirty="0" err="1" smtClean="0"/>
              <a:t>Alamouti</a:t>
            </a:r>
            <a:r>
              <a:rPr lang="en-US" sz="2800" b="1" dirty="0" smtClean="0"/>
              <a:t> STBC</a:t>
            </a:r>
            <a:endParaRPr lang="en-US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527" y="1982743"/>
            <a:ext cx="73437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67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97" y="33931"/>
            <a:ext cx="10637949" cy="682406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89641" y="244700"/>
            <a:ext cx="7764208" cy="5280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71977" y="772731"/>
            <a:ext cx="10109916" cy="5795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8554" y="2638024"/>
            <a:ext cx="6182252" cy="5559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587" y="2439742"/>
            <a:ext cx="1019175" cy="952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1577" y="2525467"/>
            <a:ext cx="2095500" cy="7810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68554" y="3114273"/>
            <a:ext cx="1919345" cy="37590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8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545466" y="231820"/>
            <a:ext cx="8422782" cy="588564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468451" y="6211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STBC can achieve full diversity. The diversity </a:t>
            </a:r>
            <a:r>
              <a:rPr lang="en-US" i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i="1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creases </a:t>
            </a:r>
            <a:r>
              <a:rPr lang="en-US" i="1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slope of BER </a:t>
            </a:r>
            <a:r>
              <a:rPr lang="en-US" i="1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US" i="1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SNR curve.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39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268</Words>
  <Application>Microsoft Office PowerPoint</Application>
  <PresentationFormat>Widescreen</PresentationFormat>
  <Paragraphs>68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Times New Roman</vt:lpstr>
      <vt:lpstr>Office Theme</vt:lpstr>
      <vt:lpstr>BER vs SNR analysis of MIMO systems for different diversity schemes and spatial multiplexing  S.M. Haider Ali Shuvo Student ID: 0422062512 Grad Student, Dept of EEE,BUET 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 vs SNR analysis of MIMO systems for different diversity schemes and spatial multiplexing  S.M. Haider Ali Shuvo Student ID: 0422062512 Grad Student, Dept of EEE,BUET </dc:title>
  <dc:creator>1606134 - S. M. Haider Ali Shuvo</dc:creator>
  <cp:lastModifiedBy>1606134 - S. M. Haider Ali Shuvo</cp:lastModifiedBy>
  <cp:revision>12</cp:revision>
  <dcterms:created xsi:type="dcterms:W3CDTF">2023-11-10T11:47:02Z</dcterms:created>
  <dcterms:modified xsi:type="dcterms:W3CDTF">2023-11-11T04:00:52Z</dcterms:modified>
</cp:coreProperties>
</file>