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1" r:id="rId3"/>
    <p:sldId id="257" r:id="rId4"/>
    <p:sldId id="258" r:id="rId5"/>
    <p:sldId id="262" r:id="rId6"/>
    <p:sldId id="263" r:id="rId7"/>
    <p:sldId id="264" r:id="rId8"/>
    <p:sldId id="259"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2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3981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39116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93478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987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3408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328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3448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3375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6879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6/1/2023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4865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6/1/2023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3837202072"/>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6769F9-A361-03F4-F4EA-CBCCD7CC05BE}"/>
              </a:ext>
            </a:extLst>
          </p:cNvPr>
          <p:cNvPicPr>
            <a:picLocks noChangeAspect="1"/>
          </p:cNvPicPr>
          <p:nvPr/>
        </p:nvPicPr>
        <p:blipFill rotWithShape="1">
          <a:blip r:embed="rId2">
            <a:alphaModFix amt="50000"/>
          </a:blip>
          <a:srcRect b="6250"/>
          <a:stretch/>
        </p:blipFill>
        <p:spPr>
          <a:xfrm>
            <a:off x="20" y="9262"/>
            <a:ext cx="12191980" cy="6857990"/>
          </a:xfrm>
          <a:prstGeom prst="rect">
            <a:avLst/>
          </a:prstGeom>
        </p:spPr>
      </p:pic>
      <p:sp>
        <p:nvSpPr>
          <p:cNvPr id="2" name="Title 1">
            <a:extLst>
              <a:ext uri="{FF2B5EF4-FFF2-40B4-BE49-F238E27FC236}">
                <a16:creationId xmlns:a16="http://schemas.microsoft.com/office/drawing/2014/main" id="{2EA8BF59-8897-FC1E-D390-71B2BE771BC5}"/>
              </a:ext>
            </a:extLst>
          </p:cNvPr>
          <p:cNvSpPr>
            <a:spLocks noGrp="1"/>
          </p:cNvSpPr>
          <p:nvPr>
            <p:ph type="ctrTitle"/>
          </p:nvPr>
        </p:nvSpPr>
        <p:spPr>
          <a:xfrm>
            <a:off x="2238258" y="1639644"/>
            <a:ext cx="7714388" cy="3073886"/>
          </a:xfrm>
        </p:spPr>
        <p:txBody>
          <a:bodyPr>
            <a:noAutofit/>
          </a:bodyPr>
          <a:lstStyle/>
          <a:p>
            <a:pPr algn="ctr"/>
            <a:r>
              <a:rPr lang="en-GB" sz="4400" dirty="0"/>
              <a:t>increasing price of</a:t>
            </a:r>
            <a:br>
              <a:rPr lang="en-GB" sz="4400" dirty="0"/>
            </a:br>
            <a:r>
              <a:rPr lang="en-GB" sz="4400" dirty="0"/>
              <a:t>energy and its effect on different Households</a:t>
            </a:r>
            <a:endParaRPr lang="en-GB" sz="4400" dirty="0">
              <a:solidFill>
                <a:schemeClr val="bg1"/>
              </a:solidFill>
            </a:endParaRPr>
          </a:p>
        </p:txBody>
      </p:sp>
      <p:sp>
        <p:nvSpPr>
          <p:cNvPr id="3" name="Subtitle 2">
            <a:extLst>
              <a:ext uri="{FF2B5EF4-FFF2-40B4-BE49-F238E27FC236}">
                <a16:creationId xmlns:a16="http://schemas.microsoft.com/office/drawing/2014/main" id="{D90D59C5-1CF3-B946-33D9-109A74EF58B9}"/>
              </a:ext>
            </a:extLst>
          </p:cNvPr>
          <p:cNvSpPr>
            <a:spLocks noGrp="1"/>
          </p:cNvSpPr>
          <p:nvPr>
            <p:ph type="subTitle" idx="1"/>
          </p:nvPr>
        </p:nvSpPr>
        <p:spPr>
          <a:xfrm>
            <a:off x="2238258" y="4848464"/>
            <a:ext cx="7714388" cy="1085849"/>
          </a:xfrm>
        </p:spPr>
        <p:txBody>
          <a:bodyPr>
            <a:normAutofit/>
          </a:bodyPr>
          <a:lstStyle/>
          <a:p>
            <a:pPr algn="ctr"/>
            <a:r>
              <a:rPr lang="en-GB" sz="3200" dirty="0"/>
              <a:t>By Haidar Ali</a:t>
            </a:r>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0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90D6-3D9A-53A8-B8A4-6092795A9574}"/>
              </a:ext>
            </a:extLst>
          </p:cNvPr>
          <p:cNvSpPr>
            <a:spLocks noGrp="1"/>
          </p:cNvSpPr>
          <p:nvPr>
            <p:ph type="title"/>
          </p:nvPr>
        </p:nvSpPr>
        <p:spPr>
          <a:xfrm>
            <a:off x="1207698" y="829785"/>
            <a:ext cx="9931879" cy="857559"/>
          </a:xfrm>
        </p:spPr>
        <p:txBody>
          <a:bodyPr/>
          <a:lstStyle/>
          <a:p>
            <a:r>
              <a:rPr lang="en-GB" dirty="0"/>
              <a:t>How much does energy prices affect an average household’s expenditure?</a:t>
            </a:r>
          </a:p>
        </p:txBody>
      </p:sp>
      <p:sp>
        <p:nvSpPr>
          <p:cNvPr id="3" name="Content Placeholder 2">
            <a:extLst>
              <a:ext uri="{FF2B5EF4-FFF2-40B4-BE49-F238E27FC236}">
                <a16:creationId xmlns:a16="http://schemas.microsoft.com/office/drawing/2014/main" id="{F46506C7-A220-864A-490C-4506D3288F85}"/>
              </a:ext>
            </a:extLst>
          </p:cNvPr>
          <p:cNvSpPr>
            <a:spLocks noGrp="1"/>
          </p:cNvSpPr>
          <p:nvPr>
            <p:ph idx="1"/>
          </p:nvPr>
        </p:nvSpPr>
        <p:spPr>
          <a:xfrm>
            <a:off x="1207698" y="2156604"/>
            <a:ext cx="9238434" cy="3810000"/>
          </a:xfrm>
        </p:spPr>
        <p:txBody>
          <a:bodyPr/>
          <a:lstStyle/>
          <a:p>
            <a:pPr marL="0" indent="0">
              <a:buNone/>
            </a:pPr>
            <a:r>
              <a:rPr lang="en-GB" dirty="0"/>
              <a:t>The average household expenditure for each service can be multiplied by the Energy Intensity of each service to give us the value of how energy affects what we spend. From doing this calculation gives that roughly </a:t>
            </a:r>
            <a:r>
              <a:rPr lang="en-GB" b="1" u="sng" dirty="0"/>
              <a:t>8.8%</a:t>
            </a:r>
            <a:r>
              <a:rPr lang="en-GB" b="1" dirty="0"/>
              <a:t> </a:t>
            </a:r>
            <a:r>
              <a:rPr lang="en-GB" dirty="0"/>
              <a:t>of our household expenditure is affected by energy intensity. This is a rough calculation as I took averages of expenditure and energy expenditure of each service.</a:t>
            </a:r>
          </a:p>
          <a:p>
            <a:pPr marL="0" indent="0">
              <a:buNone/>
            </a:pPr>
            <a:r>
              <a:rPr lang="en-GB" dirty="0"/>
              <a:t>Next, I will look at households with different incomes. I look at both extremes and the average. The high earning households are the top tenth percentile, and the low earning households are the second tenth percentile . I do not choose to do the bottom tenth percentile as some data is missing and income varies a lot.</a:t>
            </a:r>
          </a:p>
        </p:txBody>
      </p:sp>
    </p:spTree>
    <p:extLst>
      <p:ext uri="{BB962C8B-B14F-4D97-AF65-F5344CB8AC3E}">
        <p14:creationId xmlns:p14="http://schemas.microsoft.com/office/powerpoint/2010/main" val="7405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220E-F4FE-3CD4-145F-9B6BC5017232}"/>
              </a:ext>
            </a:extLst>
          </p:cNvPr>
          <p:cNvSpPr>
            <a:spLocks noGrp="1"/>
          </p:cNvSpPr>
          <p:nvPr>
            <p:ph type="title"/>
          </p:nvPr>
        </p:nvSpPr>
        <p:spPr>
          <a:xfrm>
            <a:off x="707366" y="287548"/>
            <a:ext cx="10175075" cy="1094509"/>
          </a:xfrm>
        </p:spPr>
        <p:txBody>
          <a:bodyPr/>
          <a:lstStyle/>
          <a:p>
            <a:r>
              <a:rPr lang="en-GB" dirty="0"/>
              <a:t>Percentage of expenditure for different households (clustered bar chart)</a:t>
            </a:r>
          </a:p>
        </p:txBody>
      </p:sp>
      <p:pic>
        <p:nvPicPr>
          <p:cNvPr id="5" name="Content Placeholder 4" descr="A picture containing text, screenshot, diagram, line&#10;&#10;Description automatically generated">
            <a:extLst>
              <a:ext uri="{FF2B5EF4-FFF2-40B4-BE49-F238E27FC236}">
                <a16:creationId xmlns:a16="http://schemas.microsoft.com/office/drawing/2014/main" id="{551E47AB-C147-D437-48E1-D5EA60A87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20" y="1465097"/>
            <a:ext cx="7613249" cy="5105355"/>
          </a:xfrm>
        </p:spPr>
      </p:pic>
      <p:pic>
        <p:nvPicPr>
          <p:cNvPr id="7" name="Picture 6" descr="A picture containing text, screenshot, number, font&#10;&#10;Description automatically generated">
            <a:extLst>
              <a:ext uri="{FF2B5EF4-FFF2-40B4-BE49-F238E27FC236}">
                <a16:creationId xmlns:a16="http://schemas.microsoft.com/office/drawing/2014/main" id="{7F1E6363-46BD-498E-3F6F-0981059EB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898" y="2560168"/>
            <a:ext cx="5196762" cy="3152993"/>
          </a:xfrm>
          <a:prstGeom prst="rect">
            <a:avLst/>
          </a:prstGeom>
        </p:spPr>
      </p:pic>
    </p:spTree>
    <p:extLst>
      <p:ext uri="{BB962C8B-B14F-4D97-AF65-F5344CB8AC3E}">
        <p14:creationId xmlns:p14="http://schemas.microsoft.com/office/powerpoint/2010/main" val="315959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FBFA-7516-C321-DEC9-1B477A69EC82}"/>
              </a:ext>
            </a:extLst>
          </p:cNvPr>
          <p:cNvSpPr>
            <a:spLocks noGrp="1"/>
          </p:cNvSpPr>
          <p:nvPr>
            <p:ph type="title"/>
          </p:nvPr>
        </p:nvSpPr>
        <p:spPr>
          <a:xfrm>
            <a:off x="1429566" y="762000"/>
            <a:ext cx="9238434" cy="857559"/>
          </a:xfrm>
        </p:spPr>
        <p:txBody>
          <a:bodyPr/>
          <a:lstStyle/>
          <a:p>
            <a:r>
              <a:rPr lang="en-GB" dirty="0"/>
              <a:t>How much does energy prices affect extreme household’s expenditure?</a:t>
            </a:r>
          </a:p>
        </p:txBody>
      </p:sp>
      <p:sp>
        <p:nvSpPr>
          <p:cNvPr id="3" name="Content Placeholder 2">
            <a:extLst>
              <a:ext uri="{FF2B5EF4-FFF2-40B4-BE49-F238E27FC236}">
                <a16:creationId xmlns:a16="http://schemas.microsoft.com/office/drawing/2014/main" id="{B246880C-68A2-0388-A931-572010475AE3}"/>
              </a:ext>
            </a:extLst>
          </p:cNvPr>
          <p:cNvSpPr>
            <a:spLocks noGrp="1"/>
          </p:cNvSpPr>
          <p:nvPr>
            <p:ph idx="1"/>
          </p:nvPr>
        </p:nvSpPr>
        <p:spPr>
          <a:xfrm>
            <a:off x="1429566" y="2139351"/>
            <a:ext cx="9238434" cy="3810000"/>
          </a:xfrm>
        </p:spPr>
        <p:txBody>
          <a:bodyPr/>
          <a:lstStyle/>
          <a:p>
            <a:r>
              <a:rPr lang="en-GB" dirty="0"/>
              <a:t>Second decile – 8.78%</a:t>
            </a:r>
          </a:p>
          <a:p>
            <a:r>
              <a:rPr lang="en-GB" dirty="0"/>
              <a:t>Average – 8.76%</a:t>
            </a:r>
          </a:p>
          <a:p>
            <a:r>
              <a:rPr lang="en-GB" dirty="0"/>
              <a:t>Highest decile – 3.33%</a:t>
            </a:r>
          </a:p>
        </p:txBody>
      </p:sp>
    </p:spTree>
    <p:extLst>
      <p:ext uri="{BB962C8B-B14F-4D97-AF65-F5344CB8AC3E}">
        <p14:creationId xmlns:p14="http://schemas.microsoft.com/office/powerpoint/2010/main" val="2499333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2EC2-019C-595B-C0A4-88764695D2DB}"/>
              </a:ext>
            </a:extLst>
          </p:cNvPr>
          <p:cNvSpPr>
            <a:spLocks noGrp="1"/>
          </p:cNvSpPr>
          <p:nvPr>
            <p:ph type="title"/>
          </p:nvPr>
        </p:nvSpPr>
        <p:spPr/>
        <p:txBody>
          <a:bodyPr/>
          <a:lstStyle/>
          <a:p>
            <a:r>
              <a:rPr lang="en-GB" dirty="0"/>
              <a:t>Recommendations and improvements</a:t>
            </a:r>
          </a:p>
        </p:txBody>
      </p:sp>
      <p:sp>
        <p:nvSpPr>
          <p:cNvPr id="3" name="Content Placeholder 2">
            <a:extLst>
              <a:ext uri="{FF2B5EF4-FFF2-40B4-BE49-F238E27FC236}">
                <a16:creationId xmlns:a16="http://schemas.microsoft.com/office/drawing/2014/main" id="{A80AA565-1E28-9487-E881-DB5155457BF4}"/>
              </a:ext>
            </a:extLst>
          </p:cNvPr>
          <p:cNvSpPr>
            <a:spLocks noGrp="1"/>
          </p:cNvSpPr>
          <p:nvPr>
            <p:ph idx="1"/>
          </p:nvPr>
        </p:nvSpPr>
        <p:spPr/>
        <p:txBody>
          <a:bodyPr/>
          <a:lstStyle/>
          <a:p>
            <a:pPr marL="0" indent="0">
              <a:buNone/>
            </a:pPr>
            <a:r>
              <a:rPr lang="en-GB" dirty="0"/>
              <a:t>Data suggest they is a clear divide on how energy prices affects low and high income.</a:t>
            </a:r>
          </a:p>
          <a:p>
            <a:pPr marL="0" indent="0">
              <a:buNone/>
            </a:pPr>
            <a:r>
              <a:rPr lang="en-GB" dirty="0"/>
              <a:t>Improvements:</a:t>
            </a:r>
          </a:p>
          <a:p>
            <a:pPr marL="0" indent="0">
              <a:buNone/>
            </a:pPr>
            <a:r>
              <a:rPr lang="en-GB" dirty="0"/>
              <a:t>Go into depth and use deeper information, like categories for each service (e.g. bread for food) to get a better calculation on energy intensity for different incomes.</a:t>
            </a:r>
          </a:p>
          <a:p>
            <a:pPr marL="0" indent="0">
              <a:buNone/>
            </a:pPr>
            <a:r>
              <a:rPr lang="en-GB" dirty="0"/>
              <a:t>Look at different regions as they might have different prices and different spend.</a:t>
            </a:r>
          </a:p>
          <a:p>
            <a:pPr marL="0" indent="0">
              <a:buNone/>
            </a:pPr>
            <a:r>
              <a:rPr lang="en-GB" dirty="0"/>
              <a:t>Look at equal and different number of people in a household.</a:t>
            </a:r>
          </a:p>
          <a:p>
            <a:pPr marL="0" indent="0">
              <a:buNone/>
            </a:pPr>
            <a:r>
              <a:rPr lang="en-GB" dirty="0"/>
              <a:t>Try other incomes and maybe a trend can be found.</a:t>
            </a:r>
          </a:p>
          <a:p>
            <a:endParaRPr lang="en-GB" dirty="0"/>
          </a:p>
        </p:txBody>
      </p:sp>
    </p:spTree>
    <p:extLst>
      <p:ext uri="{BB962C8B-B14F-4D97-AF65-F5344CB8AC3E}">
        <p14:creationId xmlns:p14="http://schemas.microsoft.com/office/powerpoint/2010/main" val="315258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9270-FBDA-9F95-9C13-80AEBE92E8A4}"/>
              </a:ext>
            </a:extLst>
          </p:cNvPr>
          <p:cNvSpPr>
            <a:spLocks noGrp="1"/>
          </p:cNvSpPr>
          <p:nvPr>
            <p:ph type="title"/>
          </p:nvPr>
        </p:nvSpPr>
        <p:spPr>
          <a:xfrm>
            <a:off x="1558962" y="562366"/>
            <a:ext cx="9238434" cy="857559"/>
          </a:xfrm>
        </p:spPr>
        <p:txBody>
          <a:bodyPr/>
          <a:lstStyle/>
          <a:p>
            <a:r>
              <a:rPr lang="en-GB" dirty="0"/>
              <a:t>Conclusion</a:t>
            </a:r>
          </a:p>
        </p:txBody>
      </p:sp>
      <p:sp>
        <p:nvSpPr>
          <p:cNvPr id="3" name="Content Placeholder 2">
            <a:extLst>
              <a:ext uri="{FF2B5EF4-FFF2-40B4-BE49-F238E27FC236}">
                <a16:creationId xmlns:a16="http://schemas.microsoft.com/office/drawing/2014/main" id="{8C484883-D6CC-04EB-8CDE-793F751BB271}"/>
              </a:ext>
            </a:extLst>
          </p:cNvPr>
          <p:cNvSpPr>
            <a:spLocks noGrp="1"/>
          </p:cNvSpPr>
          <p:nvPr>
            <p:ph idx="1"/>
          </p:nvPr>
        </p:nvSpPr>
        <p:spPr>
          <a:xfrm>
            <a:off x="845389" y="1751161"/>
            <a:ext cx="10610490" cy="4364965"/>
          </a:xfrm>
        </p:spPr>
        <p:txBody>
          <a:bodyPr>
            <a:normAutofit fontScale="55000" lnSpcReduction="20000"/>
          </a:bodyPr>
          <a:lstStyle/>
          <a:p>
            <a:pPr algn="l"/>
            <a:r>
              <a:rPr lang="en-GB" sz="3300" b="0" i="0" dirty="0">
                <a:solidFill>
                  <a:srgbClr val="E3E3E3"/>
                </a:solidFill>
                <a:effectLst/>
              </a:rPr>
              <a:t>There are a number of reasons why low-income households are more vulnerable to the impact of rising energy prices. First, low-income households are more likely to live in older, less energy-efficient homes. This means that they are more likely to have to spend more money on energy to heat and cool their homes. Second, low-income households are more likely to be reliant on public transport. This means that they are more likely to be affected by rising fuel prices. Third, low-income households are more likely to be on fixed incomes. This means that they have less flexibility to adjust their spending when energy prices rise.</a:t>
            </a:r>
          </a:p>
          <a:p>
            <a:pPr algn="l"/>
            <a:r>
              <a:rPr lang="en-GB" sz="3300" b="0" i="0" dirty="0">
                <a:solidFill>
                  <a:srgbClr val="E3E3E3"/>
                </a:solidFill>
                <a:effectLst/>
              </a:rPr>
              <a:t>There are a number of things that can be done to help low-income households cope with the impact of rising energy prices. One option is to provide financial assistance to help them pay for their energy bills. Another option is to provide energy efficiency upgrades to their homes. This would help them to reduce their energy consumption and save money on their energy bills. Finally, it is important to raise awareness of the impact of rising energy prices on low-income households and to lobby for policies that will help them to cope with these rising costs.</a:t>
            </a:r>
          </a:p>
          <a:p>
            <a:pPr marL="0" indent="0">
              <a:buNone/>
            </a:pPr>
            <a:endParaRPr lang="en-GB" dirty="0"/>
          </a:p>
        </p:txBody>
      </p:sp>
    </p:spTree>
    <p:extLst>
      <p:ext uri="{BB962C8B-B14F-4D97-AF65-F5344CB8AC3E}">
        <p14:creationId xmlns:p14="http://schemas.microsoft.com/office/powerpoint/2010/main" val="205958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C653-FD5B-4D9C-2730-82829DF42D0A}"/>
              </a:ext>
            </a:extLst>
          </p:cNvPr>
          <p:cNvSpPr>
            <a:spLocks noGrp="1"/>
          </p:cNvSpPr>
          <p:nvPr>
            <p:ph type="title"/>
          </p:nvPr>
        </p:nvSpPr>
        <p:spPr/>
        <p:txBody>
          <a:bodyPr/>
          <a:lstStyle/>
          <a:p>
            <a:r>
              <a:rPr lang="en-GB" dirty="0"/>
              <a:t>MY RESEARCH QUESTIONs</a:t>
            </a:r>
          </a:p>
        </p:txBody>
      </p:sp>
      <p:sp>
        <p:nvSpPr>
          <p:cNvPr id="3" name="Content Placeholder 2">
            <a:extLst>
              <a:ext uri="{FF2B5EF4-FFF2-40B4-BE49-F238E27FC236}">
                <a16:creationId xmlns:a16="http://schemas.microsoft.com/office/drawing/2014/main" id="{B2F92D9E-9CE4-6973-6127-1899CB82D10B}"/>
              </a:ext>
            </a:extLst>
          </p:cNvPr>
          <p:cNvSpPr>
            <a:spLocks noGrp="1"/>
          </p:cNvSpPr>
          <p:nvPr>
            <p:ph idx="1"/>
          </p:nvPr>
        </p:nvSpPr>
        <p:spPr/>
        <p:txBody>
          <a:bodyPr/>
          <a:lstStyle/>
          <a:p>
            <a:r>
              <a:rPr lang="en-GB" sz="2400" b="1" i="0" dirty="0">
                <a:solidFill>
                  <a:srgbClr val="E3E3E3"/>
                </a:solidFill>
                <a:effectLst/>
                <a:latin typeface="Google Sans"/>
              </a:rPr>
              <a:t>How has the rising cost of energy impacted households in the UK?</a:t>
            </a:r>
          </a:p>
          <a:p>
            <a:r>
              <a:rPr lang="en-GB" sz="2400" b="1" dirty="0">
                <a:solidFill>
                  <a:srgbClr val="E3E3E3"/>
                </a:solidFill>
                <a:latin typeface="Google Sans"/>
              </a:rPr>
              <a:t>How does the rising energy prices affect both higher and lower income families?</a:t>
            </a:r>
            <a:endParaRPr lang="en-GB" sz="2400" b="1" i="0" dirty="0">
              <a:solidFill>
                <a:srgbClr val="E3E3E3"/>
              </a:solidFill>
              <a:effectLst/>
              <a:latin typeface="Google Sans"/>
            </a:endParaRPr>
          </a:p>
          <a:p>
            <a:pPr marL="0" indent="0">
              <a:buNone/>
            </a:pPr>
            <a:r>
              <a:rPr lang="en-GB" sz="2400" b="1" dirty="0">
                <a:solidFill>
                  <a:srgbClr val="E3E3E3"/>
                </a:solidFill>
                <a:latin typeface="Google Sans"/>
              </a:rPr>
              <a:t>Do to this, I will use a variety of data sources, and combine them.</a:t>
            </a:r>
            <a:endParaRPr lang="en-GB" sz="2000" b="1" i="0" dirty="0">
              <a:solidFill>
                <a:srgbClr val="E3E3E3"/>
              </a:solidFill>
              <a:effectLst/>
              <a:latin typeface="Google Sans"/>
            </a:endParaRPr>
          </a:p>
          <a:p>
            <a:pPr marL="0" indent="0">
              <a:buNone/>
            </a:pPr>
            <a:endParaRPr lang="en-GB" dirty="0"/>
          </a:p>
        </p:txBody>
      </p:sp>
    </p:spTree>
    <p:extLst>
      <p:ext uri="{BB962C8B-B14F-4D97-AF65-F5344CB8AC3E}">
        <p14:creationId xmlns:p14="http://schemas.microsoft.com/office/powerpoint/2010/main" val="232142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DDE2-3C89-A9E9-0F96-89BC5A8FDFC3}"/>
              </a:ext>
            </a:extLst>
          </p:cNvPr>
          <p:cNvSpPr>
            <a:spLocks noGrp="1"/>
          </p:cNvSpPr>
          <p:nvPr>
            <p:ph type="title"/>
          </p:nvPr>
        </p:nvSpPr>
        <p:spPr>
          <a:xfrm>
            <a:off x="1429566" y="812532"/>
            <a:ext cx="9238434" cy="857559"/>
          </a:xfrm>
        </p:spPr>
        <p:txBody>
          <a:bodyPr/>
          <a:lstStyle/>
          <a:p>
            <a:r>
              <a:rPr lang="en-GB" i="0" dirty="0">
                <a:effectLst/>
                <a:latin typeface="Google Sans"/>
              </a:rPr>
              <a:t>Introduction</a:t>
            </a:r>
            <a:endParaRPr lang="en-GB" dirty="0"/>
          </a:p>
        </p:txBody>
      </p:sp>
      <p:sp>
        <p:nvSpPr>
          <p:cNvPr id="3" name="Content Placeholder 2">
            <a:extLst>
              <a:ext uri="{FF2B5EF4-FFF2-40B4-BE49-F238E27FC236}">
                <a16:creationId xmlns:a16="http://schemas.microsoft.com/office/drawing/2014/main" id="{22C8AFF9-2361-DBDA-E031-A7CD91BF26E8}"/>
              </a:ext>
            </a:extLst>
          </p:cNvPr>
          <p:cNvSpPr>
            <a:spLocks noGrp="1"/>
          </p:cNvSpPr>
          <p:nvPr>
            <p:ph idx="1"/>
          </p:nvPr>
        </p:nvSpPr>
        <p:spPr>
          <a:xfrm>
            <a:off x="1429566" y="2009955"/>
            <a:ext cx="9238434" cy="4226944"/>
          </a:xfrm>
        </p:spPr>
        <p:txBody>
          <a:bodyPr/>
          <a:lstStyle/>
          <a:p>
            <a:pPr marL="0" indent="0" algn="l">
              <a:buNone/>
            </a:pPr>
            <a:r>
              <a:rPr lang="en-GB" b="0" i="0" dirty="0">
                <a:effectLst/>
                <a:latin typeface="Google Sans"/>
              </a:rPr>
              <a:t>Good morning. Today, I'm going to talk about the increasing price of energy and its effect on different economic sectors in the UK.</a:t>
            </a:r>
          </a:p>
          <a:p>
            <a:pPr marL="0" indent="0" algn="l">
              <a:buNone/>
            </a:pPr>
            <a:endParaRPr lang="en-GB" b="0" i="0" dirty="0">
              <a:effectLst/>
              <a:latin typeface="Google Sans"/>
            </a:endParaRPr>
          </a:p>
          <a:p>
            <a:pPr marL="0" indent="0" algn="l">
              <a:buNone/>
            </a:pPr>
            <a:r>
              <a:rPr lang="en-GB" b="0" i="0" dirty="0">
                <a:effectLst/>
                <a:latin typeface="Google Sans"/>
              </a:rPr>
              <a:t>The price of energy has been rising steadily in recent years. This is due to a number of factors, including:</a:t>
            </a:r>
          </a:p>
          <a:p>
            <a:pPr algn="l">
              <a:buFont typeface="Arial" panose="020B0604020202020204" pitchFamily="34" charset="0"/>
              <a:buChar char="•"/>
            </a:pPr>
            <a:r>
              <a:rPr lang="en-GB" b="0" i="0" dirty="0">
                <a:effectLst/>
                <a:latin typeface="Google Sans"/>
              </a:rPr>
              <a:t>The increasing demand for energy from developing countries</a:t>
            </a:r>
          </a:p>
          <a:p>
            <a:pPr algn="l">
              <a:buFont typeface="Arial" panose="020B0604020202020204" pitchFamily="34" charset="0"/>
              <a:buChar char="•"/>
            </a:pPr>
            <a:r>
              <a:rPr lang="en-GB" b="0" i="0" dirty="0">
                <a:effectLst/>
                <a:latin typeface="Google Sans"/>
              </a:rPr>
              <a:t>The depletion of fossil fuels</a:t>
            </a:r>
          </a:p>
          <a:p>
            <a:pPr algn="l">
              <a:buFont typeface="Arial" panose="020B0604020202020204" pitchFamily="34" charset="0"/>
              <a:buChar char="•"/>
            </a:pPr>
            <a:r>
              <a:rPr lang="en-GB" b="0" i="0" dirty="0">
                <a:effectLst/>
                <a:latin typeface="Google Sans"/>
              </a:rPr>
              <a:t>The increasing cost of renewable energy</a:t>
            </a:r>
          </a:p>
          <a:p>
            <a:pPr algn="l">
              <a:buFont typeface="Arial" panose="020B0604020202020204" pitchFamily="34" charset="0"/>
              <a:buChar char="•"/>
            </a:pPr>
            <a:r>
              <a:rPr lang="en-GB" dirty="0">
                <a:latin typeface="Google Sans"/>
              </a:rPr>
              <a:t>Ukraine-Russia war</a:t>
            </a:r>
            <a:endParaRPr lang="en-GB" b="0" i="0" dirty="0">
              <a:effectLst/>
              <a:latin typeface="Google Sans"/>
            </a:endParaRPr>
          </a:p>
          <a:p>
            <a:endParaRPr lang="en-GB" dirty="0"/>
          </a:p>
        </p:txBody>
      </p:sp>
    </p:spTree>
    <p:extLst>
      <p:ext uri="{BB962C8B-B14F-4D97-AF65-F5344CB8AC3E}">
        <p14:creationId xmlns:p14="http://schemas.microsoft.com/office/powerpoint/2010/main" val="166093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4B93-FD24-3544-8C11-8070FDCF27D2}"/>
              </a:ext>
            </a:extLst>
          </p:cNvPr>
          <p:cNvSpPr>
            <a:spLocks noGrp="1"/>
          </p:cNvSpPr>
          <p:nvPr>
            <p:ph type="title"/>
          </p:nvPr>
        </p:nvSpPr>
        <p:spPr>
          <a:xfrm>
            <a:off x="1429566" y="1054071"/>
            <a:ext cx="9238434" cy="857559"/>
          </a:xfrm>
        </p:spPr>
        <p:txBody>
          <a:bodyPr/>
          <a:lstStyle/>
          <a:p>
            <a:r>
              <a:rPr lang="en-GB" i="0" dirty="0">
                <a:effectLst/>
                <a:latin typeface="Google Sans"/>
              </a:rPr>
              <a:t>Energy Effect on CPI</a:t>
            </a:r>
            <a:endParaRPr lang="en-GB" dirty="0"/>
          </a:p>
        </p:txBody>
      </p:sp>
      <p:sp>
        <p:nvSpPr>
          <p:cNvPr id="3" name="Content Placeholder 2">
            <a:extLst>
              <a:ext uri="{FF2B5EF4-FFF2-40B4-BE49-F238E27FC236}">
                <a16:creationId xmlns:a16="http://schemas.microsoft.com/office/drawing/2014/main" id="{08E0AC8C-9416-C4FA-6B7D-38C939B53C67}"/>
              </a:ext>
            </a:extLst>
          </p:cNvPr>
          <p:cNvSpPr>
            <a:spLocks noGrp="1"/>
          </p:cNvSpPr>
          <p:nvPr>
            <p:ph idx="1"/>
          </p:nvPr>
        </p:nvSpPr>
        <p:spPr/>
        <p:txBody>
          <a:bodyPr/>
          <a:lstStyle/>
          <a:p>
            <a:pPr marL="0" indent="0">
              <a:buNone/>
            </a:pPr>
            <a:r>
              <a:rPr lang="en-GB" dirty="0"/>
              <a:t>The rising cost of energy has had a significant impact on the Consumer Price Index (CPI). The CPI is a measure of the prices of goods and services in the UK. When the price of energy goes up, it pushes up the CPI, which means that people have less money to spend on other things.</a:t>
            </a:r>
          </a:p>
          <a:p>
            <a:pPr marL="0" indent="0">
              <a:buNone/>
            </a:pPr>
            <a:r>
              <a:rPr lang="en-GB" dirty="0"/>
              <a:t>In 2022, The CPI in the UK was 9.1% (10.1% </a:t>
            </a:r>
            <a:r>
              <a:rPr lang="en-GB" dirty="0" err="1"/>
              <a:t>jan</a:t>
            </a:r>
            <a:r>
              <a:rPr lang="en-GB" dirty="0"/>
              <a:t> 2023, 10.4% </a:t>
            </a:r>
            <a:r>
              <a:rPr lang="en-GB" dirty="0" err="1"/>
              <a:t>feb</a:t>
            </a:r>
            <a:r>
              <a:rPr lang="en-GB" dirty="0"/>
              <a:t> 2023). Energy prices in 2022 rose 28.7%, which is a major reason that the CPI rose very highly in 2022. </a:t>
            </a:r>
          </a:p>
          <a:p>
            <a:pPr marL="0" indent="0">
              <a:buNone/>
            </a:pPr>
            <a:r>
              <a:rPr lang="en-GB" b="0" i="0" dirty="0">
                <a:effectLst/>
              </a:rPr>
              <a:t>The high inflation rate in the UK is causing a squeeze on household incomes. People are having to pay more for the things they need, and this is having a negative impact on their spending power.</a:t>
            </a:r>
            <a:endParaRPr lang="en-GB" dirty="0"/>
          </a:p>
          <a:p>
            <a:pPr marL="0" indent="0">
              <a:buNone/>
            </a:pPr>
            <a:endParaRPr lang="en-GB" dirty="0"/>
          </a:p>
        </p:txBody>
      </p:sp>
    </p:spTree>
    <p:extLst>
      <p:ext uri="{BB962C8B-B14F-4D97-AF65-F5344CB8AC3E}">
        <p14:creationId xmlns:p14="http://schemas.microsoft.com/office/powerpoint/2010/main" val="269174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4016-73C3-C8CF-C184-FE8B22DF1AAF}"/>
              </a:ext>
            </a:extLst>
          </p:cNvPr>
          <p:cNvSpPr>
            <a:spLocks noGrp="1"/>
          </p:cNvSpPr>
          <p:nvPr>
            <p:ph type="title"/>
          </p:nvPr>
        </p:nvSpPr>
        <p:spPr>
          <a:xfrm>
            <a:off x="1429566" y="762000"/>
            <a:ext cx="9238434" cy="857559"/>
          </a:xfrm>
        </p:spPr>
        <p:txBody>
          <a:bodyPr/>
          <a:lstStyle/>
          <a:p>
            <a:r>
              <a:rPr lang="en-GB" dirty="0"/>
              <a:t>Data VALIDATION &amp; cleansing (in excel)</a:t>
            </a:r>
          </a:p>
        </p:txBody>
      </p:sp>
      <p:sp>
        <p:nvSpPr>
          <p:cNvPr id="3" name="Content Placeholder 2">
            <a:extLst>
              <a:ext uri="{FF2B5EF4-FFF2-40B4-BE49-F238E27FC236}">
                <a16:creationId xmlns:a16="http://schemas.microsoft.com/office/drawing/2014/main" id="{48F27D98-8CBA-D321-BCE8-0014D2E70457}"/>
              </a:ext>
            </a:extLst>
          </p:cNvPr>
          <p:cNvSpPr>
            <a:spLocks noGrp="1"/>
          </p:cNvSpPr>
          <p:nvPr>
            <p:ph idx="1"/>
          </p:nvPr>
        </p:nvSpPr>
        <p:spPr>
          <a:xfrm>
            <a:off x="1429566" y="2104845"/>
            <a:ext cx="9238434" cy="3810000"/>
          </a:xfrm>
        </p:spPr>
        <p:txBody>
          <a:bodyPr>
            <a:normAutofit fontScale="92500" lnSpcReduction="20000"/>
          </a:bodyPr>
          <a:lstStyle/>
          <a:p>
            <a:pPr marL="0" indent="0">
              <a:buNone/>
            </a:pPr>
            <a:r>
              <a:rPr lang="en-GB" dirty="0"/>
              <a:t>The data used in this presentation is the given in the linked article. This data contains 3 columns, which are “COICOP Class level item”, “Energy Intensity” &amp; “Energy Intensity Group”. Please note, I converted the </a:t>
            </a:r>
            <a:r>
              <a:rPr lang="en-GB" dirty="0" err="1"/>
              <a:t>xslx</a:t>
            </a:r>
            <a:r>
              <a:rPr lang="en-GB" dirty="0"/>
              <a:t> file to a csv file.</a:t>
            </a:r>
          </a:p>
          <a:p>
            <a:pPr marL="0" indent="0">
              <a:buNone/>
            </a:pPr>
            <a:r>
              <a:rPr lang="en-GB" dirty="0"/>
              <a:t>“COICOP Class level item” column contains a sequence of numbers and item name. Some of these contain a sublevel (</a:t>
            </a:r>
            <a:r>
              <a:rPr lang="en-GB" dirty="0" err="1"/>
              <a:t>e,g</a:t>
            </a:r>
            <a:r>
              <a:rPr lang="en-GB" dirty="0"/>
              <a:t>: 01.1.1), whereas some do not contain an extra value at the end. Values without a sublevel are filled in manually so all values have the same format. No missing values are here.</a:t>
            </a:r>
          </a:p>
          <a:p>
            <a:pPr marL="0" indent="0">
              <a:buNone/>
            </a:pPr>
            <a:r>
              <a:rPr lang="en-GB" dirty="0"/>
              <a:t>“Energy Intensity” column values are all valid in a percentage number format. No missing values are here.</a:t>
            </a:r>
          </a:p>
          <a:p>
            <a:pPr marL="0" indent="0">
              <a:buNone/>
            </a:pPr>
            <a:r>
              <a:rPr lang="en-GB" dirty="0"/>
              <a:t>“Energy Intensity Group” column values contain 6 unique values (Very low, low, high, very high, energy, and rents. No missing values are here.</a:t>
            </a:r>
          </a:p>
        </p:txBody>
      </p:sp>
    </p:spTree>
    <p:extLst>
      <p:ext uri="{BB962C8B-B14F-4D97-AF65-F5344CB8AC3E}">
        <p14:creationId xmlns:p14="http://schemas.microsoft.com/office/powerpoint/2010/main" val="56523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53DC-6AAE-EF99-4124-B95F999AFB29}"/>
              </a:ext>
            </a:extLst>
          </p:cNvPr>
          <p:cNvSpPr>
            <a:spLocks noGrp="1"/>
          </p:cNvSpPr>
          <p:nvPr>
            <p:ph type="title"/>
          </p:nvPr>
        </p:nvSpPr>
        <p:spPr>
          <a:xfrm>
            <a:off x="1429566" y="762000"/>
            <a:ext cx="9238434" cy="857559"/>
          </a:xfrm>
        </p:spPr>
        <p:txBody>
          <a:bodyPr/>
          <a:lstStyle/>
          <a:p>
            <a:r>
              <a:rPr lang="en-GB" dirty="0"/>
              <a:t>Data cleansing (in Python)</a:t>
            </a:r>
          </a:p>
        </p:txBody>
      </p:sp>
      <p:sp>
        <p:nvSpPr>
          <p:cNvPr id="3" name="Content Placeholder 2">
            <a:extLst>
              <a:ext uri="{FF2B5EF4-FFF2-40B4-BE49-F238E27FC236}">
                <a16:creationId xmlns:a16="http://schemas.microsoft.com/office/drawing/2014/main" id="{F8F736FA-1E68-BAA8-5A98-FE8B7CE63948}"/>
              </a:ext>
            </a:extLst>
          </p:cNvPr>
          <p:cNvSpPr>
            <a:spLocks noGrp="1"/>
          </p:cNvSpPr>
          <p:nvPr>
            <p:ph idx="1"/>
          </p:nvPr>
        </p:nvSpPr>
        <p:spPr>
          <a:xfrm>
            <a:off x="1429566" y="1992702"/>
            <a:ext cx="9238434" cy="3810000"/>
          </a:xfrm>
        </p:spPr>
        <p:txBody>
          <a:bodyPr>
            <a:normAutofit/>
          </a:bodyPr>
          <a:lstStyle/>
          <a:p>
            <a:pPr marL="0" indent="0">
              <a:buNone/>
            </a:pPr>
            <a:r>
              <a:rPr lang="en-GB" dirty="0"/>
              <a:t>Using pandas, I converted the csv file to a pandas </a:t>
            </a:r>
            <a:r>
              <a:rPr lang="en-GB" dirty="0" err="1"/>
              <a:t>DataFrame</a:t>
            </a:r>
            <a:r>
              <a:rPr lang="en-GB" dirty="0"/>
              <a:t>. I first split the “COICOP Class level item” column into 4 columns called class, level, sublevel and item name. </a:t>
            </a:r>
          </a:p>
          <a:p>
            <a:pPr marL="0" indent="0">
              <a:buNone/>
            </a:pPr>
            <a:r>
              <a:rPr lang="en-GB" dirty="0"/>
              <a:t>The “class” column can interpreted better than numbers, so using the category list in Table 1 from the article, I can appropriately name each class with a string rather than a number.</a:t>
            </a:r>
          </a:p>
          <a:p>
            <a:pPr marL="0" indent="0">
              <a:buNone/>
            </a:pPr>
            <a:r>
              <a:rPr lang="en-GB" dirty="0"/>
              <a:t>We can change the “Energy Intensity” Column to numeric by removing the %. I also converted the “level” and “sublevel” to numeric.</a:t>
            </a:r>
          </a:p>
        </p:txBody>
      </p:sp>
    </p:spTree>
    <p:extLst>
      <p:ext uri="{BB962C8B-B14F-4D97-AF65-F5344CB8AC3E}">
        <p14:creationId xmlns:p14="http://schemas.microsoft.com/office/powerpoint/2010/main" val="56038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9443-7E42-D1E5-C9FA-CB18052D324F}"/>
              </a:ext>
            </a:extLst>
          </p:cNvPr>
          <p:cNvSpPr>
            <a:spLocks noGrp="1"/>
          </p:cNvSpPr>
          <p:nvPr>
            <p:ph type="title"/>
          </p:nvPr>
        </p:nvSpPr>
        <p:spPr>
          <a:xfrm>
            <a:off x="1688184" y="386159"/>
            <a:ext cx="9238434" cy="857559"/>
          </a:xfrm>
        </p:spPr>
        <p:txBody>
          <a:bodyPr/>
          <a:lstStyle/>
          <a:p>
            <a:r>
              <a:rPr lang="en-GB" dirty="0"/>
              <a:t>The effect of energy on each sector</a:t>
            </a:r>
          </a:p>
        </p:txBody>
      </p:sp>
      <p:sp>
        <p:nvSpPr>
          <p:cNvPr id="6" name="TextBox 5">
            <a:extLst>
              <a:ext uri="{FF2B5EF4-FFF2-40B4-BE49-F238E27FC236}">
                <a16:creationId xmlns:a16="http://schemas.microsoft.com/office/drawing/2014/main" id="{550FCAC2-77BC-5651-9D66-4A2E26474A3D}"/>
              </a:ext>
            </a:extLst>
          </p:cNvPr>
          <p:cNvSpPr txBox="1"/>
          <p:nvPr/>
        </p:nvSpPr>
        <p:spPr>
          <a:xfrm>
            <a:off x="2024822" y="6287175"/>
            <a:ext cx="9100868" cy="369332"/>
          </a:xfrm>
          <a:prstGeom prst="rect">
            <a:avLst/>
          </a:prstGeom>
          <a:noFill/>
        </p:spPr>
        <p:txBody>
          <a:bodyPr wrap="square" rtlCol="0">
            <a:spAutoFit/>
          </a:bodyPr>
          <a:lstStyle/>
          <a:p>
            <a:r>
              <a:rPr lang="en-GB" dirty="0"/>
              <a:t>Note: matplotlib and seaborn are used to generate this plot on python.</a:t>
            </a:r>
          </a:p>
        </p:txBody>
      </p:sp>
      <p:pic>
        <p:nvPicPr>
          <p:cNvPr id="8" name="Content Placeholder 7" descr="A picture containing text, screenshot, diagram, plot&#10;&#10;Description automatically generated">
            <a:extLst>
              <a:ext uri="{FF2B5EF4-FFF2-40B4-BE49-F238E27FC236}">
                <a16:creationId xmlns:a16="http://schemas.microsoft.com/office/drawing/2014/main" id="{86FBFBEE-A718-6DC7-15E1-9E2BF60FC2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858" y="1373133"/>
            <a:ext cx="7865679" cy="4784627"/>
          </a:xfrm>
        </p:spPr>
      </p:pic>
      <p:pic>
        <p:nvPicPr>
          <p:cNvPr id="10" name="Picture 9" descr="A picture containing text, screenshot, font, number&#10;&#10;Description automatically generated">
            <a:extLst>
              <a:ext uri="{FF2B5EF4-FFF2-40B4-BE49-F238E27FC236}">
                <a16:creationId xmlns:a16="http://schemas.microsoft.com/office/drawing/2014/main" id="{DB757FF2-32D0-6771-1A18-9B1B1CF49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300" y="1926806"/>
            <a:ext cx="3802100" cy="3152169"/>
          </a:xfrm>
          <a:prstGeom prst="rect">
            <a:avLst/>
          </a:prstGeom>
        </p:spPr>
      </p:pic>
    </p:spTree>
    <p:extLst>
      <p:ext uri="{BB962C8B-B14F-4D97-AF65-F5344CB8AC3E}">
        <p14:creationId xmlns:p14="http://schemas.microsoft.com/office/powerpoint/2010/main" val="135800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E19-D34E-55B7-6EC4-F7D70920F71C}"/>
              </a:ext>
            </a:extLst>
          </p:cNvPr>
          <p:cNvSpPr>
            <a:spLocks noGrp="1"/>
          </p:cNvSpPr>
          <p:nvPr>
            <p:ph type="title"/>
          </p:nvPr>
        </p:nvSpPr>
        <p:spPr>
          <a:xfrm>
            <a:off x="1067257" y="760773"/>
            <a:ext cx="9238434" cy="857559"/>
          </a:xfrm>
        </p:spPr>
        <p:txBody>
          <a:bodyPr/>
          <a:lstStyle/>
          <a:p>
            <a:r>
              <a:rPr lang="en-GB" dirty="0"/>
              <a:t>Effects on a specific Services</a:t>
            </a:r>
          </a:p>
        </p:txBody>
      </p:sp>
      <p:sp>
        <p:nvSpPr>
          <p:cNvPr id="3" name="Content Placeholder 2">
            <a:extLst>
              <a:ext uri="{FF2B5EF4-FFF2-40B4-BE49-F238E27FC236}">
                <a16:creationId xmlns:a16="http://schemas.microsoft.com/office/drawing/2014/main" id="{8BB0DC8B-749F-BFF2-CAE7-36F8804886C7}"/>
              </a:ext>
            </a:extLst>
          </p:cNvPr>
          <p:cNvSpPr>
            <a:spLocks noGrp="1"/>
          </p:cNvSpPr>
          <p:nvPr>
            <p:ph idx="1"/>
          </p:nvPr>
        </p:nvSpPr>
        <p:spPr>
          <a:xfrm>
            <a:off x="1136268" y="2070340"/>
            <a:ext cx="9238434" cy="3810000"/>
          </a:xfrm>
        </p:spPr>
        <p:txBody>
          <a:bodyPr>
            <a:normAutofit/>
          </a:bodyPr>
          <a:lstStyle/>
          <a:p>
            <a:pPr marL="0" indent="0">
              <a:buNone/>
            </a:pPr>
            <a:r>
              <a:rPr lang="en-GB" sz="1600" b="0" i="0" dirty="0">
                <a:effectLst/>
              </a:rPr>
              <a:t>Energy intensity is highest for housing and household services (20.5%) - which includes gas, electricity, and liquid fuels - and transport (17.5%), which includes fuels and lubricants. These energy components have indirect energy intensity rates of 58% (gas), 57% (electricity), 69% (liquid fuels) and 68% (fuels and lubricants) and reflect around four-fifths of the total energy expenditure of the CPI basket. In contrast, energy intensity is lowest for insurance (0.2%).</a:t>
            </a:r>
          </a:p>
          <a:p>
            <a:pPr marL="0" indent="0" algn="l">
              <a:buNone/>
            </a:pPr>
            <a:r>
              <a:rPr lang="en-GB" sz="1600" b="0" i="0" dirty="0">
                <a:effectLst/>
              </a:rPr>
              <a:t>Restaurants and hotels have an energy intensity of 2.7%. Accommodation services (3.1%) is more energy intensive than catering services (2.6%), although there is more spending on catering services. The minimum energy usage needed to be able to provide these services, regardless of the number of customers, likely accounts for their high energy intensity.</a:t>
            </a:r>
          </a:p>
          <a:p>
            <a:pPr marL="0" indent="0" algn="l">
              <a:buNone/>
            </a:pPr>
            <a:r>
              <a:rPr lang="en-GB" sz="1600" b="0" i="0" dirty="0">
                <a:effectLst/>
              </a:rPr>
              <a:t>In contrast, clothing and footwear have an energy intensity of 0.3%. Its production process is more dependent on non-energy inputs, such as labour.</a:t>
            </a:r>
          </a:p>
        </p:txBody>
      </p:sp>
    </p:spTree>
    <p:extLst>
      <p:ext uri="{BB962C8B-B14F-4D97-AF65-F5344CB8AC3E}">
        <p14:creationId xmlns:p14="http://schemas.microsoft.com/office/powerpoint/2010/main" val="321740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B6A3-9452-5913-6B0F-A651DA6822B2}"/>
              </a:ext>
            </a:extLst>
          </p:cNvPr>
          <p:cNvSpPr>
            <a:spLocks noGrp="1"/>
          </p:cNvSpPr>
          <p:nvPr>
            <p:ph type="title"/>
          </p:nvPr>
        </p:nvSpPr>
        <p:spPr>
          <a:xfrm>
            <a:off x="1476783" y="500499"/>
            <a:ext cx="9238434" cy="857559"/>
          </a:xfrm>
        </p:spPr>
        <p:txBody>
          <a:bodyPr/>
          <a:lstStyle/>
          <a:p>
            <a:r>
              <a:rPr lang="en-GB" dirty="0"/>
              <a:t>Average household expenditure for each Service/Sector</a:t>
            </a:r>
          </a:p>
        </p:txBody>
      </p:sp>
      <p:sp>
        <p:nvSpPr>
          <p:cNvPr id="3" name="Content Placeholder 2">
            <a:extLst>
              <a:ext uri="{FF2B5EF4-FFF2-40B4-BE49-F238E27FC236}">
                <a16:creationId xmlns:a16="http://schemas.microsoft.com/office/drawing/2014/main" id="{1B598673-9C45-232E-4290-A4401B9C9ED5}"/>
              </a:ext>
            </a:extLst>
          </p:cNvPr>
          <p:cNvSpPr>
            <a:spLocks noGrp="1"/>
          </p:cNvSpPr>
          <p:nvPr>
            <p:ph idx="1"/>
          </p:nvPr>
        </p:nvSpPr>
        <p:spPr>
          <a:xfrm>
            <a:off x="1162746" y="6127284"/>
            <a:ext cx="11898506" cy="1124372"/>
          </a:xfrm>
        </p:spPr>
        <p:txBody>
          <a:bodyPr/>
          <a:lstStyle/>
          <a:p>
            <a:pPr marL="0" indent="0">
              <a:buNone/>
            </a:pPr>
            <a:r>
              <a:rPr lang="en-GB" dirty="0"/>
              <a:t>Data obtained from gov website “Family spending workbook 1: detailed expenditure and trends”. </a:t>
            </a:r>
          </a:p>
        </p:txBody>
      </p:sp>
      <p:pic>
        <p:nvPicPr>
          <p:cNvPr id="7" name="Picture 6" descr="A picture containing text, screenshot, diagram, font&#10;&#10;Description automatically generated">
            <a:extLst>
              <a:ext uri="{FF2B5EF4-FFF2-40B4-BE49-F238E27FC236}">
                <a16:creationId xmlns:a16="http://schemas.microsoft.com/office/drawing/2014/main" id="{AD22B096-CE2C-FC3D-1FC7-4900C0E4B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70" y="1499008"/>
            <a:ext cx="6825672" cy="4495951"/>
          </a:xfrm>
          <a:prstGeom prst="rect">
            <a:avLst/>
          </a:prstGeom>
        </p:spPr>
      </p:pic>
      <p:pic>
        <p:nvPicPr>
          <p:cNvPr id="9" name="Picture 8" descr="A picture containing text, screenshot, font, number&#10;&#10;Description automatically generated">
            <a:extLst>
              <a:ext uri="{FF2B5EF4-FFF2-40B4-BE49-F238E27FC236}">
                <a16:creationId xmlns:a16="http://schemas.microsoft.com/office/drawing/2014/main" id="{4469E61B-302F-9077-F6FF-D233FCB20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342" y="2108326"/>
            <a:ext cx="4599089" cy="2881493"/>
          </a:xfrm>
          <a:prstGeom prst="rect">
            <a:avLst/>
          </a:prstGeom>
        </p:spPr>
      </p:pic>
    </p:spTree>
    <p:extLst>
      <p:ext uri="{BB962C8B-B14F-4D97-AF65-F5344CB8AC3E}">
        <p14:creationId xmlns:p14="http://schemas.microsoft.com/office/powerpoint/2010/main" val="3296445447"/>
      </p:ext>
    </p:extLst>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1241B"/>
      </a:dk2>
      <a:lt2>
        <a:srgbClr val="F0F3F2"/>
      </a:lt2>
      <a:accent1>
        <a:srgbClr val="C34D6A"/>
      </a:accent1>
      <a:accent2>
        <a:srgbClr val="B13B8A"/>
      </a:accent2>
      <a:accent3>
        <a:srgbClr val="B94DC3"/>
      </a:accent3>
      <a:accent4>
        <a:srgbClr val="763BB1"/>
      </a:accent4>
      <a:accent5>
        <a:srgbClr val="564DC3"/>
      </a:accent5>
      <a:accent6>
        <a:srgbClr val="3B62B1"/>
      </a:accent6>
      <a:hlink>
        <a:srgbClr val="785DC9"/>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970</TotalTime>
  <Words>1283</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Google Sans</vt:lpstr>
      <vt:lpstr>Trade Gothic Next Cond</vt:lpstr>
      <vt:lpstr>Trade Gothic Next Light</vt:lpstr>
      <vt:lpstr>PortalVTI</vt:lpstr>
      <vt:lpstr>increasing price of energy and its effect on different Households</vt:lpstr>
      <vt:lpstr>MY RESEARCH QUESTIONs</vt:lpstr>
      <vt:lpstr>Introduction</vt:lpstr>
      <vt:lpstr>Energy Effect on CPI</vt:lpstr>
      <vt:lpstr>Data VALIDATION &amp; cleansing (in excel)</vt:lpstr>
      <vt:lpstr>Data cleansing (in Python)</vt:lpstr>
      <vt:lpstr>The effect of energy on each sector</vt:lpstr>
      <vt:lpstr>Effects on a specific Services</vt:lpstr>
      <vt:lpstr>Average household expenditure for each Service/Sector</vt:lpstr>
      <vt:lpstr>How much does energy prices affect an average household’s expenditure?</vt:lpstr>
      <vt:lpstr>Percentage of expenditure for different households (clustered bar chart)</vt:lpstr>
      <vt:lpstr>How much does energy prices affect extreme household’s expenditure?</vt:lpstr>
      <vt:lpstr>Recommendations and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Ali</dc:creator>
  <cp:lastModifiedBy>Asad Ali</cp:lastModifiedBy>
  <cp:revision>41</cp:revision>
  <dcterms:created xsi:type="dcterms:W3CDTF">2023-05-30T11:05:31Z</dcterms:created>
  <dcterms:modified xsi:type="dcterms:W3CDTF">2023-06-01T10:21:29Z</dcterms:modified>
</cp:coreProperties>
</file>