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23"/>
  </p:notesMasterIdLst>
  <p:handoutMasterIdLst>
    <p:handoutMasterId r:id="rId24"/>
  </p:handoutMasterIdLst>
  <p:sldIdLst>
    <p:sldId id="1923" r:id="rId5"/>
    <p:sldId id="2145707285" r:id="rId6"/>
    <p:sldId id="2145707314" r:id="rId7"/>
    <p:sldId id="2145707315" r:id="rId8"/>
    <p:sldId id="2145707316" r:id="rId9"/>
    <p:sldId id="2145707317" r:id="rId10"/>
    <p:sldId id="2145707318" r:id="rId11"/>
    <p:sldId id="2145707319" r:id="rId12"/>
    <p:sldId id="2145707320" r:id="rId13"/>
    <p:sldId id="2145707321" r:id="rId14"/>
    <p:sldId id="2145707322" r:id="rId15"/>
    <p:sldId id="2145707323" r:id="rId16"/>
    <p:sldId id="2145707324" r:id="rId17"/>
    <p:sldId id="2145707325" r:id="rId18"/>
    <p:sldId id="2145707326" r:id="rId19"/>
    <p:sldId id="2145707274" r:id="rId20"/>
    <p:sldId id="2145707295" r:id="rId21"/>
    <p:sldId id="2145707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ilkinson" initials="SW" lastIdx="1" clrIdx="0">
    <p:extLst>
      <p:ext uri="{19B8F6BF-5375-455C-9EA6-DF929625EA0E}">
        <p15:presenceInfo xmlns:p15="http://schemas.microsoft.com/office/powerpoint/2012/main" userId="1186059c3be801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66"/>
    <a:srgbClr val="E6BA00"/>
    <a:srgbClr val="FFCC00"/>
    <a:srgbClr val="008600"/>
    <a:srgbClr val="0062AC"/>
    <a:srgbClr val="009900"/>
    <a:srgbClr val="F5E1AF"/>
    <a:srgbClr val="F6F8F8"/>
    <a:srgbClr val="4255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2B105-EE19-4255-9D8E-FD9DE54DD187}" v="5" dt="2024-02-20T15:46:36.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5097" autoAdjust="0"/>
  </p:normalViewPr>
  <p:slideViewPr>
    <p:cSldViewPr snapToGrid="0">
      <p:cViewPr varScale="1">
        <p:scale>
          <a:sx n="93" d="100"/>
          <a:sy n="93" d="100"/>
        </p:scale>
        <p:origin x="44" y="148"/>
      </p:cViewPr>
      <p:guideLst/>
    </p:cSldViewPr>
  </p:slideViewPr>
  <p:outlineViewPr>
    <p:cViewPr>
      <p:scale>
        <a:sx n="33" d="100"/>
        <a:sy n="33" d="100"/>
      </p:scale>
      <p:origin x="0" y="-6974"/>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94" d="100"/>
          <a:sy n="94" d="100"/>
        </p:scale>
        <p:origin x="3226"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EC95-64DF-BC69-FC71-A682B40486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9611872-9401-5D00-CCCA-46DDE0B8B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6D816-94D6-40FC-B977-F8A94C7E4824}" type="datetimeFigureOut">
              <a:rPr lang="en-GB" smtClean="0"/>
              <a:t>07/06/2024</a:t>
            </a:fld>
            <a:endParaRPr lang="en-GB"/>
          </a:p>
        </p:txBody>
      </p:sp>
      <p:sp>
        <p:nvSpPr>
          <p:cNvPr id="4" name="Footer Placeholder 3">
            <a:extLst>
              <a:ext uri="{FF2B5EF4-FFF2-40B4-BE49-F238E27FC236}">
                <a16:creationId xmlns:a16="http://schemas.microsoft.com/office/drawing/2014/main" id="{46056112-4593-5EC1-B7DA-2B07022F7A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19C22BD-2C7D-A062-42A2-EA161F716A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EB188-56CE-4FCB-8130-436851797F69}" type="slidenum">
              <a:rPr lang="en-GB" smtClean="0"/>
              <a:t>‹#›</a:t>
            </a:fld>
            <a:endParaRPr lang="en-GB"/>
          </a:p>
        </p:txBody>
      </p:sp>
    </p:spTree>
    <p:extLst>
      <p:ext uri="{BB962C8B-B14F-4D97-AF65-F5344CB8AC3E}">
        <p14:creationId xmlns:p14="http://schemas.microsoft.com/office/powerpoint/2010/main" val="3162181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ED4C3-48B6-4E4A-9B0F-8051E56348DC}" type="datetimeFigureOut">
              <a:rPr lang="en-GB" smtClean="0"/>
              <a:t>07/06/2024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EC7EF-95E1-3D44-A982-BC7A3E9C617E}" type="slidenum">
              <a:rPr lang="en-GB" smtClean="0"/>
              <a:t>‹#›</a:t>
            </a:fld>
            <a:endParaRPr lang="en-GB"/>
          </a:p>
        </p:txBody>
      </p:sp>
    </p:spTree>
    <p:extLst>
      <p:ext uri="{BB962C8B-B14F-4D97-AF65-F5344CB8AC3E}">
        <p14:creationId xmlns:p14="http://schemas.microsoft.com/office/powerpoint/2010/main" val="150163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Standard title slide</a:t>
            </a:r>
          </a:p>
        </p:txBody>
      </p:sp>
      <p:sp>
        <p:nvSpPr>
          <p:cNvPr id="4" name="Slide Number Placeholder 3"/>
          <p:cNvSpPr>
            <a:spLocks noGrp="1"/>
          </p:cNvSpPr>
          <p:nvPr>
            <p:ph type="sldNum" sz="quarter" idx="5"/>
          </p:nvPr>
        </p:nvSpPr>
        <p:spPr/>
        <p:txBody>
          <a:bodyPr/>
          <a:lstStyle/>
          <a:p>
            <a:fld id="{9A4EC7EF-95E1-3D44-A982-BC7A3E9C617E}" type="slidenum">
              <a:rPr lang="en-GB" smtClean="0"/>
              <a:t>1</a:t>
            </a:fld>
            <a:endParaRPr lang="en-GB"/>
          </a:p>
        </p:txBody>
      </p:sp>
    </p:spTree>
    <p:extLst>
      <p:ext uri="{BB962C8B-B14F-4D97-AF65-F5344CB8AC3E}">
        <p14:creationId xmlns:p14="http://schemas.microsoft.com/office/powerpoint/2010/main" val="247575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A3ED2-5128-EF78-2147-949BE70BF4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070F5B-4615-BBFD-192D-25D6B122C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D3A760-4C19-AA73-092A-6191F97418B1}"/>
              </a:ext>
            </a:extLst>
          </p:cNvPr>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a:extLst>
              <a:ext uri="{FF2B5EF4-FFF2-40B4-BE49-F238E27FC236}">
                <a16:creationId xmlns:a16="http://schemas.microsoft.com/office/drawing/2014/main" id="{3D13E0CE-3065-90B6-C1B6-3D2B59BEFD1C}"/>
              </a:ext>
            </a:extLst>
          </p:cNvPr>
          <p:cNvSpPr>
            <a:spLocks noGrp="1"/>
          </p:cNvSpPr>
          <p:nvPr>
            <p:ph type="sldNum" sz="quarter" idx="5"/>
          </p:nvPr>
        </p:nvSpPr>
        <p:spPr/>
        <p:txBody>
          <a:bodyPr/>
          <a:lstStyle/>
          <a:p>
            <a:fld id="{9A4EC7EF-95E1-3D44-A982-BC7A3E9C617E}" type="slidenum">
              <a:rPr lang="en-GB" smtClean="0"/>
              <a:t>2</a:t>
            </a:fld>
            <a:endParaRPr lang="en-GB"/>
          </a:p>
        </p:txBody>
      </p:sp>
    </p:spTree>
    <p:extLst>
      <p:ext uri="{BB962C8B-B14F-4D97-AF65-F5344CB8AC3E}">
        <p14:creationId xmlns:p14="http://schemas.microsoft.com/office/powerpoint/2010/main" val="248677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6</a:t>
            </a:fld>
            <a:endParaRPr lang="en-GB"/>
          </a:p>
        </p:txBody>
      </p:sp>
    </p:spTree>
    <p:extLst>
      <p:ext uri="{BB962C8B-B14F-4D97-AF65-F5344CB8AC3E}">
        <p14:creationId xmlns:p14="http://schemas.microsoft.com/office/powerpoint/2010/main" val="347708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8</a:t>
            </a:fld>
            <a:endParaRPr lang="en-GB"/>
          </a:p>
        </p:txBody>
      </p:sp>
    </p:spTree>
    <p:extLst>
      <p:ext uri="{BB962C8B-B14F-4D97-AF65-F5344CB8AC3E}">
        <p14:creationId xmlns:p14="http://schemas.microsoft.com/office/powerpoint/2010/main" val="61458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10</a:t>
            </a:fld>
            <a:endParaRPr lang="en-GB"/>
          </a:p>
        </p:txBody>
      </p:sp>
    </p:spTree>
    <p:extLst>
      <p:ext uri="{BB962C8B-B14F-4D97-AF65-F5344CB8AC3E}">
        <p14:creationId xmlns:p14="http://schemas.microsoft.com/office/powerpoint/2010/main" val="18174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11</a:t>
            </a:fld>
            <a:endParaRPr lang="en-GB"/>
          </a:p>
        </p:txBody>
      </p:sp>
    </p:spTree>
    <p:extLst>
      <p:ext uri="{BB962C8B-B14F-4D97-AF65-F5344CB8AC3E}">
        <p14:creationId xmlns:p14="http://schemas.microsoft.com/office/powerpoint/2010/main" val="5959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12</a:t>
            </a:fld>
            <a:endParaRPr lang="en-GB"/>
          </a:p>
        </p:txBody>
      </p:sp>
    </p:spTree>
    <p:extLst>
      <p:ext uri="{BB962C8B-B14F-4D97-AF65-F5344CB8AC3E}">
        <p14:creationId xmlns:p14="http://schemas.microsoft.com/office/powerpoint/2010/main" val="240575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EC7EF-95E1-3D44-A982-BC7A3E9C617E}" type="slidenum">
              <a:rPr lang="en-GB" smtClean="0"/>
              <a:t>13</a:t>
            </a:fld>
            <a:endParaRPr lang="en-GB"/>
          </a:p>
        </p:txBody>
      </p:sp>
    </p:spTree>
    <p:extLst>
      <p:ext uri="{BB962C8B-B14F-4D97-AF65-F5344CB8AC3E}">
        <p14:creationId xmlns:p14="http://schemas.microsoft.com/office/powerpoint/2010/main" val="2173076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ront title slide">
    <p:bg>
      <p:bgPr>
        <a:solidFill>
          <a:srgbClr val="F6F8F8"/>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98E9D71-498A-0294-DB92-FA8A45963CA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330720" y="-508517"/>
            <a:ext cx="11319578" cy="8005665"/>
          </a:xfrm>
          <a:prstGeom prst="rect">
            <a:avLst/>
          </a:prstGeom>
        </p:spPr>
      </p:pic>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1002268"/>
            <a:ext cx="4643853" cy="2507695"/>
          </a:xfrm>
          <a:prstGeom prst="rect">
            <a:avLst/>
          </a:prstGeom>
        </p:spPr>
        <p:txBody>
          <a:bodyPr lIns="0" tIns="0" rIns="0" bIns="0" anchor="b">
            <a:noAutofit/>
          </a:bodyPr>
          <a:lstStyle>
            <a:lvl1pPr algn="l">
              <a:defRPr sz="5400" b="1" spc="-30" baseline="0">
                <a:solidFill>
                  <a:schemeClr val="tx1"/>
                </a:solidFill>
              </a:defRPr>
            </a:lvl1pPr>
          </a:lstStyle>
          <a:p>
            <a:r>
              <a:rPr lang="en-GB" dirty="0"/>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28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dirty="0"/>
          </a:p>
        </p:txBody>
      </p:sp>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GB" dirty="0"/>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dirty="0"/>
          </a:p>
        </p:txBody>
      </p:sp>
      <p:pic>
        <p:nvPicPr>
          <p:cNvPr id="9" name="Picture 8" descr="Logo&#10;&#10;Description automatically generated">
            <a:extLst>
              <a:ext uri="{FF2B5EF4-FFF2-40B4-BE49-F238E27FC236}">
                <a16:creationId xmlns:a16="http://schemas.microsoft.com/office/drawing/2014/main" id="{28D04FEF-6120-D9DF-6018-2393FD137B8B}"/>
              </a:ext>
            </a:extLst>
          </p:cNvPr>
          <p:cNvPicPr>
            <a:picLocks noChangeAspect="1"/>
          </p:cNvPicPr>
          <p:nvPr userDrawn="1"/>
        </p:nvPicPr>
        <p:blipFill>
          <a:blip r:embed="rId3"/>
          <a:stretch>
            <a:fillRect/>
          </a:stretch>
        </p:blipFill>
        <p:spPr>
          <a:xfrm>
            <a:off x="10551045" y="364425"/>
            <a:ext cx="1208955" cy="979789"/>
          </a:xfrm>
          <a:prstGeom prst="rect">
            <a:avLst/>
          </a:prstGeom>
        </p:spPr>
      </p:pic>
    </p:spTree>
    <p:extLst>
      <p:ext uri="{BB962C8B-B14F-4D97-AF65-F5344CB8AC3E}">
        <p14:creationId xmlns:p14="http://schemas.microsoft.com/office/powerpoint/2010/main" val="77454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Grid, Titles 4UP Grey">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205929B3-ED58-E54F-B724-E24FB5F163DF}"/>
              </a:ext>
              <a:ext uri="{C183D7F6-B498-43B3-948B-1728B52AA6E4}">
                <adec:decorative xmlns:adec="http://schemas.microsoft.com/office/drawing/2017/decorative" val="1"/>
              </a:ext>
            </a:extLst>
          </p:cNvPr>
          <p:cNvSpPr/>
          <p:nvPr userDrawn="1"/>
        </p:nvSpPr>
        <p:spPr>
          <a:xfrm>
            <a:off x="43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9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43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439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dirty="0"/>
              <a:t>Insert title</a:t>
            </a:r>
          </a:p>
        </p:txBody>
      </p:sp>
      <p:cxnSp>
        <p:nvCxnSpPr>
          <p:cNvPr id="29" name="Straight Connector 28">
            <a:extLst>
              <a:ext uri="{FF2B5EF4-FFF2-40B4-BE49-F238E27FC236}">
                <a16:creationId xmlns:a16="http://schemas.microsoft.com/office/drawing/2014/main" id="{59357DCD-A469-B34A-A880-D744CA731C1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A4CC6C-41AA-2D50-A8B9-63559566F41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27148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rgbClr val="F6F8F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“Showcase quotation</a:t>
            </a:r>
            <a:br>
              <a:rPr lang="en-GB" dirty="0"/>
            </a:br>
            <a:r>
              <a:rPr lang="en-GB" dirty="0"/>
              <a:t>with left aligned text over multiple lines. Try to keep</a:t>
            </a:r>
            <a:br>
              <a:rPr lang="en-GB" dirty="0"/>
            </a:br>
            <a:r>
              <a:rPr lang="en-GB" dirty="0"/>
              <a:t>it to four lines if </a:t>
            </a:r>
            <a:r>
              <a:rPr lang="en-GB" dirty="0" err="1"/>
              <a:t>poss</a:t>
            </a:r>
            <a:r>
              <a:rPr lang="en-GB" dirty="0"/>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Name Surname,</a:t>
            </a:r>
            <a:br>
              <a:rPr lang="en-GB" dirty="0"/>
            </a:br>
            <a:r>
              <a:rPr lang="en-GB" dirty="0"/>
              <a:t>Job Title</a:t>
            </a:r>
          </a:p>
        </p:txBody>
      </p:sp>
      <p:cxnSp>
        <p:nvCxnSpPr>
          <p:cNvPr id="8" name="Straight Connector 7">
            <a:extLst>
              <a:ext uri="{FF2B5EF4-FFF2-40B4-BE49-F238E27FC236}">
                <a16:creationId xmlns:a16="http://schemas.microsoft.com/office/drawing/2014/main" id="{B43FE3F0-85CD-934D-A3A3-CF2B78D73A35}"/>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A86FEEE-9136-D68E-6360-B4FDD6D917D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41277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6" name="Text Placeholder 7">
            <a:extLst>
              <a:ext uri="{FF2B5EF4-FFF2-40B4-BE49-F238E27FC236}">
                <a16:creationId xmlns:a16="http://schemas.microsoft.com/office/drawing/2014/main" id="{D43F37B1-1F8A-2CA4-9D19-C0E420FB42AE}"/>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8" name="Content Placeholder 2">
            <a:extLst>
              <a:ext uri="{FF2B5EF4-FFF2-40B4-BE49-F238E27FC236}">
                <a16:creationId xmlns:a16="http://schemas.microsoft.com/office/drawing/2014/main" id="{7F337CE4-9082-D695-8AD8-89148114EBDF}"/>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Tree>
    <p:extLst>
      <p:ext uri="{BB962C8B-B14F-4D97-AF65-F5344CB8AC3E}">
        <p14:creationId xmlns:p14="http://schemas.microsoft.com/office/powerpoint/2010/main" val="403869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 y="0"/>
            <a:ext cx="12191998" cy="6857999"/>
          </a:xfrm>
          <a:prstGeom prst="rect">
            <a:avLst/>
          </a:prstGeom>
        </p:spPr>
      </p:pic>
      <p:sp>
        <p:nvSpPr>
          <p:cNvPr id="3" name="Text Placeholder 7">
            <a:extLst>
              <a:ext uri="{FF2B5EF4-FFF2-40B4-BE49-F238E27FC236}">
                <a16:creationId xmlns:a16="http://schemas.microsoft.com/office/drawing/2014/main" id="{BA16B251-D1BB-394C-319F-40E8F04D7FB9}"/>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5" name="Content Placeholder 2">
            <a:extLst>
              <a:ext uri="{FF2B5EF4-FFF2-40B4-BE49-F238E27FC236}">
                <a16:creationId xmlns:a16="http://schemas.microsoft.com/office/drawing/2014/main" id="{4542D69F-C459-8ECE-06A1-66E418FF3EC1}"/>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Tree>
    <p:extLst>
      <p:ext uri="{BB962C8B-B14F-4D97-AF65-F5344CB8AC3E}">
        <p14:creationId xmlns:p14="http://schemas.microsoft.com/office/powerpoint/2010/main" val="40520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uote and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96E5-15CA-15E3-1E10-32B3D19927E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6" name="Picture Placeholder 6">
            <a:extLst>
              <a:ext uri="{FF2B5EF4-FFF2-40B4-BE49-F238E27FC236}">
                <a16:creationId xmlns:a16="http://schemas.microsoft.com/office/drawing/2014/main" id="{652C93B3-5A12-5AAD-2ACF-93939EE7FBF5}"/>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4" name="Content Placeholder 2">
            <a:extLst>
              <a:ext uri="{FF2B5EF4-FFF2-40B4-BE49-F238E27FC236}">
                <a16:creationId xmlns:a16="http://schemas.microsoft.com/office/drawing/2014/main" id="{7558B23E-2241-0C04-DC3A-1FCFC1EF8A24}"/>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“Add quote text here”</a:t>
            </a:r>
          </a:p>
        </p:txBody>
      </p:sp>
    </p:spTree>
    <p:extLst>
      <p:ext uri="{BB962C8B-B14F-4D97-AF65-F5344CB8AC3E}">
        <p14:creationId xmlns:p14="http://schemas.microsoft.com/office/powerpoint/2010/main" val="284182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and image 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B4F947-0C85-DAF2-683C-40847EF7F07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 name="Picture Placeholder 6">
            <a:extLst>
              <a:ext uri="{FF2B5EF4-FFF2-40B4-BE49-F238E27FC236}">
                <a16:creationId xmlns:a16="http://schemas.microsoft.com/office/drawing/2014/main" id="{EA7B0BA1-E61A-5019-0AA4-5328CA2AB0E1}"/>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 </a:t>
            </a: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4" name="Content Placeholder 2">
            <a:extLst>
              <a:ext uri="{FF2B5EF4-FFF2-40B4-BE49-F238E27FC236}">
                <a16:creationId xmlns:a16="http://schemas.microsoft.com/office/drawing/2014/main" id="{7A22BD2E-E9C2-A15B-06FB-553974CDE6CE}"/>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“Add quote text here”</a:t>
            </a:r>
          </a:p>
        </p:txBody>
      </p:sp>
    </p:spTree>
    <p:extLst>
      <p:ext uri="{BB962C8B-B14F-4D97-AF65-F5344CB8AC3E}">
        <p14:creationId xmlns:p14="http://schemas.microsoft.com/office/powerpoint/2010/main" val="12316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reaker Heading1-Blue-DarkBlue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C3909-1482-1013-E118-A2CE0A1DD3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3119AD-4AAB-8B34-F6C1-8D76F0D453BB}"/>
              </a:ext>
            </a:extLst>
          </p:cNvPr>
          <p:cNvSpPr>
            <a:spLocks noGrp="1"/>
          </p:cNvSpPr>
          <p:nvPr>
            <p:ph type="title" hasCustomPrompt="1"/>
          </p:nvPr>
        </p:nvSpPr>
        <p:spPr>
          <a:xfrm>
            <a:off x="770042" y="2242938"/>
            <a:ext cx="10515600" cy="1325563"/>
          </a:xfrm>
        </p:spPr>
        <p:txBody>
          <a:bodyPr>
            <a:noAutofit/>
          </a:bodyPr>
          <a:lstStyle>
            <a:lvl1pPr>
              <a:defRPr sz="6000" b="1"/>
            </a:lvl1pPr>
          </a:lstStyle>
          <a:p>
            <a:r>
              <a:rPr lang="en-US" dirty="0"/>
              <a:t>Breaker slide 1</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82932" y="3564000"/>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334119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Breaker Heading1-Blue-DarkBlueA">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F6C2AD-0E53-2A94-6EDF-C2BC1C35E66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41914" y="-121920"/>
            <a:ext cx="12408747" cy="6979920"/>
          </a:xfrm>
          <a:prstGeom prst="rect">
            <a:avLst/>
          </a:prstGeom>
        </p:spPr>
      </p:pic>
      <p:sp>
        <p:nvSpPr>
          <p:cNvPr id="4" name="Title 1">
            <a:extLst>
              <a:ext uri="{FF2B5EF4-FFF2-40B4-BE49-F238E27FC236}">
                <a16:creationId xmlns:a16="http://schemas.microsoft.com/office/drawing/2014/main" id="{3D1B5349-CF21-E9D2-92A0-6C58C15A043A}"/>
              </a:ext>
            </a:extLst>
          </p:cNvPr>
          <p:cNvSpPr>
            <a:spLocks noGrp="1"/>
          </p:cNvSpPr>
          <p:nvPr>
            <p:ph type="title" hasCustomPrompt="1"/>
          </p:nvPr>
        </p:nvSpPr>
        <p:spPr>
          <a:xfrm>
            <a:off x="521688" y="2165645"/>
            <a:ext cx="10515600" cy="1325563"/>
          </a:xfrm>
        </p:spPr>
        <p:txBody>
          <a:bodyPr>
            <a:noAutofit/>
          </a:bodyPr>
          <a:lstStyle>
            <a:lvl1pPr>
              <a:defRPr sz="6000" b="1"/>
            </a:lvl1pPr>
          </a:lstStyle>
          <a:p>
            <a:r>
              <a:rPr lang="en-US" dirty="0"/>
              <a:t>Breaker </a:t>
            </a:r>
            <a:br>
              <a:rPr lang="en-US" dirty="0"/>
            </a:br>
            <a:r>
              <a:rPr lang="en-US" dirty="0"/>
              <a:t>slide 2</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210589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Breaker Heading1-Blue-DarkBlueA">
    <p:bg>
      <p:bgPr>
        <a:solidFill>
          <a:srgbClr val="F6F8F8"/>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07C2D6-AB1B-B84B-BC13-7D79E8BCFC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16318" y="-148043"/>
            <a:ext cx="12499929" cy="7031210"/>
          </a:xfrm>
          <a:prstGeom prst="rect">
            <a:avLst/>
          </a:prstGeom>
        </p:spPr>
      </p:pic>
      <p:sp>
        <p:nvSpPr>
          <p:cNvPr id="2" name="Title 1">
            <a:extLst>
              <a:ext uri="{FF2B5EF4-FFF2-40B4-BE49-F238E27FC236}">
                <a16:creationId xmlns:a16="http://schemas.microsoft.com/office/drawing/2014/main" id="{8506D8CC-65FF-0E59-2392-2C0EBC0605F9}"/>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dirty="0"/>
              <a:t>Breaker </a:t>
            </a:r>
            <a:br>
              <a:rPr lang="en-US" dirty="0"/>
            </a:br>
            <a:r>
              <a:rPr lang="en-US" dirty="0"/>
              <a:t>slide 3</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136091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Breaker Heading1-Blue-DarkBlueA">
    <p:bg>
      <p:bgPr>
        <a:solidFill>
          <a:srgbClr val="F6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6489-9A30-702B-3E26-D81845892857}"/>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dirty="0"/>
              <a:t>Breaker </a:t>
            </a:r>
            <a:br>
              <a:rPr lang="en-US" dirty="0"/>
            </a:br>
            <a:r>
              <a:rPr lang="en-US" dirty="0"/>
              <a:t>slide 4</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54598"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pic>
        <p:nvPicPr>
          <p:cNvPr id="5" name="Picture 4" descr="A blue rectangle with black background&#10;&#10;Description automatically generated">
            <a:extLst>
              <a:ext uri="{FF2B5EF4-FFF2-40B4-BE49-F238E27FC236}">
                <a16:creationId xmlns:a16="http://schemas.microsoft.com/office/drawing/2014/main" id="{D115B473-1B85-DD59-52BE-0E90A80C940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4172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5138" y="414734"/>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3" name="Content Placeholder 2"/>
          <p:cNvSpPr>
            <a:spLocks noGrp="1"/>
          </p:cNvSpPr>
          <p:nvPr>
            <p:ph idx="1" hasCustomPrompt="1"/>
          </p:nvPr>
        </p:nvSpPr>
        <p:spPr>
          <a:xfrm>
            <a:off x="375138" y="1415778"/>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line slide with image A">
    <p:bg>
      <p:bgPr>
        <a:solidFill>
          <a:srgbClr val="F6F8F8"/>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dirty="0">
              <a:solidFill>
                <a:schemeClr val="tx1"/>
              </a:solidFill>
            </a:endParaRPr>
          </a:p>
        </p:txBody>
      </p:sp>
      <p:sp>
        <p:nvSpPr>
          <p:cNvPr id="5" name="Text Placeholder 6">
            <a:extLst>
              <a:ext uri="{FF2B5EF4-FFF2-40B4-BE49-F238E27FC236}">
                <a16:creationId xmlns:a16="http://schemas.microsoft.com/office/drawing/2014/main" id="{50355A0D-4235-0CF1-A976-C33D8CCCBFCD}"/>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2" name="Title 1">
            <a:extLst>
              <a:ext uri="{FF2B5EF4-FFF2-40B4-BE49-F238E27FC236}">
                <a16:creationId xmlns:a16="http://schemas.microsoft.com/office/drawing/2014/main" id="{77E577A8-7F18-CBCC-319C-10DC2550A76F}"/>
              </a:ext>
            </a:extLst>
          </p:cNvPr>
          <p:cNvSpPr>
            <a:spLocks noGrp="1"/>
          </p:cNvSpPr>
          <p:nvPr>
            <p:ph type="title" hasCustomPrompt="1"/>
          </p:nvPr>
        </p:nvSpPr>
        <p:spPr>
          <a:xfrm>
            <a:off x="747468" y="2165645"/>
            <a:ext cx="4716354" cy="1325563"/>
          </a:xfrm>
        </p:spPr>
        <p:txBody>
          <a:bodyPr>
            <a:noAutofit/>
          </a:bodyPr>
          <a:lstStyle>
            <a:lvl1pPr>
              <a:defRPr sz="6000" b="1"/>
            </a:lvl1pPr>
          </a:lstStyle>
          <a:p>
            <a:r>
              <a:rPr lang="en-US" dirty="0"/>
              <a:t>Breaker </a:t>
            </a:r>
            <a:br>
              <a:rPr lang="en-US" dirty="0"/>
            </a:br>
            <a:r>
              <a:rPr lang="en-US" dirty="0"/>
              <a:t>slide 5</a:t>
            </a:r>
            <a:endParaRPr lang="en-GB" dirty="0"/>
          </a:p>
        </p:txBody>
      </p:sp>
    </p:spTree>
    <p:extLst>
      <p:ext uri="{BB962C8B-B14F-4D97-AF65-F5344CB8AC3E}">
        <p14:creationId xmlns:p14="http://schemas.microsoft.com/office/powerpoint/2010/main" val="125684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ACCESSIB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D92FD5-08EA-6BC8-29BC-BCF5EEFE18A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2509143" y="-71523"/>
            <a:ext cx="10768951" cy="7616239"/>
          </a:xfrm>
          <a:prstGeom prst="rect">
            <a:avLst/>
          </a:prstGeom>
        </p:spPr>
      </p:pic>
      <p:pic>
        <p:nvPicPr>
          <p:cNvPr id="3" name="Picture 2" descr="Logo&#10;&#10;Description automatically generated">
            <a:extLst>
              <a:ext uri="{FF2B5EF4-FFF2-40B4-BE49-F238E27FC236}">
                <a16:creationId xmlns:a16="http://schemas.microsoft.com/office/drawing/2014/main" id="{077C56A3-4FFE-73CF-6F7F-1F451E5B3F1E}"/>
              </a:ext>
            </a:extLst>
          </p:cNvPr>
          <p:cNvPicPr>
            <a:picLocks noChangeAspect="1"/>
          </p:cNvPicPr>
          <p:nvPr userDrawn="1"/>
        </p:nvPicPr>
        <p:blipFill>
          <a:blip r:embed="rId3"/>
          <a:stretch>
            <a:fillRect/>
          </a:stretch>
        </p:blipFill>
        <p:spPr>
          <a:xfrm>
            <a:off x="10551045" y="364425"/>
            <a:ext cx="1208955" cy="979789"/>
          </a:xfrm>
          <a:prstGeom prst="rect">
            <a:avLst/>
          </a:prstGeom>
        </p:spPr>
      </p:pic>
      <p:cxnSp>
        <p:nvCxnSpPr>
          <p:cNvPr id="9" name="Straight Connector 8">
            <a:extLst>
              <a:ext uri="{FF2B5EF4-FFF2-40B4-BE49-F238E27FC236}">
                <a16:creationId xmlns:a16="http://schemas.microsoft.com/office/drawing/2014/main" id="{F9D383FB-0467-4241-BEF0-D636E886723B}"/>
              </a:ext>
              <a:ext uri="{C183D7F6-B498-43B3-948B-1728B52AA6E4}">
                <adec:decorative xmlns:adec="http://schemas.microsoft.com/office/drawing/2017/decorative" val="1"/>
              </a:ext>
            </a:extLst>
          </p:cNvPr>
          <p:cNvCxnSpPr/>
          <p:nvPr userDrawn="1"/>
        </p:nvCxnSpPr>
        <p:spPr>
          <a:xfrm>
            <a:off x="5715926" y="2605852"/>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90E57B-AF19-8642-9E47-AF887F52887B}"/>
              </a:ext>
            </a:extLst>
          </p:cNvPr>
          <p:cNvSpPr txBox="1"/>
          <p:nvPr userDrawn="1"/>
        </p:nvSpPr>
        <p:spPr>
          <a:xfrm>
            <a:off x="5610770" y="2808746"/>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dirty="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@nhsengland</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company/</a:t>
            </a:r>
            <a:r>
              <a:rPr kumimoji="0" lang="en-GB" sz="2400" b="1" i="0" u="none" strike="noStrike" kern="1200" cap="none" spc="20" normalizeH="0" baseline="0" noProof="0" dirty="0" err="1">
                <a:ln>
                  <a:noFill/>
                </a:ln>
                <a:solidFill>
                  <a:schemeClr val="tx1"/>
                </a:solidFill>
                <a:effectLst/>
                <a:uLnTx/>
                <a:uFillTx/>
                <a:latin typeface="+mn-lt"/>
                <a:ea typeface="+mn-ea"/>
                <a:cs typeface="+mn-cs"/>
              </a:rPr>
              <a:t>nhsengland</a:t>
            </a:r>
            <a:endParaRPr kumimoji="0" lang="en-GB" sz="2400" b="1" i="0" u="none" strike="noStrike" kern="1200" cap="none" spc="2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england.nhs.uk</a:t>
            </a:r>
            <a:endParaRPr lang="en-GB" sz="2400" b="1" dirty="0">
              <a:solidFill>
                <a:schemeClr val="tx1"/>
              </a:solidFill>
            </a:endParaRPr>
          </a:p>
        </p:txBody>
      </p:sp>
      <p:pic>
        <p:nvPicPr>
          <p:cNvPr id="5" name="Picture 4" descr="Twitter symbol">
            <a:extLst>
              <a:ext uri="{FF2B5EF4-FFF2-40B4-BE49-F238E27FC236}">
                <a16:creationId xmlns:a16="http://schemas.microsoft.com/office/drawing/2014/main" id="{6C1B65D7-2EE6-F44F-85AA-7C93787926C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72040" y="3665234"/>
            <a:ext cx="390144" cy="390144"/>
          </a:xfrm>
          <a:prstGeom prst="rect">
            <a:avLst/>
          </a:prstGeom>
        </p:spPr>
      </p:pic>
      <p:pic>
        <p:nvPicPr>
          <p:cNvPr id="8" name="Picture 7" descr="LinkedIn symbol">
            <a:extLst>
              <a:ext uri="{FF2B5EF4-FFF2-40B4-BE49-F238E27FC236}">
                <a16:creationId xmlns:a16="http://schemas.microsoft.com/office/drawing/2014/main" id="{F2843EE8-F6F8-9D40-92C1-94FB4DCF14BB}"/>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5885396" y="4266369"/>
            <a:ext cx="390144" cy="390144"/>
          </a:xfrm>
          <a:prstGeom prst="rect">
            <a:avLst/>
          </a:prstGeom>
        </p:spPr>
      </p:pic>
      <p:pic>
        <p:nvPicPr>
          <p:cNvPr id="72" name="Picture 96" descr="World-wide web symbol">
            <a:extLst>
              <a:ext uri="{FF2B5EF4-FFF2-40B4-BE49-F238E27FC236}">
                <a16:creationId xmlns:a16="http://schemas.microsoft.com/office/drawing/2014/main" id="{664BA24D-FA8C-EE4D-A2DC-491BF11D6FA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5767074" y="4806522"/>
            <a:ext cx="600075" cy="600075"/>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dirty="0">
              <a:solidFill>
                <a:schemeClr val="accent2"/>
              </a:solidFill>
            </a:endParaRPr>
          </a:p>
        </p:txBody>
      </p:sp>
    </p:spTree>
    <p:extLst>
      <p:ext uri="{BB962C8B-B14F-4D97-AF65-F5344CB8AC3E}">
        <p14:creationId xmlns:p14="http://schemas.microsoft.com/office/powerpoint/2010/main" val="46152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at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10075"/>
            <a:ext cx="11404154" cy="426721"/>
          </a:xfrm>
          <a:prstGeom prst="rect">
            <a:avLst/>
          </a:prstGeom>
        </p:spPr>
        <p:txBody>
          <a:bodyPr lIns="0" tIns="0" rIns="0" bIns="0" anchor="t">
            <a:normAutofit/>
          </a:bodyPr>
          <a:lstStyle>
            <a:lvl1pPr>
              <a:defRPr sz="2400" b="1">
                <a:solidFill>
                  <a:schemeClr val="tx1"/>
                </a:solidFill>
              </a:defRPr>
            </a:lvl1pPr>
          </a:lstStyle>
          <a:p>
            <a:r>
              <a:rPr lang="en-GB" dirty="0"/>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dirty="0">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3" name="Text Placeholder 7">
            <a:extLst>
              <a:ext uri="{FF2B5EF4-FFF2-40B4-BE49-F238E27FC236}">
                <a16:creationId xmlns:a16="http://schemas.microsoft.com/office/drawing/2014/main" id="{FB2922A9-9C8F-43B1-7D0A-0C7761EE45F2}"/>
              </a:ext>
            </a:extLst>
          </p:cNvPr>
          <p:cNvSpPr>
            <a:spLocks noGrp="1"/>
          </p:cNvSpPr>
          <p:nvPr>
            <p:ph type="body" sz="quarter" idx="13" hasCustomPrompt="1"/>
          </p:nvPr>
        </p:nvSpPr>
        <p:spPr>
          <a:xfrm>
            <a:off x="432001" y="7672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18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Tree>
    <p:extLst>
      <p:ext uri="{BB962C8B-B14F-4D97-AF65-F5344CB8AC3E}">
        <p14:creationId xmlns:p14="http://schemas.microsoft.com/office/powerpoint/2010/main" val="11083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Heading, subhead, bullets one column">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4CD5CE1C-46DF-8846-A4A0-E19A9CC397B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4955267-CD3E-4484-1B20-32E90EB4EDC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357558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 uri="{C183D7F6-B498-43B3-948B-1728B52AA6E4}">
                <adec:decorative xmlns:adec="http://schemas.microsoft.com/office/drawing/2017/decorative" val="1"/>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 uri="{C183D7F6-B498-43B3-948B-1728B52AA6E4}">
                <adec:decorative xmlns:adec="http://schemas.microsoft.com/office/drawing/2017/decorative" val="1"/>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 uri="{C183D7F6-B498-43B3-948B-1728B52AA6E4}">
                <adec:decorative xmlns:adec="http://schemas.microsoft.com/office/drawing/2017/decorative" val="1"/>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 uri="{C183D7F6-B498-43B3-948B-1728B52AA6E4}">
                <adec:decorative xmlns:adec="http://schemas.microsoft.com/office/drawing/2017/decorative" val="1"/>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 uri="{C183D7F6-B498-43B3-948B-1728B52AA6E4}">
                <adec:decorative xmlns:adec="http://schemas.microsoft.com/office/drawing/2017/decorative" val="1"/>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 uri="{C183D7F6-B498-43B3-948B-1728B52AA6E4}">
                <adec:decorative xmlns:adec="http://schemas.microsoft.com/office/drawing/2017/decorative" val="1"/>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 uri="{C183D7F6-B498-43B3-948B-1728B52AA6E4}">
                <adec:decorative xmlns:adec="http://schemas.microsoft.com/office/drawing/2017/decorative" val="1"/>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 uri="{C183D7F6-B498-43B3-948B-1728B52AA6E4}">
                <adec:decorative xmlns:adec="http://schemas.microsoft.com/office/drawing/2017/decorative" val="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 uri="{C183D7F6-B498-43B3-948B-1728B52AA6E4}">
                <adec:decorative xmlns:adec="http://schemas.microsoft.com/office/drawing/2017/decorative" val="1"/>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 uri="{C183D7F6-B498-43B3-948B-1728B52AA6E4}">
                <adec:decorative xmlns:adec="http://schemas.microsoft.com/office/drawing/2017/decorative" val="1"/>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 uri="{C183D7F6-B498-43B3-948B-1728B52AA6E4}">
                <adec:decorative xmlns:adec="http://schemas.microsoft.com/office/drawing/2017/decorative" val="1"/>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 uri="{C183D7F6-B498-43B3-948B-1728B52AA6E4}">
                <adec:decorative xmlns:adec="http://schemas.microsoft.com/office/drawing/2017/decorative" val="1"/>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 uri="{C183D7F6-B498-43B3-948B-1728B52AA6E4}">
                <adec:decorative xmlns:adec="http://schemas.microsoft.com/office/drawing/2017/decorative" val="1"/>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 uri="{C183D7F6-B498-43B3-948B-1728B52AA6E4}">
                <adec:decorative xmlns:adec="http://schemas.microsoft.com/office/drawing/2017/decorative" val="1"/>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 uri="{C183D7F6-B498-43B3-948B-1728B52AA6E4}">
                <adec:decorative xmlns:adec="http://schemas.microsoft.com/office/drawing/2017/decorative" val="1"/>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 uri="{C183D7F6-B498-43B3-948B-1728B52AA6E4}">
                <adec:decorative xmlns:adec="http://schemas.microsoft.com/office/drawing/2017/decorative" val="1"/>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 uri="{C183D7F6-B498-43B3-948B-1728B52AA6E4}">
                <adec:decorative xmlns:adec="http://schemas.microsoft.com/office/drawing/2017/decorative" val="1"/>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 uri="{C183D7F6-B498-43B3-948B-1728B52AA6E4}">
                <adec:decorative xmlns:adec="http://schemas.microsoft.com/office/drawing/2017/decorative" val="1"/>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 uri="{C183D7F6-B498-43B3-948B-1728B52AA6E4}">
                <adec:decorative xmlns:adec="http://schemas.microsoft.com/office/drawing/2017/decorative" val="1"/>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 uri="{C183D7F6-B498-43B3-948B-1728B52AA6E4}">
                <adec:decorative xmlns:adec="http://schemas.microsoft.com/office/drawing/2017/decorative" val="1"/>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 uri="{C183D7F6-B498-43B3-948B-1728B52AA6E4}">
                <adec:decorative xmlns:adec="http://schemas.microsoft.com/office/drawing/2017/decorative" val="1"/>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 uri="{C183D7F6-B498-43B3-948B-1728B52AA6E4}">
                <adec:decorative xmlns:adec="http://schemas.microsoft.com/office/drawing/2017/decorative" val="1"/>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D1CDB1A-8B42-520A-323D-5D120AA42E9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90919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bg>
      <p:bgPr>
        <a:solidFill>
          <a:srgbClr val="F6F8F8"/>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 uri="{C183D7F6-B498-43B3-948B-1728B52AA6E4}">
                <adec:decorative xmlns:adec="http://schemas.microsoft.com/office/drawing/2017/decorative" val="1"/>
              </a:ext>
            </a:extLst>
          </p:cNvPr>
          <p:cNvSpPr/>
          <p:nvPr userDrawn="1"/>
        </p:nvSpPr>
        <p:spPr>
          <a:xfrm>
            <a:off x="5122911"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 uri="{C183D7F6-B498-43B3-948B-1728B52AA6E4}">
                <adec:decorative xmlns:adec="http://schemas.microsoft.com/office/drawing/2017/decorative" val="1"/>
              </a:ext>
            </a:extLst>
          </p:cNvPr>
          <p:cNvSpPr/>
          <p:nvPr userDrawn="1"/>
        </p:nvSpPr>
        <p:spPr>
          <a:xfrm>
            <a:off x="7474153"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 uri="{C183D7F6-B498-43B3-948B-1728B52AA6E4}">
                <adec:decorative xmlns:adec="http://schemas.microsoft.com/office/drawing/2017/decorative" val="1"/>
              </a:ext>
            </a:extLst>
          </p:cNvPr>
          <p:cNvSpPr/>
          <p:nvPr userDrawn="1"/>
        </p:nvSpPr>
        <p:spPr>
          <a:xfrm>
            <a:off x="9825395"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569F651-3737-5832-DC5A-9DB8A57B6C7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5" name="Title 1">
            <a:extLst>
              <a:ext uri="{FF2B5EF4-FFF2-40B4-BE49-F238E27FC236}">
                <a16:creationId xmlns:a16="http://schemas.microsoft.com/office/drawing/2014/main" id="{A1CA835D-248C-29AB-B7DE-5AD7C7D2A867}"/>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Tree>
    <p:extLst>
      <p:ext uri="{BB962C8B-B14F-4D97-AF65-F5344CB8AC3E}">
        <p14:creationId xmlns:p14="http://schemas.microsoft.com/office/powerpoint/2010/main" val="421844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B79D01-2A70-DAF1-6A65-BC0424C2FE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edit Master text styles</a:t>
            </a:r>
          </a:p>
          <a:p>
            <a:pPr lvl="1"/>
            <a:r>
              <a:rPr lang="en-GB" dirty="0"/>
              <a:t>Second level</a:t>
            </a:r>
          </a:p>
        </p:txBody>
      </p:sp>
      <p:cxnSp>
        <p:nvCxnSpPr>
          <p:cNvPr id="12" name="Straight Connector 11">
            <a:extLst>
              <a:ext uri="{FF2B5EF4-FFF2-40B4-BE49-F238E27FC236}">
                <a16:creationId xmlns:a16="http://schemas.microsoft.com/office/drawing/2014/main" id="{18E2133D-2149-6B45-BEAB-A2D5E225B5AD}"/>
              </a:ext>
              <a:ext uri="{C183D7F6-B498-43B3-948B-1728B52AA6E4}">
                <adec:decorative xmlns:adec="http://schemas.microsoft.com/office/drawing/2017/decorative" val="1"/>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Tree>
    <p:extLst>
      <p:ext uri="{BB962C8B-B14F-4D97-AF65-F5344CB8AC3E}">
        <p14:creationId xmlns:p14="http://schemas.microsoft.com/office/powerpoint/2010/main" val="424372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edit Master text styles</a:t>
            </a:r>
          </a:p>
          <a:p>
            <a:pPr lvl="1"/>
            <a:r>
              <a:rPr lang="en-GB" dirty="0"/>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870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slide with image A">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dirty="0"/>
              <a:t>Headline over a number of lines,</a:t>
            </a:r>
            <a:br>
              <a:rPr lang="en-GB" dirty="0"/>
            </a:br>
            <a:r>
              <a:rPr lang="en-GB" dirty="0"/>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dirty="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Tree>
    <p:extLst>
      <p:ext uri="{BB962C8B-B14F-4D97-AF65-F5344CB8AC3E}">
        <p14:creationId xmlns:p14="http://schemas.microsoft.com/office/powerpoint/2010/main" val="304328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Grid Boxes 4UP Gre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44FF8-F4E4-0514-77D0-8D8D69F9337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4" name="Rectangle: Top Corners Rounded 3">
            <a:extLst>
              <a:ext uri="{FF2B5EF4-FFF2-40B4-BE49-F238E27FC236}">
                <a16:creationId xmlns:a16="http://schemas.microsoft.com/office/drawing/2014/main" id="{B540671A-ED56-3548-A508-080ABBDB5E58}"/>
              </a:ext>
              <a:ext uri="{C183D7F6-B498-43B3-948B-1728B52AA6E4}">
                <adec:decorative xmlns:adec="http://schemas.microsoft.com/office/drawing/2017/decorative" val="1"/>
              </a:ext>
            </a:extLst>
          </p:cNvPr>
          <p:cNvSpPr/>
          <p:nvPr userDrawn="1"/>
        </p:nvSpPr>
        <p:spPr>
          <a:xfrm>
            <a:off x="227772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2277721"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6231884"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6231884"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2277721"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2277721"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6239447"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6231884"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cxnSp>
        <p:nvCxnSpPr>
          <p:cNvPr id="7" name="Straight Connector 6">
            <a:extLst>
              <a:ext uri="{FF2B5EF4-FFF2-40B4-BE49-F238E27FC236}">
                <a16:creationId xmlns:a16="http://schemas.microsoft.com/office/drawing/2014/main" id="{7DBEB741-20EA-C36A-7EF8-DE1CD1F1A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Tree>
    <p:extLst>
      <p:ext uri="{BB962C8B-B14F-4D97-AF65-F5344CB8AC3E}">
        <p14:creationId xmlns:p14="http://schemas.microsoft.com/office/powerpoint/2010/main" val="40491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Grid Boxes 2UP Gre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2000"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 uri="{C183D7F6-B498-43B3-948B-1728B52AA6E4}">
                <adec:decorative xmlns:adec="http://schemas.microsoft.com/office/drawing/2017/decorative" val="1"/>
              </a:ext>
            </a:extLst>
          </p:cNvPr>
          <p:cNvSpPr/>
          <p:nvPr userDrawn="1"/>
        </p:nvSpPr>
        <p:spPr>
          <a:xfrm>
            <a:off x="4324378"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pic>
        <p:nvPicPr>
          <p:cNvPr id="3" name="Picture 2">
            <a:extLst>
              <a:ext uri="{FF2B5EF4-FFF2-40B4-BE49-F238E27FC236}">
                <a16:creationId xmlns:a16="http://schemas.microsoft.com/office/drawing/2014/main" id="{6FD787DC-00EF-B13A-FE97-CE51273E86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5" name="Straight Connector 4">
            <a:extLst>
              <a:ext uri="{FF2B5EF4-FFF2-40B4-BE49-F238E27FC236}">
                <a16:creationId xmlns:a16="http://schemas.microsoft.com/office/drawing/2014/main" id="{20783BA3-377B-7D8A-0B7B-91C314676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61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07/06/2024</a:t>
            </a:fld>
            <a:endParaRPr lang="en-GB" dirty="0"/>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dirty="0"/>
          </a:p>
        </p:txBody>
      </p:sp>
    </p:spTree>
    <p:extLst>
      <p:ext uri="{BB962C8B-B14F-4D97-AF65-F5344CB8AC3E}">
        <p14:creationId xmlns:p14="http://schemas.microsoft.com/office/powerpoint/2010/main" val="945044896"/>
      </p:ext>
    </p:extLst>
  </p:cSld>
  <p:clrMap bg1="dk1" tx1="lt1" bg2="dk2" tx2="lt2" accent1="accent1" accent2="accent2" accent3="accent3" accent4="accent4" accent5="accent5" accent6="accent6" hlink="hlink" folHlink="folHlink"/>
  <p:sldLayoutIdLst>
    <p:sldLayoutId id="2147483785" r:id="rId1"/>
    <p:sldLayoutId id="2147483817" r:id="rId2"/>
    <p:sldLayoutId id="2147483833" r:id="rId3"/>
    <p:sldLayoutId id="2147483834" r:id="rId4"/>
    <p:sldLayoutId id="2147483826" r:id="rId5"/>
    <p:sldLayoutId id="2147483827" r:id="rId6"/>
    <p:sldLayoutId id="2147483818" r:id="rId7"/>
    <p:sldLayoutId id="2147483813" r:id="rId8"/>
    <p:sldLayoutId id="2147483814" r:id="rId9"/>
    <p:sldLayoutId id="2147483815" r:id="rId10"/>
    <p:sldLayoutId id="2147483719" r:id="rId11"/>
    <p:sldLayoutId id="2147483938" r:id="rId12"/>
    <p:sldLayoutId id="2147483939" r:id="rId13"/>
    <p:sldLayoutId id="2147483933" r:id="rId14"/>
    <p:sldLayoutId id="2147483824" r:id="rId15"/>
    <p:sldLayoutId id="2147483926" r:id="rId16"/>
    <p:sldLayoutId id="2147483927" r:id="rId17"/>
    <p:sldLayoutId id="2147483929" r:id="rId18"/>
    <p:sldLayoutId id="2147483928" r:id="rId19"/>
    <p:sldLayoutId id="2147483930" r:id="rId20"/>
    <p:sldLayoutId id="2147483924" r:id="rId21"/>
    <p:sldLayoutId id="2147483940" r:id="rId22"/>
    <p:sldLayoutId id="2147483941"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hyperlink" Target="https://nhsdigital.github.io/rap-community-of-practice/training_resources/python/project-structure-and-packag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99A9-ADAE-F54A-B49E-F294E7BCE9E8}"/>
              </a:ext>
            </a:extLst>
          </p:cNvPr>
          <p:cNvSpPr>
            <a:spLocks noGrp="1"/>
          </p:cNvSpPr>
          <p:nvPr>
            <p:ph type="ctrTitle"/>
          </p:nvPr>
        </p:nvSpPr>
        <p:spPr>
          <a:xfrm>
            <a:off x="432000" y="2288809"/>
            <a:ext cx="4643853" cy="2507695"/>
          </a:xfrm>
        </p:spPr>
        <p:txBody>
          <a:bodyPr/>
          <a:lstStyle/>
          <a:p>
            <a:r>
              <a:rPr lang="en-GB" dirty="0"/>
              <a:t>Python Pipelines</a:t>
            </a:r>
          </a:p>
        </p:txBody>
      </p:sp>
      <p:sp>
        <p:nvSpPr>
          <p:cNvPr id="9" name="Text Placeholder 8">
            <a:extLst>
              <a:ext uri="{FF2B5EF4-FFF2-40B4-BE49-F238E27FC236}">
                <a16:creationId xmlns:a16="http://schemas.microsoft.com/office/drawing/2014/main" id="{E4F63B5F-2944-6B41-9332-74DB2CCA6FCA}"/>
              </a:ext>
            </a:extLst>
          </p:cNvPr>
          <p:cNvSpPr>
            <a:spLocks noGrp="1"/>
          </p:cNvSpPr>
          <p:nvPr>
            <p:ph type="body" sz="quarter" idx="13"/>
          </p:nvPr>
        </p:nvSpPr>
        <p:spPr>
          <a:xfrm>
            <a:off x="432000" y="5760000"/>
            <a:ext cx="6259513" cy="592674"/>
          </a:xfrm>
        </p:spPr>
        <p:txBody>
          <a:bodyPr>
            <a:normAutofit fontScale="77500" lnSpcReduction="20000"/>
          </a:bodyPr>
          <a:lstStyle/>
          <a:p>
            <a:pPr>
              <a:lnSpc>
                <a:spcPct val="120000"/>
              </a:lnSpc>
            </a:pPr>
            <a:r>
              <a:rPr lang="en-GB" dirty="0"/>
              <a:t>Presented by:</a:t>
            </a:r>
            <a:br>
              <a:rPr lang="en-GB" dirty="0"/>
            </a:br>
            <a:r>
              <a:rPr lang="en-GB" b="1" dirty="0"/>
              <a:t>Haidar Ali</a:t>
            </a:r>
          </a:p>
        </p:txBody>
      </p:sp>
    </p:spTree>
    <p:extLst>
      <p:ext uri="{BB962C8B-B14F-4D97-AF65-F5344CB8AC3E}">
        <p14:creationId xmlns:p14="http://schemas.microsoft.com/office/powerpoint/2010/main" val="383023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216715" y="1447947"/>
            <a:ext cx="5448108" cy="462863"/>
          </a:xfrm>
        </p:spPr>
        <p:txBody>
          <a:bodyPr>
            <a:normAutofit fontScale="77500" lnSpcReduction="20000"/>
          </a:bodyPr>
          <a:lstStyle/>
          <a:p>
            <a:pPr algn="l"/>
            <a:r>
              <a:rPr lang="en-GB" dirty="0"/>
              <a:t>From function name, instantly can tell on what it does. The input and output variables are well defined</a:t>
            </a:r>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A well written function (RAP standard)</a:t>
            </a:r>
            <a:endParaRPr lang="en-GB" dirty="0"/>
          </a:p>
        </p:txBody>
      </p:sp>
      <p:sp>
        <p:nvSpPr>
          <p:cNvPr id="12" name="Content Placeholder 1">
            <a:extLst>
              <a:ext uri="{FF2B5EF4-FFF2-40B4-BE49-F238E27FC236}">
                <a16:creationId xmlns:a16="http://schemas.microsoft.com/office/drawing/2014/main" id="{70774A21-0BD2-E8B7-B64A-36EF56DFE1FE}"/>
              </a:ext>
            </a:extLst>
          </p:cNvPr>
          <p:cNvSpPr txBox="1">
            <a:spLocks/>
          </p:cNvSpPr>
          <p:nvPr/>
        </p:nvSpPr>
        <p:spPr>
          <a:xfrm>
            <a:off x="156557" y="2345087"/>
            <a:ext cx="6485683" cy="46286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Contains a docstring, which explains in detail what the code does.</a:t>
            </a:r>
          </a:p>
        </p:txBody>
      </p:sp>
      <p:sp>
        <p:nvSpPr>
          <p:cNvPr id="13" name="Content Placeholder 1">
            <a:extLst>
              <a:ext uri="{FF2B5EF4-FFF2-40B4-BE49-F238E27FC236}">
                <a16:creationId xmlns:a16="http://schemas.microsoft.com/office/drawing/2014/main" id="{A80851CD-0AB5-1754-7942-C8082D624E23}"/>
              </a:ext>
            </a:extLst>
          </p:cNvPr>
          <p:cNvSpPr txBox="1">
            <a:spLocks/>
          </p:cNvSpPr>
          <p:nvPr/>
        </p:nvSpPr>
        <p:spPr>
          <a:xfrm>
            <a:off x="433665" y="2917889"/>
            <a:ext cx="5931466"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Contains nice simple comments to help the reader understand each line (or lines)</a:t>
            </a:r>
          </a:p>
        </p:txBody>
      </p:sp>
      <p:sp>
        <p:nvSpPr>
          <p:cNvPr id="28" name="Content Placeholder 1">
            <a:extLst>
              <a:ext uri="{FF2B5EF4-FFF2-40B4-BE49-F238E27FC236}">
                <a16:creationId xmlns:a16="http://schemas.microsoft.com/office/drawing/2014/main" id="{E17CF1AC-D0EC-5298-3C0A-F5145B203BCE}"/>
              </a:ext>
            </a:extLst>
          </p:cNvPr>
          <p:cNvSpPr txBox="1">
            <a:spLocks/>
          </p:cNvSpPr>
          <p:nvPr/>
        </p:nvSpPr>
        <p:spPr>
          <a:xfrm>
            <a:off x="216715" y="3745307"/>
            <a:ext cx="4733420"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Prints an error message which is very useful for debugging</a:t>
            </a:r>
          </a:p>
        </p:txBody>
      </p:sp>
      <p:sp>
        <p:nvSpPr>
          <p:cNvPr id="32" name="Content Placeholder 1">
            <a:extLst>
              <a:ext uri="{FF2B5EF4-FFF2-40B4-BE49-F238E27FC236}">
                <a16:creationId xmlns:a16="http://schemas.microsoft.com/office/drawing/2014/main" id="{A872D14D-8300-74C3-C36C-65747490575D}"/>
              </a:ext>
            </a:extLst>
          </p:cNvPr>
          <p:cNvSpPr txBox="1">
            <a:spLocks/>
          </p:cNvSpPr>
          <p:nvPr/>
        </p:nvSpPr>
        <p:spPr>
          <a:xfrm>
            <a:off x="216715" y="4770789"/>
            <a:ext cx="7330088"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statements are correctly used here. Can be written better for performance but is great for readability.</a:t>
            </a:r>
          </a:p>
        </p:txBody>
      </p:sp>
      <p:pic>
        <p:nvPicPr>
          <p:cNvPr id="5" name="Picture 4" descr="A computer screen shot of a program code&#10;&#10;Description automatically generated">
            <a:extLst>
              <a:ext uri="{FF2B5EF4-FFF2-40B4-BE49-F238E27FC236}">
                <a16:creationId xmlns:a16="http://schemas.microsoft.com/office/drawing/2014/main" id="{09CEC548-4C06-B585-E50E-197E4E4B7A78}"/>
              </a:ext>
            </a:extLst>
          </p:cNvPr>
          <p:cNvPicPr>
            <a:picLocks noChangeAspect="1"/>
          </p:cNvPicPr>
          <p:nvPr/>
        </p:nvPicPr>
        <p:blipFill>
          <a:blip r:embed="rId3"/>
          <a:stretch>
            <a:fillRect/>
          </a:stretch>
        </p:blipFill>
        <p:spPr>
          <a:xfrm>
            <a:off x="7482019" y="1549242"/>
            <a:ext cx="4616687" cy="3568883"/>
          </a:xfrm>
          <a:prstGeom prst="rect">
            <a:avLst/>
          </a:prstGeom>
        </p:spPr>
      </p:pic>
      <p:cxnSp>
        <p:nvCxnSpPr>
          <p:cNvPr id="8" name="Straight Arrow Connector 7">
            <a:extLst>
              <a:ext uri="{FF2B5EF4-FFF2-40B4-BE49-F238E27FC236}">
                <a16:creationId xmlns:a16="http://schemas.microsoft.com/office/drawing/2014/main" id="{F48B7DDF-5F0E-8941-86BA-E3D8ED911781}"/>
              </a:ext>
            </a:extLst>
          </p:cNvPr>
          <p:cNvCxnSpPr>
            <a:cxnSpLocks/>
          </p:cNvCxnSpPr>
          <p:nvPr/>
        </p:nvCxnSpPr>
        <p:spPr>
          <a:xfrm flipV="1">
            <a:off x="5452625" y="1629420"/>
            <a:ext cx="2029394" cy="8433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354E6C7-E4AA-082A-C345-CEDBAA082122}"/>
              </a:ext>
            </a:extLst>
          </p:cNvPr>
          <p:cNvCxnSpPr>
            <a:cxnSpLocks/>
          </p:cNvCxnSpPr>
          <p:nvPr/>
        </p:nvCxnSpPr>
        <p:spPr>
          <a:xfrm flipV="1">
            <a:off x="6467322" y="2154454"/>
            <a:ext cx="1171012" cy="1852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46F714-21AF-C471-BA06-D4656A1165B2}"/>
              </a:ext>
            </a:extLst>
          </p:cNvPr>
          <p:cNvCxnSpPr>
            <a:cxnSpLocks/>
          </p:cNvCxnSpPr>
          <p:nvPr/>
        </p:nvCxnSpPr>
        <p:spPr>
          <a:xfrm flipV="1">
            <a:off x="6208295" y="2881149"/>
            <a:ext cx="1553793" cy="1788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9DDBDC-008C-0761-1248-E111706A9538}"/>
              </a:ext>
            </a:extLst>
          </p:cNvPr>
          <p:cNvCxnSpPr>
            <a:cxnSpLocks/>
          </p:cNvCxnSpPr>
          <p:nvPr/>
        </p:nvCxnSpPr>
        <p:spPr>
          <a:xfrm flipV="1">
            <a:off x="4709982" y="3217585"/>
            <a:ext cx="3208942" cy="7105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869254-76CB-747B-4EFC-2CF094021A7F}"/>
              </a:ext>
            </a:extLst>
          </p:cNvPr>
          <p:cNvCxnSpPr>
            <a:cxnSpLocks/>
          </p:cNvCxnSpPr>
          <p:nvPr/>
        </p:nvCxnSpPr>
        <p:spPr>
          <a:xfrm flipV="1">
            <a:off x="4513230" y="3757005"/>
            <a:ext cx="3033573" cy="9524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6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4880880" y="1297185"/>
            <a:ext cx="7013194" cy="4945485"/>
          </a:xfrm>
        </p:spPr>
        <p:txBody>
          <a:bodyPr>
            <a:normAutofit/>
          </a:bodyPr>
          <a:lstStyle/>
          <a:p>
            <a:pPr algn="l"/>
            <a:r>
              <a:rPr lang="en-GB" sz="1800" dirty="0"/>
              <a:t>When our pipeline is required to be published (either privately within NHSE on Gitlab or publicly on </a:t>
            </a:r>
            <a:r>
              <a:rPr lang="en-GB" sz="1800" dirty="0" err="1"/>
              <a:t>Github</a:t>
            </a:r>
            <a:r>
              <a:rPr lang="en-GB" sz="1800" dirty="0"/>
              <a:t>), extra files are required.</a:t>
            </a:r>
          </a:p>
          <a:p>
            <a:pPr marL="342900" indent="-342900" algn="l">
              <a:buFont typeface="Arial" panose="020B0604020202020204" pitchFamily="34" charset="0"/>
              <a:buChar char="•"/>
            </a:pPr>
            <a:r>
              <a:rPr lang="en-GB" sz="1800" dirty="0" err="1"/>
              <a:t>Config.json</a:t>
            </a:r>
            <a:r>
              <a:rPr lang="en-GB" sz="1800" dirty="0"/>
              <a:t> – A file that contains settings to the code. It acts as the key to our lock.</a:t>
            </a:r>
          </a:p>
          <a:p>
            <a:pPr marL="342900" indent="-342900" algn="l">
              <a:buFont typeface="Arial" panose="020B0604020202020204" pitchFamily="34" charset="0"/>
              <a:buChar char="•"/>
            </a:pPr>
            <a:r>
              <a:rPr lang="en-GB" sz="1800" dirty="0"/>
              <a:t>README.md – This is a basic instruction file that tells the user on how to run the code.</a:t>
            </a:r>
          </a:p>
          <a:p>
            <a:pPr marL="342900" indent="-342900" algn="l">
              <a:buFont typeface="Arial" panose="020B0604020202020204" pitchFamily="34" charset="0"/>
              <a:buChar char="•"/>
            </a:pPr>
            <a:r>
              <a:rPr lang="en-GB" sz="1800" dirty="0"/>
              <a:t>LICENSE - </a:t>
            </a:r>
            <a:r>
              <a:rPr lang="en-GB" sz="1800" b="0" i="0" dirty="0">
                <a:solidFill>
                  <a:srgbClr val="0D0D0D"/>
                </a:solidFill>
                <a:effectLst/>
                <a:latin typeface="Söhne"/>
              </a:rPr>
              <a:t>specifies the terms and conditions under which the software in that repository is distributed and used.</a:t>
            </a:r>
          </a:p>
          <a:p>
            <a:pPr marL="342900" indent="-342900" algn="l">
              <a:buFont typeface="Arial" panose="020B0604020202020204" pitchFamily="34" charset="0"/>
              <a:buChar char="•"/>
            </a:pPr>
            <a:r>
              <a:rPr lang="en-GB" sz="1800" dirty="0" err="1">
                <a:solidFill>
                  <a:srgbClr val="0D0D0D"/>
                </a:solidFill>
                <a:latin typeface="Söhne"/>
              </a:rPr>
              <a:t>Environment.yml</a:t>
            </a:r>
            <a:r>
              <a:rPr lang="en-GB" sz="1800" dirty="0">
                <a:solidFill>
                  <a:srgbClr val="0D0D0D"/>
                </a:solidFill>
                <a:latin typeface="Söhne"/>
              </a:rPr>
              <a:t> / requirements.txt – A file that tells the code on what python packages to install into the virtual environment.</a:t>
            </a:r>
          </a:p>
          <a:p>
            <a:pPr marL="342900" indent="-342900" algn="l">
              <a:buFont typeface="Arial" panose="020B0604020202020204" pitchFamily="34" charset="0"/>
              <a:buChar char="•"/>
            </a:pPr>
            <a:r>
              <a:rPr lang="en-GB" sz="1800" dirty="0" err="1">
                <a:solidFill>
                  <a:srgbClr val="0D0D0D"/>
                </a:solidFill>
                <a:latin typeface="Söhne"/>
              </a:rPr>
              <a:t>Public_metadata</a:t>
            </a:r>
            <a:r>
              <a:rPr lang="en-GB" sz="1800" dirty="0">
                <a:solidFill>
                  <a:srgbClr val="0D0D0D"/>
                </a:solidFill>
                <a:latin typeface="Söhne"/>
              </a:rPr>
              <a:t> (optional) – A folder than contains sample/synthetic input files. Mainly for the public. </a:t>
            </a:r>
          </a:p>
          <a:p>
            <a:pPr marL="342900" indent="-342900" algn="l">
              <a:buFont typeface="Arial" panose="020B0604020202020204" pitchFamily="34" charset="0"/>
              <a:buChar char="•"/>
            </a:pPr>
            <a:r>
              <a:rPr lang="en-GB" sz="1800" dirty="0"/>
              <a:t>.</a:t>
            </a:r>
            <a:r>
              <a:rPr lang="en-GB" sz="1800" dirty="0" err="1"/>
              <a:t>gitignore</a:t>
            </a:r>
            <a:r>
              <a:rPr lang="en-GB" sz="1800" dirty="0"/>
              <a:t> – A git file which controls what files gets uploaded on to Gitlab/</a:t>
            </a:r>
            <a:r>
              <a:rPr lang="en-GB" sz="1800" dirty="0" err="1"/>
              <a:t>Github</a:t>
            </a:r>
            <a:r>
              <a:rPr lang="en-GB" sz="1800" dirty="0"/>
              <a:t>.</a:t>
            </a:r>
          </a:p>
          <a:p>
            <a:pPr marL="342900" indent="-342900" algn="l">
              <a:buFont typeface="Arial" panose="020B0604020202020204" pitchFamily="34" charset="0"/>
              <a:buChar char="•"/>
            </a:pPr>
            <a:r>
              <a:rPr lang="en-GB" sz="1800" dirty="0"/>
              <a:t>Changelog (optional) – A text file that showcase what updates have occurred in different versions of the code.</a:t>
            </a:r>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Extra steps for publishing a pipeline</a:t>
            </a:r>
            <a:endParaRPr lang="en-GB" dirty="0"/>
          </a:p>
        </p:txBody>
      </p:sp>
      <p:pic>
        <p:nvPicPr>
          <p:cNvPr id="6" name="Picture 5" descr="A screenshot of a computer&#10;&#10;Description automatically generated">
            <a:extLst>
              <a:ext uri="{FF2B5EF4-FFF2-40B4-BE49-F238E27FC236}">
                <a16:creationId xmlns:a16="http://schemas.microsoft.com/office/drawing/2014/main" id="{37E8576A-E24A-68D4-9729-F54251ABCC85}"/>
              </a:ext>
            </a:extLst>
          </p:cNvPr>
          <p:cNvPicPr>
            <a:picLocks noChangeAspect="1"/>
          </p:cNvPicPr>
          <p:nvPr/>
        </p:nvPicPr>
        <p:blipFill>
          <a:blip r:embed="rId3"/>
          <a:stretch>
            <a:fillRect/>
          </a:stretch>
        </p:blipFill>
        <p:spPr>
          <a:xfrm>
            <a:off x="128662" y="1908305"/>
            <a:ext cx="4608343" cy="2828700"/>
          </a:xfrm>
          <a:prstGeom prst="rect">
            <a:avLst/>
          </a:prstGeom>
        </p:spPr>
      </p:pic>
    </p:spTree>
    <p:extLst>
      <p:ext uri="{BB962C8B-B14F-4D97-AF65-F5344CB8AC3E}">
        <p14:creationId xmlns:p14="http://schemas.microsoft.com/office/powerpoint/2010/main" val="344657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226881" y="1235309"/>
            <a:ext cx="11609273" cy="3419193"/>
          </a:xfrm>
        </p:spPr>
        <p:txBody>
          <a:bodyPr>
            <a:normAutofit/>
          </a:bodyPr>
          <a:lstStyle/>
          <a:p>
            <a:pPr algn="l"/>
            <a:r>
              <a:rPr lang="en-GB" sz="1800" dirty="0"/>
              <a:t>It is highly likely that the pipeline requires sensitive information in some sort. This can be directories to where certain input files are located, or names of SQL servers and databases which cannot be given to the public.</a:t>
            </a:r>
          </a:p>
          <a:p>
            <a:pPr algn="l"/>
            <a:r>
              <a:rPr lang="en-GB" sz="1800" dirty="0"/>
              <a:t>It is also likely that the pipeline is a part of a structured job which may require multiple runs (aka for a monthly publication), so some input variables from the user will require changing for every run like the date so it can select the right data.</a:t>
            </a:r>
          </a:p>
          <a:p>
            <a:pPr algn="l"/>
            <a:r>
              <a:rPr lang="en-GB" sz="1800" dirty="0"/>
              <a:t>It can also contain other helpful inputs like whether the user wants to run a test run to not override live data in important folders.</a:t>
            </a:r>
          </a:p>
          <a:p>
            <a:pPr algn="l"/>
            <a:r>
              <a:rPr lang="en-GB" sz="1800" dirty="0"/>
              <a:t>The config is written as a dictionary data type which is directly loaded into the code. </a:t>
            </a:r>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Why do we use a config file?</a:t>
            </a:r>
            <a:endParaRPr lang="en-GB" dirty="0"/>
          </a:p>
        </p:txBody>
      </p:sp>
      <p:pic>
        <p:nvPicPr>
          <p:cNvPr id="5" name="Picture 4" descr="A computer screen with text&#10;&#10;Description automatically generated">
            <a:extLst>
              <a:ext uri="{FF2B5EF4-FFF2-40B4-BE49-F238E27FC236}">
                <a16:creationId xmlns:a16="http://schemas.microsoft.com/office/drawing/2014/main" id="{FA9ED7D7-1172-2EB7-3584-AD8C0B1EF99E}"/>
              </a:ext>
            </a:extLst>
          </p:cNvPr>
          <p:cNvPicPr>
            <a:picLocks noChangeAspect="1"/>
          </p:cNvPicPr>
          <p:nvPr/>
        </p:nvPicPr>
        <p:blipFill>
          <a:blip r:embed="rId3"/>
          <a:stretch>
            <a:fillRect/>
          </a:stretch>
        </p:blipFill>
        <p:spPr>
          <a:xfrm>
            <a:off x="2254001" y="3987610"/>
            <a:ext cx="7683998" cy="2375054"/>
          </a:xfrm>
          <a:prstGeom prst="rect">
            <a:avLst/>
          </a:prstGeom>
        </p:spPr>
      </p:pic>
    </p:spTree>
    <p:extLst>
      <p:ext uri="{BB962C8B-B14F-4D97-AF65-F5344CB8AC3E}">
        <p14:creationId xmlns:p14="http://schemas.microsoft.com/office/powerpoint/2010/main" val="999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226881" y="1297186"/>
            <a:ext cx="11609273" cy="5027987"/>
          </a:xfrm>
        </p:spPr>
        <p:txBody>
          <a:bodyPr>
            <a:normAutofit fontScale="85000" lnSpcReduction="20000"/>
          </a:bodyPr>
          <a:lstStyle/>
          <a:p>
            <a:pPr algn="l">
              <a:buFont typeface="+mj-lt"/>
              <a:buAutoNum type="arabicPeriod"/>
            </a:pPr>
            <a:r>
              <a:rPr lang="en-GB" b="1" i="0" dirty="0">
                <a:solidFill>
                  <a:srgbClr val="0D0D0D"/>
                </a:solidFill>
                <a:effectLst/>
                <a:latin typeface="Söhne"/>
              </a:rPr>
              <a:t>Documentation</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README.md files provide essential documentation about the software, including how to install, configure, and use it.</a:t>
            </a:r>
          </a:p>
          <a:p>
            <a:pPr marL="742950" lvl="1" indent="-285750" algn="l">
              <a:buFont typeface="+mj-lt"/>
              <a:buAutoNum type="arabicPeriod"/>
            </a:pP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Project Overview</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They offer a high-level overview of the project, including its purpose, features, and benefits.</a:t>
            </a:r>
          </a:p>
          <a:p>
            <a:pPr marL="742950" lvl="1" indent="-285750" algn="l">
              <a:buFont typeface="+mj-lt"/>
              <a:buAutoNum type="arabicPeriod"/>
            </a:pP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Getting Started</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README.md files typically include instructions for getting started with the project, such as installation steps and usage examples.</a:t>
            </a:r>
          </a:p>
          <a:p>
            <a:pPr marL="742950" lvl="1" indent="-285750" algn="l">
              <a:buFont typeface="+mj-lt"/>
              <a:buAutoNum type="arabicPeriod"/>
            </a:pP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Contributing Guidelines</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They often contain guidelines for contributing to the project, including how to report issues, submit pull requests, and adhere to coding standards.</a:t>
            </a:r>
          </a:p>
          <a:p>
            <a:pPr marL="742950" lvl="1" indent="-285750" algn="l">
              <a:buFont typeface="+mj-lt"/>
              <a:buAutoNum type="arabicPeriod"/>
            </a:pP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Contact Information</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README.md files may include contact information for the project maintainer or community channels for support and collaboration.</a:t>
            </a:r>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Why do we have a readme file?</a:t>
            </a:r>
            <a:endParaRPr lang="en-GB" dirty="0"/>
          </a:p>
        </p:txBody>
      </p:sp>
    </p:spTree>
    <p:extLst>
      <p:ext uri="{BB962C8B-B14F-4D97-AF65-F5344CB8AC3E}">
        <p14:creationId xmlns:p14="http://schemas.microsoft.com/office/powerpoint/2010/main" val="401880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610754" y="1546917"/>
            <a:ext cx="6621943" cy="4681082"/>
          </a:xfrm>
        </p:spPr>
        <p:txBody>
          <a:bodyPr/>
          <a:lstStyle/>
          <a:p>
            <a:pPr algn="l"/>
            <a:r>
              <a:rPr lang="en-GB" dirty="0"/>
              <a:t>The python pipeline will most likely use a python package. An image on the right is one of a few ways to represent these. </a:t>
            </a:r>
          </a:p>
          <a:p>
            <a:pPr algn="l"/>
            <a:r>
              <a:rPr lang="en-GB" dirty="0"/>
              <a:t>Packages have different versions in which they add and remove different functions and features, so it is vital that users have the same version.</a:t>
            </a:r>
          </a:p>
          <a:p>
            <a:pPr algn="l"/>
            <a:r>
              <a:rPr lang="en-GB" dirty="0"/>
              <a:t>You can think of them a tools shopping list for the program.</a:t>
            </a:r>
          </a:p>
          <a:p>
            <a:pPr algn="l"/>
            <a:r>
              <a:rPr lang="en-GB" dirty="0"/>
              <a:t>These are used when creating a virtual environment (the toolbox) </a:t>
            </a:r>
          </a:p>
          <a:p>
            <a:pPr algn="l"/>
            <a:endParaRPr lang="en-GB" dirty="0"/>
          </a:p>
          <a:p>
            <a:pPr marL="342900" indent="-342900" algn="l">
              <a:buFont typeface="Arial" panose="020B0604020202020204" pitchFamily="34" charset="0"/>
              <a:buChar char="•"/>
            </a:pPr>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a:xfrm>
            <a:off x="872012" y="438875"/>
            <a:ext cx="10169540" cy="865186"/>
          </a:xfrm>
        </p:spPr>
        <p:txBody>
          <a:bodyPr/>
          <a:lstStyle/>
          <a:p>
            <a:r>
              <a:rPr lang="en-GB" dirty="0" err="1">
                <a:solidFill>
                  <a:srgbClr val="0D0D0D"/>
                </a:solidFill>
              </a:rPr>
              <a:t>environment.yml</a:t>
            </a:r>
            <a:r>
              <a:rPr lang="en-GB" dirty="0">
                <a:solidFill>
                  <a:srgbClr val="0D0D0D"/>
                </a:solidFill>
              </a:rPr>
              <a:t> / requirements.txt</a:t>
            </a:r>
            <a:endParaRPr lang="en-GB" dirty="0"/>
          </a:p>
        </p:txBody>
      </p:sp>
      <p:pic>
        <p:nvPicPr>
          <p:cNvPr id="6" name="Picture 5" descr="A screenshot of a computer&#10;&#10;Description automatically generated">
            <a:extLst>
              <a:ext uri="{FF2B5EF4-FFF2-40B4-BE49-F238E27FC236}">
                <a16:creationId xmlns:a16="http://schemas.microsoft.com/office/drawing/2014/main" id="{775F6528-DC14-080F-28D1-BB3AA3B760E1}"/>
              </a:ext>
            </a:extLst>
          </p:cNvPr>
          <p:cNvPicPr>
            <a:picLocks noChangeAspect="1"/>
          </p:cNvPicPr>
          <p:nvPr/>
        </p:nvPicPr>
        <p:blipFill>
          <a:blip r:embed="rId2"/>
          <a:stretch>
            <a:fillRect/>
          </a:stretch>
        </p:blipFill>
        <p:spPr>
          <a:xfrm>
            <a:off x="8123059" y="1613443"/>
            <a:ext cx="3636942" cy="3824829"/>
          </a:xfrm>
          <a:prstGeom prst="rect">
            <a:avLst/>
          </a:prstGeom>
        </p:spPr>
      </p:pic>
    </p:spTree>
    <p:extLst>
      <p:ext uri="{BB962C8B-B14F-4D97-AF65-F5344CB8AC3E}">
        <p14:creationId xmlns:p14="http://schemas.microsoft.com/office/powerpoint/2010/main" val="24461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370123" y="1375037"/>
            <a:ext cx="11088000" cy="2708825"/>
          </a:xfrm>
        </p:spPr>
        <p:txBody>
          <a:bodyPr/>
          <a:lstStyle/>
          <a:p>
            <a:pPr algn="l">
              <a:buFont typeface="Arial" panose="020B0604020202020204" pitchFamily="34" charset="0"/>
              <a:buChar char="•"/>
            </a:pPr>
            <a:r>
              <a:rPr lang="en-GB" b="0" i="0" dirty="0">
                <a:solidFill>
                  <a:srgbClr val="0D0D0D"/>
                </a:solidFill>
                <a:effectLst/>
                <a:latin typeface="Söhne"/>
              </a:rPr>
              <a:t> A Python pipeline is a way of writing code in a sequence of steps. </a:t>
            </a:r>
          </a:p>
          <a:p>
            <a:pPr algn="l">
              <a:buFont typeface="Arial" panose="020B0604020202020204" pitchFamily="34" charset="0"/>
              <a:buChar char="•"/>
            </a:pPr>
            <a:r>
              <a:rPr lang="en-GB" b="0" i="0" dirty="0">
                <a:solidFill>
                  <a:srgbClr val="0D0D0D"/>
                </a:solidFill>
                <a:effectLst/>
                <a:latin typeface="Söhne"/>
              </a:rPr>
              <a:t> They contain a main python file which incorporates the all the steps into one file.</a:t>
            </a:r>
          </a:p>
          <a:p>
            <a:pPr algn="l">
              <a:buFont typeface="Arial" panose="020B0604020202020204" pitchFamily="34" charset="0"/>
              <a:buChar char="•"/>
            </a:pPr>
            <a:r>
              <a:rPr lang="en-GB" b="0" i="0" dirty="0">
                <a:solidFill>
                  <a:srgbClr val="0D0D0D"/>
                </a:solidFill>
                <a:effectLst/>
                <a:latin typeface="Söhne"/>
              </a:rPr>
              <a:t> We looked at how a main.py file is written.</a:t>
            </a:r>
          </a:p>
          <a:p>
            <a:pPr algn="l">
              <a:buFont typeface="Arial" panose="020B0604020202020204" pitchFamily="34" charset="0"/>
              <a:buChar char="•"/>
            </a:pPr>
            <a:r>
              <a:rPr lang="en-GB" dirty="0">
                <a:solidFill>
                  <a:srgbClr val="0D0D0D"/>
                </a:solidFill>
                <a:latin typeface="Söhne"/>
              </a:rPr>
              <a:t> How to ensure each function is RAP standard, best practices of writing code.</a:t>
            </a:r>
          </a:p>
          <a:p>
            <a:pPr algn="l">
              <a:buFont typeface="Arial" panose="020B0604020202020204" pitchFamily="34" charset="0"/>
              <a:buChar char="•"/>
            </a:pPr>
            <a:r>
              <a:rPr lang="en-GB" dirty="0">
                <a:solidFill>
                  <a:srgbClr val="0D0D0D"/>
                </a:solidFill>
                <a:latin typeface="Söhne"/>
              </a:rPr>
              <a:t> How to publish code correctly on Gitlab/</a:t>
            </a:r>
            <a:r>
              <a:rPr lang="en-GB" dirty="0" err="1">
                <a:solidFill>
                  <a:srgbClr val="0D0D0D"/>
                </a:solidFill>
                <a:latin typeface="Söhne"/>
              </a:rPr>
              <a:t>Github</a:t>
            </a:r>
            <a:r>
              <a:rPr lang="en-GB" dirty="0">
                <a:solidFill>
                  <a:srgbClr val="0D0D0D"/>
                </a:solidFill>
                <a:latin typeface="Söhne"/>
              </a:rPr>
              <a:t>.</a:t>
            </a:r>
          </a:p>
          <a:p>
            <a:pPr algn="l">
              <a:buFont typeface="Arial" panose="020B0604020202020204" pitchFamily="34" charset="0"/>
              <a:buChar char="•"/>
            </a:pPr>
            <a:r>
              <a:rPr lang="en-GB" dirty="0">
                <a:solidFill>
                  <a:srgbClr val="0D0D0D"/>
                </a:solidFill>
                <a:latin typeface="Söhne"/>
              </a:rPr>
              <a:t> The uses of a config, readme and environment files.</a:t>
            </a:r>
          </a:p>
          <a:p>
            <a:pPr algn="l">
              <a:buFont typeface="Arial" panose="020B0604020202020204" pitchFamily="34" charset="0"/>
              <a:buChar char="•"/>
            </a:pPr>
            <a:endParaRPr lang="en-GB" dirty="0"/>
          </a:p>
          <a:p>
            <a:pPr algn="l">
              <a:buFont typeface="Arial" panose="020B0604020202020204" pitchFamily="34" charset="0"/>
              <a:buChar char="•"/>
            </a:pPr>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t>Recap of the lecture</a:t>
            </a:r>
          </a:p>
        </p:txBody>
      </p:sp>
      <p:sp>
        <p:nvSpPr>
          <p:cNvPr id="3" name="Title 3">
            <a:extLst>
              <a:ext uri="{FF2B5EF4-FFF2-40B4-BE49-F238E27FC236}">
                <a16:creationId xmlns:a16="http://schemas.microsoft.com/office/drawing/2014/main" id="{20239F33-3B31-094A-3E00-EE7414045442}"/>
              </a:ext>
            </a:extLst>
          </p:cNvPr>
          <p:cNvSpPr txBox="1">
            <a:spLocks/>
          </p:cNvSpPr>
          <p:nvPr/>
        </p:nvSpPr>
        <p:spPr>
          <a:xfrm>
            <a:off x="3870730" y="4427630"/>
            <a:ext cx="7965423" cy="86518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Any questions?</a:t>
            </a:r>
          </a:p>
        </p:txBody>
      </p:sp>
    </p:spTree>
    <p:extLst>
      <p:ext uri="{BB962C8B-B14F-4D97-AF65-F5344CB8AC3E}">
        <p14:creationId xmlns:p14="http://schemas.microsoft.com/office/powerpoint/2010/main" val="24660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054A-EF45-23C1-7937-E8889AAEF580}"/>
              </a:ext>
            </a:extLst>
          </p:cNvPr>
          <p:cNvSpPr>
            <a:spLocks noGrp="1"/>
          </p:cNvSpPr>
          <p:nvPr>
            <p:ph type="title"/>
          </p:nvPr>
        </p:nvSpPr>
        <p:spPr/>
        <p:txBody>
          <a:bodyPr/>
          <a:lstStyle/>
          <a:p>
            <a:r>
              <a:rPr lang="en-GB" dirty="0"/>
              <a:t>Extra guidance</a:t>
            </a:r>
          </a:p>
        </p:txBody>
      </p:sp>
      <p:sp>
        <p:nvSpPr>
          <p:cNvPr id="3" name="Content Placeholder 2">
            <a:extLst>
              <a:ext uri="{FF2B5EF4-FFF2-40B4-BE49-F238E27FC236}">
                <a16:creationId xmlns:a16="http://schemas.microsoft.com/office/drawing/2014/main" id="{DCB01A23-3AF2-71A9-61ED-8F74816C82A1}"/>
              </a:ext>
            </a:extLst>
          </p:cNvPr>
          <p:cNvSpPr>
            <a:spLocks noGrp="1"/>
          </p:cNvSpPr>
          <p:nvPr>
            <p:ph idx="1"/>
          </p:nvPr>
        </p:nvSpPr>
        <p:spPr>
          <a:xfrm>
            <a:off x="375137" y="1415778"/>
            <a:ext cx="11484561" cy="4026443"/>
          </a:xfrm>
        </p:spPr>
        <p:txBody>
          <a:bodyPr/>
          <a:lstStyle/>
          <a:p>
            <a:r>
              <a:rPr lang="en-GB" dirty="0"/>
              <a:t>NHS RAP community of practice: </a:t>
            </a:r>
            <a:r>
              <a:rPr lang="en-GB" dirty="0">
                <a:hlinkClick r:id="rId2"/>
              </a:rPr>
              <a:t>Project structure and packaging - RAP Community of Practice (nhsdigital.github.io)</a:t>
            </a:r>
            <a:endParaRPr lang="en-GB" dirty="0"/>
          </a:p>
          <a:p>
            <a:endParaRPr lang="en-GB" dirty="0"/>
          </a:p>
        </p:txBody>
      </p:sp>
    </p:spTree>
    <p:extLst>
      <p:ext uri="{BB962C8B-B14F-4D97-AF65-F5344CB8AC3E}">
        <p14:creationId xmlns:p14="http://schemas.microsoft.com/office/powerpoint/2010/main" val="347174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0DD62B-74D4-F700-B8F2-DE5B006A9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3F772-989D-E4BA-1358-3D29ABB03096}"/>
              </a:ext>
            </a:extLst>
          </p:cNvPr>
          <p:cNvSpPr>
            <a:spLocks noGrp="1"/>
          </p:cNvSpPr>
          <p:nvPr>
            <p:ph type="title"/>
          </p:nvPr>
        </p:nvSpPr>
        <p:spPr/>
        <p:txBody>
          <a:bodyPr/>
          <a:lstStyle/>
          <a:p>
            <a:r>
              <a:rPr lang="en-GB" dirty="0"/>
              <a:t>Feedback</a:t>
            </a:r>
          </a:p>
        </p:txBody>
      </p:sp>
      <p:sp>
        <p:nvSpPr>
          <p:cNvPr id="3" name="Content Placeholder 2">
            <a:extLst>
              <a:ext uri="{FF2B5EF4-FFF2-40B4-BE49-F238E27FC236}">
                <a16:creationId xmlns:a16="http://schemas.microsoft.com/office/drawing/2014/main" id="{983C67CA-023F-399F-9A7F-644800423A23}"/>
              </a:ext>
            </a:extLst>
          </p:cNvPr>
          <p:cNvSpPr>
            <a:spLocks noGrp="1"/>
          </p:cNvSpPr>
          <p:nvPr>
            <p:ph idx="1"/>
          </p:nvPr>
        </p:nvSpPr>
        <p:spPr>
          <a:xfrm>
            <a:off x="290340" y="1598931"/>
            <a:ext cx="4798699" cy="2709757"/>
          </a:xfrm>
        </p:spPr>
        <p:txBody>
          <a:bodyPr>
            <a:normAutofit fontScale="77500" lnSpcReduction="20000"/>
          </a:bodyPr>
          <a:lstStyle/>
          <a:p>
            <a:r>
              <a:rPr lang="en-GB" dirty="0"/>
              <a:t>Thank you for joining this session – we would love to hear some feedback from you so we can continue to provide good training and improve future sessions!</a:t>
            </a:r>
          </a:p>
          <a:p>
            <a:endParaRPr lang="en-GB" dirty="0"/>
          </a:p>
          <a:p>
            <a:r>
              <a:rPr lang="en-GB" dirty="0"/>
              <a:t>Go to:</a:t>
            </a:r>
          </a:p>
          <a:p>
            <a:r>
              <a:rPr lang="en-GB" sz="2600" b="1" dirty="0"/>
              <a:t>www.menti.com</a:t>
            </a:r>
          </a:p>
          <a:p>
            <a:endParaRPr lang="en-GB" dirty="0"/>
          </a:p>
          <a:p>
            <a:r>
              <a:rPr lang="en-GB" dirty="0"/>
              <a:t>Enter the Access code:</a:t>
            </a:r>
          </a:p>
          <a:p>
            <a:r>
              <a:rPr lang="en-GB" sz="2600" b="1" dirty="0"/>
              <a:t>2695 4237</a:t>
            </a:r>
          </a:p>
          <a:p>
            <a:endParaRPr lang="en-GB" dirty="0"/>
          </a:p>
          <a:p>
            <a:endParaRPr lang="en-GB" dirty="0"/>
          </a:p>
        </p:txBody>
      </p:sp>
      <p:pic>
        <p:nvPicPr>
          <p:cNvPr id="1026" name="Picture 2">
            <a:extLst>
              <a:ext uri="{FF2B5EF4-FFF2-40B4-BE49-F238E27FC236}">
                <a16:creationId xmlns:a16="http://schemas.microsoft.com/office/drawing/2014/main" id="{AB8260DE-8644-1959-82DD-C0BEE7D45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84" y="950611"/>
            <a:ext cx="4006395" cy="400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7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8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5A9CB-3238-1922-D9F2-C2CCF3020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14BAC-233E-9935-391E-20726092D581}"/>
              </a:ext>
            </a:extLst>
          </p:cNvPr>
          <p:cNvSpPr>
            <a:spLocks noGrp="1"/>
          </p:cNvSpPr>
          <p:nvPr>
            <p:ph type="title"/>
          </p:nvPr>
        </p:nvSpPr>
        <p:spPr>
          <a:xfrm>
            <a:off x="375138" y="414734"/>
            <a:ext cx="11404154" cy="865186"/>
          </a:xfrm>
        </p:spPr>
        <p:txBody>
          <a:bodyPr/>
          <a:lstStyle/>
          <a:p>
            <a:r>
              <a:rPr lang="en-GB" dirty="0"/>
              <a:t>Session objectives</a:t>
            </a:r>
          </a:p>
        </p:txBody>
      </p:sp>
      <p:sp>
        <p:nvSpPr>
          <p:cNvPr id="3" name="TextBox 2">
            <a:extLst>
              <a:ext uri="{FF2B5EF4-FFF2-40B4-BE49-F238E27FC236}">
                <a16:creationId xmlns:a16="http://schemas.microsoft.com/office/drawing/2014/main" id="{AF45547F-7740-83F7-DC9A-AF001072D7B4}"/>
              </a:ext>
            </a:extLst>
          </p:cNvPr>
          <p:cNvSpPr txBox="1"/>
          <p:nvPr/>
        </p:nvSpPr>
        <p:spPr>
          <a:xfrm>
            <a:off x="427597" y="1460409"/>
            <a:ext cx="10209704" cy="923330"/>
          </a:xfrm>
          <a:prstGeom prst="rect">
            <a:avLst/>
          </a:prstGeom>
          <a:noFill/>
        </p:spPr>
        <p:txBody>
          <a:bodyPr wrap="square" rtlCol="0">
            <a:spAutoFit/>
          </a:bodyPr>
          <a:lstStyle/>
          <a:p>
            <a:r>
              <a:rPr lang="en-GB" dirty="0"/>
              <a:t>This session is suitable for: </a:t>
            </a:r>
          </a:p>
          <a:p>
            <a:pPr marL="285750" indent="-285750">
              <a:buFont typeface="Arial" panose="020B0604020202020204" pitchFamily="34" charset="0"/>
              <a:buChar char="•"/>
            </a:pPr>
            <a:r>
              <a:rPr lang="en-GB" dirty="0"/>
              <a:t>Complete Python novices / beginners</a:t>
            </a:r>
          </a:p>
          <a:p>
            <a:pPr marL="285750" indent="-285750">
              <a:buFont typeface="Arial" panose="020B0604020202020204" pitchFamily="34" charset="0"/>
              <a:buChar char="•"/>
            </a:pPr>
            <a:r>
              <a:rPr lang="en-GB" dirty="0"/>
              <a:t>Refresher course for moderate python users</a:t>
            </a:r>
          </a:p>
        </p:txBody>
      </p:sp>
      <p:sp>
        <p:nvSpPr>
          <p:cNvPr id="4" name="TextBox 3">
            <a:extLst>
              <a:ext uri="{FF2B5EF4-FFF2-40B4-BE49-F238E27FC236}">
                <a16:creationId xmlns:a16="http://schemas.microsoft.com/office/drawing/2014/main" id="{46709DD1-64B7-7350-9D5E-F4EFBD905D61}"/>
              </a:ext>
            </a:extLst>
          </p:cNvPr>
          <p:cNvSpPr txBox="1"/>
          <p:nvPr/>
        </p:nvSpPr>
        <p:spPr>
          <a:xfrm>
            <a:off x="427597" y="2781591"/>
            <a:ext cx="10209704" cy="1477328"/>
          </a:xfrm>
          <a:prstGeom prst="rect">
            <a:avLst/>
          </a:prstGeom>
          <a:noFill/>
        </p:spPr>
        <p:txBody>
          <a:bodyPr wrap="square" rtlCol="0">
            <a:spAutoFit/>
          </a:bodyPr>
          <a:lstStyle/>
          <a:p>
            <a:r>
              <a:rPr lang="en-GB" dirty="0"/>
              <a:t>This session will cover:</a:t>
            </a:r>
          </a:p>
          <a:p>
            <a:pPr marL="285750" indent="-285750">
              <a:buFont typeface="Arial" panose="020B0604020202020204" pitchFamily="34" charset="0"/>
              <a:buChar char="•"/>
            </a:pPr>
            <a:r>
              <a:rPr lang="en-GB" dirty="0"/>
              <a:t>The basics of what is a pipeline and why we use them</a:t>
            </a:r>
          </a:p>
          <a:p>
            <a:pPr marL="285750" indent="-285750">
              <a:buFont typeface="Arial" panose="020B0604020202020204" pitchFamily="34" charset="0"/>
              <a:buChar char="•"/>
            </a:pPr>
            <a:r>
              <a:rPr lang="en-GB" dirty="0"/>
              <a:t>How to set up a pipeline</a:t>
            </a:r>
          </a:p>
          <a:p>
            <a:pPr marL="285750" indent="-285750">
              <a:buFont typeface="Arial" panose="020B0604020202020204" pitchFamily="34" charset="0"/>
              <a:buChar char="•"/>
            </a:pPr>
            <a:r>
              <a:rPr lang="en-GB" dirty="0"/>
              <a:t>How to improve pipelines</a:t>
            </a:r>
          </a:p>
          <a:p>
            <a:pPr marL="285750" indent="-285750">
              <a:buFont typeface="Arial" panose="020B0604020202020204" pitchFamily="34" charset="0"/>
              <a:buChar char="•"/>
            </a:pPr>
            <a:r>
              <a:rPr lang="en-GB" dirty="0"/>
              <a:t>How to publish pipelines</a:t>
            </a:r>
          </a:p>
        </p:txBody>
      </p:sp>
    </p:spTree>
    <p:extLst>
      <p:ext uri="{BB962C8B-B14F-4D97-AF65-F5344CB8AC3E}">
        <p14:creationId xmlns:p14="http://schemas.microsoft.com/office/powerpoint/2010/main" val="388083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432000" y="1546917"/>
            <a:ext cx="11088000" cy="4681082"/>
          </a:xfrm>
        </p:spPr>
        <p:txBody>
          <a:bodyPr/>
          <a:lstStyle/>
          <a:p>
            <a:pPr algn="l">
              <a:buFont typeface="Arial" panose="020B0604020202020204" pitchFamily="34" charset="0"/>
              <a:buChar char="•"/>
            </a:pPr>
            <a:r>
              <a:rPr lang="en-GB" b="0" i="0" dirty="0">
                <a:solidFill>
                  <a:srgbClr val="0D0D0D"/>
                </a:solidFill>
                <a:effectLst/>
                <a:latin typeface="Söhne"/>
              </a:rPr>
              <a:t> A Python pipeline is a sequence of data processing components that are connected together to perform a specific task or workflow.</a:t>
            </a:r>
          </a:p>
          <a:p>
            <a:pPr algn="l">
              <a:buFont typeface="Arial" panose="020B0604020202020204" pitchFamily="34" charset="0"/>
              <a:buChar char="•"/>
            </a:pPr>
            <a:r>
              <a:rPr lang="en-GB" b="0" i="0" dirty="0">
                <a:solidFill>
                  <a:srgbClr val="0D0D0D"/>
                </a:solidFill>
                <a:effectLst/>
                <a:latin typeface="Söhne"/>
              </a:rPr>
              <a:t> Each component in the pipeline takes some input data, processes it, and produces output data that is passed to the next component in the sequence.</a:t>
            </a:r>
          </a:p>
          <a:p>
            <a:pPr algn="l">
              <a:buFont typeface="Arial" panose="020B0604020202020204" pitchFamily="34" charset="0"/>
              <a:buChar char="•"/>
            </a:pPr>
            <a:r>
              <a:rPr lang="en-GB" b="0" i="0" dirty="0">
                <a:solidFill>
                  <a:srgbClr val="0D0D0D"/>
                </a:solidFill>
                <a:effectLst/>
                <a:latin typeface="Söhne"/>
              </a:rPr>
              <a:t> Python pipelines are commonly used for tasks such as data preprocessing, feature engineering, model training, and inference.</a:t>
            </a:r>
          </a:p>
          <a:p>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t>What is a pipeline?</a:t>
            </a:r>
          </a:p>
        </p:txBody>
      </p:sp>
      <p:pic>
        <p:nvPicPr>
          <p:cNvPr id="6" name="Picture 5" descr="A diagram of a process&#10;&#10;Description automatically generated">
            <a:extLst>
              <a:ext uri="{FF2B5EF4-FFF2-40B4-BE49-F238E27FC236}">
                <a16:creationId xmlns:a16="http://schemas.microsoft.com/office/drawing/2014/main" id="{1BE12ED0-6AC6-B122-FC4F-A969D6ED7930}"/>
              </a:ext>
            </a:extLst>
          </p:cNvPr>
          <p:cNvPicPr>
            <a:picLocks noChangeAspect="1"/>
          </p:cNvPicPr>
          <p:nvPr/>
        </p:nvPicPr>
        <p:blipFill>
          <a:blip r:embed="rId2"/>
          <a:stretch>
            <a:fillRect/>
          </a:stretch>
        </p:blipFill>
        <p:spPr>
          <a:xfrm>
            <a:off x="1250354" y="3966984"/>
            <a:ext cx="9126438" cy="2158134"/>
          </a:xfrm>
          <a:prstGeom prst="rect">
            <a:avLst/>
          </a:prstGeom>
        </p:spPr>
      </p:pic>
    </p:spTree>
    <p:extLst>
      <p:ext uri="{BB962C8B-B14F-4D97-AF65-F5344CB8AC3E}">
        <p14:creationId xmlns:p14="http://schemas.microsoft.com/office/powerpoint/2010/main" val="217366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432000" y="1546917"/>
            <a:ext cx="11088000" cy="4681082"/>
          </a:xfrm>
        </p:spPr>
        <p:txBody>
          <a:bodyPr/>
          <a:lstStyle/>
          <a:p>
            <a:pPr algn="l">
              <a:buFont typeface="+mj-lt"/>
              <a:buAutoNum type="arabicPeriod"/>
            </a:pPr>
            <a:r>
              <a:rPr lang="en-GB" b="0" i="0" dirty="0">
                <a:solidFill>
                  <a:srgbClr val="0D0D0D"/>
                </a:solidFill>
                <a:effectLst/>
                <a:latin typeface="Söhne"/>
              </a:rPr>
              <a:t> </a:t>
            </a:r>
            <a:r>
              <a:rPr lang="en-GB" b="1" i="0" dirty="0">
                <a:solidFill>
                  <a:srgbClr val="0D0D0D"/>
                </a:solidFill>
                <a:effectLst/>
                <a:latin typeface="Söhne"/>
              </a:rPr>
              <a:t>Modularity</a:t>
            </a:r>
            <a:r>
              <a:rPr lang="en-GB" b="0" i="0" dirty="0">
                <a:solidFill>
                  <a:srgbClr val="0D0D0D"/>
                </a:solidFill>
                <a:effectLst/>
                <a:latin typeface="Söhne"/>
              </a:rPr>
              <a:t>: Pipelines enable modular design, allowing components to be easily added, removed, or modified without affecting the overall workflow.</a:t>
            </a:r>
          </a:p>
          <a:p>
            <a:pPr algn="l">
              <a:buFont typeface="+mj-lt"/>
              <a:buAutoNum type="arabicPeriod"/>
            </a:pPr>
            <a:r>
              <a:rPr lang="en-GB" b="1" i="0" dirty="0">
                <a:solidFill>
                  <a:srgbClr val="0D0D0D"/>
                </a:solidFill>
                <a:effectLst/>
                <a:latin typeface="Söhne"/>
              </a:rPr>
              <a:t>Reproducibility</a:t>
            </a:r>
            <a:r>
              <a:rPr lang="en-GB" b="0" i="0" dirty="0">
                <a:solidFill>
                  <a:srgbClr val="0D0D0D"/>
                </a:solidFill>
                <a:effectLst/>
                <a:latin typeface="Söhne"/>
              </a:rPr>
              <a:t>: By encapsulating data processing steps in a pipeline, it becomes easier to reproduce results and share workflows with others.</a:t>
            </a:r>
          </a:p>
          <a:p>
            <a:pPr algn="l">
              <a:buFont typeface="+mj-lt"/>
              <a:buAutoNum type="arabicPeriod"/>
            </a:pPr>
            <a:r>
              <a:rPr lang="en-GB" b="1" i="0" dirty="0">
                <a:solidFill>
                  <a:srgbClr val="0D0D0D"/>
                </a:solidFill>
                <a:effectLst/>
                <a:latin typeface="Söhne"/>
              </a:rPr>
              <a:t>Automation</a:t>
            </a:r>
            <a:r>
              <a:rPr lang="en-GB" b="0" i="0" dirty="0">
                <a:solidFill>
                  <a:srgbClr val="0D0D0D"/>
                </a:solidFill>
                <a:effectLst/>
                <a:latin typeface="Söhne"/>
              </a:rPr>
              <a:t>: Pipelines automate the execution of repetitive tasks, reducing manual intervention and minimizing human error.</a:t>
            </a:r>
          </a:p>
          <a:p>
            <a:pPr algn="l">
              <a:buFont typeface="+mj-lt"/>
              <a:buAutoNum type="arabicPeriod"/>
            </a:pPr>
            <a:r>
              <a:rPr lang="en-GB" b="1" i="0" dirty="0">
                <a:solidFill>
                  <a:srgbClr val="0D0D0D"/>
                </a:solidFill>
                <a:effectLst/>
                <a:latin typeface="Söhne"/>
              </a:rPr>
              <a:t>Scalability</a:t>
            </a:r>
            <a:r>
              <a:rPr lang="en-GB" b="0" i="0" dirty="0">
                <a:solidFill>
                  <a:srgbClr val="0D0D0D"/>
                </a:solidFill>
                <a:effectLst/>
                <a:latin typeface="Söhne"/>
              </a:rPr>
              <a:t>: Python pipelines facilitate scaling of data processing tasks by distributing workload across multiple computing resources.</a:t>
            </a:r>
          </a:p>
          <a:p>
            <a:pPr algn="l">
              <a:buFont typeface="+mj-lt"/>
              <a:buAutoNum type="arabicPeriod"/>
            </a:pPr>
            <a:r>
              <a:rPr lang="en-GB" b="1" i="0" dirty="0">
                <a:solidFill>
                  <a:srgbClr val="0D0D0D"/>
                </a:solidFill>
                <a:effectLst/>
                <a:latin typeface="Söhne"/>
              </a:rPr>
              <a:t>Maintenance</a:t>
            </a:r>
            <a:r>
              <a:rPr lang="en-GB" b="0" i="0" dirty="0">
                <a:solidFill>
                  <a:srgbClr val="0D0D0D"/>
                </a:solidFill>
                <a:effectLst/>
                <a:latin typeface="Söhne"/>
              </a:rPr>
              <a:t>: Centralizing data processing logic in a pipeline simplifies maintenance and debugging, enhancing code readability and maintainability.</a:t>
            </a:r>
          </a:p>
          <a:p>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i="0" dirty="0">
                <a:solidFill>
                  <a:srgbClr val="0D0D0D"/>
                </a:solidFill>
                <a:effectLst/>
              </a:rPr>
              <a:t>Why Use Python Pipelines?</a:t>
            </a:r>
            <a:endParaRPr lang="en-GB" dirty="0"/>
          </a:p>
        </p:txBody>
      </p:sp>
    </p:spTree>
    <p:extLst>
      <p:ext uri="{BB962C8B-B14F-4D97-AF65-F5344CB8AC3E}">
        <p14:creationId xmlns:p14="http://schemas.microsoft.com/office/powerpoint/2010/main" val="71941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431999" y="1546917"/>
            <a:ext cx="6621943" cy="4681082"/>
          </a:xfrm>
        </p:spPr>
        <p:txBody>
          <a:bodyPr/>
          <a:lstStyle/>
          <a:p>
            <a:pPr algn="l"/>
            <a:r>
              <a:rPr lang="en-GB" dirty="0"/>
              <a:t>This example is from the learning disabilities and health check publication pipeline.</a:t>
            </a:r>
          </a:p>
          <a:p>
            <a:pPr marL="342900" indent="-342900" algn="l">
              <a:buFont typeface="Arial" panose="020B0604020202020204" pitchFamily="34" charset="0"/>
              <a:buChar char="•"/>
            </a:pPr>
            <a:r>
              <a:rPr lang="en-GB" dirty="0"/>
              <a:t>Data – Contains codes that loads all required data needed from job (csv, excel, </a:t>
            </a:r>
            <a:r>
              <a:rPr lang="en-GB" dirty="0" err="1"/>
              <a:t>json</a:t>
            </a:r>
            <a:r>
              <a:rPr lang="en-GB" dirty="0"/>
              <a:t>, SQL).</a:t>
            </a:r>
          </a:p>
          <a:p>
            <a:pPr marL="342900" indent="-342900" algn="l">
              <a:buFont typeface="Arial" panose="020B0604020202020204" pitchFamily="34" charset="0"/>
              <a:buChar char="•"/>
            </a:pPr>
            <a:r>
              <a:rPr lang="en-GB" dirty="0"/>
              <a:t>Processing – Contains codes that processes the raw data into a suitable form.</a:t>
            </a:r>
          </a:p>
          <a:p>
            <a:pPr marL="342900" indent="-342900" algn="l">
              <a:buFont typeface="Arial" panose="020B0604020202020204" pitchFamily="34" charset="0"/>
              <a:buChar char="•"/>
            </a:pPr>
            <a:r>
              <a:rPr lang="en-GB" dirty="0"/>
              <a:t>Utils – Contains useful functions that are used across different steps.</a:t>
            </a:r>
          </a:p>
          <a:p>
            <a:pPr marL="342900" indent="-342900" algn="l">
              <a:buFont typeface="Arial" panose="020B0604020202020204" pitchFamily="34" charset="0"/>
              <a:buChar char="•"/>
            </a:pPr>
            <a:r>
              <a:rPr lang="en-GB" dirty="0"/>
              <a:t>Output – Takes the processed data and produces the desired output files (csv, excel, txt, word etc…)</a:t>
            </a:r>
          </a:p>
          <a:p>
            <a:pPr marL="342900" indent="-342900" algn="l">
              <a:buFont typeface="Arial" panose="020B0604020202020204" pitchFamily="34" charset="0"/>
              <a:buChar char="•"/>
            </a:pPr>
            <a:r>
              <a:rPr lang="en-GB" dirty="0"/>
              <a:t>Main.py – Is the commander of the pipeline which executes the codes in the right order.</a:t>
            </a:r>
          </a:p>
          <a:p>
            <a:pPr marL="342900" indent="-342900" algn="l">
              <a:buFont typeface="Arial" panose="020B0604020202020204" pitchFamily="34" charset="0"/>
              <a:buChar char="•"/>
            </a:pPr>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An example of a python pipeline</a:t>
            </a:r>
            <a:endParaRPr lang="en-GB" dirty="0"/>
          </a:p>
        </p:txBody>
      </p:sp>
      <p:pic>
        <p:nvPicPr>
          <p:cNvPr id="5" name="Picture 4" descr="A screenshot of a computer&#10;&#10;Description automatically generated">
            <a:extLst>
              <a:ext uri="{FF2B5EF4-FFF2-40B4-BE49-F238E27FC236}">
                <a16:creationId xmlns:a16="http://schemas.microsoft.com/office/drawing/2014/main" id="{79C46AE4-CBDF-F9BE-F5A9-36794D646CC1}"/>
              </a:ext>
            </a:extLst>
          </p:cNvPr>
          <p:cNvPicPr>
            <a:picLocks noChangeAspect="1"/>
          </p:cNvPicPr>
          <p:nvPr/>
        </p:nvPicPr>
        <p:blipFill>
          <a:blip r:embed="rId2"/>
          <a:stretch>
            <a:fillRect/>
          </a:stretch>
        </p:blipFill>
        <p:spPr>
          <a:xfrm>
            <a:off x="7002180" y="2193185"/>
            <a:ext cx="4833974" cy="2844839"/>
          </a:xfrm>
          <a:prstGeom prst="rect">
            <a:avLst/>
          </a:prstGeom>
        </p:spPr>
      </p:pic>
    </p:spTree>
    <p:extLst>
      <p:ext uri="{BB962C8B-B14F-4D97-AF65-F5344CB8AC3E}">
        <p14:creationId xmlns:p14="http://schemas.microsoft.com/office/powerpoint/2010/main" val="176690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432000" y="1546917"/>
            <a:ext cx="11088000" cy="4681082"/>
          </a:xfrm>
        </p:spPr>
        <p:txBody>
          <a:bodyPr>
            <a:normAutofit/>
          </a:bodyPr>
          <a:lstStyle/>
          <a:p>
            <a:pPr algn="l"/>
            <a:r>
              <a:rPr lang="en-GB" b="0" i="0" dirty="0">
                <a:solidFill>
                  <a:srgbClr val="0D0D0D"/>
                </a:solidFill>
                <a:effectLst/>
                <a:latin typeface="Söhne"/>
              </a:rPr>
              <a:t>The __init__.py file is a special Python file used to define a package in a directory. It can be an empty file or can contain Python code that initializes the package. The presence of this file indicates to Python that the directory should be treated as a package.</a:t>
            </a:r>
          </a:p>
          <a:p>
            <a:endParaRPr lang="en-GB" dirty="0"/>
          </a:p>
          <a:p>
            <a:pPr algn="l">
              <a:buFont typeface="+mj-lt"/>
              <a:buAutoNum type="arabicPeriod"/>
            </a:pPr>
            <a:r>
              <a:rPr lang="en-GB" b="1" i="0" dirty="0">
                <a:solidFill>
                  <a:srgbClr val="0D0D0D"/>
                </a:solidFill>
                <a:effectLst/>
                <a:latin typeface="Söhne"/>
              </a:rPr>
              <a:t>Package Initialization</a:t>
            </a:r>
            <a:r>
              <a:rPr lang="en-GB" b="0" i="0" dirty="0">
                <a:solidFill>
                  <a:srgbClr val="0D0D0D"/>
                </a:solidFill>
                <a:effectLst/>
                <a:latin typeface="Söhne"/>
              </a:rPr>
              <a:t>: It initializes the package and enables importing modules and sub-packages.</a:t>
            </a:r>
          </a:p>
          <a:p>
            <a:pPr algn="l">
              <a:buFont typeface="+mj-lt"/>
              <a:buAutoNum type="arabicPeriod"/>
            </a:pPr>
            <a:r>
              <a:rPr lang="en-GB" b="1" i="0" dirty="0">
                <a:solidFill>
                  <a:srgbClr val="0D0D0D"/>
                </a:solidFill>
                <a:effectLst/>
                <a:latin typeface="Söhne"/>
              </a:rPr>
              <a:t>Namespace Organization</a:t>
            </a:r>
            <a:r>
              <a:rPr lang="en-GB" b="0" i="0" dirty="0">
                <a:solidFill>
                  <a:srgbClr val="0D0D0D"/>
                </a:solidFill>
                <a:effectLst/>
                <a:latin typeface="Söhne"/>
              </a:rPr>
              <a:t>: Helps in organizing namespaces and improving code clarity.</a:t>
            </a:r>
          </a:p>
          <a:p>
            <a:pPr algn="l">
              <a:buFont typeface="+mj-lt"/>
              <a:buAutoNum type="arabicPeriod"/>
            </a:pPr>
            <a:r>
              <a:rPr lang="en-GB" b="1" i="0" dirty="0">
                <a:solidFill>
                  <a:srgbClr val="0D0D0D"/>
                </a:solidFill>
                <a:effectLst/>
                <a:latin typeface="Söhne"/>
              </a:rPr>
              <a:t>Simplified Imports</a:t>
            </a:r>
            <a:r>
              <a:rPr lang="en-GB" b="0" i="0" dirty="0">
                <a:solidFill>
                  <a:srgbClr val="0D0D0D"/>
                </a:solidFill>
                <a:effectLst/>
                <a:latin typeface="Söhne"/>
              </a:rPr>
              <a:t>: Facilitates simplified import statements within the package.</a:t>
            </a:r>
          </a:p>
          <a:p>
            <a:pPr algn="l">
              <a:buFont typeface="+mj-lt"/>
              <a:buAutoNum type="arabicPeriod"/>
            </a:pPr>
            <a:r>
              <a:rPr lang="en-GB" b="1" i="0" dirty="0">
                <a:solidFill>
                  <a:srgbClr val="0D0D0D"/>
                </a:solidFill>
                <a:effectLst/>
                <a:latin typeface="Söhne"/>
              </a:rPr>
              <a:t>Initialization Code</a:t>
            </a:r>
            <a:r>
              <a:rPr lang="en-GB" b="0" i="0" dirty="0">
                <a:solidFill>
                  <a:srgbClr val="0D0D0D"/>
                </a:solidFill>
                <a:effectLst/>
                <a:latin typeface="Söhne"/>
              </a:rPr>
              <a:t>: Can contain setup tasks that execute when the package is imported.</a:t>
            </a:r>
          </a:p>
          <a:p>
            <a:endParaRPr lang="en-GB"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i="0" dirty="0">
                <a:solidFill>
                  <a:srgbClr val="0D0D0D"/>
                </a:solidFill>
                <a:effectLst/>
              </a:rPr>
              <a:t>What does the __init__.py file do?</a:t>
            </a:r>
            <a:endParaRPr lang="en-GB" dirty="0"/>
          </a:p>
        </p:txBody>
      </p:sp>
    </p:spTree>
    <p:extLst>
      <p:ext uri="{BB962C8B-B14F-4D97-AF65-F5344CB8AC3E}">
        <p14:creationId xmlns:p14="http://schemas.microsoft.com/office/powerpoint/2010/main" val="223650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5213686" y="1596269"/>
            <a:ext cx="6702944" cy="1101055"/>
          </a:xfrm>
          <a:ln>
            <a:noFill/>
          </a:ln>
        </p:spPr>
        <p:txBody>
          <a:bodyPr>
            <a:normAutofit fontScale="92500" lnSpcReduction="20000"/>
          </a:bodyPr>
          <a:lstStyle/>
          <a:p>
            <a:pPr algn="l"/>
            <a:r>
              <a:rPr lang="en-GB" sz="2000" dirty="0"/>
              <a:t>This imports all the required functions from our difference processes into the main file. We do not need to call all functions as these are called if they are used in one of the functions that we have called.</a:t>
            </a:r>
          </a:p>
          <a:p>
            <a:pPr algn="l"/>
            <a:endParaRPr lang="en-GB" sz="2000" dirty="0"/>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a:p>
          <a:p>
            <a:pPr algn="l"/>
            <a:endParaRPr lang="en-GB" sz="2000"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A deeper dive into main.py</a:t>
            </a:r>
            <a:endParaRPr lang="en-GB" dirty="0"/>
          </a:p>
        </p:txBody>
      </p:sp>
      <p:pic>
        <p:nvPicPr>
          <p:cNvPr id="6" name="Picture 5" descr="A screen shot of a computer program">
            <a:extLst>
              <a:ext uri="{FF2B5EF4-FFF2-40B4-BE49-F238E27FC236}">
                <a16:creationId xmlns:a16="http://schemas.microsoft.com/office/drawing/2014/main" id="{565C2011-A965-6A34-476A-8558859E0983}"/>
              </a:ext>
            </a:extLst>
          </p:cNvPr>
          <p:cNvPicPr>
            <a:picLocks noChangeAspect="1"/>
          </p:cNvPicPr>
          <p:nvPr/>
        </p:nvPicPr>
        <p:blipFill>
          <a:blip r:embed="rId2"/>
          <a:stretch>
            <a:fillRect/>
          </a:stretch>
        </p:blipFill>
        <p:spPr>
          <a:xfrm>
            <a:off x="148750" y="1512181"/>
            <a:ext cx="4657616" cy="4251091"/>
          </a:xfrm>
          <a:prstGeom prst="rect">
            <a:avLst/>
          </a:prstGeom>
        </p:spPr>
      </p:pic>
      <p:cxnSp>
        <p:nvCxnSpPr>
          <p:cNvPr id="14" name="Straight Arrow Connector 13">
            <a:extLst>
              <a:ext uri="{FF2B5EF4-FFF2-40B4-BE49-F238E27FC236}">
                <a16:creationId xmlns:a16="http://schemas.microsoft.com/office/drawing/2014/main" id="{9B8F2BE2-5E76-B5B4-B587-A5F46EE29F33}"/>
              </a:ext>
            </a:extLst>
          </p:cNvPr>
          <p:cNvCxnSpPr>
            <a:cxnSpLocks/>
          </p:cNvCxnSpPr>
          <p:nvPr/>
        </p:nvCxnSpPr>
        <p:spPr>
          <a:xfrm flipH="1">
            <a:off x="3609474" y="1931928"/>
            <a:ext cx="134753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3134BC1-53EE-D004-0DCD-08952FDEB72D}"/>
              </a:ext>
            </a:extLst>
          </p:cNvPr>
          <p:cNvCxnSpPr>
            <a:cxnSpLocks/>
          </p:cNvCxnSpPr>
          <p:nvPr/>
        </p:nvCxnSpPr>
        <p:spPr>
          <a:xfrm flipH="1" flipV="1">
            <a:off x="935026" y="2598821"/>
            <a:ext cx="4090737" cy="7218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1">
            <a:extLst>
              <a:ext uri="{FF2B5EF4-FFF2-40B4-BE49-F238E27FC236}">
                <a16:creationId xmlns:a16="http://schemas.microsoft.com/office/drawing/2014/main" id="{2BFD0B99-5788-4FF0-EFBA-FB75D30BCD4F}"/>
              </a:ext>
            </a:extLst>
          </p:cNvPr>
          <p:cNvSpPr txBox="1">
            <a:spLocks/>
          </p:cNvSpPr>
          <p:nvPr/>
        </p:nvSpPr>
        <p:spPr>
          <a:xfrm>
            <a:off x="5131184" y="2996407"/>
            <a:ext cx="6702944" cy="865186"/>
          </a:xfrm>
          <a:prstGeom prst="rect">
            <a:avLst/>
          </a:prstGeom>
          <a:ln>
            <a:noFill/>
          </a:ln>
        </p:spPr>
        <p:txBody>
          <a:bodyPr vert="horz" lIns="0" tIns="0" rIns="0" bIns="0" rtlCol="0">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The main function is defined here with empty brackets as it should not require variables to be defined.</a:t>
            </a:r>
          </a:p>
          <a:p>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p>
          <a:p>
            <a:endParaRPr lang="en-GB" sz="2000" dirty="0"/>
          </a:p>
        </p:txBody>
      </p:sp>
      <p:cxnSp>
        <p:nvCxnSpPr>
          <p:cNvPr id="21" name="Straight Arrow Connector 20">
            <a:extLst>
              <a:ext uri="{FF2B5EF4-FFF2-40B4-BE49-F238E27FC236}">
                <a16:creationId xmlns:a16="http://schemas.microsoft.com/office/drawing/2014/main" id="{2A191FA6-E35C-D1A3-B7CA-941B497040E0}"/>
              </a:ext>
            </a:extLst>
          </p:cNvPr>
          <p:cNvCxnSpPr>
            <a:cxnSpLocks/>
          </p:cNvCxnSpPr>
          <p:nvPr/>
        </p:nvCxnSpPr>
        <p:spPr>
          <a:xfrm flipH="1" flipV="1">
            <a:off x="2337564" y="3168437"/>
            <a:ext cx="2793620" cy="12507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1">
            <a:extLst>
              <a:ext uri="{FF2B5EF4-FFF2-40B4-BE49-F238E27FC236}">
                <a16:creationId xmlns:a16="http://schemas.microsoft.com/office/drawing/2014/main" id="{4B98364C-3DC9-0D62-FBA8-F472AA672514}"/>
              </a:ext>
            </a:extLst>
          </p:cNvPr>
          <p:cNvSpPr txBox="1">
            <a:spLocks/>
          </p:cNvSpPr>
          <p:nvPr/>
        </p:nvSpPr>
        <p:spPr>
          <a:xfrm>
            <a:off x="5213686" y="4373888"/>
            <a:ext cx="6702944" cy="865186"/>
          </a:xfrm>
          <a:prstGeom prst="rect">
            <a:avLst/>
          </a:prstGeom>
          <a:ln>
            <a:noFill/>
          </a:ln>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print is present which will tell us in the command prompt on what step the job is on when it is being run, which is highly useful for debugging and general ease of worry. </a:t>
            </a:r>
          </a:p>
          <a:p>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p>
          <a:p>
            <a:endParaRPr lang="en-GB" sz="2000" dirty="0"/>
          </a:p>
        </p:txBody>
      </p:sp>
    </p:spTree>
    <p:extLst>
      <p:ext uri="{BB962C8B-B14F-4D97-AF65-F5344CB8AC3E}">
        <p14:creationId xmlns:p14="http://schemas.microsoft.com/office/powerpoint/2010/main" val="408781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5138057" y="4785130"/>
            <a:ext cx="6621943" cy="1184037"/>
          </a:xfrm>
        </p:spPr>
        <p:txBody>
          <a:bodyPr>
            <a:normAutofit/>
          </a:bodyPr>
          <a:lstStyle/>
          <a:p>
            <a:pPr algn="l"/>
            <a:r>
              <a:rPr lang="en-GB" sz="1600" b="0" i="0" dirty="0">
                <a:solidFill>
                  <a:srgbClr val="0D0D0D"/>
                </a:solidFill>
                <a:effectLst/>
                <a:latin typeface="Söhne"/>
              </a:rPr>
              <a:t>if __name__ == “__main__”:  ensures that certain code is only executed when the Python script is run directly, not when it's imported as a module into another script. This promotes modular design, reusability, and facilitates testing/debugging.</a:t>
            </a:r>
            <a:endParaRPr lang="en-GB" sz="2000" dirty="0"/>
          </a:p>
          <a:p>
            <a:pPr algn="l"/>
            <a:endParaRPr lang="en-GB" sz="2000" dirty="0"/>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A deeper dive into main.py</a:t>
            </a:r>
            <a:endParaRPr lang="en-GB" dirty="0"/>
          </a:p>
        </p:txBody>
      </p:sp>
      <p:pic>
        <p:nvPicPr>
          <p:cNvPr id="6" name="Picture 5" descr="A screen shot of a computer program">
            <a:extLst>
              <a:ext uri="{FF2B5EF4-FFF2-40B4-BE49-F238E27FC236}">
                <a16:creationId xmlns:a16="http://schemas.microsoft.com/office/drawing/2014/main" id="{565C2011-A965-6A34-476A-8558859E0983}"/>
              </a:ext>
            </a:extLst>
          </p:cNvPr>
          <p:cNvPicPr>
            <a:picLocks noChangeAspect="1"/>
          </p:cNvPicPr>
          <p:nvPr/>
        </p:nvPicPr>
        <p:blipFill>
          <a:blip r:embed="rId3"/>
          <a:stretch>
            <a:fillRect/>
          </a:stretch>
        </p:blipFill>
        <p:spPr>
          <a:xfrm>
            <a:off x="148750" y="1512181"/>
            <a:ext cx="4657616" cy="4251091"/>
          </a:xfrm>
          <a:prstGeom prst="rect">
            <a:avLst/>
          </a:prstGeom>
        </p:spPr>
      </p:pic>
      <p:cxnSp>
        <p:nvCxnSpPr>
          <p:cNvPr id="3" name="Straight Arrow Connector 2">
            <a:extLst>
              <a:ext uri="{FF2B5EF4-FFF2-40B4-BE49-F238E27FC236}">
                <a16:creationId xmlns:a16="http://schemas.microsoft.com/office/drawing/2014/main" id="{81E2A578-A679-5E79-172B-1CC799B5415C}"/>
              </a:ext>
            </a:extLst>
          </p:cNvPr>
          <p:cNvCxnSpPr>
            <a:cxnSpLocks/>
          </p:cNvCxnSpPr>
          <p:nvPr/>
        </p:nvCxnSpPr>
        <p:spPr>
          <a:xfrm flipH="1">
            <a:off x="1842550" y="5284388"/>
            <a:ext cx="3141961" cy="2570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1">
            <a:extLst>
              <a:ext uri="{FF2B5EF4-FFF2-40B4-BE49-F238E27FC236}">
                <a16:creationId xmlns:a16="http://schemas.microsoft.com/office/drawing/2014/main" id="{2B3380A2-A662-1888-6AC6-05714DDAE4A1}"/>
              </a:ext>
            </a:extLst>
          </p:cNvPr>
          <p:cNvSpPr txBox="1">
            <a:spLocks/>
          </p:cNvSpPr>
          <p:nvPr/>
        </p:nvSpPr>
        <p:spPr>
          <a:xfrm>
            <a:off x="5231491" y="1653149"/>
            <a:ext cx="6528509" cy="118403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rgbClr val="0D0D0D"/>
                </a:solidFill>
                <a:latin typeface="Söhne"/>
              </a:rPr>
              <a:t>The functions are called in the correct steps, from data loading -&gt; data processing -&gt; data visualisation and/or output. We can easily see here on what the code is doing with a nice step by step format and appropriately named function names.</a:t>
            </a:r>
            <a:endParaRPr lang="en-GB" sz="2000" dirty="0"/>
          </a:p>
          <a:p>
            <a:endParaRPr lang="en-GB" sz="2000" dirty="0"/>
          </a:p>
        </p:txBody>
      </p:sp>
      <p:cxnSp>
        <p:nvCxnSpPr>
          <p:cNvPr id="10" name="Straight Arrow Connector 9">
            <a:extLst>
              <a:ext uri="{FF2B5EF4-FFF2-40B4-BE49-F238E27FC236}">
                <a16:creationId xmlns:a16="http://schemas.microsoft.com/office/drawing/2014/main" id="{768EB211-D8FF-CBEB-5B29-7408F31C13BB}"/>
              </a:ext>
            </a:extLst>
          </p:cNvPr>
          <p:cNvCxnSpPr>
            <a:cxnSpLocks/>
          </p:cNvCxnSpPr>
          <p:nvPr/>
        </p:nvCxnSpPr>
        <p:spPr>
          <a:xfrm flipH="1">
            <a:off x="1595044" y="2287087"/>
            <a:ext cx="3543013" cy="5710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F572F5-3579-837F-BA94-9255B8BBEB71}"/>
              </a:ext>
            </a:extLst>
          </p:cNvPr>
          <p:cNvCxnSpPr>
            <a:cxnSpLocks/>
          </p:cNvCxnSpPr>
          <p:nvPr/>
        </p:nvCxnSpPr>
        <p:spPr>
          <a:xfrm flipH="1" flipV="1">
            <a:off x="2117558" y="1653149"/>
            <a:ext cx="2949456" cy="5710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25A23A-71AB-2A8C-77BD-FE530019F3FC}"/>
              </a:ext>
            </a:extLst>
          </p:cNvPr>
          <p:cNvCxnSpPr>
            <a:cxnSpLocks/>
          </p:cNvCxnSpPr>
          <p:nvPr/>
        </p:nvCxnSpPr>
        <p:spPr>
          <a:xfrm flipH="1">
            <a:off x="2248186" y="3723428"/>
            <a:ext cx="2889871" cy="12267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1">
            <a:extLst>
              <a:ext uri="{FF2B5EF4-FFF2-40B4-BE49-F238E27FC236}">
                <a16:creationId xmlns:a16="http://schemas.microsoft.com/office/drawing/2014/main" id="{44D08C76-53DA-1799-517C-3B5487D23B07}"/>
              </a:ext>
            </a:extLst>
          </p:cNvPr>
          <p:cNvSpPr txBox="1">
            <a:spLocks/>
          </p:cNvSpPr>
          <p:nvPr/>
        </p:nvSpPr>
        <p:spPr>
          <a:xfrm>
            <a:off x="5197946" y="3152744"/>
            <a:ext cx="6528509" cy="118403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rgbClr val="0D0D0D"/>
                </a:solidFill>
                <a:latin typeface="Söhne"/>
              </a:rPr>
              <a:t>The Job receives all the processed data and produces the outputs. Usually, outputs and inputs take the longest time to run so the print statements are handy to show if they have been completed or now. We have another print statement which prints if the code is done as well.</a:t>
            </a:r>
          </a:p>
          <a:p>
            <a:endParaRPr lang="en-GB" sz="2000" dirty="0"/>
          </a:p>
          <a:p>
            <a:endParaRPr lang="en-GB" sz="2000" dirty="0"/>
          </a:p>
        </p:txBody>
      </p:sp>
    </p:spTree>
    <p:extLst>
      <p:ext uri="{BB962C8B-B14F-4D97-AF65-F5344CB8AC3E}">
        <p14:creationId xmlns:p14="http://schemas.microsoft.com/office/powerpoint/2010/main" val="21304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40824-1DC0-CE14-E6BF-F539F6D6F2D3}"/>
              </a:ext>
            </a:extLst>
          </p:cNvPr>
          <p:cNvSpPr>
            <a:spLocks noGrp="1"/>
          </p:cNvSpPr>
          <p:nvPr>
            <p:ph idx="1"/>
          </p:nvPr>
        </p:nvSpPr>
        <p:spPr>
          <a:xfrm>
            <a:off x="93294" y="1317811"/>
            <a:ext cx="7330088" cy="462863"/>
          </a:xfrm>
        </p:spPr>
        <p:txBody>
          <a:bodyPr>
            <a:normAutofit/>
          </a:bodyPr>
          <a:lstStyle/>
          <a:p>
            <a:pPr algn="l"/>
            <a:r>
              <a:rPr lang="en-GB" dirty="0"/>
              <a:t>What does </a:t>
            </a:r>
            <a:r>
              <a:rPr lang="en-GB" dirty="0" err="1"/>
              <a:t>make_res</a:t>
            </a:r>
            <a:r>
              <a:rPr lang="en-GB" dirty="0"/>
              <a:t> mean and do? What is x, y and z?</a:t>
            </a:r>
          </a:p>
        </p:txBody>
      </p:sp>
      <p:sp>
        <p:nvSpPr>
          <p:cNvPr id="4" name="Title 3">
            <a:extLst>
              <a:ext uri="{FF2B5EF4-FFF2-40B4-BE49-F238E27FC236}">
                <a16:creationId xmlns:a16="http://schemas.microsoft.com/office/drawing/2014/main" id="{DC88E554-4D87-1484-DCA6-DE3048D326FB}"/>
              </a:ext>
            </a:extLst>
          </p:cNvPr>
          <p:cNvSpPr>
            <a:spLocks noGrp="1"/>
          </p:cNvSpPr>
          <p:nvPr>
            <p:ph type="title"/>
          </p:nvPr>
        </p:nvSpPr>
        <p:spPr/>
        <p:txBody>
          <a:bodyPr/>
          <a:lstStyle/>
          <a:p>
            <a:r>
              <a:rPr lang="en-GB" dirty="0">
                <a:solidFill>
                  <a:srgbClr val="0D0D0D"/>
                </a:solidFill>
              </a:rPr>
              <a:t>A badly written function</a:t>
            </a:r>
            <a:endParaRPr lang="en-GB" dirty="0"/>
          </a:p>
        </p:txBody>
      </p:sp>
      <p:pic>
        <p:nvPicPr>
          <p:cNvPr id="6" name="Picture 5" descr="A screenshot of a computer program&#10;&#10;Description automatically generated">
            <a:extLst>
              <a:ext uri="{FF2B5EF4-FFF2-40B4-BE49-F238E27FC236}">
                <a16:creationId xmlns:a16="http://schemas.microsoft.com/office/drawing/2014/main" id="{AFB3DDDE-A01B-B0EA-82CE-BAE040F1B125}"/>
              </a:ext>
            </a:extLst>
          </p:cNvPr>
          <p:cNvPicPr>
            <a:picLocks noChangeAspect="1"/>
          </p:cNvPicPr>
          <p:nvPr/>
        </p:nvPicPr>
        <p:blipFill>
          <a:blip r:embed="rId2"/>
          <a:stretch>
            <a:fillRect/>
          </a:stretch>
        </p:blipFill>
        <p:spPr>
          <a:xfrm>
            <a:off x="8485598" y="1111227"/>
            <a:ext cx="3213052" cy="4931142"/>
          </a:xfrm>
          <a:prstGeom prst="rect">
            <a:avLst/>
          </a:prstGeom>
        </p:spPr>
      </p:pic>
      <p:cxnSp>
        <p:nvCxnSpPr>
          <p:cNvPr id="7" name="Straight Arrow Connector 6">
            <a:extLst>
              <a:ext uri="{FF2B5EF4-FFF2-40B4-BE49-F238E27FC236}">
                <a16:creationId xmlns:a16="http://schemas.microsoft.com/office/drawing/2014/main" id="{C30CBD6C-5BCF-1943-1911-11B5963ACEC3}"/>
              </a:ext>
            </a:extLst>
          </p:cNvPr>
          <p:cNvCxnSpPr>
            <a:cxnSpLocks/>
          </p:cNvCxnSpPr>
          <p:nvPr/>
        </p:nvCxnSpPr>
        <p:spPr>
          <a:xfrm flipV="1">
            <a:off x="7122695" y="1317811"/>
            <a:ext cx="1362903" cy="1328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70774A21-0BD2-E8B7-B64A-36EF56DFE1FE}"/>
              </a:ext>
            </a:extLst>
          </p:cNvPr>
          <p:cNvSpPr txBox="1">
            <a:spLocks/>
          </p:cNvSpPr>
          <p:nvPr/>
        </p:nvSpPr>
        <p:spPr>
          <a:xfrm>
            <a:off x="3477033" y="1919877"/>
            <a:ext cx="3810667" cy="462863"/>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 assume res means result? </a:t>
            </a:r>
          </a:p>
        </p:txBody>
      </p:sp>
      <p:sp>
        <p:nvSpPr>
          <p:cNvPr id="13" name="Content Placeholder 1">
            <a:extLst>
              <a:ext uri="{FF2B5EF4-FFF2-40B4-BE49-F238E27FC236}">
                <a16:creationId xmlns:a16="http://schemas.microsoft.com/office/drawing/2014/main" id="{A80851CD-0AB5-1754-7942-C8082D624E23}"/>
              </a:ext>
            </a:extLst>
          </p:cNvPr>
          <p:cNvSpPr txBox="1">
            <a:spLocks/>
          </p:cNvSpPr>
          <p:nvPr/>
        </p:nvSpPr>
        <p:spPr>
          <a:xfrm>
            <a:off x="314687" y="2721460"/>
            <a:ext cx="7330088"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Way too many if statements. Will make code slower and is hard to read</a:t>
            </a:r>
          </a:p>
        </p:txBody>
      </p:sp>
      <p:cxnSp>
        <p:nvCxnSpPr>
          <p:cNvPr id="15" name="Straight Arrow Connector 14">
            <a:extLst>
              <a:ext uri="{FF2B5EF4-FFF2-40B4-BE49-F238E27FC236}">
                <a16:creationId xmlns:a16="http://schemas.microsoft.com/office/drawing/2014/main" id="{36A73590-CFC1-ECA6-53BC-6B98002A4183}"/>
              </a:ext>
            </a:extLst>
          </p:cNvPr>
          <p:cNvCxnSpPr>
            <a:cxnSpLocks/>
          </p:cNvCxnSpPr>
          <p:nvPr/>
        </p:nvCxnSpPr>
        <p:spPr>
          <a:xfrm flipV="1">
            <a:off x="7029110" y="1811106"/>
            <a:ext cx="1833007" cy="2583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3ECA25-E830-BB37-94F9-2FCC931A64D3}"/>
              </a:ext>
            </a:extLst>
          </p:cNvPr>
          <p:cNvCxnSpPr>
            <a:cxnSpLocks/>
          </p:cNvCxnSpPr>
          <p:nvPr/>
        </p:nvCxnSpPr>
        <p:spPr>
          <a:xfrm flipV="1">
            <a:off x="7526295" y="2151308"/>
            <a:ext cx="1451957" cy="5447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37CBA6-5832-F99E-411E-0309ACB13729}"/>
              </a:ext>
            </a:extLst>
          </p:cNvPr>
          <p:cNvCxnSpPr>
            <a:cxnSpLocks/>
          </p:cNvCxnSpPr>
          <p:nvPr/>
        </p:nvCxnSpPr>
        <p:spPr>
          <a:xfrm flipV="1">
            <a:off x="7526295" y="2583352"/>
            <a:ext cx="1335822" cy="1127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B925C6-C969-5F3E-ED3A-08E91536F7CD}"/>
              </a:ext>
            </a:extLst>
          </p:cNvPr>
          <p:cNvCxnSpPr>
            <a:cxnSpLocks/>
          </p:cNvCxnSpPr>
          <p:nvPr/>
        </p:nvCxnSpPr>
        <p:spPr>
          <a:xfrm>
            <a:off x="7526295" y="2708407"/>
            <a:ext cx="1474507" cy="4129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1">
            <a:extLst>
              <a:ext uri="{FF2B5EF4-FFF2-40B4-BE49-F238E27FC236}">
                <a16:creationId xmlns:a16="http://schemas.microsoft.com/office/drawing/2014/main" id="{E17CF1AC-D0EC-5298-3C0A-F5145B203BCE}"/>
              </a:ext>
            </a:extLst>
          </p:cNvPr>
          <p:cNvSpPr txBox="1">
            <a:spLocks/>
          </p:cNvSpPr>
          <p:nvPr/>
        </p:nvSpPr>
        <p:spPr>
          <a:xfrm>
            <a:off x="675859" y="3664298"/>
            <a:ext cx="7330088"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Why are we doing all these maths operations? What’s the point??</a:t>
            </a:r>
          </a:p>
        </p:txBody>
      </p:sp>
      <p:cxnSp>
        <p:nvCxnSpPr>
          <p:cNvPr id="29" name="Straight Arrow Connector 28">
            <a:extLst>
              <a:ext uri="{FF2B5EF4-FFF2-40B4-BE49-F238E27FC236}">
                <a16:creationId xmlns:a16="http://schemas.microsoft.com/office/drawing/2014/main" id="{95AA6B2B-7B5C-679D-517B-3E8C7DA1060E}"/>
              </a:ext>
            </a:extLst>
          </p:cNvPr>
          <p:cNvCxnSpPr>
            <a:cxnSpLocks/>
          </p:cNvCxnSpPr>
          <p:nvPr/>
        </p:nvCxnSpPr>
        <p:spPr>
          <a:xfrm flipV="1">
            <a:off x="7423382" y="3576798"/>
            <a:ext cx="1332978" cy="22376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1">
            <a:extLst>
              <a:ext uri="{FF2B5EF4-FFF2-40B4-BE49-F238E27FC236}">
                <a16:creationId xmlns:a16="http://schemas.microsoft.com/office/drawing/2014/main" id="{A872D14D-8300-74C3-C36C-65747490575D}"/>
              </a:ext>
            </a:extLst>
          </p:cNvPr>
          <p:cNvSpPr txBox="1">
            <a:spLocks/>
          </p:cNvSpPr>
          <p:nvPr/>
        </p:nvSpPr>
        <p:spPr>
          <a:xfrm>
            <a:off x="493350" y="4768162"/>
            <a:ext cx="7330088" cy="599392"/>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 is checking is it’s an integer and if it is, we try to turn it into an integer then string?</a:t>
            </a:r>
          </a:p>
        </p:txBody>
      </p:sp>
      <p:cxnSp>
        <p:nvCxnSpPr>
          <p:cNvPr id="33" name="Straight Arrow Connector 32">
            <a:extLst>
              <a:ext uri="{FF2B5EF4-FFF2-40B4-BE49-F238E27FC236}">
                <a16:creationId xmlns:a16="http://schemas.microsoft.com/office/drawing/2014/main" id="{775BE9F5-6C97-A8BF-41F0-89B35F178843}"/>
              </a:ext>
            </a:extLst>
          </p:cNvPr>
          <p:cNvCxnSpPr>
            <a:cxnSpLocks/>
          </p:cNvCxnSpPr>
          <p:nvPr/>
        </p:nvCxnSpPr>
        <p:spPr>
          <a:xfrm flipV="1">
            <a:off x="7748337" y="4782998"/>
            <a:ext cx="1168782" cy="502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6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HSD-Refresh-Theme-NOV1120B">
  <a:themeElements>
    <a:clrScheme name="Custom 2">
      <a:dk1>
        <a:srgbClr val="FFFFFF"/>
      </a:dk1>
      <a:lt1>
        <a:srgbClr val="231F20"/>
      </a:lt1>
      <a:dk2>
        <a:srgbClr val="005EB8"/>
      </a:dk2>
      <a:lt2>
        <a:srgbClr val="F4F6F8"/>
      </a:lt2>
      <a:accent1>
        <a:srgbClr val="003087"/>
      </a:accent1>
      <a:accent2>
        <a:srgbClr val="768692"/>
      </a:accent2>
      <a:accent3>
        <a:srgbClr val="C7CED3"/>
      </a:accent3>
      <a:accent4>
        <a:srgbClr val="99DDEB"/>
      </a:accent4>
      <a:accent5>
        <a:srgbClr val="80D2CC"/>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NOV2020-B" id="{06B772CD-B1AE-2743-BE7F-0BA8B46714EA}" vid="{16F65E12-3586-BC44-90B1-43C17D3850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8106d3c-3804-438d-a9d1-59566e80319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1A6AE4A5E8C047BD7740687F9CEDF4" ma:contentTypeVersion="15" ma:contentTypeDescription="Create a new document." ma:contentTypeScope="" ma:versionID="b9ac7b17861fdea1c5d2d9c8d809138b">
  <xsd:schema xmlns:xsd="http://www.w3.org/2001/XMLSchema" xmlns:xs="http://www.w3.org/2001/XMLSchema" xmlns:p="http://schemas.microsoft.com/office/2006/metadata/properties" xmlns:ns1="http://schemas.microsoft.com/sharepoint/v3" xmlns:ns2="78106d3c-3804-438d-a9d1-59566e803197" xmlns:ns3="fdef4f7f-0e6c-43a4-a5a2-29443afc1bf7" targetNamespace="http://schemas.microsoft.com/office/2006/metadata/properties" ma:root="true" ma:fieldsID="268d9374d82b9c5862d9caacd8dbfe2f" ns1:_="" ns2:_="" ns3:_="">
    <xsd:import namespace="http://schemas.microsoft.com/sharepoint/v3"/>
    <xsd:import namespace="78106d3c-3804-438d-a9d1-59566e803197"/>
    <xsd:import namespace="fdef4f7f-0e6c-43a4-a5a2-29443afc1b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2:MediaServiceOCR"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106d3c-3804-438d-a9d1-59566e8031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ef4f7f-0e6c-43a4-a5a2-29443afc1bf7"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6D4F5-ECA0-4A22-A4DD-3335756FD664}">
  <ds:schemaRefs>
    <ds:schemaRef ds:uri="http://schemas.microsoft.com/sharepoint/v3/contenttype/forms"/>
  </ds:schemaRefs>
</ds:datastoreItem>
</file>

<file path=customXml/itemProps2.xml><?xml version="1.0" encoding="utf-8"?>
<ds:datastoreItem xmlns:ds="http://schemas.openxmlformats.org/officeDocument/2006/customXml" ds:itemID="{A12B3C52-C4E5-4003-8240-632FDE102EAB}">
  <ds:schemaRefs>
    <ds:schemaRef ds:uri="http://purl.org/dc/terms/"/>
    <ds:schemaRef ds:uri="http://www.w3.org/XML/1998/namespace"/>
    <ds:schemaRef ds:uri="http://schemas.microsoft.com/office/2006/metadata/properties"/>
    <ds:schemaRef ds:uri="61046e89-b03a-490e-a919-5d8e1f97a26c"/>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3b24a8a3-de70-4458-b02d-cbe686663643"/>
    <ds:schemaRef ds:uri="http://purl.org/dc/dcmitype/"/>
    <ds:schemaRef ds:uri="78106d3c-3804-438d-a9d1-59566e803197"/>
    <ds:schemaRef ds:uri="http://schemas.microsoft.com/sharepoint/v3"/>
  </ds:schemaRefs>
</ds:datastoreItem>
</file>

<file path=customXml/itemProps3.xml><?xml version="1.0" encoding="utf-8"?>
<ds:datastoreItem xmlns:ds="http://schemas.openxmlformats.org/officeDocument/2006/customXml" ds:itemID="{37CA0CF9-3A02-4559-820A-E54D63ED5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8106d3c-3804-438d-a9d1-59566e803197"/>
    <ds:schemaRef ds:uri="fdef4f7f-0e6c-43a4-a5a2-29443afc1b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emplate/>
  <TotalTime>3889</TotalTime>
  <Words>1604</Words>
  <Application>Microsoft Office PowerPoint</Application>
  <PresentationFormat>Widescreen</PresentationFormat>
  <Paragraphs>123</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NHSD-Refresh-Theme-NOV1120B</vt:lpstr>
      <vt:lpstr>Python Pipelines</vt:lpstr>
      <vt:lpstr>Session objectives</vt:lpstr>
      <vt:lpstr>What is a pipeline?</vt:lpstr>
      <vt:lpstr>Why Use Python Pipelines?</vt:lpstr>
      <vt:lpstr>An example of a python pipeline</vt:lpstr>
      <vt:lpstr>What does the __init__.py file do?</vt:lpstr>
      <vt:lpstr>A deeper dive into main.py</vt:lpstr>
      <vt:lpstr>A deeper dive into main.py</vt:lpstr>
      <vt:lpstr>A badly written function</vt:lpstr>
      <vt:lpstr>A well written function (RAP standard)</vt:lpstr>
      <vt:lpstr>Extra steps for publishing a pipeline</vt:lpstr>
      <vt:lpstr>Why do we use a config file?</vt:lpstr>
      <vt:lpstr>Why do we have a readme file?</vt:lpstr>
      <vt:lpstr>environment.yml / requirements.txt</vt:lpstr>
      <vt:lpstr>Recap of the lecture</vt:lpstr>
      <vt:lpstr>Extra guidance</vt:lpstr>
      <vt:lpstr>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Gregory Wye</dc:creator>
  <cp:lastModifiedBy>Primary Care Domain</cp:lastModifiedBy>
  <cp:revision>85</cp:revision>
  <dcterms:created xsi:type="dcterms:W3CDTF">2020-11-30T10:49:03Z</dcterms:created>
  <dcterms:modified xsi:type="dcterms:W3CDTF">2024-06-07T10:23:38Z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0x010100471A6AE4A5E8C047BD7740687F9CEDF4</vt:lpwstr>
  </property>
  <property fmtid="{D5CDD505-2E9C-101B-9397-08002B2CF9AE}" pid="3" name="_dlc_DocIdItemGuid">
    <vt:lpwstr>56579ddb-1cdf-4035-9a3d-2da04fab6c26</vt:lpwstr>
  </property>
  <property fmtid="{D5CDD505-2E9C-101B-9397-08002B2CF9AE}" pid="4" name="MediaServiceImageTags">
    <vt:lpwstr/>
  </property>
</Properties>
</file>