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0DBD7D-2F8A-4ABB-8D9C-3CD812D9F1DB}">
  <a:tblStyle styleId="{340DBD7D-2F8A-4ABB-8D9C-3CD812D9F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4DCE29-6A88-41AE-92EC-0C622D91480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2" autoAdjust="0"/>
    <p:restoredTop sz="94719" autoAdjust="0"/>
  </p:normalViewPr>
  <p:slideViewPr>
    <p:cSldViewPr snapToGrid="0">
      <p:cViewPr varScale="1">
        <p:scale>
          <a:sx n="75" d="100"/>
          <a:sy n="75" d="100"/>
        </p:scale>
        <p:origin x="7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18" name="Google Shape;1118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2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98" name="Google Shape;119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10" name="Google Shape;1210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17" name="Google Shape;1217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24" name="Google Shape;1224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1" name="Google Shape;1231;p1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32" name="Google Shape;1232;p13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55" name="Google Shape;1255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3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62" name="Google Shape;1262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3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73" name="Google Shape;1273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3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80" name="Google Shape;1280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23" name="Google Shape;1123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3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04" name="Google Shape;1304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3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12" name="Google Shape;1312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3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20" name="Google Shape;1320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4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23</a:t>
            </a:fld>
            <a:endParaRPr/>
          </a:p>
        </p:txBody>
      </p:sp>
      <p:sp>
        <p:nvSpPr>
          <p:cNvPr id="1328" name="Google Shape;1328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9" name="Google Shape;1329;p14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24</a:t>
            </a:fld>
            <a:endParaRPr/>
          </a:p>
        </p:txBody>
      </p:sp>
      <p:sp>
        <p:nvSpPr>
          <p:cNvPr id="1338" name="Google Shape;1338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9" name="Google Shape;1339;p14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4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25</a:t>
            </a:fld>
            <a:endParaRPr/>
          </a:p>
        </p:txBody>
      </p:sp>
      <p:sp>
        <p:nvSpPr>
          <p:cNvPr id="1347" name="Google Shape;1347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8" name="Google Shape;1348;p14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4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26</a:t>
            </a:fld>
            <a:endParaRPr/>
          </a:p>
        </p:txBody>
      </p:sp>
      <p:sp>
        <p:nvSpPr>
          <p:cNvPr id="1356" name="Google Shape;1356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7" name="Google Shape;1357;p14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27</a:t>
            </a:fld>
            <a:endParaRPr/>
          </a:p>
        </p:txBody>
      </p:sp>
      <p:sp>
        <p:nvSpPr>
          <p:cNvPr id="1365" name="Google Shape;1365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6" name="Google Shape;1366;p14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4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74" name="Google Shape;1374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4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82" name="Google Shape;1382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3" name="Google Shape;1133;p120:notes"/>
          <p:cNvSpPr txBox="1">
            <a:spLocks noGrp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32" tIns="48653" rIns="97332" bIns="48653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1" name="Google Shape;1141;p121:notes"/>
          <p:cNvSpPr txBox="1">
            <a:spLocks noGrp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32" tIns="48653" rIns="97332" bIns="48653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8" name="Google Shape;1148;p122:notes"/>
          <p:cNvSpPr txBox="1">
            <a:spLocks noGrp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32" tIns="48653" rIns="97332" bIns="48653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5" name="Google Shape;1155;p123:notes"/>
          <p:cNvSpPr txBox="1">
            <a:spLocks noGrp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32" tIns="48653" rIns="97332" bIns="48653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4" name="Google Shape;1174;p124:notes"/>
          <p:cNvSpPr txBox="1">
            <a:spLocks noGrp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32" tIns="48653" rIns="97332" bIns="48653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3" name="Google Shape;1183;p125:notes"/>
          <p:cNvSpPr txBox="1">
            <a:spLocks noGrp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32" tIns="48653" rIns="97332" bIns="48653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2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91" name="Google Shape;1191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5398" y="19048"/>
            <a:ext cx="787401" cy="7874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32"/>
          <p:cNvSpPr txBox="1"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0C5C"/>
              </a:buClr>
              <a:buSzPts val="4800"/>
              <a:buFont typeface="Calibri"/>
              <a:buNone/>
            </a:pPr>
            <a:r>
              <a:rPr lang="en-US" sz="4800" u="sng" dirty="0">
                <a:solidFill>
                  <a:srgbClr val="160C5C"/>
                </a:solidFill>
              </a:rPr>
              <a:t>Structures</a:t>
            </a:r>
            <a:br>
              <a:rPr lang="en-US" sz="4800" u="sng" dirty="0">
                <a:solidFill>
                  <a:srgbClr val="160C5C"/>
                </a:solidFill>
              </a:rPr>
            </a:br>
            <a:endParaRPr sz="26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2DF9C-9483-6C81-1B6C-7639428286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41"/>
          <p:cNvSpPr txBox="1">
            <a:spLocks noGrp="1"/>
          </p:cNvSpPr>
          <p:nvPr>
            <p:ph type="title" idx="4294967295"/>
          </p:nvPr>
        </p:nvSpPr>
        <p:spPr>
          <a:xfrm>
            <a:off x="-69275" y="44450"/>
            <a:ext cx="9372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Variable Initialization with Declaration</a:t>
            </a:r>
            <a:endParaRPr/>
          </a:p>
        </p:txBody>
      </p:sp>
      <p:sp>
        <p:nvSpPr>
          <p:cNvPr id="1201" name="Google Shape;1201;p141"/>
          <p:cNvSpPr txBox="1">
            <a:spLocks noGrp="1"/>
          </p:cNvSpPr>
          <p:nvPr>
            <p:ph type="body" idx="4294967295"/>
          </p:nvPr>
        </p:nvSpPr>
        <p:spPr>
          <a:xfrm>
            <a:off x="228600" y="5943600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None/>
            </a:pPr>
            <a:r>
              <a:rPr lang="en-US" sz="2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26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lang="en-US" sz="26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written</a:t>
            </a: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lang="en-US" sz="26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same sequence </a:t>
            </a: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in which </a:t>
            </a:r>
            <a:r>
              <a:rPr lang="en-US" sz="26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they are specified </a:t>
            </a: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6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definition</a:t>
            </a: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202" name="Google Shape;1202;p141"/>
          <p:cNvSpPr txBox="1"/>
          <p:nvPr/>
        </p:nvSpPr>
        <p:spPr>
          <a:xfrm>
            <a:off x="228600" y="914400"/>
            <a:ext cx="8763000" cy="49530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student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  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  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char     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courseGrade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marks;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 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BC022010= {“M”, “Umar”, ‘A’, 94} ;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1203" name="Google Shape;1203;p141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4" name="Google Shape;1204;p141"/>
          <p:cNvSpPr/>
          <p:nvPr/>
        </p:nvSpPr>
        <p:spPr>
          <a:xfrm>
            <a:off x="3006436" y="1517073"/>
            <a:ext cx="1357746" cy="3484418"/>
          </a:xfrm>
          <a:custGeom>
            <a:avLst/>
            <a:gdLst/>
            <a:ahLst/>
            <a:cxnLst/>
            <a:rect l="l" t="t" r="r" b="b"/>
            <a:pathLst>
              <a:path w="1357746" h="3484418" extrusionOk="0">
                <a:moveTo>
                  <a:pt x="1163782" y="3484418"/>
                </a:moveTo>
                <a:cubicBezTo>
                  <a:pt x="1260764" y="2289463"/>
                  <a:pt x="1357746" y="1094508"/>
                  <a:pt x="1163782" y="547254"/>
                </a:cubicBezTo>
                <a:cubicBezTo>
                  <a:pt x="969818" y="0"/>
                  <a:pt x="484909" y="100445"/>
                  <a:pt x="0" y="200891"/>
                </a:cubicBezTo>
              </a:path>
            </a:pathLst>
          </a:custGeom>
          <a:noFill/>
          <a:ln w="31750" cap="flat" cmpd="sng">
            <a:solidFill>
              <a:srgbClr val="2F1B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141"/>
          <p:cNvSpPr/>
          <p:nvPr/>
        </p:nvSpPr>
        <p:spPr>
          <a:xfrm>
            <a:off x="3131127" y="1752600"/>
            <a:ext cx="2200564" cy="3276600"/>
          </a:xfrm>
          <a:custGeom>
            <a:avLst/>
            <a:gdLst/>
            <a:ahLst/>
            <a:cxnLst/>
            <a:rect l="l" t="t" r="r" b="b"/>
            <a:pathLst>
              <a:path w="2200564" h="3276600" extrusionOk="0">
                <a:moveTo>
                  <a:pt x="2064328" y="3276600"/>
                </a:moveTo>
                <a:cubicBezTo>
                  <a:pt x="2132446" y="2116282"/>
                  <a:pt x="2200564" y="955964"/>
                  <a:pt x="1856509" y="477982"/>
                </a:cubicBezTo>
                <a:cubicBezTo>
                  <a:pt x="1512454" y="0"/>
                  <a:pt x="756227" y="204354"/>
                  <a:pt x="0" y="408709"/>
                </a:cubicBezTo>
              </a:path>
            </a:pathLst>
          </a:custGeom>
          <a:noFill/>
          <a:ln w="28575" cap="flat" cmpd="sng">
            <a:solidFill>
              <a:srgbClr val="2F1B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141"/>
          <p:cNvSpPr/>
          <p:nvPr/>
        </p:nvSpPr>
        <p:spPr>
          <a:xfrm>
            <a:off x="3588327" y="1955800"/>
            <a:ext cx="2493819" cy="3031836"/>
          </a:xfrm>
          <a:custGeom>
            <a:avLst/>
            <a:gdLst/>
            <a:ahLst/>
            <a:cxnLst/>
            <a:rect l="l" t="t" r="r" b="b"/>
            <a:pathLst>
              <a:path w="2493819" h="3031836" extrusionOk="0">
                <a:moveTo>
                  <a:pt x="2244437" y="3031836"/>
                </a:moveTo>
                <a:cubicBezTo>
                  <a:pt x="2369128" y="1929245"/>
                  <a:pt x="2493819" y="826654"/>
                  <a:pt x="2119746" y="413327"/>
                </a:cubicBezTo>
                <a:cubicBezTo>
                  <a:pt x="1745673" y="0"/>
                  <a:pt x="872836" y="275936"/>
                  <a:pt x="0" y="551873"/>
                </a:cubicBezTo>
              </a:path>
            </a:pathLst>
          </a:custGeom>
          <a:noFill/>
          <a:ln w="28575" cap="flat" cmpd="sng">
            <a:solidFill>
              <a:srgbClr val="2F1B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141"/>
          <p:cNvSpPr/>
          <p:nvPr/>
        </p:nvSpPr>
        <p:spPr>
          <a:xfrm>
            <a:off x="2757055" y="2339109"/>
            <a:ext cx="4200235" cy="2690091"/>
          </a:xfrm>
          <a:custGeom>
            <a:avLst/>
            <a:gdLst/>
            <a:ahLst/>
            <a:cxnLst/>
            <a:rect l="l" t="t" r="r" b="b"/>
            <a:pathLst>
              <a:path w="4200235" h="2690091" extrusionOk="0">
                <a:moveTo>
                  <a:pt x="3588327" y="2690091"/>
                </a:moveTo>
                <a:cubicBezTo>
                  <a:pt x="3894281" y="1693718"/>
                  <a:pt x="4200235" y="697346"/>
                  <a:pt x="3602181" y="348673"/>
                </a:cubicBezTo>
                <a:cubicBezTo>
                  <a:pt x="3004127" y="0"/>
                  <a:pt x="1502063" y="299027"/>
                  <a:pt x="0" y="598055"/>
                </a:cubicBezTo>
              </a:path>
            </a:pathLst>
          </a:custGeom>
          <a:noFill/>
          <a:ln w="31750" cap="flat" cmpd="sng">
            <a:solidFill>
              <a:srgbClr val="2F1B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33B50-4EA0-A65E-DF7E-6E533EC5B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42"/>
          <p:cNvSpPr txBox="1">
            <a:spLocks noGrp="1"/>
          </p:cNvSpPr>
          <p:nvPr>
            <p:ph type="title" idx="4294967295"/>
          </p:nvPr>
        </p:nvSpPr>
        <p:spPr>
          <a:xfrm>
            <a:off x="228600" y="44450"/>
            <a:ext cx="8304213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Assigning Values to Structure Variables</a:t>
            </a:r>
            <a:endParaRPr/>
          </a:p>
        </p:txBody>
      </p:sp>
      <p:sp>
        <p:nvSpPr>
          <p:cNvPr id="1213" name="Google Shape;1213;p142"/>
          <p:cNvSpPr txBox="1">
            <a:spLocks noGrp="1"/>
          </p:cNvSpPr>
          <p:nvPr>
            <p:ph type="body" idx="4294967295"/>
          </p:nvPr>
        </p:nvSpPr>
        <p:spPr>
          <a:xfrm>
            <a:off x="76200" y="838200"/>
            <a:ext cx="9067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3200"/>
              <a:buChar char="•"/>
            </a:pP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After creating structure variable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members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can be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400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3400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as follows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3000" b="1" dirty="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BC111017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3000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BC111017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000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 =  “Muhammad”</a:t>
            </a: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3000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BC111017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000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 =  “Umar”</a:t>
            </a: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3000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BC111017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000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courseGrade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 =  ‘A’</a:t>
            </a: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3000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BC111017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000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marks 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=  93</a:t>
            </a: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endParaRPr sz="3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42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E8E10-5154-DE99-ACF2-1EFF2E318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43"/>
          <p:cNvSpPr txBox="1">
            <a:spLocks noGrp="1"/>
          </p:cNvSpPr>
          <p:nvPr>
            <p:ph type="title" idx="4294967295"/>
          </p:nvPr>
        </p:nvSpPr>
        <p:spPr>
          <a:xfrm>
            <a:off x="228600" y="44450"/>
            <a:ext cx="8304213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Assigning Values to Structure Variables</a:t>
            </a:r>
            <a:endParaRPr/>
          </a:p>
        </p:txBody>
      </p:sp>
      <p:sp>
        <p:nvSpPr>
          <p:cNvPr id="1220" name="Google Shape;1220;p143"/>
          <p:cNvSpPr txBox="1">
            <a:spLocks noGrp="1"/>
          </p:cNvSpPr>
          <p:nvPr>
            <p:ph type="body" idx="4294967295"/>
          </p:nvPr>
        </p:nvSpPr>
        <p:spPr>
          <a:xfrm>
            <a:off x="76200" y="838200"/>
            <a:ext cx="9067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3200"/>
              <a:buChar char="•"/>
            </a:pP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After creating structure variable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members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can be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-US" b="1" i="1" u="sng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b="1" i="1" u="sng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b="1" i="1" u="sng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1" u="sng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3200"/>
              <a:buChar char="•"/>
            </a:pPr>
            <a:r>
              <a:rPr lang="en-US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-US" b="1" i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3000" b="1" dirty="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BC012311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BC012311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BC012311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BC012311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courseGrade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BC012311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marks 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&lt;&lt;</a:t>
            </a:r>
            <a:r>
              <a:rPr lang="en-US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BC012311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&lt;&lt;</a:t>
            </a:r>
            <a:r>
              <a:rPr lang="en-US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BC012311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endParaRPr sz="3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143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58956-877B-5488-7D6F-8583CC27F1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4"/>
          <p:cNvSpPr txBox="1">
            <a:spLocks noGrp="1"/>
          </p:cNvSpPr>
          <p:nvPr>
            <p:ph type="title" idx="4294967295"/>
          </p:nvPr>
        </p:nvSpPr>
        <p:spPr>
          <a:xfrm>
            <a:off x="76200" y="44450"/>
            <a:ext cx="9067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Assigning one Structure Variable to another</a:t>
            </a:r>
            <a:endParaRPr/>
          </a:p>
        </p:txBody>
      </p:sp>
      <p:sp>
        <p:nvSpPr>
          <p:cNvPr id="1227" name="Google Shape;1227;p14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9144000" cy="580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structure variable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can be </a:t>
            </a:r>
            <a:r>
              <a:rPr lang="en-US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another structure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only if both are of same type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000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structure variable 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US" sz="3000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initialized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000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assigning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another </a:t>
            </a:r>
            <a:r>
              <a:rPr lang="en-US" sz="3000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structure variable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to it by </a:t>
            </a:r>
            <a:r>
              <a:rPr lang="en-US" sz="3000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assignment operator 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as follows:</a:t>
            </a:r>
            <a:endParaRPr dirty="0"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342900" lvl="0" indent="-342900" algn="ctr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studentType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1" dirty="0" err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newStudent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= {“John”, “Lee”, ‘A’, 99} 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studentType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1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student2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800" b="1" dirty="0" err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newStudent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</p:txBody>
      </p:sp>
      <p:sp>
        <p:nvSpPr>
          <p:cNvPr id="1228" name="Google Shape;1228;p14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CF9B1-6B67-533D-D039-FE18A2B91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45"/>
          <p:cNvSpPr txBox="1">
            <a:spLocks noGrp="1"/>
          </p:cNvSpPr>
          <p:nvPr>
            <p:ph type="title" idx="4294967295"/>
          </p:nvPr>
        </p:nvSpPr>
        <p:spPr>
          <a:xfrm>
            <a:off x="609600" y="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Array of Structures</a:t>
            </a:r>
            <a:endParaRPr/>
          </a:p>
        </p:txBody>
      </p:sp>
      <p:sp>
        <p:nvSpPr>
          <p:cNvPr id="1235" name="Google Shape;1235;p145"/>
          <p:cNvSpPr txBox="1">
            <a:spLocks noGrp="1"/>
          </p:cNvSpPr>
          <p:nvPr>
            <p:ph type="body" idx="4294967295"/>
          </p:nvPr>
        </p:nvSpPr>
        <p:spPr>
          <a:xfrm>
            <a:off x="76200" y="609600"/>
            <a:ext cx="9067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 fontScale="70000" lnSpcReduction="20000"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 sz="3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 array can also be created of user-defined type such as:  </a:t>
            </a:r>
            <a:r>
              <a:rPr lang="en-US" sz="37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structure.</a:t>
            </a: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590"/>
              </a:spcBef>
              <a:spcAft>
                <a:spcPts val="0"/>
              </a:spcAft>
              <a:buClr>
                <a:srgbClr val="2C14DE"/>
              </a:buClr>
              <a:buSzPct val="100000"/>
              <a:buChar char="•"/>
            </a:pPr>
            <a:r>
              <a:rPr lang="en-US" sz="37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An array </a:t>
            </a: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37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7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type of array</a:t>
            </a: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in which </a:t>
            </a:r>
            <a:r>
              <a:rPr lang="en-US" sz="37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each element</a:t>
            </a: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contains a </a:t>
            </a:r>
            <a:r>
              <a:rPr lang="en-US" sz="37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complete structure</a:t>
            </a: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lvl="0" indent="-191770" algn="l" rtl="0">
              <a:lnSpc>
                <a:spcPct val="800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struct  </a:t>
            </a:r>
            <a:r>
              <a:rPr lang="en-US" sz="3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3100" b="1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     ID;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3100" b="1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     Pages;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3100" b="1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  Price;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	};</a:t>
            </a:r>
            <a:br>
              <a:rPr lang="en-US" sz="3100" b="1">
                <a:latin typeface="Calibri"/>
                <a:ea typeface="Calibri"/>
                <a:cs typeface="Calibri"/>
                <a:sym typeface="Calibri"/>
              </a:rPr>
            </a:br>
            <a:endParaRPr sz="31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100" b="1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en-US" sz="3100" b="1">
                <a:latin typeface="Calibri"/>
                <a:ea typeface="Calibri"/>
                <a:cs typeface="Calibri"/>
                <a:sym typeface="Calibri"/>
              </a:rPr>
              <a:t>[100];	// declaration of array of structures</a:t>
            </a:r>
            <a:endParaRPr/>
          </a:p>
          <a:p>
            <a:pPr marL="342900" lvl="0" indent="-342900" algn="l" rtl="0">
              <a:lnSpc>
                <a:spcPct val="4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500" b="1" u="sng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6" name="Google Shape;1236;p145"/>
          <p:cNvGrpSpPr/>
          <p:nvPr/>
        </p:nvGrpSpPr>
        <p:grpSpPr>
          <a:xfrm>
            <a:off x="228600" y="5434012"/>
            <a:ext cx="2524125" cy="890588"/>
            <a:chOff x="498475" y="5281613"/>
            <a:chExt cx="2524125" cy="890588"/>
          </a:xfrm>
        </p:grpSpPr>
        <p:sp>
          <p:nvSpPr>
            <p:cNvPr id="1237" name="Google Shape;1237;p145"/>
            <p:cNvSpPr/>
            <p:nvPr/>
          </p:nvSpPr>
          <p:spPr>
            <a:xfrm>
              <a:off x="498475" y="5281613"/>
              <a:ext cx="2524125" cy="89058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Library[0]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45"/>
            <p:cNvSpPr/>
            <p:nvPr/>
          </p:nvSpPr>
          <p:spPr>
            <a:xfrm>
              <a:off x="650875" y="5715000"/>
              <a:ext cx="457200" cy="28077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/>
            </a:p>
          </p:txBody>
        </p:sp>
        <p:sp>
          <p:nvSpPr>
            <p:cNvPr id="1239" name="Google Shape;1239;p145"/>
            <p:cNvSpPr/>
            <p:nvPr/>
          </p:nvSpPr>
          <p:spPr>
            <a:xfrm>
              <a:off x="1182688" y="5715000"/>
              <a:ext cx="839787" cy="304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Pages</a:t>
              </a:r>
              <a:endParaRPr/>
            </a:p>
          </p:txBody>
        </p:sp>
        <p:sp>
          <p:nvSpPr>
            <p:cNvPr id="1240" name="Google Shape;1240;p145"/>
            <p:cNvSpPr/>
            <p:nvPr/>
          </p:nvSpPr>
          <p:spPr>
            <a:xfrm>
              <a:off x="2078038" y="5715000"/>
              <a:ext cx="839787" cy="304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</a:t>
              </a:r>
              <a:endParaRPr/>
            </a:p>
          </p:txBody>
        </p:sp>
      </p:grpSp>
      <p:sp>
        <p:nvSpPr>
          <p:cNvPr id="1241" name="Google Shape;1241;p145"/>
          <p:cNvSpPr txBox="1"/>
          <p:nvPr/>
        </p:nvSpPr>
        <p:spPr>
          <a:xfrm>
            <a:off x="5334000" y="5257800"/>
            <a:ext cx="57099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…</a:t>
            </a:r>
            <a:endParaRPr/>
          </a:p>
        </p:txBody>
      </p:sp>
      <p:sp>
        <p:nvSpPr>
          <p:cNvPr id="1242" name="Google Shape;1242;p145"/>
          <p:cNvSpPr/>
          <p:nvPr/>
        </p:nvSpPr>
        <p:spPr>
          <a:xfrm>
            <a:off x="0" y="5334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43" name="Google Shape;1243;p145"/>
          <p:cNvGrpSpPr/>
          <p:nvPr/>
        </p:nvGrpSpPr>
        <p:grpSpPr>
          <a:xfrm>
            <a:off x="2819400" y="5410200"/>
            <a:ext cx="2524125" cy="890588"/>
            <a:chOff x="498475" y="5281613"/>
            <a:chExt cx="2524125" cy="890588"/>
          </a:xfrm>
        </p:grpSpPr>
        <p:sp>
          <p:nvSpPr>
            <p:cNvPr id="1244" name="Google Shape;1244;p145"/>
            <p:cNvSpPr/>
            <p:nvPr/>
          </p:nvSpPr>
          <p:spPr>
            <a:xfrm>
              <a:off x="498475" y="5281613"/>
              <a:ext cx="2524125" cy="89058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Library[1]</a:t>
              </a:r>
              <a:endParaRPr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45"/>
            <p:cNvSpPr/>
            <p:nvPr/>
          </p:nvSpPr>
          <p:spPr>
            <a:xfrm>
              <a:off x="650875" y="5715000"/>
              <a:ext cx="457200" cy="28077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/>
            </a:p>
          </p:txBody>
        </p:sp>
        <p:sp>
          <p:nvSpPr>
            <p:cNvPr id="1246" name="Google Shape;1246;p145"/>
            <p:cNvSpPr/>
            <p:nvPr/>
          </p:nvSpPr>
          <p:spPr>
            <a:xfrm>
              <a:off x="1182688" y="5715000"/>
              <a:ext cx="839787" cy="304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Pages</a:t>
              </a:r>
              <a:endParaRPr/>
            </a:p>
          </p:txBody>
        </p:sp>
        <p:sp>
          <p:nvSpPr>
            <p:cNvPr id="1247" name="Google Shape;1247;p145"/>
            <p:cNvSpPr/>
            <p:nvPr/>
          </p:nvSpPr>
          <p:spPr>
            <a:xfrm>
              <a:off x="2078038" y="5715000"/>
              <a:ext cx="839787" cy="304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</a:t>
              </a:r>
              <a:endParaRPr/>
            </a:p>
          </p:txBody>
        </p:sp>
      </p:grpSp>
      <p:grpSp>
        <p:nvGrpSpPr>
          <p:cNvPr id="1248" name="Google Shape;1248;p145"/>
          <p:cNvGrpSpPr/>
          <p:nvPr/>
        </p:nvGrpSpPr>
        <p:grpSpPr>
          <a:xfrm>
            <a:off x="5895110" y="5410200"/>
            <a:ext cx="2524125" cy="890588"/>
            <a:chOff x="498475" y="5281613"/>
            <a:chExt cx="2524125" cy="890588"/>
          </a:xfrm>
        </p:grpSpPr>
        <p:sp>
          <p:nvSpPr>
            <p:cNvPr id="1249" name="Google Shape;1249;p145"/>
            <p:cNvSpPr/>
            <p:nvPr/>
          </p:nvSpPr>
          <p:spPr>
            <a:xfrm>
              <a:off x="498475" y="5281613"/>
              <a:ext cx="2524125" cy="89058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Library[99]</a:t>
              </a:r>
              <a:endParaRPr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45"/>
            <p:cNvSpPr/>
            <p:nvPr/>
          </p:nvSpPr>
          <p:spPr>
            <a:xfrm>
              <a:off x="650875" y="5715000"/>
              <a:ext cx="457200" cy="28077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/>
            </a:p>
          </p:txBody>
        </p:sp>
        <p:sp>
          <p:nvSpPr>
            <p:cNvPr id="1251" name="Google Shape;1251;p145"/>
            <p:cNvSpPr/>
            <p:nvPr/>
          </p:nvSpPr>
          <p:spPr>
            <a:xfrm>
              <a:off x="1182688" y="5715000"/>
              <a:ext cx="839787" cy="304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Pages</a:t>
              </a:r>
              <a:endParaRPr/>
            </a:p>
          </p:txBody>
        </p:sp>
        <p:sp>
          <p:nvSpPr>
            <p:cNvPr id="1252" name="Google Shape;1252;p145"/>
            <p:cNvSpPr/>
            <p:nvPr/>
          </p:nvSpPr>
          <p:spPr>
            <a:xfrm>
              <a:off x="2078038" y="5715000"/>
              <a:ext cx="839787" cy="304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</a:t>
              </a: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D81B26-3F2A-414F-C937-FB1AF1B0F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46"/>
          <p:cNvSpPr txBox="1">
            <a:spLocks noGrp="1"/>
          </p:cNvSpPr>
          <p:nvPr>
            <p:ph type="title" idx="4294967295"/>
          </p:nvPr>
        </p:nvSpPr>
        <p:spPr>
          <a:xfrm>
            <a:off x="381000" y="44450"/>
            <a:ext cx="77724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Initialization of Array of Structures</a:t>
            </a:r>
            <a:endParaRPr/>
          </a:p>
        </p:txBody>
      </p:sp>
      <p:sp>
        <p:nvSpPr>
          <p:cNvPr id="1258" name="Google Shape;1258;p146"/>
          <p:cNvSpPr txBox="1">
            <a:spLocks noGrp="1"/>
          </p:cNvSpPr>
          <p:nvPr>
            <p:ph type="body" idx="4294967295"/>
          </p:nvPr>
        </p:nvSpPr>
        <p:spPr>
          <a:xfrm>
            <a:off x="1" y="685800"/>
            <a:ext cx="91440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struct  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	      int     ID;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	      int     Pages;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	      float  Price;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	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	Book    b[3];	// declaration of array of structures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40000"/>
              </a:lnSpc>
              <a:spcBef>
                <a:spcPts val="260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Initializing can be at the time of declaration</a:t>
            </a: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lvl="0" indent="0" algn="l" rtl="0">
              <a:lnSpc>
                <a:spcPct val="4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1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[3] = {</a:t>
            </a:r>
            <a:r>
              <a:rPr lang="en-US" sz="2800" b="1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{1,275,70}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{2,600,90}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b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{3,786,100}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342900" lvl="0" indent="-215900" algn="l" rtl="0">
              <a:lnSpc>
                <a:spcPct val="4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4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be </a:t>
            </a:r>
            <a:r>
              <a:rPr lang="en-US" sz="28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assigned values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8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4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cin&gt;&gt;b[0].ID ;</a:t>
            </a:r>
            <a:endParaRPr/>
          </a:p>
          <a:p>
            <a:pPr marL="0" lvl="0" indent="0" algn="l" rtl="0">
              <a:lnSpc>
                <a:spcPct val="4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                  cin&gt;&gt;b[0].Pages;  </a:t>
            </a:r>
            <a:endParaRPr/>
          </a:p>
          <a:p>
            <a:pPr marL="0" lvl="0" indent="0" algn="l" rtl="0">
              <a:lnSpc>
                <a:spcPct val="4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                  cin&gt;&gt;b[0].Price;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146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8F8D7-703D-8E50-C0F0-1E4B7D253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7"/>
          <p:cNvSpPr txBox="1">
            <a:spLocks noGrp="1"/>
          </p:cNvSpPr>
          <p:nvPr>
            <p:ph type="title" idx="4294967295"/>
          </p:nvPr>
        </p:nvSpPr>
        <p:spPr>
          <a:xfrm>
            <a:off x="533400" y="44450"/>
            <a:ext cx="77724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Array as Member of Structures</a:t>
            </a:r>
            <a:endParaRPr/>
          </a:p>
        </p:txBody>
      </p:sp>
      <p:sp>
        <p:nvSpPr>
          <p:cNvPr id="1265" name="Google Shape;1265;p147"/>
          <p:cNvSpPr txBox="1">
            <a:spLocks noGrp="1"/>
          </p:cNvSpPr>
          <p:nvPr>
            <p:ph type="body" idx="4294967295"/>
          </p:nvPr>
        </p:nvSpPr>
        <p:spPr>
          <a:xfrm>
            <a:off x="69275" y="893619"/>
            <a:ext cx="8991600" cy="586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may also </a:t>
            </a:r>
            <a:r>
              <a:rPr lang="en-US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contain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as members.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    Student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      		int         RollNo;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      		float     Marks[3];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};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Initialization can be done at time of declaration: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b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	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Student   S   = {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 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{70.0, 90.0, 97.0}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};</a:t>
            </a:r>
            <a:endParaRPr/>
          </a:p>
        </p:txBody>
      </p:sp>
      <p:sp>
        <p:nvSpPr>
          <p:cNvPr id="1266" name="Google Shape;1266;p147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7" name="Google Shape;1267;p147"/>
          <p:cNvSpPr/>
          <p:nvPr/>
        </p:nvSpPr>
        <p:spPr>
          <a:xfrm>
            <a:off x="2710872" y="2667000"/>
            <a:ext cx="1632528" cy="3050309"/>
          </a:xfrm>
          <a:custGeom>
            <a:avLst/>
            <a:gdLst/>
            <a:ahLst/>
            <a:cxnLst/>
            <a:rect l="l" t="t" r="r" b="b"/>
            <a:pathLst>
              <a:path w="1632528" h="3050309" extrusionOk="0">
                <a:moveTo>
                  <a:pt x="1632528" y="3050309"/>
                </a:moveTo>
                <a:cubicBezTo>
                  <a:pt x="1021773" y="2026227"/>
                  <a:pt x="411018" y="1002146"/>
                  <a:pt x="205509" y="501073"/>
                </a:cubicBezTo>
                <a:cubicBezTo>
                  <a:pt x="0" y="0"/>
                  <a:pt x="199736" y="21936"/>
                  <a:pt x="399473" y="43873"/>
                </a:cubicBezTo>
              </a:path>
            </a:pathLst>
          </a:custGeom>
          <a:noFill/>
          <a:ln w="28575" cap="flat" cmpd="sng">
            <a:solidFill>
              <a:srgbClr val="2F1B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8" name="Google Shape;1268;p147"/>
          <p:cNvGrpSpPr/>
          <p:nvPr/>
        </p:nvGrpSpPr>
        <p:grpSpPr>
          <a:xfrm>
            <a:off x="4419600" y="2653145"/>
            <a:ext cx="2819400" cy="2985655"/>
            <a:chOff x="4419600" y="2653145"/>
            <a:chExt cx="2819400" cy="2985655"/>
          </a:xfrm>
        </p:grpSpPr>
        <p:sp>
          <p:nvSpPr>
            <p:cNvPr id="1269" name="Google Shape;1269;p147"/>
            <p:cNvSpPr/>
            <p:nvPr/>
          </p:nvSpPr>
          <p:spPr>
            <a:xfrm rot="5400000">
              <a:off x="5886450" y="4286250"/>
              <a:ext cx="342900" cy="2362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1750" cap="flat" cmpd="sng">
              <a:solidFill>
                <a:srgbClr val="2F1B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147"/>
            <p:cNvSpPr/>
            <p:nvPr/>
          </p:nvSpPr>
          <p:spPr>
            <a:xfrm>
              <a:off x="4419600" y="2653145"/>
              <a:ext cx="2034309" cy="2597727"/>
            </a:xfrm>
            <a:custGeom>
              <a:avLst/>
              <a:gdLst/>
              <a:ahLst/>
              <a:cxnLst/>
              <a:rect l="l" t="t" r="r" b="b"/>
              <a:pathLst>
                <a:path w="2034309" h="2597727" extrusionOk="0">
                  <a:moveTo>
                    <a:pt x="1648690" y="2597727"/>
                  </a:moveTo>
                  <a:cubicBezTo>
                    <a:pt x="1841499" y="1679863"/>
                    <a:pt x="2034309" y="762000"/>
                    <a:pt x="1759527" y="381000"/>
                  </a:cubicBezTo>
                  <a:cubicBezTo>
                    <a:pt x="1484745" y="0"/>
                    <a:pt x="742372" y="155863"/>
                    <a:pt x="0" y="311727"/>
                  </a:cubicBezTo>
                </a:path>
              </a:pathLst>
            </a:custGeom>
            <a:noFill/>
            <a:ln w="28575" cap="flat" cmpd="sng">
              <a:solidFill>
                <a:srgbClr val="2F1B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2E7701-4DCB-B60A-EB62-E73948F276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48"/>
          <p:cNvSpPr txBox="1">
            <a:spLocks noGrp="1"/>
          </p:cNvSpPr>
          <p:nvPr>
            <p:ph type="title" idx="4294967295"/>
          </p:nvPr>
        </p:nvSpPr>
        <p:spPr>
          <a:xfrm>
            <a:off x="381000" y="44450"/>
            <a:ext cx="77724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Array as Member of Structures</a:t>
            </a:r>
            <a:endParaRPr/>
          </a:p>
        </p:txBody>
      </p:sp>
      <p:sp>
        <p:nvSpPr>
          <p:cNvPr id="1276" name="Google Shape;1276;p148"/>
          <p:cNvSpPr txBox="1">
            <a:spLocks noGrp="1"/>
          </p:cNvSpPr>
          <p:nvPr>
            <p:ph type="body" idx="4294967295"/>
          </p:nvPr>
        </p:nvSpPr>
        <p:spPr>
          <a:xfrm>
            <a:off x="69275" y="893619"/>
            <a:ext cx="8991600" cy="586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 it can be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assigned values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later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           Student   S;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           S.RollNo = 1;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            S.Marks[0] = 70.0;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    	  S.Marks[1] = 90.0;     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            S.Marks[2] = 97.0;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get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input directly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&gt;&gt;S.RollNo;</a:t>
            </a:r>
            <a:r>
              <a:rPr lang="en-US" sz="30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sz="30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S.Marks[0]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;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sz="30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S.Marks[1]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; 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sz="30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S.Marks[2]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;  </a:t>
            </a:r>
            <a:endParaRPr/>
          </a:p>
        </p:txBody>
      </p:sp>
      <p:sp>
        <p:nvSpPr>
          <p:cNvPr id="1277" name="Google Shape;1277;p148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7405D-66D2-6971-87A6-0909153748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49"/>
          <p:cNvSpPr txBox="1">
            <a:spLocks noGrp="1"/>
          </p:cNvSpPr>
          <p:nvPr>
            <p:ph type="title" idx="4294967295"/>
          </p:nvPr>
        </p:nvSpPr>
        <p:spPr>
          <a:xfrm>
            <a:off x="760413" y="4445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Nested Structure</a:t>
            </a:r>
            <a:endParaRPr/>
          </a:p>
        </p:txBody>
      </p:sp>
      <p:sp>
        <p:nvSpPr>
          <p:cNvPr id="1283" name="Google Shape;1283;p149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can be a </a:t>
            </a:r>
            <a:r>
              <a:rPr lang="en-US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another structure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: called </a:t>
            </a:r>
            <a:r>
              <a:rPr lang="en-US" b="1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nesting of structure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struct   A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{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      int       x;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      double   y;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};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struct   B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       char    ch;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600" b="1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A         v1;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};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2F1BC7"/>
              </a:buClr>
              <a:buSzPts val="2600"/>
              <a:buNone/>
            </a:pPr>
            <a:r>
              <a:rPr lang="en-US" sz="26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6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B  record;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149"/>
          <p:cNvSpPr/>
          <p:nvPr/>
        </p:nvSpPr>
        <p:spPr>
          <a:xfrm>
            <a:off x="3935413" y="4492625"/>
            <a:ext cx="5029200" cy="16002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149"/>
          <p:cNvSpPr/>
          <p:nvPr/>
        </p:nvSpPr>
        <p:spPr>
          <a:xfrm>
            <a:off x="5230813" y="4873625"/>
            <a:ext cx="3505200" cy="1066800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149"/>
          <p:cNvSpPr/>
          <p:nvPr/>
        </p:nvSpPr>
        <p:spPr>
          <a:xfrm>
            <a:off x="5364163" y="5178425"/>
            <a:ext cx="108585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87" name="Google Shape;1287;p149"/>
          <p:cNvSpPr/>
          <p:nvPr/>
        </p:nvSpPr>
        <p:spPr>
          <a:xfrm>
            <a:off x="4164013" y="5178425"/>
            <a:ext cx="9144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</a:t>
            </a:r>
            <a:endParaRPr/>
          </a:p>
        </p:txBody>
      </p:sp>
      <p:sp>
        <p:nvSpPr>
          <p:cNvPr id="1288" name="Google Shape;1288;p149"/>
          <p:cNvSpPr/>
          <p:nvPr/>
        </p:nvSpPr>
        <p:spPr>
          <a:xfrm>
            <a:off x="6588125" y="5178425"/>
            <a:ext cx="1995488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289" name="Google Shape;1289;p14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0" name="Google Shape;1290;p149"/>
          <p:cNvSpPr/>
          <p:nvPr/>
        </p:nvSpPr>
        <p:spPr>
          <a:xfrm>
            <a:off x="90055" y="1766456"/>
            <a:ext cx="1403928" cy="3193472"/>
          </a:xfrm>
          <a:custGeom>
            <a:avLst/>
            <a:gdLst/>
            <a:ahLst/>
            <a:cxnLst/>
            <a:rect l="l" t="t" r="r" b="b"/>
            <a:pathLst>
              <a:path w="1403928" h="3193472" extrusionOk="0">
                <a:moveTo>
                  <a:pt x="893619" y="3193472"/>
                </a:moveTo>
                <a:cubicBezTo>
                  <a:pt x="641928" y="3131126"/>
                  <a:pt x="390237" y="3068781"/>
                  <a:pt x="270164" y="2680854"/>
                </a:cubicBezTo>
                <a:cubicBezTo>
                  <a:pt x="150091" y="2292927"/>
                  <a:pt x="0" y="1295400"/>
                  <a:pt x="173182" y="865909"/>
                </a:cubicBezTo>
                <a:cubicBezTo>
                  <a:pt x="346364" y="436418"/>
                  <a:pt x="1403928" y="0"/>
                  <a:pt x="1309255" y="103909"/>
                </a:cubicBezTo>
              </a:path>
            </a:pathLst>
          </a:custGeom>
          <a:noFill/>
          <a:ln w="34925" cap="flat" cmpd="sng">
            <a:solidFill>
              <a:srgbClr val="2F1B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149"/>
          <p:cNvSpPr/>
          <p:nvPr/>
        </p:nvSpPr>
        <p:spPr>
          <a:xfrm>
            <a:off x="1233055" y="3657600"/>
            <a:ext cx="5084618" cy="2299855"/>
          </a:xfrm>
          <a:custGeom>
            <a:avLst/>
            <a:gdLst/>
            <a:ahLst/>
            <a:cxnLst/>
            <a:rect l="l" t="t" r="r" b="b"/>
            <a:pathLst>
              <a:path w="5084618" h="2299855" extrusionOk="0">
                <a:moveTo>
                  <a:pt x="0" y="2299855"/>
                </a:moveTo>
                <a:cubicBezTo>
                  <a:pt x="860136" y="2138218"/>
                  <a:pt x="1720272" y="1976581"/>
                  <a:pt x="2119745" y="1634836"/>
                </a:cubicBezTo>
                <a:cubicBezTo>
                  <a:pt x="2519218" y="1293091"/>
                  <a:pt x="1978891" y="498764"/>
                  <a:pt x="2396836" y="249382"/>
                </a:cubicBezTo>
                <a:cubicBezTo>
                  <a:pt x="2814781" y="0"/>
                  <a:pt x="4179454" y="57727"/>
                  <a:pt x="4627418" y="138545"/>
                </a:cubicBezTo>
                <a:cubicBezTo>
                  <a:pt x="5075382" y="219363"/>
                  <a:pt x="5080000" y="476827"/>
                  <a:pt x="5084618" y="734291"/>
                </a:cubicBezTo>
              </a:path>
            </a:pathLst>
          </a:custGeom>
          <a:noFill/>
          <a:ln w="34925" cap="flat" cmpd="sng">
            <a:solidFill>
              <a:srgbClr val="B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B723D-28EA-4DEF-FB03-59AD519EC9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50"/>
          <p:cNvSpPr txBox="1">
            <a:spLocks noGrp="1"/>
          </p:cNvSpPr>
          <p:nvPr>
            <p:ph type="title" idx="4294967295"/>
          </p:nvPr>
        </p:nvSpPr>
        <p:spPr>
          <a:xfrm>
            <a:off x="76200" y="44450"/>
            <a:ext cx="89154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Initializing/Assigning to Nested Structure</a:t>
            </a:r>
            <a:endParaRPr/>
          </a:p>
        </p:txBody>
      </p:sp>
      <p:sp>
        <p:nvSpPr>
          <p:cNvPr id="1297" name="Google Shape;1297;p150"/>
          <p:cNvSpPr txBox="1">
            <a:spLocks noGrp="1"/>
          </p:cNvSpPr>
          <p:nvPr>
            <p:ph type="body" idx="4294967295"/>
          </p:nvPr>
        </p:nvSpPr>
        <p:spPr>
          <a:xfrm>
            <a:off x="588963" y="908050"/>
            <a:ext cx="3767137" cy="3529013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struct   A{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          int     x;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          float  y;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struct B{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	char ch;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	A    v2;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150"/>
          <p:cNvSpPr txBox="1"/>
          <p:nvPr/>
        </p:nvSpPr>
        <p:spPr>
          <a:xfrm>
            <a:off x="4908550" y="981074"/>
            <a:ext cx="4006850" cy="252412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   record;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cin&gt;&gt;record.ch;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cin&gt;&gt;record.v2.x;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cin&gt;&gt;record.v2.y;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150"/>
          <p:cNvSpPr txBox="1"/>
          <p:nvPr/>
        </p:nvSpPr>
        <p:spPr>
          <a:xfrm>
            <a:off x="468313" y="4868863"/>
            <a:ext cx="4179887" cy="1684337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  record = {‘S’, {100, 3.6} };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150"/>
          <p:cNvSpPr txBox="1"/>
          <p:nvPr/>
        </p:nvSpPr>
        <p:spPr>
          <a:xfrm>
            <a:off x="4908550" y="3860800"/>
            <a:ext cx="4006850" cy="26162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     record;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record.ch = ‘S’;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record.v2.x = 100;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record.v2.y = 3.6;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301" name="Google Shape;1301;p150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CEF28-82BC-BC5B-CF0B-15D5AD9A3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33"/>
          <p:cNvSpPr txBox="1">
            <a:spLocks noGrp="1"/>
          </p:cNvSpPr>
          <p:nvPr>
            <p:ph type="title" idx="4294967295"/>
          </p:nvPr>
        </p:nvSpPr>
        <p:spPr>
          <a:xfrm>
            <a:off x="228600" y="44450"/>
            <a:ext cx="8304213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Introducing Structures</a:t>
            </a:r>
            <a:endParaRPr/>
          </a:p>
        </p:txBody>
      </p:sp>
      <p:sp>
        <p:nvSpPr>
          <p:cNvPr id="1126" name="Google Shape;1126;p133"/>
          <p:cNvSpPr txBox="1"/>
          <p:nvPr/>
        </p:nvSpPr>
        <p:spPr>
          <a:xfrm>
            <a:off x="0" y="914400"/>
            <a:ext cx="9143999" cy="545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multiple data types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can be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referenced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single name. 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data items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called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members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7D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difference between array and structure: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that </a:t>
            </a:r>
            <a:r>
              <a:rPr lang="en-US" sz="3200" i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array must consists of a set of values of same data</a:t>
            </a:r>
            <a:r>
              <a:rPr lang="en-US" sz="32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on the other hand,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may consists of different data types.</a:t>
            </a:r>
            <a:endParaRPr/>
          </a:p>
        </p:txBody>
      </p:sp>
      <p:sp>
        <p:nvSpPr>
          <p:cNvPr id="1127" name="Google Shape;1127;p133"/>
          <p:cNvSpPr/>
          <p:nvPr/>
        </p:nvSpPr>
        <p:spPr>
          <a:xfrm>
            <a:off x="2770188" y="2198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133"/>
          <p:cNvSpPr/>
          <p:nvPr/>
        </p:nvSpPr>
        <p:spPr>
          <a:xfrm>
            <a:off x="2171700" y="1912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133"/>
          <p:cNvSpPr/>
          <p:nvPr/>
        </p:nvSpPr>
        <p:spPr>
          <a:xfrm>
            <a:off x="0" y="1912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133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F00BA-B17E-D02C-21AD-DB3D509ED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51"/>
          <p:cNvSpPr txBox="1">
            <a:spLocks noGrp="1"/>
          </p:cNvSpPr>
          <p:nvPr>
            <p:ph type="title" idx="4294967295"/>
          </p:nvPr>
        </p:nvSpPr>
        <p:spPr>
          <a:xfrm>
            <a:off x="381000" y="44450"/>
            <a:ext cx="77724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Accessing Structures with Pointers</a:t>
            </a:r>
            <a:endParaRPr/>
          </a:p>
        </p:txBody>
      </p:sp>
      <p:sp>
        <p:nvSpPr>
          <p:cNvPr id="1307" name="Google Shape;1307;p151"/>
          <p:cNvSpPr txBox="1">
            <a:spLocks noGrp="1"/>
          </p:cNvSpPr>
          <p:nvPr>
            <p:ph type="body" idx="4294967295"/>
          </p:nvPr>
        </p:nvSpPr>
        <p:spPr>
          <a:xfrm>
            <a:off x="69275" y="762001"/>
            <a:ext cx="8991600" cy="599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3200"/>
              <a:buChar char="•"/>
            </a:pP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Pointer variables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can be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point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structure type variables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too.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pointer variable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should be of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same type,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example: 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type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  <p:sp>
        <p:nvSpPr>
          <p:cNvPr id="1308" name="Google Shape;1308;p151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9" name="Google Shape;1309;p151"/>
          <p:cNvSpPr txBox="1"/>
          <p:nvPr/>
        </p:nvSpPr>
        <p:spPr>
          <a:xfrm>
            <a:off x="117760" y="3034145"/>
            <a:ext cx="8915400" cy="3757613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spcFirstLastPara="1" wrap="square" lIns="92075" tIns="46025" rIns="92075" bIns="46025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  </a:t>
            </a:r>
            <a:r>
              <a:rPr lang="en-US" sz="2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int     width;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int     height;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 )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2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rect1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={22,33};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2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rect1Ptr = </a:t>
            </a:r>
            <a:r>
              <a:rPr lang="en-US" sz="26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600" b="1" i="0" u="none" strike="noStrike" cap="none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rect1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AA1E5-0C81-A603-5AC1-197A5AF36A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52"/>
          <p:cNvSpPr txBox="1">
            <a:spLocks noGrp="1"/>
          </p:cNvSpPr>
          <p:nvPr>
            <p:ph type="title" idx="4294967295"/>
          </p:nvPr>
        </p:nvSpPr>
        <p:spPr>
          <a:xfrm>
            <a:off x="381000" y="44450"/>
            <a:ext cx="77724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Accessing Structures with Pointers</a:t>
            </a:r>
            <a:endParaRPr/>
          </a:p>
        </p:txBody>
      </p:sp>
      <p:sp>
        <p:nvSpPr>
          <p:cNvPr id="1315" name="Google Shape;1315;p152"/>
          <p:cNvSpPr txBox="1">
            <a:spLocks noGrp="1"/>
          </p:cNvSpPr>
          <p:nvPr>
            <p:ph type="body" idx="4294967295"/>
          </p:nvPr>
        </p:nvSpPr>
        <p:spPr>
          <a:xfrm>
            <a:off x="69275" y="762001"/>
            <a:ext cx="8991600" cy="599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3200"/>
              <a:buChar char="•"/>
            </a:pP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members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using pointer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)? </a:t>
            </a:r>
            <a:endParaRPr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dereferencing operator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with 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operator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  <p:sp>
        <p:nvSpPr>
          <p:cNvPr id="1316" name="Google Shape;1316;p152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7" name="Google Shape;1317;p152"/>
          <p:cNvSpPr txBox="1"/>
          <p:nvPr/>
        </p:nvSpPr>
        <p:spPr>
          <a:xfrm>
            <a:off x="117760" y="3034145"/>
            <a:ext cx="8915400" cy="3757613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spcFirstLastPara="1" wrap="square" lIns="92075" tIns="46025" rIns="92075" bIns="46025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  </a:t>
            </a:r>
            <a:r>
              <a:rPr lang="en-US" sz="2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int     width;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int     height;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 )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2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rect1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={22,33};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2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rectPtr = </a:t>
            </a:r>
            <a:r>
              <a:rPr lang="en-US" sz="26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600" b="1" i="0" u="none" strike="noStrike" cap="none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rect1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cout&lt;&lt; </a:t>
            </a:r>
            <a:r>
              <a:rPr lang="en-US" sz="26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(*rectPtr).width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</a:t>
            </a:r>
            <a:r>
              <a:rPr lang="en-US" sz="26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(*rectPtr).height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AEC89-5897-2289-D2CF-E9BD3C0C17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53"/>
          <p:cNvSpPr txBox="1">
            <a:spLocks noGrp="1"/>
          </p:cNvSpPr>
          <p:nvPr>
            <p:ph type="title" idx="4294967295"/>
          </p:nvPr>
        </p:nvSpPr>
        <p:spPr>
          <a:xfrm>
            <a:off x="381000" y="44450"/>
            <a:ext cx="77724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Accessing Structures with Pointers</a:t>
            </a:r>
            <a:endParaRPr/>
          </a:p>
        </p:txBody>
      </p:sp>
      <p:sp>
        <p:nvSpPr>
          <p:cNvPr id="1323" name="Google Shape;1323;p153"/>
          <p:cNvSpPr txBox="1">
            <a:spLocks noGrp="1"/>
          </p:cNvSpPr>
          <p:nvPr>
            <p:ph type="body" idx="4294967295"/>
          </p:nvPr>
        </p:nvSpPr>
        <p:spPr>
          <a:xfrm>
            <a:off x="69275" y="762001"/>
            <a:ext cx="8991600" cy="599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3200"/>
              <a:buChar char="•"/>
            </a:pP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Is there some easier way also?</a:t>
            </a:r>
            <a:endParaRPr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arrow operator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07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  <p:sp>
        <p:nvSpPr>
          <p:cNvPr id="1324" name="Google Shape;1324;p153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5" name="Google Shape;1325;p153"/>
          <p:cNvSpPr txBox="1"/>
          <p:nvPr/>
        </p:nvSpPr>
        <p:spPr>
          <a:xfrm>
            <a:off x="117760" y="2667001"/>
            <a:ext cx="8915400" cy="4124758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spcFirstLastPara="1" wrap="square" lIns="92075" tIns="46025" rIns="92075" bIns="46025" anchor="t" anchorCtr="0">
            <a:normAutofit lnSpcReduction="10000"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  </a:t>
            </a:r>
            <a:r>
              <a:rPr lang="en-US" sz="2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int     width;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int     height;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 )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2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rect1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={22,33};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2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rectPtr = </a:t>
            </a:r>
            <a:r>
              <a:rPr lang="en-US" sz="26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600" b="1" i="0" u="none" strike="noStrike" cap="none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rect1</a:t>
            </a: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cout&lt;&lt; </a:t>
            </a:r>
            <a:r>
              <a:rPr lang="en-US" sz="26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rectPrt-&gt;width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</a:t>
            </a:r>
            <a:r>
              <a:rPr lang="en-US" sz="26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rectPrt-&gt;height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D2EEF-908B-3A7C-A401-1265CFDC2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54"/>
          <p:cNvSpPr txBox="1">
            <a:spLocks noGrp="1"/>
          </p:cNvSpPr>
          <p:nvPr>
            <p:ph type="title"/>
          </p:nvPr>
        </p:nvSpPr>
        <p:spPr>
          <a:xfrm>
            <a:off x="838200" y="46038"/>
            <a:ext cx="7848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B80000"/>
                </a:solidFill>
              </a:rPr>
              <a:t>Class Exercises(1) – Find Errors</a:t>
            </a:r>
            <a:endParaRPr sz="3600">
              <a:solidFill>
                <a:srgbClr val="B80000"/>
              </a:solidFill>
            </a:endParaRPr>
          </a:p>
        </p:txBody>
      </p:sp>
      <p:sp>
        <p:nvSpPr>
          <p:cNvPr id="1332" name="Google Shape;1332;p154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Find errors:</a:t>
            </a:r>
            <a:endParaRPr/>
          </a:p>
          <a:p>
            <a:pPr marL="342900" lvl="0" indent="-1524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15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4" name="Google Shape;1334;p154"/>
          <p:cNvSpPr/>
          <p:nvPr/>
        </p:nvSpPr>
        <p:spPr>
          <a:xfrm flipH="1">
            <a:off x="457200" y="1524000"/>
            <a:ext cx="4419600" cy="2057400"/>
          </a:xfrm>
          <a:prstGeom prst="rect">
            <a:avLst/>
          </a:prstGeom>
          <a:solidFill>
            <a:srgbClr val="C2D59B"/>
          </a:solidFill>
          <a:ln w="254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float 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1335" name="Google Shape;1335;p154"/>
          <p:cNvSpPr/>
          <p:nvPr/>
        </p:nvSpPr>
        <p:spPr>
          <a:xfrm flipH="1">
            <a:off x="457200" y="4038600"/>
            <a:ext cx="4419600" cy="2057400"/>
          </a:xfrm>
          <a:prstGeom prst="rect">
            <a:avLst/>
          </a:prstGeom>
          <a:solidFill>
            <a:srgbClr val="C2D59B"/>
          </a:solidFill>
          <a:ln w="254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values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age;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55"/>
          <p:cNvSpPr txBox="1">
            <a:spLocks noGrp="1"/>
          </p:cNvSpPr>
          <p:nvPr>
            <p:ph type="title"/>
          </p:nvPr>
        </p:nvSpPr>
        <p:spPr>
          <a:xfrm>
            <a:off x="838200" y="20780"/>
            <a:ext cx="7848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B80000"/>
                </a:solidFill>
              </a:rPr>
              <a:t>Class Exercises(2) – Find Errors</a:t>
            </a:r>
            <a:endParaRPr sz="3600">
              <a:solidFill>
                <a:srgbClr val="B80000"/>
              </a:solidFill>
            </a:endParaRPr>
          </a:p>
        </p:txBody>
      </p:sp>
      <p:sp>
        <p:nvSpPr>
          <p:cNvPr id="1342" name="Google Shape;1342;p1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Find errors:</a:t>
            </a:r>
            <a:endParaRPr/>
          </a:p>
          <a:p>
            <a:pPr marL="342900" lvl="0" indent="-1524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15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4" name="Google Shape;1344;p155"/>
          <p:cNvSpPr/>
          <p:nvPr/>
        </p:nvSpPr>
        <p:spPr>
          <a:xfrm flipH="1">
            <a:off x="457200" y="1600200"/>
            <a:ext cx="4419600" cy="4038600"/>
          </a:xfrm>
          <a:prstGeom prst="rect">
            <a:avLst/>
          </a:prstGeom>
          <a:solidFill>
            <a:srgbClr val="C2D59B"/>
          </a:solidFill>
          <a:ln w="254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TwoVals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TwoVals.a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TwoVals.b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56"/>
          <p:cNvSpPr txBox="1">
            <a:spLocks noGrp="1"/>
          </p:cNvSpPr>
          <p:nvPr>
            <p:ph type="title"/>
          </p:nvPr>
        </p:nvSpPr>
        <p:spPr>
          <a:xfrm>
            <a:off x="838200" y="20780"/>
            <a:ext cx="7848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B80000"/>
                </a:solidFill>
              </a:rPr>
              <a:t>Class Exercises(3) – Find Errors</a:t>
            </a:r>
            <a:endParaRPr sz="3600">
              <a:solidFill>
                <a:srgbClr val="B80000"/>
              </a:solidFill>
            </a:endParaRPr>
          </a:p>
        </p:txBody>
      </p:sp>
      <p:sp>
        <p:nvSpPr>
          <p:cNvPr id="1351" name="Google Shape;1351;p156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Find errors:</a:t>
            </a:r>
            <a:endParaRPr/>
          </a:p>
          <a:p>
            <a:pPr marL="342900" lvl="0" indent="-1524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156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3" name="Google Shape;1353;p156"/>
          <p:cNvSpPr/>
          <p:nvPr/>
        </p:nvSpPr>
        <p:spPr>
          <a:xfrm flipH="1">
            <a:off x="457200" y="1600200"/>
            <a:ext cx="6781800" cy="4572000"/>
          </a:xfrm>
          <a:prstGeom prst="rect">
            <a:avLst/>
          </a:prstGeom>
          <a:solidFill>
            <a:srgbClr val="C2D59B"/>
          </a:solidFill>
          <a:ln w="254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ThreeVals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a,b,c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ThreeVals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={1,2,3};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57"/>
          <p:cNvSpPr txBox="1">
            <a:spLocks noGrp="1"/>
          </p:cNvSpPr>
          <p:nvPr>
            <p:ph type="title"/>
          </p:nvPr>
        </p:nvSpPr>
        <p:spPr>
          <a:xfrm>
            <a:off x="838200" y="20780"/>
            <a:ext cx="7848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B80000"/>
                </a:solidFill>
              </a:rPr>
              <a:t>Class Exercises(4) – Find Errors</a:t>
            </a:r>
            <a:endParaRPr sz="3600">
              <a:solidFill>
                <a:srgbClr val="B80000"/>
              </a:solidFill>
            </a:endParaRPr>
          </a:p>
        </p:txBody>
      </p:sp>
      <p:sp>
        <p:nvSpPr>
          <p:cNvPr id="1360" name="Google Shape;1360;p157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Find errors:</a:t>
            </a:r>
            <a:endParaRPr/>
          </a:p>
          <a:p>
            <a:pPr marL="342900" lvl="0" indent="-1524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157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2" name="Google Shape;1362;p157"/>
          <p:cNvSpPr/>
          <p:nvPr/>
        </p:nvSpPr>
        <p:spPr>
          <a:xfrm flipH="1">
            <a:off x="457200" y="1406235"/>
            <a:ext cx="8382000" cy="5375565"/>
          </a:xfrm>
          <a:prstGeom prst="rect">
            <a:avLst/>
          </a:prstGeom>
          <a:solidFill>
            <a:srgbClr val="C2D59B"/>
          </a:solidFill>
          <a:ln w="254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first[20];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char last[20];</a:t>
            </a:r>
            <a:b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names customer = {“Muhammad”, “Ali”};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names.first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names.last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58"/>
          <p:cNvSpPr txBox="1">
            <a:spLocks noGrp="1"/>
          </p:cNvSpPr>
          <p:nvPr>
            <p:ph type="title"/>
          </p:nvPr>
        </p:nvSpPr>
        <p:spPr>
          <a:xfrm>
            <a:off x="838200" y="20780"/>
            <a:ext cx="7848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B80000"/>
                </a:solidFill>
              </a:rPr>
              <a:t>Class Exercises(5) – Find Errors</a:t>
            </a:r>
            <a:endParaRPr sz="3600">
              <a:solidFill>
                <a:srgbClr val="B80000"/>
              </a:solidFill>
            </a:endParaRPr>
          </a:p>
        </p:txBody>
      </p:sp>
      <p:sp>
        <p:nvSpPr>
          <p:cNvPr id="1369" name="Google Shape;1369;p158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Find errors:</a:t>
            </a:r>
            <a:endParaRPr/>
          </a:p>
          <a:p>
            <a:pPr marL="342900" lvl="0" indent="-1524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58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1" name="Google Shape;1371;p158"/>
          <p:cNvSpPr/>
          <p:nvPr/>
        </p:nvSpPr>
        <p:spPr>
          <a:xfrm flipH="1">
            <a:off x="457200" y="1482435"/>
            <a:ext cx="8382000" cy="5223165"/>
          </a:xfrm>
          <a:prstGeom prst="rect">
            <a:avLst/>
          </a:prstGeom>
          <a:solidFill>
            <a:srgbClr val="C2D59B"/>
          </a:solidFill>
          <a:ln w="254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TwoVals</a:t>
            </a:r>
            <a:endParaRPr sz="2400" b="1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a=5;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b=10;</a:t>
            </a:r>
            <a:b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TwoVals</a:t>
            </a: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v;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24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v.a</a:t>
            </a: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&lt;&lt;“ “&lt;&lt;</a:t>
            </a:r>
            <a:r>
              <a:rPr lang="en-US" sz="24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v.b</a:t>
            </a: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59"/>
          <p:cNvSpPr txBox="1">
            <a:spLocks noGrp="1"/>
          </p:cNvSpPr>
          <p:nvPr>
            <p:ph type="title" idx="4294967295"/>
          </p:nvPr>
        </p:nvSpPr>
        <p:spPr>
          <a:xfrm>
            <a:off x="304801" y="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Class Exercise-6</a:t>
            </a:r>
            <a:endParaRPr/>
          </a:p>
        </p:txBody>
      </p:sp>
      <p:sp>
        <p:nvSpPr>
          <p:cNvPr id="1377" name="Google Shape;1377;p159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Define a structure called 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“car”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. The member elements of the car structure are:</a:t>
            </a:r>
            <a:endParaRPr/>
          </a:p>
          <a:p>
            <a:pPr marL="38862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string Model;</a:t>
            </a:r>
            <a:endParaRPr/>
          </a:p>
          <a:p>
            <a:pPr marL="38862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int Year;</a:t>
            </a:r>
            <a:endParaRPr/>
          </a:p>
          <a:p>
            <a:pPr marL="38862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float Price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Create an array of 30 cars. Get input for all 30 cars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from the user. Then the program should display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complete information (</a:t>
            </a:r>
            <a:r>
              <a:rPr lang="en-US" sz="3000" b="1" i="1"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 i="1">
                <a:latin typeface="Calibri"/>
                <a:ea typeface="Calibri"/>
                <a:cs typeface="Calibri"/>
                <a:sym typeface="Calibri"/>
              </a:rPr>
              <a:t>Year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 i="1"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) of those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cars only which are above 500000 in price.</a:t>
            </a:r>
            <a:endParaRPr/>
          </a:p>
          <a:p>
            <a:pPr marL="3886200" lvl="8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15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9" name="Google Shape;1379;p159"/>
          <p:cNvSpPr txBox="1"/>
          <p:nvPr/>
        </p:nvSpPr>
        <p:spPr>
          <a:xfrm>
            <a:off x="304800" y="58674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 i="0" u="none" strike="noStrike" cap="none">
              <a:solidFill>
                <a:srgbClr val="B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09369-0745-C09C-01E6-610221C7BF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60"/>
          <p:cNvSpPr txBox="1">
            <a:spLocks noGrp="1"/>
          </p:cNvSpPr>
          <p:nvPr>
            <p:ph type="title" idx="4294967295"/>
          </p:nvPr>
        </p:nvSpPr>
        <p:spPr>
          <a:xfrm>
            <a:off x="304801" y="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Class Exercise-7</a:t>
            </a:r>
            <a:endParaRPr/>
          </a:p>
        </p:txBody>
      </p:sp>
      <p:sp>
        <p:nvSpPr>
          <p:cNvPr id="1385" name="Google Shape;1385;p160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9144000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Write a program that implements the following using C++ struct. The program should finally displays the values stored in a phone directory (for 10 people)</a:t>
            </a:r>
            <a:endParaRPr/>
          </a:p>
        </p:txBody>
      </p:sp>
      <p:sp>
        <p:nvSpPr>
          <p:cNvPr id="1386" name="Google Shape;1386;p160"/>
          <p:cNvSpPr/>
          <p:nvPr/>
        </p:nvSpPr>
        <p:spPr>
          <a:xfrm>
            <a:off x="3028950" y="3919538"/>
            <a:ext cx="1828800" cy="5334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PhoneNo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7" name="Google Shape;1387;p160"/>
          <p:cNvCxnSpPr/>
          <p:nvPr/>
        </p:nvCxnSpPr>
        <p:spPr>
          <a:xfrm rot="10800000" flipH="1">
            <a:off x="2114550" y="3233738"/>
            <a:ext cx="1371600" cy="685800"/>
          </a:xfrm>
          <a:prstGeom prst="bentConnector3">
            <a:avLst>
              <a:gd name="adj1" fmla="val 0"/>
            </a:avLst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88" name="Google Shape;1388;p160"/>
          <p:cNvSpPr/>
          <p:nvPr/>
        </p:nvSpPr>
        <p:spPr>
          <a:xfrm>
            <a:off x="971550" y="3919538"/>
            <a:ext cx="1828800" cy="5334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cxnSp>
        <p:nvCxnSpPr>
          <p:cNvPr id="1389" name="Google Shape;1389;p160"/>
          <p:cNvCxnSpPr/>
          <p:nvPr/>
        </p:nvCxnSpPr>
        <p:spPr>
          <a:xfrm rot="10800000" flipH="1">
            <a:off x="4476750" y="4300538"/>
            <a:ext cx="1371600" cy="685800"/>
          </a:xfrm>
          <a:prstGeom prst="bentConnector3">
            <a:avLst>
              <a:gd name="adj1" fmla="val 0"/>
            </a:avLst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90" name="Google Shape;1390;p160"/>
          <p:cNvSpPr/>
          <p:nvPr/>
        </p:nvSpPr>
        <p:spPr>
          <a:xfrm>
            <a:off x="3790950" y="4986338"/>
            <a:ext cx="1828800" cy="5334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/>
          </a:p>
        </p:txBody>
      </p:sp>
      <p:cxnSp>
        <p:nvCxnSpPr>
          <p:cNvPr id="1391" name="Google Shape;1391;p160"/>
          <p:cNvCxnSpPr/>
          <p:nvPr/>
        </p:nvCxnSpPr>
        <p:spPr>
          <a:xfrm rot="10800000">
            <a:off x="6229350" y="4300538"/>
            <a:ext cx="1371600" cy="685800"/>
          </a:xfrm>
          <a:prstGeom prst="bentConnector3">
            <a:avLst>
              <a:gd name="adj1" fmla="val 0"/>
            </a:avLst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92" name="Google Shape;1392;p160"/>
          <p:cNvSpPr/>
          <p:nvPr/>
        </p:nvSpPr>
        <p:spPr>
          <a:xfrm>
            <a:off x="6229350" y="4986338"/>
            <a:ext cx="1828800" cy="5334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</a:t>
            </a:r>
            <a:endParaRPr/>
          </a:p>
        </p:txBody>
      </p:sp>
      <p:cxnSp>
        <p:nvCxnSpPr>
          <p:cNvPr id="1393" name="Google Shape;1393;p160"/>
          <p:cNvCxnSpPr/>
          <p:nvPr/>
        </p:nvCxnSpPr>
        <p:spPr>
          <a:xfrm rot="10800000">
            <a:off x="4781550" y="3233738"/>
            <a:ext cx="1371600" cy="685800"/>
          </a:xfrm>
          <a:prstGeom prst="bentConnector3">
            <a:avLst>
              <a:gd name="adj1" fmla="val 0"/>
            </a:avLst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94" name="Google Shape;1394;p160"/>
          <p:cNvSpPr/>
          <p:nvPr/>
        </p:nvSpPr>
        <p:spPr>
          <a:xfrm>
            <a:off x="5086350" y="3919538"/>
            <a:ext cx="1828800" cy="533400"/>
          </a:xfrm>
          <a:prstGeom prst="rect">
            <a:avLst/>
          </a:prstGeom>
          <a:solidFill>
            <a:srgbClr val="F2DADA"/>
          </a:solidFill>
          <a:ln w="25400" cap="flat" cmpd="sng">
            <a:solidFill>
              <a:srgbClr val="D995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cxnSp>
        <p:nvCxnSpPr>
          <p:cNvPr id="1395" name="Google Shape;1395;p160"/>
          <p:cNvCxnSpPr/>
          <p:nvPr/>
        </p:nvCxnSpPr>
        <p:spPr>
          <a:xfrm rot="10800000">
            <a:off x="4095750" y="3233738"/>
            <a:ext cx="0" cy="6858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96" name="Google Shape;1396;p160"/>
          <p:cNvSpPr/>
          <p:nvPr/>
        </p:nvSpPr>
        <p:spPr>
          <a:xfrm>
            <a:off x="3257550" y="2852738"/>
            <a:ext cx="1828800" cy="533400"/>
          </a:xfrm>
          <a:prstGeom prst="rect">
            <a:avLst/>
          </a:prstGeom>
          <a:solidFill>
            <a:srgbClr val="F2DADA"/>
          </a:solidFill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PhoneDirectory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160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8" name="Google Shape;1398;p160"/>
          <p:cNvSpPr txBox="1"/>
          <p:nvPr/>
        </p:nvSpPr>
        <p:spPr>
          <a:xfrm>
            <a:off x="304800" y="58674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 i="0" u="none" strike="noStrike" cap="none">
              <a:solidFill>
                <a:srgbClr val="B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B8D11-54A4-0300-A8C1-572A124E8E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34"/>
          <p:cNvSpPr txBox="1">
            <a:spLocks noGrp="1"/>
          </p:cNvSpPr>
          <p:nvPr>
            <p:ph type="title" idx="4294967295"/>
          </p:nvPr>
        </p:nvSpPr>
        <p:spPr>
          <a:xfrm>
            <a:off x="831850" y="74612"/>
            <a:ext cx="640715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Defining the Structure </a:t>
            </a:r>
            <a:endParaRPr/>
          </a:p>
        </p:txBody>
      </p:sp>
      <p:sp>
        <p:nvSpPr>
          <p:cNvPr id="1136" name="Google Shape;1136;p134"/>
          <p:cNvSpPr txBox="1">
            <a:spLocks noGrp="1"/>
          </p:cNvSpPr>
          <p:nvPr>
            <p:ph type="body" idx="4294967295"/>
          </p:nvPr>
        </p:nvSpPr>
        <p:spPr>
          <a:xfrm>
            <a:off x="41565" y="1046015"/>
            <a:ext cx="5867400" cy="494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3200"/>
              <a:buChar char="•"/>
            </a:pP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definition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tells how the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is organized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it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specifies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what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dirty="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 contain.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Syntax &amp;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134"/>
          <p:cNvSpPr txBox="1"/>
          <p:nvPr/>
        </p:nvSpPr>
        <p:spPr>
          <a:xfrm>
            <a:off x="5410200" y="1219200"/>
            <a:ext cx="3581400" cy="5181600"/>
          </a:xfrm>
          <a:prstGeom prst="rect">
            <a:avLst/>
          </a:prstGeom>
          <a:solidFill>
            <a:srgbClr val="B6DDE7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lang="en-U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StructName</a:t>
            </a:r>
            <a:endParaRPr sz="2000" b="1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DataType1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Identifier1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DataType2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Identifier2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	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  Product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int        ID;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  name;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float     price;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138" name="Google Shape;1138;p13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A161AB-6F8C-07FC-6D23-3B117FECDC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35"/>
          <p:cNvSpPr txBox="1">
            <a:spLocks noGrp="1"/>
          </p:cNvSpPr>
          <p:nvPr>
            <p:ph type="title" idx="4294967295"/>
          </p:nvPr>
        </p:nvSpPr>
        <p:spPr>
          <a:xfrm>
            <a:off x="984250" y="0"/>
            <a:ext cx="6788150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Definition Syntax</a:t>
            </a:r>
            <a:endParaRPr/>
          </a:p>
        </p:txBody>
      </p:sp>
      <p:pic>
        <p:nvPicPr>
          <p:cNvPr id="1144" name="Google Shape;1144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14400"/>
            <a:ext cx="8763000" cy="547548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145" name="Google Shape;1145;p13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062F-D500-6E7C-AEBF-9A34B4A68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36"/>
          <p:cNvSpPr txBox="1">
            <a:spLocks noGrp="1"/>
          </p:cNvSpPr>
          <p:nvPr>
            <p:ph type="title" idx="4294967295"/>
          </p:nvPr>
        </p:nvSpPr>
        <p:spPr>
          <a:xfrm>
            <a:off x="527050" y="33048"/>
            <a:ext cx="7397750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Declaring a Structure variable</a:t>
            </a:r>
            <a:endParaRPr/>
          </a:p>
        </p:txBody>
      </p:sp>
      <p:sp>
        <p:nvSpPr>
          <p:cNvPr id="1151" name="Google Shape;1151;p136"/>
          <p:cNvSpPr txBox="1">
            <a:spLocks noGrp="1"/>
          </p:cNvSpPr>
          <p:nvPr>
            <p:ph type="body" idx="4294967295"/>
          </p:nvPr>
        </p:nvSpPr>
        <p:spPr>
          <a:xfrm>
            <a:off x="6925" y="838200"/>
            <a:ext cx="913707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1BC7"/>
              </a:buClr>
              <a:buSzPts val="3000"/>
              <a:buChar char="•"/>
            </a:pPr>
            <a:r>
              <a:rPr lang="en-US" sz="30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 variable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US" sz="30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defined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after the </a:t>
            </a:r>
            <a:r>
              <a:rPr lang="en-US" sz="30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definition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of a </a:t>
            </a:r>
            <a:r>
              <a:rPr lang="en-US" sz="30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. The </a:t>
            </a:r>
            <a:r>
              <a:rPr lang="en-US" sz="30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en-US" sz="30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is: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F1BC7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			     </a:t>
            </a:r>
            <a:r>
              <a:rPr lang="en-US" sz="28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StructName    Identifier;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		    </a:t>
            </a: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part      processor;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		    part      keyboard;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declaration tells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8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allocate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memory space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according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to the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processor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occupies </a:t>
            </a:r>
            <a:r>
              <a:rPr lang="en-US" sz="28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12 bytes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the memory. </a:t>
            </a:r>
            <a:r>
              <a:rPr lang="en-US" sz="28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4 bytes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modelnumber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4 bytes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partnumber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4 bytes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/>
          </a:p>
        </p:txBody>
      </p:sp>
      <p:sp>
        <p:nvSpPr>
          <p:cNvPr id="1152" name="Google Shape;1152;p136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86A9A-DBA6-0381-C2FF-CEF8EE938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37"/>
          <p:cNvSpPr txBox="1">
            <a:spLocks noGrp="1"/>
          </p:cNvSpPr>
          <p:nvPr>
            <p:ph type="title" idx="4294967295"/>
          </p:nvPr>
        </p:nvSpPr>
        <p:spPr>
          <a:xfrm>
            <a:off x="831850" y="74612"/>
            <a:ext cx="732155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members in memory</a:t>
            </a:r>
            <a:endParaRPr/>
          </a:p>
        </p:txBody>
      </p:sp>
      <p:sp>
        <p:nvSpPr>
          <p:cNvPr id="1158" name="Google Shape;1158;p137"/>
          <p:cNvSpPr txBox="1"/>
          <p:nvPr/>
        </p:nvSpPr>
        <p:spPr>
          <a:xfrm>
            <a:off x="152400" y="2209800"/>
            <a:ext cx="4191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  part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int         modelnumber;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int         partnumber;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float     cost;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159" name="Google Shape;1159;p137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0" name="Google Shape;1160;p137"/>
          <p:cNvSpPr/>
          <p:nvPr/>
        </p:nvSpPr>
        <p:spPr>
          <a:xfrm>
            <a:off x="6096000" y="15240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modelnumber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137"/>
          <p:cNvSpPr/>
          <p:nvPr/>
        </p:nvSpPr>
        <p:spPr>
          <a:xfrm>
            <a:off x="6096000" y="2819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partnumber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137"/>
          <p:cNvSpPr/>
          <p:nvPr/>
        </p:nvSpPr>
        <p:spPr>
          <a:xfrm>
            <a:off x="6096000" y="4114800"/>
            <a:ext cx="1828800" cy="1219200"/>
          </a:xfrm>
          <a:prstGeom prst="rect">
            <a:avLst/>
          </a:prstGeom>
          <a:solidFill>
            <a:srgbClr val="9BB7D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137"/>
          <p:cNvSpPr/>
          <p:nvPr/>
        </p:nvSpPr>
        <p:spPr>
          <a:xfrm>
            <a:off x="8001000" y="1524000"/>
            <a:ext cx="2286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137"/>
          <p:cNvSpPr/>
          <p:nvPr/>
        </p:nvSpPr>
        <p:spPr>
          <a:xfrm>
            <a:off x="8001000" y="2819400"/>
            <a:ext cx="2286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137"/>
          <p:cNvSpPr/>
          <p:nvPr/>
        </p:nvSpPr>
        <p:spPr>
          <a:xfrm>
            <a:off x="8001000" y="4114800"/>
            <a:ext cx="2286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137"/>
          <p:cNvSpPr txBox="1"/>
          <p:nvPr/>
        </p:nvSpPr>
        <p:spPr>
          <a:xfrm>
            <a:off x="8198267" y="1697185"/>
            <a:ext cx="876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137"/>
          <p:cNvSpPr txBox="1"/>
          <p:nvPr/>
        </p:nvSpPr>
        <p:spPr>
          <a:xfrm>
            <a:off x="8153400" y="2971800"/>
            <a:ext cx="876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137"/>
          <p:cNvSpPr txBox="1"/>
          <p:nvPr/>
        </p:nvSpPr>
        <p:spPr>
          <a:xfrm>
            <a:off x="8194965" y="4239490"/>
            <a:ext cx="876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9" name="Google Shape;1169;p137"/>
          <p:cNvCxnSpPr/>
          <p:nvPr/>
        </p:nvCxnSpPr>
        <p:spPr>
          <a:xfrm rot="10800000" flipH="1">
            <a:off x="4114800" y="2133600"/>
            <a:ext cx="1905000" cy="11430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170" name="Google Shape;1170;p137"/>
          <p:cNvCxnSpPr/>
          <p:nvPr/>
        </p:nvCxnSpPr>
        <p:spPr>
          <a:xfrm rot="10800000" flipH="1">
            <a:off x="3886200" y="3505200"/>
            <a:ext cx="2133600" cy="2286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171" name="Google Shape;1171;p137"/>
          <p:cNvCxnSpPr/>
          <p:nvPr/>
        </p:nvCxnSpPr>
        <p:spPr>
          <a:xfrm>
            <a:off x="2819400" y="4114800"/>
            <a:ext cx="3200400" cy="7620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2EA5D-8AA9-9CF0-6B3F-214078845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38"/>
          <p:cNvSpPr txBox="1">
            <a:spLocks noGrp="1"/>
          </p:cNvSpPr>
          <p:nvPr>
            <p:ph type="title" idx="4294967295"/>
          </p:nvPr>
        </p:nvSpPr>
        <p:spPr>
          <a:xfrm>
            <a:off x="76200" y="74612"/>
            <a:ext cx="89154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Another way of Declaring a Structure variable</a:t>
            </a:r>
            <a:endParaRPr/>
          </a:p>
        </p:txBody>
      </p:sp>
      <p:sp>
        <p:nvSpPr>
          <p:cNvPr id="1177" name="Google Shape;1177;p138"/>
          <p:cNvSpPr txBox="1">
            <a:spLocks noGrp="1"/>
          </p:cNvSpPr>
          <p:nvPr>
            <p:ph type="body" idx="4294967295"/>
          </p:nvPr>
        </p:nvSpPr>
        <p:spPr>
          <a:xfrm>
            <a:off x="158750" y="846138"/>
            <a:ext cx="898525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can also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 variables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when you 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define the struct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For example:</a:t>
            </a:r>
            <a:endParaRPr/>
          </a:p>
        </p:txBody>
      </p:sp>
      <p:sp>
        <p:nvSpPr>
          <p:cNvPr id="1178" name="Google Shape;1178;p138"/>
          <p:cNvSpPr txBox="1"/>
          <p:nvPr/>
        </p:nvSpPr>
        <p:spPr>
          <a:xfrm>
            <a:off x="2133600" y="2057400"/>
            <a:ext cx="4648200" cy="30480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  </a:t>
            </a:r>
            <a:r>
              <a:rPr lang="en-US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part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     modelnumber;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50"/>
              <a:buFont typeface="Noto Sans Symbols"/>
              <a:buNone/>
            </a:pP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     partnumber;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50"/>
              <a:buFont typeface="Noto Sans Symbols"/>
              <a:buNone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  cost;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lang="en-US" sz="32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part1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138"/>
          <p:cNvSpPr txBox="1"/>
          <p:nvPr/>
        </p:nvSpPr>
        <p:spPr>
          <a:xfrm>
            <a:off x="0" y="5486400"/>
            <a:ext cx="9144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 the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named </a:t>
            </a:r>
            <a:r>
              <a:rPr lang="en-US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also </a:t>
            </a:r>
            <a:r>
              <a:rPr lang="en-US" sz="3200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part1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a </a:t>
            </a:r>
            <a:r>
              <a:rPr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3200" b="1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180" name="Google Shape;1180;p138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E5829-7C6E-2A51-9754-54492243B6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39"/>
          <p:cNvSpPr txBox="1">
            <a:spLocks noGrp="1"/>
          </p:cNvSpPr>
          <p:nvPr>
            <p:ph type="title" idx="4294967295"/>
          </p:nvPr>
        </p:nvSpPr>
        <p:spPr>
          <a:xfrm>
            <a:off x="755650" y="44450"/>
            <a:ext cx="74739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1186" name="Google Shape;1186;p139"/>
          <p:cNvSpPr txBox="1"/>
          <p:nvPr/>
        </p:nvSpPr>
        <p:spPr>
          <a:xfrm>
            <a:off x="228600" y="1268413"/>
            <a:ext cx="4038599" cy="4248150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 employee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     firstName;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     lastName;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     address;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   salary;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           deptID;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1187" name="Google Shape;1187;p139"/>
          <p:cNvSpPr txBox="1"/>
          <p:nvPr/>
        </p:nvSpPr>
        <p:spPr>
          <a:xfrm>
            <a:off x="4495801" y="1295400"/>
            <a:ext cx="4179888" cy="4191000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   student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      firstName;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      lastName;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        courseGrade;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	          Score;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   CGPA;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1188" name="Google Shape;1188;p13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E9444A-6905-3DC6-0B42-FD6C78CA4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40"/>
          <p:cNvSpPr txBox="1">
            <a:spLocks noGrp="1"/>
          </p:cNvSpPr>
          <p:nvPr>
            <p:ph type="title" idx="4294967295"/>
          </p:nvPr>
        </p:nvSpPr>
        <p:spPr>
          <a:xfrm>
            <a:off x="228600" y="44450"/>
            <a:ext cx="8304213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Initializing Structure Variables</a:t>
            </a:r>
            <a:endParaRPr/>
          </a:p>
        </p:txBody>
      </p:sp>
      <p:sp>
        <p:nvSpPr>
          <p:cNvPr id="1194" name="Google Shape;1194;p140"/>
          <p:cNvSpPr txBox="1">
            <a:spLocks noGrp="1"/>
          </p:cNvSpPr>
          <p:nvPr>
            <p:ph type="body" idx="4294967295"/>
          </p:nvPr>
        </p:nvSpPr>
        <p:spPr>
          <a:xfrm>
            <a:off x="76200" y="838200"/>
            <a:ext cx="9067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syntax of initializing structure is: </a:t>
            </a:r>
            <a:endParaRPr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Noto Sans Symbols"/>
              <a:buNone/>
            </a:pPr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StructName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000" b="1">
                <a:solidFill>
                  <a:srgbClr val="2F1BC7"/>
                </a:solidFill>
                <a:latin typeface="Calibri"/>
                <a:ea typeface="Calibri"/>
                <a:cs typeface="Calibri"/>
                <a:sym typeface="Calibri"/>
              </a:rPr>
              <a:t>struct_identifier 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30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Value1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Value2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, …</a:t>
            </a:r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140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FB490-2B44-BD05-2505-6C06C2B9A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905</Words>
  <Application>Microsoft Office PowerPoint</Application>
  <PresentationFormat>On-screen Show (4:3)</PresentationFormat>
  <Paragraphs>422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Droid Sans Mono</vt:lpstr>
      <vt:lpstr>Noto Sans Symbols</vt:lpstr>
      <vt:lpstr>Office Theme</vt:lpstr>
      <vt:lpstr>Structures </vt:lpstr>
      <vt:lpstr>Introducing Structures</vt:lpstr>
      <vt:lpstr>Defining the Structure </vt:lpstr>
      <vt:lpstr>Structure Definition Syntax</vt:lpstr>
      <vt:lpstr>Declaring a Structure variable</vt:lpstr>
      <vt:lpstr>Structure members in memory</vt:lpstr>
      <vt:lpstr>Another way of Declaring a Structure variable</vt:lpstr>
      <vt:lpstr>Examples</vt:lpstr>
      <vt:lpstr>Initializing Structure Variables</vt:lpstr>
      <vt:lpstr>Structure Variable Initialization with Declaration</vt:lpstr>
      <vt:lpstr>Assigning Values to Structure Variables</vt:lpstr>
      <vt:lpstr>Assigning Values to Structure Variables</vt:lpstr>
      <vt:lpstr>Assigning one Structure Variable to another</vt:lpstr>
      <vt:lpstr>Array of Structures</vt:lpstr>
      <vt:lpstr>Initialization of Array of Structures</vt:lpstr>
      <vt:lpstr>Array as Member of Structures</vt:lpstr>
      <vt:lpstr>Array as Member of Structures</vt:lpstr>
      <vt:lpstr>Nested Structure</vt:lpstr>
      <vt:lpstr>Initializing/Assigning to Nested Structure</vt:lpstr>
      <vt:lpstr>Accessing Structures with Pointers</vt:lpstr>
      <vt:lpstr>Accessing Structures with Pointers</vt:lpstr>
      <vt:lpstr>Accessing Structures with Pointers</vt:lpstr>
      <vt:lpstr>Class Exercises(1) – Find Errors</vt:lpstr>
      <vt:lpstr>Class Exercises(2) – Find Errors</vt:lpstr>
      <vt:lpstr>Class Exercises(3) – Find Errors</vt:lpstr>
      <vt:lpstr>Class Exercises(4) – Find Errors</vt:lpstr>
      <vt:lpstr>Class Exercises(5) – Find Errors</vt:lpstr>
      <vt:lpstr>Class Exercise-6</vt:lpstr>
      <vt:lpstr>Class Exercise-7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Programming (Programming Fundamentals) (CS 319)</dc:title>
  <cp:lastModifiedBy>Aqib Rehman</cp:lastModifiedBy>
  <cp:revision>22</cp:revision>
  <cp:lastPrinted>2023-10-07T07:29:12Z</cp:lastPrinted>
  <dcterms:modified xsi:type="dcterms:W3CDTF">2024-09-12T10:56:24Z</dcterms:modified>
</cp:coreProperties>
</file>