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49"/>
  </p:notesMasterIdLst>
  <p:sldIdLst>
    <p:sldId id="256" r:id="rId2"/>
    <p:sldId id="308" r:id="rId3"/>
    <p:sldId id="315" r:id="rId4"/>
    <p:sldId id="316" r:id="rId5"/>
    <p:sldId id="317" r:id="rId6"/>
    <p:sldId id="318" r:id="rId7"/>
    <p:sldId id="319" r:id="rId8"/>
    <p:sldId id="320" r:id="rId9"/>
    <p:sldId id="359" r:id="rId10"/>
    <p:sldId id="36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428" r:id="rId19"/>
    <p:sldId id="330" r:id="rId20"/>
    <p:sldId id="328" r:id="rId21"/>
    <p:sldId id="329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416" r:id="rId42"/>
    <p:sldId id="417" r:id="rId43"/>
    <p:sldId id="419" r:id="rId44"/>
    <p:sldId id="420" r:id="rId45"/>
    <p:sldId id="422" r:id="rId46"/>
    <p:sldId id="421" r:id="rId47"/>
    <p:sldId id="423" r:id="rId48"/>
  </p:sldIdLst>
  <p:sldSz cx="12192000" cy="6858000"/>
  <p:notesSz cx="9928225" cy="6797675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4" autoAdjust="0"/>
    <p:restoredTop sz="94719" autoAdjust="0"/>
  </p:normalViewPr>
  <p:slideViewPr>
    <p:cSldViewPr snapToGrid="0">
      <p:cViewPr varScale="1">
        <p:scale>
          <a:sx n="71" d="100"/>
          <a:sy n="71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C862F-386F-45B1-A520-D73D66BA78DA}" type="datetimeFigureOut">
              <a:rPr lang="en-PK" smtClean="0"/>
              <a:t>10/22/2024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E2947-0130-47C3-9E08-854F4E8917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55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E2947-0130-47C3-9E08-854F4E891705}" type="slidenum">
              <a:rPr lang="en-PK" smtClean="0"/>
              <a:t>1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6987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 is a request to compiler to store in register-memory instead of memory. Compiler may or may not do that.</a:t>
            </a:r>
          </a:p>
          <a:p>
            <a:r>
              <a:rPr lang="en-US" dirty="0"/>
              <a:t>https://www.tutorialspoint.com/cplusplus/subscripting_operator_overloading.htm</a:t>
            </a:r>
            <a:endParaRPr lang="en-PK" dirty="0"/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E2947-0130-47C3-9E08-854F4E891705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0533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E2947-0130-47C3-9E08-854F4E891705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089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5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24B7-35CD-4103-850D-1CC29605264F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6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7FCD-CFE8-4A04-BC10-7A30ACD92546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7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D4AD-255E-4D4B-A265-2C2D81745E6B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D45C-2C5B-47D5-8108-CB0B37D48593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81FF-35EF-4108-AFA7-7C66D3061AAB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279394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734D-607D-4203-B469-9729428F5FE4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9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7FE-C22C-47C4-B1BE-7F376E59CB45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3A8D-2B94-4D15-8C7F-5B49B85F8485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3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E947-E691-48A4-B114-414BFEC39FCA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2C0B-A828-4070-9CDE-9C921AF7E3C5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1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B147-CF96-4500-98E9-3A7EF0364CB0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5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40C0-0ECA-455E-8A30-A8352ECDC36C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Object Oriented Programming-Fall 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E22C-E27B-4CFF-B6AB-B1C4DD42F56E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Programming-Fall 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hf hd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44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96C19-CDA4-1AC4-C793-877B0AFBB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5"/>
            <a:ext cx="9144000" cy="1152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Operator overloading</a:t>
            </a:r>
            <a:r>
              <a:rPr lang="en-PK" dirty="0"/>
              <a:t/>
            </a:r>
            <a:br>
              <a:rPr lang="en-PK" dirty="0"/>
            </a:br>
            <a:endParaRPr lang="en-PK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9F108EC2-65CE-5A9B-D15A-80B599688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77" b="22390"/>
          <a:stretch/>
        </p:blipFill>
        <p:spPr>
          <a:xfrm>
            <a:off x="838202" y="9"/>
            <a:ext cx="10484412" cy="3811395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561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9"/>
    </mc:Choice>
    <mc:Fallback xmlns="">
      <p:transition spd="slow" advTm="8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A354AB-B065-64F9-E432-5C34967B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E0BF7-6A33-0D98-5FD9-04E5140E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7C255-439D-1B9B-7CB6-21DE44C3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7" y="0"/>
            <a:ext cx="844623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73A4D0-1891-0B07-CDF4-22699C88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636" y="101123"/>
            <a:ext cx="3926164" cy="62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4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71FD-BFB3-789F-4515-5DE6D424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an overloaded operator from native data types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2188-9F57-1B32-9545-07682865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var;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Point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object;</a:t>
            </a:r>
          </a:p>
          <a:p>
            <a:pPr lvl="1">
              <a:buFontTx/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var =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+ object; 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dirty="0">
              <a:cs typeface="Tahoma" panose="020B0604030504040204" pitchFamily="34" charset="0"/>
            </a:endParaRPr>
          </a:p>
          <a:p>
            <a:pPr algn="just"/>
            <a:r>
              <a:rPr lang="en-US" dirty="0"/>
              <a:t>In above example, it seems that we need to overload + operator for integer (native-data type).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But in operator overloading we </a:t>
            </a:r>
            <a:r>
              <a:rPr lang="en-US" b="1" i="1" dirty="0">
                <a:solidFill>
                  <a:srgbClr val="FF0000"/>
                </a:solidFill>
              </a:rPr>
              <a:t>can't change the functionality of integer (or any primitive) data type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86C8-5A42-3427-B073-B1EB0059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4C4E6-7A30-E2EB-2BD9-CA3F6D1D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2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7672-9088-FEFE-4987-2CAB16B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an overloaded operator from native data types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6366-CD3A-9E02-87AA-B1A926FD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>
                <a:solidFill>
                  <a:srgbClr val="FF0000"/>
                </a:solidFill>
              </a:rPr>
              <a:t>Friend functions </a:t>
            </a:r>
            <a:r>
              <a:rPr lang="en-US" dirty="0"/>
              <a:t>can help solve this problem.</a:t>
            </a:r>
          </a:p>
          <a:p>
            <a:endParaRPr lang="en-US" dirty="0"/>
          </a:p>
          <a:p>
            <a:r>
              <a:rPr lang="en-US" dirty="0"/>
              <a:t>A Friend function </a:t>
            </a:r>
            <a:r>
              <a:rPr lang="en-US" dirty="0">
                <a:solidFill>
                  <a:srgbClr val="0070C0"/>
                </a:solidFill>
              </a:rPr>
              <a:t>does not need</a:t>
            </a:r>
            <a:r>
              <a:rPr lang="en-US" dirty="0"/>
              <a:t> an object of a class for its calling.</a:t>
            </a:r>
          </a:p>
          <a:p>
            <a:endParaRPr lang="en-US" dirty="0"/>
          </a:p>
          <a:p>
            <a:pPr algn="just"/>
            <a:r>
              <a:rPr lang="en-US" dirty="0"/>
              <a:t>Thus, with a simple trick we can set parameter1 of an overloaded operator to a native data type and parameter2 to class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817B1-147A-FEA2-0BA1-3C7D72A6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F8162-70C2-84FC-3F8B-520B938C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0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5F22-38F4-614E-4347-A3137AB2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997B-6455-B6C2-9CDD-54C09AFC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Friend functions: can be given special grant to access private and protected members</a:t>
            </a:r>
            <a:r>
              <a:rPr lang="en-US"/>
              <a:t>. </a:t>
            </a:r>
            <a:endParaRPr lang="en-US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Friends should be used only for limited purpose, too many functions declared as friends with protected or private data access, lessens the value of encapsulation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4D00E-31EB-718D-06B5-63C10DC6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E4FAD-2BCB-C3C4-0042-FAFEC458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76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FB02-0C1C-B685-6027-8665D7C0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an overloaded operator from native data types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6111-FA53-4801-D96E-33AB9E0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friend function the syntax is changed, the first operator is moved from calling object to first parameter of function.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3200" b="1" i="1" dirty="0">
                <a:solidFill>
                  <a:srgbClr val="FF0000"/>
                </a:solidFill>
              </a:rPr>
              <a:t>friend</a:t>
            </a:r>
            <a:r>
              <a:rPr lang="en-US" sz="3200" b="1" dirty="0"/>
              <a:t> datatype operator+ (datatype, datatype)</a:t>
            </a:r>
            <a:endParaRPr lang="en-US" b="1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62361-2C5B-F255-B1EB-CD1C58DF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D7CC5-8741-45B4-975A-794DBC55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AF8F9886-6C67-3D39-FDA0-A61A9B624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" y="5377275"/>
            <a:ext cx="4945380" cy="70802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/>
              <a:t>return parameter (can be </a:t>
            </a:r>
            <a:r>
              <a:rPr lang="en-US" sz="2000" b="1" dirty="0">
                <a:solidFill>
                  <a:srgbClr val="0070C0"/>
                </a:solidFill>
              </a:rPr>
              <a:t>native data type</a:t>
            </a:r>
            <a:r>
              <a:rPr lang="en-US" sz="2000" b="1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user defined data type</a:t>
            </a:r>
            <a:r>
              <a:rPr lang="en-US" sz="2000" b="1" dirty="0"/>
              <a:t>)</a:t>
            </a: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C1A131B7-2895-FBE8-9159-87161D4CF5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3478" y="3520440"/>
            <a:ext cx="1832611" cy="18568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5AC83734-434B-77DF-7BCB-04E9F82F4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0064"/>
            <a:ext cx="5791200" cy="70802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/>
              <a:t>First parameter (can be </a:t>
            </a:r>
            <a:r>
              <a:rPr lang="en-US" sz="2000" b="1" u="sng" dirty="0">
                <a:solidFill>
                  <a:srgbClr val="0070C0"/>
                </a:solidFill>
              </a:rPr>
              <a:t>native data </a:t>
            </a:r>
            <a:r>
              <a:rPr lang="en-US" sz="2000" b="1" dirty="0"/>
              <a:t>type or user </a:t>
            </a:r>
            <a:r>
              <a:rPr lang="en-US" sz="2000" b="1" dirty="0">
                <a:solidFill>
                  <a:srgbClr val="0070C0"/>
                </a:solidFill>
              </a:rPr>
              <a:t>defined data type</a:t>
            </a:r>
            <a:r>
              <a:rPr lang="en-US" sz="2000" b="1" dirty="0"/>
              <a:t>)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5451BE1B-6731-2318-79B7-D74E7B46FD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520440"/>
            <a:ext cx="1832610" cy="739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9EA4E94B-2332-10BF-DE1B-F5016FC0A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377275"/>
            <a:ext cx="5379720" cy="70802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/>
              <a:t>Second parameter (can be </a:t>
            </a:r>
            <a:r>
              <a:rPr lang="en-US" sz="2000" b="1" dirty="0">
                <a:solidFill>
                  <a:srgbClr val="0070C0"/>
                </a:solidFill>
              </a:rPr>
              <a:t>native data type</a:t>
            </a:r>
            <a:r>
              <a:rPr lang="en-US" sz="2000" b="1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user defined data type</a:t>
            </a:r>
            <a:r>
              <a:rPr lang="en-US" sz="2000" b="1" dirty="0"/>
              <a:t>)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88B540D1-A623-26D4-CA95-3545961BA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9770" y="3520440"/>
            <a:ext cx="68580" cy="1769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7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B06C-D074-1A49-8965-F585DDA1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C62A-DDA0-AB26-533C-3F48B12EB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class Point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	 private: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   	float </a:t>
            </a:r>
            <a:r>
              <a:rPr lang="en-US" b="1" dirty="0" err="1">
                <a:latin typeface="Consolas" panose="020B0609020204030204" pitchFamily="49" charset="0"/>
                <a:cs typeface="Tahoma" panose="020B0604030504040204" pitchFamily="34" charset="0"/>
              </a:rPr>
              <a:t>m_dX</a:t>
            </a: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Tahoma" panose="020B0604030504040204" pitchFamily="34" charset="0"/>
              </a:rPr>
              <a:t>m_dY</a:t>
            </a: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Tahoma" panose="020B0604030504040204" pitchFamily="34" charset="0"/>
              </a:rPr>
              <a:t>m_dZ</a:t>
            </a: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;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	 public: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   	Point(float </a:t>
            </a:r>
            <a:r>
              <a:rPr lang="en-US" b="1" dirty="0" err="1">
                <a:latin typeface="Consolas" panose="020B0609020204030204" pitchFamily="49" charset="0"/>
                <a:cs typeface="Tahoma" panose="020B0604030504040204" pitchFamily="34" charset="0"/>
              </a:rPr>
              <a:t>dX</a:t>
            </a: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, float </a:t>
            </a:r>
            <a:r>
              <a:rPr lang="en-US" b="1" dirty="0" err="1">
                <a:latin typeface="Consolas" panose="020B0609020204030204" pitchFamily="49" charset="0"/>
                <a:cs typeface="Tahoma" panose="020B0604030504040204" pitchFamily="34" charset="0"/>
              </a:rPr>
              <a:t>dY</a:t>
            </a: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, float </a:t>
            </a:r>
            <a:r>
              <a:rPr lang="en-US" b="1" dirty="0" err="1">
                <a:latin typeface="Consolas" panose="020B0609020204030204" pitchFamily="49" charset="0"/>
                <a:cs typeface="Tahoma" panose="020B0604030504040204" pitchFamily="34" charset="0"/>
              </a:rPr>
              <a:t>dZ</a:t>
            </a: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	 	{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  <a:cs typeface="Tahoma" panose="020B0604030504040204" pitchFamily="34" charset="0"/>
              </a:rPr>
              <a:t>m_dX</a:t>
            </a: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Tahoma" panose="020B0604030504040204" pitchFamily="34" charset="0"/>
              </a:rPr>
              <a:t>dX</a:t>
            </a: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  <a:cs typeface="Tahoma" panose="020B0604030504040204" pitchFamily="34" charset="0"/>
              </a:rPr>
              <a:t>m_dY</a:t>
            </a: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Tahoma" panose="020B0604030504040204" pitchFamily="34" charset="0"/>
              </a:rPr>
              <a:t>dY</a:t>
            </a: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;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  <a:cs typeface="Tahoma" panose="020B0604030504040204" pitchFamily="34" charset="0"/>
              </a:rPr>
              <a:t>m_dZ</a:t>
            </a: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Tahoma" panose="020B0604030504040204" pitchFamily="34" charset="0"/>
              </a:rPr>
              <a:t>dZ</a:t>
            </a: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;  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      }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  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friend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float operator+ (float, Point &amp;);</a:t>
            </a:r>
            <a:r>
              <a:rPr lang="en-US" b="1" dirty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b="1" dirty="0">
                <a:latin typeface="Consolas" panose="020B0609020204030204" pitchFamily="49" charset="0"/>
                <a:cs typeface="Tahoma" panose="020B0604030504040204" pitchFamily="34" charset="0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54384-96C2-B170-9B96-CD55C7A0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D3B9B-AA17-F455-5BA6-F984694B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8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25EB-8E10-0607-46F7-7A610788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0569-5902-E01B-6A91-EB3F4745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float operator+(float var1, Point &amp;p)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	return ( var1 + </a:t>
            </a:r>
            <a:r>
              <a:rPr lang="en-US" sz="2000" b="1" dirty="0" err="1">
                <a:latin typeface="Consolas" panose="020B0609020204030204" pitchFamily="49" charset="0"/>
              </a:rPr>
              <a:t>p.m_dX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main (void)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	float variable = 5.6;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	Point </a:t>
            </a:r>
            <a:r>
              <a:rPr lang="en-US" sz="2000" b="1" dirty="0" err="1">
                <a:latin typeface="Consolas" panose="020B0609020204030204" pitchFamily="49" charset="0"/>
              </a:rPr>
              <a:t>cPoint</a:t>
            </a:r>
            <a:r>
              <a:rPr lang="en-US" sz="2000" b="1" dirty="0">
                <a:latin typeface="Consolas" panose="020B0609020204030204" pitchFamily="49" charset="0"/>
              </a:rPr>
              <a:t> ( 2, 9.8, 3.3 );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	float </a:t>
            </a:r>
            <a:r>
              <a:rPr lang="en-US" sz="2000" b="1" dirty="0" err="1">
                <a:latin typeface="Consolas" panose="020B0609020204030204" pitchFamily="49" charset="0"/>
              </a:rPr>
              <a:t>returnVar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returnVar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= variable +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cPoint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</a:rPr>
              <a:t> &lt;&lt; </a:t>
            </a:r>
            <a:r>
              <a:rPr lang="en-US" sz="2000" b="1" dirty="0" err="1">
                <a:latin typeface="Consolas" panose="020B0609020204030204" pitchFamily="49" charset="0"/>
              </a:rPr>
              <a:t>returnVar</a:t>
            </a:r>
            <a:r>
              <a:rPr lang="en-US" sz="2000" b="1" dirty="0">
                <a:latin typeface="Consolas" panose="020B0609020204030204" pitchFamily="49" charset="0"/>
              </a:rPr>
              <a:t>; // 7.6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	return 0;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A8553-6C72-0733-0B96-E9B912EF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C5E3C-0EB9-1117-5114-E190DA1B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073F-510D-171C-3F67-02E502A2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iostream operators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&gt;&gt;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&lt;&lt;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C792-1B9B-F7B6-EC46-28D9EAE1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0070C0"/>
                </a:solidFill>
                <a:effectLst/>
                <a:latin typeface="urw-din"/>
              </a:rPr>
              <a:t>stream insertion operator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latin typeface="urw-din"/>
              </a:rPr>
              <a:t>&lt;&lt;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is used for output </a:t>
            </a:r>
          </a:p>
          <a:p>
            <a:pPr algn="just"/>
            <a:endParaRPr lang="en-US" dirty="0">
              <a:solidFill>
                <a:srgbClr val="273239"/>
              </a:solidFill>
              <a:latin typeface="urw-din"/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urw-din"/>
              </a:rPr>
              <a:t>s</a:t>
            </a:r>
            <a:r>
              <a:rPr lang="en-US" b="0" i="0" dirty="0">
                <a:solidFill>
                  <a:srgbClr val="0070C0"/>
                </a:solidFill>
                <a:effectLst/>
                <a:latin typeface="urw-din"/>
              </a:rPr>
              <a:t>tream extraction operator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latin typeface="urw-din"/>
              </a:rPr>
              <a:t>&gt;&gt;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is used for input</a:t>
            </a:r>
          </a:p>
          <a:p>
            <a:pPr marL="457200" lvl="1" indent="0" algn="just">
              <a:buNone/>
            </a:pPr>
            <a:endParaRPr lang="en-US" b="0" i="0" dirty="0">
              <a:solidFill>
                <a:srgbClr val="FF0000"/>
              </a:solidFill>
              <a:effectLst/>
              <a:latin typeface="urw-din"/>
            </a:endParaRPr>
          </a:p>
          <a:p>
            <a:pPr marL="457200" lvl="1" indent="0" algn="just">
              <a:buNone/>
            </a:pPr>
            <a:r>
              <a:rPr lang="en-US" b="0" i="0" dirty="0" err="1">
                <a:solidFill>
                  <a:srgbClr val="FF0000"/>
                </a:solidFill>
                <a:effectLst/>
                <a:latin typeface="urw-din"/>
              </a:rPr>
              <a:t>cout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is an object of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rw-din"/>
              </a:rPr>
              <a:t>ostream</a:t>
            </a: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class </a:t>
            </a:r>
          </a:p>
          <a:p>
            <a:pPr marL="457200" lvl="1" indent="0" algn="just">
              <a:buNone/>
            </a:pPr>
            <a:r>
              <a:rPr lang="en-US" b="0" i="0" dirty="0" err="1">
                <a:solidFill>
                  <a:srgbClr val="FF0000"/>
                </a:solidFill>
                <a:effectLst/>
                <a:latin typeface="urw-din"/>
              </a:rPr>
              <a:t>cin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is an object of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rw-din"/>
              </a:rPr>
              <a:t>istream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class 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These operators </a:t>
            </a:r>
            <a:r>
              <a:rPr lang="en-US" b="0" i="0" dirty="0">
                <a:solidFill>
                  <a:srgbClr val="0070C0"/>
                </a:solidFill>
                <a:effectLst/>
                <a:latin typeface="urw-din"/>
              </a:rPr>
              <a:t>must be overloaded as a global function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And if we want to allow them to access private data members of the class, we </a:t>
            </a:r>
            <a:r>
              <a:rPr lang="en-US" b="0" i="0" dirty="0">
                <a:solidFill>
                  <a:srgbClr val="0070C0"/>
                </a:solidFill>
                <a:effectLst/>
                <a:latin typeface="urw-din"/>
              </a:rPr>
              <a:t>must make them friend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A3370-FAA2-4DAD-CBCB-A07DA2B0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BF69E-54E4-11B8-8595-642689D4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6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9B78-CD34-5B6F-6EE7-D4A0D5F9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BF93E-36B3-041A-BC0A-FFFDE65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1289"/>
            <a:ext cx="10515600" cy="4160520"/>
          </a:xfrm>
        </p:spPr>
        <p:txBody>
          <a:bodyPr/>
          <a:lstStyle/>
          <a:p>
            <a:r>
              <a:rPr lang="en-US" dirty="0"/>
              <a:t>Point P1;</a:t>
            </a:r>
          </a:p>
          <a:p>
            <a:r>
              <a:rPr lang="en-US" dirty="0" err="1"/>
              <a:t>cout</a:t>
            </a:r>
            <a:r>
              <a:rPr lang="en-US" dirty="0"/>
              <a:t>&lt;&lt;P1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ECCAC-177C-D1DC-A387-D269B165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9A6E3-45F3-24AA-EF8A-578890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7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5383-CD1A-BA4C-02E2-427E2518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iostream operators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&gt;&gt;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&lt;&lt;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A33C-1B4A-FA24-A27E-1FB6C39C0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Why these operators must be overloaded as </a:t>
            </a:r>
            <a:r>
              <a:rPr lang="en-US" b="1" i="1" dirty="0">
                <a:solidFill>
                  <a:srgbClr val="0070C0"/>
                </a:solidFill>
                <a:effectLst/>
                <a:latin typeface="urw-din"/>
              </a:rPr>
              <a:t>global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?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just"/>
            <a:r>
              <a:rPr lang="en-US" dirty="0"/>
              <a:t>Left operand with &lt;&lt; and &gt;&gt; is always going to be 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we want to make them a member function, then they must be made members of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urw-din"/>
              </a:rPr>
              <a:t>ostream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and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urw-din"/>
              </a:rPr>
              <a:t>istream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classes, not a good option.</a:t>
            </a:r>
          </a:p>
          <a:p>
            <a:pPr algn="just"/>
            <a:endParaRPr lang="en-US" dirty="0"/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Therefore, these operators are overloaded as </a:t>
            </a:r>
            <a:r>
              <a:rPr lang="en-US" b="0" i="0" dirty="0">
                <a:solidFill>
                  <a:srgbClr val="0070C0"/>
                </a:solidFill>
                <a:effectLst/>
                <a:latin typeface="urw-din"/>
              </a:rPr>
              <a:t>global functions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with two parameters, </a:t>
            </a:r>
            <a:r>
              <a:rPr lang="en-US" dirty="0" err="1">
                <a:solidFill>
                  <a:srgbClr val="0070C0"/>
                </a:solidFill>
                <a:latin typeface="urw-din"/>
              </a:rPr>
              <a:t>istream</a:t>
            </a:r>
            <a:r>
              <a:rPr lang="en-US" dirty="0">
                <a:solidFill>
                  <a:srgbClr val="0070C0"/>
                </a:solidFill>
                <a:latin typeface="urw-din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urw-din"/>
              </a:rPr>
              <a:t>ostream</a:t>
            </a:r>
            <a:r>
              <a:rPr lang="en-US" b="0" i="0" dirty="0">
                <a:solidFill>
                  <a:srgbClr val="0070C0"/>
                </a:solidFill>
                <a:effectLst/>
                <a:latin typeface="urw-din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and </a:t>
            </a:r>
            <a:r>
              <a:rPr lang="en-US" b="0" i="0" dirty="0">
                <a:solidFill>
                  <a:srgbClr val="0070C0"/>
                </a:solidFill>
                <a:effectLst/>
                <a:latin typeface="urw-din"/>
              </a:rPr>
              <a:t>object of user-defined class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US" dirty="0"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F66DD-471A-D771-A3BC-27BB0558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C49AB-6553-C7D9-0B32-87BDBF4F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7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6848-01D1-C7BB-7389-D37B1741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 operator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D71F-2823-0A19-C041-3CEB390B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With the help of </a:t>
            </a:r>
            <a:r>
              <a:rPr lang="en-US" b="1" dirty="0">
                <a:solidFill>
                  <a:srgbClr val="FF0000"/>
                </a:solidFill>
              </a:rPr>
              <a:t>[ ] </a:t>
            </a:r>
            <a:r>
              <a:rPr lang="en-US" dirty="0"/>
              <a:t>operator, we can define array style syntax for accessing or assigning individual elements of classes</a:t>
            </a:r>
          </a:p>
          <a:p>
            <a:pPr marL="0" lvl="2" indent="0" algn="ctr">
              <a:buNone/>
            </a:pPr>
            <a:r>
              <a:rPr lang="en-US" sz="2400" b="1" dirty="0">
                <a:solidFill>
                  <a:srgbClr val="0070C0"/>
                </a:solidFill>
              </a:rPr>
              <a:t>Student</a:t>
            </a:r>
            <a:r>
              <a:rPr lang="en-US" sz="2400" dirty="0"/>
              <a:t> </a:t>
            </a:r>
            <a:r>
              <a:rPr lang="en-US" sz="2400" dirty="0" err="1"/>
              <a:t>semesterGPA</a:t>
            </a:r>
            <a:r>
              <a:rPr lang="en-US" sz="2400" dirty="0"/>
              <a:t>;</a:t>
            </a:r>
          </a:p>
          <a:p>
            <a:pPr marL="0" lvl="2" indent="0" algn="ctr">
              <a:buNone/>
            </a:pPr>
            <a:r>
              <a:rPr lang="en-US" sz="2400" dirty="0" err="1"/>
              <a:t>semesterGPA</a:t>
            </a:r>
            <a:r>
              <a:rPr lang="en-US" sz="2400" b="1" dirty="0">
                <a:solidFill>
                  <a:srgbClr val="FF0000"/>
                </a:solidFill>
              </a:rPr>
              <a:t>[</a:t>
            </a:r>
            <a:r>
              <a:rPr lang="en-US" sz="2400" dirty="0"/>
              <a:t>0</a:t>
            </a:r>
            <a:r>
              <a:rPr lang="en-US" sz="2400" b="1" dirty="0">
                <a:solidFill>
                  <a:srgbClr val="FF0000"/>
                </a:solidFill>
              </a:rPr>
              <a:t>]</a:t>
            </a:r>
            <a:r>
              <a:rPr lang="en-US" sz="2400" dirty="0"/>
              <a:t> = 3.5;</a:t>
            </a:r>
          </a:p>
          <a:p>
            <a:pPr marL="0" lvl="2" indent="0" algn="ctr">
              <a:buNone/>
            </a:pPr>
            <a:r>
              <a:rPr lang="en-US" sz="2400" dirty="0" err="1"/>
              <a:t>semesterGPA</a:t>
            </a:r>
            <a:r>
              <a:rPr lang="en-US" sz="2400" b="1" dirty="0">
                <a:solidFill>
                  <a:srgbClr val="FF0000"/>
                </a:solidFill>
              </a:rPr>
              <a:t>[</a:t>
            </a:r>
            <a:r>
              <a:rPr lang="en-US" sz="2400" dirty="0"/>
              <a:t>1</a:t>
            </a:r>
            <a:r>
              <a:rPr lang="en-US" sz="2400" b="1" dirty="0">
                <a:solidFill>
                  <a:srgbClr val="FF0000"/>
                </a:solidFill>
              </a:rPr>
              <a:t>]</a:t>
            </a:r>
            <a:r>
              <a:rPr lang="en-US" sz="2400" dirty="0"/>
              <a:t> = 3.3;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D6858-ED12-39D6-A832-9E1E284E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D270F-23CE-889C-74B5-C3C2D45C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2891-2162-6D95-B917-CE4F3BBB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iostream operators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&gt;&gt;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&lt;&lt;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40B8-1D78-714D-C02D-5F43A816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 can use friend function for overloading iostream operators ( &gt;&gt; or &lt;&lt;).</a:t>
            </a:r>
          </a:p>
          <a:p>
            <a:endParaRPr lang="en-US" dirty="0"/>
          </a:p>
          <a:p>
            <a:pPr algn="just"/>
            <a:r>
              <a:rPr lang="en-US" dirty="0"/>
              <a:t>Usually iostream operators ( &gt;&gt; or &lt;&lt; ) are not called from an object of the class</a:t>
            </a:r>
          </a:p>
          <a:p>
            <a:pPr lvl="2" algn="ctr"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Point p; </a:t>
            </a:r>
          </a:p>
          <a:p>
            <a:pPr lvl="2" algn="ctr">
              <a:buFontTx/>
              <a:buNone/>
            </a:pPr>
            <a:r>
              <a:rPr lang="en-US" b="1" dirty="0" err="1">
                <a:solidFill>
                  <a:srgbClr val="FF0000"/>
                </a:solidFill>
              </a:rPr>
              <a:t>cin</a:t>
            </a:r>
            <a:r>
              <a:rPr lang="en-US" b="1" dirty="0">
                <a:solidFill>
                  <a:srgbClr val="FF0000"/>
                </a:solidFill>
              </a:rPr>
              <a:t>  &gt;&gt; p;</a:t>
            </a:r>
          </a:p>
          <a:p>
            <a:pPr lvl="2" algn="ctr">
              <a:buFontTx/>
              <a:buNone/>
            </a:pPr>
            <a:r>
              <a:rPr lang="en-US" b="1" dirty="0" err="1">
                <a:solidFill>
                  <a:srgbClr val="FF0000"/>
                </a:solidFill>
              </a:rPr>
              <a:t>cout</a:t>
            </a:r>
            <a:r>
              <a:rPr lang="en-US" b="1" dirty="0">
                <a:solidFill>
                  <a:srgbClr val="FF0000"/>
                </a:solidFill>
              </a:rPr>
              <a:t> &lt;&lt; p;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are object of iostream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FF075-4473-9C89-D6CE-7A30C9FD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09881-14B5-8A12-0F93-7E3A56DA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36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2CD4-E275-3BA5-651B-B89102F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iostream operators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&gt;&gt;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&lt;&lt;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D85A8-A2EE-9A31-056F-C3496FA2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cs typeface="Tahoma" panose="020B0604030504040204" pitchFamily="34" charset="0"/>
              </a:rPr>
              <a:t>We can define the </a:t>
            </a:r>
            <a:r>
              <a:rPr lang="en-US" b="1" dirty="0">
                <a:cs typeface="Tahoma" panose="020B0604030504040204" pitchFamily="34" charset="0"/>
              </a:rPr>
              <a:t>prototype </a:t>
            </a:r>
            <a:r>
              <a:rPr lang="en-US" dirty="0">
                <a:cs typeface="Tahoma" panose="020B0604030504040204" pitchFamily="34" charset="0"/>
              </a:rPr>
              <a:t>of </a:t>
            </a:r>
            <a:r>
              <a:rPr lang="en-US" b="1" dirty="0">
                <a:solidFill>
                  <a:srgbClr val="0070C0"/>
                </a:solidFill>
                <a:cs typeface="Tahoma" panose="020B0604030504040204" pitchFamily="34" charset="0"/>
              </a:rPr>
              <a:t>iostream operators </a:t>
            </a:r>
            <a:r>
              <a:rPr lang="en-US" dirty="0">
                <a:cs typeface="Tahoma" panose="020B0604030504040204" pitchFamily="34" charset="0"/>
              </a:rPr>
              <a:t>( </a:t>
            </a:r>
            <a:r>
              <a:rPr lang="en-US" b="1" dirty="0">
                <a:solidFill>
                  <a:srgbClr val="0070C0"/>
                </a:solidFill>
                <a:cs typeface="Tahoma" panose="020B0604030504040204" pitchFamily="34" charset="0"/>
              </a:rPr>
              <a:t>&gt;&gt;</a:t>
            </a:r>
            <a:r>
              <a:rPr lang="en-US" dirty="0">
                <a:solidFill>
                  <a:srgbClr val="2C14DE"/>
                </a:solidFill>
                <a:cs typeface="Tahoma" panose="020B0604030504040204" pitchFamily="34" charset="0"/>
              </a:rPr>
              <a:t> </a:t>
            </a:r>
            <a:r>
              <a:rPr lang="en-US" dirty="0">
                <a:cs typeface="Tahoma" panose="020B0604030504040204" pitchFamily="34" charset="0"/>
              </a:rPr>
              <a:t>and </a:t>
            </a:r>
            <a:r>
              <a:rPr lang="en-US" b="1" dirty="0">
                <a:solidFill>
                  <a:srgbClr val="0070C0"/>
                </a:solidFill>
                <a:cs typeface="Tahoma" panose="020B0604030504040204" pitchFamily="34" charset="0"/>
              </a:rPr>
              <a:t>&lt;&lt;</a:t>
            </a:r>
            <a:r>
              <a:rPr lang="en-US" dirty="0">
                <a:solidFill>
                  <a:srgbClr val="2C14DE"/>
                </a:solidFill>
                <a:cs typeface="Tahoma" panose="020B0604030504040204" pitchFamily="34" charset="0"/>
              </a:rPr>
              <a:t> </a:t>
            </a:r>
            <a:r>
              <a:rPr lang="en-US" dirty="0">
                <a:cs typeface="Tahoma" panose="020B0604030504040204" pitchFamily="34" charset="0"/>
              </a:rPr>
              <a:t>) inside a class with the help of </a:t>
            </a:r>
            <a:r>
              <a:rPr lang="en-US" b="1" i="1" dirty="0">
                <a:solidFill>
                  <a:srgbClr val="FF0000"/>
                </a:solidFill>
                <a:cs typeface="Tahoma" panose="020B0604030504040204" pitchFamily="34" charset="0"/>
              </a:rPr>
              <a:t>friend function</a:t>
            </a:r>
            <a:r>
              <a:rPr lang="en-US" dirty="0">
                <a:cs typeface="Tahoma" panose="020B0604030504040204" pitchFamily="34" charset="0"/>
              </a:rPr>
              <a:t>, and </a:t>
            </a:r>
            <a:r>
              <a:rPr lang="en-US" b="1" dirty="0">
                <a:cs typeface="Tahoma" panose="020B0604030504040204" pitchFamily="34" charset="0"/>
              </a:rPr>
              <a:t>then</a:t>
            </a:r>
            <a:r>
              <a:rPr lang="en-US" dirty="0">
                <a:cs typeface="Tahoma" panose="020B0604030504040204" pitchFamily="34" charset="0"/>
              </a:rPr>
              <a:t> </a:t>
            </a:r>
            <a:r>
              <a:rPr lang="en-US" b="1" i="1" dirty="0">
                <a:solidFill>
                  <a:srgbClr val="0070C0"/>
                </a:solidFill>
                <a:cs typeface="Tahoma" panose="020B0604030504040204" pitchFamily="34" charset="0"/>
              </a:rPr>
              <a:t>we can access private data members.</a:t>
            </a:r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dirty="0">
                <a:cs typeface="Tahoma" panose="020B0604030504040204" pitchFamily="34" charset="0"/>
              </a:rPr>
              <a:t>We can also overload these operators </a:t>
            </a:r>
            <a:r>
              <a:rPr lang="en-US" dirty="0">
                <a:solidFill>
                  <a:srgbClr val="0070C0"/>
                </a:solidFill>
                <a:cs typeface="Tahoma" panose="020B0604030504040204" pitchFamily="34" charset="0"/>
              </a:rPr>
              <a:t>without making friend functions</a:t>
            </a:r>
          </a:p>
          <a:p>
            <a:pPr algn="just"/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A1644-DD65-6EF4-913E-1B2FA18A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144B7-E4DE-D355-93CE-E1C65897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8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BC97-2D63-D8F2-C5CF-373A6971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34E5-638D-DD29-54E5-F92A7CF2B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1280" y="1291590"/>
            <a:ext cx="7772400" cy="48691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Monotype Sorts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class Point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Monotype Sorts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Monotype Sorts" charset="2"/>
              <a:buNone/>
            </a:pPr>
            <a:r>
              <a:rPr lang="en-US" sz="1800" dirty="0">
                <a:latin typeface="Consolas" panose="020B0609020204030204" pitchFamily="49" charset="0"/>
                <a:cs typeface="Tahoma" panose="020B0604030504040204" pitchFamily="34" charset="0"/>
              </a:rPr>
              <a:t>	</a:t>
            </a: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private: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Monotype Sorts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   	float </a:t>
            </a:r>
            <a:r>
              <a:rPr lang="en-US" sz="1800" b="1" dirty="0" err="1">
                <a:latin typeface="Consolas" panose="020B0609020204030204" pitchFamily="49" charset="0"/>
                <a:cs typeface="Tahoma" panose="020B0604030504040204" pitchFamily="34" charset="0"/>
              </a:rPr>
              <a:t>m_dX</a:t>
            </a: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Tahoma" panose="020B0604030504040204" pitchFamily="34" charset="0"/>
              </a:rPr>
              <a:t>m_dY</a:t>
            </a: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Tahoma" panose="020B0604030504040204" pitchFamily="34" charset="0"/>
              </a:rPr>
              <a:t>m_dZ</a:t>
            </a: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;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Monotype Sorts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	public: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Monotype Sorts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   	Point(float </a:t>
            </a:r>
            <a:r>
              <a:rPr lang="en-US" sz="1800" b="1" dirty="0" err="1">
                <a:latin typeface="Consolas" panose="020B0609020204030204" pitchFamily="49" charset="0"/>
                <a:cs typeface="Tahoma" panose="020B0604030504040204" pitchFamily="34" charset="0"/>
              </a:rPr>
              <a:t>dX</a:t>
            </a: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, float </a:t>
            </a:r>
            <a:r>
              <a:rPr lang="en-US" sz="1800" b="1" dirty="0" err="1">
                <a:latin typeface="Consolas" panose="020B0609020204030204" pitchFamily="49" charset="0"/>
                <a:cs typeface="Tahoma" panose="020B0604030504040204" pitchFamily="34" charset="0"/>
              </a:rPr>
              <a:t>dY</a:t>
            </a: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, float </a:t>
            </a:r>
            <a:r>
              <a:rPr lang="en-US" sz="1800" b="1" dirty="0" err="1">
                <a:latin typeface="Consolas" panose="020B0609020204030204" pitchFamily="49" charset="0"/>
                <a:cs typeface="Tahoma" panose="020B0604030504040204" pitchFamily="34" charset="0"/>
              </a:rPr>
              <a:t>dZ</a:t>
            </a: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Monotype Sorts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		{ 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Monotype Sorts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			</a:t>
            </a:r>
            <a:r>
              <a:rPr lang="en-US" sz="1800" b="1" dirty="0" err="1">
                <a:latin typeface="Consolas" panose="020B0609020204030204" pitchFamily="49" charset="0"/>
                <a:cs typeface="Tahoma" panose="020B0604030504040204" pitchFamily="34" charset="0"/>
              </a:rPr>
              <a:t>m_dX</a:t>
            </a: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Tahoma" panose="020B0604030504040204" pitchFamily="34" charset="0"/>
              </a:rPr>
              <a:t>dX</a:t>
            </a: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Monotype Sorts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     	       </a:t>
            </a:r>
            <a:r>
              <a:rPr lang="en-US" sz="1800" b="1" dirty="0" err="1">
                <a:latin typeface="Consolas" panose="020B0609020204030204" pitchFamily="49" charset="0"/>
                <a:cs typeface="Tahoma" panose="020B0604030504040204" pitchFamily="34" charset="0"/>
              </a:rPr>
              <a:t>m_dY</a:t>
            </a: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Tahoma" panose="020B0604030504040204" pitchFamily="34" charset="0"/>
              </a:rPr>
              <a:t>dY</a:t>
            </a: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;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Monotype Sorts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			</a:t>
            </a:r>
            <a:r>
              <a:rPr lang="en-US" sz="1800" b="1" dirty="0" err="1">
                <a:latin typeface="Consolas" panose="020B0609020204030204" pitchFamily="49" charset="0"/>
                <a:cs typeface="Tahoma" panose="020B0604030504040204" pitchFamily="34" charset="0"/>
              </a:rPr>
              <a:t>m_dZ</a:t>
            </a: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Tahoma" panose="020B0604030504040204" pitchFamily="34" charset="0"/>
              </a:rPr>
              <a:t>dZ</a:t>
            </a: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;   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Monotype Sorts" charset="2"/>
              <a:buNone/>
            </a:pPr>
            <a:r>
              <a:rPr lang="en-US" sz="1800" dirty="0">
                <a:latin typeface="Consolas" panose="020B0609020204030204" pitchFamily="49" charset="0"/>
                <a:cs typeface="Tahoma" panose="020B0604030504040204" pitchFamily="34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}</a:t>
            </a:r>
            <a:r>
              <a:rPr lang="en-US" sz="1800" dirty="0">
                <a:latin typeface="Consolas" panose="020B0609020204030204" pitchFamily="49" charset="0"/>
                <a:cs typeface="Tahoma" panose="020B0604030504040204" pitchFamily="34" charset="0"/>
              </a:rPr>
              <a:t> </a:t>
            </a:r>
            <a:endParaRPr lang="en-US" sz="1800" b="1" dirty="0">
              <a:solidFill>
                <a:srgbClr val="2C14DE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Monotype Sorts" charset="2"/>
              <a:buNone/>
            </a:pPr>
            <a:r>
              <a:rPr lang="en-US" sz="1800" b="1" dirty="0">
                <a:solidFill>
                  <a:srgbClr val="2C14DE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friend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ostream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&amp; operator&lt;&lt; (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ostream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&amp;out, Point &amp;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cPoint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Monotype Sorts" charset="2"/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friend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istream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&amp; operator&gt;&gt; (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istream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&amp;in, Point &amp;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cPoint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Monotype Sorts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Tahoma" panose="020B0604030504040204" pitchFamily="34" charset="0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92D73-F41F-B2DB-9657-062F205E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15DA3-D885-603F-054E-42E2D82D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7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9F79-86F8-2903-386D-CF42791C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3F59-25E8-2519-9684-77A23E4E4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344672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&amp; operator&lt;&lt; (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&amp;out, Point &amp;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cPoint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out &lt;&lt; "(" &lt;&lt; </a:t>
            </a:r>
            <a:r>
              <a:rPr lang="en-US" sz="1800" b="1" dirty="0" err="1">
                <a:latin typeface="Consolas" panose="020B0609020204030204" pitchFamily="49" charset="0"/>
              </a:rPr>
              <a:t>cPoint.m_dX</a:t>
            </a:r>
            <a:r>
              <a:rPr lang="en-US" sz="1800" b="1" dirty="0">
                <a:latin typeface="Consolas" panose="020B0609020204030204" pitchFamily="49" charset="0"/>
              </a:rPr>
              <a:t> &lt;&lt; ", " &lt;&lt;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</a:rPr>
              <a:t>cPoint.m_dY</a:t>
            </a:r>
            <a:r>
              <a:rPr lang="en-US" sz="1800" b="1" dirty="0">
                <a:latin typeface="Consolas" panose="020B0609020204030204" pitchFamily="49" charset="0"/>
              </a:rPr>
              <a:t> &lt;&lt; ", " &lt;&lt; </a:t>
            </a:r>
            <a:r>
              <a:rPr lang="en-US" sz="1800" b="1" dirty="0" err="1">
                <a:latin typeface="Consolas" panose="020B0609020204030204" pitchFamily="49" charset="0"/>
              </a:rPr>
              <a:t>cPoint.m_dZ</a:t>
            </a:r>
            <a:r>
              <a:rPr lang="en-US" sz="1800" b="1" dirty="0">
                <a:latin typeface="Consolas" panose="020B0609020204030204" pitchFamily="49" charset="0"/>
              </a:rPr>
              <a:t> &lt;&lt;")";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return out;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}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&amp; operator&gt;&gt; (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&amp;in, Point &amp;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cPoint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in &gt;&gt; </a:t>
            </a:r>
            <a:r>
              <a:rPr lang="en-US" sz="1800" b="1" dirty="0" err="1">
                <a:latin typeface="Consolas" panose="020B0609020204030204" pitchFamily="49" charset="0"/>
              </a:rPr>
              <a:t>cPoint.m_dX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in &gt;&gt; </a:t>
            </a:r>
            <a:r>
              <a:rPr lang="en-US" sz="1800" b="1" dirty="0" err="1">
                <a:latin typeface="Consolas" panose="020B0609020204030204" pitchFamily="49" charset="0"/>
              </a:rPr>
              <a:t>cPoint.m_dY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in &gt;&gt; </a:t>
            </a:r>
            <a:r>
              <a:rPr lang="en-US" sz="1800" b="1" dirty="0" err="1">
                <a:latin typeface="Consolas" panose="020B0609020204030204" pitchFamily="49" charset="0"/>
              </a:rPr>
              <a:t>cPoint.m_dZ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return in;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5C1CB-D742-C2FF-80FD-6F212CF9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2D88C-CA5C-C346-48B9-3D004DE7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55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76FA-57D8-0B95-EED6-74ECD05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AF31C-08F0-FDD6-40FE-2E2340BD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sz="2800" b="1" dirty="0">
                <a:latin typeface="Consolas" panose="020B0609020204030204" pitchFamily="49" charset="0"/>
              </a:rPr>
              <a:t>int main (void)</a:t>
            </a:r>
          </a:p>
          <a:p>
            <a:pPr marL="0" indent="0" eaLnBrk="1" hangingPunct="1">
              <a:buNone/>
            </a:pPr>
            <a:r>
              <a:rPr lang="en-US" sz="2800" b="1" dirty="0"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800" b="1" dirty="0"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latin typeface="Consolas" panose="020B0609020204030204" pitchFamily="49" charset="0"/>
              </a:rPr>
              <a:t>cout</a:t>
            </a:r>
            <a:r>
              <a:rPr lang="en-US" sz="2800" b="1" dirty="0">
                <a:latin typeface="Consolas" panose="020B0609020204030204" pitchFamily="49" charset="0"/>
              </a:rPr>
              <a:t> &lt;&lt; "Enter a point: " &lt;&lt; </a:t>
            </a:r>
            <a:r>
              <a:rPr lang="en-US" sz="2800" b="1" dirty="0" err="1">
                <a:latin typeface="Consolas" panose="020B0609020204030204" pitchFamily="49" charset="0"/>
              </a:rPr>
              <a:t>endl</a:t>
            </a:r>
            <a:r>
              <a:rPr lang="en-US" sz="2800" b="1" dirty="0">
                <a:latin typeface="Consolas" panose="020B0609020204030204" pitchFamily="49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sz="2800" b="1" dirty="0">
                <a:latin typeface="Consolas" panose="020B0609020204030204" pitchFamily="49" charset="0"/>
              </a:rPr>
              <a:t>    Point </a:t>
            </a:r>
            <a:r>
              <a:rPr lang="en-US" sz="2800" b="1" dirty="0" err="1">
                <a:latin typeface="Consolas" panose="020B0609020204030204" pitchFamily="49" charset="0"/>
              </a:rPr>
              <a:t>cPoint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2800" b="1" dirty="0"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cin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cPoint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2800" b="1" dirty="0">
                <a:latin typeface="Consolas" panose="020B06090202040302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2800" b="1" dirty="0"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cout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 "You entered: "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cPoint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endl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0" indent="0" eaLnBrk="1" hangingPunct="1">
              <a:buNone/>
            </a:pPr>
            <a:r>
              <a:rPr lang="en-US" sz="2800" b="1" dirty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91C1D-400D-62EA-F706-506C8E96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4D41A-9C54-27C2-21F6-D2907B57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92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1E64-3B24-0903-DFE6-936C032C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iostream operators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&gt;&gt;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&lt;&lt;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C3CE-0A28-96EF-82CF-7DDA5DC7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But, what is the advantage of </a:t>
            </a:r>
            <a:r>
              <a:rPr lang="en-US" dirty="0">
                <a:solidFill>
                  <a:srgbClr val="0070C0"/>
                </a:solidFill>
              </a:rPr>
              <a:t>returning references of iostream objects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000" dirty="0"/>
              <a:t>friend </a:t>
            </a:r>
            <a:r>
              <a:rPr lang="en-US" sz="2000" b="1" dirty="0" err="1">
                <a:solidFill>
                  <a:srgbClr val="FF0000"/>
                </a:solidFill>
              </a:rPr>
              <a:t>ostream</a:t>
            </a:r>
            <a:r>
              <a:rPr lang="en-US" sz="2000" b="1" dirty="0">
                <a:solidFill>
                  <a:srgbClr val="FF0000"/>
                </a:solidFill>
              </a:rPr>
              <a:t>&amp;</a:t>
            </a:r>
            <a:r>
              <a:rPr lang="en-US" sz="2000" dirty="0"/>
              <a:t> operator&lt;&lt; (</a:t>
            </a:r>
            <a:r>
              <a:rPr lang="en-US" sz="2000" dirty="0" err="1"/>
              <a:t>ostream</a:t>
            </a:r>
            <a:r>
              <a:rPr lang="en-US" sz="2000" dirty="0"/>
              <a:t> &amp;out, Point &amp;</a:t>
            </a:r>
            <a:r>
              <a:rPr lang="en-US" sz="2000" dirty="0" err="1"/>
              <a:t>cPoint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		friend </a:t>
            </a:r>
            <a:r>
              <a:rPr lang="en-US" sz="2000" b="1" dirty="0" err="1">
                <a:solidFill>
                  <a:srgbClr val="FF0000"/>
                </a:solidFill>
              </a:rPr>
              <a:t>istream</a:t>
            </a:r>
            <a:r>
              <a:rPr lang="en-US" sz="2000" b="1" dirty="0">
                <a:solidFill>
                  <a:srgbClr val="FF0000"/>
                </a:solidFill>
              </a:rPr>
              <a:t>&amp; </a:t>
            </a:r>
            <a:r>
              <a:rPr lang="en-US" sz="2000" dirty="0"/>
              <a:t>operator&gt;&gt; (</a:t>
            </a:r>
            <a:r>
              <a:rPr lang="en-US" sz="2000" dirty="0" err="1"/>
              <a:t>istream</a:t>
            </a:r>
            <a:r>
              <a:rPr lang="en-US" sz="2000" dirty="0"/>
              <a:t> &amp;in, Point &amp;</a:t>
            </a:r>
            <a:r>
              <a:rPr lang="en-US" sz="2000" dirty="0" err="1"/>
              <a:t>cPoint</a:t>
            </a:r>
            <a:r>
              <a:rPr lang="en-US" sz="2000" dirty="0"/>
              <a:t>);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Supports chaining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Point cPoint1, cPoint2;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latin typeface="Consolas" panose="020B0609020204030204" pitchFamily="49" charset="0"/>
              </a:rPr>
              <a:t> cPoint1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 </a:t>
            </a:r>
            <a:r>
              <a:rPr lang="en-US" dirty="0">
                <a:latin typeface="Consolas" panose="020B0609020204030204" pitchFamily="49" charset="0"/>
              </a:rPr>
              <a:t>cPoint2;</a:t>
            </a:r>
          </a:p>
          <a:p>
            <a:pPr lvl="1"/>
            <a:endParaRPr lang="en-US" dirty="0"/>
          </a:p>
          <a:p>
            <a:r>
              <a:rPr lang="en-US" dirty="0"/>
              <a:t>In above statement (</a:t>
            </a:r>
            <a:r>
              <a:rPr lang="en-US" dirty="0" err="1"/>
              <a:t>cin</a:t>
            </a:r>
            <a:r>
              <a:rPr lang="en-US" dirty="0"/>
              <a:t> &gt;&gt; cPoint1) returns a reference of </a:t>
            </a:r>
            <a:r>
              <a:rPr lang="en-US" dirty="0" err="1"/>
              <a:t>cin</a:t>
            </a:r>
            <a:r>
              <a:rPr lang="en-US" dirty="0"/>
              <a:t> which is further used for ( </a:t>
            </a:r>
            <a:r>
              <a:rPr lang="en-US" dirty="0" err="1"/>
              <a:t>cin</a:t>
            </a:r>
            <a:r>
              <a:rPr lang="en-US" dirty="0"/>
              <a:t> &gt;&gt; cPoint2)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C9A87-5882-717B-4187-F88D2651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4B756-A914-BF55-388B-B090368E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8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4849B-5801-37FA-60E3-92A196C4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Data Conversion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743E-3906-87E3-BB7C-E5ED5FDD2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98" y="2623381"/>
            <a:ext cx="4870662" cy="205148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Conversion between basic types</a:t>
            </a:r>
          </a:p>
          <a:p>
            <a:pPr algn="just"/>
            <a:r>
              <a:rPr lang="en-US" sz="2000" dirty="0"/>
              <a:t>Conversion between Objects and basic types</a:t>
            </a:r>
          </a:p>
          <a:p>
            <a:pPr algn="just"/>
            <a:r>
              <a:rPr lang="en-US" sz="2000" dirty="0"/>
              <a:t>Conversion between Objects of different classes</a:t>
            </a:r>
          </a:p>
          <a:p>
            <a:endParaRPr lang="en-PK" sz="2000" dirty="0"/>
          </a:p>
        </p:txBody>
      </p:sp>
      <p:pic>
        <p:nvPicPr>
          <p:cNvPr id="7" name="Picture 6" descr="Two people in superhero clothing&#10;&#10;Description automatically generated with low confidence">
            <a:extLst>
              <a:ext uri="{FF2B5EF4-FFF2-40B4-BE49-F238E27FC236}">
                <a16:creationId xmlns:a16="http://schemas.microsoft.com/office/drawing/2014/main" id="{BC72A0BE-7614-2624-07EF-0D254E4C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366120"/>
            <a:ext cx="4747547" cy="415410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27F97-315C-F884-CD8F-01F00978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Object Oriented Programming-Fall 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4632F-6F3E-1CC7-1554-0EC18C86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80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0368-78F2-4506-B6EE-F2341736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 b/w Basic Types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105C-0261-FA9B-C67A-5C40D2641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When we use two different Types: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altLang="ja-JP" dirty="0"/>
              <a:t>     </a:t>
            </a:r>
            <a:r>
              <a:rPr lang="en-US" altLang="ja-JP" dirty="0" err="1">
                <a:latin typeface="Consolas" panose="020B0609020204030204" pitchFamily="49" charset="0"/>
              </a:rPr>
              <a:t>intvar</a:t>
            </a:r>
            <a:r>
              <a:rPr lang="en-US" altLang="ja-JP" dirty="0"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latin typeface="Consolas" panose="020B0609020204030204" pitchFamily="49" charset="0"/>
              </a:rPr>
              <a:t>floatvar</a:t>
            </a:r>
            <a:r>
              <a:rPr lang="en-US" altLang="ja-JP" dirty="0">
                <a:latin typeface="Consolas" panose="020B0609020204030204" pitchFamily="49" charset="0"/>
              </a:rPr>
              <a:t>; //assign float to integer</a:t>
            </a:r>
          </a:p>
          <a:p>
            <a:pPr marL="0" indent="0" algn="just">
              <a:buNone/>
            </a:pPr>
            <a:endParaRPr lang="en-US" altLang="ja-JP" dirty="0"/>
          </a:p>
          <a:p>
            <a:pPr marL="0" indent="0" algn="just">
              <a:buNone/>
            </a:pPr>
            <a:r>
              <a:rPr lang="en-US" altLang="ja-JP" dirty="0"/>
              <a:t> the compiler calls a special function that </a:t>
            </a:r>
            <a:r>
              <a:rPr lang="en-US" altLang="ja-JP" dirty="0">
                <a:solidFill>
                  <a:srgbClr val="FF0000"/>
                </a:solidFill>
              </a:rPr>
              <a:t>converts this value from floating point format to integer 	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are many such conversion routines build in C++ compiler and called upon when any such conversion is required.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5DA7C-E571-3E99-3686-46A5E967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47C8C-3498-553B-3DC9-B6F7B739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3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17C0-6A55-8057-FF5C-8707A709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 b/w Basic Types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6049-F24B-46BA-C47B-70A727369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if we want to force compiler to convert data from one native type to other, we can use </a:t>
            </a:r>
            <a:r>
              <a:rPr lang="en-US" dirty="0">
                <a:solidFill>
                  <a:srgbClr val="0070C0"/>
                </a:solidFill>
              </a:rPr>
              <a:t>explicit type casting</a:t>
            </a:r>
            <a:r>
              <a:rPr lang="en-US" dirty="0"/>
              <a:t>,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intvar</a:t>
            </a:r>
            <a:r>
              <a:rPr lang="en-US" dirty="0">
                <a:latin typeface="Consolas" panose="020B0609020204030204" pitchFamily="49" charset="0"/>
              </a:rPr>
              <a:t> = int(</a:t>
            </a:r>
            <a:r>
              <a:rPr lang="en-US" dirty="0" err="1">
                <a:latin typeface="Consolas" panose="020B0609020204030204" pitchFamily="49" charset="0"/>
              </a:rPr>
              <a:t>floatvar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obvious in listing that </a:t>
            </a:r>
            <a:r>
              <a:rPr lang="en-US" dirty="0">
                <a:solidFill>
                  <a:srgbClr val="0070C0"/>
                </a:solidFill>
              </a:rPr>
              <a:t>int( ) </a:t>
            </a:r>
            <a:r>
              <a:rPr lang="en-US" dirty="0"/>
              <a:t>conversion function will convert from float to int.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explicit conversion uses same build in routines.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F96DA-EE86-BF13-7A9C-D9566805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FA470-D85D-E079-57E4-D05FF36F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7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8BE9-F733-3988-E1D0-2345846A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Objects and Basic Types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A2E34-C562-441C-DB54-6E194563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To convert from a basic type ( i.e., float) to object types (i.e., Distance), </a:t>
            </a:r>
            <a:r>
              <a:rPr lang="en-US" dirty="0">
                <a:solidFill>
                  <a:srgbClr val="0070C0"/>
                </a:solidFill>
              </a:rPr>
              <a:t>we use a constructor with one argument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		Distance(float meters){ }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function is called when an object of type Distance is created with a single argument.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conversion allows a </a:t>
            </a:r>
            <a:r>
              <a:rPr lang="en-US" dirty="0">
                <a:solidFill>
                  <a:srgbClr val="FF0000"/>
                </a:solidFill>
              </a:rPr>
              <a:t>float value to be assigned to a Distance type object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Conversion occurs implicitly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1F051-3B22-67DD-B8C1-BBFF9CAE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B47DB-931C-07D4-DCBE-F9F3A2B3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7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5F42-C606-98AD-4794-C5D5D505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 operator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7E41-5556-1D21-B12E-02ECECE1C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1" kern="0" dirty="0">
                <a:latin typeface="Consolas" panose="020B0609020204030204" pitchFamily="49" charset="0"/>
                <a:cs typeface="Tahoma" pitchFamily="34" charset="0"/>
              </a:rPr>
              <a:t>class Student</a:t>
            </a:r>
          </a:p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1" kern="0" dirty="0">
                <a:latin typeface="Consolas" panose="020B0609020204030204" pitchFamily="49" charset="0"/>
                <a:cs typeface="Tahoma" pitchFamily="34" charset="0"/>
              </a:rPr>
              <a:t>{  </a:t>
            </a:r>
            <a:r>
              <a:rPr lang="en-US" sz="2000" kern="0" dirty="0">
                <a:latin typeface="Consolas" panose="020B0609020204030204" pitchFamily="49" charset="0"/>
                <a:cs typeface="Tahoma" pitchFamily="34" charset="0"/>
              </a:rPr>
              <a:t> private:</a:t>
            </a:r>
          </a:p>
          <a:p>
            <a:pPr marL="457200" lvl="1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cs typeface="Tahoma" pitchFamily="34" charset="0"/>
              </a:rPr>
              <a:t>		double </a:t>
            </a:r>
            <a:r>
              <a:rPr lang="en-US" sz="2000" kern="0" dirty="0" err="1">
                <a:latin typeface="Consolas" panose="020B0609020204030204" pitchFamily="49" charset="0"/>
                <a:cs typeface="Tahoma" pitchFamily="34" charset="0"/>
              </a:rPr>
              <a:t>gpa</a:t>
            </a:r>
            <a:r>
              <a:rPr lang="en-US" sz="2000" kern="0" dirty="0">
                <a:latin typeface="Consolas" panose="020B0609020204030204" pitchFamily="49" charset="0"/>
                <a:cs typeface="Tahoma" pitchFamily="34" charset="0"/>
              </a:rPr>
              <a:t>[8];</a:t>
            </a:r>
          </a:p>
          <a:p>
            <a:pPr marL="0" lvl="1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cs typeface="Tahoma" pitchFamily="34" charset="0"/>
              </a:rPr>
              <a:t> 	  public:</a:t>
            </a:r>
          </a:p>
          <a:p>
            <a:pPr marL="457200" lvl="1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cs typeface="Tahoma" pitchFamily="34" charset="0"/>
              </a:rPr>
              <a:t>		Student () </a:t>
            </a:r>
          </a:p>
          <a:p>
            <a:pPr marL="457200" lvl="1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cs typeface="Tahoma" pitchFamily="34" charset="0"/>
              </a:rPr>
              <a:t>   {    </a:t>
            </a:r>
            <a:r>
              <a:rPr lang="en-US" kern="0" dirty="0" err="1">
                <a:latin typeface="Consolas" panose="020B0609020204030204" pitchFamily="49" charset="0"/>
                <a:cs typeface="Tahoma" pitchFamily="34" charset="0"/>
              </a:rPr>
              <a:t>gpa</a:t>
            </a:r>
            <a:r>
              <a:rPr lang="en-US" kern="0" dirty="0">
                <a:latin typeface="Consolas" panose="020B0609020204030204" pitchFamily="49" charset="0"/>
                <a:cs typeface="Tahoma" pitchFamily="34" charset="0"/>
              </a:rPr>
              <a:t>[0]=3.5;  </a:t>
            </a:r>
            <a:r>
              <a:rPr lang="en-US" kern="0" dirty="0" err="1">
                <a:latin typeface="Consolas" panose="020B0609020204030204" pitchFamily="49" charset="0"/>
                <a:cs typeface="Tahoma" pitchFamily="34" charset="0"/>
              </a:rPr>
              <a:t>gpa</a:t>
            </a:r>
            <a:r>
              <a:rPr lang="en-US" kern="0" dirty="0">
                <a:latin typeface="Consolas" panose="020B0609020204030204" pitchFamily="49" charset="0"/>
                <a:cs typeface="Tahoma" pitchFamily="34" charset="0"/>
              </a:rPr>
              <a:t>[1]=3.2;   </a:t>
            </a:r>
            <a:r>
              <a:rPr lang="en-US" kern="0" dirty="0" err="1">
                <a:latin typeface="Consolas" panose="020B0609020204030204" pitchFamily="49" charset="0"/>
                <a:cs typeface="Tahoma" pitchFamily="34" charset="0"/>
              </a:rPr>
              <a:t>gpa</a:t>
            </a:r>
            <a:r>
              <a:rPr lang="en-US" kern="0" dirty="0">
                <a:latin typeface="Consolas" panose="020B0609020204030204" pitchFamily="49" charset="0"/>
                <a:cs typeface="Tahoma" pitchFamily="34" charset="0"/>
              </a:rPr>
              <a:t>[2]=4;    </a:t>
            </a:r>
            <a:r>
              <a:rPr lang="en-US" kern="0" dirty="0" err="1">
                <a:latin typeface="Consolas" panose="020B0609020204030204" pitchFamily="49" charset="0"/>
                <a:cs typeface="Tahoma" pitchFamily="34" charset="0"/>
              </a:rPr>
              <a:t>gpa</a:t>
            </a:r>
            <a:r>
              <a:rPr lang="en-US" kern="0" dirty="0">
                <a:latin typeface="Consolas" panose="020B0609020204030204" pitchFamily="49" charset="0"/>
                <a:cs typeface="Tahoma" pitchFamily="34" charset="0"/>
              </a:rPr>
              <a:t>[3]=3.3; </a:t>
            </a:r>
          </a:p>
          <a:p>
            <a:pPr marL="457200" lvl="1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kern="0" dirty="0">
                <a:latin typeface="Consolas" panose="020B0609020204030204" pitchFamily="49" charset="0"/>
                <a:cs typeface="Tahoma" pitchFamily="34" charset="0"/>
              </a:rPr>
              <a:t>         </a:t>
            </a:r>
            <a:r>
              <a:rPr lang="en-US" kern="0" dirty="0" err="1">
                <a:latin typeface="Consolas" panose="020B0609020204030204" pitchFamily="49" charset="0"/>
                <a:cs typeface="Tahoma" pitchFamily="34" charset="0"/>
              </a:rPr>
              <a:t>gpa</a:t>
            </a:r>
            <a:r>
              <a:rPr lang="en-US" kern="0" dirty="0">
                <a:latin typeface="Consolas" panose="020B0609020204030204" pitchFamily="49" charset="0"/>
                <a:cs typeface="Tahoma" pitchFamily="34" charset="0"/>
              </a:rPr>
              <a:t>[4]=3.8;  </a:t>
            </a:r>
            <a:r>
              <a:rPr lang="en-US" kern="0" dirty="0" err="1">
                <a:latin typeface="Consolas" panose="020B0609020204030204" pitchFamily="49" charset="0"/>
                <a:cs typeface="Tahoma" pitchFamily="34" charset="0"/>
              </a:rPr>
              <a:t>gpa</a:t>
            </a:r>
            <a:r>
              <a:rPr lang="en-US" kern="0" dirty="0">
                <a:latin typeface="Consolas" panose="020B0609020204030204" pitchFamily="49" charset="0"/>
                <a:cs typeface="Tahoma" pitchFamily="34" charset="0"/>
              </a:rPr>
              <a:t>[5]=3.6;   </a:t>
            </a:r>
            <a:r>
              <a:rPr lang="en-US" kern="0" dirty="0" err="1">
                <a:latin typeface="Consolas" panose="020B0609020204030204" pitchFamily="49" charset="0"/>
                <a:cs typeface="Tahoma" pitchFamily="34" charset="0"/>
              </a:rPr>
              <a:t>gpa</a:t>
            </a:r>
            <a:r>
              <a:rPr lang="en-US" kern="0" dirty="0">
                <a:latin typeface="Consolas" panose="020B0609020204030204" pitchFamily="49" charset="0"/>
                <a:cs typeface="Tahoma" pitchFamily="34" charset="0"/>
              </a:rPr>
              <a:t>[6]=3.5;  </a:t>
            </a:r>
            <a:r>
              <a:rPr lang="en-US" kern="0" dirty="0" err="1">
                <a:latin typeface="Consolas" panose="020B0609020204030204" pitchFamily="49" charset="0"/>
                <a:cs typeface="Tahoma" pitchFamily="34" charset="0"/>
              </a:rPr>
              <a:t>gpa</a:t>
            </a:r>
            <a:r>
              <a:rPr lang="en-US" kern="0" dirty="0">
                <a:latin typeface="Consolas" panose="020B0609020204030204" pitchFamily="49" charset="0"/>
                <a:cs typeface="Tahoma" pitchFamily="34" charset="0"/>
              </a:rPr>
              <a:t>[7]=3.8;</a:t>
            </a:r>
            <a:endParaRPr lang="en-US" sz="2800" kern="0" dirty="0">
              <a:latin typeface="Consolas" panose="020B0609020204030204" pitchFamily="49" charset="0"/>
              <a:cs typeface="Tahoma" pitchFamily="34" charset="0"/>
            </a:endParaRPr>
          </a:p>
          <a:p>
            <a:pPr marL="457200" lvl="1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cs typeface="Tahoma" pitchFamily="34" charset="0"/>
              </a:rPr>
              <a:t>   }</a:t>
            </a:r>
          </a:p>
          <a:p>
            <a:pPr marL="457200" lvl="1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kern="0" dirty="0">
                <a:solidFill>
                  <a:srgbClr val="B80000"/>
                </a:solidFill>
                <a:latin typeface="Consolas" panose="020B0609020204030204" pitchFamily="49" charset="0"/>
                <a:cs typeface="Tahoma" pitchFamily="34" charset="0"/>
              </a:rPr>
              <a:t>	 </a:t>
            </a:r>
            <a:r>
              <a:rPr lang="en-US" sz="2000" b="1" kern="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double&amp; </a:t>
            </a:r>
            <a:r>
              <a:rPr lang="en-US" sz="2000" b="1" kern="0" dirty="0" err="1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opeator</a:t>
            </a:r>
            <a:r>
              <a:rPr lang="en-US" sz="2000" b="1" kern="0" dirty="0">
                <a:solidFill>
                  <a:srgbClr val="FF0000"/>
                </a:solidFill>
                <a:latin typeface="Consolas" panose="020B0609020204030204" pitchFamily="49" charset="0"/>
                <a:cs typeface="Tahoma" pitchFamily="34" charset="0"/>
              </a:rPr>
              <a:t>[] (int Index);</a:t>
            </a:r>
          </a:p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1" kern="0" dirty="0">
                <a:latin typeface="Consolas" panose="020B0609020204030204" pitchFamily="49" charset="0"/>
                <a:cs typeface="Tahoma" pitchFamily="34" charset="0"/>
              </a:rPr>
              <a:t>}</a:t>
            </a:r>
          </a:p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sz="2000" kern="0" dirty="0">
              <a:latin typeface="Consolas" panose="020B0609020204030204" pitchFamily="49" charset="0"/>
              <a:cs typeface="Tahoma" pitchFamily="34" charset="0"/>
            </a:endParaRPr>
          </a:p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sz="2000" kern="0" dirty="0">
              <a:latin typeface="Consolas" panose="020B0609020204030204" pitchFamily="49" charset="0"/>
              <a:cs typeface="Tahoma" pitchFamily="34" charset="0"/>
            </a:endParaRPr>
          </a:p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1" kern="0" dirty="0">
                <a:solidFill>
                  <a:srgbClr val="0070C0"/>
                </a:solidFill>
                <a:latin typeface="Consolas" panose="020B0609020204030204" pitchFamily="49" charset="0"/>
                <a:cs typeface="ＭＳ Ｐゴシック" charset="0"/>
              </a:rPr>
              <a:t>double&amp; Student::operator [ ] (int Index)</a:t>
            </a:r>
          </a:p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1" kern="0" dirty="0">
                <a:latin typeface="Consolas" panose="020B0609020204030204" pitchFamily="49" charset="0"/>
                <a:cs typeface="ＭＳ Ｐゴシック" charset="0"/>
              </a:rPr>
              <a:t>{ 		</a:t>
            </a:r>
          </a:p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1" kern="0" dirty="0">
                <a:latin typeface="Consolas" panose="020B0609020204030204" pitchFamily="49" charset="0"/>
                <a:cs typeface="ＭＳ Ｐゴシック" charset="0"/>
              </a:rPr>
              <a:t>		return </a:t>
            </a:r>
            <a:r>
              <a:rPr lang="en-US" sz="2000" b="1" kern="0" dirty="0" err="1">
                <a:latin typeface="Consolas" panose="020B0609020204030204" pitchFamily="49" charset="0"/>
                <a:cs typeface="ＭＳ Ｐゴシック" charset="0"/>
              </a:rPr>
              <a:t>gpa</a:t>
            </a:r>
            <a:r>
              <a:rPr lang="en-US" sz="2000" b="1" kern="0" dirty="0">
                <a:latin typeface="Consolas" panose="020B0609020204030204" pitchFamily="49" charset="0"/>
                <a:cs typeface="ＭＳ Ｐゴシック" charset="0"/>
              </a:rPr>
              <a:t>[Index];        </a:t>
            </a:r>
          </a:p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1" kern="0" dirty="0">
                <a:latin typeface="Consolas" panose="020B0609020204030204" pitchFamily="49" charset="0"/>
                <a:cs typeface="ＭＳ Ｐゴシック" charset="0"/>
              </a:rPr>
              <a:t>}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72AEA-9243-8442-1603-D0D0F6E5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79B36-5D04-E6C6-EA1A-6BFD067D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BE6A-1755-0A80-3AFC-369CCBF5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Objects and Basic Types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CD2C-D367-2134-09A0-68B9747D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dist1 = 2.35; // constructor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Above, </a:t>
            </a:r>
            <a:r>
              <a:rPr lang="en-US" dirty="0">
                <a:solidFill>
                  <a:srgbClr val="FF0000"/>
                </a:solidFill>
              </a:rPr>
              <a:t>one argument constructor </a:t>
            </a:r>
            <a:r>
              <a:rPr lang="en-US" dirty="0"/>
              <a:t>will be called.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Same conversion can be achieved by providing overloaded </a:t>
            </a:r>
            <a:r>
              <a:rPr lang="ja-JP" altLang="en-US" dirty="0"/>
              <a:t>‘</a:t>
            </a:r>
            <a:r>
              <a:rPr lang="en-US" altLang="ja-JP" dirty="0"/>
              <a:t>=</a:t>
            </a:r>
            <a:r>
              <a:rPr lang="ja-JP" altLang="en-US" dirty="0"/>
              <a:t>‘</a:t>
            </a:r>
            <a:r>
              <a:rPr lang="en-US" altLang="ja-JP" dirty="0"/>
              <a:t> operator which takes a float value as argument.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ECB31-4BA3-343B-9354-710E4A8D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5E70C-4243-6170-32F5-2BBB1E01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46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ED7F-D4C2-B213-C119-38AF87D1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User Defined to Basic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38C9-31FA-F5A2-651E-B29EB945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What if want to go from </a:t>
            </a:r>
            <a:r>
              <a:rPr lang="en-US" b="1" i="1" dirty="0">
                <a:solidFill>
                  <a:srgbClr val="0070C0"/>
                </a:solidFill>
              </a:rPr>
              <a:t>user-defined types</a:t>
            </a:r>
            <a:r>
              <a:rPr lang="en-US" dirty="0"/>
              <a:t>(e.g. class Distance) to </a:t>
            </a:r>
            <a:r>
              <a:rPr lang="en-US" b="1" i="1" dirty="0">
                <a:solidFill>
                  <a:srgbClr val="0070C0"/>
                </a:solidFill>
              </a:rPr>
              <a:t>native type</a:t>
            </a:r>
            <a:r>
              <a:rPr lang="en-US" dirty="0"/>
              <a:t>(e.g. float)?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trick here is to </a:t>
            </a:r>
            <a:r>
              <a:rPr lang="en-US" dirty="0">
                <a:solidFill>
                  <a:srgbClr val="0070C0"/>
                </a:solidFill>
              </a:rPr>
              <a:t>overload the cast operator</a:t>
            </a:r>
            <a:r>
              <a:rPr lang="en-US" dirty="0"/>
              <a:t>, creating something called a </a:t>
            </a:r>
            <a:r>
              <a:rPr lang="ja-JP" altLang="en-US" b="1" i="1" dirty="0">
                <a:solidFill>
                  <a:srgbClr val="FF0000"/>
                </a:solidFill>
              </a:rPr>
              <a:t>“</a:t>
            </a:r>
            <a:r>
              <a:rPr lang="en-US" altLang="ja-JP" b="1" i="1" dirty="0">
                <a:solidFill>
                  <a:srgbClr val="FF0000"/>
                </a:solidFill>
              </a:rPr>
              <a:t>Conversion function/operator</a:t>
            </a:r>
            <a:r>
              <a:rPr lang="ja-JP" altLang="en-US" b="1" i="1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.</a:t>
            </a:r>
          </a:p>
          <a:p>
            <a:pPr lvl="2" algn="just"/>
            <a:endParaRPr lang="en-US" dirty="0"/>
          </a:p>
          <a:p>
            <a:pPr marL="457200" lvl="1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float()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457200" lvl="1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</a:rPr>
              <a:t>floating_rep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 algn="just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 algn="just"/>
            <a:endParaRPr lang="en-US" dirty="0"/>
          </a:p>
          <a:p>
            <a:pPr lvl="1" algn="just"/>
            <a:r>
              <a:rPr lang="en-US" b="1" dirty="0"/>
              <a:t>NOTE: the conversion function does </a:t>
            </a:r>
            <a:r>
              <a:rPr lang="en-US" b="1" dirty="0">
                <a:solidFill>
                  <a:srgbClr val="0070C0"/>
                </a:solidFill>
              </a:rPr>
              <a:t>not need return type</a:t>
            </a:r>
          </a:p>
          <a:p>
            <a:pPr lvl="1" algn="just"/>
            <a:r>
              <a:rPr lang="en-US" b="1" dirty="0"/>
              <a:t>Conversion functions have </a:t>
            </a:r>
            <a:r>
              <a:rPr lang="en-US" b="1" dirty="0">
                <a:solidFill>
                  <a:srgbClr val="0070C0"/>
                </a:solidFill>
              </a:rPr>
              <a:t>no arguments</a:t>
            </a:r>
            <a:r>
              <a:rPr lang="en-US" b="1" dirty="0"/>
              <a:t>, and the return type is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implicitly</a:t>
            </a:r>
            <a:r>
              <a:rPr lang="en-US" b="1" dirty="0"/>
              <a:t> the conversion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F2ABD-5A31-F2B9-8299-83F5AA85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EF3D7-F1DD-9657-8D34-DEB1A175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88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1BB2-7176-809C-2E7B-F81F72A3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User Defined to Basic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E0C3-1F20-84E3-9462-6A74C76E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This operator takes the value of the distance object of which it is a member, converts this value to a float value and returns this value.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operator can be called like this:</a:t>
            </a:r>
          </a:p>
          <a:p>
            <a:pPr marL="0" indent="0" algn="just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 algn="just">
              <a:buNone/>
            </a:pPr>
            <a:r>
              <a:rPr lang="en-US" sz="2000" dirty="0">
                <a:latin typeface="Consolas" panose="020B0609020204030204" pitchFamily="49" charset="0"/>
              </a:rPr>
              <a:t> Distance dist2;</a:t>
            </a:r>
          </a:p>
          <a:p>
            <a:pPr marL="114300" indent="0" algn="just">
              <a:buNone/>
            </a:pPr>
            <a:r>
              <a:rPr lang="en-US" sz="2000" dirty="0">
                <a:latin typeface="Consolas" panose="020B0609020204030204" pitchFamily="49" charset="0"/>
              </a:rPr>
              <a:t>float </a:t>
            </a:r>
            <a:r>
              <a:rPr lang="en-US" sz="2000" dirty="0" err="1">
                <a:latin typeface="Consolas" panose="020B0609020204030204" pitchFamily="49" charset="0"/>
              </a:rPr>
              <a:t>floatmtrs</a:t>
            </a:r>
            <a:r>
              <a:rPr lang="en-US" sz="2000" dirty="0">
                <a:latin typeface="Consolas" panose="020B0609020204030204" pitchFamily="49" charset="0"/>
              </a:rPr>
              <a:t> = float(dist2);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//explicit conversion</a:t>
            </a:r>
          </a:p>
          <a:p>
            <a:pPr marL="114300" indent="0" algn="just">
              <a:buNone/>
            </a:pPr>
            <a:r>
              <a:rPr lang="en-US" sz="2000" dirty="0">
                <a:latin typeface="Consolas" panose="020B0609020204030204" pitchFamily="49" charset="0"/>
              </a:rPr>
              <a:t>float </a:t>
            </a:r>
            <a:r>
              <a:rPr lang="en-US" sz="2000" dirty="0" err="1">
                <a:latin typeface="Consolas" panose="020B0609020204030204" pitchFamily="49" charset="0"/>
              </a:rPr>
              <a:t>floatmtrs</a:t>
            </a:r>
            <a:r>
              <a:rPr lang="en-US" sz="2000" dirty="0">
                <a:latin typeface="Consolas" panose="020B0609020204030204" pitchFamily="49" charset="0"/>
              </a:rPr>
              <a:t> = dist2;  	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//implicit conversion</a:t>
            </a:r>
          </a:p>
          <a:p>
            <a:pPr lvl="4" algn="just"/>
            <a:endParaRPr lang="en-US" dirty="0"/>
          </a:p>
          <a:p>
            <a:pPr algn="just"/>
            <a:r>
              <a:rPr lang="en-US" dirty="0"/>
              <a:t>   both statements have </a:t>
            </a:r>
            <a:r>
              <a:rPr lang="en-US" dirty="0">
                <a:solidFill>
                  <a:srgbClr val="0070C0"/>
                </a:solidFill>
              </a:rPr>
              <a:t>exactly the same effect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17D95-22B2-B403-F248-AD61C0E2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1D6B7-4469-C5DB-4774-6D288319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7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CE27-4F91-164B-2EEB-A090C74E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User Defined to Basic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5BD7-2B91-5ADC-DFE2-44B2581A2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class Employee</a:t>
            </a:r>
          </a:p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{  </a:t>
            </a:r>
            <a:r>
              <a:rPr lang="en-US" sz="2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private:</a:t>
            </a:r>
          </a:p>
          <a:p>
            <a:pPr marL="457200" lvl="1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		float salary;</a:t>
            </a:r>
          </a:p>
          <a:p>
            <a:pPr marL="457200" lvl="1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public:</a:t>
            </a:r>
          </a:p>
          <a:p>
            <a:pPr marL="457200" lvl="1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	  Employee ( float </a:t>
            </a:r>
            <a:r>
              <a:rPr lang="en-US" sz="2400" b="1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sal</a:t>
            </a:r>
            <a:r>
              <a:rPr lang="en-US" sz="24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 ) { salary = </a:t>
            </a:r>
            <a:r>
              <a:rPr lang="en-US" sz="2400" b="1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sal</a:t>
            </a:r>
            <a:r>
              <a:rPr lang="en-US" sz="24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; }</a:t>
            </a:r>
          </a:p>
          <a:p>
            <a:pPr marL="457200" lvl="1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	  operator float();</a:t>
            </a:r>
          </a:p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sz="2400" b="1" kern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Employee::operator float(  )</a:t>
            </a:r>
          </a:p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{	</a:t>
            </a:r>
          </a:p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		return salary;</a:t>
            </a:r>
          </a:p>
          <a:p>
            <a:pPr marL="0" indent="0" eaLnBrk="0" hangingPunc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C0C46-E4F6-BDFE-3486-194521EA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A4C8A-BC98-EB10-7D8B-38718DF9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56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01BB-9766-212B-18F0-BBD2CB8F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User Defined to Basic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9D310-25A3-34EC-CAE5-112DF164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b="1" dirty="0">
                <a:latin typeface="Consolas" panose="020B0609020204030204" pitchFamily="49" charset="0"/>
              </a:rPr>
              <a:t>int main ( )</a:t>
            </a:r>
          </a:p>
          <a:p>
            <a:pPr marL="0" indent="0" eaLnBrk="1" hangingPunct="1">
              <a:buNone/>
            </a:pPr>
            <a:r>
              <a:rPr lang="en-US" sz="2800" b="1" dirty="0"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800" b="1" dirty="0">
                <a:latin typeface="Consolas" panose="020B0609020204030204" pitchFamily="49" charset="0"/>
              </a:rPr>
              <a:t>	Employee emp1(33.5);</a:t>
            </a:r>
          </a:p>
          <a:p>
            <a:pPr marL="0" indent="0" eaLnBrk="1" hangingPunct="1"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0" indent="0" eaLnBrk="1" hangingPunct="1">
              <a:buNone/>
            </a:pPr>
            <a:r>
              <a:rPr lang="en-US" sz="2800" b="1" dirty="0">
                <a:latin typeface="Consolas" panose="020B0609020204030204" pitchFamily="49" charset="0"/>
              </a:rPr>
              <a:t>	float value = float(emp1);</a:t>
            </a:r>
          </a:p>
          <a:p>
            <a:pPr marL="0" indent="0" eaLnBrk="1" hangingPunct="1">
              <a:buNone/>
            </a:pPr>
            <a:r>
              <a:rPr lang="en-US" sz="2800" b="1" dirty="0">
                <a:latin typeface="Consolas" panose="020B0609020204030204" pitchFamily="49" charset="0"/>
              </a:rPr>
              <a:t>	</a:t>
            </a:r>
            <a:r>
              <a:rPr lang="en-US" sz="2800" b="1" dirty="0" err="1">
                <a:latin typeface="Consolas" panose="020B0609020204030204" pitchFamily="49" charset="0"/>
              </a:rPr>
              <a:t>cout</a:t>
            </a:r>
            <a:r>
              <a:rPr lang="en-US" sz="2800" b="1" dirty="0">
                <a:latin typeface="Consolas" panose="020B0609020204030204" pitchFamily="49" charset="0"/>
              </a:rPr>
              <a:t> &lt;&lt; value; 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 33.5	</a:t>
            </a:r>
          </a:p>
          <a:p>
            <a:pPr marL="0" indent="0" eaLnBrk="1" hangingPunct="1">
              <a:buNone/>
            </a:pPr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0FD94-9271-C640-C72E-FAE161D9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E951C-5496-DCEB-6AD6-598821AA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96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7691-3638-0CC4-E859-D4C39C89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Objects of Different Classes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3A42-DB10-853F-661B-B648A9016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methods shown before can be applied to conversion between objects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one argument constructor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conversion function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33675-50E6-A365-A160-F1786467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2051C-1EF4-7AB6-20AE-A50029AF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78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3139-7C08-E1F2-6791-E1F21D0F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E04E-73CF-5996-FC10-D6B57941E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two classes, Polar and Rec.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want to be able to convert an object of type Polar to an object of type Rec.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Rec </a:t>
            </a:r>
            <a:r>
              <a:rPr lang="en-US" dirty="0" err="1">
                <a:latin typeface="Consolas" panose="020B0609020204030204" pitchFamily="49" charset="0"/>
              </a:rPr>
              <a:t>rec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Polar pol;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	rec = pol;</a:t>
            </a:r>
          </a:p>
          <a:p>
            <a:pPr marL="0" indent="0">
              <a:buNone/>
            </a:pP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0070C0"/>
                </a:solidFill>
              </a:rPr>
              <a:t>provide one argument constructor in class Rec.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735C2-18AA-6EEF-F058-CDCC56DB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E5B38-EA03-E2AC-D176-9E70614E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94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A90E-98F2-F06D-F498-F34B80B6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5D007-99ED-4929-FCD1-AA0B4182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Rec(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Polar p</a:t>
            </a:r>
            <a:r>
              <a:rPr lang="en-US" b="1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/>
              <a:t>   //process p</a:t>
            </a:r>
            <a:r>
              <a:rPr lang="ja-JP" altLang="en-US" dirty="0"/>
              <a:t>’</a:t>
            </a:r>
            <a:r>
              <a:rPr lang="en-US" altLang="ja-JP" dirty="0"/>
              <a:t>s data and convert(assign)   	</a:t>
            </a:r>
          </a:p>
          <a:p>
            <a:pPr marL="0" indent="0">
              <a:buNone/>
            </a:pPr>
            <a:r>
              <a:rPr lang="en-US" altLang="ja-JP" dirty="0"/>
              <a:t>   //it into object Rec.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rec = pol;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/*one argument constructor will be called to perform the conversion*/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D77D5-EABE-8801-4B40-B7A14326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7A731-9B86-D0F8-5718-F7A1EA5F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7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91BB-313F-6A70-E086-42EBC3A1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Operator Overloading and Conversion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BB8A-9CD2-E38A-09BC-941146689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With the help of Operator overloading we can create entirely new language.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 for a = b + c we can implement a new methodology on user-defined types.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But </a:t>
            </a:r>
            <a:r>
              <a:rPr lang="en-US" dirty="0">
                <a:solidFill>
                  <a:srgbClr val="0070C0"/>
                </a:solidFill>
              </a:rPr>
              <a:t>care should be taken </a:t>
            </a:r>
            <a:r>
              <a:rPr lang="en-US" dirty="0"/>
              <a:t>as doing something different than native data types could make your code hard to read and understand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1959C-CB20-3ECD-41ED-8139A661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D88C0-5773-1BA8-1990-36580429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49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430F-AD33-C155-999B-D6ABF2D3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Restraint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1E5E-365B-C0AA-3E54-8B00BF7B3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Make sure that user of your class will easily know the purpose of overloading an operator.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Sometimes it make more sense to use functions, as their names may suggest what they are to perform.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Use overloaded operator </a:t>
            </a:r>
            <a:r>
              <a:rPr lang="en-US" b="1" i="1" dirty="0">
                <a:solidFill>
                  <a:srgbClr val="0070C0"/>
                </a:solidFill>
              </a:rPr>
              <a:t>cautiously </a:t>
            </a:r>
            <a:r>
              <a:rPr lang="en-US" dirty="0"/>
              <a:t>and only when the </a:t>
            </a:r>
            <a:r>
              <a:rPr lang="en-US" b="1" i="1" dirty="0">
                <a:solidFill>
                  <a:srgbClr val="0070C0"/>
                </a:solidFill>
              </a:rPr>
              <a:t>usage is obvious.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78917-4DB1-DE75-E7E1-A0DF72CE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5E9B9-CBCA-411D-BCA3-1710D1F9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0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A0C9-EEF3-63F4-B655-FBEA8ED7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 operator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9A66-F443-4FD0-9286-E92A7FAD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main ( 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Student </a:t>
            </a:r>
            <a:r>
              <a:rPr lang="en-US" b="1" dirty="0" err="1">
                <a:latin typeface="Consolas" panose="020B0609020204030204" pitchFamily="49" charset="0"/>
              </a:rPr>
              <a:t>semesterGPA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semesterGPA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latin typeface="Consolas" panose="020B0609020204030204" pitchFamily="49" charset="0"/>
              </a:rPr>
              <a:t> = 3.7;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double </a:t>
            </a:r>
            <a:r>
              <a:rPr lang="en-US" b="1" dirty="0" err="1">
                <a:latin typeface="Consolas" panose="020B0609020204030204" pitchFamily="49" charset="0"/>
              </a:rPr>
              <a:t>gpa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semesterGPA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7B95C-4105-EC28-3442-EC477667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4BEEF-8A97-1054-8E27-87E2FC25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272C-CDB3-43AB-57EF-0807B424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Library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2937-A3C7-88CB-4144-45B5C7DD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operator overloading to build String library</a:t>
            </a:r>
          </a:p>
          <a:p>
            <a:endParaRPr lang="en-US" dirty="0"/>
          </a:p>
          <a:p>
            <a:r>
              <a:rPr lang="en-US" dirty="0"/>
              <a:t>Overloaded Operators</a:t>
            </a:r>
          </a:p>
          <a:p>
            <a:pPr lvl="1"/>
            <a:r>
              <a:rPr lang="en-US" dirty="0"/>
              <a:t>= (for text assignment)</a:t>
            </a:r>
          </a:p>
          <a:p>
            <a:pPr lvl="1"/>
            <a:r>
              <a:rPr lang="en-US" dirty="0"/>
              <a:t>== (for comparison between two strings)</a:t>
            </a:r>
          </a:p>
          <a:p>
            <a:pPr lvl="1"/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istream</a:t>
            </a:r>
            <a:r>
              <a:rPr lang="en-US" dirty="0"/>
              <a:t> (for 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+ (for adding two strings)</a:t>
            </a:r>
          </a:p>
          <a:p>
            <a:pPr lvl="1"/>
            <a:r>
              <a:rPr lang="en-US" dirty="0"/>
              <a:t>[ ] (for retrieving or changing single character in string)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6F41F-6524-59F5-5EB8-715E05AE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FDBE1-185A-6A7C-84E1-65F76E4D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15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Library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37043"/>
            <a:ext cx="10515600" cy="481203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class String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	private: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		char *text;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	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	String(char *str)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	{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		text = new char[</a:t>
            </a:r>
            <a:r>
              <a:rPr lang="en-US" sz="1400" b="1" dirty="0" err="1"/>
              <a:t>strlen</a:t>
            </a:r>
            <a:r>
              <a:rPr lang="en-US" sz="1400" b="1" dirty="0"/>
              <a:t>(str)];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		</a:t>
            </a:r>
            <a:r>
              <a:rPr lang="en-US" sz="1400" b="1" dirty="0" err="1"/>
              <a:t>strcpy</a:t>
            </a:r>
            <a:r>
              <a:rPr lang="en-US" sz="1400" b="1" dirty="0"/>
              <a:t>(</a:t>
            </a:r>
            <a:r>
              <a:rPr lang="en-US" sz="1400" b="1" dirty="0" err="1"/>
              <a:t>text,str</a:t>
            </a:r>
            <a:r>
              <a:rPr lang="en-US" sz="1400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	bool operator==(String &amp;str);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	bool operator==(char *str);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	String&amp; operator+(String &amp;str);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	String&amp; operator+(char *str);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	void operator= (char *str);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	char&amp; operator[] (int Index);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	friend </a:t>
            </a:r>
            <a:r>
              <a:rPr lang="en-US" sz="1400" b="1" dirty="0" err="1"/>
              <a:t>ostream</a:t>
            </a:r>
            <a:r>
              <a:rPr lang="en-US" sz="1400" b="1" dirty="0"/>
              <a:t>&amp; operator&lt;&lt;(</a:t>
            </a:r>
            <a:r>
              <a:rPr lang="en-US" sz="1400" b="1" dirty="0" err="1"/>
              <a:t>ostream</a:t>
            </a:r>
            <a:r>
              <a:rPr lang="en-US" sz="1400" b="1" dirty="0"/>
              <a:t> &amp;,String &amp;str);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	friend </a:t>
            </a:r>
            <a:r>
              <a:rPr lang="en-US" sz="1400" b="1" dirty="0" err="1"/>
              <a:t>istream</a:t>
            </a:r>
            <a:r>
              <a:rPr lang="en-US" sz="1400" b="1" dirty="0"/>
              <a:t>&amp; operator&gt;&gt;(</a:t>
            </a:r>
            <a:r>
              <a:rPr lang="en-US" sz="1400" b="1" dirty="0" err="1"/>
              <a:t>istream</a:t>
            </a:r>
            <a:r>
              <a:rPr lang="en-US" sz="1400" b="1" dirty="0"/>
              <a:t> &amp;,String &amp;</a:t>
            </a:r>
            <a:r>
              <a:rPr lang="en-US" sz="1400" b="1" dirty="0" err="1"/>
              <a:t>str</a:t>
            </a:r>
            <a:r>
              <a:rPr lang="en-US" sz="1400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};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E89C78-C0E1-4D3C-B5B4-BA7DA1C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477B5-5382-060E-2956-F4F97DD0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38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Library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bool String::operator == ( char *str 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	bool </a:t>
            </a:r>
            <a:r>
              <a:rPr lang="en-US" sz="5200" b="1" dirty="0" err="1"/>
              <a:t>val</a:t>
            </a:r>
            <a:r>
              <a:rPr lang="en-US" sz="5200" b="1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	</a:t>
            </a:r>
            <a:r>
              <a:rPr lang="en-US" sz="5200" b="1" dirty="0" err="1"/>
              <a:t>val</a:t>
            </a:r>
            <a:r>
              <a:rPr lang="en-US" sz="5200" b="1" dirty="0"/>
              <a:t> = </a:t>
            </a:r>
            <a:r>
              <a:rPr lang="en-US" sz="5200" b="1" dirty="0" err="1"/>
              <a:t>strcmp</a:t>
            </a:r>
            <a:r>
              <a:rPr lang="en-US" sz="5200" b="1" dirty="0"/>
              <a:t>(</a:t>
            </a:r>
            <a:r>
              <a:rPr lang="en-US" sz="5200" b="1" dirty="0" err="1"/>
              <a:t>text,str</a:t>
            </a:r>
            <a:r>
              <a:rPr lang="en-US" sz="5200" b="1" dirty="0"/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	if ( </a:t>
            </a:r>
            <a:r>
              <a:rPr lang="en-US" sz="5200" b="1" dirty="0" err="1"/>
              <a:t>val</a:t>
            </a:r>
            <a:r>
              <a:rPr lang="en-US" sz="5200" b="1" dirty="0"/>
              <a:t> == 0 )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		return true;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	else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		return false;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5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bool String::operator == ( String &amp;par)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	bool </a:t>
            </a:r>
            <a:r>
              <a:rPr lang="en-US" sz="5200" b="1" dirty="0" err="1"/>
              <a:t>val</a:t>
            </a:r>
            <a:r>
              <a:rPr lang="en-US" sz="5200" b="1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	</a:t>
            </a:r>
            <a:r>
              <a:rPr lang="en-US" sz="5200" b="1" dirty="0" err="1"/>
              <a:t>val</a:t>
            </a:r>
            <a:r>
              <a:rPr lang="en-US" sz="5200" b="1" dirty="0"/>
              <a:t> = </a:t>
            </a:r>
            <a:r>
              <a:rPr lang="en-US" sz="5200" b="1" dirty="0" err="1"/>
              <a:t>strcmp</a:t>
            </a:r>
            <a:r>
              <a:rPr lang="en-US" sz="5200" b="1" dirty="0"/>
              <a:t>(</a:t>
            </a:r>
            <a:r>
              <a:rPr lang="en-US" sz="5200" b="1" dirty="0" err="1"/>
              <a:t>text,par.text</a:t>
            </a:r>
            <a:r>
              <a:rPr lang="en-US" sz="5200" b="1" dirty="0"/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	if ( </a:t>
            </a:r>
            <a:r>
              <a:rPr lang="en-US" sz="5200" b="1" dirty="0" err="1"/>
              <a:t>val</a:t>
            </a:r>
            <a:r>
              <a:rPr lang="en-US" sz="5200" b="1" dirty="0"/>
              <a:t> == 0 )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		return true;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	else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		return false;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5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}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5D8CD-148A-4032-94BD-F4751AE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1E0B1-2571-FB7A-6B9F-1E81449B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78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Library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String&amp; String::operator + (String &amp;par)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iSt</a:t>
            </a:r>
            <a:r>
              <a:rPr lang="en-US" dirty="0"/>
              <a:t> = "";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length = 0;</a:t>
            </a:r>
          </a:p>
          <a:p>
            <a:pPr marL="0" indent="0">
              <a:buNone/>
            </a:pPr>
            <a:r>
              <a:rPr lang="en-US" dirty="0"/>
              <a:t>	length = </a:t>
            </a:r>
            <a:r>
              <a:rPr lang="en-US" dirty="0" err="1"/>
              <a:t>strlen</a:t>
            </a:r>
            <a:r>
              <a:rPr lang="en-US" dirty="0"/>
              <a:t>(text);</a:t>
            </a:r>
          </a:p>
          <a:p>
            <a:pPr marL="0" indent="0">
              <a:buNone/>
            </a:pPr>
            <a:r>
              <a:rPr lang="en-US" dirty="0"/>
              <a:t>	length += 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par.text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iSt.text</a:t>
            </a:r>
            <a:r>
              <a:rPr lang="en-US" dirty="0"/>
              <a:t> = new char[length];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iSt.text,text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strcat</a:t>
            </a:r>
            <a:r>
              <a:rPr lang="en-US" dirty="0"/>
              <a:t>(</a:t>
            </a:r>
            <a:r>
              <a:rPr lang="en-US" dirty="0" err="1"/>
              <a:t>iSt.text,par.text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iSt</a:t>
            </a:r>
            <a:r>
              <a:rPr lang="en-US" dirty="0"/>
              <a:t>;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4CB584-78FC-457A-8E46-80A34633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2DDE3-489E-ADD1-6787-050E26F9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47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Library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String&amp; String::operator + (char *str)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iSt</a:t>
            </a:r>
            <a:r>
              <a:rPr lang="en-US" dirty="0"/>
              <a:t> = "";</a:t>
            </a:r>
          </a:p>
          <a:p>
            <a:pPr marL="0" indent="0">
              <a:buNone/>
            </a:pPr>
            <a:r>
              <a:rPr lang="en-US" dirty="0"/>
              <a:t>	int length = 0;</a:t>
            </a:r>
          </a:p>
          <a:p>
            <a:pPr marL="0" indent="0">
              <a:buNone/>
            </a:pPr>
            <a:r>
              <a:rPr lang="en-US" dirty="0"/>
              <a:t>	length = </a:t>
            </a:r>
            <a:r>
              <a:rPr lang="en-US" dirty="0" err="1"/>
              <a:t>strlen</a:t>
            </a:r>
            <a:r>
              <a:rPr lang="en-US" dirty="0"/>
              <a:t>(text);</a:t>
            </a:r>
          </a:p>
          <a:p>
            <a:pPr marL="0" indent="0">
              <a:buNone/>
            </a:pPr>
            <a:r>
              <a:rPr lang="en-US" dirty="0"/>
              <a:t>	length += </a:t>
            </a:r>
            <a:r>
              <a:rPr lang="en-US" dirty="0" err="1"/>
              <a:t>strlen</a:t>
            </a:r>
            <a:r>
              <a:rPr lang="en-US" dirty="0"/>
              <a:t>(str);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iSt.text</a:t>
            </a:r>
            <a:r>
              <a:rPr lang="en-US" dirty="0"/>
              <a:t> = new char[length];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iSt.text,text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strcat</a:t>
            </a:r>
            <a:r>
              <a:rPr lang="en-US" dirty="0"/>
              <a:t>(</a:t>
            </a:r>
            <a:r>
              <a:rPr lang="en-US" dirty="0" err="1"/>
              <a:t>iSt.text,str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iSt</a:t>
            </a:r>
            <a:r>
              <a:rPr lang="en-US" dirty="0"/>
              <a:t>;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E0722-82CC-4881-BF8A-CE2E20DF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4F6B1-80FA-E032-5B6E-3E2A0D94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8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Library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void String::operator = (char *str)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{	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	text = new char[ </a:t>
            </a:r>
            <a:r>
              <a:rPr lang="en-US" sz="5200" b="1" dirty="0" err="1"/>
              <a:t>strlen</a:t>
            </a:r>
            <a:r>
              <a:rPr lang="en-US" sz="5200" b="1" dirty="0"/>
              <a:t>(str) ];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	</a:t>
            </a:r>
            <a:r>
              <a:rPr lang="en-US" sz="5200" b="1" dirty="0" err="1"/>
              <a:t>strcpy</a:t>
            </a:r>
            <a:r>
              <a:rPr lang="en-US" sz="5200" b="1" dirty="0"/>
              <a:t>(</a:t>
            </a:r>
            <a:r>
              <a:rPr lang="en-US" sz="5200" b="1" dirty="0" err="1"/>
              <a:t>text,str</a:t>
            </a:r>
            <a:r>
              <a:rPr lang="en-US" sz="5200" b="1" dirty="0"/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5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5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char&amp; String::[] (int Index)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		return text[Index];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	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5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// String string1 = </a:t>
            </a:r>
            <a:r>
              <a:rPr lang="ja-JP" altLang="en-US" sz="5200" b="1" dirty="0"/>
              <a:t>“</a:t>
            </a:r>
            <a:r>
              <a:rPr lang="en-US" altLang="ja-JP" sz="5200" b="1" dirty="0"/>
              <a:t>hello</a:t>
            </a:r>
            <a:r>
              <a:rPr lang="ja-JP" altLang="en-US" sz="5200" b="1" dirty="0"/>
              <a:t>”</a:t>
            </a:r>
            <a:r>
              <a:rPr lang="en-US" altLang="ja-JP" sz="5200" b="1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// string1[0] = </a:t>
            </a:r>
            <a:r>
              <a:rPr lang="ja-JP" altLang="en-US" sz="5200" b="1" dirty="0"/>
              <a:t>‘</a:t>
            </a:r>
            <a:r>
              <a:rPr lang="en-US" altLang="ja-JP" sz="5200" b="1" dirty="0"/>
              <a:t>a</a:t>
            </a:r>
            <a:r>
              <a:rPr lang="ja-JP" altLang="en-US" sz="5200" b="1" dirty="0"/>
              <a:t>’</a:t>
            </a:r>
            <a:r>
              <a:rPr lang="en-US" altLang="ja-JP" sz="5200" b="1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// string1.text[0] = </a:t>
            </a:r>
            <a:r>
              <a:rPr lang="ja-JP" altLang="en-US" sz="5200" b="1" dirty="0"/>
              <a:t>‘</a:t>
            </a:r>
            <a:r>
              <a:rPr lang="en-US" altLang="ja-JP" sz="5200" b="1" dirty="0"/>
              <a:t>a</a:t>
            </a:r>
            <a:r>
              <a:rPr lang="ja-JP" altLang="en-US" sz="5200" b="1" dirty="0"/>
              <a:t>’</a:t>
            </a:r>
            <a:r>
              <a:rPr lang="en-US" altLang="ja-JP" sz="5200" b="1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5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5200" b="1" dirty="0"/>
              <a:t>// char c = string1[0];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39513-EE22-4095-836F-3C95A925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B87E6-39B8-A0FF-1EA8-981331E4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83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Library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300" b="1" dirty="0" err="1"/>
              <a:t>ostream</a:t>
            </a:r>
            <a:r>
              <a:rPr lang="en-US" sz="3300" b="1" dirty="0"/>
              <a:t>&amp; operator&lt;&lt; (</a:t>
            </a:r>
            <a:r>
              <a:rPr lang="en-US" sz="3300" b="1" dirty="0" err="1"/>
              <a:t>ostream</a:t>
            </a:r>
            <a:r>
              <a:rPr lang="en-US" sz="3300" b="1" dirty="0"/>
              <a:t> &amp;out, String &amp;str)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300" b="1" dirty="0"/>
              <a:t>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300" b="1" dirty="0"/>
              <a:t>	out &lt;&lt; </a:t>
            </a:r>
            <a:r>
              <a:rPr lang="en-US" sz="3300" b="1" dirty="0" err="1"/>
              <a:t>str.text</a:t>
            </a:r>
            <a:r>
              <a:rPr lang="en-US" sz="3300" b="1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300" b="1" dirty="0"/>
              <a:t>	return out;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300" b="1" dirty="0"/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33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33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300" b="1" dirty="0" err="1"/>
              <a:t>istream</a:t>
            </a:r>
            <a:r>
              <a:rPr lang="en-US" sz="3300" b="1" dirty="0"/>
              <a:t>&amp; operator&gt;&gt; (</a:t>
            </a:r>
            <a:r>
              <a:rPr lang="en-US" sz="3300" b="1" dirty="0" err="1"/>
              <a:t>istream</a:t>
            </a:r>
            <a:r>
              <a:rPr lang="en-US" sz="3300" b="1" dirty="0"/>
              <a:t> &amp;in, String &amp;str)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300" b="1" dirty="0"/>
              <a:t>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300" b="1" dirty="0"/>
              <a:t>	char temp[200];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300" b="1" dirty="0"/>
              <a:t>	in &gt;&gt; temp;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300" b="1" dirty="0"/>
              <a:t>	text = new char[</a:t>
            </a:r>
            <a:r>
              <a:rPr lang="en-US" sz="3300" b="1" dirty="0" err="1"/>
              <a:t>strlen</a:t>
            </a:r>
            <a:r>
              <a:rPr lang="en-US" sz="3300" b="1" dirty="0"/>
              <a:t>(temp)];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300" b="1" dirty="0"/>
              <a:t>	</a:t>
            </a:r>
            <a:r>
              <a:rPr lang="en-US" sz="3300" b="1" dirty="0" err="1"/>
              <a:t>strcpy</a:t>
            </a:r>
            <a:r>
              <a:rPr lang="en-US" sz="3300" b="1" dirty="0"/>
              <a:t>(</a:t>
            </a:r>
            <a:r>
              <a:rPr lang="en-US" sz="3300" b="1" dirty="0" err="1"/>
              <a:t>text,temp</a:t>
            </a:r>
            <a:r>
              <a:rPr lang="en-US" sz="3300" b="1" dirty="0"/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33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300" b="1" dirty="0"/>
              <a:t>	return in;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300" b="1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8028D-B4BC-46B9-B2C8-0300A3BF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FA839-2BE0-DA9D-8493-CD27F40C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83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Library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300" b="1" dirty="0"/>
              <a:t>int main ( 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300" b="1" dirty="0"/>
              <a:t>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300" b="1" dirty="0"/>
              <a:t>		String string1 = </a:t>
            </a:r>
            <a:r>
              <a:rPr lang="ja-JP" altLang="en-US" sz="1300" b="1" dirty="0"/>
              <a:t>“</a:t>
            </a:r>
            <a:r>
              <a:rPr lang="en-US" altLang="ja-JP" sz="1300" b="1" dirty="0"/>
              <a:t>hello</a:t>
            </a:r>
            <a:r>
              <a:rPr lang="ja-JP" altLang="en-US" sz="1300" b="1" dirty="0"/>
              <a:t>”</a:t>
            </a:r>
            <a:r>
              <a:rPr lang="en-US" altLang="ja-JP" sz="1300" b="1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300" b="1" dirty="0"/>
              <a:t>		String string2 = </a:t>
            </a:r>
            <a:r>
              <a:rPr lang="ja-JP" altLang="en-US" sz="1300" b="1" dirty="0"/>
              <a:t>“”</a:t>
            </a:r>
            <a:r>
              <a:rPr lang="en-US" altLang="ja-JP" sz="1300" b="1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3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300" b="1" dirty="0"/>
              <a:t>		string1 = </a:t>
            </a:r>
            <a:r>
              <a:rPr lang="ja-JP" altLang="en-US" sz="1300" b="1" dirty="0"/>
              <a:t>“</a:t>
            </a:r>
            <a:r>
              <a:rPr lang="en-US" altLang="ja-JP" sz="1300" b="1" dirty="0"/>
              <a:t>hello world</a:t>
            </a:r>
            <a:r>
              <a:rPr lang="ja-JP" altLang="en-US" sz="1300" b="1" dirty="0"/>
              <a:t>”</a:t>
            </a:r>
            <a:r>
              <a:rPr lang="en-US" altLang="ja-JP" sz="1300" b="1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300" b="1" dirty="0"/>
              <a:t>		</a:t>
            </a:r>
            <a:r>
              <a:rPr lang="en-US" sz="1300" b="1" dirty="0" err="1"/>
              <a:t>cout</a:t>
            </a:r>
            <a:r>
              <a:rPr lang="en-US" sz="1300" b="1" dirty="0"/>
              <a:t> &lt;&lt; </a:t>
            </a:r>
            <a:r>
              <a:rPr lang="ja-JP" altLang="en-US" sz="1300" b="1" dirty="0"/>
              <a:t>“</a:t>
            </a:r>
            <a:r>
              <a:rPr lang="en-US" altLang="ja-JP" sz="1300" b="1" dirty="0"/>
              <a:t>Enter string 2 text</a:t>
            </a:r>
            <a:r>
              <a:rPr lang="ja-JP" altLang="en-US" sz="1300" b="1" dirty="0"/>
              <a:t>”</a:t>
            </a:r>
            <a:r>
              <a:rPr lang="en-US" altLang="ja-JP" sz="1300" b="1" dirty="0"/>
              <a:t> &lt;&lt; </a:t>
            </a:r>
            <a:r>
              <a:rPr lang="en-US" altLang="ja-JP" sz="1300" b="1" dirty="0" err="1"/>
              <a:t>endl</a:t>
            </a:r>
            <a:r>
              <a:rPr lang="en-US" altLang="ja-JP" sz="1300" b="1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300" b="1" dirty="0"/>
              <a:t>		</a:t>
            </a:r>
            <a:r>
              <a:rPr lang="en-US" sz="1300" b="1" dirty="0" err="1"/>
              <a:t>cin</a:t>
            </a:r>
            <a:r>
              <a:rPr lang="en-US" sz="1300" b="1" dirty="0"/>
              <a:t> &gt;&gt; string2;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300" b="1" dirty="0"/>
              <a:t>	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300" b="1" dirty="0"/>
              <a:t>		if ( string1 == string2 )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300" b="1" dirty="0"/>
              <a:t>			</a:t>
            </a:r>
            <a:r>
              <a:rPr lang="en-US" sz="1300" b="1" dirty="0" err="1"/>
              <a:t>cout</a:t>
            </a:r>
            <a:r>
              <a:rPr lang="en-US" sz="1300" b="1" dirty="0"/>
              <a:t> &lt;&lt; </a:t>
            </a:r>
            <a:r>
              <a:rPr lang="ja-JP" altLang="en-US" sz="1300" b="1" dirty="0"/>
              <a:t>“</a:t>
            </a:r>
            <a:r>
              <a:rPr lang="en-US" altLang="ja-JP" sz="1300" b="1" dirty="0"/>
              <a:t>Both strings are equal</a:t>
            </a:r>
            <a:r>
              <a:rPr lang="ja-JP" altLang="en-US" sz="1300" b="1" dirty="0"/>
              <a:t>”</a:t>
            </a:r>
            <a:r>
              <a:rPr lang="en-US" altLang="ja-JP" sz="1300" b="1" dirty="0"/>
              <a:t> &lt;&lt; </a:t>
            </a:r>
            <a:r>
              <a:rPr lang="en-US" altLang="ja-JP" sz="1300" b="1" dirty="0" err="1"/>
              <a:t>endl</a:t>
            </a:r>
            <a:r>
              <a:rPr lang="en-US" altLang="ja-JP" sz="1300" b="1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3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300" b="1" dirty="0"/>
              <a:t>		string2[0] = </a:t>
            </a:r>
            <a:r>
              <a:rPr lang="ja-JP" altLang="en-US" sz="1300" b="1" dirty="0"/>
              <a:t>‘</a:t>
            </a:r>
            <a:r>
              <a:rPr lang="en-US" altLang="ja-JP" sz="1300" b="1" dirty="0"/>
              <a:t>a</a:t>
            </a:r>
            <a:r>
              <a:rPr lang="ja-JP" altLang="en-US" sz="1300" b="1" dirty="0"/>
              <a:t>’</a:t>
            </a:r>
            <a:r>
              <a:rPr lang="en-US" altLang="ja-JP" sz="1300" b="1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300" b="1" dirty="0"/>
              <a:t>		string2[1] = </a:t>
            </a:r>
            <a:r>
              <a:rPr lang="ja-JP" altLang="en-US" sz="1300" b="1" dirty="0"/>
              <a:t>‘</a:t>
            </a:r>
            <a:r>
              <a:rPr lang="en-US" altLang="ja-JP" sz="1300" b="1" dirty="0"/>
              <a:t>b</a:t>
            </a:r>
            <a:r>
              <a:rPr lang="ja-JP" altLang="en-US" sz="1300" b="1" dirty="0"/>
              <a:t>’</a:t>
            </a:r>
            <a:r>
              <a:rPr lang="en-US" altLang="ja-JP" sz="1300" b="1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300" b="1" dirty="0"/>
              <a:t>		</a:t>
            </a:r>
            <a:r>
              <a:rPr lang="en-US" sz="1300" b="1" dirty="0" err="1"/>
              <a:t>cout</a:t>
            </a:r>
            <a:r>
              <a:rPr lang="en-US" sz="1300" b="1" dirty="0"/>
              <a:t> &lt;&lt; </a:t>
            </a:r>
            <a:r>
              <a:rPr lang="ja-JP" altLang="en-US" sz="1300" b="1" dirty="0"/>
              <a:t>“</a:t>
            </a:r>
            <a:r>
              <a:rPr lang="en-US" altLang="ja-JP" sz="1300" b="1" dirty="0"/>
              <a:t>The second string is </a:t>
            </a:r>
            <a:r>
              <a:rPr lang="ja-JP" altLang="en-US" sz="1300" b="1" dirty="0"/>
              <a:t>“</a:t>
            </a:r>
            <a:r>
              <a:rPr lang="en-US" altLang="ja-JP" sz="1300" b="1" dirty="0"/>
              <a:t> &lt;&lt; string2 &lt;&lt; </a:t>
            </a:r>
            <a:r>
              <a:rPr lang="en-US" altLang="ja-JP" sz="1300" b="1" dirty="0" err="1"/>
              <a:t>endl</a:t>
            </a:r>
            <a:r>
              <a:rPr lang="en-US" altLang="ja-JP" sz="1300" b="1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300" b="1" dirty="0"/>
              <a:t>		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300" b="1" dirty="0"/>
              <a:t>		</a:t>
            </a:r>
            <a:r>
              <a:rPr lang="en-US" sz="1300" b="1" dirty="0" err="1"/>
              <a:t>cout</a:t>
            </a:r>
            <a:r>
              <a:rPr lang="en-US" sz="1300" b="1" dirty="0"/>
              <a:t>  &lt;&lt; the first character is </a:t>
            </a:r>
            <a:r>
              <a:rPr lang="ja-JP" altLang="en-US" sz="1300" b="1" dirty="0"/>
              <a:t>“</a:t>
            </a:r>
            <a:r>
              <a:rPr lang="en-US" altLang="ja-JP" sz="1300" b="1" dirty="0"/>
              <a:t>&lt;&lt; string1[0] &lt;&lt; </a:t>
            </a:r>
            <a:r>
              <a:rPr lang="en-US" altLang="ja-JP" sz="1300" b="1" dirty="0" err="1"/>
              <a:t>endl</a:t>
            </a:r>
            <a:r>
              <a:rPr lang="en-US" altLang="ja-JP" sz="1300" b="1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300" b="1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90A462-2A15-4E72-B996-2C204E3F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4F7C7-5B84-2B04-01AE-01DA8535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0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2C88-2E72-760F-0B2B-789A43E1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 operator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4D83-6CDC-9FB4-D06A-25077306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How does this statement execute?</a:t>
            </a:r>
          </a:p>
          <a:p>
            <a:pPr marL="457200" lvl="1" indent="0" algn="just">
              <a:buNone/>
            </a:pPr>
            <a:r>
              <a:rPr lang="en-US" dirty="0" err="1"/>
              <a:t>semesterGPA</a:t>
            </a:r>
            <a:r>
              <a:rPr lang="en-US" dirty="0"/>
              <a:t>[0] = 3.7;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[ ] </a:t>
            </a:r>
            <a:r>
              <a:rPr lang="en-US" dirty="0"/>
              <a:t>has higher priority than the assignment operator, therefore </a:t>
            </a:r>
            <a:r>
              <a:rPr lang="en-US" b="1" dirty="0" err="1">
                <a:solidFill>
                  <a:srgbClr val="0070C0"/>
                </a:solidFill>
              </a:rPr>
              <a:t>semesterGPA</a:t>
            </a:r>
            <a:r>
              <a:rPr lang="en-US" b="1" dirty="0">
                <a:solidFill>
                  <a:srgbClr val="0070C0"/>
                </a:solidFill>
              </a:rPr>
              <a:t>[0] </a:t>
            </a:r>
            <a:r>
              <a:rPr lang="en-US" dirty="0"/>
              <a:t>is processed first.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semesterGPA</a:t>
            </a:r>
            <a:r>
              <a:rPr lang="en-US" dirty="0"/>
              <a:t>[0] calls operator </a:t>
            </a:r>
            <a:r>
              <a:rPr lang="en-US" b="1" dirty="0">
                <a:solidFill>
                  <a:srgbClr val="FF0000"/>
                </a:solidFill>
              </a:rPr>
              <a:t>[ ]</a:t>
            </a:r>
            <a:r>
              <a:rPr lang="en-US" dirty="0"/>
              <a:t>, which then return a reference of </a:t>
            </a:r>
            <a:r>
              <a:rPr lang="en-US" dirty="0" err="1"/>
              <a:t>semesterGPA.gpa</a:t>
            </a:r>
            <a:r>
              <a:rPr lang="en-US" dirty="0"/>
              <a:t>[0].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2C953-06FD-FC35-47B6-69C09CF7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DCD33-868F-FCC3-903B-E0FCEB7A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3AB6-6D90-8EBA-147A-8E5CDBC7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 operator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5DF05-B8CD-47DE-395D-7A19375A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/>
              <a:t>The return value is </a:t>
            </a:r>
            <a:r>
              <a:rPr lang="en-US" b="1" i="1" dirty="0">
                <a:solidFill>
                  <a:srgbClr val="0070C0"/>
                </a:solidFill>
              </a:rPr>
              <a:t>reference </a:t>
            </a:r>
            <a:r>
              <a:rPr lang="en-US" dirty="0"/>
              <a:t>to </a:t>
            </a:r>
            <a:r>
              <a:rPr lang="en-US" dirty="0" err="1"/>
              <a:t>semesterGPA.gpa</a:t>
            </a:r>
            <a:r>
              <a:rPr lang="en-US" dirty="0"/>
              <a:t>[0],  and the statement </a:t>
            </a:r>
            <a:r>
              <a:rPr lang="en-US" dirty="0" err="1"/>
              <a:t>semesterGPA</a:t>
            </a:r>
            <a:r>
              <a:rPr lang="en-US" dirty="0"/>
              <a:t>[0] = 3.7 is actually integer assignment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int main ( )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{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	Student </a:t>
            </a:r>
            <a:r>
              <a:rPr lang="en-US" sz="2800" b="1" dirty="0" err="1">
                <a:latin typeface="Consolas" panose="020B0609020204030204" pitchFamily="49" charset="0"/>
              </a:rPr>
              <a:t>semesterGPA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	</a:t>
            </a:r>
            <a:r>
              <a:rPr lang="en-US" sz="2800" b="1" dirty="0" err="1">
                <a:latin typeface="Consolas" panose="020B0609020204030204" pitchFamily="49" charset="0"/>
              </a:rPr>
              <a:t>semesterGPA</a:t>
            </a:r>
            <a:r>
              <a:rPr lang="en-US" sz="2800" b="1" dirty="0">
                <a:latin typeface="Consolas" panose="020B0609020204030204" pitchFamily="49" charset="0"/>
              </a:rPr>
              <a:t>[0] = 3.7;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 the above statement is processed like as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semesterGPA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.gpa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[0] </a:t>
            </a:r>
            <a:r>
              <a:rPr lang="en-US" sz="2800" b="1" dirty="0">
                <a:latin typeface="Consolas" panose="020B0609020204030204" pitchFamily="49" charset="0"/>
              </a:rPr>
              <a:t>= 3.7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7C4BE-051F-A1CE-A55D-FA611629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F91C2-1A38-0D62-4950-DE083101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DE252-3015-B026-F5F8-88F368ED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3CF25-F5AC-13EF-7141-8CF6BB2D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0B8BA-CF28-0899-14C4-87D77758C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978" y="40116"/>
            <a:ext cx="4456043" cy="677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D0D3-32C3-71D4-0899-40FC836A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Parenthesis operator ()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98F2-C13B-0D4F-0B3F-94134182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/>
              <a:t>Can only be overloaded as a </a:t>
            </a:r>
            <a:r>
              <a:rPr lang="en-US" dirty="0">
                <a:solidFill>
                  <a:srgbClr val="0070C0"/>
                </a:solidFill>
              </a:rPr>
              <a:t>member function</a:t>
            </a:r>
          </a:p>
          <a:p>
            <a:pPr>
              <a:defRPr/>
            </a:pPr>
            <a:endParaRPr lang="en-US" dirty="0">
              <a:solidFill>
                <a:srgbClr val="FF3300"/>
              </a:solidFill>
              <a:cs typeface="Tahoma" pitchFamily="34" charset="0"/>
            </a:endParaRPr>
          </a:p>
          <a:p>
            <a:pPr>
              <a:defRPr/>
            </a:pPr>
            <a:r>
              <a:rPr lang="en-US" dirty="0">
                <a:cs typeface="Tahoma" pitchFamily="34" charset="0"/>
              </a:rPr>
              <a:t>Can have </a:t>
            </a:r>
            <a:r>
              <a:rPr lang="en-US" dirty="0">
                <a:solidFill>
                  <a:srgbClr val="0070C0"/>
                </a:solidFill>
                <a:cs typeface="Tahoma" pitchFamily="34" charset="0"/>
              </a:rPr>
              <a:t>any return type</a:t>
            </a:r>
          </a:p>
          <a:p>
            <a:pPr>
              <a:defRPr/>
            </a:pPr>
            <a:endParaRPr lang="en-US" dirty="0">
              <a:solidFill>
                <a:srgbClr val="0070C0"/>
              </a:solidFill>
              <a:cs typeface="Tahoma" pitchFamily="34" charset="0"/>
            </a:endParaRPr>
          </a:p>
          <a:p>
            <a:pPr>
              <a:defRPr/>
            </a:pPr>
            <a:r>
              <a:rPr lang="en-US" dirty="0">
                <a:cs typeface="Tahoma" pitchFamily="34" charset="0"/>
              </a:rPr>
              <a:t>Can have </a:t>
            </a:r>
            <a:r>
              <a:rPr lang="en-US" dirty="0">
                <a:solidFill>
                  <a:srgbClr val="0070C0"/>
                </a:solidFill>
                <a:cs typeface="Tahoma" pitchFamily="34" charset="0"/>
              </a:rPr>
              <a:t>zero</a:t>
            </a:r>
            <a:r>
              <a:rPr lang="en-US" dirty="0">
                <a:cs typeface="Tahoma" pitchFamily="34" charset="0"/>
              </a:rPr>
              <a:t> or </a:t>
            </a:r>
            <a:r>
              <a:rPr lang="en-US" dirty="0">
                <a:solidFill>
                  <a:srgbClr val="0070C0"/>
                </a:solidFill>
                <a:cs typeface="Tahoma" pitchFamily="34" charset="0"/>
              </a:rPr>
              <a:t>more parameters</a:t>
            </a:r>
          </a:p>
          <a:p>
            <a:pPr>
              <a:defRPr/>
            </a:pPr>
            <a:endParaRPr lang="en-US" dirty="0">
              <a:solidFill>
                <a:srgbClr val="0070C0"/>
              </a:solidFill>
              <a:cs typeface="Tahoma" pitchFamily="34" charset="0"/>
            </a:endParaRPr>
          </a:p>
          <a:p>
            <a:pPr>
              <a:defRPr/>
            </a:pPr>
            <a:r>
              <a:rPr lang="en-US" dirty="0">
                <a:cs typeface="Tahoma" pitchFamily="34" charset="0"/>
              </a:rPr>
              <a:t>Implement any logic in the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A9FF-3EC4-BCE5-A2DA-A772F256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7416B-6FA0-7DB5-A86F-AB0AB15F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51FB84-C30C-4E76-2E80-43328BF6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Programming-Fall 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C6ADC-5AD0-0266-B289-20DF830B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7DA19-E2DC-70CE-02A8-74A688AF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9" y="42378"/>
            <a:ext cx="8461981" cy="6773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B1ACF-DDB1-4BC9-6F7D-78BFAC434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891" y="136523"/>
            <a:ext cx="4676037" cy="53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2841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9282</TotalTime>
  <Words>1522</Words>
  <Application>Microsoft Office PowerPoint</Application>
  <PresentationFormat>Widescreen</PresentationFormat>
  <Paragraphs>539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ＭＳ Ｐゴシック</vt:lpstr>
      <vt:lpstr>Arial</vt:lpstr>
      <vt:lpstr>Calibri</vt:lpstr>
      <vt:lpstr>Century Gothic</vt:lpstr>
      <vt:lpstr>Consolas</vt:lpstr>
      <vt:lpstr>Courier New</vt:lpstr>
      <vt:lpstr>Elephant</vt:lpstr>
      <vt:lpstr>Monotype Sorts</vt:lpstr>
      <vt:lpstr>Tahoma</vt:lpstr>
      <vt:lpstr>Times New Roman</vt:lpstr>
      <vt:lpstr>urw-din</vt:lpstr>
      <vt:lpstr>BrushVTI</vt:lpstr>
      <vt:lpstr>Operator overloading </vt:lpstr>
      <vt:lpstr>Subscript operator [ ]</vt:lpstr>
      <vt:lpstr>Subscript operator [ ]</vt:lpstr>
      <vt:lpstr>Subscript operator [ ]</vt:lpstr>
      <vt:lpstr>Subscript operator [ ]</vt:lpstr>
      <vt:lpstr>Subscript operator [ ]</vt:lpstr>
      <vt:lpstr>PowerPoint Presentation</vt:lpstr>
      <vt:lpstr>Parenthesis operator ()</vt:lpstr>
      <vt:lpstr>PowerPoint Presentation</vt:lpstr>
      <vt:lpstr>PowerPoint Presentation</vt:lpstr>
      <vt:lpstr>Calling an overloaded operator from native data types</vt:lpstr>
      <vt:lpstr>Calling an overloaded operator from native data types</vt:lpstr>
      <vt:lpstr>Friend Functions</vt:lpstr>
      <vt:lpstr>Calling an overloaded operator from native data types</vt:lpstr>
      <vt:lpstr>Example</vt:lpstr>
      <vt:lpstr>Example</vt:lpstr>
      <vt:lpstr>Overloading iostream operators  &gt;&gt; and &lt;&lt;</vt:lpstr>
      <vt:lpstr>PowerPoint Presentation</vt:lpstr>
      <vt:lpstr>Overloading iostream operators  &gt;&gt; and &lt;&lt;</vt:lpstr>
      <vt:lpstr>Overloading iostream operators  &gt;&gt; and &lt;&lt;</vt:lpstr>
      <vt:lpstr>Overloading iostream operators  &gt;&gt; and &lt;&lt;</vt:lpstr>
      <vt:lpstr>Example</vt:lpstr>
      <vt:lpstr>Example</vt:lpstr>
      <vt:lpstr>Example</vt:lpstr>
      <vt:lpstr>Overloading iostream operators  &gt;&gt; and &lt;&lt;</vt:lpstr>
      <vt:lpstr>Data Conversion</vt:lpstr>
      <vt:lpstr>Implicit Conversion b/w Basic Types</vt:lpstr>
      <vt:lpstr>Explicit Conversion b/w Basic Types</vt:lpstr>
      <vt:lpstr>Conversion Between Objects and Basic Types</vt:lpstr>
      <vt:lpstr>Conversion Between Objects and Basic Types</vt:lpstr>
      <vt:lpstr>Conversion From User Defined to Basic</vt:lpstr>
      <vt:lpstr>Conversion From User Defined to Basic</vt:lpstr>
      <vt:lpstr>Conversion From User Defined to Basic</vt:lpstr>
      <vt:lpstr>Conversion From User Defined to Basic</vt:lpstr>
      <vt:lpstr>Conversion between Objects of Different Classes</vt:lpstr>
      <vt:lpstr>Example</vt:lpstr>
      <vt:lpstr>Example</vt:lpstr>
      <vt:lpstr>Consequences of Operator Overloading and Conversion</vt:lpstr>
      <vt:lpstr>Show Restraint </vt:lpstr>
      <vt:lpstr>String Library</vt:lpstr>
      <vt:lpstr>String Library</vt:lpstr>
      <vt:lpstr>String Library</vt:lpstr>
      <vt:lpstr>String Library</vt:lpstr>
      <vt:lpstr>String Library</vt:lpstr>
      <vt:lpstr>String Library</vt:lpstr>
      <vt:lpstr>String Library</vt:lpstr>
      <vt:lpstr>String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MARIUM HIDA</dc:creator>
  <cp:lastModifiedBy>Aqib Rehman</cp:lastModifiedBy>
  <cp:revision>676</cp:revision>
  <cp:lastPrinted>2023-01-23T10:34:20Z</cp:lastPrinted>
  <dcterms:created xsi:type="dcterms:W3CDTF">2023-01-20T09:57:02Z</dcterms:created>
  <dcterms:modified xsi:type="dcterms:W3CDTF">2024-10-22T08:34:46Z</dcterms:modified>
</cp:coreProperties>
</file>