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9" r:id="rId1"/>
    <p:sldMasterId id="2147483670" r:id="rId2"/>
  </p:sldMasterIdLst>
  <p:notesMasterIdLst>
    <p:notesMasterId r:id="rId4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50"/>
      <p:bold r:id="rId51"/>
      <p:italic r:id="rId52"/>
      <p:boldItalic r:id="rId53"/>
    </p:embeddedFont>
    <p:embeddedFont>
      <p:font typeface="Comic Sans MS" panose="030F0702030302020204" pitchFamily="66" charset="0"/>
      <p:regular r:id="rId54"/>
      <p:bold r:id="rId55"/>
      <p:italic r:id="rId56"/>
      <p:boldItalic r:id="rId57"/>
    </p:embeddedFont>
    <p:embeddedFont>
      <p:font typeface="Consolas" panose="020B0609020204030204" pitchFamily="49" charset="0"/>
      <p:regular r:id="rId58"/>
      <p:bold r:id="rId59"/>
      <p:italic r:id="rId60"/>
      <p:boldItalic r:id="rId61"/>
    </p:embeddedFont>
    <p:embeddedFont>
      <p:font typeface="Roboto" panose="02000000000000000000" pitchFamily="2" charset="0"/>
      <p:regular r:id="rId62"/>
      <p:bold r:id="rId63"/>
      <p:italic r:id="rId64"/>
      <p:boldItalic r:id="rId6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38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font" Target="fonts/font14.fntdata"/><Relationship Id="rId68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font" Target="fonts/font4.fntdata"/><Relationship Id="rId58" Type="http://schemas.openxmlformats.org/officeDocument/2006/relationships/font" Target="fonts/font9.fntdata"/><Relationship Id="rId66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font" Target="fonts/font12.fntdata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font" Target="fonts/font7.fntdata"/><Relationship Id="rId64" Type="http://schemas.openxmlformats.org/officeDocument/2006/relationships/font" Target="fonts/font15.fntdata"/><Relationship Id="rId69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font" Target="fonts/font2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font" Target="fonts/font10.fntdata"/><Relationship Id="rId67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font" Target="fonts/font5.fntdata"/><Relationship Id="rId62" Type="http://schemas.openxmlformats.org/officeDocument/2006/relationships/font" Target="fonts/font13.fntdata"/><Relationship Id="rId7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notesMaster" Target="notesMasters/notesMaster1.xml"/><Relationship Id="rId57" Type="http://schemas.openxmlformats.org/officeDocument/2006/relationships/font" Target="fonts/font8.fntdata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font" Target="fonts/font3.fntdata"/><Relationship Id="rId60" Type="http://schemas.openxmlformats.org/officeDocument/2006/relationships/font" Target="fonts/font11.fntdata"/><Relationship Id="rId65" Type="http://schemas.openxmlformats.org/officeDocument/2006/relationships/font" Target="fonts/font16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font" Target="fonts/font1.fntdata"/><Relationship Id="rId55" Type="http://schemas.openxmlformats.org/officeDocument/2006/relationships/font" Target="fonts/font6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eshan khan" userId="860a7133-657c-43e7-a51a-16ddffe6fb40" providerId="ADAL" clId="{DA23313A-5307-441A-95CE-4DEC99892E02}"/>
    <pc:docChg chg="modSld">
      <pc:chgData name="zeshan khan" userId="860a7133-657c-43e7-a51a-16ddffe6fb40" providerId="ADAL" clId="{DA23313A-5307-441A-95CE-4DEC99892E02}" dt="2024-11-06T07:35:19.525" v="16" actId="20577"/>
      <pc:docMkLst>
        <pc:docMk/>
      </pc:docMkLst>
      <pc:sldChg chg="modSp mod">
        <pc:chgData name="zeshan khan" userId="860a7133-657c-43e7-a51a-16ddffe6fb40" providerId="ADAL" clId="{DA23313A-5307-441A-95CE-4DEC99892E02}" dt="2024-11-06T07:34:48.486" v="9" actId="20577"/>
        <pc:sldMkLst>
          <pc:docMk/>
          <pc:sldMk cId="0" sldId="259"/>
        </pc:sldMkLst>
        <pc:spChg chg="mod">
          <ac:chgData name="zeshan khan" userId="860a7133-657c-43e7-a51a-16ddffe6fb40" providerId="ADAL" clId="{DA23313A-5307-441A-95CE-4DEC99892E02}" dt="2024-11-06T07:34:48.486" v="9" actId="20577"/>
          <ac:spMkLst>
            <pc:docMk/>
            <pc:sldMk cId="0" sldId="259"/>
            <ac:spMk id="174" creationId="{00000000-0000-0000-0000-000000000000}"/>
          </ac:spMkLst>
        </pc:spChg>
      </pc:sldChg>
      <pc:sldChg chg="modSp mod">
        <pc:chgData name="zeshan khan" userId="860a7133-657c-43e7-a51a-16ddffe6fb40" providerId="ADAL" clId="{DA23313A-5307-441A-95CE-4DEC99892E02}" dt="2024-11-06T07:35:10.186" v="13" actId="20577"/>
        <pc:sldMkLst>
          <pc:docMk/>
          <pc:sldMk cId="0" sldId="261"/>
        </pc:sldMkLst>
        <pc:spChg chg="mod">
          <ac:chgData name="zeshan khan" userId="860a7133-657c-43e7-a51a-16ddffe6fb40" providerId="ADAL" clId="{DA23313A-5307-441A-95CE-4DEC99892E02}" dt="2024-11-06T07:35:10.186" v="13" actId="20577"/>
          <ac:spMkLst>
            <pc:docMk/>
            <pc:sldMk cId="0" sldId="261"/>
            <ac:spMk id="192" creationId="{00000000-0000-0000-0000-000000000000}"/>
          </ac:spMkLst>
        </pc:spChg>
      </pc:sldChg>
      <pc:sldChg chg="modSp mod">
        <pc:chgData name="zeshan khan" userId="860a7133-657c-43e7-a51a-16ddffe6fb40" providerId="ADAL" clId="{DA23313A-5307-441A-95CE-4DEC99892E02}" dt="2024-11-06T07:35:19.525" v="16" actId="20577"/>
        <pc:sldMkLst>
          <pc:docMk/>
          <pc:sldMk cId="0" sldId="263"/>
        </pc:sldMkLst>
        <pc:spChg chg="mod">
          <ac:chgData name="zeshan khan" userId="860a7133-657c-43e7-a51a-16ddffe6fb40" providerId="ADAL" clId="{DA23313A-5307-441A-95CE-4DEC99892E02}" dt="2024-11-06T07:35:19.525" v="16" actId="20577"/>
          <ac:spMkLst>
            <pc:docMk/>
            <pc:sldMk cId="0" sldId="263"/>
            <ac:spMk id="20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3" name="Google Shape;13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8" name="Google Shape;21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6" name="Google Shape;22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3" name="Google Shape;233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base class pointer can point to a derived class object, but we can only access base class member or virtual functions using the base class pointer because object slicing happens when a derived class object is assigned to a base class object. Additional attributes of a derived class object are sliced off to form the base class object.</a:t>
            </a:r>
            <a:endParaRPr/>
          </a:p>
        </p:txBody>
      </p:sp>
      <p:sp>
        <p:nvSpPr>
          <p:cNvPr id="234" name="Google Shape;234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1" name="Google Shape;24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9" name="Google Shape;24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7" name="Google Shape;25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6" name="Google Shape;26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3" name="Google Shape;27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18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0" name="Google Shape;28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1" name="Google Shape;281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See inheritance5.h and pr15-03.cpp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8" name="Google Shape;28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9" name="Google Shape;289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See inheritance5.h and pr15-03.cpp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6" name="Google Shape;146;p2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Object Oriented Analyis &amp; Design - Fawad Ali</a:t>
            </a:r>
            <a:endParaRPr/>
          </a:p>
        </p:txBody>
      </p:sp>
      <p:sp>
        <p:nvSpPr>
          <p:cNvPr id="147" name="Google Shape;14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6" name="Google Shape;29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3" name="Google Shape;30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1" name="Google Shape;311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0" name="Google Shape;320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9" name="Google Shape;32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7" name="Google Shape;337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6" name="Google Shape;34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27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5" name="Google Shape;355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6" name="Google Shape;356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See inheritance5.h and pr15-03.cpp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4" name="Google Shape;364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29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1" name="Google Shape;371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2" name="Google Shape;372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3" name="Google Shape;16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30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9" name="Google Shape;379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0" name="Google Shape;380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See inheritance5.h and pr15-03.cpp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8" name="Google Shape;388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6" name="Google Shape;396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7" name="Google Shape;397;p32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Object Oriented Analyis &amp; Design - Fawad Ali</a:t>
            </a:r>
            <a:endParaRPr/>
          </a:p>
        </p:txBody>
      </p:sp>
      <p:sp>
        <p:nvSpPr>
          <p:cNvPr id="398" name="Google Shape;398;p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05" name="Google Shape;405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16" name="Google Shape;416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4" name="Google Shape;424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25" name="Google Shape;425;p3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2" name="Google Shape;432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41" name="Google Shape;441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50" name="Google Shape;450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39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9" name="Google Shape;459;p3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1" name="Google Shape;17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4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40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7" name="Google Shape;467;p4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4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41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5" name="Google Shape;475;p4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42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3" name="Google Shape;483;p4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4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43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1" name="Google Shape;491;p4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4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44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9" name="Google Shape;499;p4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4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45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6" name="Google Shape;506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4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46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4" name="Google Shape;514;p4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8" name="Google Shape;17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9" name="Google Shape;18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6" name="Google Shape;19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4" name="Google Shape;20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1" name="Google Shape;21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457200" y="143213"/>
            <a:ext cx="8226669" cy="829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 b="1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457200" y="1310054"/>
            <a:ext cx="8299938" cy="5108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027377" y="6419106"/>
            <a:ext cx="729761" cy="31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folie">
  <p:cSld name="Titelfolie">
    <p:bg>
      <p:bgPr>
        <a:solidFill>
          <a:schemeClr val="lt1"/>
        </a:soli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37168" y="0"/>
            <a:ext cx="9181167" cy="6857999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4"/>
          <p:cNvSpPr txBox="1">
            <a:spLocks noGrp="1"/>
          </p:cNvSpPr>
          <p:nvPr>
            <p:ph type="ctrTitle"/>
          </p:nvPr>
        </p:nvSpPr>
        <p:spPr>
          <a:xfrm>
            <a:off x="648633" y="204227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ubTitle" idx="1"/>
          </p:nvPr>
        </p:nvSpPr>
        <p:spPr>
          <a:xfrm>
            <a:off x="2558716" y="3933699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9pPr>
          </a:lstStyle>
          <a:p>
            <a:endParaRPr/>
          </a:p>
        </p:txBody>
      </p:sp>
      <p:pic>
        <p:nvPicPr>
          <p:cNvPr id="29" name="Google Shape;29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641786" y="5704389"/>
            <a:ext cx="1062970" cy="8597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 b="1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 type="obj">
  <p:cSld name="OBJEC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>
            <a:spLocks noGrp="1"/>
          </p:cNvSpPr>
          <p:nvPr>
            <p:ph type="title"/>
          </p:nvPr>
        </p:nvSpPr>
        <p:spPr>
          <a:xfrm>
            <a:off x="457200" y="143213"/>
            <a:ext cx="8226669" cy="829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 b="1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body" idx="1"/>
          </p:nvPr>
        </p:nvSpPr>
        <p:spPr>
          <a:xfrm>
            <a:off x="457200" y="1310054"/>
            <a:ext cx="8299938" cy="5108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sldNum" idx="12"/>
          </p:nvPr>
        </p:nvSpPr>
        <p:spPr>
          <a:xfrm>
            <a:off x="8027377" y="6419106"/>
            <a:ext cx="729761" cy="31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folie">
  <p:cSld name="Titelfolie">
    <p:bg>
      <p:bgPr>
        <a:solidFill>
          <a:schemeClr val="lt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/>
          <p:nvPr/>
        </p:nvSpPr>
        <p:spPr>
          <a:xfrm>
            <a:off x="-37168" y="0"/>
            <a:ext cx="9181167" cy="6857999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0"/>
          <p:cNvSpPr txBox="1">
            <a:spLocks noGrp="1"/>
          </p:cNvSpPr>
          <p:nvPr>
            <p:ph type="ctrTitle"/>
          </p:nvPr>
        </p:nvSpPr>
        <p:spPr>
          <a:xfrm>
            <a:off x="648633" y="204227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subTitle" idx="1"/>
          </p:nvPr>
        </p:nvSpPr>
        <p:spPr>
          <a:xfrm>
            <a:off x="2558716" y="3933699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9pPr>
          </a:lstStyle>
          <a:p>
            <a:endParaRPr/>
          </a:p>
        </p:txBody>
      </p:sp>
      <p:pic>
        <p:nvPicPr>
          <p:cNvPr id="63" name="Google Shape;63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641786" y="5704389"/>
            <a:ext cx="1062970" cy="8597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/>
          <p:nvPr/>
        </p:nvSpPr>
        <p:spPr>
          <a:xfrm>
            <a:off x="1219200" y="5486400"/>
            <a:ext cx="6400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3333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5"/>
          <p:cNvSpPr/>
          <p:nvPr/>
        </p:nvSpPr>
        <p:spPr>
          <a:xfrm>
            <a:off x="163513" y="5961063"/>
            <a:ext cx="2133600" cy="88265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Polymorphism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CS1004 Object Oriented Programming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4"/>
          <p:cNvSpPr txBox="1">
            <a:spLocks noGrp="1"/>
          </p:cNvSpPr>
          <p:nvPr>
            <p:ph type="title"/>
          </p:nvPr>
        </p:nvSpPr>
        <p:spPr>
          <a:xfrm>
            <a:off x="457200" y="143213"/>
            <a:ext cx="8226669" cy="829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Pointers to Derived Classes (contd.)</a:t>
            </a:r>
            <a:endParaRPr/>
          </a:p>
        </p:txBody>
      </p:sp>
      <p:sp>
        <p:nvSpPr>
          <p:cNvPr id="221" name="Google Shape;221;p34"/>
          <p:cNvSpPr txBox="1">
            <a:spLocks noGrp="1"/>
          </p:cNvSpPr>
          <p:nvPr>
            <p:ph type="body" idx="1"/>
          </p:nvPr>
        </p:nvSpPr>
        <p:spPr>
          <a:xfrm>
            <a:off x="457200" y="1310054"/>
            <a:ext cx="8299938" cy="5108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While it is allowed for a base class pointer to point to a derived object, the </a:t>
            </a:r>
            <a:r>
              <a:rPr lang="en-US" dirty="0">
                <a:solidFill>
                  <a:srgbClr val="FF0000"/>
                </a:solidFill>
              </a:rPr>
              <a:t>reverse is not true.</a:t>
            </a:r>
            <a:endParaRPr dirty="0"/>
          </a:p>
          <a:p>
            <a:pPr marL="742950" lvl="1" indent="-1333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  <a:p>
            <a:pPr marL="457200" lvl="1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70C0"/>
              </a:buClr>
              <a:buSzPts val="2400"/>
              <a:buNone/>
            </a:pPr>
            <a:r>
              <a:rPr lang="en-US" dirty="0">
                <a:solidFill>
                  <a:srgbClr val="0070C0"/>
                </a:solidFill>
              </a:rPr>
              <a:t>base</a:t>
            </a:r>
            <a:r>
              <a:rPr lang="en-US" dirty="0"/>
              <a:t> b1;</a:t>
            </a:r>
            <a:endParaRPr dirty="0"/>
          </a:p>
          <a:p>
            <a:pPr marL="457200" lvl="1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B050"/>
              </a:buClr>
              <a:buSzPts val="2400"/>
              <a:buNone/>
            </a:pPr>
            <a:r>
              <a:rPr lang="en-US" dirty="0">
                <a:solidFill>
                  <a:srgbClr val="00B050"/>
                </a:solidFill>
              </a:rPr>
              <a:t>derived</a:t>
            </a:r>
            <a:r>
              <a:rPr lang="en-US" dirty="0"/>
              <a:t> *pd = &amp;b1; </a:t>
            </a:r>
            <a:r>
              <a:rPr lang="en-US" b="1" dirty="0">
                <a:solidFill>
                  <a:srgbClr val="FF0000"/>
                </a:solidFill>
              </a:rPr>
              <a:t>// compiler error</a:t>
            </a:r>
            <a:endParaRPr dirty="0"/>
          </a:p>
        </p:txBody>
      </p:sp>
      <p:sp>
        <p:nvSpPr>
          <p:cNvPr id="222" name="Google Shape;222;p34"/>
          <p:cNvSpPr txBox="1">
            <a:spLocks noGrp="1"/>
          </p:cNvSpPr>
          <p:nvPr>
            <p:ph type="sldNum" idx="12"/>
          </p:nvPr>
        </p:nvSpPr>
        <p:spPr>
          <a:xfrm>
            <a:off x="8027377" y="6419106"/>
            <a:ext cx="729761" cy="31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5"/>
          <p:cNvSpPr txBox="1">
            <a:spLocks noGrp="1"/>
          </p:cNvSpPr>
          <p:nvPr>
            <p:ph type="title"/>
          </p:nvPr>
        </p:nvSpPr>
        <p:spPr>
          <a:xfrm>
            <a:off x="457200" y="143213"/>
            <a:ext cx="8226669" cy="829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Pointers to Derived Classes (contd.)</a:t>
            </a:r>
            <a:endParaRPr/>
          </a:p>
        </p:txBody>
      </p:sp>
      <p:sp>
        <p:nvSpPr>
          <p:cNvPr id="229" name="Google Shape;229;p35"/>
          <p:cNvSpPr txBox="1">
            <a:spLocks noGrp="1"/>
          </p:cNvSpPr>
          <p:nvPr>
            <p:ph type="body" idx="1"/>
          </p:nvPr>
        </p:nvSpPr>
        <p:spPr>
          <a:xfrm>
            <a:off x="457200" y="1310054"/>
            <a:ext cx="8299938" cy="5108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Char char="•"/>
            </a:pPr>
            <a:r>
              <a:rPr lang="en-US">
                <a:solidFill>
                  <a:srgbClr val="0070C0"/>
                </a:solidFill>
              </a:rPr>
              <a:t>Access to members of a class object </a:t>
            </a:r>
            <a:r>
              <a:rPr lang="en-US"/>
              <a:t>is determined by the type of 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An object name (i.e., variable, etc.)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A reference to an object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A pointer to an object</a:t>
            </a:r>
            <a:endParaRPr/>
          </a:p>
        </p:txBody>
      </p:sp>
      <p:sp>
        <p:nvSpPr>
          <p:cNvPr id="230" name="Google Shape;230;p35"/>
          <p:cNvSpPr txBox="1">
            <a:spLocks noGrp="1"/>
          </p:cNvSpPr>
          <p:nvPr>
            <p:ph type="sldNum" idx="12"/>
          </p:nvPr>
        </p:nvSpPr>
        <p:spPr>
          <a:xfrm>
            <a:off x="8027377" y="6419106"/>
            <a:ext cx="729761" cy="31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6"/>
          <p:cNvSpPr txBox="1">
            <a:spLocks noGrp="1"/>
          </p:cNvSpPr>
          <p:nvPr>
            <p:ph type="title"/>
          </p:nvPr>
        </p:nvSpPr>
        <p:spPr>
          <a:xfrm>
            <a:off x="457200" y="143213"/>
            <a:ext cx="8226669" cy="829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Pointers to Derived Classes (contd.)</a:t>
            </a:r>
            <a:endParaRPr/>
          </a:p>
        </p:txBody>
      </p:sp>
      <p:sp>
        <p:nvSpPr>
          <p:cNvPr id="237" name="Google Shape;237;p36"/>
          <p:cNvSpPr txBox="1">
            <a:spLocks noGrp="1"/>
          </p:cNvSpPr>
          <p:nvPr>
            <p:ph type="body" idx="1"/>
          </p:nvPr>
        </p:nvSpPr>
        <p:spPr>
          <a:xfrm>
            <a:off x="457200" y="1310054"/>
            <a:ext cx="8299938" cy="5108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Using a </a:t>
            </a:r>
            <a:r>
              <a:rPr lang="en-US">
                <a:solidFill>
                  <a:srgbClr val="0070C0"/>
                </a:solidFill>
              </a:rPr>
              <a:t>base class pointer </a:t>
            </a:r>
            <a:r>
              <a:rPr lang="en-US"/>
              <a:t>(pointing to a derived class object) can access </a:t>
            </a:r>
            <a:r>
              <a:rPr lang="en-US">
                <a:solidFill>
                  <a:srgbClr val="0070C0"/>
                </a:solidFill>
              </a:rPr>
              <a:t>only those members of the derived object that were inherited from the base</a:t>
            </a:r>
            <a:r>
              <a:rPr lang="en-US"/>
              <a:t>.</a:t>
            </a:r>
            <a:endParaRPr/>
          </a:p>
          <a:p>
            <a:pPr marL="34290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This is because the base pointer has knowledge only of the base class.</a:t>
            </a:r>
            <a:endParaRPr/>
          </a:p>
          <a:p>
            <a:pPr marL="34290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70C0"/>
              </a:buClr>
              <a:buSzPts val="2400"/>
              <a:buChar char="•"/>
            </a:pPr>
            <a:r>
              <a:rPr lang="en-US">
                <a:solidFill>
                  <a:srgbClr val="0070C0"/>
                </a:solidFill>
              </a:rPr>
              <a:t>It knows nothing</a:t>
            </a:r>
            <a:r>
              <a:rPr lang="en-US"/>
              <a:t> about the members added by the derived class.</a:t>
            </a:r>
            <a:endParaRPr/>
          </a:p>
        </p:txBody>
      </p:sp>
      <p:sp>
        <p:nvSpPr>
          <p:cNvPr id="238" name="Google Shape;238;p36"/>
          <p:cNvSpPr txBox="1">
            <a:spLocks noGrp="1"/>
          </p:cNvSpPr>
          <p:nvPr>
            <p:ph type="sldNum" idx="12"/>
          </p:nvPr>
        </p:nvSpPr>
        <p:spPr>
          <a:xfrm>
            <a:off x="8027377" y="6419106"/>
            <a:ext cx="729761" cy="31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7"/>
          <p:cNvSpPr txBox="1">
            <a:spLocks noGrp="1"/>
          </p:cNvSpPr>
          <p:nvPr>
            <p:ph type="title"/>
          </p:nvPr>
        </p:nvSpPr>
        <p:spPr>
          <a:xfrm>
            <a:off x="457200" y="143213"/>
            <a:ext cx="8226669" cy="829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Pointer of Base Class</a:t>
            </a:r>
            <a:endParaRPr/>
          </a:p>
        </p:txBody>
      </p:sp>
      <p:sp>
        <p:nvSpPr>
          <p:cNvPr id="244" name="Google Shape;244;p37"/>
          <p:cNvSpPr txBox="1">
            <a:spLocks noGrp="1"/>
          </p:cNvSpPr>
          <p:nvPr>
            <p:ph type="body" idx="1"/>
          </p:nvPr>
        </p:nvSpPr>
        <p:spPr>
          <a:xfrm>
            <a:off x="457200" y="1310054"/>
            <a:ext cx="8299938" cy="5108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None/>
            </a:pP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rgbClr val="0000FF"/>
              </a:buClr>
              <a:buSzPct val="100000"/>
              <a:buNone/>
            </a:pP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rgbClr val="0000FF"/>
              </a:buClr>
              <a:buSzPct val="100000"/>
              <a:buNone/>
            </a:pP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void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func() {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cout </a:t>
            </a: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"A's func"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endl;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rgbClr val="0000FF"/>
              </a:buClr>
              <a:buSzPct val="100000"/>
              <a:buNone/>
            </a:pP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rgbClr val="0000FF"/>
              </a:buClr>
              <a:buSzPct val="100000"/>
              <a:buNone/>
            </a:pP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rgbClr val="0000FF"/>
              </a:buClr>
              <a:buSzPct val="100000"/>
              <a:buNone/>
            </a:pP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void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func() {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cout </a:t>
            </a: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"B's func"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endl;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rgbClr val="0000FF"/>
              </a:buClr>
              <a:buSzPct val="100000"/>
              <a:buNone/>
            </a:pP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main() {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rgbClr val="2B91AF"/>
              </a:buClr>
              <a:buSzPct val="100000"/>
              <a:buNone/>
            </a:pPr>
            <a:r>
              <a:rPr lang="en-US" sz="18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	B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b;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rgbClr val="008000"/>
              </a:buClr>
              <a:buSzPct val="100000"/>
              <a:buNone/>
            </a:pPr>
            <a:r>
              <a:rPr lang="en-US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	//pointer of class type A points to 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rgbClr val="008000"/>
              </a:buClr>
              <a:buSzPct val="100000"/>
              <a:buNone/>
            </a:pPr>
            <a:r>
              <a:rPr lang="en-US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	//object of child class B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rgbClr val="2B91AF"/>
              </a:buClr>
              <a:buSzPct val="100000"/>
              <a:buNone/>
            </a:pPr>
            <a:r>
              <a:rPr lang="en-US" sz="18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	A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* a = &amp;b; 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a-&gt;func(); </a:t>
            </a:r>
            <a:r>
              <a:rPr lang="en-US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//calls A's func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245" name="Google Shape;245;p37"/>
          <p:cNvSpPr txBox="1">
            <a:spLocks noGrp="1"/>
          </p:cNvSpPr>
          <p:nvPr>
            <p:ph type="sldNum" idx="12"/>
          </p:nvPr>
        </p:nvSpPr>
        <p:spPr>
          <a:xfrm>
            <a:off x="8027377" y="6419106"/>
            <a:ext cx="729761" cy="31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pic>
        <p:nvPicPr>
          <p:cNvPr id="246" name="Google Shape;246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58477" y="972946"/>
            <a:ext cx="2152505" cy="815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8"/>
          <p:cNvSpPr txBox="1">
            <a:spLocks noGrp="1"/>
          </p:cNvSpPr>
          <p:nvPr>
            <p:ph type="title"/>
          </p:nvPr>
        </p:nvSpPr>
        <p:spPr>
          <a:xfrm>
            <a:off x="457200" y="143213"/>
            <a:ext cx="8226669" cy="829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Reference of Base Class</a:t>
            </a:r>
            <a:endParaRPr/>
          </a:p>
        </p:txBody>
      </p:sp>
      <p:sp>
        <p:nvSpPr>
          <p:cNvPr id="252" name="Google Shape;252;p38"/>
          <p:cNvSpPr txBox="1">
            <a:spLocks noGrp="1"/>
          </p:cNvSpPr>
          <p:nvPr>
            <p:ph type="body" idx="1"/>
          </p:nvPr>
        </p:nvSpPr>
        <p:spPr>
          <a:xfrm>
            <a:off x="457200" y="1310054"/>
            <a:ext cx="8299938" cy="5108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None/>
            </a:pP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rgbClr val="0000FF"/>
              </a:buClr>
              <a:buSzPct val="100000"/>
              <a:buNone/>
            </a:pP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rgbClr val="0000FF"/>
              </a:buClr>
              <a:buSzPct val="100000"/>
              <a:buNone/>
            </a:pP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void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func() {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cout </a:t>
            </a: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"A's func"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endl;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rgbClr val="0000FF"/>
              </a:buClr>
              <a:buSzPct val="100000"/>
              <a:buNone/>
            </a:pP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rgbClr val="0000FF"/>
              </a:buClr>
              <a:buSzPct val="100000"/>
              <a:buNone/>
            </a:pP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rgbClr val="0000FF"/>
              </a:buClr>
              <a:buSzPct val="100000"/>
              <a:buNone/>
            </a:pP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void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func() {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cout </a:t>
            </a: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"B's func"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endl;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rgbClr val="0000FF"/>
              </a:buClr>
              <a:buSzPct val="100000"/>
              <a:buNone/>
            </a:pP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main() {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rgbClr val="2B91AF"/>
              </a:buClr>
              <a:buSzPct val="100000"/>
              <a:buNone/>
            </a:pPr>
            <a:r>
              <a:rPr lang="en-US" sz="18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	B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b;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rgbClr val="008000"/>
              </a:buClr>
              <a:buSzPct val="100000"/>
              <a:buNone/>
            </a:pPr>
            <a:r>
              <a:rPr lang="en-US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	//reference of class type A refers to 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rgbClr val="008000"/>
              </a:buClr>
              <a:buSzPct val="100000"/>
              <a:buNone/>
            </a:pPr>
            <a:r>
              <a:rPr lang="en-US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	//object of child class B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rgbClr val="2B91AF"/>
              </a:buClr>
              <a:buSzPct val="100000"/>
              <a:buNone/>
            </a:pPr>
            <a:r>
              <a:rPr lang="en-US" sz="18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	A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&amp; a = b; 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a.func(); </a:t>
            </a:r>
            <a:r>
              <a:rPr lang="en-US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//calls A's func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253" name="Google Shape;253;p38"/>
          <p:cNvSpPr txBox="1">
            <a:spLocks noGrp="1"/>
          </p:cNvSpPr>
          <p:nvPr>
            <p:ph type="sldNum" idx="12"/>
          </p:nvPr>
        </p:nvSpPr>
        <p:spPr>
          <a:xfrm>
            <a:off x="8027377" y="6419106"/>
            <a:ext cx="729761" cy="31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pic>
        <p:nvPicPr>
          <p:cNvPr id="254" name="Google Shape;254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58477" y="972946"/>
            <a:ext cx="2152505" cy="815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9"/>
          <p:cNvSpPr txBox="1">
            <a:spLocks noGrp="1"/>
          </p:cNvSpPr>
          <p:nvPr>
            <p:ph type="title"/>
          </p:nvPr>
        </p:nvSpPr>
        <p:spPr>
          <a:xfrm>
            <a:off x="457200" y="143213"/>
            <a:ext cx="8226669" cy="829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Pointer of Base Class</a:t>
            </a:r>
            <a:endParaRPr/>
          </a:p>
        </p:txBody>
      </p:sp>
      <p:sp>
        <p:nvSpPr>
          <p:cNvPr id="260" name="Google Shape;260;p39"/>
          <p:cNvSpPr txBox="1">
            <a:spLocks noGrp="1"/>
          </p:cNvSpPr>
          <p:nvPr>
            <p:ph type="body" idx="1"/>
          </p:nvPr>
        </p:nvSpPr>
        <p:spPr>
          <a:xfrm>
            <a:off x="457200" y="1310054"/>
            <a:ext cx="8299938" cy="5108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None/>
            </a:pP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06"/>
              </a:spcBef>
              <a:spcAft>
                <a:spcPts val="0"/>
              </a:spcAft>
              <a:buClr>
                <a:srgbClr val="0000FF"/>
              </a:buClr>
              <a:buSzPct val="100000"/>
              <a:buNone/>
            </a:pP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06"/>
              </a:spcBef>
              <a:spcAft>
                <a:spcPts val="0"/>
              </a:spcAft>
              <a:buClr>
                <a:srgbClr val="0000FF"/>
              </a:buClr>
              <a:buSzPct val="100000"/>
              <a:buNone/>
            </a:pP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void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func() {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06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cout </a:t>
            </a: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"A's func"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endl;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06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06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06"/>
              </a:spcBef>
              <a:spcAft>
                <a:spcPts val="0"/>
              </a:spcAft>
              <a:buClr>
                <a:srgbClr val="0000FF"/>
              </a:buClr>
              <a:buSzPct val="100000"/>
              <a:buNone/>
            </a:pP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06"/>
              </a:spcBef>
              <a:spcAft>
                <a:spcPts val="0"/>
              </a:spcAft>
              <a:buClr>
                <a:srgbClr val="0000FF"/>
              </a:buClr>
              <a:buSzPct val="100000"/>
              <a:buNone/>
            </a:pP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06"/>
              </a:spcBef>
              <a:spcAft>
                <a:spcPts val="0"/>
              </a:spcAft>
              <a:buClr>
                <a:srgbClr val="0000FF"/>
              </a:buClr>
              <a:buSzPct val="100000"/>
              <a:buNone/>
            </a:pP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void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func()  {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06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cout </a:t>
            </a: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"B's func"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endl;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06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06"/>
              </a:spcBef>
              <a:spcAft>
                <a:spcPts val="0"/>
              </a:spcAft>
              <a:buClr>
                <a:srgbClr val="0000FF"/>
              </a:buClr>
              <a:buSzPct val="100000"/>
              <a:buNone/>
            </a:pP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void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foo() {}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06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0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306"/>
              </a:spcBef>
              <a:spcAft>
                <a:spcPts val="0"/>
              </a:spcAft>
              <a:buClr>
                <a:srgbClr val="0000FF"/>
              </a:buClr>
              <a:buSzPct val="100000"/>
              <a:buNone/>
            </a:pP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main() {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06"/>
              </a:spcBef>
              <a:spcAft>
                <a:spcPts val="0"/>
              </a:spcAft>
              <a:buClr>
                <a:srgbClr val="008000"/>
              </a:buClr>
              <a:buSzPct val="100000"/>
              <a:buNone/>
            </a:pPr>
            <a:r>
              <a:rPr lang="en-US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	//pointer of class type A points to 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306"/>
              </a:spcBef>
              <a:spcAft>
                <a:spcPts val="0"/>
              </a:spcAft>
              <a:buClr>
                <a:srgbClr val="008000"/>
              </a:buClr>
              <a:buSzPct val="100000"/>
              <a:buNone/>
            </a:pPr>
            <a:r>
              <a:rPr lang="en-US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	//object of child class B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306"/>
              </a:spcBef>
              <a:spcAft>
                <a:spcPts val="0"/>
              </a:spcAft>
              <a:buClr>
                <a:srgbClr val="2B91AF"/>
              </a:buClr>
              <a:buSzPct val="100000"/>
              <a:buNone/>
            </a:pPr>
            <a:r>
              <a:rPr lang="en-US" sz="18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	A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* a = 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06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a-&gt;foo(); </a:t>
            </a:r>
            <a:r>
              <a:rPr lang="en-US" sz="18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//ERROR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06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261" name="Google Shape;261;p39"/>
          <p:cNvSpPr txBox="1">
            <a:spLocks noGrp="1"/>
          </p:cNvSpPr>
          <p:nvPr>
            <p:ph type="sldNum" idx="12"/>
          </p:nvPr>
        </p:nvSpPr>
        <p:spPr>
          <a:xfrm>
            <a:off x="8027377" y="6419106"/>
            <a:ext cx="729761" cy="31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262" name="Google Shape;262;p39"/>
          <p:cNvSpPr/>
          <p:nvPr/>
        </p:nvSpPr>
        <p:spPr>
          <a:xfrm>
            <a:off x="4932219" y="143213"/>
            <a:ext cx="3931760" cy="2850909"/>
          </a:xfrm>
          <a:prstGeom prst="cloudCallout">
            <a:avLst>
              <a:gd name="adj1" fmla="val -20833"/>
              <a:gd name="adj2" fmla="val 62500"/>
            </a:avLst>
          </a:prstGeom>
          <a:solidFill>
            <a:srgbClr val="D8D8D8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Parent class pointer/reference </a:t>
            </a:r>
            <a:r>
              <a:rPr lang="en-US" sz="18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has NO KNOWLEDGE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child class functions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0"/>
          <p:cNvSpPr txBox="1">
            <a:spLocks noGrp="1"/>
          </p:cNvSpPr>
          <p:nvPr>
            <p:ph type="title"/>
          </p:nvPr>
        </p:nvSpPr>
        <p:spPr>
          <a:xfrm>
            <a:off x="457200" y="143213"/>
            <a:ext cx="8226669" cy="829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Summary – Based and Derived Class Pointers</a:t>
            </a:r>
            <a:endParaRPr/>
          </a:p>
        </p:txBody>
      </p:sp>
      <p:sp>
        <p:nvSpPr>
          <p:cNvPr id="269" name="Google Shape;269;p40"/>
          <p:cNvSpPr txBox="1">
            <a:spLocks noGrp="1"/>
          </p:cNvSpPr>
          <p:nvPr>
            <p:ph type="body" idx="1"/>
          </p:nvPr>
        </p:nvSpPr>
        <p:spPr>
          <a:xfrm>
            <a:off x="457200" y="1310054"/>
            <a:ext cx="8299938" cy="5108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Base-class pointer pointing to base-class object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Straightforward</a:t>
            </a:r>
            <a:endParaRPr/>
          </a:p>
          <a:p>
            <a:pPr marL="742950" lvl="1" indent="-144780" algn="l" rtl="0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Derived-class pointer pointing to derived-class object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Straightforward</a:t>
            </a:r>
            <a:endParaRPr/>
          </a:p>
          <a:p>
            <a:pPr marL="742950" lvl="1" indent="-144780" algn="l" rtl="0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Base-class pointer pointing to derived-class object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Safe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Can access non-virtual methods of only base-class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Can access virtual methods of derived class </a:t>
            </a:r>
            <a:endParaRPr/>
          </a:p>
          <a:p>
            <a:pPr marL="742950" lvl="1" indent="-144780" algn="l" rtl="0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Derived-class pointer pointing to base-class object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rgbClr val="0070C0"/>
              </a:buClr>
              <a:buSzPct val="100000"/>
              <a:buChar char="–"/>
            </a:pPr>
            <a:r>
              <a:rPr lang="en-US">
                <a:solidFill>
                  <a:srgbClr val="0070C0"/>
                </a:solidFill>
              </a:rPr>
              <a:t>Compilation error</a:t>
            </a:r>
            <a:endParaRPr/>
          </a:p>
        </p:txBody>
      </p:sp>
      <p:sp>
        <p:nvSpPr>
          <p:cNvPr id="270" name="Google Shape;270;p40"/>
          <p:cNvSpPr txBox="1">
            <a:spLocks noGrp="1"/>
          </p:cNvSpPr>
          <p:nvPr>
            <p:ph type="sldNum" idx="12"/>
          </p:nvPr>
        </p:nvSpPr>
        <p:spPr>
          <a:xfrm>
            <a:off x="8027377" y="6419106"/>
            <a:ext cx="729761" cy="31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1"/>
          <p:cNvSpPr txBox="1">
            <a:spLocks noGrp="1"/>
          </p:cNvSpPr>
          <p:nvPr>
            <p:ph type="title"/>
          </p:nvPr>
        </p:nvSpPr>
        <p:spPr>
          <a:xfrm>
            <a:off x="457200" y="143213"/>
            <a:ext cx="8226669" cy="829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Dynamic Polymorphism</a:t>
            </a:r>
            <a:endParaRPr/>
          </a:p>
        </p:txBody>
      </p:sp>
      <p:sp>
        <p:nvSpPr>
          <p:cNvPr id="276" name="Google Shape;276;p41"/>
          <p:cNvSpPr txBox="1">
            <a:spLocks noGrp="1"/>
          </p:cNvSpPr>
          <p:nvPr>
            <p:ph type="body" idx="1"/>
          </p:nvPr>
        </p:nvSpPr>
        <p:spPr>
          <a:xfrm>
            <a:off x="457200" y="1310054"/>
            <a:ext cx="8299938" cy="5108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There is an </a:t>
            </a:r>
            <a:r>
              <a:rPr lang="en-US">
                <a:solidFill>
                  <a:srgbClr val="0070C0"/>
                </a:solidFill>
              </a:rPr>
              <a:t>inheritance hierarchy</a:t>
            </a:r>
            <a:endParaRPr/>
          </a:p>
          <a:p>
            <a:pPr marL="342900" lvl="0" indent="-201930" algn="l" rtl="0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There is a pointer/reference of base class type that can point/refer to </a:t>
            </a:r>
            <a:r>
              <a:rPr lang="en-US">
                <a:solidFill>
                  <a:srgbClr val="0070C0"/>
                </a:solidFill>
              </a:rPr>
              <a:t>derived class objects</a:t>
            </a:r>
            <a:endParaRPr/>
          </a:p>
          <a:p>
            <a:pPr marL="342900" lvl="0" indent="-201930" algn="l" rtl="0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b="1"/>
          </a:p>
          <a:p>
            <a:pPr marL="342900" lvl="0" indent="-342900" algn="l" rtl="0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There is a pointer of base class type that is used to </a:t>
            </a:r>
            <a:r>
              <a:rPr lang="en-US">
                <a:solidFill>
                  <a:srgbClr val="0070C0"/>
                </a:solidFill>
              </a:rPr>
              <a:t>invoke virtual functions of derived class</a:t>
            </a:r>
            <a:r>
              <a:rPr lang="en-US"/>
              <a:t>.</a:t>
            </a:r>
            <a:endParaRPr/>
          </a:p>
          <a:p>
            <a:pPr marL="342900" lvl="0" indent="-201930" algn="l" rtl="0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 first class that defines a virtual function is the base class of the hierarchy that uses dynamic binding for that function name and signature.</a:t>
            </a:r>
            <a:endParaRPr/>
          </a:p>
          <a:p>
            <a:pPr marL="342900" lvl="0" indent="-201930" algn="l" rtl="0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Each of the derived classes in the hierarchy </a:t>
            </a:r>
            <a:r>
              <a:rPr lang="en-US">
                <a:solidFill>
                  <a:srgbClr val="0070C0"/>
                </a:solidFill>
              </a:rPr>
              <a:t>must have a virtual function with same name and signature</a:t>
            </a:r>
            <a:r>
              <a:rPr lang="en-US"/>
              <a:t>. Not an error but needed for dynamic binding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</p:txBody>
      </p:sp>
      <p:sp>
        <p:nvSpPr>
          <p:cNvPr id="277" name="Google Shape;277;p41"/>
          <p:cNvSpPr txBox="1">
            <a:spLocks noGrp="1"/>
          </p:cNvSpPr>
          <p:nvPr>
            <p:ph type="sldNum" idx="12"/>
          </p:nvPr>
        </p:nvSpPr>
        <p:spPr>
          <a:xfrm>
            <a:off x="8027377" y="6419106"/>
            <a:ext cx="729761" cy="31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2"/>
          <p:cNvSpPr txBox="1">
            <a:spLocks noGrp="1"/>
          </p:cNvSpPr>
          <p:nvPr>
            <p:ph type="title"/>
          </p:nvPr>
        </p:nvSpPr>
        <p:spPr>
          <a:xfrm>
            <a:off x="457200" y="143213"/>
            <a:ext cx="8226669" cy="829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Virtual Functions</a:t>
            </a:r>
            <a:endParaRPr/>
          </a:p>
        </p:txBody>
      </p:sp>
      <p:sp>
        <p:nvSpPr>
          <p:cNvPr id="284" name="Google Shape;284;p42"/>
          <p:cNvSpPr txBox="1">
            <a:spLocks noGrp="1"/>
          </p:cNvSpPr>
          <p:nvPr>
            <p:ph type="body" idx="1"/>
          </p:nvPr>
        </p:nvSpPr>
        <p:spPr>
          <a:xfrm>
            <a:off x="457200" y="1310054"/>
            <a:ext cx="8299938" cy="5108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Virtual functions ensure that the correct function is called for an object, </a:t>
            </a:r>
            <a:r>
              <a:rPr lang="en-US">
                <a:solidFill>
                  <a:srgbClr val="0070C0"/>
                </a:solidFill>
              </a:rPr>
              <a:t>regardless of the type of reference (or pointer) used for function call</a:t>
            </a:r>
            <a:endParaRPr/>
          </a:p>
          <a:p>
            <a:pPr marL="34290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They are mainly used to achieve Runtime polymorphism</a:t>
            </a:r>
            <a:endParaRPr/>
          </a:p>
          <a:p>
            <a:pPr marL="34290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Functions are declared with a virtual keyword in base class</a:t>
            </a:r>
            <a:endParaRPr/>
          </a:p>
          <a:p>
            <a:pPr marL="34290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The resolving of function call is done at runtime</a:t>
            </a:r>
            <a:endParaRPr/>
          </a:p>
          <a:p>
            <a:pPr marL="34290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285" name="Google Shape;285;p42"/>
          <p:cNvSpPr txBox="1">
            <a:spLocks noGrp="1"/>
          </p:cNvSpPr>
          <p:nvPr>
            <p:ph type="sldNum" idx="12"/>
          </p:nvPr>
        </p:nvSpPr>
        <p:spPr>
          <a:xfrm>
            <a:off x="8027377" y="6419106"/>
            <a:ext cx="729761" cy="31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3"/>
          <p:cNvSpPr txBox="1">
            <a:spLocks noGrp="1"/>
          </p:cNvSpPr>
          <p:nvPr>
            <p:ph type="title"/>
          </p:nvPr>
        </p:nvSpPr>
        <p:spPr>
          <a:xfrm>
            <a:off x="457200" y="143213"/>
            <a:ext cx="8226669" cy="829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Virtual Functions</a:t>
            </a:r>
            <a:endParaRPr/>
          </a:p>
        </p:txBody>
      </p:sp>
      <p:sp>
        <p:nvSpPr>
          <p:cNvPr id="292" name="Google Shape;292;p43"/>
          <p:cNvSpPr txBox="1">
            <a:spLocks noGrp="1"/>
          </p:cNvSpPr>
          <p:nvPr>
            <p:ph type="body" idx="1"/>
          </p:nvPr>
        </p:nvSpPr>
        <p:spPr>
          <a:xfrm>
            <a:off x="457200" y="1310054"/>
            <a:ext cx="8299938" cy="5108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 virtual-ness of an operation is </a:t>
            </a:r>
            <a:r>
              <a:rPr lang="en-US">
                <a:solidFill>
                  <a:srgbClr val="0070C0"/>
                </a:solidFill>
              </a:rPr>
              <a:t>always inherited</a:t>
            </a:r>
            <a:endParaRPr/>
          </a:p>
          <a:p>
            <a:pPr marL="34290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If a function is virtual in the base class, it must be virtual in the derived class </a:t>
            </a:r>
            <a:endParaRPr/>
          </a:p>
          <a:p>
            <a:pPr marL="34290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Even if the keyword “virtual” not specified (But always use the keyword in children classes for clarity.)</a:t>
            </a:r>
            <a:endParaRPr/>
          </a:p>
          <a:p>
            <a:pPr marL="34290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If no overridden function is provided, </a:t>
            </a:r>
            <a:r>
              <a:rPr lang="en-US">
                <a:solidFill>
                  <a:srgbClr val="0070C0"/>
                </a:solidFill>
              </a:rPr>
              <a:t>the virtual function of base class is used</a:t>
            </a:r>
            <a:endParaRPr/>
          </a:p>
        </p:txBody>
      </p:sp>
      <p:sp>
        <p:nvSpPr>
          <p:cNvPr id="293" name="Google Shape;293;p43"/>
          <p:cNvSpPr txBox="1">
            <a:spLocks noGrp="1"/>
          </p:cNvSpPr>
          <p:nvPr>
            <p:ph type="sldNum" idx="12"/>
          </p:nvPr>
        </p:nvSpPr>
        <p:spPr>
          <a:xfrm>
            <a:off x="8027377" y="6419106"/>
            <a:ext cx="729761" cy="31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>
            <a:spLocks noGrp="1"/>
          </p:cNvSpPr>
          <p:nvPr>
            <p:ph type="title"/>
          </p:nvPr>
        </p:nvSpPr>
        <p:spPr>
          <a:xfrm>
            <a:off x="457200" y="143213"/>
            <a:ext cx="8226669" cy="829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Polymorphism</a:t>
            </a:r>
            <a:endParaRPr/>
          </a:p>
        </p:txBody>
      </p:sp>
      <p:sp>
        <p:nvSpPr>
          <p:cNvPr id="150" name="Google Shape;150;p26"/>
          <p:cNvSpPr txBox="1">
            <a:spLocks noGrp="1"/>
          </p:cNvSpPr>
          <p:nvPr>
            <p:ph type="body" idx="1"/>
          </p:nvPr>
        </p:nvSpPr>
        <p:spPr>
          <a:xfrm>
            <a:off x="457200" y="1310054"/>
            <a:ext cx="8299938" cy="5529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Combination of two Greek words</a:t>
            </a:r>
            <a:endParaRPr/>
          </a:p>
          <a:p>
            <a:pPr marL="45720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Poly (</a:t>
            </a:r>
            <a:r>
              <a:rPr lang="en-US" sz="2400">
                <a:solidFill>
                  <a:srgbClr val="FF0000"/>
                </a:solidFill>
              </a:rPr>
              <a:t>many</a:t>
            </a:r>
            <a:r>
              <a:rPr lang="en-US" sz="2400"/>
              <a:t>) morphism (</a:t>
            </a:r>
            <a:r>
              <a:rPr lang="en-US" sz="2400">
                <a:solidFill>
                  <a:srgbClr val="FF0000"/>
                </a:solidFill>
              </a:rPr>
              <a:t>form</a:t>
            </a:r>
            <a:r>
              <a:rPr lang="en-US" sz="2400"/>
              <a:t>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34290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Water -&gt; Solid, Liquid, Gas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For example, A Person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34290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42900" lvl="0" indent="-3429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Same person have </a:t>
            </a:r>
            <a:r>
              <a:rPr lang="en-US">
                <a:solidFill>
                  <a:srgbClr val="0070C0"/>
                </a:solidFill>
              </a:rPr>
              <a:t>different behavior </a:t>
            </a:r>
            <a:r>
              <a:rPr lang="en-US"/>
              <a:t>in </a:t>
            </a:r>
            <a:r>
              <a:rPr lang="en-US">
                <a:solidFill>
                  <a:srgbClr val="0070C0"/>
                </a:solidFill>
              </a:rPr>
              <a:t>different situations</a:t>
            </a:r>
            <a:r>
              <a:rPr lang="en-US"/>
              <a:t>. This is called  Polymorphism.</a:t>
            </a:r>
            <a:endParaRPr/>
          </a:p>
          <a:p>
            <a:pPr marL="342900" lvl="0" indent="-2159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34290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34290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151" name="Google Shape;151;p26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4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2" name="Google Shape;152;p26"/>
          <p:cNvCxnSpPr/>
          <p:nvPr/>
        </p:nvCxnSpPr>
        <p:spPr>
          <a:xfrm rot="10800000" flipH="1">
            <a:off x="4010891" y="3890372"/>
            <a:ext cx="838200" cy="3048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53" name="Google Shape;153;p26"/>
          <p:cNvCxnSpPr/>
          <p:nvPr/>
        </p:nvCxnSpPr>
        <p:spPr>
          <a:xfrm rot="10800000" flipH="1">
            <a:off x="4010891" y="4129858"/>
            <a:ext cx="838200" cy="762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54" name="Google Shape;154;p26"/>
          <p:cNvCxnSpPr/>
          <p:nvPr/>
        </p:nvCxnSpPr>
        <p:spPr>
          <a:xfrm>
            <a:off x="4010891" y="4216401"/>
            <a:ext cx="838200" cy="1905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55" name="Google Shape;155;p26"/>
          <p:cNvCxnSpPr/>
          <p:nvPr/>
        </p:nvCxnSpPr>
        <p:spPr>
          <a:xfrm>
            <a:off x="4010891" y="4220210"/>
            <a:ext cx="762000" cy="432162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56" name="Google Shape;156;p26"/>
          <p:cNvSpPr txBox="1"/>
          <p:nvPr/>
        </p:nvSpPr>
        <p:spPr>
          <a:xfrm>
            <a:off x="4849091" y="3661224"/>
            <a:ext cx="42672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shopping mall, behaves like a </a:t>
            </a:r>
            <a:r>
              <a:rPr lang="en-US" sz="16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customer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6"/>
          <p:cNvSpPr txBox="1"/>
          <p:nvPr/>
        </p:nvSpPr>
        <p:spPr>
          <a:xfrm>
            <a:off x="4849091" y="3944529"/>
            <a:ext cx="42672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metro bus, behaves like a </a:t>
            </a:r>
            <a:r>
              <a:rPr lang="en-US" sz="16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passenger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6"/>
          <p:cNvSpPr txBox="1"/>
          <p:nvPr/>
        </p:nvSpPr>
        <p:spPr>
          <a:xfrm>
            <a:off x="4849091" y="4249329"/>
            <a:ext cx="42672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university, behaves like a </a:t>
            </a:r>
            <a:r>
              <a:rPr lang="en-US" sz="16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student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6"/>
          <p:cNvSpPr txBox="1"/>
          <p:nvPr/>
        </p:nvSpPr>
        <p:spPr>
          <a:xfrm>
            <a:off x="4849091" y="4559295"/>
            <a:ext cx="42672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home, behaves like a </a:t>
            </a:r>
            <a:r>
              <a:rPr lang="en-US" sz="16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daughter/son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" name="Google Shape;160;p26"/>
          <p:cNvPicPr preferRelativeResize="0"/>
          <p:nvPr/>
        </p:nvPicPr>
        <p:blipFill rotWithShape="1">
          <a:blip r:embed="rId3">
            <a:alphaModFix/>
          </a:blip>
          <a:srcRect t="6085"/>
          <a:stretch/>
        </p:blipFill>
        <p:spPr>
          <a:xfrm>
            <a:off x="5914483" y="1467020"/>
            <a:ext cx="2014821" cy="2052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4"/>
          <p:cNvSpPr txBox="1">
            <a:spLocks noGrp="1"/>
          </p:cNvSpPr>
          <p:nvPr>
            <p:ph type="title"/>
          </p:nvPr>
        </p:nvSpPr>
        <p:spPr>
          <a:xfrm>
            <a:off x="457200" y="143213"/>
            <a:ext cx="8226669" cy="829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Virtual function</a:t>
            </a:r>
            <a:endParaRPr/>
          </a:p>
        </p:txBody>
      </p:sp>
      <p:sp>
        <p:nvSpPr>
          <p:cNvPr id="299" name="Google Shape;299;p44"/>
          <p:cNvSpPr txBox="1">
            <a:spLocks noGrp="1"/>
          </p:cNvSpPr>
          <p:nvPr>
            <p:ph type="body" idx="1"/>
          </p:nvPr>
        </p:nvSpPr>
        <p:spPr>
          <a:xfrm>
            <a:off x="457200" y="1310054"/>
            <a:ext cx="8299938" cy="5108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Declaring a function </a:t>
            </a:r>
            <a:r>
              <a:rPr lang="en-US">
                <a:solidFill>
                  <a:srgbClr val="0070C0"/>
                </a:solidFill>
              </a:rPr>
              <a:t>virtual</a:t>
            </a:r>
            <a:r>
              <a:rPr lang="en-US"/>
              <a:t> will ensure </a:t>
            </a:r>
            <a:r>
              <a:rPr lang="en-US">
                <a:solidFill>
                  <a:srgbClr val="0070C0"/>
                </a:solidFill>
              </a:rPr>
              <a:t>late-binding</a:t>
            </a:r>
            <a:endParaRPr/>
          </a:p>
          <a:p>
            <a:pPr marL="457200" lvl="0" indent="-3048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>
              <a:solidFill>
                <a:srgbClr val="0070C0"/>
              </a:solidFill>
            </a:endParaRPr>
          </a:p>
          <a:p>
            <a:pPr marL="457200" lvl="0" indent="-4572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To declare a function virtual, we use the Keyword virtual:</a:t>
            </a:r>
            <a:endParaRPr/>
          </a:p>
          <a:p>
            <a:pPr marL="457200" lvl="0" indent="-3302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>
                <a:latin typeface="Consolas"/>
                <a:ea typeface="Consolas"/>
                <a:cs typeface="Consolas"/>
                <a:sym typeface="Consolas"/>
              </a:rPr>
              <a:t>	class Shape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>
                <a:latin typeface="Consolas"/>
                <a:ea typeface="Consolas"/>
                <a:cs typeface="Consolas"/>
                <a:sym typeface="Consolas"/>
              </a:rPr>
              <a:t>	{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>
                <a:latin typeface="Consolas"/>
                <a:ea typeface="Consolas"/>
                <a:cs typeface="Consolas"/>
                <a:sym typeface="Consolas"/>
              </a:rPr>
              <a:t>  	  public: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>
                <a:latin typeface="Consolas"/>
                <a:ea typeface="Consolas"/>
                <a:cs typeface="Consolas"/>
                <a:sym typeface="Consolas"/>
              </a:rPr>
              <a:t>     		</a:t>
            </a:r>
            <a:r>
              <a:rPr lang="en-US" sz="2000" b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virtual</a:t>
            </a:r>
            <a:r>
              <a:rPr lang="en-US" sz="2000" b="1">
                <a:latin typeface="Consolas"/>
                <a:ea typeface="Consolas"/>
                <a:cs typeface="Consolas"/>
                <a:sym typeface="Consolas"/>
              </a:rPr>
              <a:t> void sayHi ()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>
                <a:latin typeface="Consolas"/>
                <a:ea typeface="Consolas"/>
                <a:cs typeface="Consolas"/>
                <a:sym typeface="Consolas"/>
              </a:rPr>
              <a:t>     		{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>
                <a:latin typeface="Consolas"/>
                <a:ea typeface="Consolas"/>
                <a:cs typeface="Consolas"/>
                <a:sym typeface="Consolas"/>
              </a:rPr>
              <a:t>         		cout &lt;&lt;“Just hi! \n”;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>
                <a:latin typeface="Consolas"/>
                <a:ea typeface="Consolas"/>
                <a:cs typeface="Consolas"/>
                <a:sym typeface="Consolas"/>
              </a:rPr>
              <a:t>     		}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>
                <a:latin typeface="Consolas"/>
                <a:ea typeface="Consolas"/>
                <a:cs typeface="Consolas"/>
                <a:sym typeface="Consolas"/>
              </a:rPr>
              <a:t>	};</a:t>
            </a:r>
            <a:endParaRPr/>
          </a:p>
          <a:p>
            <a:pPr marL="34290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300" name="Google Shape;300;p44"/>
          <p:cNvSpPr txBox="1">
            <a:spLocks noGrp="1"/>
          </p:cNvSpPr>
          <p:nvPr>
            <p:ph type="sldNum" idx="12"/>
          </p:nvPr>
        </p:nvSpPr>
        <p:spPr>
          <a:xfrm>
            <a:off x="8027377" y="6419106"/>
            <a:ext cx="729761" cy="31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5"/>
          <p:cNvSpPr txBox="1">
            <a:spLocks noGrp="1"/>
          </p:cNvSpPr>
          <p:nvPr>
            <p:ph type="title"/>
          </p:nvPr>
        </p:nvSpPr>
        <p:spPr>
          <a:xfrm>
            <a:off x="457200" y="143213"/>
            <a:ext cx="8226669" cy="829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Virtual function</a:t>
            </a:r>
            <a:endParaRPr/>
          </a:p>
        </p:txBody>
      </p:sp>
      <p:sp>
        <p:nvSpPr>
          <p:cNvPr id="306" name="Google Shape;306;p45"/>
          <p:cNvSpPr txBox="1">
            <a:spLocks noGrp="1"/>
          </p:cNvSpPr>
          <p:nvPr>
            <p:ph type="body" idx="1"/>
          </p:nvPr>
        </p:nvSpPr>
        <p:spPr>
          <a:xfrm>
            <a:off x="457200" y="1310054"/>
            <a:ext cx="8299938" cy="5108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None/>
            </a:pP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rgbClr val="0000FF"/>
              </a:buClr>
              <a:buSzPct val="100000"/>
              <a:buNone/>
            </a:pP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rgbClr val="0000FF"/>
              </a:buClr>
              <a:buSzPct val="100000"/>
              <a:buNone/>
            </a:pP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 b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virtual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func() {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cout </a:t>
            </a: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"A's func"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endl;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rgbClr val="0000FF"/>
              </a:buClr>
              <a:buSzPct val="100000"/>
              <a:buNone/>
            </a:pP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rgbClr val="0000FF"/>
              </a:buClr>
              <a:buSzPct val="100000"/>
              <a:buNone/>
            </a:pP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rgbClr val="0000FF"/>
              </a:buClr>
              <a:buSzPct val="100000"/>
              <a:buNone/>
            </a:pP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void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func() { </a:t>
            </a:r>
            <a:r>
              <a:rPr lang="en-US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//automatically virtual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cout </a:t>
            </a: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"B's func"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endl;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rgbClr val="0000FF"/>
              </a:buClr>
              <a:buSzPct val="100000"/>
              <a:buNone/>
            </a:pP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main() {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rgbClr val="2B91AF"/>
              </a:buClr>
              <a:buSzPct val="100000"/>
              <a:buNone/>
            </a:pPr>
            <a:r>
              <a:rPr lang="en-US" sz="18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b;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rgbClr val="008000"/>
              </a:buClr>
              <a:buSzPct val="100000"/>
              <a:buNone/>
            </a:pPr>
            <a:r>
              <a:rPr lang="en-US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//pointer of class type A points to 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rgbClr val="008000"/>
              </a:buClr>
              <a:buSzPct val="100000"/>
              <a:buNone/>
            </a:pPr>
            <a:r>
              <a:rPr lang="en-US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//object of child class B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rgbClr val="2B91AF"/>
              </a:buClr>
              <a:buSzPct val="100000"/>
              <a:buNone/>
            </a:pPr>
            <a:r>
              <a:rPr lang="en-US" sz="18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* a = &amp;b; 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a-&gt;func(); </a:t>
            </a:r>
            <a:r>
              <a:rPr lang="en-US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//calls B's func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307" name="Google Shape;307;p45"/>
          <p:cNvSpPr txBox="1">
            <a:spLocks noGrp="1"/>
          </p:cNvSpPr>
          <p:nvPr>
            <p:ph type="sldNum" idx="12"/>
          </p:nvPr>
        </p:nvSpPr>
        <p:spPr>
          <a:xfrm>
            <a:off x="8027377" y="6419106"/>
            <a:ext cx="729761" cy="31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pic>
        <p:nvPicPr>
          <p:cNvPr id="308" name="Google Shape;308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44850" y="843762"/>
            <a:ext cx="2241202" cy="6248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6"/>
          <p:cNvSpPr txBox="1">
            <a:spLocks noGrp="1"/>
          </p:cNvSpPr>
          <p:nvPr>
            <p:ph type="title"/>
          </p:nvPr>
        </p:nvSpPr>
        <p:spPr>
          <a:xfrm>
            <a:off x="457200" y="143213"/>
            <a:ext cx="8226669" cy="829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Virtual function</a:t>
            </a:r>
            <a:endParaRPr/>
          </a:p>
        </p:txBody>
      </p:sp>
      <p:sp>
        <p:nvSpPr>
          <p:cNvPr id="314" name="Google Shape;314;p46"/>
          <p:cNvSpPr txBox="1">
            <a:spLocks noGrp="1"/>
          </p:cNvSpPr>
          <p:nvPr>
            <p:ph type="body" idx="1"/>
          </p:nvPr>
        </p:nvSpPr>
        <p:spPr>
          <a:xfrm>
            <a:off x="457200" y="1310054"/>
            <a:ext cx="8299938" cy="5108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None/>
            </a:pP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06"/>
              </a:spcBef>
              <a:spcAft>
                <a:spcPts val="0"/>
              </a:spcAft>
              <a:buClr>
                <a:srgbClr val="0000FF"/>
              </a:buClr>
              <a:buSzPct val="100000"/>
              <a:buNone/>
            </a:pP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06"/>
              </a:spcBef>
              <a:spcAft>
                <a:spcPts val="0"/>
              </a:spcAft>
              <a:buClr>
                <a:srgbClr val="0000FF"/>
              </a:buClr>
              <a:buSzPct val="100000"/>
              <a:buNone/>
            </a:pP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virtual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func() {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06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cout </a:t>
            </a: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"A's func"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endl;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06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06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06"/>
              </a:spcBef>
              <a:spcAft>
                <a:spcPts val="0"/>
              </a:spcAft>
              <a:buClr>
                <a:srgbClr val="0000FF"/>
              </a:buClr>
              <a:buSzPct val="100000"/>
              <a:buNone/>
            </a:pP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06"/>
              </a:spcBef>
              <a:spcAft>
                <a:spcPts val="0"/>
              </a:spcAft>
              <a:buClr>
                <a:srgbClr val="0000FF"/>
              </a:buClr>
              <a:buSzPct val="100000"/>
              <a:buNone/>
            </a:pP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06"/>
              </a:spcBef>
              <a:spcAft>
                <a:spcPts val="0"/>
              </a:spcAft>
              <a:buClr>
                <a:srgbClr val="0000FF"/>
              </a:buClr>
              <a:buSzPct val="100000"/>
              <a:buNone/>
            </a:pP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void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func(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{ </a:t>
            </a:r>
            <a:r>
              <a:rPr lang="en-US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//automatically virtual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306"/>
              </a:spcBef>
              <a:spcAft>
                <a:spcPts val="0"/>
              </a:spcAft>
              <a:buClr>
                <a:srgbClr val="008000"/>
              </a:buClr>
              <a:buSzPct val="100000"/>
              <a:buNone/>
            </a:pPr>
            <a:r>
              <a:rPr lang="en-US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		//BUT, parameters don't match base class func()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306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cout </a:t>
            </a: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"B's func"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endl;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06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06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06"/>
              </a:spcBef>
              <a:spcAft>
                <a:spcPts val="0"/>
              </a:spcAft>
              <a:buClr>
                <a:srgbClr val="0000FF"/>
              </a:buClr>
              <a:buSzPct val="100000"/>
              <a:buNone/>
            </a:pP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main() {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06"/>
              </a:spcBef>
              <a:spcAft>
                <a:spcPts val="0"/>
              </a:spcAft>
              <a:buClr>
                <a:srgbClr val="2B91AF"/>
              </a:buClr>
              <a:buSzPct val="100000"/>
              <a:buNone/>
            </a:pPr>
            <a:r>
              <a:rPr lang="en-US" sz="18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	B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b;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06"/>
              </a:spcBef>
              <a:spcAft>
                <a:spcPts val="0"/>
              </a:spcAft>
              <a:buClr>
                <a:srgbClr val="008000"/>
              </a:buClr>
              <a:buSzPct val="100000"/>
              <a:buNone/>
            </a:pPr>
            <a:r>
              <a:rPr lang="en-US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	//pointer of class type A points to 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306"/>
              </a:spcBef>
              <a:spcAft>
                <a:spcPts val="0"/>
              </a:spcAft>
              <a:buClr>
                <a:srgbClr val="008000"/>
              </a:buClr>
              <a:buSzPct val="100000"/>
              <a:buNone/>
            </a:pPr>
            <a:r>
              <a:rPr lang="en-US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	//object of child class B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306"/>
              </a:spcBef>
              <a:spcAft>
                <a:spcPts val="0"/>
              </a:spcAft>
              <a:buClr>
                <a:srgbClr val="2B91AF"/>
              </a:buClr>
              <a:buSzPct val="100000"/>
              <a:buNone/>
            </a:pPr>
            <a:r>
              <a:rPr lang="en-US" sz="18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	A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* a = &amp;b; 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06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a-&gt;func(); </a:t>
            </a:r>
            <a:r>
              <a:rPr lang="en-US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//calls A's func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306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315" name="Google Shape;315;p46"/>
          <p:cNvSpPr txBox="1">
            <a:spLocks noGrp="1"/>
          </p:cNvSpPr>
          <p:nvPr>
            <p:ph type="sldNum" idx="12"/>
          </p:nvPr>
        </p:nvSpPr>
        <p:spPr>
          <a:xfrm>
            <a:off x="8027377" y="6419106"/>
            <a:ext cx="729761" cy="31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sp>
        <p:nvSpPr>
          <p:cNvPr id="316" name="Google Shape;316;p46"/>
          <p:cNvSpPr/>
          <p:nvPr/>
        </p:nvSpPr>
        <p:spPr>
          <a:xfrm>
            <a:off x="4932219" y="143213"/>
            <a:ext cx="3931760" cy="2850909"/>
          </a:xfrm>
          <a:prstGeom prst="cloudCallout">
            <a:avLst>
              <a:gd name="adj1" fmla="val -20833"/>
              <a:gd name="adj2" fmla="val 62500"/>
            </a:avLst>
          </a:prstGeom>
          <a:solidFill>
            <a:srgbClr val="D8D8D8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Overridden function parameters in derived class </a:t>
            </a:r>
            <a:r>
              <a:rPr lang="en-US" sz="18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must be same as base class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otherwise base class func will be called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7" name="Google Shape;317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58477" y="5195217"/>
            <a:ext cx="2152505" cy="815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7"/>
          <p:cNvSpPr txBox="1">
            <a:spLocks noGrp="1"/>
          </p:cNvSpPr>
          <p:nvPr>
            <p:ph type="title"/>
          </p:nvPr>
        </p:nvSpPr>
        <p:spPr>
          <a:xfrm>
            <a:off x="457200" y="143213"/>
            <a:ext cx="8226669" cy="829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Virtual function</a:t>
            </a:r>
            <a:endParaRPr/>
          </a:p>
        </p:txBody>
      </p:sp>
      <p:sp>
        <p:nvSpPr>
          <p:cNvPr id="323" name="Google Shape;323;p47"/>
          <p:cNvSpPr txBox="1">
            <a:spLocks noGrp="1"/>
          </p:cNvSpPr>
          <p:nvPr>
            <p:ph type="body" idx="1"/>
          </p:nvPr>
        </p:nvSpPr>
        <p:spPr>
          <a:xfrm>
            <a:off x="457200" y="1310054"/>
            <a:ext cx="8299938" cy="5108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None/>
            </a:pP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06"/>
              </a:spcBef>
              <a:spcAft>
                <a:spcPts val="0"/>
              </a:spcAft>
              <a:buClr>
                <a:srgbClr val="0000FF"/>
              </a:buClr>
              <a:buSzPct val="100000"/>
              <a:buNone/>
            </a:pP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06"/>
              </a:spcBef>
              <a:spcAft>
                <a:spcPts val="0"/>
              </a:spcAft>
              <a:buClr>
                <a:srgbClr val="0000FF"/>
              </a:buClr>
              <a:buSzPct val="100000"/>
              <a:buNone/>
            </a:pP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virtual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func() {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06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cout </a:t>
            </a: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"A's func"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endl;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06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06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06"/>
              </a:spcBef>
              <a:spcAft>
                <a:spcPts val="0"/>
              </a:spcAft>
              <a:buClr>
                <a:srgbClr val="0000FF"/>
              </a:buClr>
              <a:buSzPct val="100000"/>
              <a:buNone/>
            </a:pP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06"/>
              </a:spcBef>
              <a:spcAft>
                <a:spcPts val="0"/>
              </a:spcAft>
              <a:buClr>
                <a:srgbClr val="0000FF"/>
              </a:buClr>
              <a:buSzPct val="100000"/>
              <a:buNone/>
            </a:pP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06"/>
              </a:spcBef>
              <a:spcAft>
                <a:spcPts val="0"/>
              </a:spcAft>
              <a:buClr>
                <a:srgbClr val="0000FF"/>
              </a:buClr>
              <a:buSzPct val="100000"/>
              <a:buNone/>
            </a:pP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void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func() 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override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 </a:t>
            </a:r>
            <a:r>
              <a:rPr lang="en-US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//automatically virtual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306"/>
              </a:spcBef>
              <a:spcAft>
                <a:spcPts val="0"/>
              </a:spcAft>
              <a:buClr>
                <a:srgbClr val="008000"/>
              </a:buClr>
              <a:buSzPct val="100000"/>
              <a:buNone/>
            </a:pPr>
            <a:r>
              <a:rPr lang="en-US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		//use override keyword to ensure parameters match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306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cout </a:t>
            </a: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"B's func"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endl;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06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06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06"/>
              </a:spcBef>
              <a:spcAft>
                <a:spcPts val="0"/>
              </a:spcAft>
              <a:buClr>
                <a:srgbClr val="0000FF"/>
              </a:buClr>
              <a:buSzPct val="100000"/>
              <a:buNone/>
            </a:pP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main() {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06"/>
              </a:spcBef>
              <a:spcAft>
                <a:spcPts val="0"/>
              </a:spcAft>
              <a:buClr>
                <a:srgbClr val="2B91AF"/>
              </a:buClr>
              <a:buSzPct val="100000"/>
              <a:buNone/>
            </a:pPr>
            <a:r>
              <a:rPr lang="en-US" sz="18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b;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06"/>
              </a:spcBef>
              <a:spcAft>
                <a:spcPts val="0"/>
              </a:spcAft>
              <a:buClr>
                <a:srgbClr val="008000"/>
              </a:buClr>
              <a:buSzPct val="100000"/>
              <a:buNone/>
            </a:pPr>
            <a:r>
              <a:rPr lang="en-US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//pointer of class type A points to 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306"/>
              </a:spcBef>
              <a:spcAft>
                <a:spcPts val="0"/>
              </a:spcAft>
              <a:buClr>
                <a:srgbClr val="008000"/>
              </a:buClr>
              <a:buSzPct val="100000"/>
              <a:buNone/>
            </a:pPr>
            <a:r>
              <a:rPr lang="en-US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//object of child class B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306"/>
              </a:spcBef>
              <a:spcAft>
                <a:spcPts val="0"/>
              </a:spcAft>
              <a:buClr>
                <a:srgbClr val="2B91AF"/>
              </a:buClr>
              <a:buSzPct val="100000"/>
              <a:buNone/>
            </a:pPr>
            <a:r>
              <a:rPr lang="en-US" sz="18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* a = &amp;b; 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06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a-&gt;func(); </a:t>
            </a:r>
            <a:r>
              <a:rPr lang="en-US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//calls B's func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306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324" name="Google Shape;324;p47"/>
          <p:cNvSpPr txBox="1">
            <a:spLocks noGrp="1"/>
          </p:cNvSpPr>
          <p:nvPr>
            <p:ph type="sldNum" idx="12"/>
          </p:nvPr>
        </p:nvSpPr>
        <p:spPr>
          <a:xfrm>
            <a:off x="8027377" y="6419106"/>
            <a:ext cx="729761" cy="31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sp>
        <p:nvSpPr>
          <p:cNvPr id="325" name="Google Shape;325;p47"/>
          <p:cNvSpPr/>
          <p:nvPr/>
        </p:nvSpPr>
        <p:spPr>
          <a:xfrm>
            <a:off x="5500255" y="535812"/>
            <a:ext cx="3003506" cy="1547042"/>
          </a:xfrm>
          <a:prstGeom prst="cloudCallout">
            <a:avLst>
              <a:gd name="adj1" fmla="val -20833"/>
              <a:gd name="adj2" fmla="val 62500"/>
            </a:avLst>
          </a:prstGeom>
          <a:solidFill>
            <a:srgbClr val="D8D8D8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Override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keyword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6" name="Google Shape;326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42667" y="5489009"/>
            <a:ext cx="2241202" cy="6248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8"/>
          <p:cNvSpPr txBox="1">
            <a:spLocks noGrp="1"/>
          </p:cNvSpPr>
          <p:nvPr>
            <p:ph type="title"/>
          </p:nvPr>
        </p:nvSpPr>
        <p:spPr>
          <a:xfrm>
            <a:off x="457200" y="143213"/>
            <a:ext cx="8226669" cy="829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Virtual function with Multilevel Inheritance</a:t>
            </a:r>
            <a:endParaRPr/>
          </a:p>
        </p:txBody>
      </p:sp>
      <p:sp>
        <p:nvSpPr>
          <p:cNvPr id="332" name="Google Shape;332;p48"/>
          <p:cNvSpPr txBox="1">
            <a:spLocks noGrp="1"/>
          </p:cNvSpPr>
          <p:nvPr>
            <p:ph type="body" idx="1"/>
          </p:nvPr>
        </p:nvSpPr>
        <p:spPr>
          <a:xfrm>
            <a:off x="383931" y="706581"/>
            <a:ext cx="8299938" cy="6622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None/>
            </a:pPr>
            <a:r>
              <a:rPr lang="en-US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None/>
            </a:pPr>
            <a:r>
              <a:rPr lang="en-US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None/>
            </a:pPr>
            <a:r>
              <a:rPr lang="en-US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virtual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func() {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cout </a:t>
            </a:r>
            <a:r>
              <a:rPr lang="en-US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"A's func"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endl;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None/>
            </a:pPr>
            <a:r>
              <a:rPr lang="en-US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None/>
            </a:pPr>
            <a:r>
              <a:rPr lang="en-US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None/>
            </a:pPr>
            <a:r>
              <a:rPr lang="en-US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void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func() </a:t>
            </a:r>
            <a:r>
              <a:rPr lang="en-US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override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 </a:t>
            </a:r>
            <a:r>
              <a:rPr lang="en-US" sz="1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//automatically virtual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8000"/>
              </a:buClr>
              <a:buSzPts val="1400"/>
              <a:buNone/>
            </a:pPr>
            <a:r>
              <a:rPr lang="en-US" sz="1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		//use override keyword to ensure parameters match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cout </a:t>
            </a:r>
            <a:r>
              <a:rPr lang="en-US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"B's func"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endl;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None/>
            </a:pPr>
            <a:r>
              <a:rPr lang="en-US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:</a:t>
            </a:r>
            <a:r>
              <a:rPr lang="en-US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None/>
            </a:pPr>
            <a:r>
              <a:rPr lang="en-US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None/>
            </a:pPr>
            <a:r>
              <a:rPr lang="en-US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void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func() </a:t>
            </a:r>
            <a:r>
              <a:rPr lang="en-US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override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 </a:t>
            </a:r>
            <a:r>
              <a:rPr lang="en-US" sz="1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//automatically virtual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8000"/>
              </a:buClr>
              <a:buSzPts val="1400"/>
              <a:buNone/>
            </a:pPr>
            <a:r>
              <a:rPr lang="en-US" sz="1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		//use override keyword to ensure parameters match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cout </a:t>
            </a:r>
            <a:r>
              <a:rPr lang="en-US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"C's func"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endl;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None/>
            </a:pPr>
            <a:r>
              <a:rPr lang="en-US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main() {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8000"/>
              </a:buClr>
              <a:buSzPts val="1400"/>
              <a:buNone/>
            </a:pPr>
            <a:r>
              <a:rPr lang="en-US" sz="1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	//pointer of class type A points to 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8000"/>
              </a:buClr>
              <a:buSzPts val="1400"/>
              <a:buNone/>
            </a:pPr>
            <a:r>
              <a:rPr lang="en-US" sz="1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	//object of grandchild class C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2B91AF"/>
              </a:buClr>
              <a:buSzPts val="1400"/>
              <a:buNone/>
            </a:pPr>
            <a:r>
              <a:rPr lang="en-US" sz="14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	A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* a = </a:t>
            </a:r>
            <a:r>
              <a:rPr lang="en-US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a-&gt;func(); </a:t>
            </a:r>
            <a:r>
              <a:rPr lang="en-US" sz="1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//calls C's func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/>
          </a:p>
        </p:txBody>
      </p:sp>
      <p:sp>
        <p:nvSpPr>
          <p:cNvPr id="333" name="Google Shape;333;p48"/>
          <p:cNvSpPr txBox="1">
            <a:spLocks noGrp="1"/>
          </p:cNvSpPr>
          <p:nvPr>
            <p:ph type="sldNum" idx="12"/>
          </p:nvPr>
        </p:nvSpPr>
        <p:spPr>
          <a:xfrm>
            <a:off x="8027377" y="6419106"/>
            <a:ext cx="729761" cy="31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pic>
        <p:nvPicPr>
          <p:cNvPr id="334" name="Google Shape;334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82357" y="5764678"/>
            <a:ext cx="1701512" cy="6544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9"/>
          <p:cNvSpPr txBox="1">
            <a:spLocks noGrp="1"/>
          </p:cNvSpPr>
          <p:nvPr>
            <p:ph type="title"/>
          </p:nvPr>
        </p:nvSpPr>
        <p:spPr>
          <a:xfrm>
            <a:off x="457200" y="143213"/>
            <a:ext cx="8226669" cy="829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Virtual function with Multilevel Inheritance</a:t>
            </a:r>
            <a:endParaRPr/>
          </a:p>
        </p:txBody>
      </p:sp>
      <p:sp>
        <p:nvSpPr>
          <p:cNvPr id="340" name="Google Shape;340;p49"/>
          <p:cNvSpPr txBox="1">
            <a:spLocks noGrp="1"/>
          </p:cNvSpPr>
          <p:nvPr>
            <p:ph type="body" idx="1"/>
          </p:nvPr>
        </p:nvSpPr>
        <p:spPr>
          <a:xfrm>
            <a:off x="457200" y="1310054"/>
            <a:ext cx="8299938" cy="5108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None/>
            </a:pP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06"/>
              </a:spcBef>
              <a:spcAft>
                <a:spcPts val="0"/>
              </a:spcAft>
              <a:buClr>
                <a:srgbClr val="0000FF"/>
              </a:buClr>
              <a:buSzPct val="100000"/>
              <a:buNone/>
            </a:pP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06"/>
              </a:spcBef>
              <a:spcAft>
                <a:spcPts val="0"/>
              </a:spcAft>
              <a:buClr>
                <a:srgbClr val="0000FF"/>
              </a:buClr>
              <a:buSzPct val="100000"/>
              <a:buNone/>
            </a:pP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virtual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func() {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06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cout </a:t>
            </a: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"A's func"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endl;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06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06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06"/>
              </a:spcBef>
              <a:spcAft>
                <a:spcPts val="0"/>
              </a:spcAft>
              <a:buClr>
                <a:srgbClr val="0000FF"/>
              </a:buClr>
              <a:buSzPct val="100000"/>
              <a:buNone/>
            </a:pP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06"/>
              </a:spcBef>
              <a:spcAft>
                <a:spcPts val="0"/>
              </a:spcAft>
              <a:buClr>
                <a:srgbClr val="0000FF"/>
              </a:buClr>
              <a:buSzPct val="100000"/>
              <a:buNone/>
            </a:pP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06"/>
              </a:spcBef>
              <a:spcAft>
                <a:spcPts val="0"/>
              </a:spcAft>
              <a:buClr>
                <a:srgbClr val="0000FF"/>
              </a:buClr>
              <a:buSzPct val="100000"/>
              <a:buNone/>
            </a:pP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void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func() 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override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 </a:t>
            </a:r>
            <a:r>
              <a:rPr lang="en-US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//automatically virtual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306"/>
              </a:spcBef>
              <a:spcAft>
                <a:spcPts val="0"/>
              </a:spcAft>
              <a:buClr>
                <a:srgbClr val="008000"/>
              </a:buClr>
              <a:buSzPct val="100000"/>
              <a:buNone/>
            </a:pPr>
            <a:r>
              <a:rPr lang="en-US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		//use override keyword to ensure parameters match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306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cout </a:t>
            </a: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"B's func"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endl;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06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06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06"/>
              </a:spcBef>
              <a:spcAft>
                <a:spcPts val="0"/>
              </a:spcAft>
              <a:buClr>
                <a:srgbClr val="0000FF"/>
              </a:buClr>
              <a:buSzPct val="100000"/>
              <a:buNone/>
            </a:pP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: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{};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06"/>
              </a:spcBef>
              <a:spcAft>
                <a:spcPts val="0"/>
              </a:spcAft>
              <a:buClr>
                <a:srgbClr val="0000FF"/>
              </a:buClr>
              <a:buSzPct val="100000"/>
              <a:buNone/>
            </a:pP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main() {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06"/>
              </a:spcBef>
              <a:spcAft>
                <a:spcPts val="0"/>
              </a:spcAft>
              <a:buClr>
                <a:srgbClr val="008000"/>
              </a:buClr>
              <a:buSzPct val="100000"/>
              <a:buNone/>
            </a:pPr>
            <a:r>
              <a:rPr lang="en-US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	//pointer of class type A points to 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306"/>
              </a:spcBef>
              <a:spcAft>
                <a:spcPts val="0"/>
              </a:spcAft>
              <a:buClr>
                <a:srgbClr val="008000"/>
              </a:buClr>
              <a:buSzPct val="100000"/>
              <a:buNone/>
            </a:pPr>
            <a:r>
              <a:rPr lang="en-US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	//object of grandchild class C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306"/>
              </a:spcBef>
              <a:spcAft>
                <a:spcPts val="0"/>
              </a:spcAft>
              <a:buClr>
                <a:srgbClr val="2B91AF"/>
              </a:buClr>
              <a:buSzPct val="100000"/>
              <a:buNone/>
            </a:pPr>
            <a:r>
              <a:rPr lang="en-US" sz="18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	A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* a = 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06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a-&gt;func(); </a:t>
            </a:r>
            <a:r>
              <a:rPr lang="en-US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//calls B's func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306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341" name="Google Shape;341;p49"/>
          <p:cNvSpPr txBox="1">
            <a:spLocks noGrp="1"/>
          </p:cNvSpPr>
          <p:nvPr>
            <p:ph type="sldNum" idx="12"/>
          </p:nvPr>
        </p:nvSpPr>
        <p:spPr>
          <a:xfrm>
            <a:off x="8027377" y="6419106"/>
            <a:ext cx="729761" cy="31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  <p:sp>
        <p:nvSpPr>
          <p:cNvPr id="342" name="Google Shape;342;p49"/>
          <p:cNvSpPr/>
          <p:nvPr/>
        </p:nvSpPr>
        <p:spPr>
          <a:xfrm>
            <a:off x="5347854" y="932815"/>
            <a:ext cx="3643745" cy="2193533"/>
          </a:xfrm>
          <a:prstGeom prst="cloudCallout">
            <a:avLst>
              <a:gd name="adj1" fmla="val -20833"/>
              <a:gd name="adj2" fmla="val 62500"/>
            </a:avLst>
          </a:prstGeom>
          <a:solidFill>
            <a:srgbClr val="D8D8D8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C </a:t>
            </a:r>
            <a:r>
              <a:rPr lang="en-US" sz="18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does not override func()</a:t>
            </a: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if parent of class C has func(), that one is executed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3" name="Google Shape;343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42667" y="5489009"/>
            <a:ext cx="2241202" cy="6248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0"/>
          <p:cNvSpPr txBox="1">
            <a:spLocks noGrp="1"/>
          </p:cNvSpPr>
          <p:nvPr>
            <p:ph type="title"/>
          </p:nvPr>
        </p:nvSpPr>
        <p:spPr>
          <a:xfrm>
            <a:off x="457200" y="143213"/>
            <a:ext cx="8226669" cy="829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Virtual function with Multilevel Inheritance</a:t>
            </a:r>
            <a:endParaRPr/>
          </a:p>
        </p:txBody>
      </p:sp>
      <p:sp>
        <p:nvSpPr>
          <p:cNvPr id="349" name="Google Shape;349;p50"/>
          <p:cNvSpPr txBox="1">
            <a:spLocks noGrp="1"/>
          </p:cNvSpPr>
          <p:nvPr>
            <p:ph type="body" idx="1"/>
          </p:nvPr>
        </p:nvSpPr>
        <p:spPr>
          <a:xfrm>
            <a:off x="457200" y="1310054"/>
            <a:ext cx="8299938" cy="5108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None/>
            </a:pP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None/>
            </a:pP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None/>
            </a:pP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virtual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func() {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cout </a:t>
            </a: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"A's func"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endl;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None/>
            </a:pP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{};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None/>
            </a:pP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: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{};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None/>
            </a:pP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main() {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8000"/>
              </a:buClr>
              <a:buSzPts val="1800"/>
              <a:buNone/>
            </a:pPr>
            <a:r>
              <a:rPr lang="en-US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	//pointer of class type A points to 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8000"/>
              </a:buClr>
              <a:buSzPts val="1800"/>
              <a:buNone/>
            </a:pPr>
            <a:r>
              <a:rPr lang="en-US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	//object of grandchild class C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B91AF"/>
              </a:buClr>
              <a:buSzPts val="1800"/>
              <a:buNone/>
            </a:pPr>
            <a:r>
              <a:rPr lang="en-US" sz="18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	A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* a = 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a-&gt;func(); </a:t>
            </a:r>
            <a:r>
              <a:rPr lang="en-US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//calls A's func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350" name="Google Shape;350;p50"/>
          <p:cNvSpPr txBox="1">
            <a:spLocks noGrp="1"/>
          </p:cNvSpPr>
          <p:nvPr>
            <p:ph type="sldNum" idx="12"/>
          </p:nvPr>
        </p:nvSpPr>
        <p:spPr>
          <a:xfrm>
            <a:off x="8027377" y="6419106"/>
            <a:ext cx="729761" cy="31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  <p:sp>
        <p:nvSpPr>
          <p:cNvPr id="351" name="Google Shape;351;p50"/>
          <p:cNvSpPr/>
          <p:nvPr/>
        </p:nvSpPr>
        <p:spPr>
          <a:xfrm>
            <a:off x="5347854" y="932815"/>
            <a:ext cx="3643745" cy="2193533"/>
          </a:xfrm>
          <a:prstGeom prst="cloudCallout">
            <a:avLst>
              <a:gd name="adj1" fmla="val -20833"/>
              <a:gd name="adj2" fmla="val 62500"/>
            </a:avLst>
          </a:prstGeom>
          <a:solidFill>
            <a:srgbClr val="D8D8D8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C does not override func(), class B also does not override func(),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A’s func is executed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2" name="Google Shape;352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58477" y="5195217"/>
            <a:ext cx="2152505" cy="815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1"/>
          <p:cNvSpPr txBox="1">
            <a:spLocks noGrp="1"/>
          </p:cNvSpPr>
          <p:nvPr>
            <p:ph type="title"/>
          </p:nvPr>
        </p:nvSpPr>
        <p:spPr>
          <a:xfrm>
            <a:off x="457200" y="143213"/>
            <a:ext cx="8226669" cy="829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Virtual Functions</a:t>
            </a:r>
            <a:endParaRPr/>
          </a:p>
        </p:txBody>
      </p:sp>
      <p:sp>
        <p:nvSpPr>
          <p:cNvPr id="359" name="Google Shape;359;p51"/>
          <p:cNvSpPr txBox="1">
            <a:spLocks noGrp="1"/>
          </p:cNvSpPr>
          <p:nvPr>
            <p:ph type="body" idx="1"/>
          </p:nvPr>
        </p:nvSpPr>
        <p:spPr>
          <a:xfrm>
            <a:off x="457200" y="1310054"/>
            <a:ext cx="8299938" cy="5108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If the member function definition is out-of-line, the keyword virtual </a:t>
            </a:r>
            <a:r>
              <a:rPr lang="en-US">
                <a:solidFill>
                  <a:srgbClr val="0070C0"/>
                </a:solidFill>
              </a:rPr>
              <a:t>must not be specified again</a:t>
            </a:r>
            <a:r>
              <a:rPr lang="en-US"/>
              <a:t>.  </a:t>
            </a:r>
            <a:endParaRPr/>
          </a:p>
          <a:p>
            <a:pPr marL="34290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34290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34290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34290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34290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34290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Virtual functions </a:t>
            </a:r>
            <a:r>
              <a:rPr lang="en-US">
                <a:solidFill>
                  <a:srgbClr val="FF0000"/>
                </a:solidFill>
              </a:rPr>
              <a:t>can not be stand-alone </a:t>
            </a:r>
            <a:r>
              <a:rPr lang="en-US"/>
              <a:t>or </a:t>
            </a:r>
            <a:r>
              <a:rPr lang="en-US">
                <a:solidFill>
                  <a:srgbClr val="FF0000"/>
                </a:solidFill>
              </a:rPr>
              <a:t>static functions</a:t>
            </a:r>
            <a:endParaRPr/>
          </a:p>
          <a:p>
            <a:pPr marL="34290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 destructor can be virtual but a constructor cannot</a:t>
            </a:r>
            <a:endParaRPr/>
          </a:p>
          <a:p>
            <a:pPr marL="34290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360" name="Google Shape;360;p51"/>
          <p:cNvSpPr txBox="1">
            <a:spLocks noGrp="1"/>
          </p:cNvSpPr>
          <p:nvPr>
            <p:ph type="sldNum" idx="12"/>
          </p:nvPr>
        </p:nvSpPr>
        <p:spPr>
          <a:xfrm>
            <a:off x="8027377" y="6419106"/>
            <a:ext cx="729761" cy="31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  <p:pic>
        <p:nvPicPr>
          <p:cNvPr id="361" name="Google Shape;361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09800" y="2337417"/>
            <a:ext cx="4901214" cy="21831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2"/>
          <p:cNvSpPr txBox="1">
            <a:spLocks noGrp="1"/>
          </p:cNvSpPr>
          <p:nvPr>
            <p:ph type="title"/>
          </p:nvPr>
        </p:nvSpPr>
        <p:spPr>
          <a:xfrm>
            <a:off x="495300" y="0"/>
            <a:ext cx="8153400" cy="997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Virtual Functions based Shapes</a:t>
            </a:r>
            <a:endParaRPr/>
          </a:p>
        </p:txBody>
      </p:sp>
      <p:pic>
        <p:nvPicPr>
          <p:cNvPr id="367" name="Google Shape;367;p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0665" y="997171"/>
            <a:ext cx="6071358" cy="5832096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52"/>
          <p:cNvSpPr txBox="1">
            <a:spLocks noGrp="1"/>
          </p:cNvSpPr>
          <p:nvPr>
            <p:ph type="sldNum" idx="12"/>
          </p:nvPr>
        </p:nvSpPr>
        <p:spPr>
          <a:xfrm>
            <a:off x="8027377" y="6419106"/>
            <a:ext cx="729761" cy="31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3"/>
          <p:cNvSpPr txBox="1">
            <a:spLocks noGrp="1"/>
          </p:cNvSpPr>
          <p:nvPr>
            <p:ph type="title"/>
          </p:nvPr>
        </p:nvSpPr>
        <p:spPr>
          <a:xfrm>
            <a:off x="495300" y="120370"/>
            <a:ext cx="8153400" cy="899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Virtual Functions</a:t>
            </a:r>
            <a:endParaRPr/>
          </a:p>
        </p:txBody>
      </p:sp>
      <p:sp>
        <p:nvSpPr>
          <p:cNvPr id="375" name="Google Shape;375;p53"/>
          <p:cNvSpPr txBox="1">
            <a:spLocks noGrp="1"/>
          </p:cNvSpPr>
          <p:nvPr>
            <p:ph type="body" idx="1"/>
          </p:nvPr>
        </p:nvSpPr>
        <p:spPr>
          <a:xfrm>
            <a:off x="386862" y="1066800"/>
            <a:ext cx="8304377" cy="5352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2800" b="1" u="sng"/>
              <a:t>How to declare a member function virtual: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endParaRPr sz="2400" b="1" u="sng"/>
          </a:p>
          <a:p>
            <a:pPr marL="342900" lvl="0" indent="-34290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lang="en-US" sz="2400" b="1">
                <a:latin typeface="Courier New"/>
                <a:ea typeface="Courier New"/>
                <a:cs typeface="Courier New"/>
                <a:sym typeface="Courier New"/>
              </a:rPr>
              <a:t>class Animal{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lang="en-US" sz="2400" b="1">
                <a:latin typeface="Courier New"/>
                <a:ea typeface="Courier New"/>
                <a:cs typeface="Courier New"/>
                <a:sym typeface="Courier New"/>
              </a:rPr>
              <a:t> 	public:</a:t>
            </a:r>
            <a:r>
              <a:rPr lang="en-US" sz="2400" b="1"/>
              <a:t> 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lang="en-US" sz="2400" b="1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US" sz="2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virtual</a:t>
            </a:r>
            <a:r>
              <a:rPr lang="en-US" sz="2400" b="1"/>
              <a:t> </a:t>
            </a:r>
            <a:r>
              <a:rPr lang="en-US" sz="2400" b="1"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2400" b="1"/>
              <a:t> </a:t>
            </a:r>
            <a:r>
              <a:rPr lang="en-US" sz="2400" b="1">
                <a:latin typeface="Courier New"/>
                <a:ea typeface="Courier New"/>
                <a:cs typeface="Courier New"/>
                <a:sym typeface="Courier New"/>
              </a:rPr>
              <a:t>id(){cout</a:t>
            </a:r>
            <a:r>
              <a:rPr lang="en-US" sz="2400" b="1"/>
              <a:t>  </a:t>
            </a:r>
            <a:r>
              <a:rPr lang="en-US" sz="2400" b="1"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2400" b="1"/>
              <a:t>  </a:t>
            </a:r>
            <a:r>
              <a:rPr lang="en-US" sz="2400" b="1">
                <a:latin typeface="Courier New"/>
                <a:ea typeface="Courier New"/>
                <a:cs typeface="Courier New"/>
                <a:sym typeface="Courier New"/>
              </a:rPr>
              <a:t>"animal";}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lang="en-US" sz="2400" b="1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lang="en-US" sz="2400" b="1">
                <a:latin typeface="Courier New"/>
                <a:ea typeface="Courier New"/>
                <a:cs typeface="Courier New"/>
                <a:sym typeface="Courier New"/>
              </a:rPr>
              <a:t>class Cat : public Animal{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lang="en-US" sz="2400" b="1">
                <a:latin typeface="Courier New"/>
                <a:ea typeface="Courier New"/>
                <a:cs typeface="Courier New"/>
                <a:sym typeface="Courier New"/>
              </a:rPr>
              <a:t>	public:</a:t>
            </a:r>
            <a:r>
              <a:rPr lang="en-US" sz="2400" b="1"/>
              <a:t> 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lang="en-US" sz="2400" b="1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US" sz="2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virtual</a:t>
            </a:r>
            <a:r>
              <a:rPr lang="en-US" sz="2400" b="1"/>
              <a:t> </a:t>
            </a:r>
            <a:r>
              <a:rPr lang="en-US" sz="2400" b="1">
                <a:latin typeface="Courier New"/>
                <a:ea typeface="Courier New"/>
                <a:cs typeface="Courier New"/>
                <a:sym typeface="Courier New"/>
              </a:rPr>
              <a:t>void id(){cout &lt;&lt; "cat";}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lang="en-US" sz="2400" b="1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lang="en-US" sz="2400" b="1">
                <a:latin typeface="Courier New"/>
                <a:ea typeface="Courier New"/>
                <a:cs typeface="Courier New"/>
                <a:sym typeface="Courier New"/>
              </a:rPr>
              <a:t>class Dog : public Animal{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lang="en-US" sz="2400" b="1">
                <a:latin typeface="Courier New"/>
                <a:ea typeface="Courier New"/>
                <a:cs typeface="Courier New"/>
                <a:sym typeface="Courier New"/>
              </a:rPr>
              <a:t> 	public: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lang="en-US" sz="2400" b="1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400" b="1"/>
              <a:t> 	</a:t>
            </a:r>
            <a:r>
              <a:rPr lang="en-US" sz="2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virtual</a:t>
            </a:r>
            <a:r>
              <a:rPr lang="en-US" sz="2400" b="1"/>
              <a:t> </a:t>
            </a:r>
            <a:r>
              <a:rPr lang="en-US" sz="2400" b="1">
                <a:latin typeface="Courier New"/>
                <a:ea typeface="Courier New"/>
                <a:cs typeface="Courier New"/>
                <a:sym typeface="Courier New"/>
              </a:rPr>
              <a:t>void id(){cout &lt;&lt; "dog";}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lang="en-US" sz="2400" b="1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</p:txBody>
      </p:sp>
      <p:sp>
        <p:nvSpPr>
          <p:cNvPr id="376" name="Google Shape;376;p53"/>
          <p:cNvSpPr txBox="1">
            <a:spLocks noGrp="1"/>
          </p:cNvSpPr>
          <p:nvPr>
            <p:ph type="sldNum" idx="12"/>
          </p:nvPr>
        </p:nvSpPr>
        <p:spPr>
          <a:xfrm>
            <a:off x="8027377" y="6419106"/>
            <a:ext cx="729761" cy="31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>
            <a:spLocks noGrp="1"/>
          </p:cNvSpPr>
          <p:nvPr>
            <p:ph type="title"/>
          </p:nvPr>
        </p:nvSpPr>
        <p:spPr>
          <a:xfrm>
            <a:off x="457200" y="143213"/>
            <a:ext cx="8226669" cy="829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Polymorphism</a:t>
            </a:r>
            <a:endParaRPr/>
          </a:p>
        </p:txBody>
      </p:sp>
      <p:sp>
        <p:nvSpPr>
          <p:cNvPr id="166" name="Google Shape;166;p27"/>
          <p:cNvSpPr txBox="1">
            <a:spLocks noGrp="1"/>
          </p:cNvSpPr>
          <p:nvPr>
            <p:ph type="sldNum" idx="12"/>
          </p:nvPr>
        </p:nvSpPr>
        <p:spPr>
          <a:xfrm>
            <a:off x="8027377" y="6419106"/>
            <a:ext cx="729761" cy="31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pic>
        <p:nvPicPr>
          <p:cNvPr id="167" name="Google Shape;167;p27" descr="Polymorphism-in-CPP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l="5638" t="11801" r="8180" b="14347"/>
          <a:stretch/>
        </p:blipFill>
        <p:spPr>
          <a:xfrm>
            <a:off x="622760" y="1787236"/>
            <a:ext cx="7895547" cy="351905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7"/>
          <p:cNvSpPr txBox="1"/>
          <p:nvPr/>
        </p:nvSpPr>
        <p:spPr>
          <a:xfrm>
            <a:off x="1149234" y="2447684"/>
            <a:ext cx="822666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Static Polymorphism/								 Dynamic Polymorphism/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Static Binding										 Dynamic Binding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4"/>
          <p:cNvSpPr txBox="1">
            <a:spLocks noGrp="1"/>
          </p:cNvSpPr>
          <p:nvPr>
            <p:ph type="title"/>
          </p:nvPr>
        </p:nvSpPr>
        <p:spPr>
          <a:xfrm>
            <a:off x="509586" y="141230"/>
            <a:ext cx="8153400" cy="899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Virtual Functions</a:t>
            </a:r>
            <a:endParaRPr/>
          </a:p>
        </p:txBody>
      </p:sp>
      <p:sp>
        <p:nvSpPr>
          <p:cNvPr id="383" name="Google Shape;383;p54"/>
          <p:cNvSpPr txBox="1">
            <a:spLocks noGrp="1"/>
          </p:cNvSpPr>
          <p:nvPr>
            <p:ph type="body" idx="1"/>
          </p:nvPr>
        </p:nvSpPr>
        <p:spPr>
          <a:xfrm>
            <a:off x="386862" y="1216240"/>
            <a:ext cx="8370276" cy="5202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	If the member functions </a:t>
            </a:r>
            <a:r>
              <a:rPr lang="en-US" b="1" i="1">
                <a:solidFill>
                  <a:srgbClr val="FF0000"/>
                </a:solidFill>
              </a:rPr>
              <a:t>id( ) </a:t>
            </a:r>
            <a:r>
              <a:rPr lang="en-US"/>
              <a:t>are declared </a:t>
            </a:r>
            <a:r>
              <a:rPr lang="en-US" b="1" i="1">
                <a:solidFill>
                  <a:srgbClr val="FF0000"/>
                </a:solidFill>
              </a:rPr>
              <a:t>virtual</a:t>
            </a:r>
            <a:r>
              <a:rPr lang="en-US"/>
              <a:t>, then the code: </a:t>
            </a:r>
            <a:br>
              <a:rPr lang="en-US"/>
            </a:b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n-US" sz="2400" b="1">
                <a:latin typeface="Consolas"/>
                <a:ea typeface="Consolas"/>
                <a:cs typeface="Consolas"/>
                <a:sym typeface="Consolas"/>
              </a:rPr>
              <a:t>  Animal *pA[] = {new Animal, new Dog, new Cat};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n-US" sz="2400" b="1">
                <a:latin typeface="Consolas"/>
                <a:ea typeface="Consolas"/>
                <a:cs typeface="Consolas"/>
                <a:sym typeface="Consolas"/>
              </a:rPr>
              <a:t>  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n-US" sz="2400" b="1">
                <a:latin typeface="Consolas"/>
                <a:ea typeface="Consolas"/>
                <a:cs typeface="Consolas"/>
                <a:sym typeface="Consolas"/>
              </a:rPr>
              <a:t>	for(int i=0; i&lt;3; i++)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n-US" sz="2400" b="1">
                <a:latin typeface="Consolas"/>
                <a:ea typeface="Consolas"/>
                <a:cs typeface="Consolas"/>
                <a:sym typeface="Consolas"/>
              </a:rPr>
              <a:t>      pA[i]-&gt;id();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1">
              <a:latin typeface="Consolas"/>
              <a:ea typeface="Consolas"/>
              <a:cs typeface="Consolas"/>
              <a:sym typeface="Consolas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1">
              <a:solidFill>
                <a:srgbClr val="27558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558D"/>
              </a:buClr>
              <a:buSzPts val="2400"/>
              <a:buFont typeface="Consolas"/>
              <a:buNone/>
            </a:pPr>
            <a:r>
              <a:rPr lang="en-US" sz="2400" b="1">
                <a:solidFill>
                  <a:srgbClr val="27558D"/>
                </a:solidFill>
                <a:latin typeface="Consolas"/>
                <a:ea typeface="Consolas"/>
                <a:cs typeface="Consolas"/>
                <a:sym typeface="Consolas"/>
              </a:rPr>
              <a:t>	 </a:t>
            </a:r>
            <a:r>
              <a:rPr lang="en-US"/>
              <a:t>will print </a:t>
            </a:r>
            <a:r>
              <a:rPr lang="en-US" b="1" i="1">
                <a:latin typeface="Courier New"/>
                <a:ea typeface="Courier New"/>
                <a:cs typeface="Courier New"/>
                <a:sym typeface="Courier New"/>
              </a:rPr>
              <a:t>animal,</a:t>
            </a:r>
            <a:r>
              <a:rPr lang="en-US"/>
              <a:t> </a:t>
            </a:r>
            <a:r>
              <a:rPr lang="en-US" b="1" i="1">
                <a:latin typeface="Courier New"/>
                <a:ea typeface="Courier New"/>
                <a:cs typeface="Courier New"/>
                <a:sym typeface="Courier New"/>
              </a:rPr>
              <a:t>dog,</a:t>
            </a:r>
            <a:r>
              <a:rPr lang="en-US"/>
              <a:t> </a:t>
            </a:r>
            <a:r>
              <a:rPr lang="en-US" b="1" i="1">
                <a:latin typeface="Courier New"/>
                <a:ea typeface="Courier New"/>
                <a:cs typeface="Courier New"/>
                <a:sym typeface="Courier New"/>
              </a:rPr>
              <a:t>cat</a:t>
            </a:r>
            <a:endParaRPr/>
          </a:p>
        </p:txBody>
      </p:sp>
      <p:sp>
        <p:nvSpPr>
          <p:cNvPr id="384" name="Google Shape;384;p54"/>
          <p:cNvSpPr txBox="1">
            <a:spLocks noGrp="1"/>
          </p:cNvSpPr>
          <p:nvPr>
            <p:ph type="sldNum" idx="12"/>
          </p:nvPr>
        </p:nvSpPr>
        <p:spPr>
          <a:xfrm>
            <a:off x="8027377" y="6419106"/>
            <a:ext cx="729761" cy="31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  <p:pic>
        <p:nvPicPr>
          <p:cNvPr id="385" name="Google Shape;385;p54" descr="Polymorphism explained simply!. OOP | For beginners | Dynamic vs… | by  Shanika Ediriweera | Medium"/>
          <p:cNvPicPr preferRelativeResize="0"/>
          <p:nvPr/>
        </p:nvPicPr>
        <p:blipFill rotWithShape="1">
          <a:blip r:embed="rId3">
            <a:alphaModFix/>
          </a:blip>
          <a:srcRect l="19222" r="26059"/>
          <a:stretch/>
        </p:blipFill>
        <p:spPr>
          <a:xfrm>
            <a:off x="5708072" y="3438525"/>
            <a:ext cx="3325092" cy="34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55"/>
          <p:cNvSpPr txBox="1">
            <a:spLocks noGrp="1"/>
          </p:cNvSpPr>
          <p:nvPr>
            <p:ph type="title"/>
          </p:nvPr>
        </p:nvSpPr>
        <p:spPr>
          <a:xfrm>
            <a:off x="457200" y="143213"/>
            <a:ext cx="8226669" cy="829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With Multiple Inheritance</a:t>
            </a:r>
            <a:endParaRPr/>
          </a:p>
        </p:txBody>
      </p:sp>
      <p:sp>
        <p:nvSpPr>
          <p:cNvPr id="391" name="Google Shape;391;p55"/>
          <p:cNvSpPr txBox="1">
            <a:spLocks noGrp="1"/>
          </p:cNvSpPr>
          <p:nvPr>
            <p:ph type="body" idx="1"/>
          </p:nvPr>
        </p:nvSpPr>
        <p:spPr>
          <a:xfrm>
            <a:off x="383931" y="797099"/>
            <a:ext cx="4487007" cy="6324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200"/>
              <a:buNone/>
            </a:pPr>
            <a:r>
              <a:rPr lang="en-US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FF"/>
              </a:buClr>
              <a:buSzPts val="1200"/>
              <a:buNone/>
            </a:pPr>
            <a:r>
              <a:rPr lang="en-US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-US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print() { //not virtual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cout </a:t>
            </a:r>
            <a:r>
              <a:rPr lang="en-US" sz="12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"Print class A"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endl;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~A() {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cout </a:t>
            </a:r>
            <a:r>
              <a:rPr lang="en-US" sz="12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"A's destructor"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endl;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}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FF"/>
              </a:buClr>
              <a:buSzPts val="1200"/>
              <a:buNone/>
            </a:pPr>
            <a:r>
              <a:rPr lang="en-US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{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FF"/>
              </a:buClr>
              <a:buSzPts val="1200"/>
              <a:buNone/>
            </a:pPr>
            <a:r>
              <a:rPr lang="en-US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virtual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print()   {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cout </a:t>
            </a:r>
            <a:r>
              <a:rPr lang="en-US" sz="12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"Print class B"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endl;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~B() {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cout </a:t>
            </a:r>
            <a:r>
              <a:rPr lang="en-US" sz="12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"B's destructor"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endl;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FF"/>
              </a:buClr>
              <a:buSzPts val="1200"/>
              <a:buNone/>
            </a:pPr>
            <a:r>
              <a:rPr lang="en-US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:</a:t>
            </a:r>
            <a:r>
              <a:rPr lang="en-US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FF"/>
              </a:buClr>
              <a:buSzPts val="1200"/>
              <a:buNone/>
            </a:pPr>
            <a:r>
              <a:rPr lang="en-US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-US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print() {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cout </a:t>
            </a:r>
            <a:r>
              <a:rPr lang="en-US" sz="12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"Print class C"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endl;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~C() {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cout </a:t>
            </a:r>
            <a:r>
              <a:rPr lang="en-US" sz="12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"C's destructor"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endl;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</p:txBody>
      </p:sp>
      <p:sp>
        <p:nvSpPr>
          <p:cNvPr id="392" name="Google Shape;392;p55"/>
          <p:cNvSpPr txBox="1">
            <a:spLocks noGrp="1"/>
          </p:cNvSpPr>
          <p:nvPr>
            <p:ph type="sldNum" idx="12"/>
          </p:nvPr>
        </p:nvSpPr>
        <p:spPr>
          <a:xfrm>
            <a:off x="8027377" y="6419106"/>
            <a:ext cx="729761" cy="31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  <p:sp>
        <p:nvSpPr>
          <p:cNvPr id="393" name="Google Shape;393;p55"/>
          <p:cNvSpPr txBox="1"/>
          <p:nvPr/>
        </p:nvSpPr>
        <p:spPr>
          <a:xfrm>
            <a:off x="5671972" y="1266092"/>
            <a:ext cx="2210862" cy="341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main() {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 b="0" i="0" u="none" strike="noStrike" cap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*b=</a:t>
            </a:r>
            <a:r>
              <a:rPr lang="en-US" sz="180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 strike="noStrike" cap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 b="0" i="0" u="none" strike="noStrike" cap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* a=</a:t>
            </a:r>
            <a:r>
              <a:rPr lang="en-US" sz="180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 strike="noStrike" cap="non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b-&gt;print();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 a-&gt;print();</a:t>
            </a:r>
            <a:endParaRPr sz="18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0;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Output: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Print class C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Print class A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56"/>
          <p:cNvSpPr txBox="1">
            <a:spLocks noGrp="1"/>
          </p:cNvSpPr>
          <p:nvPr>
            <p:ph type="title"/>
          </p:nvPr>
        </p:nvSpPr>
        <p:spPr>
          <a:xfrm>
            <a:off x="457200" y="143213"/>
            <a:ext cx="8226669" cy="829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/>
              <a:t>Benefits of Polymorphism</a:t>
            </a:r>
            <a:endParaRPr/>
          </a:p>
        </p:txBody>
      </p:sp>
      <p:sp>
        <p:nvSpPr>
          <p:cNvPr id="401" name="Google Shape;401;p56"/>
          <p:cNvSpPr txBox="1">
            <a:spLocks noGrp="1"/>
          </p:cNvSpPr>
          <p:nvPr>
            <p:ph type="body" idx="1"/>
          </p:nvPr>
        </p:nvSpPr>
        <p:spPr>
          <a:xfrm>
            <a:off x="457200" y="1097872"/>
            <a:ext cx="8299938" cy="5320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None/>
            </a:pPr>
            <a:r>
              <a:rPr lang="en-US" b="1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Better Design!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i="1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Flexibility</a:t>
            </a:r>
            <a:endParaRPr/>
          </a:p>
          <a:p>
            <a:pPr marL="285750" lvl="0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can always change the subclass object assigned to the su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perclass reference variable, without breaking other code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The modification will only affect the new object, not those using it</a:t>
            </a:r>
            <a:endParaRPr/>
          </a:p>
          <a:p>
            <a:pPr marL="285750" lvl="0" indent="-1460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Need to Write Less code</a:t>
            </a:r>
            <a:endParaRPr/>
          </a:p>
          <a:p>
            <a:pPr marL="285750" lvl="0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Reference variable of superclass type can be assigned object of any subclass</a:t>
            </a:r>
            <a:endParaRPr/>
          </a:p>
          <a:p>
            <a:pPr marL="285750" lvl="0" indent="-1460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Easy to Extend </a:t>
            </a:r>
            <a:endParaRPr/>
          </a:p>
          <a:p>
            <a:pPr marL="285750" lvl="0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rite code that doesn’t have to change when you introduce new subclass types into the program. </a:t>
            </a:r>
            <a:endParaRPr/>
          </a:p>
          <a:p>
            <a:pPr marL="34290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402" name="Google Shape;402;p56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sz="1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32</a:t>
            </a:fld>
            <a:endParaRPr sz="14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7"/>
          <p:cNvSpPr txBox="1">
            <a:spLocks noGrp="1"/>
          </p:cNvSpPr>
          <p:nvPr>
            <p:ph type="title"/>
          </p:nvPr>
        </p:nvSpPr>
        <p:spPr>
          <a:xfrm>
            <a:off x="495300" y="1331"/>
            <a:ext cx="8153400" cy="997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Pointers to Derived Classes</a:t>
            </a:r>
            <a:endParaRPr/>
          </a:p>
        </p:txBody>
      </p:sp>
      <p:sp>
        <p:nvSpPr>
          <p:cNvPr id="408" name="Google Shape;408;p57"/>
          <p:cNvSpPr txBox="1">
            <a:spLocks noGrp="1"/>
          </p:cNvSpPr>
          <p:nvPr>
            <p:ph type="body" idx="1"/>
          </p:nvPr>
        </p:nvSpPr>
        <p:spPr>
          <a:xfrm>
            <a:off x="386862" y="1136342"/>
            <a:ext cx="8370276" cy="5362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We can create an array of base class pointers, and these pointers can hold objects of different derived classes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rgbClr val="FFFF00"/>
              </a:solidFill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00"/>
              </a:buClr>
              <a:buSzPts val="1800"/>
              <a:buFont typeface="Calibri"/>
              <a:buNone/>
            </a:pPr>
            <a:r>
              <a:rPr lang="en-US" sz="1800">
                <a:solidFill>
                  <a:srgbClr val="FFFF00"/>
                </a:solidFill>
              </a:rPr>
              <a:t>	</a:t>
            </a:r>
            <a:r>
              <a:rPr lang="en-US" sz="2000" b="1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Shape *p[4];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Consolas"/>
              <a:buNone/>
            </a:pPr>
            <a:r>
              <a:rPr lang="en-US" sz="2000" b="1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	p[0] = new Triangle (3, 4, 5, 19 );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Consolas"/>
              <a:buNone/>
            </a:pPr>
            <a:r>
              <a:rPr lang="en-US" sz="2000" b="1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	p[1] = new Circle (3, 4, 5 ); 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Consolas"/>
              <a:buNone/>
            </a:pPr>
            <a:r>
              <a:rPr lang="en-US" sz="2000" b="1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	p[2] = new Rectangle ( 3, 4, 10 , 20 );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Consolas"/>
              <a:buNone/>
            </a:pPr>
            <a:r>
              <a:rPr lang="en-US" sz="2000" b="1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	p[3] = new Cylinder ( 3, 4, 5, 10 );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nsolas"/>
              <a:buNone/>
            </a:pPr>
            <a:r>
              <a:rPr lang="en-US" sz="2800" b="1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000" b="1">
                <a:latin typeface="Consolas"/>
                <a:ea typeface="Consolas"/>
                <a:cs typeface="Consolas"/>
                <a:sym typeface="Consolas"/>
              </a:rPr>
              <a:t>for ( int loop = 0; loop &lt; 4; loop ++ )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lang="en-US" sz="2000" b="1">
                <a:latin typeface="Consolas"/>
                <a:ea typeface="Consolas"/>
                <a:cs typeface="Consolas"/>
                <a:sym typeface="Consolas"/>
              </a:rPr>
              <a:t>	{	p[loop]-&gt;draw ();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lang="en-US" sz="2000" b="1">
                <a:latin typeface="Consolas"/>
                <a:ea typeface="Consolas"/>
                <a:cs typeface="Consolas"/>
                <a:sym typeface="Consolas"/>
              </a:rPr>
              <a:t>		cout &lt;&lt; “The area is “ &lt;&lt; p[loop]-&gt;GetArea ( );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lang="en-US" sz="2000" b="1">
                <a:latin typeface="Consolas"/>
                <a:ea typeface="Consolas"/>
                <a:cs typeface="Consolas"/>
                <a:sym typeface="Consolas"/>
              </a:rPr>
              <a:t>	}</a:t>
            </a:r>
            <a:endParaRPr/>
          </a:p>
          <a:p>
            <a:pPr marL="342900" lvl="0" indent="-2413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/>
          </a:p>
        </p:txBody>
      </p:sp>
      <p:sp>
        <p:nvSpPr>
          <p:cNvPr id="409" name="Google Shape;409;p57"/>
          <p:cNvSpPr/>
          <p:nvPr/>
        </p:nvSpPr>
        <p:spPr>
          <a:xfrm>
            <a:off x="7910465" y="4557288"/>
            <a:ext cx="533400" cy="381000"/>
          </a:xfrm>
          <a:prstGeom prst="rect">
            <a:avLst/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00" scaled="0"/>
          </a:gradFill>
          <a:ln w="9525" cap="flat" cmpd="sng">
            <a:solidFill>
              <a:srgbClr val="45A9C4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57"/>
          <p:cNvSpPr/>
          <p:nvPr/>
        </p:nvSpPr>
        <p:spPr>
          <a:xfrm>
            <a:off x="7886700" y="2895600"/>
            <a:ext cx="533400" cy="457200"/>
          </a:xfrm>
          <a:prstGeom prst="triangle">
            <a:avLst>
              <a:gd name="adj" fmla="val 50000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00" scaled="0"/>
          </a:gradFill>
          <a:ln w="9525" cap="flat" cmpd="sng">
            <a:solidFill>
              <a:srgbClr val="45A9C4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57"/>
          <p:cNvSpPr/>
          <p:nvPr/>
        </p:nvSpPr>
        <p:spPr>
          <a:xfrm>
            <a:off x="7924800" y="3657600"/>
            <a:ext cx="457200" cy="457200"/>
          </a:xfrm>
          <a:prstGeom prst="ellipse">
            <a:avLst/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00" scaled="0"/>
          </a:gradFill>
          <a:ln w="9525" cap="flat" cmpd="sng">
            <a:solidFill>
              <a:srgbClr val="45A9C4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57"/>
          <p:cNvSpPr/>
          <p:nvPr/>
        </p:nvSpPr>
        <p:spPr>
          <a:xfrm>
            <a:off x="7948565" y="5243088"/>
            <a:ext cx="457200" cy="685800"/>
          </a:xfrm>
          <a:prstGeom prst="can">
            <a:avLst>
              <a:gd name="adj" fmla="val 50000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00" scaled="0"/>
          </a:gradFill>
          <a:ln w="9525" cap="flat" cmpd="sng">
            <a:solidFill>
              <a:srgbClr val="45A9C4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57"/>
          <p:cNvSpPr txBox="1">
            <a:spLocks noGrp="1"/>
          </p:cNvSpPr>
          <p:nvPr>
            <p:ph type="sldNum" idx="12"/>
          </p:nvPr>
        </p:nvSpPr>
        <p:spPr>
          <a:xfrm>
            <a:off x="8027377" y="6419106"/>
            <a:ext cx="729761" cy="31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8"/>
          <p:cNvSpPr txBox="1">
            <a:spLocks noGrp="1"/>
          </p:cNvSpPr>
          <p:nvPr>
            <p:ph type="title"/>
          </p:nvPr>
        </p:nvSpPr>
        <p:spPr>
          <a:xfrm>
            <a:off x="-21534" y="0"/>
            <a:ext cx="9144000" cy="914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/>
              <a:t>Dynamic Polymorphism Example</a:t>
            </a:r>
            <a:br>
              <a:rPr lang="en-US" sz="3200"/>
            </a:br>
            <a:r>
              <a:rPr lang="en-US" sz="3200"/>
              <a:t>(using Base Class’s Pointers and References)</a:t>
            </a:r>
            <a:endParaRPr/>
          </a:p>
        </p:txBody>
      </p:sp>
      <p:pic>
        <p:nvPicPr>
          <p:cNvPr id="419" name="Google Shape;419;p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9740" y="1153033"/>
            <a:ext cx="6400800" cy="2636911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p5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9260" y="3959918"/>
            <a:ext cx="5628640" cy="2898082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Google Shape;421;p5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59"/>
          <p:cNvSpPr txBox="1">
            <a:spLocks noGrp="1"/>
          </p:cNvSpPr>
          <p:nvPr>
            <p:ph type="title"/>
          </p:nvPr>
        </p:nvSpPr>
        <p:spPr>
          <a:xfrm>
            <a:off x="457200" y="143213"/>
            <a:ext cx="8226669" cy="829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Virtual Destructors</a:t>
            </a:r>
            <a:endParaRPr/>
          </a:p>
        </p:txBody>
      </p:sp>
      <p:sp>
        <p:nvSpPr>
          <p:cNvPr id="428" name="Google Shape;428;p59"/>
          <p:cNvSpPr txBox="1">
            <a:spLocks noGrp="1"/>
          </p:cNvSpPr>
          <p:nvPr>
            <p:ph type="body" idx="1"/>
          </p:nvPr>
        </p:nvSpPr>
        <p:spPr>
          <a:xfrm>
            <a:off x="457200" y="1310054"/>
            <a:ext cx="8299938" cy="5108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Char char="•"/>
            </a:pPr>
            <a:r>
              <a:rPr lang="en-US">
                <a:solidFill>
                  <a:srgbClr val="0070C0"/>
                </a:solidFill>
              </a:rPr>
              <a:t>Constructors cannot be virtual</a:t>
            </a:r>
            <a:r>
              <a:rPr lang="en-US"/>
              <a:t>, but destructors can be virtual when a constructor of a class is executed there is no virtual table in the memory, means no virtual pointer defined yet.</a:t>
            </a:r>
            <a:endParaRPr/>
          </a:p>
          <a:p>
            <a:pPr marL="34290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 b="1" i="1">
                <a:solidFill>
                  <a:srgbClr val="FF0000"/>
                </a:solidFill>
              </a:rPr>
              <a:t>Ensures the derived class destructor is called when a base class pointer is used,</a:t>
            </a:r>
            <a:r>
              <a:rPr lang="en-US"/>
              <a:t> while deleting a dynamically created derived class object.</a:t>
            </a:r>
            <a:endParaRPr/>
          </a:p>
          <a:p>
            <a:pPr marL="457200" lvl="1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			  virtual ~Shape(){….}</a:t>
            </a:r>
            <a:endParaRPr/>
          </a:p>
          <a:p>
            <a:pPr marL="742950" lvl="1" indent="-1333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Reason: to invoke the correct destructor, no matter how object is accessed</a:t>
            </a:r>
            <a:endParaRPr/>
          </a:p>
          <a:p>
            <a:pPr marL="34290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429" name="Google Shape;429;p59"/>
          <p:cNvSpPr txBox="1">
            <a:spLocks noGrp="1"/>
          </p:cNvSpPr>
          <p:nvPr>
            <p:ph type="sldNum" idx="12"/>
          </p:nvPr>
        </p:nvSpPr>
        <p:spPr>
          <a:xfrm>
            <a:off x="8027377" y="6419106"/>
            <a:ext cx="729761" cy="31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60"/>
          <p:cNvSpPr txBox="1">
            <a:spLocks noGrp="1"/>
          </p:cNvSpPr>
          <p:nvPr>
            <p:ph type="title"/>
          </p:nvPr>
        </p:nvSpPr>
        <p:spPr>
          <a:xfrm>
            <a:off x="457200" y="96914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Virtual Destructors (contd.)</a:t>
            </a:r>
            <a:endParaRPr/>
          </a:p>
        </p:txBody>
      </p:sp>
      <p:sp>
        <p:nvSpPr>
          <p:cNvPr id="435" name="Google Shape;435;p60"/>
          <p:cNvSpPr txBox="1">
            <a:spLocks noGrp="1"/>
          </p:cNvSpPr>
          <p:nvPr>
            <p:ph type="body" idx="1"/>
          </p:nvPr>
        </p:nvSpPr>
        <p:spPr>
          <a:xfrm>
            <a:off x="54667" y="1274686"/>
            <a:ext cx="4745934" cy="4572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lang="en-US" sz="2000" b="1">
                <a:latin typeface="Consolas"/>
                <a:ea typeface="Consolas"/>
                <a:cs typeface="Consolas"/>
                <a:sym typeface="Consolas"/>
              </a:rPr>
              <a:t>class base {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lang="en-US" sz="2000" b="1"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lang="en-US" sz="2000" b="1">
                <a:latin typeface="Consolas"/>
                <a:ea typeface="Consolas"/>
                <a:cs typeface="Consolas"/>
                <a:sym typeface="Consolas"/>
              </a:rPr>
              <a:t>   ~base() {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lang="en-US" sz="2000" b="1">
                <a:latin typeface="Consolas"/>
                <a:ea typeface="Consolas"/>
                <a:cs typeface="Consolas"/>
                <a:sym typeface="Consolas"/>
              </a:rPr>
              <a:t>      cout &lt;&lt;  “destructing base\n”;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lang="en-US" sz="2000" b="1"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lang="en-US" sz="2000" b="1"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1">
              <a:latin typeface="Consolas"/>
              <a:ea typeface="Consolas"/>
              <a:cs typeface="Consolas"/>
              <a:sym typeface="Consolas"/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onsolas"/>
              <a:buNone/>
            </a:pPr>
            <a:r>
              <a:rPr lang="en-US" sz="20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class derived : public base {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lang="en-US" sz="2000" b="1"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lang="en-US" sz="2000" b="1">
                <a:latin typeface="Consolas"/>
                <a:ea typeface="Consolas"/>
                <a:cs typeface="Consolas"/>
                <a:sym typeface="Consolas"/>
              </a:rPr>
              <a:t>   ~derived() {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lang="en-US" sz="2000" b="1">
                <a:latin typeface="Consolas"/>
                <a:ea typeface="Consolas"/>
                <a:cs typeface="Consolas"/>
                <a:sym typeface="Consolas"/>
              </a:rPr>
              <a:t>      cout &lt;&lt; “destructing derived\n”;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lang="en-US" sz="2000" b="1"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lang="en-US" sz="2000" b="1"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</p:txBody>
      </p:sp>
      <p:sp>
        <p:nvSpPr>
          <p:cNvPr id="436" name="Google Shape;436;p60"/>
          <p:cNvSpPr txBox="1">
            <a:spLocks noGrp="1"/>
          </p:cNvSpPr>
          <p:nvPr>
            <p:ph type="body" idx="2"/>
          </p:nvPr>
        </p:nvSpPr>
        <p:spPr>
          <a:xfrm>
            <a:off x="4876800" y="1274686"/>
            <a:ext cx="4191000" cy="4572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lang="en-US" sz="2000" b="1">
                <a:latin typeface="Consolas"/>
                <a:ea typeface="Consolas"/>
                <a:cs typeface="Consolas"/>
                <a:sym typeface="Consolas"/>
              </a:rPr>
              <a:t>int main() 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lang="en-US" sz="2000" b="1"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lang="en-US" sz="2000" b="1">
                <a:latin typeface="Consolas"/>
                <a:ea typeface="Consolas"/>
                <a:cs typeface="Consolas"/>
                <a:sym typeface="Consolas"/>
              </a:rPr>
              <a:t>   base *p = new derived;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lang="en-US" sz="2000" b="1">
                <a:latin typeface="Consolas"/>
                <a:ea typeface="Consolas"/>
                <a:cs typeface="Consolas"/>
                <a:sym typeface="Consolas"/>
              </a:rPr>
              <a:t>   delete p;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lang="en-US" sz="2000" b="1">
                <a:latin typeface="Consolas"/>
                <a:ea typeface="Consolas"/>
                <a:cs typeface="Consolas"/>
                <a:sym typeface="Consolas"/>
              </a:rPr>
              <a:t>	return 0;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lang="en-US" sz="2000" b="1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1">
              <a:latin typeface="Consolas"/>
              <a:ea typeface="Consolas"/>
              <a:cs typeface="Consolas"/>
              <a:sym typeface="Consolas"/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1">
              <a:latin typeface="Consolas"/>
              <a:ea typeface="Consolas"/>
              <a:cs typeface="Consolas"/>
              <a:sym typeface="Consolas"/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1">
              <a:latin typeface="Consolas"/>
              <a:ea typeface="Consolas"/>
              <a:cs typeface="Consolas"/>
              <a:sym typeface="Consolas"/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1">
              <a:latin typeface="Consolas"/>
              <a:ea typeface="Consolas"/>
              <a:cs typeface="Consolas"/>
              <a:sym typeface="Consolas"/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1">
              <a:latin typeface="Consolas"/>
              <a:ea typeface="Consolas"/>
              <a:cs typeface="Consolas"/>
              <a:sym typeface="Consolas"/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2C14DE"/>
              </a:buClr>
              <a:buSzPts val="2000"/>
              <a:buFont typeface="Consolas"/>
              <a:buNone/>
            </a:pPr>
            <a:r>
              <a:rPr lang="en-US" sz="2000" b="1" u="sng">
                <a:solidFill>
                  <a:srgbClr val="2C14DE"/>
                </a:solidFill>
                <a:latin typeface="Consolas"/>
                <a:ea typeface="Consolas"/>
                <a:cs typeface="Consolas"/>
                <a:sym typeface="Consolas"/>
              </a:rPr>
              <a:t>Output: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2C14DE"/>
              </a:buClr>
              <a:buSzPts val="1800"/>
              <a:buFont typeface="Consolas"/>
              <a:buNone/>
            </a:pPr>
            <a:r>
              <a:rPr lang="en-US" sz="1800" b="1">
                <a:solidFill>
                  <a:srgbClr val="2C14DE"/>
                </a:solidFill>
                <a:latin typeface="Consolas"/>
                <a:ea typeface="Consolas"/>
                <a:cs typeface="Consolas"/>
                <a:sym typeface="Consolas"/>
              </a:rPr>
              <a:t>destructing base</a:t>
            </a:r>
            <a:endParaRPr/>
          </a:p>
        </p:txBody>
      </p:sp>
      <p:sp>
        <p:nvSpPr>
          <p:cNvPr id="437" name="Google Shape;437;p60"/>
          <p:cNvSpPr txBox="1"/>
          <p:nvPr/>
        </p:nvSpPr>
        <p:spPr>
          <a:xfrm>
            <a:off x="2204417" y="5867400"/>
            <a:ext cx="5344766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lang="en-US" sz="34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Using non-virtual destructor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6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61"/>
          <p:cNvSpPr txBox="1">
            <a:spLocks noGrp="1"/>
          </p:cNvSpPr>
          <p:nvPr>
            <p:ph type="title"/>
          </p:nvPr>
        </p:nvSpPr>
        <p:spPr>
          <a:xfrm>
            <a:off x="457200" y="41799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Virtual Destructors (contd.)</a:t>
            </a:r>
            <a:endParaRPr/>
          </a:p>
        </p:txBody>
      </p:sp>
      <p:sp>
        <p:nvSpPr>
          <p:cNvPr id="444" name="Google Shape;444;p61"/>
          <p:cNvSpPr txBox="1">
            <a:spLocks noGrp="1"/>
          </p:cNvSpPr>
          <p:nvPr>
            <p:ph type="body" idx="1"/>
          </p:nvPr>
        </p:nvSpPr>
        <p:spPr>
          <a:xfrm>
            <a:off x="53268" y="1202924"/>
            <a:ext cx="4517334" cy="4648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1">
                <a:latin typeface="Consolas"/>
                <a:ea typeface="Consolas"/>
                <a:cs typeface="Consolas"/>
                <a:sym typeface="Consolas"/>
              </a:rPr>
              <a:t>class base {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1">
              <a:latin typeface="Consolas"/>
              <a:ea typeface="Consolas"/>
              <a:cs typeface="Consolas"/>
              <a:sym typeface="Consolas"/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1"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1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8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virtual </a:t>
            </a:r>
            <a:r>
              <a:rPr lang="en-US" sz="1800" b="1">
                <a:latin typeface="Consolas"/>
                <a:ea typeface="Consolas"/>
                <a:cs typeface="Consolas"/>
                <a:sym typeface="Consolas"/>
              </a:rPr>
              <a:t>~base() {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1">
                <a:latin typeface="Consolas"/>
                <a:ea typeface="Consolas"/>
                <a:cs typeface="Consolas"/>
                <a:sym typeface="Consolas"/>
              </a:rPr>
              <a:t>      cout &lt;&lt;  “destructing base\n”;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1"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1"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1">
              <a:latin typeface="Consolas"/>
              <a:ea typeface="Consolas"/>
              <a:cs typeface="Consolas"/>
              <a:sym typeface="Consolas"/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onsolas"/>
              <a:buNone/>
            </a:pPr>
            <a:r>
              <a:rPr lang="en-US" sz="18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class derived : public base {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1"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1">
                <a:latin typeface="Consolas"/>
                <a:ea typeface="Consolas"/>
                <a:cs typeface="Consolas"/>
                <a:sym typeface="Consolas"/>
              </a:rPr>
              <a:t>   ~derived() {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1">
                <a:latin typeface="Consolas"/>
                <a:ea typeface="Consolas"/>
                <a:cs typeface="Consolas"/>
                <a:sym typeface="Consolas"/>
              </a:rPr>
              <a:t>      cout &lt;&lt; “destructing derived\n”;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1"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1"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</p:txBody>
      </p:sp>
      <p:sp>
        <p:nvSpPr>
          <p:cNvPr id="445" name="Google Shape;445;p61"/>
          <p:cNvSpPr txBox="1">
            <a:spLocks noGrp="1"/>
          </p:cNvSpPr>
          <p:nvPr>
            <p:ph type="body" idx="2"/>
          </p:nvPr>
        </p:nvSpPr>
        <p:spPr>
          <a:xfrm>
            <a:off x="4646802" y="1216241"/>
            <a:ext cx="4444674" cy="4648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lang="en-US" sz="2000" b="1">
                <a:latin typeface="Consolas"/>
                <a:ea typeface="Consolas"/>
                <a:cs typeface="Consolas"/>
                <a:sym typeface="Consolas"/>
              </a:rPr>
              <a:t>int main() 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lang="en-US" sz="2000" b="1"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lang="en-US" sz="2000" b="1">
                <a:latin typeface="Consolas"/>
                <a:ea typeface="Consolas"/>
                <a:cs typeface="Consolas"/>
                <a:sym typeface="Consolas"/>
              </a:rPr>
              <a:t>   base *p = new derived;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lang="en-US" sz="2000" b="1">
                <a:latin typeface="Consolas"/>
                <a:ea typeface="Consolas"/>
                <a:cs typeface="Consolas"/>
                <a:sym typeface="Consolas"/>
              </a:rPr>
              <a:t>   delete p;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1">
              <a:latin typeface="Consolas"/>
              <a:ea typeface="Consolas"/>
              <a:cs typeface="Consolas"/>
              <a:sym typeface="Consolas"/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lang="en-US" sz="2000" b="1">
                <a:latin typeface="Consolas"/>
                <a:ea typeface="Consolas"/>
                <a:cs typeface="Consolas"/>
                <a:sym typeface="Consolas"/>
              </a:rPr>
              <a:t>	return 0;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lang="en-US" sz="2000" b="1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1">
              <a:latin typeface="Consolas"/>
              <a:ea typeface="Consolas"/>
              <a:cs typeface="Consolas"/>
              <a:sym typeface="Consolas"/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1">
              <a:latin typeface="Consolas"/>
              <a:ea typeface="Consolas"/>
              <a:cs typeface="Consolas"/>
              <a:sym typeface="Consolas"/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2F1BC7"/>
              </a:buClr>
              <a:buSzPts val="2000"/>
              <a:buFont typeface="Consolas"/>
              <a:buNone/>
            </a:pPr>
            <a:r>
              <a:rPr lang="en-US" sz="2000" b="1" u="sng">
                <a:solidFill>
                  <a:srgbClr val="2F1BC7"/>
                </a:solidFill>
                <a:latin typeface="Consolas"/>
                <a:ea typeface="Consolas"/>
                <a:cs typeface="Consolas"/>
                <a:sym typeface="Consolas"/>
              </a:rPr>
              <a:t>Output: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2F1BC7"/>
              </a:buClr>
              <a:buSzPts val="1800"/>
              <a:buFont typeface="Consolas"/>
              <a:buNone/>
            </a:pPr>
            <a:r>
              <a:rPr lang="en-US" sz="1800" b="1">
                <a:solidFill>
                  <a:srgbClr val="2F1BC7"/>
                </a:solidFill>
                <a:latin typeface="Consolas"/>
                <a:ea typeface="Consolas"/>
                <a:cs typeface="Consolas"/>
                <a:sym typeface="Consolas"/>
              </a:rPr>
              <a:t>destructing derived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2F1BC7"/>
              </a:buClr>
              <a:buSzPts val="1800"/>
              <a:buFont typeface="Consolas"/>
              <a:buNone/>
            </a:pPr>
            <a:r>
              <a:rPr lang="en-US" sz="1800" b="1">
                <a:solidFill>
                  <a:srgbClr val="2F1BC7"/>
                </a:solidFill>
                <a:latin typeface="Consolas"/>
                <a:ea typeface="Consolas"/>
                <a:cs typeface="Consolas"/>
                <a:sym typeface="Consolas"/>
              </a:rPr>
              <a:t>destructing base</a:t>
            </a:r>
            <a:endParaRPr/>
          </a:p>
        </p:txBody>
      </p:sp>
      <p:sp>
        <p:nvSpPr>
          <p:cNvPr id="446" name="Google Shape;446;p61"/>
          <p:cNvSpPr txBox="1"/>
          <p:nvPr/>
        </p:nvSpPr>
        <p:spPr>
          <a:xfrm>
            <a:off x="2133600" y="5867400"/>
            <a:ext cx="5257800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lang="en-US" sz="3400" b="1" i="0" u="none" strike="noStrike" cap="none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Using virtual destructor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6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62"/>
          <p:cNvSpPr txBox="1">
            <a:spLocks noGrp="1"/>
          </p:cNvSpPr>
          <p:nvPr>
            <p:ph type="body" idx="1"/>
          </p:nvPr>
        </p:nvSpPr>
        <p:spPr>
          <a:xfrm>
            <a:off x="228600" y="0"/>
            <a:ext cx="7666200" cy="68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100"/>
              <a:buNone/>
            </a:pPr>
            <a:r>
              <a:rPr lang="en-US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FF"/>
              </a:buClr>
              <a:buSzPts val="1100"/>
              <a:buNone/>
            </a:pPr>
            <a:r>
              <a:rPr lang="en-US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-US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print(</a:t>
            </a:r>
            <a:r>
              <a:rPr lang="en-US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{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cout </a:t>
            </a:r>
            <a:r>
              <a:rPr lang="en-US" sz="11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"Print class A"</a:t>
            </a: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endl;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~A() {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cout </a:t>
            </a:r>
            <a:r>
              <a:rPr lang="en-US" sz="11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"A's destructor"</a:t>
            </a: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endl;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}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FF"/>
              </a:buClr>
              <a:buSzPts val="1100"/>
              <a:buNone/>
            </a:pPr>
            <a:r>
              <a:rPr lang="en-US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:</a:t>
            </a:r>
            <a:r>
              <a:rPr lang="en-US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1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FF"/>
              </a:buClr>
              <a:buSzPts val="1100"/>
              <a:buNone/>
            </a:pPr>
            <a:r>
              <a:rPr lang="en-US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print(</a:t>
            </a:r>
            <a:r>
              <a:rPr lang="en-US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=0)   {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cout </a:t>
            </a:r>
            <a:r>
              <a:rPr lang="en-US" sz="11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"Print class B"</a:t>
            </a: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endl;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~B() {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cout </a:t>
            </a:r>
            <a:r>
              <a:rPr lang="en-US" sz="11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"B's destructor"</a:t>
            </a: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endl;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FF"/>
              </a:buClr>
              <a:buSzPts val="1100"/>
              <a:buNone/>
            </a:pPr>
            <a:r>
              <a:rPr lang="en-US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:</a:t>
            </a:r>
            <a:r>
              <a:rPr lang="en-US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FF"/>
              </a:buClr>
              <a:buSzPts val="1100"/>
              <a:buNone/>
            </a:pPr>
            <a:r>
              <a:rPr lang="en-US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~C() {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cout </a:t>
            </a:r>
            <a:r>
              <a:rPr lang="en-US" sz="11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"C's destructor"</a:t>
            </a: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endl;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FF"/>
              </a:buClr>
              <a:buSzPts val="1100"/>
              <a:buNone/>
            </a:pPr>
            <a:r>
              <a:rPr lang="en-US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main() {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1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*b=</a:t>
            </a:r>
            <a:r>
              <a:rPr lang="en-US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1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* a=</a:t>
            </a:r>
            <a:r>
              <a:rPr lang="en-US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delete</a:t>
            </a: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delete</a:t>
            </a: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b;</a:t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1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bb;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1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1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aa;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0;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/>
          </a:p>
        </p:txBody>
      </p:sp>
      <p:sp>
        <p:nvSpPr>
          <p:cNvPr id="453" name="Google Shape;453;p62"/>
          <p:cNvSpPr txBox="1">
            <a:spLocks noGrp="1"/>
          </p:cNvSpPr>
          <p:nvPr>
            <p:ph type="body" idx="2"/>
          </p:nvPr>
        </p:nvSpPr>
        <p:spPr>
          <a:xfrm>
            <a:off x="5105400" y="2298455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For dynamic objects, destructors are called with delete only and in the order of delete statements.</a:t>
            </a:r>
            <a:endParaRPr/>
          </a:p>
          <a:p>
            <a:pPr marL="342900" lvl="0" indent="-191770" algn="l" rtl="0">
              <a:lnSpc>
                <a:spcPct val="10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For simple objects (in the same scope) destructors are called in opposite order. i.e. the one declared last is destroyed first.</a:t>
            </a:r>
            <a:endParaRPr/>
          </a:p>
          <a:p>
            <a:pPr marL="342900" lvl="0" indent="-191770" algn="l" rtl="0">
              <a:lnSpc>
                <a:spcPct val="10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Without delete, destructor is not called for dynamic objects </a:t>
            </a:r>
            <a:endParaRPr/>
          </a:p>
        </p:txBody>
      </p:sp>
      <p:sp>
        <p:nvSpPr>
          <p:cNvPr id="454" name="Google Shape;454;p6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38</a:t>
            </a:fld>
            <a:endParaRPr/>
          </a:p>
        </p:txBody>
      </p:sp>
      <p:pic>
        <p:nvPicPr>
          <p:cNvPr id="455" name="Google Shape;455;p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62446" y="0"/>
            <a:ext cx="1881554" cy="22931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63"/>
          <p:cNvSpPr txBox="1">
            <a:spLocks noGrp="1"/>
          </p:cNvSpPr>
          <p:nvPr>
            <p:ph type="title"/>
          </p:nvPr>
        </p:nvSpPr>
        <p:spPr>
          <a:xfrm>
            <a:off x="457200" y="143213"/>
            <a:ext cx="8226669" cy="829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Abstract Classes</a:t>
            </a:r>
            <a:endParaRPr/>
          </a:p>
        </p:txBody>
      </p:sp>
      <p:sp>
        <p:nvSpPr>
          <p:cNvPr id="462" name="Google Shape;462;p63"/>
          <p:cNvSpPr txBox="1">
            <a:spLocks noGrp="1"/>
          </p:cNvSpPr>
          <p:nvPr>
            <p:ph type="body" idx="1"/>
          </p:nvPr>
        </p:nvSpPr>
        <p:spPr>
          <a:xfrm>
            <a:off x="457200" y="1310054"/>
            <a:ext cx="8299938" cy="5108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Classes that </a:t>
            </a:r>
            <a:r>
              <a:rPr lang="en-US" b="1" i="1">
                <a:solidFill>
                  <a:srgbClr val="FF0000"/>
                </a:solidFill>
              </a:rPr>
              <a:t>cannot be instantiated (a class with no objects), because: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It is </a:t>
            </a:r>
            <a:r>
              <a:rPr lang="en-US" b="1" i="1">
                <a:solidFill>
                  <a:srgbClr val="0070C0"/>
                </a:solidFill>
              </a:rPr>
              <a:t>Incomplete</a:t>
            </a:r>
            <a:r>
              <a:rPr lang="en-US"/>
              <a:t>—derived classes must define the “missing pieces”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70C0"/>
              </a:buClr>
              <a:buSzPts val="2400"/>
              <a:buChar char="–"/>
            </a:pPr>
            <a:r>
              <a:rPr lang="en-US">
                <a:solidFill>
                  <a:srgbClr val="0070C0"/>
                </a:solidFill>
              </a:rPr>
              <a:t>Too generic to define real objects</a:t>
            </a:r>
            <a:endParaRPr/>
          </a:p>
          <a:p>
            <a:pPr marL="1143000" lvl="2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Normally used as base classes and called </a:t>
            </a:r>
            <a:r>
              <a:rPr lang="en-US">
                <a:solidFill>
                  <a:srgbClr val="0070C0"/>
                </a:solidFill>
              </a:rPr>
              <a:t>abstract base classes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>
            <a:spLocks noGrp="1"/>
          </p:cNvSpPr>
          <p:nvPr>
            <p:ph type="title"/>
          </p:nvPr>
        </p:nvSpPr>
        <p:spPr>
          <a:xfrm>
            <a:off x="457200" y="143213"/>
            <a:ext cx="8226669" cy="829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Binding Process</a:t>
            </a:r>
            <a:endParaRPr/>
          </a:p>
        </p:txBody>
      </p:sp>
      <p:sp>
        <p:nvSpPr>
          <p:cNvPr id="174" name="Google Shape;174;p28"/>
          <p:cNvSpPr txBox="1">
            <a:spLocks noGrp="1"/>
          </p:cNvSpPr>
          <p:nvPr>
            <p:ph type="body" idx="1"/>
          </p:nvPr>
        </p:nvSpPr>
        <p:spPr>
          <a:xfrm>
            <a:off x="457200" y="1310054"/>
            <a:ext cx="8299938" cy="5108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Binding is the process to </a:t>
            </a:r>
            <a:r>
              <a:rPr lang="en-US" dirty="0">
                <a:solidFill>
                  <a:srgbClr val="0070C0"/>
                </a:solidFill>
              </a:rPr>
              <a:t>associate variable/ function names with memory addresses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Binding is done for each variable and functions. 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For functions, it means that matching the call with the right function definition by the compiler.</a:t>
            </a:r>
            <a:endParaRPr dirty="0"/>
          </a:p>
        </p:txBody>
      </p:sp>
      <p:sp>
        <p:nvSpPr>
          <p:cNvPr id="175" name="Google Shape;175;p28"/>
          <p:cNvSpPr txBox="1">
            <a:spLocks noGrp="1"/>
          </p:cNvSpPr>
          <p:nvPr>
            <p:ph type="sldNum" idx="12"/>
          </p:nvPr>
        </p:nvSpPr>
        <p:spPr>
          <a:xfrm>
            <a:off x="8027377" y="6419106"/>
            <a:ext cx="729761" cy="31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64"/>
          <p:cNvSpPr txBox="1">
            <a:spLocks noGrp="1"/>
          </p:cNvSpPr>
          <p:nvPr>
            <p:ph type="title"/>
          </p:nvPr>
        </p:nvSpPr>
        <p:spPr>
          <a:xfrm>
            <a:off x="457200" y="143213"/>
            <a:ext cx="8226669" cy="829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Concrete Classes</a:t>
            </a:r>
            <a:endParaRPr/>
          </a:p>
        </p:txBody>
      </p:sp>
      <p:sp>
        <p:nvSpPr>
          <p:cNvPr id="470" name="Google Shape;470;p64"/>
          <p:cNvSpPr txBox="1">
            <a:spLocks noGrp="1"/>
          </p:cNvSpPr>
          <p:nvPr>
            <p:ph type="body" idx="1"/>
          </p:nvPr>
        </p:nvSpPr>
        <p:spPr>
          <a:xfrm>
            <a:off x="457200" y="1310054"/>
            <a:ext cx="8299938" cy="5108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Classes that can be instantiated (have objects)</a:t>
            </a:r>
            <a:endParaRPr/>
          </a:p>
          <a:p>
            <a:pPr marL="34290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Must </a:t>
            </a:r>
            <a:r>
              <a:rPr lang="en-US">
                <a:solidFill>
                  <a:srgbClr val="0070C0"/>
                </a:solidFill>
              </a:rPr>
              <a:t>provide implementation for every member function </a:t>
            </a:r>
            <a:r>
              <a:rPr lang="en-US"/>
              <a:t>they define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65"/>
          <p:cNvSpPr txBox="1">
            <a:spLocks noGrp="1"/>
          </p:cNvSpPr>
          <p:nvPr>
            <p:ph type="title"/>
          </p:nvPr>
        </p:nvSpPr>
        <p:spPr>
          <a:xfrm>
            <a:off x="457200" y="143213"/>
            <a:ext cx="8226669" cy="829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Pure virtual Functions</a:t>
            </a:r>
            <a:endParaRPr/>
          </a:p>
        </p:txBody>
      </p:sp>
      <p:sp>
        <p:nvSpPr>
          <p:cNvPr id="478" name="Google Shape;478;p65"/>
          <p:cNvSpPr txBox="1">
            <a:spLocks noGrp="1"/>
          </p:cNvSpPr>
          <p:nvPr>
            <p:ph type="body" idx="1"/>
          </p:nvPr>
        </p:nvSpPr>
        <p:spPr>
          <a:xfrm>
            <a:off x="457200" y="1310054"/>
            <a:ext cx="8299938" cy="5108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 class is made abstract by declaring one or more of its virtual functions to be “</a:t>
            </a:r>
            <a:r>
              <a:rPr lang="en-US" b="1" i="1">
                <a:solidFill>
                  <a:srgbClr val="0070C0"/>
                </a:solidFill>
              </a:rPr>
              <a:t>pure</a:t>
            </a:r>
            <a:r>
              <a:rPr lang="en-US"/>
              <a:t>”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I.e., by placing "</a:t>
            </a:r>
            <a:r>
              <a:rPr lang="en-US" b="1">
                <a:solidFill>
                  <a:srgbClr val="FF0000"/>
                </a:solidFill>
              </a:rPr>
              <a:t>= 0</a:t>
            </a:r>
            <a:r>
              <a:rPr lang="en-US"/>
              <a:t>" in its declaration</a:t>
            </a:r>
            <a:endParaRPr/>
          </a:p>
          <a:p>
            <a:pPr marL="1143000" lvl="2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Example:</a:t>
            </a:r>
            <a:endParaRPr/>
          </a:p>
          <a:p>
            <a:pPr marL="457200" lvl="1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	</a:t>
            </a:r>
            <a:r>
              <a:rPr lang="en-US" b="1">
                <a:latin typeface="Consolas"/>
                <a:ea typeface="Consolas"/>
                <a:cs typeface="Consolas"/>
                <a:sym typeface="Consolas"/>
              </a:rPr>
              <a:t>virtual void draw() </a:t>
            </a:r>
            <a:r>
              <a:rPr lang="en-US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= 0</a:t>
            </a:r>
            <a:r>
              <a:rPr lang="en-US" b="1"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1143000" lvl="2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"= 0" is known as a pure specifier.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Tells compiler that there is </a:t>
            </a:r>
            <a:r>
              <a:rPr lang="en-US">
                <a:solidFill>
                  <a:srgbClr val="0070C0"/>
                </a:solidFill>
              </a:rPr>
              <a:t>no implementation</a:t>
            </a:r>
            <a:r>
              <a:rPr lang="en-US"/>
              <a:t>.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66"/>
          <p:cNvSpPr txBox="1">
            <a:spLocks noGrp="1"/>
          </p:cNvSpPr>
          <p:nvPr>
            <p:ph type="title"/>
          </p:nvPr>
        </p:nvSpPr>
        <p:spPr>
          <a:xfrm>
            <a:off x="457200" y="143213"/>
            <a:ext cx="8226669" cy="829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Pure virtual Functions (cont.)</a:t>
            </a:r>
            <a:endParaRPr/>
          </a:p>
        </p:txBody>
      </p:sp>
      <p:sp>
        <p:nvSpPr>
          <p:cNvPr id="486" name="Google Shape;486;p66"/>
          <p:cNvSpPr txBox="1">
            <a:spLocks noGrp="1"/>
          </p:cNvSpPr>
          <p:nvPr>
            <p:ph type="body" idx="1"/>
          </p:nvPr>
        </p:nvSpPr>
        <p:spPr>
          <a:xfrm>
            <a:off x="457200" y="1310054"/>
            <a:ext cx="8299938" cy="5108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Every concrete derived class </a:t>
            </a:r>
            <a:r>
              <a:rPr lang="en-US">
                <a:solidFill>
                  <a:srgbClr val="0070C0"/>
                </a:solidFill>
              </a:rPr>
              <a:t>must override all base-class pure virtual functions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with concrete implementations</a:t>
            </a:r>
            <a:endParaRPr/>
          </a:p>
          <a:p>
            <a:pPr marL="1143000" lvl="2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If even one pure virtual function is not overridden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the </a:t>
            </a:r>
            <a:r>
              <a:rPr lang="en-US" b="1" i="1">
                <a:solidFill>
                  <a:srgbClr val="0070C0"/>
                </a:solidFill>
              </a:rPr>
              <a:t>derived-class will also be </a:t>
            </a:r>
            <a:r>
              <a:rPr lang="en-US" b="1" i="1">
                <a:solidFill>
                  <a:srgbClr val="FF0000"/>
                </a:solidFill>
              </a:rPr>
              <a:t>abstract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Compiler will refuse to create any objects of the class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Cannot call a constructor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67"/>
          <p:cNvSpPr txBox="1">
            <a:spLocks noGrp="1"/>
          </p:cNvSpPr>
          <p:nvPr>
            <p:ph type="title"/>
          </p:nvPr>
        </p:nvSpPr>
        <p:spPr>
          <a:xfrm>
            <a:off x="457200" y="143213"/>
            <a:ext cx="8226669" cy="829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Pure virtual Functions (cont.)</a:t>
            </a:r>
            <a:endParaRPr/>
          </a:p>
        </p:txBody>
      </p:sp>
      <p:sp>
        <p:nvSpPr>
          <p:cNvPr id="494" name="Google Shape;494;p67"/>
          <p:cNvSpPr txBox="1">
            <a:spLocks noGrp="1"/>
          </p:cNvSpPr>
          <p:nvPr>
            <p:ph type="body" idx="1"/>
          </p:nvPr>
        </p:nvSpPr>
        <p:spPr>
          <a:xfrm>
            <a:off x="457200" y="1310054"/>
            <a:ext cx="8299938" cy="5108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None/>
            </a:pP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 </a:t>
            </a:r>
            <a:r>
              <a:rPr lang="en-US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//abstract class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rgbClr val="0000FF"/>
              </a:buClr>
              <a:buSzPct val="100000"/>
              <a:buNone/>
            </a:pP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rgbClr val="008000"/>
              </a:buClr>
              <a:buSzPct val="100000"/>
              <a:buNone/>
            </a:pPr>
            <a:r>
              <a:rPr lang="en-US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	//pure virtual function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rgbClr val="0000FF"/>
              </a:buClr>
              <a:buSzPct val="100000"/>
              <a:buNone/>
            </a:pP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virtual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func() = 0;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rgbClr val="0000FF"/>
              </a:buClr>
              <a:buSzPct val="100000"/>
              <a:buNone/>
            </a:pP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void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foo() {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cout </a:t>
            </a: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"A's foo"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endl;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rgbClr val="0000FF"/>
              </a:buClr>
              <a:buSzPct val="100000"/>
              <a:buNone/>
            </a:pP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rgbClr val="0000FF"/>
              </a:buClr>
              <a:buSzPct val="100000"/>
              <a:buNone/>
            </a:pP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rgbClr val="0000FF"/>
              </a:buClr>
              <a:buSzPct val="100000"/>
              <a:buNone/>
            </a:pP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void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func()  { </a:t>
            </a:r>
            <a:r>
              <a:rPr lang="en-US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//automatically virtual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cout </a:t>
            </a: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"B's func"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endl;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rgbClr val="0000FF"/>
              </a:buClr>
              <a:buSzPct val="100000"/>
              <a:buNone/>
            </a:pP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main() {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rgbClr val="2B91AF"/>
              </a:buClr>
              <a:buSzPct val="100000"/>
              <a:buNone/>
            </a:pPr>
            <a:r>
              <a:rPr lang="en-US" sz="18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	A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objA; </a:t>
            </a:r>
            <a:r>
              <a:rPr lang="en-US" sz="18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//ERROR, cannot create object of abstract class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rgbClr val="2B91AF"/>
              </a:buClr>
              <a:buSzPct val="100000"/>
              <a:buNone/>
            </a:pPr>
            <a:r>
              <a:rPr lang="en-US" sz="18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	A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* a = 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 </a:t>
            </a:r>
            <a:r>
              <a:rPr lang="en-US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//dynamic polymorphism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a-&gt;func(); </a:t>
            </a:r>
            <a:r>
              <a:rPr lang="en-US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//calls B's func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495" name="Google Shape;495;p67"/>
          <p:cNvSpPr/>
          <p:nvPr/>
        </p:nvSpPr>
        <p:spPr>
          <a:xfrm>
            <a:off x="5347854" y="932815"/>
            <a:ext cx="3643745" cy="2193533"/>
          </a:xfrm>
          <a:prstGeom prst="cloudCallout">
            <a:avLst>
              <a:gd name="adj1" fmla="val -20833"/>
              <a:gd name="adj2" fmla="val 62500"/>
            </a:avLst>
          </a:prstGeom>
          <a:solidFill>
            <a:srgbClr val="D8D8D8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class with </a:t>
            </a:r>
            <a:r>
              <a:rPr lang="en-US" sz="18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even one pure virtual function </a:t>
            </a: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an </a:t>
            </a:r>
            <a:r>
              <a:rPr lang="en-US" sz="18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abstract class</a:t>
            </a: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68"/>
          <p:cNvSpPr txBox="1">
            <a:spLocks noGrp="1"/>
          </p:cNvSpPr>
          <p:nvPr>
            <p:ph type="title"/>
          </p:nvPr>
        </p:nvSpPr>
        <p:spPr>
          <a:xfrm>
            <a:off x="457200" y="143213"/>
            <a:ext cx="8226669" cy="829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Pure virtual Functions (cont.)</a:t>
            </a:r>
            <a:endParaRPr/>
          </a:p>
        </p:txBody>
      </p:sp>
      <p:sp>
        <p:nvSpPr>
          <p:cNvPr id="502" name="Google Shape;502;p68"/>
          <p:cNvSpPr txBox="1">
            <a:spLocks noGrp="1"/>
          </p:cNvSpPr>
          <p:nvPr>
            <p:ph type="body" idx="1"/>
          </p:nvPr>
        </p:nvSpPr>
        <p:spPr>
          <a:xfrm>
            <a:off x="457200" y="1310054"/>
            <a:ext cx="8299938" cy="5108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None/>
            </a:pP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 </a:t>
            </a:r>
            <a:r>
              <a:rPr lang="en-US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//abstract class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None/>
            </a:pP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8000"/>
              </a:buClr>
              <a:buSzPts val="1800"/>
              <a:buNone/>
            </a:pPr>
            <a:r>
              <a:rPr lang="en-US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	//pure virtual function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None/>
            </a:pP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virtual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func() = 0;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None/>
            </a:pP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void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foo() {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cout </a:t>
            </a: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"A's foo"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endl;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None/>
            </a:pP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None/>
            </a:pP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8000"/>
              </a:buClr>
              <a:buSzPts val="1800"/>
              <a:buNone/>
            </a:pPr>
            <a:r>
              <a:rPr lang="en-US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	//does not override func() also an abstract class now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None/>
            </a:pP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main() {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B91AF"/>
              </a:buClr>
              <a:buSzPts val="1800"/>
              <a:buNone/>
            </a:pPr>
            <a:r>
              <a:rPr lang="en-US" sz="18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	A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* a = 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 </a:t>
            </a:r>
            <a:r>
              <a:rPr lang="en-US" sz="18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//ERROR, B is abstract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69"/>
          <p:cNvSpPr txBox="1">
            <a:spLocks noGrp="1"/>
          </p:cNvSpPr>
          <p:nvPr>
            <p:ph type="title"/>
          </p:nvPr>
        </p:nvSpPr>
        <p:spPr>
          <a:xfrm>
            <a:off x="457200" y="143213"/>
            <a:ext cx="8226669" cy="829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Purpose</a:t>
            </a:r>
            <a:endParaRPr/>
          </a:p>
        </p:txBody>
      </p:sp>
      <p:sp>
        <p:nvSpPr>
          <p:cNvPr id="509" name="Google Shape;509;p69"/>
          <p:cNvSpPr txBox="1">
            <a:spLocks noGrp="1"/>
          </p:cNvSpPr>
          <p:nvPr>
            <p:ph type="body" idx="1"/>
          </p:nvPr>
        </p:nvSpPr>
        <p:spPr>
          <a:xfrm>
            <a:off x="457200" y="1310054"/>
            <a:ext cx="8299938" cy="5108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When it does not make sense for </a:t>
            </a:r>
            <a:r>
              <a:rPr lang="en-US">
                <a:solidFill>
                  <a:srgbClr val="0070C0"/>
                </a:solidFill>
              </a:rPr>
              <a:t>base class to have an implementation of a function</a:t>
            </a:r>
            <a:endParaRPr/>
          </a:p>
          <a:p>
            <a:pPr marL="742950" lvl="1" indent="-1333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Software design requires </a:t>
            </a:r>
            <a:r>
              <a:rPr lang="en-US" i="1">
                <a:solidFill>
                  <a:srgbClr val="0070C0"/>
                </a:solidFill>
              </a:rPr>
              <a:t>all concrete derived classes to implement their own function</a:t>
            </a:r>
            <a:endParaRPr/>
          </a:p>
          <a:p>
            <a:pPr marL="34290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70"/>
          <p:cNvSpPr txBox="1">
            <a:spLocks noGrp="1"/>
          </p:cNvSpPr>
          <p:nvPr>
            <p:ph type="title"/>
          </p:nvPr>
        </p:nvSpPr>
        <p:spPr>
          <a:xfrm>
            <a:off x="457200" y="143213"/>
            <a:ext cx="8226669" cy="829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Why Do we Want to do This?</a:t>
            </a:r>
            <a:endParaRPr/>
          </a:p>
        </p:txBody>
      </p:sp>
      <p:sp>
        <p:nvSpPr>
          <p:cNvPr id="517" name="Google Shape;517;p70"/>
          <p:cNvSpPr txBox="1">
            <a:spLocks noGrp="1"/>
          </p:cNvSpPr>
          <p:nvPr>
            <p:ph type="body" idx="1"/>
          </p:nvPr>
        </p:nvSpPr>
        <p:spPr>
          <a:xfrm>
            <a:off x="457200" y="1310054"/>
            <a:ext cx="8299938" cy="5108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To define a </a:t>
            </a:r>
            <a:r>
              <a:rPr lang="en-US">
                <a:solidFill>
                  <a:srgbClr val="0070C0"/>
                </a:solidFill>
              </a:rPr>
              <a:t>common public interface </a:t>
            </a:r>
            <a:r>
              <a:rPr lang="en-US"/>
              <a:t>for the various classes in a class hierarchy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Achieve </a:t>
            </a:r>
            <a:r>
              <a:rPr lang="en-US" sz="2400" i="1">
                <a:solidFill>
                  <a:srgbClr val="FF0000"/>
                </a:solidFill>
              </a:rPr>
              <a:t>dynamic polymorphism</a:t>
            </a:r>
            <a:endParaRPr/>
          </a:p>
          <a:p>
            <a:pPr marL="1143000" lvl="2" indent="-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 heart of object-oriented programming</a:t>
            </a:r>
            <a:endParaRPr/>
          </a:p>
          <a:p>
            <a:pPr marL="1143000" lvl="2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Simplifies a lot of big software systems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Enables code re-use in a major way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Readable, maintainable, adaptable code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>
            <a:spLocks noGrp="1"/>
          </p:cNvSpPr>
          <p:nvPr>
            <p:ph type="title"/>
          </p:nvPr>
        </p:nvSpPr>
        <p:spPr>
          <a:xfrm>
            <a:off x="457200" y="143213"/>
            <a:ext cx="8226669" cy="829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Compile-time Binding (Static Binding)</a:t>
            </a:r>
            <a:endParaRPr/>
          </a:p>
        </p:txBody>
      </p:sp>
      <p:sp>
        <p:nvSpPr>
          <p:cNvPr id="181" name="Google Shape;181;p29"/>
          <p:cNvSpPr txBox="1">
            <a:spLocks noGrp="1"/>
          </p:cNvSpPr>
          <p:nvPr>
            <p:ph type="body" idx="1"/>
          </p:nvPr>
        </p:nvSpPr>
        <p:spPr>
          <a:xfrm>
            <a:off x="457200" y="1310054"/>
            <a:ext cx="8299938" cy="5108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Compile-time binding is to associate a function's name with the entry point (start memory address) of the function </a:t>
            </a:r>
            <a:r>
              <a:rPr lang="en-US">
                <a:solidFill>
                  <a:srgbClr val="0070C0"/>
                </a:solidFill>
              </a:rPr>
              <a:t>at compile time </a:t>
            </a:r>
            <a:r>
              <a:rPr lang="en-US"/>
              <a:t>(also called </a:t>
            </a:r>
            <a:r>
              <a:rPr lang="en-US">
                <a:solidFill>
                  <a:srgbClr val="FF0000"/>
                </a:solidFill>
              </a:rPr>
              <a:t>early binding</a:t>
            </a:r>
            <a:r>
              <a:rPr lang="en-US"/>
              <a:t>)</a:t>
            </a:r>
            <a:endParaRPr/>
          </a:p>
          <a:p>
            <a:pPr marL="34290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34290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34290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182" name="Google Shape;182;p29"/>
          <p:cNvSpPr txBox="1">
            <a:spLocks noGrp="1"/>
          </p:cNvSpPr>
          <p:nvPr>
            <p:ph type="sldNum" idx="12"/>
          </p:nvPr>
        </p:nvSpPr>
        <p:spPr>
          <a:xfrm>
            <a:off x="8027377" y="6419106"/>
            <a:ext cx="729761" cy="31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pic>
        <p:nvPicPr>
          <p:cNvPr id="183" name="Google Shape;183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0114" y="2819400"/>
            <a:ext cx="8496528" cy="3657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4" name="Google Shape;184;p29"/>
          <p:cNvGrpSpPr/>
          <p:nvPr/>
        </p:nvGrpSpPr>
        <p:grpSpPr>
          <a:xfrm>
            <a:off x="6400800" y="4800600"/>
            <a:ext cx="2438399" cy="584775"/>
            <a:chOff x="6400800" y="4800600"/>
            <a:chExt cx="2438399" cy="584775"/>
          </a:xfrm>
        </p:grpSpPr>
        <p:cxnSp>
          <p:nvCxnSpPr>
            <p:cNvPr id="185" name="Google Shape;185;p29"/>
            <p:cNvCxnSpPr/>
            <p:nvPr/>
          </p:nvCxnSpPr>
          <p:spPr>
            <a:xfrm>
              <a:off x="6400800" y="4953000"/>
              <a:ext cx="457200" cy="0"/>
            </a:xfrm>
            <a:prstGeom prst="straightConnector1">
              <a:avLst/>
            </a:prstGeom>
            <a:noFill/>
            <a:ln w="38100" cap="flat" cmpd="sng">
              <a:solidFill>
                <a:srgbClr val="4A7DBA"/>
              </a:solidFill>
              <a:prstDash val="solid"/>
              <a:round/>
              <a:headEnd type="none" w="sm" len="sm"/>
              <a:tailEnd type="triangle" w="lg" len="lg"/>
            </a:ln>
          </p:spPr>
        </p:cxnSp>
        <p:sp>
          <p:nvSpPr>
            <p:cNvPr id="186" name="Google Shape;186;p29"/>
            <p:cNvSpPr txBox="1"/>
            <p:nvPr/>
          </p:nvSpPr>
          <p:spPr>
            <a:xfrm>
              <a:off x="6858000" y="4800600"/>
              <a:ext cx="1981199" cy="58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1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Start address if 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1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sayHi() function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>
            <a:spLocks noGrp="1"/>
          </p:cNvSpPr>
          <p:nvPr>
            <p:ph type="title"/>
          </p:nvPr>
        </p:nvSpPr>
        <p:spPr>
          <a:xfrm>
            <a:off x="457200" y="143213"/>
            <a:ext cx="8226669" cy="829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Run-time Binding (Dynamic Binding)</a:t>
            </a:r>
            <a:endParaRPr/>
          </a:p>
        </p:txBody>
      </p:sp>
      <p:sp>
        <p:nvSpPr>
          <p:cNvPr id="192" name="Google Shape;192;p30"/>
          <p:cNvSpPr txBox="1">
            <a:spLocks noGrp="1"/>
          </p:cNvSpPr>
          <p:nvPr>
            <p:ph type="body" idx="1"/>
          </p:nvPr>
        </p:nvSpPr>
        <p:spPr>
          <a:xfrm>
            <a:off x="457200" y="1310054"/>
            <a:ext cx="8299938" cy="5108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Run-time binding is to associate a function's name with the entry point (start memory address) of the function </a:t>
            </a:r>
            <a:r>
              <a:rPr lang="en-US" dirty="0">
                <a:solidFill>
                  <a:srgbClr val="0070C0"/>
                </a:solidFill>
              </a:rPr>
              <a:t>at run time </a:t>
            </a:r>
            <a:r>
              <a:rPr lang="en-US" dirty="0"/>
              <a:t>(also called </a:t>
            </a:r>
            <a:r>
              <a:rPr lang="en-US" dirty="0">
                <a:solidFill>
                  <a:srgbClr val="FF0000"/>
                </a:solidFill>
              </a:rPr>
              <a:t>late binding</a:t>
            </a:r>
            <a:r>
              <a:rPr lang="en-US" dirty="0"/>
              <a:t>)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C++ provides both compile-time and run-time bindings: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70C0"/>
              </a:buClr>
              <a:buSzPts val="2400"/>
              <a:buChar char="–"/>
            </a:pPr>
            <a:r>
              <a:rPr lang="en-US" dirty="0">
                <a:solidFill>
                  <a:srgbClr val="0070C0"/>
                </a:solidFill>
              </a:rPr>
              <a:t>Non-Virtual functions </a:t>
            </a:r>
            <a:r>
              <a:rPr lang="en-US" dirty="0"/>
              <a:t>(you have implemented so far) are </a:t>
            </a:r>
            <a:r>
              <a:rPr lang="en-US" dirty="0" err="1"/>
              <a:t>binded</a:t>
            </a:r>
            <a:r>
              <a:rPr lang="en-US" dirty="0"/>
              <a:t> at </a:t>
            </a:r>
            <a:r>
              <a:rPr lang="en-US" dirty="0">
                <a:solidFill>
                  <a:srgbClr val="0070C0"/>
                </a:solidFill>
              </a:rPr>
              <a:t>compile time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dirty="0"/>
              <a:t>Virtual functions (in C++) are </a:t>
            </a:r>
            <a:r>
              <a:rPr lang="en-US" dirty="0" err="1">
                <a:solidFill>
                  <a:srgbClr val="FF0000"/>
                </a:solidFill>
              </a:rPr>
              <a:t>binded</a:t>
            </a:r>
            <a:r>
              <a:rPr lang="en-US" dirty="0">
                <a:solidFill>
                  <a:srgbClr val="FF0000"/>
                </a:solidFill>
              </a:rPr>
              <a:t> at run-time</a:t>
            </a:r>
            <a:r>
              <a:rPr lang="en-US" dirty="0"/>
              <a:t>.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Why virtual functions are used?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dirty="0"/>
              <a:t>To implement Polymorphism</a:t>
            </a:r>
            <a:endParaRPr dirty="0"/>
          </a:p>
        </p:txBody>
      </p:sp>
      <p:sp>
        <p:nvSpPr>
          <p:cNvPr id="193" name="Google Shape;193;p30"/>
          <p:cNvSpPr txBox="1">
            <a:spLocks noGrp="1"/>
          </p:cNvSpPr>
          <p:nvPr>
            <p:ph type="sldNum" idx="12"/>
          </p:nvPr>
        </p:nvSpPr>
        <p:spPr>
          <a:xfrm>
            <a:off x="8027377" y="6419106"/>
            <a:ext cx="729761" cy="31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"/>
          <p:cNvSpPr txBox="1">
            <a:spLocks noGrp="1"/>
          </p:cNvSpPr>
          <p:nvPr>
            <p:ph type="title"/>
          </p:nvPr>
        </p:nvSpPr>
        <p:spPr>
          <a:xfrm>
            <a:off x="457200" y="143213"/>
            <a:ext cx="8226669" cy="829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Static Polymorphism</a:t>
            </a:r>
            <a:endParaRPr/>
          </a:p>
        </p:txBody>
      </p:sp>
      <p:sp>
        <p:nvSpPr>
          <p:cNvPr id="199" name="Google Shape;199;p31"/>
          <p:cNvSpPr txBox="1">
            <a:spLocks noGrp="1"/>
          </p:cNvSpPr>
          <p:nvPr>
            <p:ph type="sldNum" idx="12"/>
          </p:nvPr>
        </p:nvSpPr>
        <p:spPr>
          <a:xfrm>
            <a:off x="8027377" y="6419106"/>
            <a:ext cx="729761" cy="31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200" name="Google Shape;200;p31"/>
          <p:cNvSpPr txBox="1">
            <a:spLocks noGrp="1"/>
          </p:cNvSpPr>
          <p:nvPr>
            <p:ph type="body" idx="1"/>
          </p:nvPr>
        </p:nvSpPr>
        <p:spPr>
          <a:xfrm>
            <a:off x="101600" y="1976431"/>
            <a:ext cx="7216719" cy="49244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2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8200"/>
                </a:solidFill>
                <a:latin typeface="Consolas"/>
                <a:ea typeface="Consolas"/>
                <a:cs typeface="Consolas"/>
                <a:sym typeface="Consolas"/>
              </a:rPr>
              <a:t>//Function Overloading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050" b="0" i="0" u="none" strike="noStrike" cap="none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SomeClass</a:t>
            </a:r>
            <a:endParaRPr sz="10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0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lang="en-US" sz="1600" b="1" i="0" u="none" strike="noStrike" cap="none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6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lang="en-US" sz="1600" b="0" i="0" u="none" strike="noStrike" cap="none">
                <a:solidFill>
                  <a:srgbClr val="008200"/>
                </a:solidFill>
                <a:latin typeface="Consolas"/>
                <a:ea typeface="Consolas"/>
                <a:cs typeface="Consolas"/>
                <a:sym typeface="Consolas"/>
              </a:rPr>
              <a:t>// function with 1 int parameter</a:t>
            </a:r>
            <a:endParaRPr sz="10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lang="en-US" sz="1600" b="1" i="0" u="none" strike="noStrike" cap="none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050" b="0" i="0" u="none" strike="noStrike" cap="none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func(</a:t>
            </a:r>
            <a:r>
              <a:rPr lang="en-US" sz="1600" b="1" i="0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050" b="0" i="0" u="none" strike="noStrike" cap="none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x)</a:t>
            </a:r>
            <a:endParaRPr sz="10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lang="en-US" sz="16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0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        </a:t>
            </a:r>
            <a:r>
              <a:rPr lang="en-US" sz="16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cout &lt;&lt; </a:t>
            </a:r>
            <a:r>
              <a:rPr lang="en-US" sz="160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"value of x is "</a:t>
            </a:r>
            <a:r>
              <a:rPr lang="en-US" sz="1050" b="0" i="0" u="none" strike="noStrike" cap="none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&lt;&lt; x &lt;&lt; endl;</a:t>
            </a:r>
            <a:endParaRPr sz="10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lang="en-US" sz="16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lang="en-US" sz="1600" b="0" i="0" u="none" strike="noStrike" cap="none">
                <a:solidFill>
                  <a:srgbClr val="008200"/>
                </a:solidFill>
                <a:latin typeface="Consolas"/>
                <a:ea typeface="Consolas"/>
                <a:cs typeface="Consolas"/>
                <a:sym typeface="Consolas"/>
              </a:rPr>
              <a:t>// function with same name but 1 double parameter</a:t>
            </a:r>
            <a:endParaRPr sz="10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lang="en-US" sz="1600" b="1" i="0" u="none" strike="noStrike" cap="none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050" b="0" i="0" u="none" strike="noStrike" cap="none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func(</a:t>
            </a:r>
            <a:r>
              <a:rPr lang="en-US" sz="1600" b="1" i="0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n-US" sz="1050" b="0" i="0" u="none" strike="noStrike" cap="none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x)</a:t>
            </a:r>
            <a:endParaRPr sz="10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lang="en-US" sz="16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0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        </a:t>
            </a:r>
            <a:r>
              <a:rPr lang="en-US" sz="16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cout &lt;&lt; </a:t>
            </a:r>
            <a:r>
              <a:rPr lang="en-US" sz="160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"value of x is "</a:t>
            </a:r>
            <a:r>
              <a:rPr lang="en-US" sz="1050" b="0" i="0" u="none" strike="noStrike" cap="none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&lt;&lt; x &lt;&lt; endl;</a:t>
            </a:r>
            <a:endParaRPr sz="10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lang="en-US" sz="16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lang="en-US" sz="1600" b="0" i="0" u="none" strike="noStrike" cap="none">
                <a:solidFill>
                  <a:srgbClr val="008200"/>
                </a:solidFill>
                <a:latin typeface="Consolas"/>
                <a:ea typeface="Consolas"/>
                <a:cs typeface="Consolas"/>
                <a:sym typeface="Consolas"/>
              </a:rPr>
              <a:t>// function with same name and 2 int parameters</a:t>
            </a:r>
            <a:endParaRPr sz="10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lang="en-US" sz="1600" b="1" i="0" u="none" strike="noStrike" cap="none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050" b="0" i="0" u="none" strike="noStrike" cap="none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func(</a:t>
            </a:r>
            <a:r>
              <a:rPr lang="en-US" sz="1600" b="1" i="0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050" b="0" i="0" u="none" strike="noStrike" cap="none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x, </a:t>
            </a:r>
            <a:r>
              <a:rPr lang="en-US" sz="1600" b="1" i="0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050" b="0" i="0" u="none" strike="noStrike" cap="none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y)</a:t>
            </a:r>
            <a:endParaRPr sz="10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lang="en-US" sz="16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0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        </a:t>
            </a:r>
            <a:r>
              <a:rPr lang="en-US" sz="16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cout &lt;&lt; </a:t>
            </a:r>
            <a:r>
              <a:rPr lang="en-US" sz="160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"value of x and y is "</a:t>
            </a:r>
            <a:r>
              <a:rPr lang="en-US" sz="1050" b="0" i="0" u="none" strike="noStrike" cap="none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&lt;&lt; x &lt;&lt; </a:t>
            </a:r>
            <a:r>
              <a:rPr lang="en-US" sz="160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", "</a:t>
            </a:r>
            <a:r>
              <a:rPr lang="en-US" sz="1050" b="0" i="0" u="none" strike="noStrike" cap="none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&lt;&lt; y &lt;&lt; endl;</a:t>
            </a:r>
            <a:endParaRPr sz="10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lang="en-US" sz="16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10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31"/>
          <p:cNvSpPr txBox="1"/>
          <p:nvPr/>
        </p:nvSpPr>
        <p:spPr>
          <a:xfrm>
            <a:off x="5144187" y="9408"/>
            <a:ext cx="3999813" cy="384720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n-US" sz="1100" b="0" i="0" u="none" strike="noStrike" cap="none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600"/>
              <a:buFont typeface="Consolas"/>
              <a:buNone/>
            </a:pPr>
            <a:r>
              <a:rPr lang="en-US" sz="1600" b="1" i="0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050" b="0" i="0" u="none" strike="noStrike" cap="none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main() {</a:t>
            </a:r>
            <a:endParaRPr sz="10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600"/>
              <a:buFont typeface="Consolas"/>
              <a:buNone/>
            </a:pPr>
            <a:r>
              <a:rPr lang="en-US" sz="1600" b="0" i="0" u="none" strike="noStrike" cap="none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     </a:t>
            </a:r>
            <a:r>
              <a:rPr lang="en-US" sz="1050" b="0" i="0" u="none" strike="noStrike" cap="none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600"/>
              <a:buFont typeface="Consolas"/>
              <a:buNone/>
            </a:pPr>
            <a:r>
              <a:rPr lang="en-US" sz="1600" b="0" i="0" u="none" strike="noStrike" cap="none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lang="en-US" sz="16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SomeClass obj1;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600"/>
              <a:buFont typeface="Consolas"/>
              <a:buNone/>
            </a:pPr>
            <a:r>
              <a:rPr lang="en-US" sz="1600" b="0" i="0" u="none" strike="noStrike" cap="none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lang="en-US" sz="1600" b="0" i="0" u="none" strike="noStrike" cap="none">
                <a:solidFill>
                  <a:srgbClr val="008200"/>
                </a:solidFill>
                <a:latin typeface="Consolas"/>
                <a:ea typeface="Consolas"/>
                <a:cs typeface="Consolas"/>
                <a:sym typeface="Consolas"/>
              </a:rPr>
              <a:t>// The first 'func' is called </a:t>
            </a:r>
            <a:endParaRPr sz="10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600"/>
              <a:buFont typeface="Consolas"/>
              <a:buNone/>
            </a:pPr>
            <a:r>
              <a:rPr lang="en-US" sz="1600" b="0" i="0" u="none" strike="noStrike" cap="none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lang="en-US" sz="16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obj1.func(7);</a:t>
            </a:r>
            <a:endParaRPr sz="10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600"/>
              <a:buFont typeface="Consolas"/>
              <a:buNone/>
            </a:pPr>
            <a:r>
              <a:rPr lang="en-US" sz="1600" b="0" i="0" u="none" strike="noStrike" cap="none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     </a:t>
            </a:r>
            <a:r>
              <a:rPr lang="en-US" sz="1050" b="0" i="0" u="none" strike="noStrike" cap="none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600"/>
              <a:buFont typeface="Consolas"/>
              <a:buNone/>
            </a:pPr>
            <a:r>
              <a:rPr lang="en-US" sz="1600" b="0" i="0" u="none" strike="noStrike" cap="none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lang="en-US" sz="1600" b="0" i="0" u="none" strike="noStrike" cap="none">
                <a:solidFill>
                  <a:srgbClr val="008200"/>
                </a:solidFill>
                <a:latin typeface="Consolas"/>
                <a:ea typeface="Consolas"/>
                <a:cs typeface="Consolas"/>
                <a:sym typeface="Consolas"/>
              </a:rPr>
              <a:t>// The second 'func' is called</a:t>
            </a:r>
            <a:endParaRPr sz="10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600"/>
              <a:buFont typeface="Consolas"/>
              <a:buNone/>
            </a:pPr>
            <a:r>
              <a:rPr lang="en-US" sz="1600" b="0" i="0" u="none" strike="noStrike" cap="none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lang="en-US" sz="16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obj1.func(9.132);</a:t>
            </a:r>
            <a:endParaRPr sz="10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600"/>
              <a:buFont typeface="Consolas"/>
              <a:buNone/>
            </a:pPr>
            <a:r>
              <a:rPr lang="en-US" sz="1600" b="0" i="0" u="none" strike="noStrike" cap="none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     </a:t>
            </a:r>
            <a:r>
              <a:rPr lang="en-US" sz="1050" b="0" i="0" u="none" strike="noStrike" cap="none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600"/>
              <a:buFont typeface="Consolas"/>
              <a:buNone/>
            </a:pPr>
            <a:r>
              <a:rPr lang="en-US" sz="1600" b="0" i="0" u="none" strike="noStrike" cap="none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lang="en-US" sz="1600" b="0" i="0" u="none" strike="noStrike" cap="none">
                <a:solidFill>
                  <a:srgbClr val="008200"/>
                </a:solidFill>
                <a:latin typeface="Consolas"/>
                <a:ea typeface="Consolas"/>
                <a:cs typeface="Consolas"/>
                <a:sym typeface="Consolas"/>
              </a:rPr>
              <a:t>// The third 'func' is called</a:t>
            </a:r>
            <a:endParaRPr sz="10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600"/>
              <a:buFont typeface="Consolas"/>
              <a:buNone/>
            </a:pPr>
            <a:r>
              <a:rPr lang="en-US" sz="1600" b="0" i="0" u="none" strike="noStrike" cap="none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lang="en-US" sz="16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obj1.func(85,64);</a:t>
            </a:r>
            <a:endParaRPr sz="10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600"/>
              <a:buFont typeface="Consolas"/>
              <a:buNone/>
            </a:pPr>
            <a:r>
              <a:rPr lang="en-US" sz="1600" b="0" i="0" u="none" strike="noStrike" cap="none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lang="en-US" sz="1600" b="1" i="0" u="none" strike="noStrike" cap="none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050" b="0" i="0" u="none" strike="noStrike" cap="none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0;</a:t>
            </a:r>
            <a:endParaRPr sz="10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2"/>
          <p:cNvSpPr txBox="1">
            <a:spLocks noGrp="1"/>
          </p:cNvSpPr>
          <p:nvPr>
            <p:ph type="title"/>
          </p:nvPr>
        </p:nvSpPr>
        <p:spPr>
          <a:xfrm>
            <a:off x="457200" y="143213"/>
            <a:ext cx="8226669" cy="829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Dynamic Polymorphism</a:t>
            </a:r>
            <a:endParaRPr/>
          </a:p>
        </p:txBody>
      </p:sp>
      <p:sp>
        <p:nvSpPr>
          <p:cNvPr id="207" name="Google Shape;207;p32"/>
          <p:cNvSpPr txBox="1">
            <a:spLocks noGrp="1"/>
          </p:cNvSpPr>
          <p:nvPr>
            <p:ph type="body" idx="1"/>
          </p:nvPr>
        </p:nvSpPr>
        <p:spPr>
          <a:xfrm>
            <a:off x="457200" y="1310054"/>
            <a:ext cx="8299938" cy="5108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There is an </a:t>
            </a:r>
            <a:r>
              <a:rPr lang="en-US" dirty="0">
                <a:solidFill>
                  <a:srgbClr val="0070C0"/>
                </a:solidFill>
              </a:rPr>
              <a:t>inheritance hierarchy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There is a pointer/reference of base class type that can point/refer to </a:t>
            </a:r>
            <a:r>
              <a:rPr lang="en-US" dirty="0">
                <a:solidFill>
                  <a:srgbClr val="0070C0"/>
                </a:solidFill>
              </a:rPr>
              <a:t>derived class objects</a:t>
            </a:r>
            <a:endParaRPr dirty="0"/>
          </a:p>
        </p:txBody>
      </p:sp>
      <p:sp>
        <p:nvSpPr>
          <p:cNvPr id="208" name="Google Shape;208;p32"/>
          <p:cNvSpPr txBox="1">
            <a:spLocks noGrp="1"/>
          </p:cNvSpPr>
          <p:nvPr>
            <p:ph type="sldNum" idx="12"/>
          </p:nvPr>
        </p:nvSpPr>
        <p:spPr>
          <a:xfrm>
            <a:off x="8027377" y="6419106"/>
            <a:ext cx="729761" cy="31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3"/>
          <p:cNvSpPr txBox="1">
            <a:spLocks noGrp="1"/>
          </p:cNvSpPr>
          <p:nvPr>
            <p:ph type="title"/>
          </p:nvPr>
        </p:nvSpPr>
        <p:spPr>
          <a:xfrm>
            <a:off x="457200" y="143213"/>
            <a:ext cx="8226669" cy="829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Pointers to Derived Classes</a:t>
            </a:r>
            <a:endParaRPr/>
          </a:p>
        </p:txBody>
      </p:sp>
      <p:sp>
        <p:nvSpPr>
          <p:cNvPr id="214" name="Google Shape;214;p33"/>
          <p:cNvSpPr txBox="1">
            <a:spLocks noGrp="1"/>
          </p:cNvSpPr>
          <p:nvPr>
            <p:ph type="body" idx="1"/>
          </p:nvPr>
        </p:nvSpPr>
        <p:spPr>
          <a:xfrm>
            <a:off x="457200" y="1310054"/>
            <a:ext cx="8299938" cy="5108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C++ allows base class pointers or references to point/refer to both </a:t>
            </a:r>
            <a:r>
              <a:rPr lang="en-US" dirty="0">
                <a:solidFill>
                  <a:srgbClr val="0070C0"/>
                </a:solidFill>
              </a:rPr>
              <a:t>base class objects </a:t>
            </a:r>
            <a:r>
              <a:rPr lang="en-US" dirty="0"/>
              <a:t>and also all </a:t>
            </a:r>
            <a:r>
              <a:rPr lang="en-US" dirty="0">
                <a:solidFill>
                  <a:srgbClr val="0070C0"/>
                </a:solidFill>
              </a:rPr>
              <a:t>derived class objects</a:t>
            </a:r>
            <a:r>
              <a:rPr lang="en-US" dirty="0"/>
              <a:t>.</a:t>
            </a:r>
            <a:endParaRPr dirty="0"/>
          </a:p>
          <a:p>
            <a:pPr marL="34290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Let’s assume:</a:t>
            </a:r>
            <a:endParaRPr dirty="0"/>
          </a:p>
          <a:p>
            <a:pPr marL="457200" lvl="1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class </a:t>
            </a:r>
            <a:r>
              <a:rPr lang="en-US" dirty="0">
                <a:solidFill>
                  <a:srgbClr val="0070C0"/>
                </a:solidFill>
              </a:rPr>
              <a:t>Base</a:t>
            </a:r>
            <a:r>
              <a:rPr lang="en-US" dirty="0"/>
              <a:t> { … };</a:t>
            </a:r>
            <a:endParaRPr dirty="0"/>
          </a:p>
          <a:p>
            <a:pPr marL="457200" lvl="1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class </a:t>
            </a:r>
            <a:r>
              <a:rPr lang="en-US" dirty="0">
                <a:solidFill>
                  <a:srgbClr val="00B050"/>
                </a:solidFill>
              </a:rPr>
              <a:t>Derived</a:t>
            </a:r>
            <a:r>
              <a:rPr lang="en-US" dirty="0"/>
              <a:t> : public </a:t>
            </a:r>
            <a:r>
              <a:rPr lang="en-US" dirty="0">
                <a:solidFill>
                  <a:srgbClr val="0070C0"/>
                </a:solidFill>
              </a:rPr>
              <a:t>Base</a:t>
            </a:r>
            <a:r>
              <a:rPr lang="en-US" dirty="0"/>
              <a:t> { … };</a:t>
            </a:r>
            <a:endParaRPr dirty="0"/>
          </a:p>
          <a:p>
            <a:pPr marL="742950" lvl="1" indent="-1333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Then, we can write: </a:t>
            </a:r>
            <a:endParaRPr dirty="0"/>
          </a:p>
          <a:p>
            <a:pPr marL="457200" lvl="1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70C0"/>
              </a:buClr>
              <a:buSzPts val="2400"/>
              <a:buNone/>
            </a:pPr>
            <a:r>
              <a:rPr lang="en-US" dirty="0">
                <a:solidFill>
                  <a:srgbClr val="0070C0"/>
                </a:solidFill>
              </a:rPr>
              <a:t>Base</a:t>
            </a:r>
            <a:r>
              <a:rPr lang="en-US" dirty="0"/>
              <a:t> *p1;    </a:t>
            </a:r>
            <a:endParaRPr dirty="0"/>
          </a:p>
          <a:p>
            <a:pPr marL="457200" lvl="1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B050"/>
              </a:buClr>
              <a:buSzPts val="2400"/>
              <a:buNone/>
            </a:pPr>
            <a:r>
              <a:rPr lang="en-US" dirty="0">
                <a:solidFill>
                  <a:srgbClr val="00B050"/>
                </a:solidFill>
              </a:rPr>
              <a:t>Derived</a:t>
            </a:r>
            <a:r>
              <a:rPr lang="en-US" dirty="0"/>
              <a:t> </a:t>
            </a:r>
            <a:r>
              <a:rPr lang="en-US" dirty="0" err="1"/>
              <a:t>d_obj</a:t>
            </a:r>
            <a:r>
              <a:rPr lang="en-US" dirty="0"/>
              <a:t>;       p1 = &amp;</a:t>
            </a:r>
            <a:r>
              <a:rPr lang="en-US" dirty="0" err="1"/>
              <a:t>d_obj</a:t>
            </a:r>
            <a:r>
              <a:rPr lang="en-US" dirty="0"/>
              <a:t>;</a:t>
            </a:r>
            <a:endParaRPr dirty="0"/>
          </a:p>
          <a:p>
            <a:pPr marL="457200" lvl="1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70C0"/>
              </a:buClr>
              <a:buSzPts val="2400"/>
              <a:buNone/>
            </a:pPr>
            <a:r>
              <a:rPr lang="en-US" dirty="0">
                <a:solidFill>
                  <a:srgbClr val="0070C0"/>
                </a:solidFill>
              </a:rPr>
              <a:t>Base</a:t>
            </a:r>
            <a:r>
              <a:rPr lang="en-US" dirty="0"/>
              <a:t> *p2 = new Derived;</a:t>
            </a:r>
            <a:endParaRPr dirty="0"/>
          </a:p>
        </p:txBody>
      </p:sp>
      <p:sp>
        <p:nvSpPr>
          <p:cNvPr id="215" name="Google Shape;215;p33"/>
          <p:cNvSpPr txBox="1">
            <a:spLocks noGrp="1"/>
          </p:cNvSpPr>
          <p:nvPr>
            <p:ph type="sldNum" idx="12"/>
          </p:nvPr>
        </p:nvSpPr>
        <p:spPr>
          <a:xfrm>
            <a:off x="8027377" y="6419106"/>
            <a:ext cx="729761" cy="31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templa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pla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3732</Words>
  <Application>Microsoft Office PowerPoint</Application>
  <PresentationFormat>On-screen Show (4:3)</PresentationFormat>
  <Paragraphs>693</Paragraphs>
  <Slides>46</Slides>
  <Notes>46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46</vt:i4>
      </vt:variant>
    </vt:vector>
  </HeadingPairs>
  <TitlesOfParts>
    <vt:vector size="55" baseType="lpstr">
      <vt:lpstr>Comic Sans MS</vt:lpstr>
      <vt:lpstr>Arial</vt:lpstr>
      <vt:lpstr>Consolas</vt:lpstr>
      <vt:lpstr>Calibri</vt:lpstr>
      <vt:lpstr>Roboto</vt:lpstr>
      <vt:lpstr>Courier New</vt:lpstr>
      <vt:lpstr>Times New Roman</vt:lpstr>
      <vt:lpstr>1_template</vt:lpstr>
      <vt:lpstr>template</vt:lpstr>
      <vt:lpstr>Polymorphism</vt:lpstr>
      <vt:lpstr>Polymorphism</vt:lpstr>
      <vt:lpstr>Polymorphism</vt:lpstr>
      <vt:lpstr>Binding Process</vt:lpstr>
      <vt:lpstr>Compile-time Binding (Static Binding)</vt:lpstr>
      <vt:lpstr>Run-time Binding (Dynamic Binding)</vt:lpstr>
      <vt:lpstr>Static Polymorphism</vt:lpstr>
      <vt:lpstr>Dynamic Polymorphism</vt:lpstr>
      <vt:lpstr>Pointers to Derived Classes</vt:lpstr>
      <vt:lpstr>Pointers to Derived Classes (contd.)</vt:lpstr>
      <vt:lpstr>Pointers to Derived Classes (contd.)</vt:lpstr>
      <vt:lpstr>Pointers to Derived Classes (contd.)</vt:lpstr>
      <vt:lpstr>Pointer of Base Class</vt:lpstr>
      <vt:lpstr>Reference of Base Class</vt:lpstr>
      <vt:lpstr>Pointer of Base Class</vt:lpstr>
      <vt:lpstr>Summary – Based and Derived Class Pointers</vt:lpstr>
      <vt:lpstr>Dynamic Polymorphism</vt:lpstr>
      <vt:lpstr>Virtual Functions</vt:lpstr>
      <vt:lpstr>Virtual Functions</vt:lpstr>
      <vt:lpstr>Virtual function</vt:lpstr>
      <vt:lpstr>Virtual function</vt:lpstr>
      <vt:lpstr>Virtual function</vt:lpstr>
      <vt:lpstr>Virtual function</vt:lpstr>
      <vt:lpstr>Virtual function with Multilevel Inheritance</vt:lpstr>
      <vt:lpstr>Virtual function with Multilevel Inheritance</vt:lpstr>
      <vt:lpstr>Virtual function with Multilevel Inheritance</vt:lpstr>
      <vt:lpstr>Virtual Functions</vt:lpstr>
      <vt:lpstr>Virtual Functions based Shapes</vt:lpstr>
      <vt:lpstr>Virtual Functions</vt:lpstr>
      <vt:lpstr>Virtual Functions</vt:lpstr>
      <vt:lpstr>With Multiple Inheritance</vt:lpstr>
      <vt:lpstr>Benefits of Polymorphism</vt:lpstr>
      <vt:lpstr>Pointers to Derived Classes</vt:lpstr>
      <vt:lpstr>Dynamic Polymorphism Example (using Base Class’s Pointers and References)</vt:lpstr>
      <vt:lpstr>Virtual Destructors</vt:lpstr>
      <vt:lpstr>Virtual Destructors (contd.)</vt:lpstr>
      <vt:lpstr>Virtual Destructors (contd.)</vt:lpstr>
      <vt:lpstr>PowerPoint Presentation</vt:lpstr>
      <vt:lpstr>Abstract Classes</vt:lpstr>
      <vt:lpstr>Concrete Classes</vt:lpstr>
      <vt:lpstr>Pure virtual Functions</vt:lpstr>
      <vt:lpstr>Pure virtual Functions (cont.)</vt:lpstr>
      <vt:lpstr>Pure virtual Functions (cont.)</vt:lpstr>
      <vt:lpstr>Pure virtual Functions (cont.)</vt:lpstr>
      <vt:lpstr>Purpose</vt:lpstr>
      <vt:lpstr>Why Do we Want to do This?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Polymorphism</dc:title>
  <cp:lastModifiedBy>zeshan khan</cp:lastModifiedBy>
  <cp:revision>1</cp:revision>
  <dcterms:modified xsi:type="dcterms:W3CDTF">2024-11-06T07:35:41Z</dcterms:modified>
</cp:coreProperties>
</file>