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5C3B1F-84AC-63C6-1D58-B8B1E2A923D6}" v="6" dt="2024-09-10T07:10:49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shan khan" userId="S::zeshan.khan@nu.edu.pk::860a7133-657c-43e7-a51a-16ddffe6fb40" providerId="AD" clId="Web-{715C3B1F-84AC-63C6-1D58-B8B1E2A923D6}"/>
    <pc:docChg chg="modSld">
      <pc:chgData name="zeshan khan" userId="S::zeshan.khan@nu.edu.pk::860a7133-657c-43e7-a51a-16ddffe6fb40" providerId="AD" clId="Web-{715C3B1F-84AC-63C6-1D58-B8B1E2A923D6}" dt="2024-09-10T07:10:49.442" v="5" actId="20577"/>
      <pc:docMkLst>
        <pc:docMk/>
      </pc:docMkLst>
      <pc:sldChg chg="modSp">
        <pc:chgData name="zeshan khan" userId="S::zeshan.khan@nu.edu.pk::860a7133-657c-43e7-a51a-16ddffe6fb40" providerId="AD" clId="Web-{715C3B1F-84AC-63C6-1D58-B8B1E2A923D6}" dt="2024-09-10T07:10:49.442" v="5" actId="20577"/>
        <pc:sldMkLst>
          <pc:docMk/>
          <pc:sldMk cId="109857222" sldId="256"/>
        </pc:sldMkLst>
        <pc:spChg chg="mod">
          <ac:chgData name="zeshan khan" userId="S::zeshan.khan@nu.edu.pk::860a7133-657c-43e7-a51a-16ddffe6fb40" providerId="AD" clId="Web-{715C3B1F-84AC-63C6-1D58-B8B1E2A923D6}" dt="2024-09-10T07:10:49.442" v="5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61838-5845-4724-B546-4D0AA20DE0A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0087-3942-4CF4-AD70-5E72FC6A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95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None/>
            </a:pPr>
            <a:r>
              <a:rPr lang="en-US" b="1" dirty="0" err="1"/>
              <a:t>int</a:t>
            </a:r>
            <a:r>
              <a:rPr lang="en-US" b="1" dirty="0"/>
              <a:t>* p1;</a:t>
            </a:r>
          </a:p>
          <a:p>
            <a:pPr lvl="1">
              <a:buNone/>
            </a:pPr>
            <a:r>
              <a:rPr lang="en-US" b="1" dirty="0" err="1"/>
              <a:t>int</a:t>
            </a:r>
            <a:r>
              <a:rPr lang="en-US" b="1" dirty="0"/>
              <a:t> v1=99;</a:t>
            </a:r>
          </a:p>
          <a:p>
            <a:pPr lvl="1">
              <a:buNone/>
            </a:pPr>
            <a:r>
              <a:rPr lang="en-US" b="1" dirty="0"/>
              <a:t>p1 = </a:t>
            </a:r>
            <a:r>
              <a:rPr lang="en-US" b="1" dirty="0">
                <a:solidFill>
                  <a:schemeClr val="hlink"/>
                </a:solidFill>
              </a:rPr>
              <a:t>&amp;</a:t>
            </a:r>
            <a:r>
              <a:rPr lang="en-US" b="1" dirty="0"/>
              <a:t>v1;</a:t>
            </a:r>
            <a:endParaRPr lang="en-US" b="0" dirty="0"/>
          </a:p>
          <a:p>
            <a:pPr lvl="1">
              <a:buNone/>
            </a:pPr>
            <a:r>
              <a:rPr lang="en-US" sz="3000" dirty="0"/>
              <a:t>Now </a:t>
            </a:r>
            <a:r>
              <a:rPr lang="en-US" sz="3000" b="1" dirty="0">
                <a:solidFill>
                  <a:srgbClr val="2F1BC7"/>
                </a:solidFill>
              </a:rPr>
              <a:t>p1</a:t>
            </a:r>
            <a:r>
              <a:rPr lang="en-US" sz="3000" dirty="0"/>
              <a:t> points to the </a:t>
            </a:r>
            <a:r>
              <a:rPr lang="en-US" sz="3000" dirty="0">
                <a:solidFill>
                  <a:srgbClr val="2F1BC7"/>
                </a:solidFill>
              </a:rPr>
              <a:t>memory location, </a:t>
            </a:r>
          </a:p>
          <a:p>
            <a:pPr lvl="1">
              <a:buNone/>
            </a:pPr>
            <a:r>
              <a:rPr lang="en-US" sz="3000" dirty="0"/>
              <a:t>where </a:t>
            </a:r>
            <a:r>
              <a:rPr lang="en-US" sz="3000" dirty="0">
                <a:solidFill>
                  <a:srgbClr val="2F1BC7"/>
                </a:solidFill>
              </a:rPr>
              <a:t>v1</a:t>
            </a:r>
            <a:r>
              <a:rPr lang="en-US" sz="3000" dirty="0"/>
              <a:t> is stored.</a:t>
            </a:r>
          </a:p>
          <a:p>
            <a:pPr lvl="1">
              <a:buNone/>
            </a:pPr>
            <a:r>
              <a:rPr lang="en-US" sz="3000" dirty="0"/>
              <a:t>- </a:t>
            </a:r>
            <a:r>
              <a:rPr lang="en-US" sz="3000" dirty="0">
                <a:solidFill>
                  <a:srgbClr val="2F1BC7"/>
                </a:solidFill>
              </a:rPr>
              <a:t>v1</a:t>
            </a:r>
            <a:r>
              <a:rPr lang="en-US" sz="3000" dirty="0"/>
              <a:t> is an integer variable</a:t>
            </a:r>
          </a:p>
          <a:p>
            <a:pPr lvl="1">
              <a:buNone/>
            </a:pPr>
            <a:r>
              <a:rPr lang="en-US" sz="3000" dirty="0"/>
              <a:t>- </a:t>
            </a:r>
            <a:r>
              <a:rPr lang="en-US" sz="3000" dirty="0">
                <a:solidFill>
                  <a:srgbClr val="2F1BC7"/>
                </a:solidFill>
              </a:rPr>
              <a:t>P1</a:t>
            </a:r>
            <a:r>
              <a:rPr lang="en-US" sz="3000" dirty="0"/>
              <a:t> is a integer pointer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78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C2BD6-0380-4169-8AD0-D28CD4984629}" type="slidenum">
              <a:rPr lang="en-US"/>
              <a:pPr/>
              <a:t>30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10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B8BB413-D080-4401-A832-3CFD2D85F5FA}" type="slidenum">
              <a:rPr lang="en-US" sz="1200"/>
              <a:pPr eaLnBrk="1" hangingPunct="1"/>
              <a:t>31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740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014BB21-7EC8-4DDD-8558-C637032C5A89}" type="slidenum">
              <a:rPr lang="en-US" sz="1200"/>
              <a:pPr eaLnBrk="1" hangingPunct="1"/>
              <a:t>32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432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5A72EF9-3869-45E5-9026-8016FB80D600}" type="slidenum">
              <a:rPr lang="en-US" sz="1200"/>
              <a:pPr eaLnBrk="1" hangingPunct="1"/>
              <a:t>33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3689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BDC9785-474A-434C-9187-00CC83EBA150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885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FEBB5E1-C090-40FF-A9C3-9A16682797A0}" type="slidenum">
              <a:rPr lang="en-US" sz="1200"/>
              <a:pPr eaLnBrk="1" hangingPunct="1"/>
              <a:t>35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250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A5AA58-2358-4A41-97E9-4C61DB14180C}" type="slidenum">
              <a:rPr lang="en-US" sz="1200"/>
              <a:pPr eaLnBrk="1" hangingPunct="1"/>
              <a:t>36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843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59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dirty="0"/>
              <a:t>int main(){   </a:t>
            </a:r>
          </a:p>
          <a:p>
            <a:r>
              <a:rPr lang="nn-NO" dirty="0"/>
              <a:t> int *p= new int[5];        </a:t>
            </a:r>
          </a:p>
          <a:p>
            <a:r>
              <a:rPr lang="nn-NO" dirty="0"/>
              <a:t>for(int i =0; i&lt;5;i++)       </a:t>
            </a:r>
          </a:p>
          <a:p>
            <a:r>
              <a:rPr lang="nn-NO" dirty="0"/>
              <a:t> cin&gt;&gt;*(p+i);           </a:t>
            </a:r>
          </a:p>
          <a:p>
            <a:r>
              <a:rPr lang="nn-NO" dirty="0"/>
              <a:t>  for(int i =0; i&lt;5;i++)       </a:t>
            </a:r>
          </a:p>
          <a:p>
            <a:r>
              <a:rPr lang="nn-NO" dirty="0"/>
              <a:t> cout&lt;&lt;"  "&lt;&lt;p[i];    </a:t>
            </a:r>
          </a:p>
          <a:p>
            <a:r>
              <a:rPr lang="nn-NO" dirty="0"/>
              <a:t>return 0;}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92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6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 and q still points to the same memory location (that may have</a:t>
            </a:r>
            <a:r>
              <a:rPr lang="en-US" baseline="0" dirty="0"/>
              <a:t> same or different value)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72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bracket operator is implemented by computing the address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 = A = address of A[0] address of element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base + offset = base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A[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= reference to element at this address Pointer must know its type to compute addresses using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carefully the distinction between A and A[0]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725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Access</a:t>
            </a:r>
            <a:r>
              <a:rPr lang="en-US" baseline="0" dirty="0"/>
              <a:t> using a single pointer:</a:t>
            </a:r>
          </a:p>
          <a:p>
            <a:r>
              <a:rPr lang="en-US" baseline="0" dirty="0"/>
              <a:t>*</a:t>
            </a:r>
            <a:r>
              <a:rPr lang="en-US" baseline="0" dirty="0" err="1"/>
              <a:t>pp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start of array of pointers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090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731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41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51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 and q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/>
              <a:t>don't point to a valid</a:t>
            </a:r>
            <a:r>
              <a:rPr lang="en-US" baseline="0" dirty="0"/>
              <a:t> allocated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28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8D569D-9B14-4F89-A0C7-54568870F71A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4213"/>
            <a:ext cx="6097588" cy="3430587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4800"/>
          </a:xfrm>
        </p:spPr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190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F4E8B32-F658-43AA-8BF7-AD1D98610A76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4213"/>
            <a:ext cx="6097588" cy="3430587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4800"/>
          </a:xfrm>
        </p:spPr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7054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26F64-7F95-4002-AB38-BD4DE5C1681E}" type="slidenum">
              <a:rPr lang="en-US"/>
              <a:pPr/>
              <a:t>26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16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26F64-7F95-4002-AB38-BD4DE5C1681E}" type="slidenum">
              <a:rPr lang="en-US"/>
              <a:pPr/>
              <a:t>27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83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26F64-7F95-4002-AB38-BD4DE5C1681E}" type="slidenum">
              <a:rPr lang="en-US"/>
              <a:pPr/>
              <a:t>28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77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26F64-7F95-4002-AB38-BD4DE5C1681E}" type="slidenum">
              <a:rPr lang="en-US"/>
              <a:pPr/>
              <a:t>29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4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0"/>
            <a:ext cx="8153400" cy="1073150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rgbClr val="C00000"/>
                </a:solidFill>
              </a:rPr>
              <a:t>Example</a:t>
            </a:r>
            <a:endParaRPr lang="en-US" altLang="zh-CN" sz="4800" b="1" dirty="0">
              <a:solidFill>
                <a:srgbClr val="C00000"/>
              </a:solidFill>
            </a:endParaRP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133476"/>
            <a:ext cx="8991600" cy="56483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</a:rPr>
              <a:t> main()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2C14DE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2C14DE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2C14DE"/>
                </a:solidFill>
                <a:latin typeface="Courier New" panose="02070309020205020404" pitchFamily="49" charset="0"/>
              </a:rPr>
              <a:t> *p;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p = new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408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458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74085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781800" y="6302375"/>
            <a:ext cx="1563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8153400" y="2209800"/>
            <a:ext cx="38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74087" name="Line 7"/>
          <p:cNvSpPr>
            <a:spLocks noChangeShapeType="1"/>
          </p:cNvSpPr>
          <p:nvPr/>
        </p:nvSpPr>
        <p:spPr bwMode="auto">
          <a:xfrm>
            <a:off x="8458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8915400" y="2438400"/>
            <a:ext cx="106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74089" name="Text Box 9"/>
          <p:cNvSpPr txBox="1">
            <a:spLocks noChangeArrowheads="1"/>
          </p:cNvSpPr>
          <p:nvPr/>
        </p:nvSpPr>
        <p:spPr bwMode="auto">
          <a:xfrm>
            <a:off x="8915400" y="28956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74090" name="Line 10"/>
          <p:cNvSpPr>
            <a:spLocks noChangeShapeType="1"/>
          </p:cNvSpPr>
          <p:nvPr/>
        </p:nvSpPr>
        <p:spPr bwMode="auto">
          <a:xfrm>
            <a:off x="8458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91" name="Line 11"/>
          <p:cNvSpPr>
            <a:spLocks noChangeShapeType="1"/>
          </p:cNvSpPr>
          <p:nvPr/>
        </p:nvSpPr>
        <p:spPr bwMode="auto">
          <a:xfrm>
            <a:off x="8458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92" name="Text Box 12"/>
          <p:cNvSpPr txBox="1">
            <a:spLocks noChangeArrowheads="1"/>
          </p:cNvSpPr>
          <p:nvPr/>
        </p:nvSpPr>
        <p:spPr bwMode="auto">
          <a:xfrm>
            <a:off x="8991600" y="33528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74093" name="Line 13"/>
          <p:cNvSpPr>
            <a:spLocks noChangeShapeType="1"/>
          </p:cNvSpPr>
          <p:nvPr/>
        </p:nvSpPr>
        <p:spPr bwMode="auto">
          <a:xfrm>
            <a:off x="8458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94" name="Text Box 14"/>
          <p:cNvSpPr txBox="1">
            <a:spLocks noChangeArrowheads="1"/>
          </p:cNvSpPr>
          <p:nvPr/>
        </p:nvSpPr>
        <p:spPr bwMode="auto">
          <a:xfrm>
            <a:off x="8915400" y="38100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74095" name="Line 15"/>
          <p:cNvSpPr>
            <a:spLocks noChangeShapeType="1"/>
          </p:cNvSpPr>
          <p:nvPr/>
        </p:nvSpPr>
        <p:spPr bwMode="auto">
          <a:xfrm>
            <a:off x="9296400" y="44196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96" name="Text Box 16"/>
          <p:cNvSpPr txBox="1">
            <a:spLocks noChangeArrowheads="1"/>
          </p:cNvSpPr>
          <p:nvPr/>
        </p:nvSpPr>
        <p:spPr bwMode="auto">
          <a:xfrm>
            <a:off x="8915400" y="6248400"/>
            <a:ext cx="121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74097" name="Line 17"/>
          <p:cNvSpPr>
            <a:spLocks noChangeShapeType="1"/>
          </p:cNvSpPr>
          <p:nvPr/>
        </p:nvSpPr>
        <p:spPr bwMode="auto">
          <a:xfrm>
            <a:off x="8458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98" name="Line 18"/>
          <p:cNvSpPr>
            <a:spLocks noChangeShapeType="1"/>
          </p:cNvSpPr>
          <p:nvPr/>
        </p:nvSpPr>
        <p:spPr bwMode="auto">
          <a:xfrm flipV="1">
            <a:off x="9296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01" name="Line 21"/>
          <p:cNvSpPr>
            <a:spLocks noChangeShapeType="1"/>
          </p:cNvSpPr>
          <p:nvPr/>
        </p:nvSpPr>
        <p:spPr bwMode="auto">
          <a:xfrm>
            <a:off x="8458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03" name="Text Box 23"/>
          <p:cNvSpPr txBox="1">
            <a:spLocks noChangeArrowheads="1"/>
          </p:cNvSpPr>
          <p:nvPr/>
        </p:nvSpPr>
        <p:spPr bwMode="auto">
          <a:xfrm>
            <a:off x="9220200" y="55626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33053" y="933848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0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0"/>
            <a:ext cx="8153400" cy="920750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17613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458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76133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750050" y="6302375"/>
            <a:ext cx="1563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8153400" y="2209800"/>
            <a:ext cx="38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76135" name="Line 7"/>
          <p:cNvSpPr>
            <a:spLocks noChangeShapeType="1"/>
          </p:cNvSpPr>
          <p:nvPr/>
        </p:nvSpPr>
        <p:spPr bwMode="auto">
          <a:xfrm>
            <a:off x="8458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8915400" y="24384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8915400" y="2895600"/>
            <a:ext cx="106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76138" name="Line 10"/>
          <p:cNvSpPr>
            <a:spLocks noChangeShapeType="1"/>
          </p:cNvSpPr>
          <p:nvPr/>
        </p:nvSpPr>
        <p:spPr bwMode="auto">
          <a:xfrm>
            <a:off x="8458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9" name="Line 11"/>
          <p:cNvSpPr>
            <a:spLocks noChangeShapeType="1"/>
          </p:cNvSpPr>
          <p:nvPr/>
        </p:nvSpPr>
        <p:spPr bwMode="auto">
          <a:xfrm>
            <a:off x="8458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8991600" y="33528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76141" name="Line 13"/>
          <p:cNvSpPr>
            <a:spLocks noChangeShapeType="1"/>
          </p:cNvSpPr>
          <p:nvPr/>
        </p:nvSpPr>
        <p:spPr bwMode="auto">
          <a:xfrm>
            <a:off x="8458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8915400" y="38100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76143" name="Line 15"/>
          <p:cNvSpPr>
            <a:spLocks noChangeShapeType="1"/>
          </p:cNvSpPr>
          <p:nvPr/>
        </p:nvSpPr>
        <p:spPr bwMode="auto">
          <a:xfrm>
            <a:off x="9296400" y="47244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8915400" y="62484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76145" name="Line 17"/>
          <p:cNvSpPr>
            <a:spLocks noChangeShapeType="1"/>
          </p:cNvSpPr>
          <p:nvPr/>
        </p:nvSpPr>
        <p:spPr bwMode="auto">
          <a:xfrm>
            <a:off x="8458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6" name="Line 18"/>
          <p:cNvSpPr>
            <a:spLocks noChangeShapeType="1"/>
          </p:cNvSpPr>
          <p:nvPr/>
        </p:nvSpPr>
        <p:spPr bwMode="auto">
          <a:xfrm flipV="1">
            <a:off x="9296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7" name="Line 19"/>
          <p:cNvSpPr>
            <a:spLocks noChangeShapeType="1"/>
          </p:cNvSpPr>
          <p:nvPr/>
        </p:nvSpPr>
        <p:spPr bwMode="auto">
          <a:xfrm>
            <a:off x="8458200" y="4724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8" name="Text Box 20"/>
          <p:cNvSpPr txBox="1">
            <a:spLocks noChangeArrowheads="1"/>
          </p:cNvSpPr>
          <p:nvPr/>
        </p:nvSpPr>
        <p:spPr bwMode="auto">
          <a:xfrm>
            <a:off x="8843521" y="4419599"/>
            <a:ext cx="152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Courier New" panose="02070309020205020404" pitchFamily="49" charset="0"/>
              </a:rPr>
              <a:t>#@%*&amp;</a:t>
            </a:r>
          </a:p>
        </p:txBody>
      </p:sp>
      <p:sp>
        <p:nvSpPr>
          <p:cNvPr id="176149" name="Line 21"/>
          <p:cNvSpPr>
            <a:spLocks noChangeShapeType="1"/>
          </p:cNvSpPr>
          <p:nvPr/>
        </p:nvSpPr>
        <p:spPr bwMode="auto">
          <a:xfrm>
            <a:off x="8458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50" name="Text Box 22"/>
          <p:cNvSpPr txBox="1">
            <a:spLocks noChangeArrowheads="1"/>
          </p:cNvSpPr>
          <p:nvPr/>
        </p:nvSpPr>
        <p:spPr bwMode="auto">
          <a:xfrm>
            <a:off x="9144000" y="55626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176152" name="Freeform 24"/>
          <p:cNvSpPr>
            <a:spLocks/>
          </p:cNvSpPr>
          <p:nvPr/>
        </p:nvSpPr>
        <p:spPr bwMode="auto">
          <a:xfrm>
            <a:off x="8026400" y="4572000"/>
            <a:ext cx="431800" cy="1143000"/>
          </a:xfrm>
          <a:custGeom>
            <a:avLst/>
            <a:gdLst>
              <a:gd name="T0" fmla="*/ 272 w 272"/>
              <a:gd name="T1" fmla="*/ 720 h 720"/>
              <a:gd name="T2" fmla="*/ 32 w 272"/>
              <a:gd name="T3" fmla="*/ 624 h 720"/>
              <a:gd name="T4" fmla="*/ 80 w 272"/>
              <a:gd name="T5" fmla="*/ 288 h 720"/>
              <a:gd name="T6" fmla="*/ 272 w 272"/>
              <a:gd name="T7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720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25400">
            <a:solidFill>
              <a:srgbClr val="B8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00200" y="93027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1676400" y="1133476"/>
            <a:ext cx="8991600" cy="564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</a:rPr>
              <a:t> main()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</a:rPr>
              <a:t> *p;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2C14DE"/>
                </a:solidFill>
                <a:latin typeface="Courier New" panose="02070309020205020404" pitchFamily="49" charset="0"/>
              </a:rPr>
              <a:t>  p = new </a:t>
            </a:r>
            <a:r>
              <a:rPr lang="en-US" altLang="zh-CN" sz="2000" b="1" dirty="0" err="1">
                <a:solidFill>
                  <a:srgbClr val="2C14DE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2C14DE"/>
                </a:solidFill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813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48" grpId="0"/>
      <p:bldP spid="1761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0"/>
            <a:ext cx="8153400" cy="920750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17613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458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76133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750050" y="6302375"/>
            <a:ext cx="1563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8153400" y="2209800"/>
            <a:ext cx="38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76135" name="Line 7"/>
          <p:cNvSpPr>
            <a:spLocks noChangeShapeType="1"/>
          </p:cNvSpPr>
          <p:nvPr/>
        </p:nvSpPr>
        <p:spPr bwMode="auto">
          <a:xfrm>
            <a:off x="8458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8915400" y="24384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8915400" y="2895600"/>
            <a:ext cx="106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76138" name="Line 10"/>
          <p:cNvSpPr>
            <a:spLocks noChangeShapeType="1"/>
          </p:cNvSpPr>
          <p:nvPr/>
        </p:nvSpPr>
        <p:spPr bwMode="auto">
          <a:xfrm>
            <a:off x="8458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9" name="Line 11"/>
          <p:cNvSpPr>
            <a:spLocks noChangeShapeType="1"/>
          </p:cNvSpPr>
          <p:nvPr/>
        </p:nvSpPr>
        <p:spPr bwMode="auto">
          <a:xfrm>
            <a:off x="8458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8991600" y="33528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76141" name="Line 13"/>
          <p:cNvSpPr>
            <a:spLocks noChangeShapeType="1"/>
          </p:cNvSpPr>
          <p:nvPr/>
        </p:nvSpPr>
        <p:spPr bwMode="auto">
          <a:xfrm>
            <a:off x="8458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8915400" y="38100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76143" name="Line 15"/>
          <p:cNvSpPr>
            <a:spLocks noChangeShapeType="1"/>
          </p:cNvSpPr>
          <p:nvPr/>
        </p:nvSpPr>
        <p:spPr bwMode="auto">
          <a:xfrm>
            <a:off x="9296400" y="47244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8915400" y="62484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76145" name="Line 17"/>
          <p:cNvSpPr>
            <a:spLocks noChangeShapeType="1"/>
          </p:cNvSpPr>
          <p:nvPr/>
        </p:nvSpPr>
        <p:spPr bwMode="auto">
          <a:xfrm>
            <a:off x="8458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6" name="Line 18"/>
          <p:cNvSpPr>
            <a:spLocks noChangeShapeType="1"/>
          </p:cNvSpPr>
          <p:nvPr/>
        </p:nvSpPr>
        <p:spPr bwMode="auto">
          <a:xfrm flipV="1">
            <a:off x="9296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7" name="Line 19"/>
          <p:cNvSpPr>
            <a:spLocks noChangeShapeType="1"/>
          </p:cNvSpPr>
          <p:nvPr/>
        </p:nvSpPr>
        <p:spPr bwMode="auto">
          <a:xfrm>
            <a:off x="8458200" y="4724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8" name="Text Box 20"/>
          <p:cNvSpPr txBox="1">
            <a:spLocks noChangeArrowheads="1"/>
          </p:cNvSpPr>
          <p:nvPr/>
        </p:nvSpPr>
        <p:spPr bwMode="auto">
          <a:xfrm>
            <a:off x="8839200" y="4419600"/>
            <a:ext cx="152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Courier New" panose="02070309020205020404" pitchFamily="49" charset="0"/>
              </a:rPr>
              <a:t>  99</a:t>
            </a:r>
          </a:p>
        </p:txBody>
      </p:sp>
      <p:sp>
        <p:nvSpPr>
          <p:cNvPr id="176149" name="Line 21"/>
          <p:cNvSpPr>
            <a:spLocks noChangeShapeType="1"/>
          </p:cNvSpPr>
          <p:nvPr/>
        </p:nvSpPr>
        <p:spPr bwMode="auto">
          <a:xfrm>
            <a:off x="8458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50" name="Text Box 22"/>
          <p:cNvSpPr txBox="1">
            <a:spLocks noChangeArrowheads="1"/>
          </p:cNvSpPr>
          <p:nvPr/>
        </p:nvSpPr>
        <p:spPr bwMode="auto">
          <a:xfrm>
            <a:off x="9144000" y="55626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176152" name="Freeform 24"/>
          <p:cNvSpPr>
            <a:spLocks/>
          </p:cNvSpPr>
          <p:nvPr/>
        </p:nvSpPr>
        <p:spPr bwMode="auto">
          <a:xfrm>
            <a:off x="8026400" y="4572000"/>
            <a:ext cx="431800" cy="1143000"/>
          </a:xfrm>
          <a:custGeom>
            <a:avLst/>
            <a:gdLst>
              <a:gd name="T0" fmla="*/ 272 w 272"/>
              <a:gd name="T1" fmla="*/ 720 h 720"/>
              <a:gd name="T2" fmla="*/ 32 w 272"/>
              <a:gd name="T3" fmla="*/ 624 h 720"/>
              <a:gd name="T4" fmla="*/ 80 w 272"/>
              <a:gd name="T5" fmla="*/ 288 h 720"/>
              <a:gd name="T6" fmla="*/ 272 w 272"/>
              <a:gd name="T7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720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532299" y="92847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1676400" y="1133476"/>
            <a:ext cx="8991600" cy="564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</a:rPr>
              <a:t> main()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</a:rPr>
              <a:t> *p;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p = new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2C14DE"/>
                </a:solidFill>
                <a:latin typeface="Courier New" panose="02070309020205020404" pitchFamily="49" charset="0"/>
              </a:rPr>
              <a:t>  *p = 99;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543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0"/>
            <a:ext cx="8153400" cy="914400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B80000"/>
                </a:solidFill>
              </a:rPr>
              <a:t>Aliasing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189038"/>
            <a:ext cx="8686801" cy="5510213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main()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*p, *q;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p = new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*p = 99;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q = p;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227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458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82277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750050" y="6302375"/>
            <a:ext cx="1563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8153400" y="2209800"/>
            <a:ext cx="38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82279" name="Line 7"/>
          <p:cNvSpPr>
            <a:spLocks noChangeShapeType="1"/>
          </p:cNvSpPr>
          <p:nvPr/>
        </p:nvSpPr>
        <p:spPr bwMode="auto">
          <a:xfrm>
            <a:off x="8458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80" name="Text Box 8"/>
          <p:cNvSpPr txBox="1">
            <a:spLocks noChangeArrowheads="1"/>
          </p:cNvSpPr>
          <p:nvPr/>
        </p:nvSpPr>
        <p:spPr bwMode="auto">
          <a:xfrm>
            <a:off x="8915400" y="24384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82281" name="Text Box 9"/>
          <p:cNvSpPr txBox="1">
            <a:spLocks noChangeArrowheads="1"/>
          </p:cNvSpPr>
          <p:nvPr/>
        </p:nvSpPr>
        <p:spPr bwMode="auto">
          <a:xfrm>
            <a:off x="8915400" y="2895600"/>
            <a:ext cx="106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82282" name="Line 10"/>
          <p:cNvSpPr>
            <a:spLocks noChangeShapeType="1"/>
          </p:cNvSpPr>
          <p:nvPr/>
        </p:nvSpPr>
        <p:spPr bwMode="auto">
          <a:xfrm>
            <a:off x="8458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83" name="Line 11"/>
          <p:cNvSpPr>
            <a:spLocks noChangeShapeType="1"/>
          </p:cNvSpPr>
          <p:nvPr/>
        </p:nvSpPr>
        <p:spPr bwMode="auto">
          <a:xfrm>
            <a:off x="8458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84" name="Text Box 12"/>
          <p:cNvSpPr txBox="1">
            <a:spLocks noChangeArrowheads="1"/>
          </p:cNvSpPr>
          <p:nvPr/>
        </p:nvSpPr>
        <p:spPr bwMode="auto">
          <a:xfrm>
            <a:off x="8991600" y="33528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82285" name="Line 13"/>
          <p:cNvSpPr>
            <a:spLocks noChangeShapeType="1"/>
          </p:cNvSpPr>
          <p:nvPr/>
        </p:nvSpPr>
        <p:spPr bwMode="auto">
          <a:xfrm>
            <a:off x="8458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86" name="Text Box 14"/>
          <p:cNvSpPr txBox="1">
            <a:spLocks noChangeArrowheads="1"/>
          </p:cNvSpPr>
          <p:nvPr/>
        </p:nvSpPr>
        <p:spPr bwMode="auto">
          <a:xfrm>
            <a:off x="8915400" y="38100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82287" name="Line 15"/>
          <p:cNvSpPr>
            <a:spLocks noChangeShapeType="1"/>
          </p:cNvSpPr>
          <p:nvPr/>
        </p:nvSpPr>
        <p:spPr bwMode="auto">
          <a:xfrm>
            <a:off x="9296400" y="47244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88" name="Text Box 16"/>
          <p:cNvSpPr txBox="1">
            <a:spLocks noChangeArrowheads="1"/>
          </p:cNvSpPr>
          <p:nvPr/>
        </p:nvSpPr>
        <p:spPr bwMode="auto">
          <a:xfrm>
            <a:off x="8915400" y="62484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82289" name="Line 17"/>
          <p:cNvSpPr>
            <a:spLocks noChangeShapeType="1"/>
          </p:cNvSpPr>
          <p:nvPr/>
        </p:nvSpPr>
        <p:spPr bwMode="auto">
          <a:xfrm>
            <a:off x="8458200" y="5334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90" name="Line 18"/>
          <p:cNvSpPr>
            <a:spLocks noChangeShapeType="1"/>
          </p:cNvSpPr>
          <p:nvPr/>
        </p:nvSpPr>
        <p:spPr bwMode="auto">
          <a:xfrm flipV="1">
            <a:off x="9296400" y="51054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91" name="Line 19"/>
          <p:cNvSpPr>
            <a:spLocks noChangeShapeType="1"/>
          </p:cNvSpPr>
          <p:nvPr/>
        </p:nvSpPr>
        <p:spPr bwMode="auto">
          <a:xfrm>
            <a:off x="8458200" y="4724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92" name="Text Box 20"/>
          <p:cNvSpPr txBox="1">
            <a:spLocks noChangeArrowheads="1"/>
          </p:cNvSpPr>
          <p:nvPr/>
        </p:nvSpPr>
        <p:spPr bwMode="auto">
          <a:xfrm>
            <a:off x="8991600" y="4419600"/>
            <a:ext cx="68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99</a:t>
            </a:r>
          </a:p>
        </p:txBody>
      </p:sp>
      <p:sp>
        <p:nvSpPr>
          <p:cNvPr id="182293" name="Line 21"/>
          <p:cNvSpPr>
            <a:spLocks noChangeShapeType="1"/>
          </p:cNvSpPr>
          <p:nvPr/>
        </p:nvSpPr>
        <p:spPr bwMode="auto">
          <a:xfrm>
            <a:off x="8458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94" name="Text Box 22"/>
          <p:cNvSpPr txBox="1">
            <a:spLocks noChangeArrowheads="1"/>
          </p:cNvSpPr>
          <p:nvPr/>
        </p:nvSpPr>
        <p:spPr bwMode="auto">
          <a:xfrm>
            <a:off x="9144000" y="55626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182295" name="Freeform 23"/>
          <p:cNvSpPr>
            <a:spLocks/>
          </p:cNvSpPr>
          <p:nvPr/>
        </p:nvSpPr>
        <p:spPr bwMode="auto">
          <a:xfrm>
            <a:off x="8026400" y="4572000"/>
            <a:ext cx="431800" cy="1143000"/>
          </a:xfrm>
          <a:custGeom>
            <a:avLst/>
            <a:gdLst>
              <a:gd name="T0" fmla="*/ 272 w 272"/>
              <a:gd name="T1" fmla="*/ 720 h 720"/>
              <a:gd name="T2" fmla="*/ 32 w 272"/>
              <a:gd name="T3" fmla="*/ 624 h 720"/>
              <a:gd name="T4" fmla="*/ 80 w 272"/>
              <a:gd name="T5" fmla="*/ 288 h 720"/>
              <a:gd name="T6" fmla="*/ 272 w 272"/>
              <a:gd name="T7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720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19050">
            <a:solidFill>
              <a:srgbClr val="B8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96" name="Line 24"/>
          <p:cNvSpPr>
            <a:spLocks noChangeShapeType="1"/>
          </p:cNvSpPr>
          <p:nvPr/>
        </p:nvSpPr>
        <p:spPr bwMode="auto">
          <a:xfrm>
            <a:off x="8458200" y="5638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97" name="Text Box 25"/>
          <p:cNvSpPr txBox="1">
            <a:spLocks noChangeArrowheads="1"/>
          </p:cNvSpPr>
          <p:nvPr/>
        </p:nvSpPr>
        <p:spPr bwMode="auto">
          <a:xfrm>
            <a:off x="9067800" y="52578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q</a:t>
            </a:r>
          </a:p>
        </p:txBody>
      </p:sp>
      <p:sp>
        <p:nvSpPr>
          <p:cNvPr id="182298" name="Freeform 26"/>
          <p:cNvSpPr>
            <a:spLocks/>
          </p:cNvSpPr>
          <p:nvPr/>
        </p:nvSpPr>
        <p:spPr bwMode="auto">
          <a:xfrm>
            <a:off x="10210800" y="4572000"/>
            <a:ext cx="304800" cy="914400"/>
          </a:xfrm>
          <a:custGeom>
            <a:avLst/>
            <a:gdLst>
              <a:gd name="T0" fmla="*/ 0 w 192"/>
              <a:gd name="T1" fmla="*/ 576 h 576"/>
              <a:gd name="T2" fmla="*/ 192 w 192"/>
              <a:gd name="T3" fmla="*/ 384 h 576"/>
              <a:gd name="T4" fmla="*/ 0 w 192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576">
                <a:moveTo>
                  <a:pt x="0" y="576"/>
                </a:moveTo>
                <a:cubicBezTo>
                  <a:pt x="96" y="528"/>
                  <a:pt x="192" y="480"/>
                  <a:pt x="192" y="384"/>
                </a:cubicBezTo>
                <a:cubicBezTo>
                  <a:pt x="192" y="288"/>
                  <a:pt x="32" y="64"/>
                  <a:pt x="0" y="0"/>
                </a:cubicBezTo>
              </a:path>
            </a:pathLst>
          </a:custGeom>
          <a:noFill/>
          <a:ln w="25400">
            <a:solidFill>
              <a:srgbClr val="2C14D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68513" y="92964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53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0"/>
            <a:ext cx="8153400" cy="914084"/>
          </a:xfrm>
        </p:spPr>
        <p:txBody>
          <a:bodyPr/>
          <a:lstStyle/>
          <a:p>
            <a:r>
              <a:rPr lang="en-US" altLang="zh-CN" b="1" dirty="0">
                <a:solidFill>
                  <a:srgbClr val="B80000"/>
                </a:solidFill>
              </a:rPr>
              <a:t>Aliasing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143000"/>
            <a:ext cx="8839200" cy="5638800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main()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*p, *q;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p = new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*p = 99;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q = p;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*q = 88;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3300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458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83301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750050" y="6302375"/>
            <a:ext cx="1563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8153400" y="2209800"/>
            <a:ext cx="38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83303" name="Line 7"/>
          <p:cNvSpPr>
            <a:spLocks noChangeShapeType="1"/>
          </p:cNvSpPr>
          <p:nvPr/>
        </p:nvSpPr>
        <p:spPr bwMode="auto">
          <a:xfrm>
            <a:off x="8458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04" name="Text Box 8"/>
          <p:cNvSpPr txBox="1">
            <a:spLocks noChangeArrowheads="1"/>
          </p:cNvSpPr>
          <p:nvPr/>
        </p:nvSpPr>
        <p:spPr bwMode="auto">
          <a:xfrm>
            <a:off x="8915400" y="24384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83305" name="Text Box 9"/>
          <p:cNvSpPr txBox="1">
            <a:spLocks noChangeArrowheads="1"/>
          </p:cNvSpPr>
          <p:nvPr/>
        </p:nvSpPr>
        <p:spPr bwMode="auto">
          <a:xfrm>
            <a:off x="8915400" y="2895600"/>
            <a:ext cx="106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>
            <a:off x="8458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07" name="Line 11"/>
          <p:cNvSpPr>
            <a:spLocks noChangeShapeType="1"/>
          </p:cNvSpPr>
          <p:nvPr/>
        </p:nvSpPr>
        <p:spPr bwMode="auto">
          <a:xfrm>
            <a:off x="8458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8991600" y="33528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83309" name="Line 13"/>
          <p:cNvSpPr>
            <a:spLocks noChangeShapeType="1"/>
          </p:cNvSpPr>
          <p:nvPr/>
        </p:nvSpPr>
        <p:spPr bwMode="auto">
          <a:xfrm>
            <a:off x="8458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0" name="Text Box 14"/>
          <p:cNvSpPr txBox="1">
            <a:spLocks noChangeArrowheads="1"/>
          </p:cNvSpPr>
          <p:nvPr/>
        </p:nvSpPr>
        <p:spPr bwMode="auto">
          <a:xfrm>
            <a:off x="8915400" y="38100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83311" name="Line 15"/>
          <p:cNvSpPr>
            <a:spLocks noChangeShapeType="1"/>
          </p:cNvSpPr>
          <p:nvPr/>
        </p:nvSpPr>
        <p:spPr bwMode="auto">
          <a:xfrm>
            <a:off x="9296400" y="47244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2" name="Text Box 16"/>
          <p:cNvSpPr txBox="1">
            <a:spLocks noChangeArrowheads="1"/>
          </p:cNvSpPr>
          <p:nvPr/>
        </p:nvSpPr>
        <p:spPr bwMode="auto">
          <a:xfrm>
            <a:off x="8915400" y="62484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83313" name="Line 17"/>
          <p:cNvSpPr>
            <a:spLocks noChangeShapeType="1"/>
          </p:cNvSpPr>
          <p:nvPr/>
        </p:nvSpPr>
        <p:spPr bwMode="auto">
          <a:xfrm>
            <a:off x="8458200" y="5334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4" name="Line 18"/>
          <p:cNvSpPr>
            <a:spLocks noChangeShapeType="1"/>
          </p:cNvSpPr>
          <p:nvPr/>
        </p:nvSpPr>
        <p:spPr bwMode="auto">
          <a:xfrm flipV="1">
            <a:off x="9296400" y="51054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5" name="Line 19"/>
          <p:cNvSpPr>
            <a:spLocks noChangeShapeType="1"/>
          </p:cNvSpPr>
          <p:nvPr/>
        </p:nvSpPr>
        <p:spPr bwMode="auto">
          <a:xfrm>
            <a:off x="8458200" y="4724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6" name="Text Box 20"/>
          <p:cNvSpPr txBox="1">
            <a:spLocks noChangeArrowheads="1"/>
          </p:cNvSpPr>
          <p:nvPr/>
        </p:nvSpPr>
        <p:spPr bwMode="auto">
          <a:xfrm>
            <a:off x="8991600" y="4419600"/>
            <a:ext cx="68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88</a:t>
            </a:r>
          </a:p>
        </p:txBody>
      </p:sp>
      <p:sp>
        <p:nvSpPr>
          <p:cNvPr id="183317" name="Line 21"/>
          <p:cNvSpPr>
            <a:spLocks noChangeShapeType="1"/>
          </p:cNvSpPr>
          <p:nvPr/>
        </p:nvSpPr>
        <p:spPr bwMode="auto">
          <a:xfrm>
            <a:off x="8458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8" name="Text Box 22"/>
          <p:cNvSpPr txBox="1">
            <a:spLocks noChangeArrowheads="1"/>
          </p:cNvSpPr>
          <p:nvPr/>
        </p:nvSpPr>
        <p:spPr bwMode="auto">
          <a:xfrm>
            <a:off x="9144000" y="55626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183319" name="Freeform 23"/>
          <p:cNvSpPr>
            <a:spLocks/>
          </p:cNvSpPr>
          <p:nvPr/>
        </p:nvSpPr>
        <p:spPr bwMode="auto">
          <a:xfrm>
            <a:off x="8026400" y="4572000"/>
            <a:ext cx="431800" cy="1143000"/>
          </a:xfrm>
          <a:custGeom>
            <a:avLst/>
            <a:gdLst>
              <a:gd name="T0" fmla="*/ 272 w 272"/>
              <a:gd name="T1" fmla="*/ 720 h 720"/>
              <a:gd name="T2" fmla="*/ 32 w 272"/>
              <a:gd name="T3" fmla="*/ 624 h 720"/>
              <a:gd name="T4" fmla="*/ 80 w 272"/>
              <a:gd name="T5" fmla="*/ 288 h 720"/>
              <a:gd name="T6" fmla="*/ 272 w 272"/>
              <a:gd name="T7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720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25400">
            <a:solidFill>
              <a:srgbClr val="B8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20" name="Line 24"/>
          <p:cNvSpPr>
            <a:spLocks noChangeShapeType="1"/>
          </p:cNvSpPr>
          <p:nvPr/>
        </p:nvSpPr>
        <p:spPr bwMode="auto">
          <a:xfrm>
            <a:off x="8458200" y="5638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21" name="Text Box 25"/>
          <p:cNvSpPr txBox="1">
            <a:spLocks noChangeArrowheads="1"/>
          </p:cNvSpPr>
          <p:nvPr/>
        </p:nvSpPr>
        <p:spPr bwMode="auto">
          <a:xfrm>
            <a:off x="9067800" y="52578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q</a:t>
            </a:r>
          </a:p>
        </p:txBody>
      </p:sp>
      <p:sp>
        <p:nvSpPr>
          <p:cNvPr id="183322" name="Freeform 26"/>
          <p:cNvSpPr>
            <a:spLocks/>
          </p:cNvSpPr>
          <p:nvPr/>
        </p:nvSpPr>
        <p:spPr bwMode="auto">
          <a:xfrm>
            <a:off x="10210800" y="4572000"/>
            <a:ext cx="304800" cy="914400"/>
          </a:xfrm>
          <a:custGeom>
            <a:avLst/>
            <a:gdLst>
              <a:gd name="T0" fmla="*/ 0 w 192"/>
              <a:gd name="T1" fmla="*/ 576 h 576"/>
              <a:gd name="T2" fmla="*/ 192 w 192"/>
              <a:gd name="T3" fmla="*/ 384 h 576"/>
              <a:gd name="T4" fmla="*/ 0 w 192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576">
                <a:moveTo>
                  <a:pt x="0" y="576"/>
                </a:moveTo>
                <a:cubicBezTo>
                  <a:pt x="96" y="528"/>
                  <a:pt x="192" y="480"/>
                  <a:pt x="192" y="384"/>
                </a:cubicBezTo>
                <a:cubicBezTo>
                  <a:pt x="192" y="288"/>
                  <a:pt x="32" y="64"/>
                  <a:pt x="0" y="0"/>
                </a:cubicBezTo>
              </a:path>
            </a:pathLst>
          </a:custGeom>
          <a:noFill/>
          <a:ln w="25400">
            <a:solidFill>
              <a:srgbClr val="2C14D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62100" y="92996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79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1"/>
            <a:ext cx="8153400" cy="974725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B80000"/>
                </a:solidFill>
              </a:rPr>
              <a:t>Aliasing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143000"/>
            <a:ext cx="8915400" cy="5638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main()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*p, *q;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p = new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*p = 99;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q = p;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*q = 88;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delete q;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432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458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84325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750050" y="6302375"/>
            <a:ext cx="1563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8153400" y="2209800"/>
            <a:ext cx="38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84327" name="Line 7"/>
          <p:cNvSpPr>
            <a:spLocks noChangeShapeType="1"/>
          </p:cNvSpPr>
          <p:nvPr/>
        </p:nvSpPr>
        <p:spPr bwMode="auto">
          <a:xfrm>
            <a:off x="8458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28" name="Text Box 8"/>
          <p:cNvSpPr txBox="1">
            <a:spLocks noChangeArrowheads="1"/>
          </p:cNvSpPr>
          <p:nvPr/>
        </p:nvSpPr>
        <p:spPr bwMode="auto">
          <a:xfrm>
            <a:off x="8915400" y="24384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8915400" y="2895600"/>
            <a:ext cx="106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84330" name="Line 10"/>
          <p:cNvSpPr>
            <a:spLocks noChangeShapeType="1"/>
          </p:cNvSpPr>
          <p:nvPr/>
        </p:nvSpPr>
        <p:spPr bwMode="auto">
          <a:xfrm>
            <a:off x="8458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31" name="Line 11"/>
          <p:cNvSpPr>
            <a:spLocks noChangeShapeType="1"/>
          </p:cNvSpPr>
          <p:nvPr/>
        </p:nvSpPr>
        <p:spPr bwMode="auto">
          <a:xfrm>
            <a:off x="8458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32" name="Text Box 12"/>
          <p:cNvSpPr txBox="1">
            <a:spLocks noChangeArrowheads="1"/>
          </p:cNvSpPr>
          <p:nvPr/>
        </p:nvSpPr>
        <p:spPr bwMode="auto">
          <a:xfrm>
            <a:off x="8991600" y="33528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84334" name="Text Box 14"/>
          <p:cNvSpPr txBox="1">
            <a:spLocks noChangeArrowheads="1"/>
          </p:cNvSpPr>
          <p:nvPr/>
        </p:nvSpPr>
        <p:spPr bwMode="auto">
          <a:xfrm>
            <a:off x="8915400" y="38100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84335" name="Line 15"/>
          <p:cNvSpPr>
            <a:spLocks noChangeShapeType="1"/>
          </p:cNvSpPr>
          <p:nvPr/>
        </p:nvSpPr>
        <p:spPr bwMode="auto">
          <a:xfrm>
            <a:off x="9296400" y="44196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36" name="Text Box 16"/>
          <p:cNvSpPr txBox="1">
            <a:spLocks noChangeArrowheads="1"/>
          </p:cNvSpPr>
          <p:nvPr/>
        </p:nvSpPr>
        <p:spPr bwMode="auto">
          <a:xfrm>
            <a:off x="8915400" y="62484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84337" name="Line 17"/>
          <p:cNvSpPr>
            <a:spLocks noChangeShapeType="1"/>
          </p:cNvSpPr>
          <p:nvPr/>
        </p:nvSpPr>
        <p:spPr bwMode="auto">
          <a:xfrm>
            <a:off x="8458200" y="5334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38" name="Line 18"/>
          <p:cNvSpPr>
            <a:spLocks noChangeShapeType="1"/>
          </p:cNvSpPr>
          <p:nvPr/>
        </p:nvSpPr>
        <p:spPr bwMode="auto">
          <a:xfrm flipV="1">
            <a:off x="9296400" y="51054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39" name="Line 19"/>
          <p:cNvSpPr>
            <a:spLocks noChangeShapeType="1"/>
          </p:cNvSpPr>
          <p:nvPr/>
        </p:nvSpPr>
        <p:spPr bwMode="auto">
          <a:xfrm>
            <a:off x="8458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40" name="Text Box 20"/>
          <p:cNvSpPr txBox="1">
            <a:spLocks noChangeArrowheads="1"/>
          </p:cNvSpPr>
          <p:nvPr/>
        </p:nvSpPr>
        <p:spPr bwMode="auto">
          <a:xfrm>
            <a:off x="8890000" y="4402710"/>
            <a:ext cx="106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Courier New" panose="02070309020205020404" pitchFamily="49" charset="0"/>
              </a:rPr>
              <a:t>$%#^&amp;</a:t>
            </a:r>
          </a:p>
        </p:txBody>
      </p:sp>
      <p:sp>
        <p:nvSpPr>
          <p:cNvPr id="184341" name="Line 21"/>
          <p:cNvSpPr>
            <a:spLocks noChangeShapeType="1"/>
          </p:cNvSpPr>
          <p:nvPr/>
        </p:nvSpPr>
        <p:spPr bwMode="auto">
          <a:xfrm>
            <a:off x="8458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42" name="Text Box 22"/>
          <p:cNvSpPr txBox="1">
            <a:spLocks noChangeArrowheads="1"/>
          </p:cNvSpPr>
          <p:nvPr/>
        </p:nvSpPr>
        <p:spPr bwMode="auto">
          <a:xfrm>
            <a:off x="9144000" y="55626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184343" name="Freeform 23"/>
          <p:cNvSpPr>
            <a:spLocks/>
          </p:cNvSpPr>
          <p:nvPr/>
        </p:nvSpPr>
        <p:spPr bwMode="auto">
          <a:xfrm>
            <a:off x="8026400" y="4572000"/>
            <a:ext cx="431800" cy="1143000"/>
          </a:xfrm>
          <a:custGeom>
            <a:avLst/>
            <a:gdLst>
              <a:gd name="T0" fmla="*/ 272 w 272"/>
              <a:gd name="T1" fmla="*/ 720 h 720"/>
              <a:gd name="T2" fmla="*/ 32 w 272"/>
              <a:gd name="T3" fmla="*/ 624 h 720"/>
              <a:gd name="T4" fmla="*/ 80 w 272"/>
              <a:gd name="T5" fmla="*/ 288 h 720"/>
              <a:gd name="T6" fmla="*/ 272 w 272"/>
              <a:gd name="T7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720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25400">
            <a:solidFill>
              <a:srgbClr val="B8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44" name="Line 24"/>
          <p:cNvSpPr>
            <a:spLocks noChangeShapeType="1"/>
          </p:cNvSpPr>
          <p:nvPr/>
        </p:nvSpPr>
        <p:spPr bwMode="auto">
          <a:xfrm>
            <a:off x="8458200" y="5638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45" name="Text Box 25"/>
          <p:cNvSpPr txBox="1">
            <a:spLocks noChangeArrowheads="1"/>
          </p:cNvSpPr>
          <p:nvPr/>
        </p:nvSpPr>
        <p:spPr bwMode="auto">
          <a:xfrm>
            <a:off x="9067800" y="52578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q</a:t>
            </a:r>
          </a:p>
        </p:txBody>
      </p:sp>
      <p:sp>
        <p:nvSpPr>
          <p:cNvPr id="184346" name="Freeform 26"/>
          <p:cNvSpPr>
            <a:spLocks/>
          </p:cNvSpPr>
          <p:nvPr/>
        </p:nvSpPr>
        <p:spPr bwMode="auto">
          <a:xfrm>
            <a:off x="10210800" y="4572000"/>
            <a:ext cx="304800" cy="914400"/>
          </a:xfrm>
          <a:custGeom>
            <a:avLst/>
            <a:gdLst>
              <a:gd name="T0" fmla="*/ 0 w 192"/>
              <a:gd name="T1" fmla="*/ 576 h 576"/>
              <a:gd name="T2" fmla="*/ 192 w 192"/>
              <a:gd name="T3" fmla="*/ 384 h 576"/>
              <a:gd name="T4" fmla="*/ 0 w 192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576">
                <a:moveTo>
                  <a:pt x="0" y="576"/>
                </a:moveTo>
                <a:cubicBezTo>
                  <a:pt x="96" y="528"/>
                  <a:pt x="192" y="480"/>
                  <a:pt x="192" y="384"/>
                </a:cubicBezTo>
                <a:cubicBezTo>
                  <a:pt x="192" y="288"/>
                  <a:pt x="32" y="64"/>
                  <a:pt x="0" y="0"/>
                </a:cubicBezTo>
              </a:path>
            </a:pathLst>
          </a:custGeom>
          <a:noFill/>
          <a:ln w="28575">
            <a:solidFill>
              <a:srgbClr val="2C14D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562100" y="92964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64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0"/>
            <a:ext cx="8153400" cy="1066800"/>
          </a:xfrm>
        </p:spPr>
        <p:txBody>
          <a:bodyPr/>
          <a:lstStyle/>
          <a:p>
            <a:r>
              <a:rPr lang="en-US" altLang="zh-CN" b="1" dirty="0">
                <a:solidFill>
                  <a:srgbClr val="B80000"/>
                </a:solidFill>
              </a:rPr>
              <a:t>Dangling Pointers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143000"/>
            <a:ext cx="8991600" cy="5638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main()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*p, *q;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</a:rPr>
              <a:t>p = new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*p = 99;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q = p;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*q = 88;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delete q;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B80000"/>
                </a:solidFill>
                <a:latin typeface="Courier New" panose="02070309020205020404" pitchFamily="49" charset="0"/>
              </a:rPr>
              <a:t>	*p = 77;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534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458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85349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750050" y="6302375"/>
            <a:ext cx="1563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8153400" y="2209800"/>
            <a:ext cx="38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85351" name="Line 7"/>
          <p:cNvSpPr>
            <a:spLocks noChangeShapeType="1"/>
          </p:cNvSpPr>
          <p:nvPr/>
        </p:nvSpPr>
        <p:spPr bwMode="auto">
          <a:xfrm>
            <a:off x="8458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52" name="Text Box 8"/>
          <p:cNvSpPr txBox="1">
            <a:spLocks noChangeArrowheads="1"/>
          </p:cNvSpPr>
          <p:nvPr/>
        </p:nvSpPr>
        <p:spPr bwMode="auto">
          <a:xfrm>
            <a:off x="8915400" y="24384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85353" name="Text Box 9"/>
          <p:cNvSpPr txBox="1">
            <a:spLocks noChangeArrowheads="1"/>
          </p:cNvSpPr>
          <p:nvPr/>
        </p:nvSpPr>
        <p:spPr bwMode="auto">
          <a:xfrm>
            <a:off x="8915400" y="2895600"/>
            <a:ext cx="106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85354" name="Line 10"/>
          <p:cNvSpPr>
            <a:spLocks noChangeShapeType="1"/>
          </p:cNvSpPr>
          <p:nvPr/>
        </p:nvSpPr>
        <p:spPr bwMode="auto">
          <a:xfrm>
            <a:off x="8458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55" name="Line 11"/>
          <p:cNvSpPr>
            <a:spLocks noChangeShapeType="1"/>
          </p:cNvSpPr>
          <p:nvPr/>
        </p:nvSpPr>
        <p:spPr bwMode="auto">
          <a:xfrm>
            <a:off x="8458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56" name="Text Box 12"/>
          <p:cNvSpPr txBox="1">
            <a:spLocks noChangeArrowheads="1"/>
          </p:cNvSpPr>
          <p:nvPr/>
        </p:nvSpPr>
        <p:spPr bwMode="auto">
          <a:xfrm>
            <a:off x="8991600" y="33528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85357" name="Text Box 13"/>
          <p:cNvSpPr txBox="1">
            <a:spLocks noChangeArrowheads="1"/>
          </p:cNvSpPr>
          <p:nvPr/>
        </p:nvSpPr>
        <p:spPr bwMode="auto">
          <a:xfrm>
            <a:off x="8915400" y="38100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85358" name="Line 14"/>
          <p:cNvSpPr>
            <a:spLocks noChangeShapeType="1"/>
          </p:cNvSpPr>
          <p:nvPr/>
        </p:nvSpPr>
        <p:spPr bwMode="auto">
          <a:xfrm>
            <a:off x="9296400" y="44196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59" name="Text Box 15"/>
          <p:cNvSpPr txBox="1">
            <a:spLocks noChangeArrowheads="1"/>
          </p:cNvSpPr>
          <p:nvPr/>
        </p:nvSpPr>
        <p:spPr bwMode="auto">
          <a:xfrm>
            <a:off x="8915400" y="62484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85360" name="Line 16"/>
          <p:cNvSpPr>
            <a:spLocks noChangeShapeType="1"/>
          </p:cNvSpPr>
          <p:nvPr/>
        </p:nvSpPr>
        <p:spPr bwMode="auto">
          <a:xfrm>
            <a:off x="8458200" y="5334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61" name="Line 17"/>
          <p:cNvSpPr>
            <a:spLocks noChangeShapeType="1"/>
          </p:cNvSpPr>
          <p:nvPr/>
        </p:nvSpPr>
        <p:spPr bwMode="auto">
          <a:xfrm flipV="1">
            <a:off x="9296400" y="51054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62" name="Line 18"/>
          <p:cNvSpPr>
            <a:spLocks noChangeShapeType="1"/>
          </p:cNvSpPr>
          <p:nvPr/>
        </p:nvSpPr>
        <p:spPr bwMode="auto">
          <a:xfrm>
            <a:off x="8458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63" name="Text Box 19"/>
          <p:cNvSpPr txBox="1">
            <a:spLocks noChangeArrowheads="1"/>
          </p:cNvSpPr>
          <p:nvPr/>
        </p:nvSpPr>
        <p:spPr bwMode="auto">
          <a:xfrm>
            <a:off x="8991600" y="4419600"/>
            <a:ext cx="106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$%#^&amp;</a:t>
            </a:r>
          </a:p>
        </p:txBody>
      </p:sp>
      <p:sp>
        <p:nvSpPr>
          <p:cNvPr id="185364" name="Line 20"/>
          <p:cNvSpPr>
            <a:spLocks noChangeShapeType="1"/>
          </p:cNvSpPr>
          <p:nvPr/>
        </p:nvSpPr>
        <p:spPr bwMode="auto">
          <a:xfrm>
            <a:off x="8458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65" name="Text Box 21"/>
          <p:cNvSpPr txBox="1">
            <a:spLocks noChangeArrowheads="1"/>
          </p:cNvSpPr>
          <p:nvPr/>
        </p:nvSpPr>
        <p:spPr bwMode="auto">
          <a:xfrm>
            <a:off x="9144000" y="55626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185366" name="Freeform 22"/>
          <p:cNvSpPr>
            <a:spLocks/>
          </p:cNvSpPr>
          <p:nvPr/>
        </p:nvSpPr>
        <p:spPr bwMode="auto">
          <a:xfrm>
            <a:off x="8026400" y="4572000"/>
            <a:ext cx="431800" cy="1143000"/>
          </a:xfrm>
          <a:custGeom>
            <a:avLst/>
            <a:gdLst>
              <a:gd name="T0" fmla="*/ 272 w 272"/>
              <a:gd name="T1" fmla="*/ 720 h 720"/>
              <a:gd name="T2" fmla="*/ 32 w 272"/>
              <a:gd name="T3" fmla="*/ 624 h 720"/>
              <a:gd name="T4" fmla="*/ 80 w 272"/>
              <a:gd name="T5" fmla="*/ 288 h 720"/>
              <a:gd name="T6" fmla="*/ 272 w 272"/>
              <a:gd name="T7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720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67" name="Line 23"/>
          <p:cNvSpPr>
            <a:spLocks noChangeShapeType="1"/>
          </p:cNvSpPr>
          <p:nvPr/>
        </p:nvSpPr>
        <p:spPr bwMode="auto">
          <a:xfrm>
            <a:off x="8458200" y="5638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68" name="Text Box 24"/>
          <p:cNvSpPr txBox="1">
            <a:spLocks noChangeArrowheads="1"/>
          </p:cNvSpPr>
          <p:nvPr/>
        </p:nvSpPr>
        <p:spPr bwMode="auto">
          <a:xfrm>
            <a:off x="9067800" y="52578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q</a:t>
            </a:r>
          </a:p>
        </p:txBody>
      </p:sp>
      <p:sp>
        <p:nvSpPr>
          <p:cNvPr id="185369" name="Freeform 25"/>
          <p:cNvSpPr>
            <a:spLocks/>
          </p:cNvSpPr>
          <p:nvPr/>
        </p:nvSpPr>
        <p:spPr bwMode="auto">
          <a:xfrm>
            <a:off x="10210800" y="4572000"/>
            <a:ext cx="304800" cy="914400"/>
          </a:xfrm>
          <a:custGeom>
            <a:avLst/>
            <a:gdLst>
              <a:gd name="T0" fmla="*/ 0 w 192"/>
              <a:gd name="T1" fmla="*/ 576 h 576"/>
              <a:gd name="T2" fmla="*/ 192 w 192"/>
              <a:gd name="T3" fmla="*/ 384 h 576"/>
              <a:gd name="T4" fmla="*/ 0 w 192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576">
                <a:moveTo>
                  <a:pt x="0" y="576"/>
                </a:moveTo>
                <a:cubicBezTo>
                  <a:pt x="96" y="528"/>
                  <a:pt x="192" y="480"/>
                  <a:pt x="192" y="384"/>
                </a:cubicBezTo>
                <a:cubicBezTo>
                  <a:pt x="192" y="288"/>
                  <a:pt x="32" y="6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563756" y="10668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47988" y="2723561"/>
            <a:ext cx="4198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solidFill>
                  <a:srgbClr val="2C14DE"/>
                </a:solidFill>
              </a:rPr>
              <a:t>P</a:t>
            </a:r>
            <a:r>
              <a:rPr lang="en-US" altLang="zh-CN" sz="2400" b="1" i="1" dirty="0"/>
              <a:t> and </a:t>
            </a:r>
            <a:r>
              <a:rPr lang="en-US" altLang="zh-CN" sz="2400" b="1" i="1" dirty="0">
                <a:solidFill>
                  <a:srgbClr val="2C14DE"/>
                </a:solidFill>
              </a:rPr>
              <a:t>q</a:t>
            </a:r>
            <a:r>
              <a:rPr lang="en-US" altLang="zh-CN" sz="2400" b="1" i="1" dirty="0"/>
              <a:t> are </a:t>
            </a:r>
            <a:r>
              <a:rPr lang="en-US" altLang="zh-CN" sz="2400" b="1" i="1" dirty="0">
                <a:solidFill>
                  <a:srgbClr val="C00000"/>
                </a:solidFill>
              </a:rPr>
              <a:t>dangling pointers</a:t>
            </a:r>
          </a:p>
          <a:p>
            <a:r>
              <a:rPr lang="en-US" altLang="zh-CN" sz="2400" b="1" i="1" dirty="0"/>
              <a:t>WHY?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151066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4600" y="1"/>
            <a:ext cx="8153400" cy="942975"/>
          </a:xfrm>
        </p:spPr>
        <p:txBody>
          <a:bodyPr/>
          <a:lstStyle/>
          <a:p>
            <a:pPr eaLnBrk="1" hangingPunct="1">
              <a:defRPr/>
            </a:pPr>
            <a:r>
              <a:rPr lang="de-DE" b="1" dirty="0" err="1">
                <a:solidFill>
                  <a:srgbClr val="B80000"/>
                </a:solidFill>
                <a:cs typeface="+mj-cs"/>
              </a:rPr>
              <a:t>Dangling</a:t>
            </a:r>
            <a:r>
              <a:rPr lang="de-DE" b="1" dirty="0">
                <a:solidFill>
                  <a:srgbClr val="B80000"/>
                </a:solidFill>
                <a:cs typeface="+mj-cs"/>
              </a:rPr>
              <a:t> Pointers</a:t>
            </a:r>
            <a:endParaRPr lang="fr-FR" b="1" dirty="0">
              <a:solidFill>
                <a:srgbClr val="B80000"/>
              </a:solidFill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0" y="1143000"/>
            <a:ext cx="8991600" cy="5638800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en-US" sz="3000" dirty="0"/>
              <a:t>The </a:t>
            </a:r>
            <a:r>
              <a:rPr lang="en-US" sz="3000" b="1" dirty="0">
                <a:solidFill>
                  <a:srgbClr val="B80000"/>
                </a:solidFill>
              </a:rPr>
              <a:t>delete operator </a:t>
            </a:r>
            <a:r>
              <a:rPr lang="en-US" sz="3000" b="1" dirty="0">
                <a:solidFill>
                  <a:srgbClr val="2C14DE"/>
                </a:solidFill>
              </a:rPr>
              <a:t>does not delete the pointer</a:t>
            </a:r>
            <a:r>
              <a:rPr lang="en-US" sz="3000" dirty="0"/>
              <a:t>, it takes the </a:t>
            </a:r>
            <a:r>
              <a:rPr lang="en-US" sz="3000" b="1" dirty="0">
                <a:solidFill>
                  <a:srgbClr val="2C14DE"/>
                </a:solidFill>
              </a:rPr>
              <a:t>memory being pointed </a:t>
            </a:r>
            <a:r>
              <a:rPr lang="en-US" sz="3000" dirty="0"/>
              <a:t>to and </a:t>
            </a:r>
            <a:r>
              <a:rPr lang="en-US" sz="3000" b="1" dirty="0">
                <a:solidFill>
                  <a:srgbClr val="2C14DE"/>
                </a:solidFill>
              </a:rPr>
              <a:t>returns</a:t>
            </a:r>
            <a:r>
              <a:rPr lang="en-US" sz="3000" dirty="0"/>
              <a:t> it </a:t>
            </a:r>
            <a:r>
              <a:rPr lang="en-US" sz="3000" b="1" dirty="0">
                <a:solidFill>
                  <a:srgbClr val="2C14DE"/>
                </a:solidFill>
              </a:rPr>
              <a:t>to the heap</a:t>
            </a:r>
          </a:p>
          <a:p>
            <a:pPr algn="just" eaLnBrk="1" hangingPunct="1">
              <a:defRPr/>
            </a:pPr>
            <a:endParaRPr lang="en-US" sz="3000" dirty="0"/>
          </a:p>
          <a:p>
            <a:pPr algn="just" eaLnBrk="1" hangingPunct="1">
              <a:defRPr/>
            </a:pPr>
            <a:r>
              <a:rPr lang="en-US" sz="3000" dirty="0"/>
              <a:t>It </a:t>
            </a:r>
            <a:r>
              <a:rPr lang="en-US" sz="3000" b="1" dirty="0"/>
              <a:t>does not even change the contents </a:t>
            </a:r>
            <a:r>
              <a:rPr lang="en-US" sz="3000" dirty="0"/>
              <a:t>of the </a:t>
            </a:r>
            <a:r>
              <a:rPr lang="en-US" sz="3000" b="1" dirty="0"/>
              <a:t>pointer</a:t>
            </a:r>
          </a:p>
          <a:p>
            <a:pPr algn="just" eaLnBrk="1" hangingPunct="1">
              <a:defRPr/>
            </a:pPr>
            <a:endParaRPr lang="en-US" sz="3000" dirty="0"/>
          </a:p>
          <a:p>
            <a:pPr algn="just" eaLnBrk="1" hangingPunct="1">
              <a:defRPr/>
            </a:pPr>
            <a:r>
              <a:rPr lang="en-US" sz="3000" dirty="0"/>
              <a:t>Since the memory </a:t>
            </a:r>
            <a:r>
              <a:rPr lang="en-US" sz="3000" b="1" dirty="0">
                <a:solidFill>
                  <a:srgbClr val="2C14DE"/>
                </a:solidFill>
              </a:rPr>
              <a:t>being pointed to is no longer available</a:t>
            </a:r>
            <a:r>
              <a:rPr lang="en-US" sz="3000" dirty="0"/>
              <a:t> (and </a:t>
            </a:r>
            <a:r>
              <a:rPr lang="en-US" sz="3000" b="1" dirty="0"/>
              <a:t>may even be given to another application</a:t>
            </a:r>
            <a:r>
              <a:rPr lang="en-US" sz="3000" dirty="0"/>
              <a:t>), such a </a:t>
            </a:r>
            <a:r>
              <a:rPr lang="en-US" sz="3000" b="1" dirty="0">
                <a:solidFill>
                  <a:srgbClr val="2C14DE"/>
                </a:solidFill>
              </a:rPr>
              <a:t>pointer is said to be dangling</a:t>
            </a:r>
            <a:endParaRPr lang="fr-FR" sz="3000" b="1" dirty="0">
              <a:solidFill>
                <a:srgbClr val="2C14D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2100" y="89725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596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4600" y="0"/>
            <a:ext cx="8153400" cy="897256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C00000"/>
                </a:solidFill>
                <a:cs typeface="+mj-cs"/>
              </a:rPr>
              <a:t>Avoiding a Dangling Pointer</a:t>
            </a:r>
            <a:endParaRPr lang="fr-FR" b="1" dirty="0">
              <a:solidFill>
                <a:srgbClr val="C00000"/>
              </a:solidFill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b="1" dirty="0">
                <a:solidFill>
                  <a:srgbClr val="C00000"/>
                </a:solidFill>
              </a:rPr>
              <a:t>For Variables:</a:t>
            </a:r>
          </a:p>
          <a:p>
            <a:pPr marL="457200" lvl="1" indent="0"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elete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v1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  <a:defRPr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v1 = NULL;</a:t>
            </a:r>
          </a:p>
          <a:p>
            <a:pPr eaLnBrk="1" hangingPunct="1">
              <a:defRPr/>
            </a:pPr>
            <a:endParaRPr lang="fr-FR" b="1" dirty="0">
              <a:solidFill>
                <a:srgbClr val="C00000"/>
              </a:solidFill>
              <a:cs typeface="+mn-cs"/>
            </a:endParaRPr>
          </a:p>
          <a:p>
            <a:pPr eaLnBrk="1" hangingPunct="1">
              <a:defRPr/>
            </a:pPr>
            <a:endParaRPr lang="fr-FR" b="1" dirty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fr-FR" b="1" dirty="0">
                <a:solidFill>
                  <a:srgbClr val="C00000"/>
                </a:solidFill>
                <a:cs typeface="+mn-cs"/>
              </a:rPr>
              <a:t>For </a:t>
            </a:r>
            <a:r>
              <a:rPr lang="fr-FR" b="1" dirty="0" err="1">
                <a:solidFill>
                  <a:srgbClr val="C00000"/>
                </a:solidFill>
                <a:cs typeface="+mn-cs"/>
              </a:rPr>
              <a:t>Arrays</a:t>
            </a:r>
            <a:r>
              <a:rPr lang="fr-FR" b="1" dirty="0">
                <a:solidFill>
                  <a:srgbClr val="C00000"/>
                </a:solidFill>
                <a:cs typeface="+mn-cs"/>
              </a:rPr>
              <a:t>:</a:t>
            </a:r>
          </a:p>
          <a:p>
            <a:pPr marL="457200" lvl="1" indent="0">
              <a:buNone/>
              <a:defRPr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delete[ ] a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  <a:defRPr/>
            </a:pP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2100" y="89725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159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4600" y="0"/>
            <a:ext cx="8153400" cy="897256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C00000"/>
                </a:solidFill>
                <a:cs typeface="+mj-cs"/>
              </a:rPr>
              <a:t>Returning Memory to the Heap</a:t>
            </a:r>
            <a:endParaRPr lang="fr-FR" b="1" dirty="0">
              <a:solidFill>
                <a:srgbClr val="C00000"/>
              </a:solidFill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C00000"/>
                </a:solidFill>
                <a:cs typeface="+mn-cs"/>
              </a:rPr>
              <a:t>Remember:</a:t>
            </a:r>
          </a:p>
          <a:p>
            <a:pPr lvl="1" eaLnBrk="1" hangingPunct="1">
              <a:defRPr/>
            </a:pPr>
            <a:r>
              <a:rPr lang="en-US" dirty="0"/>
              <a:t>Return </a:t>
            </a:r>
            <a:r>
              <a:rPr lang="en-US" b="1" dirty="0">
                <a:solidFill>
                  <a:srgbClr val="2C14DE"/>
                </a:solidFill>
              </a:rPr>
              <a:t>memory to the heap before </a:t>
            </a:r>
            <a:r>
              <a:rPr lang="en-US" b="1" i="1" dirty="0" err="1"/>
              <a:t>undangling</a:t>
            </a:r>
            <a:r>
              <a:rPr lang="en-US" b="1" dirty="0"/>
              <a:t> the pointer</a:t>
            </a:r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>
                <a:cs typeface="+mn-cs"/>
              </a:rPr>
              <a:t>What's Wrong with the Following:</a:t>
            </a:r>
          </a:p>
          <a:p>
            <a:pPr marL="457200" lvl="1" indent="0">
              <a:buNone/>
              <a:defRPr/>
            </a:pPr>
            <a:r>
              <a:rPr lang="en-US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457200" lvl="1" indent="0">
              <a:buNone/>
              <a:defRPr/>
            </a:pPr>
            <a:r>
              <a:rPr lang="en-US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delete </a:t>
            </a:r>
            <a:r>
              <a:rPr lang="en-US" b="1" dirty="0" err="1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defRPr/>
            </a:pPr>
            <a:endParaRPr lang="fr-FR" dirty="0"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2100" y="89725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88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1"/>
            <a:ext cx="8229600" cy="86868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Introduction to Pointers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606060" y="948396"/>
            <a:ext cx="9019736" cy="586740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When we </a:t>
            </a:r>
            <a:r>
              <a:rPr lang="en-US" b="1" dirty="0">
                <a:solidFill>
                  <a:srgbClr val="2F1BC7"/>
                </a:solidFill>
              </a:rPr>
              <a:t>declare</a:t>
            </a:r>
            <a:r>
              <a:rPr lang="en-US" dirty="0"/>
              <a:t> a </a:t>
            </a:r>
            <a:r>
              <a:rPr lang="en-US" b="1" dirty="0">
                <a:solidFill>
                  <a:srgbClr val="2F1BC7"/>
                </a:solidFill>
              </a:rPr>
              <a:t>variable</a:t>
            </a:r>
            <a:r>
              <a:rPr lang="en-US" dirty="0">
                <a:solidFill>
                  <a:srgbClr val="2F1BC7"/>
                </a:solidFill>
              </a:rPr>
              <a:t>,</a:t>
            </a:r>
            <a:r>
              <a:rPr lang="en-US" dirty="0"/>
              <a:t> some </a:t>
            </a:r>
            <a:r>
              <a:rPr lang="en-US" b="1" dirty="0">
                <a:solidFill>
                  <a:srgbClr val="2F1BC7"/>
                </a:solidFill>
              </a:rPr>
              <a:t>memory</a:t>
            </a:r>
            <a:r>
              <a:rPr lang="en-US" dirty="0"/>
              <a:t> is </a:t>
            </a:r>
            <a:r>
              <a:rPr lang="en-US" b="1" dirty="0">
                <a:solidFill>
                  <a:srgbClr val="2F1BC7"/>
                </a:solidFill>
              </a:rPr>
              <a:t>allocated</a:t>
            </a:r>
            <a:r>
              <a:rPr lang="en-US" dirty="0"/>
              <a:t> for it. </a:t>
            </a:r>
          </a:p>
          <a:p>
            <a:endParaRPr lang="en-US" dirty="0"/>
          </a:p>
          <a:p>
            <a:r>
              <a:rPr lang="en-US" dirty="0"/>
              <a:t>Thus, we have </a:t>
            </a:r>
            <a:r>
              <a:rPr lang="en-US" b="1" dirty="0">
                <a:solidFill>
                  <a:srgbClr val="2F1BC7"/>
                </a:solidFill>
              </a:rPr>
              <a:t>two properties</a:t>
            </a:r>
            <a:r>
              <a:rPr lang="en-US" b="1" dirty="0"/>
              <a:t> </a:t>
            </a:r>
            <a:r>
              <a:rPr lang="en-US" dirty="0"/>
              <a:t>for any </a:t>
            </a:r>
            <a:r>
              <a:rPr lang="en-US" b="1" dirty="0">
                <a:solidFill>
                  <a:srgbClr val="2F1BC7"/>
                </a:solidFill>
              </a:rPr>
              <a:t>variable</a:t>
            </a:r>
            <a:r>
              <a:rPr lang="en-US" dirty="0"/>
              <a:t>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Its </a:t>
            </a:r>
            <a:r>
              <a:rPr lang="en-US" sz="3200" b="1" dirty="0">
                <a:solidFill>
                  <a:srgbClr val="FF0000"/>
                </a:solidFill>
              </a:rPr>
              <a:t>Address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and its </a:t>
            </a:r>
            <a:r>
              <a:rPr lang="en-US" sz="3200" b="1" dirty="0">
                <a:solidFill>
                  <a:srgbClr val="FF0000"/>
                </a:solidFill>
              </a:rPr>
              <a:t>Data value</a:t>
            </a:r>
          </a:p>
          <a:p>
            <a:pPr marL="971550" lvl="1" indent="-514350">
              <a:buNone/>
            </a:pPr>
            <a:endParaRPr lang="en-US" sz="3200" dirty="0"/>
          </a:p>
          <a:p>
            <a:pPr marL="971550" lvl="1" indent="-514350">
              <a:buNone/>
            </a:pPr>
            <a:r>
              <a:rPr lang="en-US" sz="3200" dirty="0"/>
              <a:t>E.g.,     char ch = ‘A’;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315200" y="5410200"/>
            <a:ext cx="2438400" cy="914400"/>
            <a:chOff x="5257800" y="5105400"/>
            <a:chExt cx="2438400" cy="914400"/>
          </a:xfrm>
        </p:grpSpPr>
        <p:sp>
          <p:nvSpPr>
            <p:cNvPr id="7" name="Rectangle 6"/>
            <p:cNvSpPr/>
            <p:nvPr/>
          </p:nvSpPr>
          <p:spPr>
            <a:xfrm>
              <a:off x="5943600" y="5562600"/>
              <a:ext cx="17526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65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57800" y="556260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/>
                <a:t>311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77000" y="5105400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ch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067801" y="4495800"/>
            <a:ext cx="1385775" cy="1524000"/>
            <a:chOff x="7467600" y="4419600"/>
            <a:chExt cx="1385775" cy="1524000"/>
          </a:xfrm>
        </p:grpSpPr>
        <p:cxnSp>
          <p:nvCxnSpPr>
            <p:cNvPr id="12" name="Straight Arrow Connector 11"/>
            <p:cNvCxnSpPr/>
            <p:nvPr/>
          </p:nvCxnSpPr>
          <p:spPr>
            <a:xfrm rot="5400000">
              <a:off x="7353300" y="4914900"/>
              <a:ext cx="1143000" cy="914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077200" y="4419600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Value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53201" y="4572000"/>
            <a:ext cx="1925527" cy="1371600"/>
            <a:chOff x="5029200" y="4572000"/>
            <a:chExt cx="1925527" cy="1371600"/>
          </a:xfrm>
        </p:grpSpPr>
        <p:cxnSp>
          <p:nvCxnSpPr>
            <p:cNvPr id="14" name="Straight Arrow Connector 13"/>
            <p:cNvCxnSpPr/>
            <p:nvPr/>
          </p:nvCxnSpPr>
          <p:spPr>
            <a:xfrm rot="16200000" flipH="1">
              <a:off x="5448300" y="5372100"/>
              <a:ext cx="990600" cy="152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9200" y="4572000"/>
              <a:ext cx="1925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069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1"/>
            <a:ext cx="8153400" cy="1112519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</a:rPr>
              <a:t>Memory Leaking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295400"/>
            <a:ext cx="8763000" cy="5410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</a:rPr>
              <a:t> main()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</a:rPr>
              <a:t> *p;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p = new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2C14DE"/>
                </a:solidFill>
                <a:latin typeface="Courier New" panose="02070309020205020404" pitchFamily="49" charset="0"/>
              </a:rPr>
              <a:t>  // make the above space unreachable; How?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B80000"/>
                </a:solidFill>
                <a:latin typeface="Courier New" panose="02070309020205020404" pitchFamily="49" charset="0"/>
              </a:rPr>
              <a:t>p = new </a:t>
            </a:r>
            <a:r>
              <a:rPr lang="en-US" altLang="zh-CN" sz="2000" b="1" dirty="0" err="1">
                <a:solidFill>
                  <a:srgbClr val="B8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B80000"/>
                </a:solidFill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2C14DE"/>
                </a:solidFill>
                <a:latin typeface="Courier New" panose="02070309020205020404" pitchFamily="49" charset="0"/>
              </a:rPr>
              <a:t>  // even worse…; WHY?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B80000"/>
                </a:solidFill>
                <a:latin typeface="Courier New" panose="02070309020205020404" pitchFamily="49" charset="0"/>
              </a:rPr>
              <a:t>  while (1)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B80000"/>
                </a:solidFill>
                <a:latin typeface="Courier New" panose="02070309020205020404" pitchFamily="49" charset="0"/>
              </a:rPr>
              <a:t>     p = new </a:t>
            </a:r>
            <a:r>
              <a:rPr lang="en-US" altLang="zh-CN" sz="2000" b="1" dirty="0" err="1">
                <a:solidFill>
                  <a:srgbClr val="B8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B80000"/>
                </a:solidFill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3756" y="10668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74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76200"/>
            <a:ext cx="8153400" cy="838200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Memory Leaking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219200"/>
            <a:ext cx="8610600" cy="5486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void f ( 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400" b="1" dirty="0">
                <a:latin typeface="Courier New" panose="02070309020205020404" pitchFamily="49" charset="0"/>
              </a:rPr>
              <a:t> *p;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</a:t>
            </a:r>
            <a:r>
              <a:rPr lang="en-US" altLang="zh-CN" sz="2400" b="1" dirty="0">
                <a:solidFill>
                  <a:srgbClr val="2C14DE"/>
                </a:solidFill>
                <a:latin typeface="Courier New" panose="02070309020205020404" pitchFamily="49" charset="0"/>
              </a:rPr>
              <a:t>p = new </a:t>
            </a:r>
            <a:r>
              <a:rPr lang="en-US" altLang="zh-CN" sz="2400" b="1" dirty="0" err="1">
                <a:solidFill>
                  <a:srgbClr val="2C14DE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400" b="1" dirty="0">
                <a:solidFill>
                  <a:srgbClr val="2C14DE"/>
                </a:solidFill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return;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400" b="1" dirty="0">
                <a:latin typeface="Courier New" panose="02070309020205020404" pitchFamily="49" charset="0"/>
              </a:rPr>
              <a:t> main ( 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f ( 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return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514192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25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b="1" dirty="0">
                <a:solidFill>
                  <a:srgbClr val="C00000"/>
                </a:solidFill>
                <a:cs typeface="+mj-cs"/>
              </a:rPr>
              <a:t>Memory </a:t>
            </a:r>
            <a:r>
              <a:rPr lang="da-DK" b="1" dirty="0" err="1">
                <a:solidFill>
                  <a:srgbClr val="C00000"/>
                </a:solidFill>
                <a:cs typeface="+mj-cs"/>
              </a:rPr>
              <a:t>Leaks</a:t>
            </a:r>
            <a:endParaRPr lang="fr-FR" b="1" dirty="0">
              <a:solidFill>
                <a:srgbClr val="C00000"/>
              </a:solidFill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Memory </a:t>
            </a:r>
            <a:r>
              <a:rPr lang="en-US" b="1" i="1" dirty="0">
                <a:solidFill>
                  <a:srgbClr val="C00000"/>
                </a:solidFill>
                <a:cs typeface="+mn-cs"/>
              </a:rPr>
              <a:t>leaks</a:t>
            </a:r>
            <a:r>
              <a:rPr lang="en-US" dirty="0">
                <a:solidFill>
                  <a:srgbClr val="C0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when it is </a:t>
            </a:r>
            <a:r>
              <a:rPr lang="en-US" b="1" dirty="0">
                <a:solidFill>
                  <a:srgbClr val="2C14DE"/>
                </a:solidFill>
                <a:cs typeface="+mn-cs"/>
              </a:rPr>
              <a:t>allocated from the heap </a:t>
            </a:r>
            <a:r>
              <a:rPr lang="en-US" dirty="0">
                <a:cs typeface="+mn-cs"/>
              </a:rPr>
              <a:t>using the </a:t>
            </a:r>
            <a:r>
              <a:rPr lang="en-US" b="1" dirty="0">
                <a:solidFill>
                  <a:srgbClr val="2C14DE"/>
                </a:solidFill>
                <a:cs typeface="+mn-cs"/>
              </a:rPr>
              <a:t>new</a:t>
            </a:r>
            <a:r>
              <a:rPr lang="en-US" dirty="0">
                <a:solidFill>
                  <a:srgbClr val="2C14DE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operator but </a:t>
            </a:r>
            <a:r>
              <a:rPr lang="en-US" b="1" dirty="0">
                <a:solidFill>
                  <a:srgbClr val="2C14DE"/>
                </a:solidFill>
                <a:cs typeface="+mn-cs"/>
              </a:rPr>
              <a:t>not returned to the heap</a:t>
            </a:r>
            <a:r>
              <a:rPr lang="en-US" dirty="0">
                <a:cs typeface="+mn-cs"/>
              </a:rPr>
              <a:t> using the </a:t>
            </a:r>
            <a:r>
              <a:rPr lang="en-US" b="1" dirty="0">
                <a:solidFill>
                  <a:srgbClr val="2C14DE"/>
                </a:solidFill>
                <a:cs typeface="+mn-cs"/>
              </a:rPr>
              <a:t>delete</a:t>
            </a:r>
            <a:r>
              <a:rPr lang="en-US" dirty="0">
                <a:solidFill>
                  <a:srgbClr val="2C14DE"/>
                </a:solidFill>
                <a:cs typeface="+mn-cs"/>
              </a:rPr>
              <a:t> </a:t>
            </a:r>
            <a:r>
              <a:rPr lang="en-US" b="1" dirty="0">
                <a:cs typeface="+mn-cs"/>
              </a:rPr>
              <a:t>operator</a:t>
            </a:r>
            <a:endParaRPr lang="fr-FR" b="1" dirty="0"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2100" y="89725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147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0"/>
            <a:ext cx="8229600" cy="868362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Another Pointer Example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684608" y="1018736"/>
            <a:ext cx="8748932" cy="3920196"/>
          </a:xfrm>
          <a:solidFill>
            <a:schemeClr val="accent5">
              <a:lumMod val="20000"/>
              <a:lumOff val="80000"/>
            </a:schemeClr>
          </a:solidFill>
          <a:ln/>
        </p:spPr>
        <p:txBody>
          <a:bodyPr vert="horz" lIns="92075" tIns="46038" rIns="92075" bIns="46038" rtlCol="0">
            <a:noAutofit/>
          </a:bodyPr>
          <a:lstStyle/>
          <a:p>
            <a:pPr lvl="1">
              <a:buFont typeface="Wingdings" pitchFamily="2" charset="2"/>
              <a:buNone/>
            </a:pPr>
            <a:r>
              <a:rPr lang="en-US" sz="2600" b="1" dirty="0" err="1">
                <a:latin typeface="Courier New" pitchFamily="49" charset="0"/>
              </a:rPr>
              <a:t>int</a:t>
            </a:r>
            <a:r>
              <a:rPr lang="en-US" sz="2600" b="1" dirty="0">
                <a:latin typeface="Courier New" pitchFamily="49" charset="0"/>
              </a:rPr>
              <a:t> </a:t>
            </a:r>
            <a:r>
              <a:rPr lang="en-US" sz="2600" b="1" dirty="0" err="1">
                <a:latin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</a:rPr>
              <a:t> = 1;</a:t>
            </a:r>
          </a:p>
          <a:p>
            <a:pPr lvl="1">
              <a:buFont typeface="Wingdings" pitchFamily="2" charset="2"/>
              <a:buNone/>
            </a:pPr>
            <a:r>
              <a:rPr lang="en-US" sz="2600" b="1" dirty="0" err="1">
                <a:latin typeface="Courier New" pitchFamily="49" charset="0"/>
              </a:rPr>
              <a:t>int</a:t>
            </a:r>
            <a:r>
              <a:rPr lang="en-US" sz="2600" b="1" dirty="0">
                <a:latin typeface="Courier New" pitchFamily="49" charset="0"/>
              </a:rPr>
              <a:t> j = 2;</a:t>
            </a:r>
          </a:p>
          <a:p>
            <a:pPr lvl="1">
              <a:buFont typeface="Wingdings" pitchFamily="2" charset="2"/>
              <a:buNone/>
            </a:pPr>
            <a:r>
              <a:rPr lang="en-US" sz="2600" b="1" dirty="0" err="1">
                <a:latin typeface="Courier New" pitchFamily="49" charset="0"/>
              </a:rPr>
              <a:t>int</a:t>
            </a:r>
            <a:r>
              <a:rPr lang="en-US" sz="2600" b="1" dirty="0">
                <a:latin typeface="Courier New" pitchFamily="49" charset="0"/>
              </a:rPr>
              <a:t>* </a:t>
            </a:r>
            <a:r>
              <a:rPr lang="en-US" sz="2600" b="1" dirty="0" err="1">
                <a:latin typeface="Courier New" pitchFamily="49" charset="0"/>
              </a:rPr>
              <a:t>ptr</a:t>
            </a:r>
            <a:r>
              <a:rPr lang="en-US" sz="2600" b="1" dirty="0">
                <a:latin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sz="2600" b="1" dirty="0" err="1">
                <a:latin typeface="Courier New" pitchFamily="49" charset="0"/>
              </a:rPr>
              <a:t>ptr</a:t>
            </a:r>
            <a:r>
              <a:rPr lang="en-US" sz="2600" b="1" dirty="0">
                <a:latin typeface="Courier New" pitchFamily="49" charset="0"/>
              </a:rPr>
              <a:t> = &amp;</a:t>
            </a:r>
            <a:r>
              <a:rPr lang="en-US" sz="2600" b="1" dirty="0" err="1">
                <a:latin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</a:rPr>
              <a:t>; </a:t>
            </a:r>
            <a:r>
              <a:rPr lang="en-US" sz="2600" b="1" i="1" dirty="0">
                <a:latin typeface="Courier New" pitchFamily="49" charset="0"/>
              </a:rPr>
              <a:t>// </a:t>
            </a:r>
            <a:r>
              <a:rPr lang="en-US" sz="2600" b="1" i="1" dirty="0" err="1">
                <a:latin typeface="Courier New" pitchFamily="49" charset="0"/>
              </a:rPr>
              <a:t>ptr</a:t>
            </a:r>
            <a:r>
              <a:rPr lang="en-US" sz="2600" b="1" i="1" dirty="0">
                <a:latin typeface="Courier New" pitchFamily="49" charset="0"/>
              </a:rPr>
              <a:t> points to location of </a:t>
            </a:r>
            <a:r>
              <a:rPr lang="en-US" sz="2600" b="1" i="1" dirty="0" err="1">
                <a:latin typeface="Courier New" pitchFamily="49" charset="0"/>
              </a:rPr>
              <a:t>i</a:t>
            </a:r>
            <a:endParaRPr lang="en-US" sz="2600" b="1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2600" b="1" dirty="0">
                <a:latin typeface="Courier New" pitchFamily="49" charset="0"/>
              </a:rPr>
              <a:t>*</a:t>
            </a:r>
            <a:r>
              <a:rPr lang="en-US" sz="2600" b="1" dirty="0" err="1">
                <a:latin typeface="Courier New" pitchFamily="49" charset="0"/>
              </a:rPr>
              <a:t>ptr</a:t>
            </a:r>
            <a:r>
              <a:rPr lang="en-US" sz="2600" b="1" dirty="0">
                <a:latin typeface="Courier New" pitchFamily="49" charset="0"/>
              </a:rPr>
              <a:t> = 3; </a:t>
            </a:r>
            <a:r>
              <a:rPr lang="en-US" sz="2600" b="1" i="1" dirty="0">
                <a:latin typeface="Courier New" pitchFamily="49" charset="0"/>
              </a:rPr>
              <a:t>// contents of </a:t>
            </a:r>
            <a:r>
              <a:rPr lang="en-US" sz="2600" b="1" i="1" dirty="0" err="1">
                <a:latin typeface="Courier New" pitchFamily="49" charset="0"/>
              </a:rPr>
              <a:t>i</a:t>
            </a:r>
            <a:r>
              <a:rPr lang="en-US" sz="2600" b="1" i="1" dirty="0">
                <a:latin typeface="Courier New" pitchFamily="49" charset="0"/>
              </a:rPr>
              <a:t> are updated</a:t>
            </a:r>
            <a:endParaRPr lang="en-US" sz="2600" b="1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2600" b="1" dirty="0" err="1">
                <a:latin typeface="Courier New" pitchFamily="49" charset="0"/>
              </a:rPr>
              <a:t>ptr</a:t>
            </a:r>
            <a:r>
              <a:rPr lang="en-US" sz="2600" b="1" dirty="0">
                <a:latin typeface="Courier New" pitchFamily="49" charset="0"/>
              </a:rPr>
              <a:t> = &amp;j; /</a:t>
            </a:r>
            <a:r>
              <a:rPr lang="en-US" sz="2600" b="1" i="1" dirty="0">
                <a:latin typeface="Courier New" pitchFamily="49" charset="0"/>
              </a:rPr>
              <a:t>/ </a:t>
            </a:r>
            <a:r>
              <a:rPr lang="en-US" sz="2600" b="1" i="1" dirty="0" err="1">
                <a:latin typeface="Courier New" pitchFamily="49" charset="0"/>
              </a:rPr>
              <a:t>ptr</a:t>
            </a:r>
            <a:r>
              <a:rPr lang="en-US" sz="2600" b="1" i="1" dirty="0">
                <a:latin typeface="Courier New" pitchFamily="49" charset="0"/>
              </a:rPr>
              <a:t> points to location of j</a:t>
            </a:r>
          </a:p>
          <a:p>
            <a:pPr lvl="1">
              <a:buFont typeface="Wingdings" pitchFamily="2" charset="2"/>
              <a:buNone/>
            </a:pPr>
            <a:r>
              <a:rPr lang="en-US" sz="2600" b="1" dirty="0">
                <a:latin typeface="Courier New" pitchFamily="49" charset="0"/>
              </a:rPr>
              <a:t>*</a:t>
            </a:r>
            <a:r>
              <a:rPr lang="en-US" sz="2600" b="1" dirty="0" err="1">
                <a:latin typeface="Courier New" pitchFamily="49" charset="0"/>
              </a:rPr>
              <a:t>ptr</a:t>
            </a:r>
            <a:r>
              <a:rPr lang="en-US" sz="2600" b="1" dirty="0">
                <a:latin typeface="Courier New" pitchFamily="49" charset="0"/>
              </a:rPr>
              <a:t> = 4; </a:t>
            </a:r>
            <a:r>
              <a:rPr lang="en-US" sz="2600" b="1" i="1" dirty="0">
                <a:latin typeface="Courier New" pitchFamily="49" charset="0"/>
              </a:rPr>
              <a:t>// contents of j are updated</a:t>
            </a:r>
            <a:endParaRPr lang="en-US" sz="2600" b="1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2600" b="1" dirty="0" err="1">
                <a:latin typeface="Courier New" pitchFamily="49" charset="0"/>
              </a:rPr>
              <a:t>cout</a:t>
            </a:r>
            <a:r>
              <a:rPr lang="en-US" sz="2600" b="1" dirty="0">
                <a:latin typeface="Courier New" pitchFamily="49" charset="0"/>
              </a:rPr>
              <a:t> &lt;&lt; </a:t>
            </a:r>
            <a:r>
              <a:rPr lang="en-US" sz="2600" b="1" dirty="0" err="1">
                <a:latin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</a:rPr>
              <a:t> &lt;&lt; " " &lt;&lt; j &lt;&lt; </a:t>
            </a:r>
            <a:r>
              <a:rPr lang="en-US" sz="2600" b="1" dirty="0" err="1">
                <a:latin typeface="Courier New" pitchFamily="49" charset="0"/>
              </a:rPr>
              <a:t>endl</a:t>
            </a:r>
            <a:r>
              <a:rPr lang="en-US" sz="2600" b="1" dirty="0">
                <a:latin typeface="Courier New" pitchFamily="49" charset="0"/>
              </a:rPr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664680" y="5179252"/>
            <a:ext cx="8774720" cy="14501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txBody>
          <a:bodyPr vert="horz" lIns="92075" tIns="46038" rIns="92075" bIns="46038" rtlCol="0">
            <a:noAutofit/>
          </a:bodyPr>
          <a:lstStyle/>
          <a:p>
            <a:pPr marL="742950" lvl="1" indent="-285750">
              <a:spcBef>
                <a:spcPct val="20000"/>
              </a:spcBef>
              <a:defRPr/>
            </a:pPr>
            <a:r>
              <a:rPr lang="en-US" sz="2600" b="1" dirty="0">
                <a:latin typeface="Courier New" pitchFamily="49" charset="0"/>
              </a:rPr>
              <a:t>Output: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600" b="1" dirty="0">
                <a:latin typeface="Courier New" pitchFamily="49" charset="0"/>
              </a:rPr>
              <a:t>			3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600" b="1" dirty="0">
                <a:latin typeface="Courier New" pitchFamily="49" charset="0"/>
              </a:rPr>
              <a:t>			4</a:t>
            </a:r>
          </a:p>
        </p:txBody>
      </p:sp>
    </p:spTree>
    <p:extLst>
      <p:ext uri="{BB962C8B-B14F-4D97-AF65-F5344CB8AC3E}">
        <p14:creationId xmlns:p14="http://schemas.microsoft.com/office/powerpoint/2010/main" val="1978105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"/>
            <a:ext cx="8382000" cy="98532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1" dirty="0">
                <a:solidFill>
                  <a:srgbClr val="C00000"/>
                </a:solidFill>
              </a:rPr>
              <a:t>Relationship Between Pointers and Arrays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1548245" y="1143000"/>
            <a:ext cx="9144000" cy="56388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C00000"/>
                </a:solidFill>
                <a:cs typeface="+mn-cs"/>
              </a:rPr>
              <a:t>Arrays</a:t>
            </a:r>
            <a:r>
              <a:rPr lang="en-US" dirty="0">
                <a:solidFill>
                  <a:srgbClr val="C0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and </a:t>
            </a:r>
            <a:r>
              <a:rPr lang="en-US" b="1" dirty="0">
                <a:solidFill>
                  <a:srgbClr val="C00000"/>
                </a:solidFill>
                <a:cs typeface="+mn-cs"/>
              </a:rPr>
              <a:t>pointers</a:t>
            </a:r>
            <a:r>
              <a:rPr lang="en-US" dirty="0">
                <a:solidFill>
                  <a:srgbClr val="C0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are </a:t>
            </a:r>
            <a:r>
              <a:rPr lang="en-US" b="1" dirty="0">
                <a:solidFill>
                  <a:srgbClr val="008000"/>
                </a:solidFill>
                <a:cs typeface="+mn-cs"/>
              </a:rPr>
              <a:t>closely related</a:t>
            </a:r>
          </a:p>
          <a:p>
            <a:pPr lvl="1" eaLnBrk="1" hangingPunct="1">
              <a:defRPr/>
            </a:pPr>
            <a:r>
              <a:rPr lang="en-US" sz="3200" b="1" dirty="0">
                <a:solidFill>
                  <a:srgbClr val="2C14DE"/>
                </a:solidFill>
              </a:rPr>
              <a:t>Array name</a:t>
            </a:r>
            <a:r>
              <a:rPr lang="en-US" sz="3200" dirty="0"/>
              <a:t> is </a:t>
            </a:r>
            <a:r>
              <a:rPr lang="en-US" sz="3200" b="1" dirty="0"/>
              <a:t>like</a:t>
            </a:r>
            <a:r>
              <a:rPr lang="en-US" sz="3200" dirty="0"/>
              <a:t> </a:t>
            </a:r>
            <a:r>
              <a:rPr lang="en-US" sz="3200" b="1" u="sng" dirty="0">
                <a:solidFill>
                  <a:srgbClr val="2C14DE"/>
                </a:solidFill>
              </a:rPr>
              <a:t>constant pointer</a:t>
            </a:r>
          </a:p>
          <a:p>
            <a:pPr lvl="1" eaLnBrk="1" hangingPunct="1">
              <a:defRPr/>
            </a:pPr>
            <a:r>
              <a:rPr lang="en-US" sz="3200" b="1" i="1" dirty="0"/>
              <a:t>All </a:t>
            </a:r>
            <a:r>
              <a:rPr lang="en-US" sz="3200" b="1" i="1" dirty="0">
                <a:solidFill>
                  <a:srgbClr val="2C14DE"/>
                </a:solidFill>
              </a:rPr>
              <a:t>arrays elements </a:t>
            </a:r>
            <a:r>
              <a:rPr lang="en-US" sz="3200" b="1" i="1" dirty="0"/>
              <a:t>are placed in the </a:t>
            </a:r>
            <a:r>
              <a:rPr lang="en-US" sz="3200" b="1" i="1" dirty="0">
                <a:solidFill>
                  <a:srgbClr val="2C14DE"/>
                </a:solidFill>
              </a:rPr>
              <a:t>consecutive locations</a:t>
            </a:r>
            <a:r>
              <a:rPr lang="en-US" sz="3200" dirty="0"/>
              <a:t>. </a:t>
            </a:r>
          </a:p>
          <a:p>
            <a:pPr lvl="2" eaLnBrk="1" hangingPunct="1">
              <a:defRPr/>
            </a:pPr>
            <a:r>
              <a:rPr lang="en-US" sz="2800" b="1" dirty="0">
                <a:solidFill>
                  <a:srgbClr val="008000"/>
                </a:solidFill>
              </a:rPr>
              <a:t>Example:-</a:t>
            </a:r>
            <a:r>
              <a:rPr lang="en-US" sz="2800" b="1" dirty="0">
                <a:solidFill>
                  <a:schemeClr val="accent2"/>
                </a:solidFill>
              </a:rPr>
              <a:t>  </a:t>
            </a:r>
            <a:r>
              <a:rPr lang="en-US" sz="2800" b="1" dirty="0" err="1">
                <a:solidFill>
                  <a:srgbClr val="B80000"/>
                </a:solidFill>
              </a:rPr>
              <a:t>int</a:t>
            </a:r>
            <a:r>
              <a:rPr lang="en-US" sz="2800" b="1" dirty="0">
                <a:solidFill>
                  <a:srgbClr val="B80000"/>
                </a:solidFill>
              </a:rPr>
              <a:t> List [10]; </a:t>
            </a:r>
            <a:r>
              <a:rPr lang="en-US" sz="2800" b="1" i="1" dirty="0">
                <a:solidFill>
                  <a:srgbClr val="2C14DE"/>
                </a:solidFill>
              </a:rPr>
              <a:t>List is the start address of array</a:t>
            </a:r>
          </a:p>
          <a:p>
            <a:pPr lvl="2" eaLnBrk="1" hangingPunct="1">
              <a:defRPr/>
            </a:pPr>
            <a:endParaRPr lang="en-US" sz="2800" b="1" dirty="0">
              <a:solidFill>
                <a:schemeClr val="accent2"/>
              </a:solidFill>
            </a:endParaRPr>
          </a:p>
          <a:p>
            <a:pPr lvl="1" eaLnBrk="1" hangingPunct="1">
              <a:defRPr/>
            </a:pPr>
            <a:r>
              <a:rPr lang="en-US" sz="3200" b="1" dirty="0">
                <a:solidFill>
                  <a:srgbClr val="2C14DE"/>
                </a:solidFill>
              </a:rPr>
              <a:t>Pointers can do array subscripting operations </a:t>
            </a:r>
            <a:r>
              <a:rPr lang="en-US" sz="3200" dirty="0"/>
              <a:t>We can access array elements using pointers.</a:t>
            </a:r>
          </a:p>
          <a:p>
            <a:pPr lvl="2" eaLnBrk="1" hangingPunct="1">
              <a:defRPr/>
            </a:pPr>
            <a:r>
              <a:rPr lang="en-US" sz="2800" b="1" dirty="0"/>
              <a:t>Example:-   </a:t>
            </a:r>
            <a:r>
              <a:rPr lang="en-US" sz="2800" b="1" dirty="0" err="1">
                <a:solidFill>
                  <a:srgbClr val="B80000"/>
                </a:solidFill>
              </a:rPr>
              <a:t>int</a:t>
            </a:r>
            <a:r>
              <a:rPr lang="en-US" sz="2800" b="1" dirty="0">
                <a:solidFill>
                  <a:srgbClr val="B80000"/>
                </a:solidFill>
              </a:rPr>
              <a:t> value = List [2];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//value assignment</a:t>
            </a:r>
          </a:p>
          <a:p>
            <a:pPr marL="2743200" lvl="6" indent="0">
              <a:buNone/>
              <a:defRPr/>
            </a:pPr>
            <a:r>
              <a:rPr lang="en-US" sz="2800" b="1" dirty="0">
                <a:solidFill>
                  <a:srgbClr val="B80000"/>
                </a:solidFill>
              </a:rPr>
              <a:t>  </a:t>
            </a:r>
            <a:r>
              <a:rPr lang="en-US" sz="2800" b="1" dirty="0" err="1">
                <a:solidFill>
                  <a:srgbClr val="B80000"/>
                </a:solidFill>
              </a:rPr>
              <a:t>int</a:t>
            </a:r>
            <a:r>
              <a:rPr lang="en-US" sz="2800" b="1" dirty="0">
                <a:solidFill>
                  <a:srgbClr val="B80000"/>
                </a:solidFill>
              </a:rPr>
              <a:t>* p = List;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//address assignment</a:t>
            </a:r>
          </a:p>
          <a:p>
            <a:pPr lvl="1" eaLnBrk="1" hangingPunct="1">
              <a:defRPr/>
            </a:pP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939605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25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0391"/>
            <a:ext cx="9123218" cy="929213"/>
          </a:xfrm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B80000"/>
                </a:solidFill>
              </a:rPr>
              <a:t>Relationship Between Pointers and Arrays (Cont.)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066800"/>
            <a:ext cx="8686800" cy="5410200"/>
          </a:xfrm>
        </p:spPr>
        <p:txBody>
          <a:bodyPr>
            <a:normAutofit/>
          </a:bodyPr>
          <a:lstStyle/>
          <a:p>
            <a:pPr lvl="1" eaLnBrk="1" hangingPunct="1">
              <a:buFontTx/>
              <a:buNone/>
              <a:defRPr/>
            </a:pPr>
            <a:r>
              <a:rPr lang="en-US" sz="2900" b="1" dirty="0">
                <a:solidFill>
                  <a:srgbClr val="FF0000"/>
                </a:solidFill>
              </a:rPr>
              <a:t>Effect:-</a:t>
            </a:r>
          </a:p>
          <a:p>
            <a:pPr lvl="1" eaLnBrk="1" hangingPunct="1">
              <a:buFontTx/>
              <a:buNone/>
              <a:defRPr/>
            </a:pPr>
            <a:r>
              <a:rPr lang="en-US" sz="2500" dirty="0">
                <a:solidFill>
                  <a:srgbClr val="008000"/>
                </a:solidFill>
              </a:rPr>
              <a:t>- </a:t>
            </a:r>
            <a:r>
              <a:rPr lang="en-US" sz="2500" b="1" dirty="0">
                <a:solidFill>
                  <a:srgbClr val="B80000"/>
                </a:solidFill>
              </a:rPr>
              <a:t>List</a:t>
            </a:r>
            <a:r>
              <a:rPr lang="en-US" sz="2500" b="1" dirty="0">
                <a:solidFill>
                  <a:srgbClr val="008000"/>
                </a:solidFill>
              </a:rPr>
              <a:t> </a:t>
            </a:r>
            <a:r>
              <a:rPr lang="en-US" sz="2500" b="1" dirty="0"/>
              <a:t>is an </a:t>
            </a:r>
            <a:r>
              <a:rPr lang="en-US" sz="2500" b="1" dirty="0">
                <a:solidFill>
                  <a:srgbClr val="B80000"/>
                </a:solidFill>
              </a:rPr>
              <a:t>address</a:t>
            </a:r>
            <a:r>
              <a:rPr lang="en-US" sz="2500" dirty="0">
                <a:solidFill>
                  <a:srgbClr val="008000"/>
                </a:solidFill>
              </a:rPr>
              <a:t>, </a:t>
            </a:r>
            <a:r>
              <a:rPr lang="en-US" sz="2500" b="1" dirty="0"/>
              <a:t>no need for</a:t>
            </a:r>
            <a:r>
              <a:rPr lang="en-US" sz="2500" b="1" dirty="0">
                <a:solidFill>
                  <a:srgbClr val="008000"/>
                </a:solidFill>
              </a:rPr>
              <a:t> </a:t>
            </a:r>
            <a:r>
              <a:rPr lang="en-US" sz="2500" b="1" dirty="0">
                <a:solidFill>
                  <a:srgbClr val="2C14DE"/>
                </a:solidFill>
              </a:rPr>
              <a:t>&amp;</a:t>
            </a:r>
          </a:p>
          <a:p>
            <a:pPr lvl="1" eaLnBrk="1" hangingPunct="1">
              <a:buFontTx/>
              <a:buNone/>
              <a:defRPr/>
            </a:pPr>
            <a:r>
              <a:rPr lang="en-US" sz="2500" dirty="0">
                <a:solidFill>
                  <a:srgbClr val="008000"/>
                </a:solidFill>
              </a:rPr>
              <a:t>- </a:t>
            </a:r>
            <a:r>
              <a:rPr lang="en-US" sz="2500" dirty="0"/>
              <a:t>The</a:t>
            </a:r>
            <a:r>
              <a:rPr lang="en-US" sz="2500" dirty="0">
                <a:solidFill>
                  <a:srgbClr val="008000"/>
                </a:solidFill>
              </a:rPr>
              <a:t> </a:t>
            </a:r>
            <a:r>
              <a:rPr lang="en-US" sz="2500" b="1" dirty="0" err="1">
                <a:solidFill>
                  <a:srgbClr val="B80000"/>
                </a:solidFill>
              </a:rPr>
              <a:t>bPtr</a:t>
            </a:r>
            <a:r>
              <a:rPr lang="en-US" sz="2500" dirty="0">
                <a:solidFill>
                  <a:srgbClr val="B80000"/>
                </a:solidFill>
              </a:rPr>
              <a:t> </a:t>
            </a:r>
            <a:r>
              <a:rPr lang="en-US" sz="2500" b="1" dirty="0">
                <a:solidFill>
                  <a:srgbClr val="2C14DE"/>
                </a:solidFill>
              </a:rPr>
              <a:t>pointer</a:t>
            </a:r>
            <a:r>
              <a:rPr lang="en-US" sz="2500" dirty="0">
                <a:solidFill>
                  <a:srgbClr val="2C14DE"/>
                </a:solidFill>
              </a:rPr>
              <a:t> </a:t>
            </a:r>
            <a:r>
              <a:rPr lang="en-US" sz="2500" dirty="0"/>
              <a:t>will contain the </a:t>
            </a:r>
            <a:r>
              <a:rPr lang="en-US" sz="2500" b="1" dirty="0">
                <a:solidFill>
                  <a:srgbClr val="2C14DE"/>
                </a:solidFill>
              </a:rPr>
              <a:t>address of the first element</a:t>
            </a:r>
            <a:r>
              <a:rPr lang="en-US" sz="2500" b="1" dirty="0">
                <a:solidFill>
                  <a:srgbClr val="008000"/>
                </a:solidFill>
              </a:rPr>
              <a:t> </a:t>
            </a:r>
            <a:r>
              <a:rPr lang="en-US" sz="2500" dirty="0"/>
              <a:t>of </a:t>
            </a:r>
            <a:r>
              <a:rPr lang="en-US" sz="2500" b="1" dirty="0"/>
              <a:t>array </a:t>
            </a:r>
            <a:r>
              <a:rPr lang="en-US" sz="2500" b="1" dirty="0">
                <a:solidFill>
                  <a:srgbClr val="B80000"/>
                </a:solidFill>
              </a:rPr>
              <a:t>List</a:t>
            </a:r>
            <a:r>
              <a:rPr lang="en-US" sz="2500" dirty="0">
                <a:solidFill>
                  <a:srgbClr val="008000"/>
                </a:solidFill>
              </a:rPr>
              <a:t>.</a:t>
            </a:r>
          </a:p>
          <a:p>
            <a:pPr lvl="1" eaLnBrk="1" hangingPunct="1">
              <a:defRPr/>
            </a:pPr>
            <a:r>
              <a:rPr lang="en-US" sz="2500" dirty="0"/>
              <a:t>Element </a:t>
            </a:r>
            <a:r>
              <a:rPr lang="en-US" sz="2500" b="1" dirty="0">
                <a:solidFill>
                  <a:schemeClr val="accent2"/>
                </a:solidFill>
              </a:rPr>
              <a:t>List[2]</a:t>
            </a:r>
            <a:r>
              <a:rPr lang="en-US" sz="2500" dirty="0"/>
              <a:t> can be accessed by  </a:t>
            </a:r>
            <a:r>
              <a:rPr lang="en-US" sz="2500" b="1" dirty="0">
                <a:solidFill>
                  <a:srgbClr val="008000"/>
                </a:solidFill>
              </a:rPr>
              <a:t>*( </a:t>
            </a:r>
            <a:r>
              <a:rPr lang="en-US" sz="2500" b="1" dirty="0" err="1">
                <a:solidFill>
                  <a:srgbClr val="008000"/>
                </a:solidFill>
              </a:rPr>
              <a:t>bPtr</a:t>
            </a:r>
            <a:r>
              <a:rPr lang="en-US" sz="2500" b="1" dirty="0">
                <a:solidFill>
                  <a:srgbClr val="008000"/>
                </a:solidFill>
              </a:rPr>
              <a:t> + 2 )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939605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731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8909" y="54038"/>
            <a:ext cx="8229600" cy="79349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B80000"/>
                </a:solidFill>
              </a:rPr>
              <a:t>Relationship between Arrays and Pointers</a:t>
            </a:r>
            <a:endParaRPr lang="en-US" sz="2400" b="1" dirty="0">
              <a:solidFill>
                <a:srgbClr val="B80000"/>
              </a:solidFill>
            </a:endParaRPr>
          </a:p>
        </p:txBody>
      </p:sp>
      <p:sp>
        <p:nvSpPr>
          <p:cNvPr id="376835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914400"/>
            <a:ext cx="9144000" cy="5943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F1BC7"/>
                </a:solidFill>
              </a:rPr>
              <a:t>Arrays</a:t>
            </a:r>
            <a:r>
              <a:rPr lang="en-US" dirty="0"/>
              <a:t> and </a:t>
            </a:r>
            <a:r>
              <a:rPr lang="en-US" b="1" dirty="0">
                <a:solidFill>
                  <a:srgbClr val="2F1BC7"/>
                </a:solidFill>
              </a:rPr>
              <a:t>pointers</a:t>
            </a:r>
            <a:r>
              <a:rPr lang="en-US" dirty="0"/>
              <a:t> are </a:t>
            </a:r>
            <a:r>
              <a:rPr lang="en-US" b="1" i="1" dirty="0"/>
              <a:t>closely related</a:t>
            </a:r>
            <a:r>
              <a:rPr lang="en-US" i="1" dirty="0"/>
              <a:t>:</a:t>
            </a:r>
            <a:endParaRPr lang="en-US" sz="3200" i="1" dirty="0">
              <a:solidFill>
                <a:srgbClr val="2F1BC7"/>
              </a:solidFill>
            </a:endParaRPr>
          </a:p>
          <a:p>
            <a:endParaRPr lang="en-US" dirty="0"/>
          </a:p>
          <a:p>
            <a:pPr>
              <a:buNone/>
            </a:pPr>
            <a:r>
              <a:rPr lang="en-US" sz="3000" b="1" dirty="0">
                <a:latin typeface="Courier New" pitchFamily="49" charset="0"/>
              </a:rPr>
              <a:t>void main()</a:t>
            </a:r>
          </a:p>
          <a:p>
            <a:pPr>
              <a:buNone/>
            </a:pPr>
            <a:r>
              <a:rPr lang="en-US" sz="3000" b="1" dirty="0">
                <a:latin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3000" b="1" dirty="0">
                <a:latin typeface="Courier New" pitchFamily="49" charset="0"/>
              </a:rPr>
              <a:t>  </a:t>
            </a:r>
            <a:r>
              <a:rPr lang="en-US" sz="3000" b="1" dirty="0" err="1">
                <a:latin typeface="Courier New" pitchFamily="49" charset="0"/>
              </a:rPr>
              <a:t>int</a:t>
            </a:r>
            <a:r>
              <a:rPr lang="en-US" sz="3000" b="1" dirty="0">
                <a:latin typeface="Courier New" pitchFamily="49" charset="0"/>
              </a:rPr>
              <a:t> numbers[]={10,20,30,40,50};</a:t>
            </a:r>
          </a:p>
          <a:p>
            <a:pPr>
              <a:buNone/>
            </a:pPr>
            <a:r>
              <a:rPr lang="en-US" sz="3000" b="1" dirty="0">
                <a:latin typeface="Courier New" pitchFamily="49" charset="0"/>
              </a:rPr>
              <a:t>  </a:t>
            </a:r>
            <a:r>
              <a:rPr lang="en-US" sz="3000" b="1" dirty="0" err="1">
                <a:latin typeface="Courier New" pitchFamily="49" charset="0"/>
              </a:rPr>
              <a:t>cout</a:t>
            </a:r>
            <a:r>
              <a:rPr lang="en-US" sz="3000" b="1" dirty="0">
                <a:latin typeface="Courier New" pitchFamily="49" charset="0"/>
              </a:rPr>
              <a:t>&lt;&lt;numbers[0]&lt;&lt;</a:t>
            </a:r>
            <a:r>
              <a:rPr lang="en-US" sz="3000" b="1" dirty="0" err="1">
                <a:latin typeface="Courier New" pitchFamily="49" charset="0"/>
              </a:rPr>
              <a:t>endl</a:t>
            </a:r>
            <a:r>
              <a:rPr lang="en-US" sz="3000" b="1" dirty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3000" b="1" dirty="0">
                <a:latin typeface="Courier New" pitchFamily="49" charset="0"/>
              </a:rPr>
              <a:t>  </a:t>
            </a:r>
            <a:r>
              <a:rPr lang="en-US" sz="3000" b="1" dirty="0" err="1">
                <a:latin typeface="Courier New" pitchFamily="49" charset="0"/>
              </a:rPr>
              <a:t>cout</a:t>
            </a:r>
            <a:r>
              <a:rPr lang="en-US" sz="3000" b="1" dirty="0">
                <a:latin typeface="Courier New" pitchFamily="49" charset="0"/>
              </a:rPr>
              <a:t>&lt;&lt;numbers&lt;&lt;</a:t>
            </a:r>
            <a:r>
              <a:rPr lang="en-US" sz="3000" b="1" dirty="0" err="1">
                <a:latin typeface="Courier New" pitchFamily="49" charset="0"/>
              </a:rPr>
              <a:t>endl</a:t>
            </a:r>
            <a:r>
              <a:rPr lang="en-US" sz="3000" b="1" dirty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3000" b="1" dirty="0">
                <a:latin typeface="Courier New" pitchFamily="49" charset="0"/>
              </a:rPr>
              <a:t>  </a:t>
            </a:r>
            <a:r>
              <a:rPr lang="en-US" sz="3000" b="1" dirty="0" err="1">
                <a:latin typeface="Courier New" pitchFamily="49" charset="0"/>
              </a:rPr>
              <a:t>cout</a:t>
            </a:r>
            <a:r>
              <a:rPr lang="en-US" sz="3000" b="1" dirty="0">
                <a:latin typeface="Courier New" pitchFamily="49" charset="0"/>
              </a:rPr>
              <a:t>&lt;&lt;*numbers&lt;&lt;</a:t>
            </a:r>
            <a:r>
              <a:rPr lang="en-US" sz="3000" b="1" dirty="0" err="1">
                <a:latin typeface="Courier New" pitchFamily="49" charset="0"/>
              </a:rPr>
              <a:t>endl</a:t>
            </a:r>
            <a:r>
              <a:rPr lang="en-US" sz="3000" b="1" dirty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3000" b="1" dirty="0">
                <a:latin typeface="Courier New" pitchFamily="49" charset="0"/>
              </a:rPr>
              <a:t>  </a:t>
            </a:r>
            <a:r>
              <a:rPr lang="en-US" sz="3000" b="1" dirty="0" err="1">
                <a:latin typeface="Courier New" pitchFamily="49" charset="0"/>
              </a:rPr>
              <a:t>cout</a:t>
            </a:r>
            <a:r>
              <a:rPr lang="en-US" sz="3000" b="1" dirty="0">
                <a:latin typeface="Courier New" pitchFamily="49" charset="0"/>
              </a:rPr>
              <a:t>&lt;&lt;*(numbers+1);</a:t>
            </a:r>
          </a:p>
          <a:p>
            <a:pPr>
              <a:buNone/>
            </a:pPr>
            <a:r>
              <a:rPr lang="en-US" sz="3000" b="1" dirty="0">
                <a:latin typeface="Courier New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0" y="84753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91400" y="3705664"/>
            <a:ext cx="1219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" name="Rectangle 6"/>
          <p:cNvSpPr/>
          <p:nvPr/>
        </p:nvSpPr>
        <p:spPr>
          <a:xfrm>
            <a:off x="7391400" y="4267200"/>
            <a:ext cx="22860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Address e.g., &amp;34234 </a:t>
            </a:r>
          </a:p>
        </p:txBody>
      </p:sp>
      <p:sp>
        <p:nvSpPr>
          <p:cNvPr id="8" name="Rectangle 7"/>
          <p:cNvSpPr/>
          <p:nvPr/>
        </p:nvSpPr>
        <p:spPr>
          <a:xfrm>
            <a:off x="7391400" y="4876800"/>
            <a:ext cx="1219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" name="Rectangle 8"/>
          <p:cNvSpPr/>
          <p:nvPr/>
        </p:nvSpPr>
        <p:spPr>
          <a:xfrm>
            <a:off x="7391400" y="5410200"/>
            <a:ext cx="1219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38738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418784" y="-18862"/>
            <a:ext cx="8229600" cy="78086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B80000"/>
                </a:solidFill>
              </a:rPr>
              <a:t>Arrays and Pointers</a:t>
            </a:r>
            <a:endParaRPr lang="en-US" sz="2800" b="1" dirty="0">
              <a:solidFill>
                <a:srgbClr val="B80000"/>
              </a:solidFill>
            </a:endParaRPr>
          </a:p>
        </p:txBody>
      </p:sp>
      <p:sp>
        <p:nvSpPr>
          <p:cNvPr id="376835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838200"/>
            <a:ext cx="8991600" cy="60198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b="1" dirty="0">
                <a:solidFill>
                  <a:srgbClr val="2F1BC7"/>
                </a:solidFill>
              </a:rPr>
              <a:t>Array name </a:t>
            </a:r>
            <a:r>
              <a:rPr lang="en-US" sz="3200" dirty="0"/>
              <a:t>is the </a:t>
            </a:r>
            <a:r>
              <a:rPr lang="en-US" sz="3200" b="1" dirty="0">
                <a:solidFill>
                  <a:srgbClr val="2F1BC7"/>
                </a:solidFill>
              </a:rPr>
              <a:t>starting address</a:t>
            </a:r>
            <a:r>
              <a:rPr lang="en-US" sz="3200" dirty="0"/>
              <a:t> of the </a:t>
            </a:r>
            <a:r>
              <a:rPr lang="en-US" sz="3200" b="1" dirty="0">
                <a:solidFill>
                  <a:srgbClr val="2F1BC7"/>
                </a:solidFill>
              </a:rPr>
              <a:t>array</a:t>
            </a:r>
          </a:p>
          <a:p>
            <a:endParaRPr lang="en-US" dirty="0"/>
          </a:p>
          <a:p>
            <a:r>
              <a:rPr lang="en-US" dirty="0"/>
              <a:t>Let		</a:t>
            </a:r>
            <a:r>
              <a:rPr lang="en-US" sz="3000" b="1" dirty="0" err="1">
                <a:latin typeface="Courier New" pitchFamily="49" charset="0"/>
              </a:rPr>
              <a:t>int</a:t>
            </a:r>
            <a:r>
              <a:rPr lang="en-US" sz="3000" b="1" dirty="0">
                <a:latin typeface="Courier New" pitchFamily="49" charset="0"/>
              </a:rPr>
              <a:t> A[25];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sz="3000" b="1" dirty="0" err="1">
                <a:latin typeface="Courier New" pitchFamily="49" charset="0"/>
              </a:rPr>
              <a:t>int</a:t>
            </a:r>
            <a:r>
              <a:rPr lang="en-US" sz="3000" b="1" dirty="0">
                <a:latin typeface="Courier New" pitchFamily="49" charset="0"/>
              </a:rPr>
              <a:t> *p; </a:t>
            </a:r>
            <a:r>
              <a:rPr lang="en-US" sz="3000" b="1" dirty="0" err="1">
                <a:latin typeface="Courier New" pitchFamily="49" charset="0"/>
              </a:rPr>
              <a:t>int</a:t>
            </a:r>
            <a:r>
              <a:rPr lang="en-US" sz="3000" b="1" dirty="0">
                <a:latin typeface="Courier New" pitchFamily="49" charset="0"/>
              </a:rPr>
              <a:t> </a:t>
            </a:r>
            <a:r>
              <a:rPr lang="en-US" sz="3000" b="1" dirty="0" err="1">
                <a:latin typeface="Courier New" pitchFamily="49" charset="0"/>
              </a:rPr>
              <a:t>i</a:t>
            </a:r>
            <a:r>
              <a:rPr lang="en-US" sz="3000" b="1" dirty="0">
                <a:latin typeface="Courier New" pitchFamily="49" charset="0"/>
              </a:rPr>
              <a:t>, j;</a:t>
            </a:r>
          </a:p>
          <a:p>
            <a:endParaRPr lang="en-US" sz="3000" b="1" dirty="0">
              <a:latin typeface="Courier New" pitchFamily="49" charset="0"/>
            </a:endParaRPr>
          </a:p>
          <a:p>
            <a:r>
              <a:rPr lang="en-US" dirty="0"/>
              <a:t>Let		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p = A; </a:t>
            </a:r>
          </a:p>
          <a:p>
            <a:endParaRPr lang="en-US" sz="3000" b="1" dirty="0">
              <a:latin typeface="Courier New" pitchFamily="49" charset="0"/>
            </a:endParaRPr>
          </a:p>
          <a:p>
            <a:r>
              <a:rPr lang="en-US" dirty="0"/>
              <a:t>Then	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p</a:t>
            </a:r>
            <a:r>
              <a:rPr lang="en-US" dirty="0"/>
              <a:t> points to 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A[0]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p + </a:t>
            </a:r>
            <a:r>
              <a:rPr lang="en-US" sz="3000" b="1" dirty="0" err="1">
                <a:solidFill>
                  <a:srgbClr val="2F1BC7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2F1BC7"/>
                </a:solidFill>
              </a:rPr>
              <a:t>   </a:t>
            </a:r>
            <a:r>
              <a:rPr lang="en-US" dirty="0"/>
              <a:t>points to    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A[</a:t>
            </a:r>
            <a:r>
              <a:rPr lang="en-US" sz="3000" b="1" dirty="0" err="1">
                <a:solidFill>
                  <a:srgbClr val="2F1BC7"/>
                </a:solidFill>
                <a:latin typeface="Courier New" pitchFamily="49" charset="0"/>
              </a:rPr>
              <a:t>i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&amp;A[j] </a:t>
            </a:r>
            <a:r>
              <a:rPr lang="en-US" sz="3000" b="1" dirty="0">
                <a:latin typeface="Courier New" pitchFamily="49" charset="0"/>
              </a:rPr>
              <a:t>== </a:t>
            </a:r>
            <a:r>
              <a:rPr lang="en-US" sz="3000" b="1" dirty="0" err="1">
                <a:solidFill>
                  <a:srgbClr val="2F1BC7"/>
                </a:solidFill>
                <a:latin typeface="Courier New" pitchFamily="49" charset="0"/>
              </a:rPr>
              <a:t>p+j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*(</a:t>
            </a:r>
            <a:r>
              <a:rPr lang="en-US" sz="3000" b="1" dirty="0" err="1">
                <a:solidFill>
                  <a:srgbClr val="2F1BC7"/>
                </a:solidFill>
                <a:latin typeface="Courier New" pitchFamily="49" charset="0"/>
              </a:rPr>
              <a:t>p+j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)</a:t>
            </a:r>
            <a:r>
              <a:rPr lang="en-US" dirty="0">
                <a:solidFill>
                  <a:srgbClr val="2F1BC7"/>
                </a:solidFill>
              </a:rPr>
              <a:t> </a:t>
            </a:r>
            <a:r>
              <a:rPr lang="en-US" dirty="0"/>
              <a:t>is the same as 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A[j]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0" y="7620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722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418784" y="-18862"/>
            <a:ext cx="8229600" cy="78086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B80000"/>
                </a:solidFill>
              </a:rPr>
              <a:t>Arrays and Pointers</a:t>
            </a:r>
            <a:endParaRPr lang="en-US" sz="2800" b="1" dirty="0">
              <a:solidFill>
                <a:srgbClr val="B8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7620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1371600"/>
            <a:ext cx="7429500" cy="407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18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418784" y="-18862"/>
            <a:ext cx="8229600" cy="78086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B80000"/>
                </a:solidFill>
              </a:rPr>
              <a:t>Pointer Arithmetic</a:t>
            </a:r>
            <a:endParaRPr lang="en-US" sz="2800" b="1" dirty="0">
              <a:solidFill>
                <a:srgbClr val="B80000"/>
              </a:solidFill>
            </a:endParaRPr>
          </a:p>
        </p:txBody>
      </p:sp>
      <p:sp>
        <p:nvSpPr>
          <p:cNvPr id="376835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838201"/>
            <a:ext cx="9067800" cy="5997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B80000"/>
                </a:solidFill>
              </a:rPr>
              <a:t>Only two types of arithmetic operations allowed:</a:t>
            </a:r>
          </a:p>
          <a:p>
            <a:pPr marL="514350" indent="-514350">
              <a:buAutoNum type="arabicParenR"/>
            </a:pPr>
            <a:r>
              <a:rPr lang="en-US" b="1" dirty="0">
                <a:solidFill>
                  <a:srgbClr val="008000"/>
                </a:solidFill>
              </a:rPr>
              <a:t>Addition</a:t>
            </a:r>
            <a:r>
              <a:rPr lang="en-US" b="1" dirty="0">
                <a:solidFill>
                  <a:srgbClr val="2C14DE"/>
                </a:solidFill>
              </a:rPr>
              <a:t> :</a:t>
            </a:r>
            <a:r>
              <a:rPr lang="en-US" b="1" dirty="0"/>
              <a:t> only </a:t>
            </a:r>
            <a:r>
              <a:rPr lang="en-US" b="1" dirty="0">
                <a:solidFill>
                  <a:srgbClr val="2C14DE"/>
                </a:solidFill>
              </a:rPr>
              <a:t>integers</a:t>
            </a:r>
            <a:r>
              <a:rPr lang="en-US" b="1" dirty="0"/>
              <a:t> can be added</a:t>
            </a:r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b="1" dirty="0">
                <a:solidFill>
                  <a:srgbClr val="008000"/>
                </a:solidFill>
              </a:rPr>
              <a:t>Subtraction</a:t>
            </a:r>
            <a:r>
              <a:rPr lang="en-US" b="1" dirty="0">
                <a:solidFill>
                  <a:srgbClr val="2C14DE"/>
                </a:solidFill>
              </a:rPr>
              <a:t>: </a:t>
            </a:r>
            <a:r>
              <a:rPr lang="en-US" b="1" dirty="0"/>
              <a:t>only </a:t>
            </a:r>
            <a:r>
              <a:rPr lang="en-US" b="1" dirty="0">
                <a:solidFill>
                  <a:srgbClr val="2C14DE"/>
                </a:solidFill>
              </a:rPr>
              <a:t>integers</a:t>
            </a:r>
            <a:r>
              <a:rPr lang="en-US" b="1" dirty="0"/>
              <a:t> be subtracted</a:t>
            </a:r>
          </a:p>
          <a:p>
            <a:pPr marL="514350" indent="-514350">
              <a:buAutoNum type="arabicParenR"/>
            </a:pPr>
            <a:endParaRPr lang="en-US" b="1" dirty="0">
              <a:solidFill>
                <a:srgbClr val="2C14DE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2C14DE"/>
                </a:solidFill>
              </a:rPr>
              <a:t>Which of the following are valid/invalid?</a:t>
            </a:r>
          </a:p>
          <a:p>
            <a:pPr marL="0" indent="0">
              <a:buNone/>
            </a:pPr>
            <a:endParaRPr lang="en-US" b="1" dirty="0">
              <a:solidFill>
                <a:srgbClr val="B80000"/>
              </a:solidFill>
            </a:endParaRPr>
          </a:p>
          <a:p>
            <a:pPr lvl="1"/>
            <a:endParaRPr lang="en-US" sz="3200" dirty="0">
              <a:solidFill>
                <a:srgbClr val="2F1BC7"/>
              </a:solidFill>
            </a:endParaRPr>
          </a:p>
          <a:p>
            <a:pPr lvl="1"/>
            <a:endParaRPr lang="en-US" sz="3200" dirty="0">
              <a:solidFill>
                <a:srgbClr val="2F1BC7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7620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9401"/>
          <a:stretch/>
        </p:blipFill>
        <p:spPr>
          <a:xfrm>
            <a:off x="1857094" y="3352800"/>
            <a:ext cx="5704703" cy="3313751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5638801" y="3429000"/>
            <a:ext cx="325925" cy="152400"/>
          </a:xfrm>
          <a:custGeom>
            <a:avLst/>
            <a:gdLst>
              <a:gd name="connsiteX0" fmla="*/ 0 w 325925"/>
              <a:gd name="connsiteY0" fmla="*/ 108642 h 185157"/>
              <a:gd name="connsiteX1" fmla="*/ 81481 w 325925"/>
              <a:gd name="connsiteY1" fmla="*/ 181069 h 185157"/>
              <a:gd name="connsiteX2" fmla="*/ 325925 w 325925"/>
              <a:gd name="connsiteY2" fmla="*/ 0 h 1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925" h="185157">
                <a:moveTo>
                  <a:pt x="0" y="108642"/>
                </a:moveTo>
                <a:cubicBezTo>
                  <a:pt x="13580" y="153909"/>
                  <a:pt x="27160" y="199176"/>
                  <a:pt x="81481" y="181069"/>
                </a:cubicBezTo>
                <a:cubicBezTo>
                  <a:pt x="135802" y="162962"/>
                  <a:pt x="230863" y="81481"/>
                  <a:pt x="325925" y="0"/>
                </a:cubicBezTo>
              </a:path>
            </a:pathLst>
          </a:cu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879762" y="4070378"/>
            <a:ext cx="228600" cy="245198"/>
            <a:chOff x="7188451" y="4137434"/>
            <a:chExt cx="355349" cy="298764"/>
          </a:xfrm>
        </p:grpSpPr>
        <p:sp>
          <p:nvSpPr>
            <p:cNvPr id="5" name="Freeform 4"/>
            <p:cNvSpPr/>
            <p:nvPr/>
          </p:nvSpPr>
          <p:spPr>
            <a:xfrm>
              <a:off x="7188451" y="4182701"/>
              <a:ext cx="355349" cy="236899"/>
            </a:xfrm>
            <a:custGeom>
              <a:avLst/>
              <a:gdLst>
                <a:gd name="connsiteX0" fmla="*/ 0 w 597529"/>
                <a:gd name="connsiteY0" fmla="*/ 0 h 334978"/>
                <a:gd name="connsiteX1" fmla="*/ 597529 w 597529"/>
                <a:gd name="connsiteY1" fmla="*/ 334978 h 33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7529" h="334978">
                  <a:moveTo>
                    <a:pt x="0" y="0"/>
                  </a:moveTo>
                  <a:lnTo>
                    <a:pt x="597529" y="334978"/>
                  </a:lnTo>
                </a:path>
              </a:pathLst>
            </a:custGeom>
            <a:noFill/>
            <a:ln>
              <a:solidFill>
                <a:srgbClr val="B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7306147" y="4137434"/>
              <a:ext cx="172015" cy="298764"/>
            </a:xfrm>
            <a:custGeom>
              <a:avLst/>
              <a:gdLst>
                <a:gd name="connsiteX0" fmla="*/ 172015 w 172015"/>
                <a:gd name="connsiteY0" fmla="*/ 0 h 298764"/>
                <a:gd name="connsiteX1" fmla="*/ 0 w 172015"/>
                <a:gd name="connsiteY1" fmla="*/ 298764 h 2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015" h="298764">
                  <a:moveTo>
                    <a:pt x="172015" y="0"/>
                  </a:moveTo>
                  <a:cubicBezTo>
                    <a:pt x="101851" y="119958"/>
                    <a:pt x="31687" y="239917"/>
                    <a:pt x="0" y="298764"/>
                  </a:cubicBezTo>
                </a:path>
              </a:pathLst>
            </a:custGeom>
            <a:noFill/>
            <a:ln>
              <a:solidFill>
                <a:srgbClr val="B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744800" y="4707802"/>
            <a:ext cx="228600" cy="245198"/>
            <a:chOff x="7188451" y="4137434"/>
            <a:chExt cx="355349" cy="298764"/>
          </a:xfrm>
        </p:grpSpPr>
        <p:sp>
          <p:nvSpPr>
            <p:cNvPr id="12" name="Freeform 11"/>
            <p:cNvSpPr/>
            <p:nvPr/>
          </p:nvSpPr>
          <p:spPr>
            <a:xfrm>
              <a:off x="7188451" y="4182701"/>
              <a:ext cx="355349" cy="236899"/>
            </a:xfrm>
            <a:custGeom>
              <a:avLst/>
              <a:gdLst>
                <a:gd name="connsiteX0" fmla="*/ 0 w 597529"/>
                <a:gd name="connsiteY0" fmla="*/ 0 h 334978"/>
                <a:gd name="connsiteX1" fmla="*/ 597529 w 597529"/>
                <a:gd name="connsiteY1" fmla="*/ 334978 h 33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7529" h="334978">
                  <a:moveTo>
                    <a:pt x="0" y="0"/>
                  </a:moveTo>
                  <a:lnTo>
                    <a:pt x="597529" y="334978"/>
                  </a:lnTo>
                </a:path>
              </a:pathLst>
            </a:custGeom>
            <a:noFill/>
            <a:ln>
              <a:solidFill>
                <a:srgbClr val="B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7306147" y="4137434"/>
              <a:ext cx="172015" cy="298764"/>
            </a:xfrm>
            <a:custGeom>
              <a:avLst/>
              <a:gdLst>
                <a:gd name="connsiteX0" fmla="*/ 172015 w 172015"/>
                <a:gd name="connsiteY0" fmla="*/ 0 h 298764"/>
                <a:gd name="connsiteX1" fmla="*/ 0 w 172015"/>
                <a:gd name="connsiteY1" fmla="*/ 298764 h 2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015" h="298764">
                  <a:moveTo>
                    <a:pt x="172015" y="0"/>
                  </a:moveTo>
                  <a:cubicBezTo>
                    <a:pt x="101851" y="119958"/>
                    <a:pt x="31687" y="239917"/>
                    <a:pt x="0" y="298764"/>
                  </a:cubicBezTo>
                </a:path>
              </a:pathLst>
            </a:custGeom>
            <a:noFill/>
            <a:ln>
              <a:solidFill>
                <a:srgbClr val="B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19076" y="5613183"/>
            <a:ext cx="228600" cy="245198"/>
            <a:chOff x="7188451" y="4137434"/>
            <a:chExt cx="355349" cy="298764"/>
          </a:xfrm>
        </p:grpSpPr>
        <p:sp>
          <p:nvSpPr>
            <p:cNvPr id="18" name="Freeform 17"/>
            <p:cNvSpPr/>
            <p:nvPr/>
          </p:nvSpPr>
          <p:spPr>
            <a:xfrm>
              <a:off x="7188451" y="4182701"/>
              <a:ext cx="355349" cy="236899"/>
            </a:xfrm>
            <a:custGeom>
              <a:avLst/>
              <a:gdLst>
                <a:gd name="connsiteX0" fmla="*/ 0 w 597529"/>
                <a:gd name="connsiteY0" fmla="*/ 0 h 334978"/>
                <a:gd name="connsiteX1" fmla="*/ 597529 w 597529"/>
                <a:gd name="connsiteY1" fmla="*/ 334978 h 33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7529" h="334978">
                  <a:moveTo>
                    <a:pt x="0" y="0"/>
                  </a:moveTo>
                  <a:lnTo>
                    <a:pt x="597529" y="334978"/>
                  </a:lnTo>
                </a:path>
              </a:pathLst>
            </a:custGeom>
            <a:noFill/>
            <a:ln>
              <a:solidFill>
                <a:srgbClr val="B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7306147" y="4137434"/>
              <a:ext cx="172015" cy="298764"/>
            </a:xfrm>
            <a:custGeom>
              <a:avLst/>
              <a:gdLst>
                <a:gd name="connsiteX0" fmla="*/ 172015 w 172015"/>
                <a:gd name="connsiteY0" fmla="*/ 0 h 298764"/>
                <a:gd name="connsiteX1" fmla="*/ 0 w 172015"/>
                <a:gd name="connsiteY1" fmla="*/ 298764 h 2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015" h="298764">
                  <a:moveTo>
                    <a:pt x="172015" y="0"/>
                  </a:moveTo>
                  <a:cubicBezTo>
                    <a:pt x="101851" y="119958"/>
                    <a:pt x="31687" y="239917"/>
                    <a:pt x="0" y="298764"/>
                  </a:cubicBezTo>
                </a:path>
              </a:pathLst>
            </a:custGeom>
            <a:noFill/>
            <a:ln>
              <a:solidFill>
                <a:srgbClr val="B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Freeform 34"/>
          <p:cNvSpPr/>
          <p:nvPr/>
        </p:nvSpPr>
        <p:spPr>
          <a:xfrm>
            <a:off x="5638800" y="3733800"/>
            <a:ext cx="325925" cy="152400"/>
          </a:xfrm>
          <a:custGeom>
            <a:avLst/>
            <a:gdLst>
              <a:gd name="connsiteX0" fmla="*/ 0 w 325925"/>
              <a:gd name="connsiteY0" fmla="*/ 108642 h 185157"/>
              <a:gd name="connsiteX1" fmla="*/ 81481 w 325925"/>
              <a:gd name="connsiteY1" fmla="*/ 181069 h 185157"/>
              <a:gd name="connsiteX2" fmla="*/ 325925 w 325925"/>
              <a:gd name="connsiteY2" fmla="*/ 0 h 1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925" h="185157">
                <a:moveTo>
                  <a:pt x="0" y="108642"/>
                </a:moveTo>
                <a:cubicBezTo>
                  <a:pt x="13580" y="153909"/>
                  <a:pt x="27160" y="199176"/>
                  <a:pt x="81481" y="181069"/>
                </a:cubicBezTo>
                <a:cubicBezTo>
                  <a:pt x="135802" y="162962"/>
                  <a:pt x="230863" y="81481"/>
                  <a:pt x="325925" y="0"/>
                </a:cubicBezTo>
              </a:path>
            </a:pathLst>
          </a:cu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801762" y="4400768"/>
            <a:ext cx="325925" cy="152400"/>
          </a:xfrm>
          <a:custGeom>
            <a:avLst/>
            <a:gdLst>
              <a:gd name="connsiteX0" fmla="*/ 0 w 325925"/>
              <a:gd name="connsiteY0" fmla="*/ 108642 h 185157"/>
              <a:gd name="connsiteX1" fmla="*/ 81481 w 325925"/>
              <a:gd name="connsiteY1" fmla="*/ 181069 h 185157"/>
              <a:gd name="connsiteX2" fmla="*/ 325925 w 325925"/>
              <a:gd name="connsiteY2" fmla="*/ 0 h 1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925" h="185157">
                <a:moveTo>
                  <a:pt x="0" y="108642"/>
                </a:moveTo>
                <a:cubicBezTo>
                  <a:pt x="13580" y="153909"/>
                  <a:pt x="27160" y="199176"/>
                  <a:pt x="81481" y="181069"/>
                </a:cubicBezTo>
                <a:cubicBezTo>
                  <a:pt x="135802" y="162962"/>
                  <a:pt x="230863" y="81481"/>
                  <a:pt x="325925" y="0"/>
                </a:cubicBezTo>
              </a:path>
            </a:pathLst>
          </a:cu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7233377" y="5315963"/>
            <a:ext cx="325925" cy="152400"/>
          </a:xfrm>
          <a:custGeom>
            <a:avLst/>
            <a:gdLst>
              <a:gd name="connsiteX0" fmla="*/ 0 w 325925"/>
              <a:gd name="connsiteY0" fmla="*/ 108642 h 185157"/>
              <a:gd name="connsiteX1" fmla="*/ 81481 w 325925"/>
              <a:gd name="connsiteY1" fmla="*/ 181069 h 185157"/>
              <a:gd name="connsiteX2" fmla="*/ 325925 w 325925"/>
              <a:gd name="connsiteY2" fmla="*/ 0 h 1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925" h="185157">
                <a:moveTo>
                  <a:pt x="0" y="108642"/>
                </a:moveTo>
                <a:cubicBezTo>
                  <a:pt x="13580" y="153909"/>
                  <a:pt x="27160" y="199176"/>
                  <a:pt x="81481" y="181069"/>
                </a:cubicBezTo>
                <a:cubicBezTo>
                  <a:pt x="135802" y="162962"/>
                  <a:pt x="230863" y="81481"/>
                  <a:pt x="325925" y="0"/>
                </a:cubicBezTo>
              </a:path>
            </a:pathLst>
          </a:cu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6370622" y="5960198"/>
            <a:ext cx="325925" cy="152400"/>
          </a:xfrm>
          <a:custGeom>
            <a:avLst/>
            <a:gdLst>
              <a:gd name="connsiteX0" fmla="*/ 0 w 325925"/>
              <a:gd name="connsiteY0" fmla="*/ 108642 h 185157"/>
              <a:gd name="connsiteX1" fmla="*/ 81481 w 325925"/>
              <a:gd name="connsiteY1" fmla="*/ 181069 h 185157"/>
              <a:gd name="connsiteX2" fmla="*/ 325925 w 325925"/>
              <a:gd name="connsiteY2" fmla="*/ 0 h 1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925" h="185157">
                <a:moveTo>
                  <a:pt x="0" y="108642"/>
                </a:moveTo>
                <a:cubicBezTo>
                  <a:pt x="13580" y="153909"/>
                  <a:pt x="27160" y="199176"/>
                  <a:pt x="81481" y="181069"/>
                </a:cubicBezTo>
                <a:cubicBezTo>
                  <a:pt x="135802" y="162962"/>
                  <a:pt x="230863" y="81481"/>
                  <a:pt x="325925" y="0"/>
                </a:cubicBezTo>
              </a:path>
            </a:pathLst>
          </a:cu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7428781" y="6248400"/>
            <a:ext cx="325925" cy="152400"/>
          </a:xfrm>
          <a:custGeom>
            <a:avLst/>
            <a:gdLst>
              <a:gd name="connsiteX0" fmla="*/ 0 w 325925"/>
              <a:gd name="connsiteY0" fmla="*/ 108642 h 185157"/>
              <a:gd name="connsiteX1" fmla="*/ 81481 w 325925"/>
              <a:gd name="connsiteY1" fmla="*/ 181069 h 185157"/>
              <a:gd name="connsiteX2" fmla="*/ 325925 w 325925"/>
              <a:gd name="connsiteY2" fmla="*/ 0 h 1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925" h="185157">
                <a:moveTo>
                  <a:pt x="0" y="108642"/>
                </a:moveTo>
                <a:cubicBezTo>
                  <a:pt x="13580" y="153909"/>
                  <a:pt x="27160" y="199176"/>
                  <a:pt x="81481" y="181069"/>
                </a:cubicBezTo>
                <a:cubicBezTo>
                  <a:pt x="135802" y="162962"/>
                  <a:pt x="230863" y="81481"/>
                  <a:pt x="325925" y="0"/>
                </a:cubicBezTo>
              </a:path>
            </a:pathLst>
          </a:cu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943600" y="4990848"/>
            <a:ext cx="228600" cy="245198"/>
            <a:chOff x="7188451" y="4137434"/>
            <a:chExt cx="355349" cy="298764"/>
          </a:xfrm>
        </p:grpSpPr>
        <p:sp>
          <p:nvSpPr>
            <p:cNvPr id="23" name="Freeform 22"/>
            <p:cNvSpPr/>
            <p:nvPr/>
          </p:nvSpPr>
          <p:spPr>
            <a:xfrm>
              <a:off x="7188451" y="4182701"/>
              <a:ext cx="355349" cy="236899"/>
            </a:xfrm>
            <a:custGeom>
              <a:avLst/>
              <a:gdLst>
                <a:gd name="connsiteX0" fmla="*/ 0 w 597529"/>
                <a:gd name="connsiteY0" fmla="*/ 0 h 334978"/>
                <a:gd name="connsiteX1" fmla="*/ 597529 w 597529"/>
                <a:gd name="connsiteY1" fmla="*/ 334978 h 33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7529" h="334978">
                  <a:moveTo>
                    <a:pt x="0" y="0"/>
                  </a:moveTo>
                  <a:lnTo>
                    <a:pt x="597529" y="334978"/>
                  </a:lnTo>
                </a:path>
              </a:pathLst>
            </a:custGeom>
            <a:noFill/>
            <a:ln>
              <a:solidFill>
                <a:srgbClr val="B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7306147" y="4137434"/>
              <a:ext cx="172015" cy="298764"/>
            </a:xfrm>
            <a:custGeom>
              <a:avLst/>
              <a:gdLst>
                <a:gd name="connsiteX0" fmla="*/ 172015 w 172015"/>
                <a:gd name="connsiteY0" fmla="*/ 0 h 298764"/>
                <a:gd name="connsiteX1" fmla="*/ 0 w 172015"/>
                <a:gd name="connsiteY1" fmla="*/ 298764 h 2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015" h="298764">
                  <a:moveTo>
                    <a:pt x="172015" y="0"/>
                  </a:moveTo>
                  <a:cubicBezTo>
                    <a:pt x="101851" y="119958"/>
                    <a:pt x="31687" y="239917"/>
                    <a:pt x="0" y="298764"/>
                  </a:cubicBezTo>
                </a:path>
              </a:pathLst>
            </a:custGeom>
            <a:noFill/>
            <a:ln>
              <a:solidFill>
                <a:srgbClr val="B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387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 animBg="1"/>
      <p:bldP spid="36" grpId="0" animBg="1"/>
      <p:bldP spid="37" grpId="0" animBg="1"/>
      <p:bldP spid="39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75" y="-1"/>
            <a:ext cx="8229600" cy="86868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Introduction to Pointers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914400"/>
            <a:ext cx="9144000" cy="59436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C00000"/>
                </a:solidFill>
              </a:rPr>
              <a:t>How to get</a:t>
            </a:r>
            <a:r>
              <a:rPr lang="en-US" b="1" dirty="0"/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memory-address</a:t>
            </a:r>
            <a:r>
              <a:rPr lang="en-US" dirty="0"/>
              <a:t> of a </a:t>
            </a:r>
            <a:r>
              <a:rPr lang="en-US" b="1" dirty="0">
                <a:solidFill>
                  <a:srgbClr val="C00000"/>
                </a:solidFill>
              </a:rPr>
              <a:t>variable</a:t>
            </a:r>
            <a:r>
              <a:rPr lang="en-US" dirty="0"/>
              <a:t>?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2F1BC7"/>
                </a:solidFill>
              </a:rPr>
              <a:t>Address</a:t>
            </a:r>
            <a:r>
              <a:rPr lang="en-US" dirty="0"/>
              <a:t> of a </a:t>
            </a:r>
            <a:r>
              <a:rPr lang="en-US" dirty="0">
                <a:solidFill>
                  <a:srgbClr val="2F1BC7"/>
                </a:solidFill>
              </a:rPr>
              <a:t>variable</a:t>
            </a:r>
            <a:r>
              <a:rPr lang="en-US" dirty="0"/>
              <a:t> can be </a:t>
            </a:r>
            <a:r>
              <a:rPr lang="en-US" dirty="0">
                <a:solidFill>
                  <a:srgbClr val="2F1BC7"/>
                </a:solidFill>
              </a:rPr>
              <a:t>accessed</a:t>
            </a:r>
            <a:r>
              <a:rPr lang="en-US" dirty="0"/>
              <a:t> through the </a:t>
            </a:r>
            <a:r>
              <a:rPr lang="en-US" dirty="0">
                <a:solidFill>
                  <a:srgbClr val="2F1BC7"/>
                </a:solidFill>
              </a:rPr>
              <a:t>referencing operator </a:t>
            </a:r>
            <a:r>
              <a:rPr lang="en-US" dirty="0"/>
              <a:t>“</a:t>
            </a:r>
            <a:r>
              <a:rPr lang="en-US" b="1" dirty="0">
                <a:solidFill>
                  <a:srgbClr val="C00000"/>
                </a:solidFill>
              </a:rPr>
              <a:t>&amp;</a:t>
            </a:r>
            <a:r>
              <a:rPr lang="en-US" dirty="0"/>
              <a:t>” </a:t>
            </a:r>
          </a:p>
          <a:p>
            <a:pPr lvl="1">
              <a:spcBef>
                <a:spcPts val="1200"/>
              </a:spcBef>
            </a:pPr>
            <a:r>
              <a:rPr lang="en-US" sz="3200" dirty="0"/>
              <a:t>Example: </a:t>
            </a:r>
            <a:r>
              <a:rPr lang="en-US" sz="3200" b="1" dirty="0">
                <a:solidFill>
                  <a:srgbClr val="C00000"/>
                </a:solidFill>
              </a:rPr>
              <a:t>&amp;</a:t>
            </a:r>
            <a:r>
              <a:rPr lang="en-US" sz="3200" b="1" dirty="0" err="1">
                <a:solidFill>
                  <a:srgbClr val="2F1BC7"/>
                </a:solidFill>
              </a:rPr>
              <a:t>i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200" dirty="0">
                <a:sym typeface="Wingdings" pitchFamily="2" charset="2"/>
              </a:rPr>
              <a:t> will </a:t>
            </a:r>
            <a:r>
              <a:rPr lang="en-US" sz="3200" dirty="0"/>
              <a:t>return </a:t>
            </a:r>
            <a:r>
              <a:rPr lang="en-US" sz="3200" b="1" dirty="0">
                <a:solidFill>
                  <a:srgbClr val="B80000"/>
                </a:solidFill>
              </a:rPr>
              <a:t>memory location </a:t>
            </a:r>
            <a:r>
              <a:rPr lang="en-US" sz="3200" dirty="0"/>
              <a:t>where the </a:t>
            </a:r>
            <a:r>
              <a:rPr lang="en-US" sz="3200" dirty="0">
                <a:solidFill>
                  <a:srgbClr val="2F1BC7"/>
                </a:solidFill>
              </a:rPr>
              <a:t>data value</a:t>
            </a:r>
            <a:r>
              <a:rPr lang="en-US" sz="3200" dirty="0"/>
              <a:t> for “</a:t>
            </a:r>
            <a:r>
              <a:rPr lang="en-US" sz="3200" b="1" dirty="0" err="1">
                <a:solidFill>
                  <a:srgbClr val="2F1BC7"/>
                </a:solidFill>
              </a:rPr>
              <a:t>i</a:t>
            </a:r>
            <a:r>
              <a:rPr lang="en-US" sz="3200" dirty="0"/>
              <a:t>” is stored.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u="sng" dirty="0"/>
              <a:t>A </a:t>
            </a:r>
            <a:r>
              <a:rPr lang="en-US" b="1" u="sng" dirty="0">
                <a:solidFill>
                  <a:srgbClr val="B80000"/>
                </a:solidFill>
              </a:rPr>
              <a:t>pointer is a variable, </a:t>
            </a:r>
            <a:r>
              <a:rPr lang="en-US" u="sng" dirty="0"/>
              <a:t>that </a:t>
            </a:r>
            <a:r>
              <a:rPr lang="en-US" b="1" u="sng" dirty="0">
                <a:solidFill>
                  <a:srgbClr val="2F1BC7"/>
                </a:solidFill>
              </a:rPr>
              <a:t>stores</a:t>
            </a:r>
            <a:r>
              <a:rPr lang="en-US" u="sng" dirty="0"/>
              <a:t> an </a:t>
            </a:r>
            <a:r>
              <a:rPr lang="en-US" b="1" u="sng" dirty="0">
                <a:solidFill>
                  <a:srgbClr val="2F1BC7"/>
                </a:solidFill>
              </a:rPr>
              <a:t>address</a:t>
            </a:r>
            <a:r>
              <a:rPr lang="en-US" u="sng" dirty="0"/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95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0"/>
            <a:ext cx="8229600" cy="79216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Void Pointer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914400"/>
            <a:ext cx="88392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void*</a:t>
            </a:r>
            <a:r>
              <a:rPr lang="en-US" dirty="0"/>
              <a:t> is a </a:t>
            </a:r>
            <a:r>
              <a:rPr lang="en-US" b="1" dirty="0">
                <a:solidFill>
                  <a:srgbClr val="2F1BC7"/>
                </a:solidFill>
              </a:rPr>
              <a:t>pointer</a:t>
            </a:r>
            <a:r>
              <a:rPr lang="en-US" dirty="0"/>
              <a:t> to </a:t>
            </a:r>
            <a:r>
              <a:rPr lang="en-US" b="1" dirty="0">
                <a:solidFill>
                  <a:srgbClr val="2F1BC7"/>
                </a:solidFill>
              </a:rPr>
              <a:t>no type</a:t>
            </a:r>
            <a:r>
              <a:rPr lang="en-US" b="1" dirty="0"/>
              <a:t> </a:t>
            </a:r>
            <a:r>
              <a:rPr lang="en-US" dirty="0"/>
              <a:t>at all:</a:t>
            </a:r>
          </a:p>
          <a:p>
            <a:pPr lvl="2"/>
            <a:r>
              <a:rPr lang="en-US" sz="3200" b="1" i="1" dirty="0">
                <a:solidFill>
                  <a:srgbClr val="008000"/>
                </a:solidFill>
                <a:latin typeface="+mj-lt"/>
              </a:rPr>
              <a:t>Any pointer type</a:t>
            </a:r>
            <a:r>
              <a:rPr lang="en-US" sz="3200" i="1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sz="3200" i="1" dirty="0">
                <a:latin typeface="+mj-lt"/>
              </a:rPr>
              <a:t>may be </a:t>
            </a:r>
            <a:r>
              <a:rPr lang="en-US" sz="3200" b="1" i="1" dirty="0">
                <a:solidFill>
                  <a:srgbClr val="008000"/>
                </a:solidFill>
                <a:latin typeface="+mj-lt"/>
              </a:rPr>
              <a:t>assigned</a:t>
            </a:r>
            <a:r>
              <a:rPr lang="en-US" sz="3200" i="1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sz="3200" i="1" dirty="0">
                <a:latin typeface="+mj-lt"/>
              </a:rPr>
              <a:t>to </a:t>
            </a:r>
            <a:r>
              <a:rPr lang="en-US" sz="3200" b="1" i="1" dirty="0">
                <a:solidFill>
                  <a:srgbClr val="008000"/>
                </a:solidFill>
                <a:latin typeface="+mj-lt"/>
              </a:rPr>
              <a:t>void *</a:t>
            </a:r>
          </a:p>
          <a:p>
            <a:pPr lvl="2">
              <a:buNone/>
            </a:pPr>
            <a:endParaRPr lang="en-US" sz="3200" dirty="0">
              <a:latin typeface="+mj-lt"/>
            </a:endParaRPr>
          </a:p>
          <a:p>
            <a:pPr lvl="2">
              <a:buNone/>
            </a:pPr>
            <a:r>
              <a:rPr lang="en-US" sz="2800" b="1" dirty="0" err="1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iVar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=5;</a:t>
            </a:r>
          </a:p>
          <a:p>
            <a:pPr lvl="2">
              <a:buNone/>
            </a:pPr>
            <a:r>
              <a:rPr lang="en-US" sz="2800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fVar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=4.3;</a:t>
            </a:r>
          </a:p>
          <a:p>
            <a:pPr lvl="2">
              <a:buNone/>
            </a:pPr>
            <a:r>
              <a:rPr lang="en-US" sz="2800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cVar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=‘Z’;</a:t>
            </a:r>
          </a:p>
          <a:p>
            <a:pPr lvl="2">
              <a:buNone/>
            </a:pPr>
            <a:r>
              <a:rPr lang="en-US" sz="2800" b="1" dirty="0" err="1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p1;</a:t>
            </a:r>
          </a:p>
          <a:p>
            <a:pPr lvl="2">
              <a:buNone/>
            </a:pPr>
            <a:r>
              <a:rPr lang="en-US" sz="2800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void*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vp2;</a:t>
            </a:r>
          </a:p>
          <a:p>
            <a:pPr lvl="2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p1 = &amp;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iVar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Allowed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p1 = &amp;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fvar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2800" b="1" dirty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Not Allowed</a:t>
            </a:r>
          </a:p>
          <a:p>
            <a:pPr lvl="2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P1 = &amp;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cVar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2800" b="1" dirty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Not Allowed</a:t>
            </a:r>
          </a:p>
          <a:p>
            <a:pPr lvl="2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vp2 = &amp;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fvar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Allowed</a:t>
            </a:r>
          </a:p>
          <a:p>
            <a:pPr lvl="2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vp2 = &amp;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cVar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Allowed</a:t>
            </a:r>
          </a:p>
          <a:p>
            <a:pPr lvl="2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vp2 = &amp;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iVar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Allowed</a:t>
            </a:r>
          </a:p>
          <a:p>
            <a:pPr lvl="2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3200" dirty="0">
              <a:latin typeface="+mj-lt"/>
            </a:endParaRPr>
          </a:p>
          <a:p>
            <a:pPr lvl="2"/>
            <a:endParaRPr lang="en-US" sz="3200" b="1" dirty="0">
              <a:solidFill>
                <a:srgbClr val="2F1BC7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867400" y="2239962"/>
            <a:ext cx="4343400" cy="1447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This is a great advantage…</a:t>
            </a:r>
          </a:p>
          <a:p>
            <a:pPr algn="ctr"/>
            <a:r>
              <a:rPr lang="en-US" sz="2800" b="1" dirty="0"/>
              <a:t>So, What are the limitations/challenges?</a:t>
            </a:r>
          </a:p>
        </p:txBody>
      </p:sp>
    </p:spTree>
    <p:extLst>
      <p:ext uri="{BB962C8B-B14F-4D97-AF65-F5344CB8AC3E}">
        <p14:creationId xmlns:p14="http://schemas.microsoft.com/office/powerpoint/2010/main" val="120744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5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5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5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5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5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4764"/>
            <a:ext cx="8610600" cy="771525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B80000"/>
                </a:solidFill>
              </a:rPr>
              <a:t>Accessing 1-Demensional Array Using Pointers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1622425" y="1120610"/>
            <a:ext cx="6226175" cy="528019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/>
              <a:t>We know, </a:t>
            </a:r>
            <a:r>
              <a:rPr lang="en-US" sz="2000" b="1" u="sng" dirty="0">
                <a:solidFill>
                  <a:srgbClr val="B80000"/>
                </a:solidFill>
              </a:rPr>
              <a:t>Array name</a:t>
            </a:r>
            <a:r>
              <a:rPr lang="en-US" sz="2000" b="1" dirty="0">
                <a:solidFill>
                  <a:srgbClr val="B80000"/>
                </a:solidFill>
              </a:rPr>
              <a:t> </a:t>
            </a:r>
            <a:r>
              <a:rPr lang="en-US" sz="2000" dirty="0"/>
              <a:t>denotes the </a:t>
            </a:r>
            <a:r>
              <a:rPr lang="en-US" sz="2000" b="1" u="sng" dirty="0">
                <a:solidFill>
                  <a:srgbClr val="B80000"/>
                </a:solidFill>
              </a:rPr>
              <a:t>memory address</a:t>
            </a:r>
            <a:r>
              <a:rPr lang="en-US" sz="2000" b="1" dirty="0">
                <a:solidFill>
                  <a:srgbClr val="B80000"/>
                </a:solidFill>
              </a:rPr>
              <a:t> </a:t>
            </a:r>
            <a:r>
              <a:rPr lang="en-US" sz="2000" dirty="0"/>
              <a:t>of its first slot.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/>
              <a:t>Example:</a:t>
            </a:r>
          </a:p>
          <a:p>
            <a:pPr marL="914400" lvl="2" indent="0">
              <a:buNone/>
              <a:defRPr/>
            </a:pPr>
            <a:r>
              <a:rPr lang="en-US" sz="1800" b="1" dirty="0" err="1">
                <a:solidFill>
                  <a:srgbClr val="B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B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 [ 50 ];</a:t>
            </a:r>
          </a:p>
          <a:p>
            <a:pPr marL="914400" lvl="2" indent="0">
              <a:buNone/>
              <a:defRPr/>
            </a:pPr>
            <a:r>
              <a:rPr lang="en-US" sz="1800" b="1" dirty="0" err="1">
                <a:solidFill>
                  <a:srgbClr val="B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B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*Pointer;</a:t>
            </a:r>
          </a:p>
          <a:p>
            <a:pPr marL="914400" lvl="2" indent="0">
              <a:buNone/>
              <a:defRPr/>
            </a:pPr>
            <a:r>
              <a:rPr lang="en-US" sz="1800" b="1" dirty="0">
                <a:solidFill>
                  <a:srgbClr val="B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 = List;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/>
              <a:t>Other slots of the </a:t>
            </a:r>
            <a:r>
              <a:rPr lang="en-US" sz="2000" b="1" u="sng" dirty="0">
                <a:solidFill>
                  <a:srgbClr val="B80000"/>
                </a:solidFill>
              </a:rPr>
              <a:t>Array (List [50])</a:t>
            </a:r>
            <a:r>
              <a:rPr lang="en-US" sz="2000" b="1" dirty="0">
                <a:solidFill>
                  <a:srgbClr val="B80000"/>
                </a:solidFill>
              </a:rPr>
              <a:t> </a:t>
            </a:r>
            <a:r>
              <a:rPr lang="en-US" sz="2000" dirty="0"/>
              <a:t>can be accessed using by performing </a:t>
            </a:r>
            <a:r>
              <a:rPr lang="en-US" sz="2000" b="1" u="sng" dirty="0">
                <a:solidFill>
                  <a:srgbClr val="B80000"/>
                </a:solidFill>
              </a:rPr>
              <a:t>Arithmetic operations </a:t>
            </a:r>
            <a:r>
              <a:rPr lang="en-US" sz="2000" dirty="0"/>
              <a:t>on</a:t>
            </a:r>
            <a:r>
              <a:rPr lang="en-US" sz="2000" u="sng" dirty="0">
                <a:solidFill>
                  <a:srgbClr val="FF3300"/>
                </a:solidFill>
              </a:rPr>
              <a:t> </a:t>
            </a:r>
            <a:r>
              <a:rPr lang="en-US" sz="2000" b="1" u="sng" dirty="0">
                <a:solidFill>
                  <a:srgbClr val="B80000"/>
                </a:solidFill>
              </a:rPr>
              <a:t>Pointer</a:t>
            </a:r>
            <a:r>
              <a:rPr lang="en-US" sz="2000" dirty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/>
              <a:t>For example the address of </a:t>
            </a:r>
            <a:r>
              <a:rPr lang="en-US" sz="2000" u="sng" dirty="0">
                <a:solidFill>
                  <a:srgbClr val="B80000"/>
                </a:solidFill>
              </a:rPr>
              <a:t>(</a:t>
            </a:r>
            <a:r>
              <a:rPr lang="en-US" sz="2000" b="1" u="sng" dirty="0">
                <a:solidFill>
                  <a:srgbClr val="B80000"/>
                </a:solidFill>
              </a:rPr>
              <a:t>element 4</a:t>
            </a:r>
            <a:r>
              <a:rPr lang="en-US" sz="2000" b="1" u="sng" baseline="30000" dirty="0">
                <a:solidFill>
                  <a:srgbClr val="B80000"/>
                </a:solidFill>
              </a:rPr>
              <a:t>th</a:t>
            </a:r>
            <a:r>
              <a:rPr lang="en-US" sz="2000" b="1" u="sng" dirty="0">
                <a:solidFill>
                  <a:srgbClr val="B80000"/>
                </a:solidFill>
              </a:rPr>
              <a:t>)</a:t>
            </a:r>
            <a:r>
              <a:rPr lang="en-US" sz="2000" u="sng" dirty="0">
                <a:solidFill>
                  <a:srgbClr val="FF3300"/>
                </a:solidFill>
              </a:rPr>
              <a:t> </a:t>
            </a:r>
            <a:r>
              <a:rPr lang="en-US" sz="2000" dirty="0"/>
              <a:t>can be accessed using:-</a:t>
            </a:r>
          </a:p>
          <a:p>
            <a:pPr marL="457200" lvl="1" indent="0">
              <a:buNone/>
              <a:defRPr/>
            </a:pPr>
            <a:r>
              <a:rPr lang="en-US" sz="1600" b="1" dirty="0" err="1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*Value = Pointer + 3;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/>
              <a:t>The value of </a:t>
            </a:r>
            <a:r>
              <a:rPr lang="en-US" sz="2000" b="1" u="sng" dirty="0">
                <a:solidFill>
                  <a:srgbClr val="B80000"/>
                </a:solidFill>
              </a:rPr>
              <a:t>(element 4</a:t>
            </a:r>
            <a:r>
              <a:rPr lang="en-US" sz="2000" b="1" u="sng" baseline="30000" dirty="0">
                <a:solidFill>
                  <a:srgbClr val="B80000"/>
                </a:solidFill>
              </a:rPr>
              <a:t>th</a:t>
            </a:r>
            <a:r>
              <a:rPr lang="en-US" sz="2000" b="1" u="sng" dirty="0">
                <a:solidFill>
                  <a:srgbClr val="B80000"/>
                </a:solidFill>
              </a:rPr>
              <a:t>)</a:t>
            </a:r>
            <a:r>
              <a:rPr lang="en-US" sz="2000" u="sng" dirty="0">
                <a:solidFill>
                  <a:srgbClr val="FF3300"/>
                </a:solidFill>
              </a:rPr>
              <a:t> </a:t>
            </a:r>
            <a:r>
              <a:rPr lang="en-US" sz="2000" dirty="0"/>
              <a:t>can be accessed using:-</a:t>
            </a:r>
          </a:p>
          <a:p>
            <a:pPr marL="457200" lvl="1" indent="0">
              <a:buNone/>
              <a:defRPr/>
            </a:pPr>
            <a:r>
              <a:rPr lang="en-US" sz="1600" b="1" dirty="0" err="1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 = *(Pointer + 3);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1800" dirty="0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8001000" y="1295400"/>
            <a:ext cx="2514600" cy="449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077200" y="1371600"/>
            <a:ext cx="2362200" cy="381000"/>
            <a:chOff x="4128" y="864"/>
            <a:chExt cx="1488" cy="240"/>
          </a:xfrm>
        </p:grpSpPr>
        <p:sp>
          <p:nvSpPr>
            <p:cNvPr id="5165" name="Text Box 6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Address</a:t>
              </a:r>
            </a:p>
          </p:txBody>
        </p:sp>
        <p:sp>
          <p:nvSpPr>
            <p:cNvPr id="5166" name="Text Box 7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Data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8077200" y="1752600"/>
            <a:ext cx="2362200" cy="319088"/>
            <a:chOff x="4128" y="864"/>
            <a:chExt cx="1488" cy="201"/>
          </a:xfrm>
        </p:grpSpPr>
        <p:sp>
          <p:nvSpPr>
            <p:cNvPr id="5163" name="Text Box 9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980</a:t>
              </a:r>
            </a:p>
          </p:txBody>
        </p:sp>
        <p:sp>
          <p:nvSpPr>
            <p:cNvPr id="5164" name="Text Box 10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0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8077200" y="2057400"/>
            <a:ext cx="2362200" cy="319088"/>
            <a:chOff x="4128" y="864"/>
            <a:chExt cx="1488" cy="201"/>
          </a:xfrm>
        </p:grpSpPr>
        <p:sp>
          <p:nvSpPr>
            <p:cNvPr id="5161" name="Text Box 12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982</a:t>
              </a:r>
            </a:p>
          </p:txBody>
        </p:sp>
        <p:sp>
          <p:nvSpPr>
            <p:cNvPr id="5162" name="Text Box 13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1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8077200" y="2362200"/>
            <a:ext cx="2362200" cy="319088"/>
            <a:chOff x="4128" y="864"/>
            <a:chExt cx="1488" cy="201"/>
          </a:xfrm>
        </p:grpSpPr>
        <p:sp>
          <p:nvSpPr>
            <p:cNvPr id="5159" name="Text Box 15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984</a:t>
              </a:r>
            </a:p>
          </p:txBody>
        </p:sp>
        <p:sp>
          <p:nvSpPr>
            <p:cNvPr id="5160" name="Text Box 16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2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8077200" y="2667000"/>
            <a:ext cx="2362200" cy="319088"/>
            <a:chOff x="4128" y="864"/>
            <a:chExt cx="1488" cy="201"/>
          </a:xfrm>
        </p:grpSpPr>
        <p:sp>
          <p:nvSpPr>
            <p:cNvPr id="5157" name="Text Box 18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986</a:t>
              </a:r>
            </a:p>
          </p:txBody>
        </p:sp>
        <p:sp>
          <p:nvSpPr>
            <p:cNvPr id="5158" name="Text Box 19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3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8077200" y="2971800"/>
            <a:ext cx="2362200" cy="319088"/>
            <a:chOff x="4128" y="864"/>
            <a:chExt cx="1488" cy="201"/>
          </a:xfrm>
        </p:grpSpPr>
        <p:sp>
          <p:nvSpPr>
            <p:cNvPr id="5155" name="Text Box 21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988</a:t>
              </a:r>
            </a:p>
          </p:txBody>
        </p:sp>
        <p:sp>
          <p:nvSpPr>
            <p:cNvPr id="5156" name="Text Box 22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4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8077200" y="3276600"/>
            <a:ext cx="2362200" cy="319088"/>
            <a:chOff x="4128" y="864"/>
            <a:chExt cx="1488" cy="201"/>
          </a:xfrm>
        </p:grpSpPr>
        <p:sp>
          <p:nvSpPr>
            <p:cNvPr id="5153" name="Text Box 24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990</a:t>
              </a:r>
            </a:p>
          </p:txBody>
        </p:sp>
        <p:sp>
          <p:nvSpPr>
            <p:cNvPr id="5154" name="Text Box 25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5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8077200" y="3581400"/>
            <a:ext cx="2362200" cy="319088"/>
            <a:chOff x="4128" y="864"/>
            <a:chExt cx="1488" cy="201"/>
          </a:xfrm>
        </p:grpSpPr>
        <p:sp>
          <p:nvSpPr>
            <p:cNvPr id="5151" name="Text Box 27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992</a:t>
              </a:r>
            </a:p>
          </p:txBody>
        </p:sp>
        <p:sp>
          <p:nvSpPr>
            <p:cNvPr id="5152" name="Text Box 28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6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8077200" y="3886200"/>
            <a:ext cx="2362200" cy="319088"/>
            <a:chOff x="4128" y="864"/>
            <a:chExt cx="1488" cy="201"/>
          </a:xfrm>
        </p:grpSpPr>
        <p:sp>
          <p:nvSpPr>
            <p:cNvPr id="5149" name="Text Box 30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994</a:t>
              </a:r>
            </a:p>
          </p:txBody>
        </p:sp>
        <p:sp>
          <p:nvSpPr>
            <p:cNvPr id="5150" name="Text Box 31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7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8077200" y="4191000"/>
            <a:ext cx="2362200" cy="319088"/>
            <a:chOff x="4128" y="864"/>
            <a:chExt cx="1488" cy="201"/>
          </a:xfrm>
        </p:grpSpPr>
        <p:sp>
          <p:nvSpPr>
            <p:cNvPr id="5147" name="Text Box 33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996</a:t>
              </a:r>
            </a:p>
          </p:txBody>
        </p:sp>
        <p:sp>
          <p:nvSpPr>
            <p:cNvPr id="5148" name="Text Box 34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8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8077200" y="5410200"/>
            <a:ext cx="2362200" cy="319088"/>
            <a:chOff x="4128" y="864"/>
            <a:chExt cx="1488" cy="201"/>
          </a:xfrm>
        </p:grpSpPr>
        <p:sp>
          <p:nvSpPr>
            <p:cNvPr id="5145" name="Text Box 36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998</a:t>
              </a:r>
            </a:p>
          </p:txBody>
        </p:sp>
        <p:sp>
          <p:nvSpPr>
            <p:cNvPr id="5146" name="Text Box 37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 dirty="0"/>
                <a:t>Element 49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8077200" y="4572001"/>
            <a:ext cx="2362200" cy="371475"/>
            <a:chOff x="4128" y="864"/>
            <a:chExt cx="1488" cy="234"/>
          </a:xfrm>
        </p:grpSpPr>
        <p:sp>
          <p:nvSpPr>
            <p:cNvPr id="5143" name="Text Box 39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…</a:t>
              </a:r>
            </a:p>
          </p:txBody>
        </p:sp>
        <p:sp>
          <p:nvSpPr>
            <p:cNvPr id="5144" name="Text Box 40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2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endParaRPr lang="fr-FR" sz="1600" b="1"/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8077200" y="4953001"/>
            <a:ext cx="2362200" cy="371475"/>
            <a:chOff x="4128" y="864"/>
            <a:chExt cx="1488" cy="234"/>
          </a:xfrm>
        </p:grpSpPr>
        <p:sp>
          <p:nvSpPr>
            <p:cNvPr id="5141" name="Text Box 42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…</a:t>
              </a:r>
            </a:p>
          </p:txBody>
        </p:sp>
        <p:sp>
          <p:nvSpPr>
            <p:cNvPr id="5142" name="Text Box 43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endParaRPr lang="fr-FR" sz="1600" b="1"/>
            </a:p>
          </p:txBody>
        </p:sp>
      </p:grpSp>
      <p:sp>
        <p:nvSpPr>
          <p:cNvPr id="104492" name="Line 44"/>
          <p:cNvSpPr>
            <a:spLocks noChangeShapeType="1"/>
          </p:cNvSpPr>
          <p:nvPr/>
        </p:nvSpPr>
        <p:spPr bwMode="auto">
          <a:xfrm>
            <a:off x="3352800" y="1614488"/>
            <a:ext cx="4724400" cy="290513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93" name="Line 45"/>
          <p:cNvSpPr>
            <a:spLocks noChangeShapeType="1"/>
          </p:cNvSpPr>
          <p:nvPr/>
        </p:nvSpPr>
        <p:spPr bwMode="auto">
          <a:xfrm flipV="1">
            <a:off x="5257800" y="2819400"/>
            <a:ext cx="2819400" cy="15240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94" name="Line 46"/>
          <p:cNvSpPr>
            <a:spLocks noChangeShapeType="1"/>
          </p:cNvSpPr>
          <p:nvPr/>
        </p:nvSpPr>
        <p:spPr bwMode="auto">
          <a:xfrm flipV="1">
            <a:off x="5486400" y="2895600"/>
            <a:ext cx="3886200" cy="1976439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524000" y="7620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77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animBg="1"/>
      <p:bldP spid="104492" grpId="0" animBg="1"/>
      <p:bldP spid="104493" grpId="0" animBg="1"/>
      <p:bldP spid="10449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19843"/>
            <a:ext cx="8229600" cy="72787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B80000"/>
                </a:solidFill>
                <a:cs typeface="+mj-cs"/>
              </a:rPr>
              <a:t>Accessing 1-Demensional Array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8001000" y="1574800"/>
            <a:ext cx="2514600" cy="449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/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8077200" y="1651000"/>
            <a:ext cx="2362200" cy="381000"/>
            <a:chOff x="4128" y="864"/>
            <a:chExt cx="1488" cy="240"/>
          </a:xfrm>
        </p:grpSpPr>
        <p:sp>
          <p:nvSpPr>
            <p:cNvPr id="6192" name="Text Box 5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Address</a:t>
              </a:r>
            </a:p>
          </p:txBody>
        </p:sp>
        <p:sp>
          <p:nvSpPr>
            <p:cNvPr id="6193" name="Text Box 6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Data</a:t>
              </a:r>
            </a:p>
          </p:txBody>
        </p:sp>
      </p:grpSp>
      <p:grpSp>
        <p:nvGrpSpPr>
          <p:cNvPr id="6149" name="Group 7"/>
          <p:cNvGrpSpPr>
            <a:grpSpLocks/>
          </p:cNvGrpSpPr>
          <p:nvPr/>
        </p:nvGrpSpPr>
        <p:grpSpPr bwMode="auto">
          <a:xfrm>
            <a:off x="8077200" y="2032000"/>
            <a:ext cx="2362200" cy="319088"/>
            <a:chOff x="4128" y="864"/>
            <a:chExt cx="1488" cy="201"/>
          </a:xfrm>
        </p:grpSpPr>
        <p:sp>
          <p:nvSpPr>
            <p:cNvPr id="6190" name="Text Box 8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980</a:t>
              </a:r>
            </a:p>
          </p:txBody>
        </p:sp>
        <p:sp>
          <p:nvSpPr>
            <p:cNvPr id="6191" name="Text Box 9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0</a:t>
              </a:r>
            </a:p>
          </p:txBody>
        </p:sp>
      </p:grpSp>
      <p:grpSp>
        <p:nvGrpSpPr>
          <p:cNvPr id="6150" name="Group 10"/>
          <p:cNvGrpSpPr>
            <a:grpSpLocks/>
          </p:cNvGrpSpPr>
          <p:nvPr/>
        </p:nvGrpSpPr>
        <p:grpSpPr bwMode="auto">
          <a:xfrm>
            <a:off x="8077200" y="2336800"/>
            <a:ext cx="2362200" cy="319088"/>
            <a:chOff x="4128" y="864"/>
            <a:chExt cx="1488" cy="201"/>
          </a:xfrm>
        </p:grpSpPr>
        <p:sp>
          <p:nvSpPr>
            <p:cNvPr id="6188" name="Text Box 11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982</a:t>
              </a:r>
            </a:p>
          </p:txBody>
        </p:sp>
        <p:sp>
          <p:nvSpPr>
            <p:cNvPr id="6189" name="Text Box 12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1</a:t>
              </a:r>
            </a:p>
          </p:txBody>
        </p:sp>
      </p:grpSp>
      <p:grpSp>
        <p:nvGrpSpPr>
          <p:cNvPr id="6151" name="Group 13"/>
          <p:cNvGrpSpPr>
            <a:grpSpLocks/>
          </p:cNvGrpSpPr>
          <p:nvPr/>
        </p:nvGrpSpPr>
        <p:grpSpPr bwMode="auto">
          <a:xfrm>
            <a:off x="8077200" y="2641600"/>
            <a:ext cx="2362200" cy="319088"/>
            <a:chOff x="4128" y="864"/>
            <a:chExt cx="1488" cy="201"/>
          </a:xfrm>
        </p:grpSpPr>
        <p:sp>
          <p:nvSpPr>
            <p:cNvPr id="6186" name="Text Box 14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984</a:t>
              </a:r>
            </a:p>
          </p:txBody>
        </p:sp>
        <p:sp>
          <p:nvSpPr>
            <p:cNvPr id="6187" name="Text Box 15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2</a:t>
              </a:r>
            </a:p>
          </p:txBody>
        </p:sp>
      </p:grpSp>
      <p:grpSp>
        <p:nvGrpSpPr>
          <p:cNvPr id="6152" name="Group 16"/>
          <p:cNvGrpSpPr>
            <a:grpSpLocks/>
          </p:cNvGrpSpPr>
          <p:nvPr/>
        </p:nvGrpSpPr>
        <p:grpSpPr bwMode="auto">
          <a:xfrm>
            <a:off x="8077200" y="2946400"/>
            <a:ext cx="2362200" cy="319088"/>
            <a:chOff x="4128" y="864"/>
            <a:chExt cx="1488" cy="201"/>
          </a:xfrm>
        </p:grpSpPr>
        <p:sp>
          <p:nvSpPr>
            <p:cNvPr id="6184" name="Text Box 17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986</a:t>
              </a:r>
            </a:p>
          </p:txBody>
        </p:sp>
        <p:sp>
          <p:nvSpPr>
            <p:cNvPr id="6185" name="Text Box 18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3</a:t>
              </a:r>
            </a:p>
          </p:txBody>
        </p:sp>
      </p:grpSp>
      <p:grpSp>
        <p:nvGrpSpPr>
          <p:cNvPr id="6153" name="Group 19"/>
          <p:cNvGrpSpPr>
            <a:grpSpLocks/>
          </p:cNvGrpSpPr>
          <p:nvPr/>
        </p:nvGrpSpPr>
        <p:grpSpPr bwMode="auto">
          <a:xfrm>
            <a:off x="8077200" y="3251200"/>
            <a:ext cx="2362200" cy="319088"/>
            <a:chOff x="4128" y="864"/>
            <a:chExt cx="1488" cy="201"/>
          </a:xfrm>
        </p:grpSpPr>
        <p:sp>
          <p:nvSpPr>
            <p:cNvPr id="6182" name="Text Box 20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988</a:t>
              </a:r>
            </a:p>
          </p:txBody>
        </p:sp>
        <p:sp>
          <p:nvSpPr>
            <p:cNvPr id="6183" name="Text Box 21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4</a:t>
              </a:r>
            </a:p>
          </p:txBody>
        </p:sp>
      </p:grpSp>
      <p:grpSp>
        <p:nvGrpSpPr>
          <p:cNvPr id="6154" name="Group 22"/>
          <p:cNvGrpSpPr>
            <a:grpSpLocks/>
          </p:cNvGrpSpPr>
          <p:nvPr/>
        </p:nvGrpSpPr>
        <p:grpSpPr bwMode="auto">
          <a:xfrm>
            <a:off x="8077200" y="3556000"/>
            <a:ext cx="2362200" cy="319088"/>
            <a:chOff x="4128" y="864"/>
            <a:chExt cx="1488" cy="201"/>
          </a:xfrm>
        </p:grpSpPr>
        <p:sp>
          <p:nvSpPr>
            <p:cNvPr id="6180" name="Text Box 23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990</a:t>
              </a:r>
            </a:p>
          </p:txBody>
        </p:sp>
        <p:sp>
          <p:nvSpPr>
            <p:cNvPr id="6181" name="Text Box 24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5</a:t>
              </a:r>
            </a:p>
          </p:txBody>
        </p:sp>
      </p:grpSp>
      <p:grpSp>
        <p:nvGrpSpPr>
          <p:cNvPr id="6155" name="Group 25"/>
          <p:cNvGrpSpPr>
            <a:grpSpLocks/>
          </p:cNvGrpSpPr>
          <p:nvPr/>
        </p:nvGrpSpPr>
        <p:grpSpPr bwMode="auto">
          <a:xfrm>
            <a:off x="8077200" y="3860800"/>
            <a:ext cx="2362200" cy="319088"/>
            <a:chOff x="4128" y="864"/>
            <a:chExt cx="1488" cy="201"/>
          </a:xfrm>
        </p:grpSpPr>
        <p:sp>
          <p:nvSpPr>
            <p:cNvPr id="6178" name="Text Box 26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992</a:t>
              </a:r>
            </a:p>
          </p:txBody>
        </p:sp>
        <p:sp>
          <p:nvSpPr>
            <p:cNvPr id="6179" name="Text Box 27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6</a:t>
              </a:r>
            </a:p>
          </p:txBody>
        </p:sp>
      </p:grpSp>
      <p:grpSp>
        <p:nvGrpSpPr>
          <p:cNvPr id="6156" name="Group 28"/>
          <p:cNvGrpSpPr>
            <a:grpSpLocks/>
          </p:cNvGrpSpPr>
          <p:nvPr/>
        </p:nvGrpSpPr>
        <p:grpSpPr bwMode="auto">
          <a:xfrm>
            <a:off x="8077200" y="4165600"/>
            <a:ext cx="2362200" cy="319088"/>
            <a:chOff x="4128" y="864"/>
            <a:chExt cx="1488" cy="201"/>
          </a:xfrm>
        </p:grpSpPr>
        <p:sp>
          <p:nvSpPr>
            <p:cNvPr id="6176" name="Text Box 29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994</a:t>
              </a:r>
            </a:p>
          </p:txBody>
        </p:sp>
        <p:sp>
          <p:nvSpPr>
            <p:cNvPr id="6177" name="Text Box 30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7</a:t>
              </a:r>
            </a:p>
          </p:txBody>
        </p:sp>
      </p:grpSp>
      <p:grpSp>
        <p:nvGrpSpPr>
          <p:cNvPr id="6157" name="Group 31"/>
          <p:cNvGrpSpPr>
            <a:grpSpLocks/>
          </p:cNvGrpSpPr>
          <p:nvPr/>
        </p:nvGrpSpPr>
        <p:grpSpPr bwMode="auto">
          <a:xfrm>
            <a:off x="8077200" y="4470400"/>
            <a:ext cx="2362200" cy="319088"/>
            <a:chOff x="4128" y="864"/>
            <a:chExt cx="1488" cy="201"/>
          </a:xfrm>
        </p:grpSpPr>
        <p:sp>
          <p:nvSpPr>
            <p:cNvPr id="6174" name="Text Box 32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996</a:t>
              </a:r>
            </a:p>
          </p:txBody>
        </p:sp>
        <p:sp>
          <p:nvSpPr>
            <p:cNvPr id="6175" name="Text Box 33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8</a:t>
              </a:r>
            </a:p>
          </p:txBody>
        </p:sp>
      </p:grpSp>
      <p:grpSp>
        <p:nvGrpSpPr>
          <p:cNvPr id="6158" name="Group 34"/>
          <p:cNvGrpSpPr>
            <a:grpSpLocks/>
          </p:cNvGrpSpPr>
          <p:nvPr/>
        </p:nvGrpSpPr>
        <p:grpSpPr bwMode="auto">
          <a:xfrm>
            <a:off x="8077200" y="5689600"/>
            <a:ext cx="2362200" cy="319088"/>
            <a:chOff x="4128" y="864"/>
            <a:chExt cx="1488" cy="201"/>
          </a:xfrm>
        </p:grpSpPr>
        <p:sp>
          <p:nvSpPr>
            <p:cNvPr id="6172" name="Text Box 35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998</a:t>
              </a:r>
            </a:p>
          </p:txBody>
        </p:sp>
        <p:sp>
          <p:nvSpPr>
            <p:cNvPr id="6173" name="Text Box 36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 dirty="0"/>
                <a:t>Element 49</a:t>
              </a:r>
            </a:p>
          </p:txBody>
        </p:sp>
      </p:grpSp>
      <p:grpSp>
        <p:nvGrpSpPr>
          <p:cNvPr id="6159" name="Group 37"/>
          <p:cNvGrpSpPr>
            <a:grpSpLocks/>
          </p:cNvGrpSpPr>
          <p:nvPr/>
        </p:nvGrpSpPr>
        <p:grpSpPr bwMode="auto">
          <a:xfrm>
            <a:off x="8077200" y="4851401"/>
            <a:ext cx="2362200" cy="371475"/>
            <a:chOff x="4128" y="864"/>
            <a:chExt cx="1488" cy="234"/>
          </a:xfrm>
        </p:grpSpPr>
        <p:sp>
          <p:nvSpPr>
            <p:cNvPr id="6170" name="Text Box 38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…</a:t>
              </a:r>
            </a:p>
          </p:txBody>
        </p:sp>
        <p:sp>
          <p:nvSpPr>
            <p:cNvPr id="6171" name="Text Box 39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2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endParaRPr lang="fr-FR" sz="1600" b="1"/>
            </a:p>
          </p:txBody>
        </p:sp>
      </p:grpSp>
      <p:grpSp>
        <p:nvGrpSpPr>
          <p:cNvPr id="6160" name="Group 40"/>
          <p:cNvGrpSpPr>
            <a:grpSpLocks/>
          </p:cNvGrpSpPr>
          <p:nvPr/>
        </p:nvGrpSpPr>
        <p:grpSpPr bwMode="auto">
          <a:xfrm>
            <a:off x="8077200" y="5232401"/>
            <a:ext cx="2362200" cy="371475"/>
            <a:chOff x="4128" y="864"/>
            <a:chExt cx="1488" cy="234"/>
          </a:xfrm>
        </p:grpSpPr>
        <p:sp>
          <p:nvSpPr>
            <p:cNvPr id="6168" name="Text Box 41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…</a:t>
              </a:r>
            </a:p>
          </p:txBody>
        </p:sp>
        <p:sp>
          <p:nvSpPr>
            <p:cNvPr id="6169" name="Text Box 42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endParaRPr lang="fr-FR" sz="1600" b="1"/>
            </a:p>
          </p:txBody>
        </p:sp>
      </p:grpSp>
      <p:sp>
        <p:nvSpPr>
          <p:cNvPr id="106539" name="Line 43"/>
          <p:cNvSpPr>
            <a:spLocks noChangeShapeType="1"/>
          </p:cNvSpPr>
          <p:nvPr/>
        </p:nvSpPr>
        <p:spPr bwMode="auto">
          <a:xfrm flipV="1">
            <a:off x="3886200" y="2184400"/>
            <a:ext cx="4191000" cy="11430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40" name="Line 44"/>
          <p:cNvSpPr>
            <a:spLocks noChangeShapeType="1"/>
          </p:cNvSpPr>
          <p:nvPr/>
        </p:nvSpPr>
        <p:spPr bwMode="auto">
          <a:xfrm flipV="1">
            <a:off x="4267200" y="3098800"/>
            <a:ext cx="3810000" cy="1081088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42" name="Text Box 46"/>
          <p:cNvSpPr txBox="1">
            <a:spLocks noChangeArrowheads="1"/>
          </p:cNvSpPr>
          <p:nvPr/>
        </p:nvSpPr>
        <p:spPr bwMode="auto">
          <a:xfrm>
            <a:off x="1752600" y="1928814"/>
            <a:ext cx="6019800" cy="3786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04813" indent="-404813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sz="2000" dirty="0">
                <a:latin typeface="Trebuchet MS" panose="020B0603020202020204" pitchFamily="34" charset="0"/>
              </a:rPr>
              <a:t>….</a:t>
            </a:r>
            <a:endParaRPr lang="en-US" sz="2000" dirty="0">
              <a:latin typeface="Trebuchet MS" panose="020B0603020202020204" pitchFamily="34" charset="0"/>
            </a:endParaRPr>
          </a:p>
          <a:p>
            <a:pPr eaLnBrk="1" hangingPunct="1"/>
            <a:r>
              <a:rPr lang="fr-FR" sz="2000" dirty="0">
                <a:latin typeface="Trebuchet MS" panose="020B0603020202020204" pitchFamily="34" charset="0"/>
              </a:rPr>
              <a:t>….</a:t>
            </a:r>
            <a:endParaRPr lang="en-US" sz="2000" dirty="0">
              <a:latin typeface="Trebuchet MS" panose="020B0603020202020204" pitchFamily="34" charset="0"/>
            </a:endParaRPr>
          </a:p>
          <a:p>
            <a:pPr eaLnBrk="1" hangingPunct="1"/>
            <a:r>
              <a:rPr lang="en-US" sz="2000" dirty="0">
                <a:latin typeface="Trebuchet MS" panose="020B0603020202020204" pitchFamily="34" charset="0"/>
              </a:rPr>
              <a:t>	</a:t>
            </a:r>
            <a:r>
              <a:rPr lang="en-US" sz="2000" dirty="0" err="1">
                <a:latin typeface="Trebuchet MS" panose="020B0603020202020204" pitchFamily="34" charset="0"/>
              </a:rPr>
              <a:t>int</a:t>
            </a:r>
            <a:r>
              <a:rPr lang="en-US" sz="2000" dirty="0">
                <a:latin typeface="Trebuchet MS" panose="020B0603020202020204" pitchFamily="34" charset="0"/>
              </a:rPr>
              <a:t> List [ 50 ];</a:t>
            </a:r>
          </a:p>
          <a:p>
            <a:pPr eaLnBrk="1" hangingPunct="1"/>
            <a:r>
              <a:rPr lang="en-US" sz="2000" dirty="0">
                <a:latin typeface="Trebuchet MS" panose="020B0603020202020204" pitchFamily="34" charset="0"/>
              </a:rPr>
              <a:t>	</a:t>
            </a:r>
            <a:r>
              <a:rPr lang="en-US" sz="2000" dirty="0" err="1">
                <a:latin typeface="Trebuchet MS" panose="020B0603020202020204" pitchFamily="34" charset="0"/>
              </a:rPr>
              <a:t>int</a:t>
            </a:r>
            <a:r>
              <a:rPr lang="en-US" sz="2000" dirty="0">
                <a:latin typeface="Trebuchet MS" panose="020B0603020202020204" pitchFamily="34" charset="0"/>
              </a:rPr>
              <a:t> *Pointer;</a:t>
            </a:r>
          </a:p>
          <a:p>
            <a:pPr eaLnBrk="1" hangingPunct="1"/>
            <a:r>
              <a:rPr lang="en-US" sz="2000" dirty="0">
                <a:latin typeface="Trebuchet MS" panose="020B0603020202020204" pitchFamily="34" charset="0"/>
              </a:rPr>
              <a:t>	Pointer = List; </a:t>
            </a:r>
            <a:r>
              <a:rPr lang="en-US" sz="2000" dirty="0">
                <a:solidFill>
                  <a:srgbClr val="008000"/>
                </a:solidFill>
                <a:latin typeface="Trebuchet MS" panose="020B0603020202020204" pitchFamily="34" charset="0"/>
              </a:rPr>
              <a:t>// Address of first Element</a:t>
            </a:r>
          </a:p>
          <a:p>
            <a:pPr eaLnBrk="1" hangingPunct="1"/>
            <a:endParaRPr lang="en-US" sz="2000" dirty="0">
              <a:solidFill>
                <a:schemeClr val="accent1"/>
              </a:solidFill>
              <a:latin typeface="Trebuchet MS" panose="020B0603020202020204" pitchFamily="34" charset="0"/>
            </a:endParaRPr>
          </a:p>
          <a:p>
            <a:pPr eaLnBrk="1" hangingPunct="1"/>
            <a:r>
              <a:rPr lang="en-US" sz="2000" dirty="0">
                <a:latin typeface="Trebuchet MS" panose="020B0603020202020204" pitchFamily="34" charset="0"/>
              </a:rPr>
              <a:t>	</a:t>
            </a:r>
            <a:r>
              <a:rPr lang="en-US" sz="2000" dirty="0" err="1">
                <a:latin typeface="Trebuchet MS" panose="020B0603020202020204" pitchFamily="34" charset="0"/>
              </a:rPr>
              <a:t>int</a:t>
            </a:r>
            <a:r>
              <a:rPr lang="en-US" sz="2000" dirty="0">
                <a:latin typeface="Trebuchet MS" panose="020B0603020202020204" pitchFamily="34" charset="0"/>
              </a:rPr>
              <a:t> *</a:t>
            </a:r>
            <a:r>
              <a:rPr lang="en-US" sz="2000" dirty="0" err="1">
                <a:latin typeface="Trebuchet MS" panose="020B0603020202020204" pitchFamily="34" charset="0"/>
              </a:rPr>
              <a:t>ptr</a:t>
            </a:r>
            <a:r>
              <a:rPr lang="en-US" sz="2000" dirty="0">
                <a:latin typeface="Trebuchet MS" panose="020B0603020202020204" pitchFamily="34" charset="0"/>
              </a:rPr>
              <a:t>;</a:t>
            </a:r>
          </a:p>
          <a:p>
            <a:pPr eaLnBrk="1" hangingPunct="1"/>
            <a:r>
              <a:rPr lang="en-US" sz="2000" dirty="0">
                <a:latin typeface="Trebuchet MS" panose="020B0603020202020204" pitchFamily="34" charset="0"/>
              </a:rPr>
              <a:t>	</a:t>
            </a:r>
            <a:r>
              <a:rPr lang="en-US" sz="2000" dirty="0" err="1">
                <a:latin typeface="Trebuchet MS" panose="020B0603020202020204" pitchFamily="34" charset="0"/>
              </a:rPr>
              <a:t>ptr</a:t>
            </a:r>
            <a:r>
              <a:rPr lang="en-US" sz="2000" dirty="0">
                <a:latin typeface="Trebuchet MS" panose="020B0603020202020204" pitchFamily="34" charset="0"/>
              </a:rPr>
              <a:t> = Pointer + 3; </a:t>
            </a:r>
            <a:r>
              <a:rPr lang="en-US" sz="2000" dirty="0">
                <a:solidFill>
                  <a:srgbClr val="008000"/>
                </a:solidFill>
                <a:latin typeface="Trebuchet MS" panose="020B0603020202020204" pitchFamily="34" charset="0"/>
              </a:rPr>
              <a:t>// Address of 4</a:t>
            </a:r>
            <a:r>
              <a:rPr lang="en-US" sz="2000" baseline="30000" dirty="0">
                <a:solidFill>
                  <a:srgbClr val="008000"/>
                </a:solidFill>
                <a:latin typeface="Trebuchet MS" panose="020B0603020202020204" pitchFamily="34" charset="0"/>
              </a:rPr>
              <a:t>th</a:t>
            </a:r>
            <a:r>
              <a:rPr lang="en-US" sz="2000" dirty="0">
                <a:solidFill>
                  <a:srgbClr val="008000"/>
                </a:solidFill>
                <a:latin typeface="Trebuchet MS" panose="020B0603020202020204" pitchFamily="34" charset="0"/>
              </a:rPr>
              <a:t> Element</a:t>
            </a:r>
          </a:p>
          <a:p>
            <a:pPr eaLnBrk="1" hangingPunct="1"/>
            <a:r>
              <a:rPr lang="en-US" sz="2000" dirty="0">
                <a:latin typeface="Trebuchet MS" panose="020B0603020202020204" pitchFamily="34" charset="0"/>
              </a:rPr>
              <a:t>	*</a:t>
            </a:r>
            <a:r>
              <a:rPr lang="en-US" sz="2000" dirty="0" err="1">
                <a:latin typeface="Trebuchet MS" panose="020B0603020202020204" pitchFamily="34" charset="0"/>
              </a:rPr>
              <a:t>ptr</a:t>
            </a:r>
            <a:r>
              <a:rPr lang="en-US" sz="2000" dirty="0">
                <a:latin typeface="Trebuchet MS" panose="020B0603020202020204" pitchFamily="34" charset="0"/>
              </a:rPr>
              <a:t> = 293; </a:t>
            </a:r>
            <a:r>
              <a:rPr lang="en-US" sz="2000" dirty="0">
                <a:solidFill>
                  <a:srgbClr val="008000"/>
                </a:solidFill>
                <a:latin typeface="Trebuchet MS" panose="020B0603020202020204" pitchFamily="34" charset="0"/>
              </a:rPr>
              <a:t>// 293 value store at 4</a:t>
            </a:r>
            <a:r>
              <a:rPr lang="en-US" sz="2000" baseline="30000" dirty="0">
                <a:solidFill>
                  <a:srgbClr val="008000"/>
                </a:solidFill>
                <a:latin typeface="Trebuchet MS" panose="020B0603020202020204" pitchFamily="34" charset="0"/>
              </a:rPr>
              <a:t>th</a:t>
            </a:r>
            <a:r>
              <a:rPr lang="en-US" sz="2000" dirty="0">
                <a:solidFill>
                  <a:srgbClr val="008000"/>
                </a:solidFill>
                <a:latin typeface="Trebuchet MS" panose="020B0603020202020204" pitchFamily="34" charset="0"/>
              </a:rPr>
              <a:t> element address</a:t>
            </a:r>
          </a:p>
          <a:p>
            <a:pPr eaLnBrk="1" hangingPunct="1"/>
            <a:endParaRPr lang="en-US" sz="2000" dirty="0">
              <a:solidFill>
                <a:srgbClr val="008000"/>
              </a:solidFill>
              <a:latin typeface="Trebuchet MS" panose="020B0603020202020204" pitchFamily="34" charset="0"/>
            </a:endParaRPr>
          </a:p>
          <a:p>
            <a:pPr eaLnBrk="1" hangingPunct="1"/>
            <a:r>
              <a:rPr lang="en-US" sz="2000" dirty="0">
                <a:latin typeface="Trebuchet MS" panose="020B0603020202020204" pitchFamily="34" charset="0"/>
              </a:rPr>
              <a:t>}</a:t>
            </a:r>
          </a:p>
        </p:txBody>
      </p:sp>
      <p:grpSp>
        <p:nvGrpSpPr>
          <p:cNvPr id="15" name="Group 47"/>
          <p:cNvGrpSpPr>
            <a:grpSpLocks/>
          </p:cNvGrpSpPr>
          <p:nvPr/>
        </p:nvGrpSpPr>
        <p:grpSpPr bwMode="auto">
          <a:xfrm>
            <a:off x="8077200" y="2946400"/>
            <a:ext cx="2362200" cy="319088"/>
            <a:chOff x="4128" y="864"/>
            <a:chExt cx="1488" cy="201"/>
          </a:xfrm>
        </p:grpSpPr>
        <p:sp>
          <p:nvSpPr>
            <p:cNvPr id="6166" name="Text Box 48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986</a:t>
              </a:r>
            </a:p>
          </p:txBody>
        </p:sp>
        <p:sp>
          <p:nvSpPr>
            <p:cNvPr id="6167" name="Text Box 49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rgbClr val="FF3300"/>
                  </a:solidFill>
                </a:rPr>
                <a:t>293</a:t>
              </a:r>
            </a:p>
          </p:txBody>
        </p:sp>
      </p:grpSp>
      <p:sp>
        <p:nvSpPr>
          <p:cNvPr id="106541" name="Line 45"/>
          <p:cNvSpPr>
            <a:spLocks noChangeShapeType="1"/>
          </p:cNvSpPr>
          <p:nvPr/>
        </p:nvSpPr>
        <p:spPr bwMode="auto">
          <a:xfrm flipV="1">
            <a:off x="4724400" y="3175000"/>
            <a:ext cx="4648200" cy="1309688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524000" y="7620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60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065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65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65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1065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065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065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1065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065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065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39" grpId="0" animBg="1"/>
      <p:bldP spid="106540" grpId="0" animBg="1"/>
      <p:bldP spid="10654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407227" y="9999"/>
            <a:ext cx="8229600" cy="73612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B80000"/>
                </a:solidFill>
                <a:cs typeface="+mj-cs"/>
              </a:rPr>
              <a:t>Accessing 1-Demensional Array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8001000" y="1295400"/>
            <a:ext cx="2514600" cy="449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/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8077200" y="1371600"/>
            <a:ext cx="2362200" cy="381000"/>
            <a:chOff x="4128" y="864"/>
            <a:chExt cx="1488" cy="240"/>
          </a:xfrm>
        </p:grpSpPr>
        <p:sp>
          <p:nvSpPr>
            <p:cNvPr id="7215" name="Text Box 5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Address</a:t>
              </a:r>
            </a:p>
          </p:txBody>
        </p:sp>
        <p:sp>
          <p:nvSpPr>
            <p:cNvPr id="7216" name="Text Box 6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Data</a:t>
              </a:r>
            </a:p>
          </p:txBody>
        </p:sp>
      </p:grpSp>
      <p:grpSp>
        <p:nvGrpSpPr>
          <p:cNvPr id="7173" name="Group 7"/>
          <p:cNvGrpSpPr>
            <a:grpSpLocks/>
          </p:cNvGrpSpPr>
          <p:nvPr/>
        </p:nvGrpSpPr>
        <p:grpSpPr bwMode="auto">
          <a:xfrm>
            <a:off x="8077200" y="1752600"/>
            <a:ext cx="2362200" cy="319088"/>
            <a:chOff x="4128" y="864"/>
            <a:chExt cx="1488" cy="201"/>
          </a:xfrm>
        </p:grpSpPr>
        <p:sp>
          <p:nvSpPr>
            <p:cNvPr id="7213" name="Text Box 8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980</a:t>
              </a:r>
            </a:p>
          </p:txBody>
        </p:sp>
        <p:sp>
          <p:nvSpPr>
            <p:cNvPr id="7214" name="Text Box 9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0</a:t>
              </a:r>
            </a:p>
          </p:txBody>
        </p:sp>
      </p:grpSp>
      <p:grpSp>
        <p:nvGrpSpPr>
          <p:cNvPr id="7174" name="Group 10"/>
          <p:cNvGrpSpPr>
            <a:grpSpLocks/>
          </p:cNvGrpSpPr>
          <p:nvPr/>
        </p:nvGrpSpPr>
        <p:grpSpPr bwMode="auto">
          <a:xfrm>
            <a:off x="8077200" y="2057400"/>
            <a:ext cx="2362200" cy="319088"/>
            <a:chOff x="4128" y="864"/>
            <a:chExt cx="1488" cy="201"/>
          </a:xfrm>
        </p:grpSpPr>
        <p:sp>
          <p:nvSpPr>
            <p:cNvPr id="7211" name="Text Box 11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982</a:t>
              </a:r>
            </a:p>
          </p:txBody>
        </p:sp>
        <p:sp>
          <p:nvSpPr>
            <p:cNvPr id="7212" name="Text Box 12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1</a:t>
              </a:r>
            </a:p>
          </p:txBody>
        </p:sp>
      </p:grpSp>
      <p:grpSp>
        <p:nvGrpSpPr>
          <p:cNvPr id="7175" name="Group 13"/>
          <p:cNvGrpSpPr>
            <a:grpSpLocks/>
          </p:cNvGrpSpPr>
          <p:nvPr/>
        </p:nvGrpSpPr>
        <p:grpSpPr bwMode="auto">
          <a:xfrm>
            <a:off x="8077200" y="2362200"/>
            <a:ext cx="2362200" cy="319088"/>
            <a:chOff x="4128" y="864"/>
            <a:chExt cx="1488" cy="201"/>
          </a:xfrm>
        </p:grpSpPr>
        <p:sp>
          <p:nvSpPr>
            <p:cNvPr id="7209" name="Text Box 14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984</a:t>
              </a:r>
            </a:p>
          </p:txBody>
        </p:sp>
        <p:sp>
          <p:nvSpPr>
            <p:cNvPr id="7210" name="Text Box 15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2</a:t>
              </a:r>
            </a:p>
          </p:txBody>
        </p:sp>
      </p:grpSp>
      <p:grpSp>
        <p:nvGrpSpPr>
          <p:cNvPr id="7176" name="Group 16"/>
          <p:cNvGrpSpPr>
            <a:grpSpLocks/>
          </p:cNvGrpSpPr>
          <p:nvPr/>
        </p:nvGrpSpPr>
        <p:grpSpPr bwMode="auto">
          <a:xfrm>
            <a:off x="8077200" y="2667000"/>
            <a:ext cx="2362200" cy="319088"/>
            <a:chOff x="4128" y="864"/>
            <a:chExt cx="1488" cy="201"/>
          </a:xfrm>
        </p:grpSpPr>
        <p:sp>
          <p:nvSpPr>
            <p:cNvPr id="7207" name="Text Box 17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986</a:t>
              </a:r>
            </a:p>
          </p:txBody>
        </p:sp>
        <p:sp>
          <p:nvSpPr>
            <p:cNvPr id="7208" name="Text Box 18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3</a:t>
              </a:r>
            </a:p>
          </p:txBody>
        </p:sp>
      </p:grpSp>
      <p:grpSp>
        <p:nvGrpSpPr>
          <p:cNvPr id="7177" name="Group 19"/>
          <p:cNvGrpSpPr>
            <a:grpSpLocks/>
          </p:cNvGrpSpPr>
          <p:nvPr/>
        </p:nvGrpSpPr>
        <p:grpSpPr bwMode="auto">
          <a:xfrm>
            <a:off x="8077200" y="2971800"/>
            <a:ext cx="2362200" cy="319088"/>
            <a:chOff x="4128" y="864"/>
            <a:chExt cx="1488" cy="201"/>
          </a:xfrm>
        </p:grpSpPr>
        <p:sp>
          <p:nvSpPr>
            <p:cNvPr id="7205" name="Text Box 20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988</a:t>
              </a:r>
            </a:p>
          </p:txBody>
        </p:sp>
        <p:sp>
          <p:nvSpPr>
            <p:cNvPr id="7206" name="Text Box 21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4</a:t>
              </a:r>
            </a:p>
          </p:txBody>
        </p:sp>
      </p:grpSp>
      <p:grpSp>
        <p:nvGrpSpPr>
          <p:cNvPr id="7178" name="Group 22"/>
          <p:cNvGrpSpPr>
            <a:grpSpLocks/>
          </p:cNvGrpSpPr>
          <p:nvPr/>
        </p:nvGrpSpPr>
        <p:grpSpPr bwMode="auto">
          <a:xfrm>
            <a:off x="8077200" y="3276600"/>
            <a:ext cx="2362200" cy="319088"/>
            <a:chOff x="4128" y="864"/>
            <a:chExt cx="1488" cy="201"/>
          </a:xfrm>
        </p:grpSpPr>
        <p:sp>
          <p:nvSpPr>
            <p:cNvPr id="7203" name="Text Box 23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990</a:t>
              </a:r>
            </a:p>
          </p:txBody>
        </p:sp>
        <p:sp>
          <p:nvSpPr>
            <p:cNvPr id="7204" name="Text Box 24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5</a:t>
              </a:r>
            </a:p>
          </p:txBody>
        </p:sp>
      </p:grpSp>
      <p:grpSp>
        <p:nvGrpSpPr>
          <p:cNvPr id="7179" name="Group 25"/>
          <p:cNvGrpSpPr>
            <a:grpSpLocks/>
          </p:cNvGrpSpPr>
          <p:nvPr/>
        </p:nvGrpSpPr>
        <p:grpSpPr bwMode="auto">
          <a:xfrm>
            <a:off x="8077200" y="3581400"/>
            <a:ext cx="2362200" cy="319088"/>
            <a:chOff x="4128" y="864"/>
            <a:chExt cx="1488" cy="201"/>
          </a:xfrm>
        </p:grpSpPr>
        <p:sp>
          <p:nvSpPr>
            <p:cNvPr id="7201" name="Text Box 26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992</a:t>
              </a:r>
            </a:p>
          </p:txBody>
        </p:sp>
        <p:sp>
          <p:nvSpPr>
            <p:cNvPr id="7202" name="Text Box 27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6</a:t>
              </a:r>
            </a:p>
          </p:txBody>
        </p:sp>
      </p:grpSp>
      <p:grpSp>
        <p:nvGrpSpPr>
          <p:cNvPr id="7180" name="Group 28"/>
          <p:cNvGrpSpPr>
            <a:grpSpLocks/>
          </p:cNvGrpSpPr>
          <p:nvPr/>
        </p:nvGrpSpPr>
        <p:grpSpPr bwMode="auto">
          <a:xfrm>
            <a:off x="8077200" y="3886200"/>
            <a:ext cx="2362200" cy="319088"/>
            <a:chOff x="4128" y="864"/>
            <a:chExt cx="1488" cy="201"/>
          </a:xfrm>
        </p:grpSpPr>
        <p:sp>
          <p:nvSpPr>
            <p:cNvPr id="7199" name="Text Box 29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994</a:t>
              </a:r>
            </a:p>
          </p:txBody>
        </p:sp>
        <p:sp>
          <p:nvSpPr>
            <p:cNvPr id="7200" name="Text Box 30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7</a:t>
              </a:r>
            </a:p>
          </p:txBody>
        </p:sp>
      </p:grpSp>
      <p:grpSp>
        <p:nvGrpSpPr>
          <p:cNvPr id="7181" name="Group 31"/>
          <p:cNvGrpSpPr>
            <a:grpSpLocks/>
          </p:cNvGrpSpPr>
          <p:nvPr/>
        </p:nvGrpSpPr>
        <p:grpSpPr bwMode="auto">
          <a:xfrm>
            <a:off x="8077200" y="4191000"/>
            <a:ext cx="2362200" cy="319088"/>
            <a:chOff x="4128" y="864"/>
            <a:chExt cx="1488" cy="201"/>
          </a:xfrm>
        </p:grpSpPr>
        <p:sp>
          <p:nvSpPr>
            <p:cNvPr id="7197" name="Text Box 32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996</a:t>
              </a:r>
            </a:p>
          </p:txBody>
        </p:sp>
        <p:sp>
          <p:nvSpPr>
            <p:cNvPr id="7198" name="Text Box 33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8</a:t>
              </a:r>
            </a:p>
          </p:txBody>
        </p:sp>
      </p:grpSp>
      <p:grpSp>
        <p:nvGrpSpPr>
          <p:cNvPr id="7182" name="Group 34"/>
          <p:cNvGrpSpPr>
            <a:grpSpLocks/>
          </p:cNvGrpSpPr>
          <p:nvPr/>
        </p:nvGrpSpPr>
        <p:grpSpPr bwMode="auto">
          <a:xfrm>
            <a:off x="8077200" y="5410200"/>
            <a:ext cx="2362200" cy="319088"/>
            <a:chOff x="4128" y="864"/>
            <a:chExt cx="1488" cy="201"/>
          </a:xfrm>
        </p:grpSpPr>
        <p:sp>
          <p:nvSpPr>
            <p:cNvPr id="7195" name="Text Box 35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998</a:t>
              </a:r>
            </a:p>
          </p:txBody>
        </p:sp>
        <p:sp>
          <p:nvSpPr>
            <p:cNvPr id="7196" name="Text Box 36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 dirty="0"/>
                <a:t>Element 49</a:t>
              </a:r>
            </a:p>
          </p:txBody>
        </p:sp>
      </p:grpSp>
      <p:grpSp>
        <p:nvGrpSpPr>
          <p:cNvPr id="7183" name="Group 37"/>
          <p:cNvGrpSpPr>
            <a:grpSpLocks/>
          </p:cNvGrpSpPr>
          <p:nvPr/>
        </p:nvGrpSpPr>
        <p:grpSpPr bwMode="auto">
          <a:xfrm>
            <a:off x="8077200" y="4572001"/>
            <a:ext cx="2362200" cy="371475"/>
            <a:chOff x="4128" y="864"/>
            <a:chExt cx="1488" cy="234"/>
          </a:xfrm>
        </p:grpSpPr>
        <p:sp>
          <p:nvSpPr>
            <p:cNvPr id="7193" name="Text Box 38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…</a:t>
              </a:r>
            </a:p>
          </p:txBody>
        </p:sp>
        <p:sp>
          <p:nvSpPr>
            <p:cNvPr id="7194" name="Text Box 39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2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endParaRPr lang="fr-FR" sz="1600" b="1"/>
            </a:p>
          </p:txBody>
        </p:sp>
      </p:grpSp>
      <p:grpSp>
        <p:nvGrpSpPr>
          <p:cNvPr id="7184" name="Group 40"/>
          <p:cNvGrpSpPr>
            <a:grpSpLocks/>
          </p:cNvGrpSpPr>
          <p:nvPr/>
        </p:nvGrpSpPr>
        <p:grpSpPr bwMode="auto">
          <a:xfrm>
            <a:off x="8077200" y="4953001"/>
            <a:ext cx="2362200" cy="371475"/>
            <a:chOff x="4128" y="864"/>
            <a:chExt cx="1488" cy="234"/>
          </a:xfrm>
        </p:grpSpPr>
        <p:sp>
          <p:nvSpPr>
            <p:cNvPr id="7191" name="Text Box 41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…</a:t>
              </a:r>
            </a:p>
          </p:txBody>
        </p:sp>
        <p:sp>
          <p:nvSpPr>
            <p:cNvPr id="7192" name="Text Box 42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endParaRPr lang="fr-FR" sz="1600" b="1"/>
            </a:p>
          </p:txBody>
        </p:sp>
      </p:grpSp>
      <p:sp>
        <p:nvSpPr>
          <p:cNvPr id="7185" name="Text Box 43"/>
          <p:cNvSpPr txBox="1">
            <a:spLocks noChangeArrowheads="1"/>
          </p:cNvSpPr>
          <p:nvPr/>
        </p:nvSpPr>
        <p:spPr bwMode="auto">
          <a:xfrm>
            <a:off x="1752600" y="1752600"/>
            <a:ext cx="6019800" cy="3786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04813" indent="-404813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sz="2000" dirty="0">
              <a:latin typeface="Trebuchet MS" panose="020B0603020202020204" pitchFamily="34" charset="0"/>
            </a:endParaRPr>
          </a:p>
          <a:p>
            <a:pPr eaLnBrk="1" hangingPunct="1"/>
            <a:r>
              <a:rPr lang="fr-FR" sz="2000" dirty="0">
                <a:latin typeface="Trebuchet MS" panose="020B0603020202020204" pitchFamily="34" charset="0"/>
              </a:rPr>
              <a:t>…</a:t>
            </a:r>
            <a:endParaRPr lang="en-US" sz="2000" dirty="0">
              <a:latin typeface="Trebuchet MS" panose="020B0603020202020204" pitchFamily="34" charset="0"/>
            </a:endParaRPr>
          </a:p>
          <a:p>
            <a:pPr eaLnBrk="1" hangingPunct="1"/>
            <a:r>
              <a:rPr lang="fr-FR" sz="2000" dirty="0">
                <a:latin typeface="Trebuchet MS" panose="020B0603020202020204" pitchFamily="34" charset="0"/>
              </a:rPr>
              <a:t>…</a:t>
            </a:r>
            <a:endParaRPr lang="en-US" sz="2000" dirty="0">
              <a:latin typeface="Trebuchet MS" panose="020B0603020202020204" pitchFamily="34" charset="0"/>
            </a:endParaRPr>
          </a:p>
          <a:p>
            <a:pPr eaLnBrk="1" hangingPunct="1"/>
            <a:r>
              <a:rPr lang="en-US" sz="2000" dirty="0">
                <a:latin typeface="Trebuchet MS" panose="020B0603020202020204" pitchFamily="34" charset="0"/>
              </a:rPr>
              <a:t>	</a:t>
            </a:r>
            <a:r>
              <a:rPr lang="en-US" sz="2000" dirty="0" err="1">
                <a:latin typeface="Trebuchet MS" panose="020B0603020202020204" pitchFamily="34" charset="0"/>
              </a:rPr>
              <a:t>int</a:t>
            </a:r>
            <a:r>
              <a:rPr lang="en-US" sz="2000" dirty="0">
                <a:latin typeface="Trebuchet MS" panose="020B0603020202020204" pitchFamily="34" charset="0"/>
              </a:rPr>
              <a:t> List [ 50 ];</a:t>
            </a:r>
          </a:p>
          <a:p>
            <a:pPr eaLnBrk="1" hangingPunct="1"/>
            <a:r>
              <a:rPr lang="en-US" sz="2000" dirty="0">
                <a:latin typeface="Trebuchet MS" panose="020B0603020202020204" pitchFamily="34" charset="0"/>
              </a:rPr>
              <a:t>	</a:t>
            </a:r>
            <a:r>
              <a:rPr lang="en-US" sz="2000" dirty="0" err="1">
                <a:latin typeface="Trebuchet MS" panose="020B0603020202020204" pitchFamily="34" charset="0"/>
              </a:rPr>
              <a:t>int</a:t>
            </a:r>
            <a:r>
              <a:rPr lang="en-US" sz="2000" dirty="0">
                <a:latin typeface="Trebuchet MS" panose="020B0603020202020204" pitchFamily="34" charset="0"/>
              </a:rPr>
              <a:t> *Pointer;</a:t>
            </a:r>
          </a:p>
          <a:p>
            <a:pPr eaLnBrk="1" hangingPunct="1"/>
            <a:r>
              <a:rPr lang="en-US" sz="2000" dirty="0">
                <a:latin typeface="Trebuchet MS" panose="020B0603020202020204" pitchFamily="34" charset="0"/>
              </a:rPr>
              <a:t>	Pointer = List;</a:t>
            </a:r>
          </a:p>
          <a:p>
            <a:pPr eaLnBrk="1" hangingPunct="1"/>
            <a:r>
              <a:rPr lang="en-US" sz="2000" dirty="0">
                <a:latin typeface="Trebuchet MS" panose="020B0603020202020204" pitchFamily="34" charset="0"/>
              </a:rPr>
              <a:t>	</a:t>
            </a:r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for ( </a:t>
            </a:r>
            <a:r>
              <a:rPr lang="en-US" sz="2000" dirty="0" err="1">
                <a:solidFill>
                  <a:srgbClr val="2C14DE"/>
                </a:solidFill>
                <a:latin typeface="Trebuchet MS" panose="020B0603020202020204" pitchFamily="34" charset="0"/>
              </a:rPr>
              <a:t>int</a:t>
            </a:r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solidFill>
                  <a:srgbClr val="2C14DE"/>
                </a:solidFill>
                <a:latin typeface="Trebuchet MS" panose="020B0603020202020204" pitchFamily="34" charset="0"/>
              </a:rPr>
              <a:t>i</a:t>
            </a:r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 = 0; </a:t>
            </a:r>
            <a:r>
              <a:rPr lang="en-US" sz="2000" dirty="0" err="1">
                <a:solidFill>
                  <a:srgbClr val="2C14DE"/>
                </a:solidFill>
                <a:latin typeface="Trebuchet MS" panose="020B0603020202020204" pitchFamily="34" charset="0"/>
              </a:rPr>
              <a:t>i</a:t>
            </a:r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 &lt; 50; </a:t>
            </a:r>
            <a:r>
              <a:rPr lang="en-US" sz="2000" dirty="0" err="1">
                <a:solidFill>
                  <a:srgbClr val="2C14DE"/>
                </a:solidFill>
                <a:latin typeface="Trebuchet MS" panose="020B0603020202020204" pitchFamily="34" charset="0"/>
              </a:rPr>
              <a:t>i</a:t>
            </a:r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++ )</a:t>
            </a:r>
          </a:p>
          <a:p>
            <a:pPr eaLnBrk="1" hangingPunct="1"/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	{</a:t>
            </a:r>
          </a:p>
          <a:p>
            <a:pPr eaLnBrk="1" hangingPunct="1"/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		</a:t>
            </a:r>
            <a:r>
              <a:rPr lang="en-US" sz="2000" dirty="0" err="1">
                <a:solidFill>
                  <a:srgbClr val="2C14DE"/>
                </a:solidFill>
                <a:latin typeface="Trebuchet MS" panose="020B0603020202020204" pitchFamily="34" charset="0"/>
              </a:rPr>
              <a:t>cout</a:t>
            </a:r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 &lt;&lt; *Pointer;</a:t>
            </a:r>
          </a:p>
          <a:p>
            <a:pPr eaLnBrk="1" hangingPunct="1"/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		Pointer++; </a:t>
            </a:r>
            <a:r>
              <a:rPr lang="en-US" sz="2000" b="1" dirty="0">
                <a:solidFill>
                  <a:srgbClr val="008000"/>
                </a:solidFill>
                <a:latin typeface="Trebuchet MS" panose="020B0603020202020204" pitchFamily="34" charset="0"/>
              </a:rPr>
              <a:t>// Address of next element</a:t>
            </a:r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	</a:t>
            </a:r>
          </a:p>
          <a:p>
            <a:pPr eaLnBrk="1" hangingPunct="1"/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     }</a:t>
            </a:r>
          </a:p>
          <a:p>
            <a:pPr eaLnBrk="1" hangingPunct="1"/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7186" name="Text Box 44"/>
          <p:cNvSpPr txBox="1">
            <a:spLocks noChangeArrowheads="1"/>
          </p:cNvSpPr>
          <p:nvPr/>
        </p:nvSpPr>
        <p:spPr bwMode="auto">
          <a:xfrm>
            <a:off x="1676400" y="6070600"/>
            <a:ext cx="6019800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04813" indent="-404813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000" dirty="0">
                <a:latin typeface="Trebuchet MS" panose="020B0603020202020204" pitchFamily="34" charset="0"/>
              </a:rPr>
              <a:t>	</a:t>
            </a:r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for ( </a:t>
            </a:r>
            <a:r>
              <a:rPr lang="en-US" sz="2000" dirty="0" err="1">
                <a:solidFill>
                  <a:srgbClr val="2C14DE"/>
                </a:solidFill>
                <a:latin typeface="Trebuchet MS" panose="020B0603020202020204" pitchFamily="34" charset="0"/>
              </a:rPr>
              <a:t>int</a:t>
            </a:r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 loop = 0; loop &lt; 50; loop++ )</a:t>
            </a:r>
          </a:p>
          <a:p>
            <a:pPr eaLnBrk="1" hangingPunct="1"/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		</a:t>
            </a:r>
            <a:r>
              <a:rPr lang="fr-FR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cout &lt;&lt;</a:t>
            </a:r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  Array [ loop ] ;</a:t>
            </a:r>
          </a:p>
        </p:txBody>
      </p:sp>
      <p:sp>
        <p:nvSpPr>
          <p:cNvPr id="7187" name="AutoShape 45"/>
          <p:cNvSpPr>
            <a:spLocks/>
          </p:cNvSpPr>
          <p:nvPr/>
        </p:nvSpPr>
        <p:spPr bwMode="auto">
          <a:xfrm>
            <a:off x="7162800" y="3657600"/>
            <a:ext cx="381000" cy="1447800"/>
          </a:xfrm>
          <a:prstGeom prst="rightBrace">
            <a:avLst>
              <a:gd name="adj1" fmla="val 31667"/>
              <a:gd name="adj2" fmla="val 50000"/>
            </a:avLst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/>
          </a:p>
        </p:txBody>
      </p:sp>
      <p:sp>
        <p:nvSpPr>
          <p:cNvPr id="7188" name="Text Box 46"/>
          <p:cNvSpPr txBox="1">
            <a:spLocks noChangeArrowheads="1"/>
          </p:cNvSpPr>
          <p:nvPr/>
        </p:nvSpPr>
        <p:spPr bwMode="auto">
          <a:xfrm>
            <a:off x="1676400" y="55626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4813" indent="-404813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400" b="1" u="sng">
                <a:solidFill>
                  <a:srgbClr val="FF3300"/>
                </a:solidFill>
                <a:latin typeface="Trebuchet MS" panose="020B0603020202020204" pitchFamily="34" charset="0"/>
              </a:rPr>
              <a:t>This is Equivalent to</a:t>
            </a:r>
          </a:p>
        </p:txBody>
      </p:sp>
      <p:sp>
        <p:nvSpPr>
          <p:cNvPr id="7189" name="Line 47"/>
          <p:cNvSpPr>
            <a:spLocks noChangeShapeType="1"/>
          </p:cNvSpPr>
          <p:nvPr/>
        </p:nvSpPr>
        <p:spPr bwMode="auto">
          <a:xfrm flipH="1">
            <a:off x="4876800" y="4419600"/>
            <a:ext cx="2362200" cy="1371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Text Box 48"/>
          <p:cNvSpPr txBox="1">
            <a:spLocks noChangeArrowheads="1"/>
          </p:cNvSpPr>
          <p:nvPr/>
        </p:nvSpPr>
        <p:spPr bwMode="auto">
          <a:xfrm>
            <a:off x="1600200" y="968375"/>
            <a:ext cx="6172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000" dirty="0">
                <a:latin typeface="Trebuchet MS" panose="020B0603020202020204" pitchFamily="34" charset="0"/>
              </a:rPr>
              <a:t>We can access all element of List [50] using Pointers and for loop combinations.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24000" y="7620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219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"/>
            <a:ext cx="8707582" cy="82382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B80000"/>
                </a:solidFill>
                <a:cs typeface="+mj-cs"/>
              </a:rPr>
              <a:t>Accessing 2-Demensional Array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066800"/>
            <a:ext cx="6324600" cy="5410200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/>
              <a:t>Note that the statements 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sz="2000" b="1" dirty="0" err="1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*Pointer;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sz="20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 = &amp;List [3];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/>
              <a:t>represents that we are accessing the address of 4</a:t>
            </a:r>
            <a:r>
              <a:rPr lang="en-US" sz="2400" b="1" baseline="30000" dirty="0"/>
              <a:t>th</a:t>
            </a:r>
            <a:r>
              <a:rPr lang="en-US" sz="2400" b="1" dirty="0"/>
              <a:t> slot.</a:t>
            </a:r>
          </a:p>
          <a:p>
            <a:pPr marL="0" indent="0">
              <a:lnSpc>
                <a:spcPct val="80000"/>
              </a:lnSpc>
              <a:buNone/>
              <a:defRPr/>
            </a:pPr>
            <a:endParaRPr 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/>
              <a:t>In 2-Demensional array the statements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sz="2000" b="1" dirty="0" err="1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List[ 5 ][ 6 ];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sz="2000" b="1" dirty="0" err="1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*Pointer;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sz="20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 = &amp;List [3];</a:t>
            </a:r>
          </a:p>
          <a:p>
            <a:pPr marL="0" indent="0">
              <a:lnSpc>
                <a:spcPct val="80000"/>
              </a:lnSpc>
              <a:buNone/>
              <a:defRPr/>
            </a:pPr>
            <a:endParaRPr lang="en-US" sz="2400" b="1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2400" b="1" dirty="0"/>
              <a:t>     Represents that we are accessing the address    of 4</a:t>
            </a:r>
            <a:r>
              <a:rPr lang="en-US" sz="2400" b="1" baseline="30000" dirty="0"/>
              <a:t>th</a:t>
            </a:r>
            <a:r>
              <a:rPr lang="en-US" sz="2400" b="1" dirty="0"/>
              <a:t> row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b="1" dirty="0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solidFill>
                  <a:srgbClr val="FF3300"/>
                </a:solidFill>
              </a:rPr>
              <a:t>or </a:t>
            </a:r>
            <a:r>
              <a:rPr lang="en-US" sz="2400" b="1" i="1" dirty="0">
                <a:solidFill>
                  <a:srgbClr val="2C14DE"/>
                </a:solidFill>
              </a:rPr>
              <a:t>the address the 4</a:t>
            </a:r>
            <a:r>
              <a:rPr lang="en-US" sz="2400" b="1" i="1" baseline="30000" dirty="0">
                <a:solidFill>
                  <a:srgbClr val="2C14DE"/>
                </a:solidFill>
              </a:rPr>
              <a:t>th</a:t>
            </a:r>
            <a:r>
              <a:rPr lang="en-US" sz="2400" b="1" i="1" dirty="0">
                <a:solidFill>
                  <a:srgbClr val="2C14DE"/>
                </a:solidFill>
              </a:rPr>
              <a:t> row and 1</a:t>
            </a:r>
            <a:r>
              <a:rPr lang="en-US" sz="2400" b="1" i="1" baseline="30000" dirty="0">
                <a:solidFill>
                  <a:srgbClr val="2C14DE"/>
                </a:solidFill>
              </a:rPr>
              <a:t>st</a:t>
            </a:r>
            <a:r>
              <a:rPr lang="en-US" sz="2400" b="1" i="1" dirty="0">
                <a:solidFill>
                  <a:srgbClr val="2C14DE"/>
                </a:solidFill>
              </a:rPr>
              <a:t> column.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8001000" y="1295400"/>
            <a:ext cx="2514600" cy="449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/>
          </a:p>
        </p:txBody>
      </p:sp>
      <p:grpSp>
        <p:nvGrpSpPr>
          <p:cNvPr id="8197" name="Group 5"/>
          <p:cNvGrpSpPr>
            <a:grpSpLocks/>
          </p:cNvGrpSpPr>
          <p:nvPr/>
        </p:nvGrpSpPr>
        <p:grpSpPr bwMode="auto">
          <a:xfrm>
            <a:off x="8077200" y="1371600"/>
            <a:ext cx="2362200" cy="381000"/>
            <a:chOff x="4128" y="864"/>
            <a:chExt cx="1488" cy="240"/>
          </a:xfrm>
        </p:grpSpPr>
        <p:sp>
          <p:nvSpPr>
            <p:cNvPr id="8235" name="Text Box 6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Address</a:t>
              </a:r>
            </a:p>
          </p:txBody>
        </p:sp>
        <p:sp>
          <p:nvSpPr>
            <p:cNvPr id="8236" name="Text Box 7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Data</a:t>
              </a:r>
            </a:p>
          </p:txBody>
        </p:sp>
      </p:grpSp>
      <p:grpSp>
        <p:nvGrpSpPr>
          <p:cNvPr id="8198" name="Group 8"/>
          <p:cNvGrpSpPr>
            <a:grpSpLocks/>
          </p:cNvGrpSpPr>
          <p:nvPr/>
        </p:nvGrpSpPr>
        <p:grpSpPr bwMode="auto">
          <a:xfrm>
            <a:off x="8077200" y="1752600"/>
            <a:ext cx="2362200" cy="319088"/>
            <a:chOff x="4128" y="864"/>
            <a:chExt cx="1488" cy="201"/>
          </a:xfrm>
        </p:grpSpPr>
        <p:sp>
          <p:nvSpPr>
            <p:cNvPr id="8233" name="Text Box 9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980</a:t>
              </a:r>
            </a:p>
          </p:txBody>
        </p:sp>
        <p:sp>
          <p:nvSpPr>
            <p:cNvPr id="8234" name="Text Box 10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0</a:t>
              </a:r>
            </a:p>
          </p:txBody>
        </p:sp>
      </p:grpSp>
      <p:grpSp>
        <p:nvGrpSpPr>
          <p:cNvPr id="8199" name="Group 11"/>
          <p:cNvGrpSpPr>
            <a:grpSpLocks/>
          </p:cNvGrpSpPr>
          <p:nvPr/>
        </p:nvGrpSpPr>
        <p:grpSpPr bwMode="auto">
          <a:xfrm>
            <a:off x="8077200" y="2057400"/>
            <a:ext cx="2362200" cy="319088"/>
            <a:chOff x="4128" y="864"/>
            <a:chExt cx="1488" cy="201"/>
          </a:xfrm>
        </p:grpSpPr>
        <p:sp>
          <p:nvSpPr>
            <p:cNvPr id="8231" name="Text Box 12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982</a:t>
              </a:r>
            </a:p>
          </p:txBody>
        </p:sp>
        <p:sp>
          <p:nvSpPr>
            <p:cNvPr id="8232" name="Text Box 13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1</a:t>
              </a:r>
            </a:p>
          </p:txBody>
        </p:sp>
      </p:grpSp>
      <p:grpSp>
        <p:nvGrpSpPr>
          <p:cNvPr id="8200" name="Group 14"/>
          <p:cNvGrpSpPr>
            <a:grpSpLocks/>
          </p:cNvGrpSpPr>
          <p:nvPr/>
        </p:nvGrpSpPr>
        <p:grpSpPr bwMode="auto">
          <a:xfrm>
            <a:off x="8077200" y="2362200"/>
            <a:ext cx="2362200" cy="319088"/>
            <a:chOff x="4128" y="864"/>
            <a:chExt cx="1488" cy="201"/>
          </a:xfrm>
        </p:grpSpPr>
        <p:sp>
          <p:nvSpPr>
            <p:cNvPr id="8229" name="Text Box 15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984</a:t>
              </a:r>
            </a:p>
          </p:txBody>
        </p:sp>
        <p:sp>
          <p:nvSpPr>
            <p:cNvPr id="8230" name="Text Box 16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2</a:t>
              </a:r>
            </a:p>
          </p:txBody>
        </p:sp>
      </p:grpSp>
      <p:grpSp>
        <p:nvGrpSpPr>
          <p:cNvPr id="8201" name="Group 17"/>
          <p:cNvGrpSpPr>
            <a:grpSpLocks/>
          </p:cNvGrpSpPr>
          <p:nvPr/>
        </p:nvGrpSpPr>
        <p:grpSpPr bwMode="auto">
          <a:xfrm>
            <a:off x="8077200" y="2667000"/>
            <a:ext cx="2362200" cy="319088"/>
            <a:chOff x="4128" y="864"/>
            <a:chExt cx="1488" cy="201"/>
          </a:xfrm>
        </p:grpSpPr>
        <p:sp>
          <p:nvSpPr>
            <p:cNvPr id="8227" name="Text Box 18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986</a:t>
              </a:r>
            </a:p>
          </p:txBody>
        </p:sp>
        <p:sp>
          <p:nvSpPr>
            <p:cNvPr id="8228" name="Text Box 19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3</a:t>
              </a:r>
            </a:p>
          </p:txBody>
        </p:sp>
      </p:grpSp>
      <p:grpSp>
        <p:nvGrpSpPr>
          <p:cNvPr id="8202" name="Group 20"/>
          <p:cNvGrpSpPr>
            <a:grpSpLocks/>
          </p:cNvGrpSpPr>
          <p:nvPr/>
        </p:nvGrpSpPr>
        <p:grpSpPr bwMode="auto">
          <a:xfrm>
            <a:off x="8077200" y="2971800"/>
            <a:ext cx="2362200" cy="319088"/>
            <a:chOff x="4128" y="864"/>
            <a:chExt cx="1488" cy="201"/>
          </a:xfrm>
        </p:grpSpPr>
        <p:sp>
          <p:nvSpPr>
            <p:cNvPr id="8225" name="Text Box 21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988</a:t>
              </a:r>
            </a:p>
          </p:txBody>
        </p:sp>
        <p:sp>
          <p:nvSpPr>
            <p:cNvPr id="8226" name="Text Box 22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4</a:t>
              </a:r>
            </a:p>
          </p:txBody>
        </p:sp>
      </p:grpSp>
      <p:grpSp>
        <p:nvGrpSpPr>
          <p:cNvPr id="8203" name="Group 23"/>
          <p:cNvGrpSpPr>
            <a:grpSpLocks/>
          </p:cNvGrpSpPr>
          <p:nvPr/>
        </p:nvGrpSpPr>
        <p:grpSpPr bwMode="auto">
          <a:xfrm>
            <a:off x="8077200" y="3276600"/>
            <a:ext cx="2362200" cy="319088"/>
            <a:chOff x="4128" y="864"/>
            <a:chExt cx="1488" cy="201"/>
          </a:xfrm>
        </p:grpSpPr>
        <p:sp>
          <p:nvSpPr>
            <p:cNvPr id="8223" name="Text Box 24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990</a:t>
              </a:r>
            </a:p>
          </p:txBody>
        </p:sp>
        <p:sp>
          <p:nvSpPr>
            <p:cNvPr id="8224" name="Text Box 25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5</a:t>
              </a:r>
            </a:p>
          </p:txBody>
        </p:sp>
      </p:grpSp>
      <p:grpSp>
        <p:nvGrpSpPr>
          <p:cNvPr id="8204" name="Group 26"/>
          <p:cNvGrpSpPr>
            <a:grpSpLocks/>
          </p:cNvGrpSpPr>
          <p:nvPr/>
        </p:nvGrpSpPr>
        <p:grpSpPr bwMode="auto">
          <a:xfrm>
            <a:off x="8077200" y="3581400"/>
            <a:ext cx="2362200" cy="319088"/>
            <a:chOff x="4128" y="864"/>
            <a:chExt cx="1488" cy="201"/>
          </a:xfrm>
        </p:grpSpPr>
        <p:sp>
          <p:nvSpPr>
            <p:cNvPr id="8221" name="Text Box 27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992</a:t>
              </a:r>
            </a:p>
          </p:txBody>
        </p:sp>
        <p:sp>
          <p:nvSpPr>
            <p:cNvPr id="8222" name="Text Box 28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6</a:t>
              </a:r>
            </a:p>
          </p:txBody>
        </p:sp>
      </p:grpSp>
      <p:grpSp>
        <p:nvGrpSpPr>
          <p:cNvPr id="8205" name="Group 29"/>
          <p:cNvGrpSpPr>
            <a:grpSpLocks/>
          </p:cNvGrpSpPr>
          <p:nvPr/>
        </p:nvGrpSpPr>
        <p:grpSpPr bwMode="auto">
          <a:xfrm>
            <a:off x="8077200" y="3886200"/>
            <a:ext cx="2362200" cy="319088"/>
            <a:chOff x="4128" y="864"/>
            <a:chExt cx="1488" cy="201"/>
          </a:xfrm>
        </p:grpSpPr>
        <p:sp>
          <p:nvSpPr>
            <p:cNvPr id="8219" name="Text Box 30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994</a:t>
              </a:r>
            </a:p>
          </p:txBody>
        </p:sp>
        <p:sp>
          <p:nvSpPr>
            <p:cNvPr id="8220" name="Text Box 31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7</a:t>
              </a:r>
            </a:p>
          </p:txBody>
        </p:sp>
      </p:grpSp>
      <p:grpSp>
        <p:nvGrpSpPr>
          <p:cNvPr id="8206" name="Group 32"/>
          <p:cNvGrpSpPr>
            <a:grpSpLocks/>
          </p:cNvGrpSpPr>
          <p:nvPr/>
        </p:nvGrpSpPr>
        <p:grpSpPr bwMode="auto">
          <a:xfrm>
            <a:off x="8077200" y="4191000"/>
            <a:ext cx="2362200" cy="319088"/>
            <a:chOff x="4128" y="864"/>
            <a:chExt cx="1488" cy="201"/>
          </a:xfrm>
        </p:grpSpPr>
        <p:sp>
          <p:nvSpPr>
            <p:cNvPr id="8217" name="Text Box 33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996</a:t>
              </a:r>
            </a:p>
          </p:txBody>
        </p:sp>
        <p:sp>
          <p:nvSpPr>
            <p:cNvPr id="8218" name="Text Box 34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8</a:t>
              </a:r>
            </a:p>
          </p:txBody>
        </p:sp>
      </p:grpSp>
      <p:grpSp>
        <p:nvGrpSpPr>
          <p:cNvPr id="8207" name="Group 35"/>
          <p:cNvGrpSpPr>
            <a:grpSpLocks/>
          </p:cNvGrpSpPr>
          <p:nvPr/>
        </p:nvGrpSpPr>
        <p:grpSpPr bwMode="auto">
          <a:xfrm>
            <a:off x="8077200" y="5410200"/>
            <a:ext cx="2362200" cy="319088"/>
            <a:chOff x="4128" y="864"/>
            <a:chExt cx="1488" cy="201"/>
          </a:xfrm>
        </p:grpSpPr>
        <p:sp>
          <p:nvSpPr>
            <p:cNvPr id="8215" name="Text Box 36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998</a:t>
              </a:r>
            </a:p>
          </p:txBody>
        </p:sp>
        <p:sp>
          <p:nvSpPr>
            <p:cNvPr id="8216" name="Text Box 37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50</a:t>
              </a:r>
            </a:p>
          </p:txBody>
        </p:sp>
      </p:grpSp>
      <p:grpSp>
        <p:nvGrpSpPr>
          <p:cNvPr id="8208" name="Group 38"/>
          <p:cNvGrpSpPr>
            <a:grpSpLocks/>
          </p:cNvGrpSpPr>
          <p:nvPr/>
        </p:nvGrpSpPr>
        <p:grpSpPr bwMode="auto">
          <a:xfrm>
            <a:off x="8077200" y="4572001"/>
            <a:ext cx="2362200" cy="371475"/>
            <a:chOff x="4128" y="864"/>
            <a:chExt cx="1488" cy="234"/>
          </a:xfrm>
        </p:grpSpPr>
        <p:sp>
          <p:nvSpPr>
            <p:cNvPr id="8213" name="Text Box 39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…</a:t>
              </a:r>
            </a:p>
          </p:txBody>
        </p:sp>
        <p:sp>
          <p:nvSpPr>
            <p:cNvPr id="8214" name="Text Box 40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2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endParaRPr lang="fr-FR" sz="1600" b="1"/>
            </a:p>
          </p:txBody>
        </p:sp>
      </p:grpSp>
      <p:grpSp>
        <p:nvGrpSpPr>
          <p:cNvPr id="8209" name="Group 41"/>
          <p:cNvGrpSpPr>
            <a:grpSpLocks/>
          </p:cNvGrpSpPr>
          <p:nvPr/>
        </p:nvGrpSpPr>
        <p:grpSpPr bwMode="auto">
          <a:xfrm>
            <a:off x="8077200" y="4953001"/>
            <a:ext cx="2362200" cy="371475"/>
            <a:chOff x="4128" y="864"/>
            <a:chExt cx="1488" cy="234"/>
          </a:xfrm>
        </p:grpSpPr>
        <p:sp>
          <p:nvSpPr>
            <p:cNvPr id="8211" name="Text Box 42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…</a:t>
              </a:r>
            </a:p>
          </p:txBody>
        </p:sp>
        <p:sp>
          <p:nvSpPr>
            <p:cNvPr id="8212" name="Text Box 43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endParaRPr lang="fr-FR" sz="1600" b="1"/>
            </a:p>
          </p:txBody>
        </p:sp>
      </p:grpSp>
      <p:sp>
        <p:nvSpPr>
          <p:cNvPr id="8210" name="Line 44"/>
          <p:cNvSpPr>
            <a:spLocks noChangeShapeType="1"/>
          </p:cNvSpPr>
          <p:nvPr/>
        </p:nvSpPr>
        <p:spPr bwMode="auto">
          <a:xfrm>
            <a:off x="5029200" y="1897470"/>
            <a:ext cx="3048000" cy="921931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579418" y="876214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937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31473" y="-23554"/>
            <a:ext cx="8229600" cy="87604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B80000"/>
                </a:solidFill>
                <a:cs typeface="+mj-cs"/>
              </a:rPr>
              <a:t>Accessing 2-Demensional Array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327006"/>
            <a:ext cx="5653088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 lvl="1" eaLnBrk="1" hangingPunct="1">
              <a:defRPr/>
            </a:pPr>
            <a:r>
              <a:rPr lang="en-US" b="1" dirty="0" err="1"/>
              <a:t>int</a:t>
            </a:r>
            <a:r>
              <a:rPr lang="en-US" b="1" dirty="0"/>
              <a:t> List [ 9 ] [ 6 ];</a:t>
            </a:r>
          </a:p>
          <a:p>
            <a:pPr lvl="1" eaLnBrk="1" hangingPunct="1">
              <a:defRPr/>
            </a:pPr>
            <a:r>
              <a:rPr lang="en-US" b="1" dirty="0" err="1"/>
              <a:t>int</a:t>
            </a:r>
            <a:r>
              <a:rPr lang="en-US" b="1" dirty="0"/>
              <a:t> *</a:t>
            </a:r>
            <a:r>
              <a:rPr lang="en-US" b="1" dirty="0" err="1"/>
              <a:t>ptr</a:t>
            </a:r>
            <a:r>
              <a:rPr lang="en-US" b="1" dirty="0"/>
              <a:t>;</a:t>
            </a:r>
          </a:p>
          <a:p>
            <a:pPr lvl="1" eaLnBrk="1" hangingPunct="1">
              <a:defRPr/>
            </a:pPr>
            <a:r>
              <a:rPr lang="en-US" b="1" dirty="0" err="1"/>
              <a:t>ptr</a:t>
            </a:r>
            <a:r>
              <a:rPr lang="en-US" b="1" dirty="0"/>
              <a:t> = &amp;List [3];</a:t>
            </a:r>
          </a:p>
          <a:p>
            <a:pPr lvl="1" eaLnBrk="1" hangingPunct="1">
              <a:defRPr/>
            </a:pPr>
            <a:endParaRPr lang="en-US" b="1" dirty="0"/>
          </a:p>
          <a:p>
            <a:pPr eaLnBrk="1" hangingPunct="1">
              <a:defRPr/>
            </a:pPr>
            <a:r>
              <a:rPr lang="en-US" dirty="0"/>
              <a:t>To access the address of </a:t>
            </a:r>
            <a:r>
              <a:rPr lang="en-US" b="1" dirty="0">
                <a:solidFill>
                  <a:srgbClr val="2C14DE"/>
                </a:solidFill>
              </a:rPr>
              <a:t>4</a:t>
            </a:r>
            <a:r>
              <a:rPr lang="en-US" b="1" baseline="30000" dirty="0">
                <a:solidFill>
                  <a:srgbClr val="2C14DE"/>
                </a:solidFill>
              </a:rPr>
              <a:t>th</a:t>
            </a:r>
            <a:r>
              <a:rPr lang="en-US" b="1" dirty="0">
                <a:solidFill>
                  <a:srgbClr val="2C14DE"/>
                </a:solidFill>
              </a:rPr>
              <a:t> row 2</a:t>
            </a:r>
            <a:r>
              <a:rPr lang="en-US" b="1" baseline="30000" dirty="0">
                <a:solidFill>
                  <a:srgbClr val="2C14DE"/>
                </a:solidFill>
              </a:rPr>
              <a:t>nd</a:t>
            </a:r>
            <a:r>
              <a:rPr lang="en-US" b="1" dirty="0">
                <a:solidFill>
                  <a:srgbClr val="2C14DE"/>
                </a:solidFill>
              </a:rPr>
              <a:t>  column</a:t>
            </a:r>
            <a:r>
              <a:rPr lang="en-US" b="1" dirty="0"/>
              <a:t>:</a:t>
            </a:r>
            <a:endParaRPr lang="en-US" dirty="0"/>
          </a:p>
          <a:p>
            <a:pPr lvl="1" eaLnBrk="1" hangingPunct="1">
              <a:defRPr/>
            </a:pPr>
            <a:r>
              <a:rPr lang="en-US" b="1" dirty="0" err="1">
                <a:solidFill>
                  <a:srgbClr val="B80000"/>
                </a:solidFill>
              </a:rPr>
              <a:t>ptr</a:t>
            </a:r>
            <a:r>
              <a:rPr lang="en-US" b="1" dirty="0">
                <a:solidFill>
                  <a:srgbClr val="B80000"/>
                </a:solidFill>
              </a:rPr>
              <a:t>++;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address of 4</a:t>
            </a:r>
            <a:r>
              <a:rPr lang="en-US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row 2</a:t>
            </a:r>
            <a:r>
              <a:rPr lang="en-US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nd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column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lvl="1" eaLnBrk="1" hangingPunct="1">
              <a:defRPr/>
            </a:pPr>
            <a:r>
              <a:rPr lang="en-US" dirty="0"/>
              <a:t>(</a:t>
            </a:r>
            <a:r>
              <a:rPr lang="en-US" b="1" dirty="0">
                <a:solidFill>
                  <a:srgbClr val="B80000"/>
                </a:solidFill>
              </a:rPr>
              <a:t>faster than normal array accessing </a:t>
            </a:r>
            <a:r>
              <a:rPr lang="en-US" b="1" dirty="0">
                <a:solidFill>
                  <a:srgbClr val="1E7509"/>
                </a:solidFill>
              </a:rPr>
              <a:t>Why?</a:t>
            </a:r>
            <a:r>
              <a:rPr lang="en-US" b="1" dirty="0"/>
              <a:t>)</a:t>
            </a:r>
          </a:p>
          <a:p>
            <a:pPr lvl="1" eaLnBrk="1" hangingPunct="1">
              <a:defRPr/>
            </a:pPr>
            <a:r>
              <a:rPr lang="en-US" dirty="0"/>
              <a:t>Equivalent to </a:t>
            </a:r>
            <a:r>
              <a:rPr lang="en-US" b="1" dirty="0">
                <a:solidFill>
                  <a:srgbClr val="2C14DE"/>
                </a:solidFill>
              </a:rPr>
              <a:t>List [3][1] ;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7772400" y="1752600"/>
            <a:ext cx="2819400" cy="327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/>
          </a:p>
        </p:txBody>
      </p:sp>
      <p:grpSp>
        <p:nvGrpSpPr>
          <p:cNvPr id="9221" name="Group 5"/>
          <p:cNvGrpSpPr>
            <a:grpSpLocks/>
          </p:cNvGrpSpPr>
          <p:nvPr/>
        </p:nvGrpSpPr>
        <p:grpSpPr bwMode="auto">
          <a:xfrm>
            <a:off x="8305800" y="2200276"/>
            <a:ext cx="2286000" cy="314325"/>
            <a:chOff x="3408" y="1008"/>
            <a:chExt cx="1440" cy="198"/>
          </a:xfrm>
        </p:grpSpPr>
        <p:sp>
          <p:nvSpPr>
            <p:cNvPr id="9299" name="Text Box 6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302</a:t>
              </a:r>
            </a:p>
          </p:txBody>
        </p:sp>
        <p:sp>
          <p:nvSpPr>
            <p:cNvPr id="9300" name="Text Box 7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304</a:t>
              </a:r>
            </a:p>
          </p:txBody>
        </p:sp>
        <p:sp>
          <p:nvSpPr>
            <p:cNvPr id="9301" name="Text Box 8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300</a:t>
              </a:r>
            </a:p>
          </p:txBody>
        </p:sp>
        <p:sp>
          <p:nvSpPr>
            <p:cNvPr id="9302" name="Text Box 9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306</a:t>
              </a:r>
            </a:p>
          </p:txBody>
        </p:sp>
        <p:sp>
          <p:nvSpPr>
            <p:cNvPr id="9303" name="Text Box 10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308</a:t>
              </a:r>
            </a:p>
          </p:txBody>
        </p:sp>
        <p:sp>
          <p:nvSpPr>
            <p:cNvPr id="9304" name="Text Box 11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310</a:t>
              </a:r>
            </a:p>
          </p:txBody>
        </p:sp>
      </p:grpSp>
      <p:grpSp>
        <p:nvGrpSpPr>
          <p:cNvPr id="9222" name="Group 12"/>
          <p:cNvGrpSpPr>
            <a:grpSpLocks/>
          </p:cNvGrpSpPr>
          <p:nvPr/>
        </p:nvGrpSpPr>
        <p:grpSpPr bwMode="auto">
          <a:xfrm>
            <a:off x="8305800" y="2514601"/>
            <a:ext cx="2286000" cy="314325"/>
            <a:chOff x="3408" y="1008"/>
            <a:chExt cx="1440" cy="198"/>
          </a:xfrm>
        </p:grpSpPr>
        <p:sp>
          <p:nvSpPr>
            <p:cNvPr id="9293" name="Text Box 13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314</a:t>
              </a:r>
            </a:p>
          </p:txBody>
        </p:sp>
        <p:sp>
          <p:nvSpPr>
            <p:cNvPr id="9294" name="Text Box 14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316</a:t>
              </a:r>
            </a:p>
          </p:txBody>
        </p:sp>
        <p:sp>
          <p:nvSpPr>
            <p:cNvPr id="9295" name="Text Box 15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312</a:t>
              </a:r>
            </a:p>
          </p:txBody>
        </p:sp>
        <p:sp>
          <p:nvSpPr>
            <p:cNvPr id="9296" name="Text Box 16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318</a:t>
              </a:r>
            </a:p>
          </p:txBody>
        </p:sp>
        <p:sp>
          <p:nvSpPr>
            <p:cNvPr id="9297" name="Text Box 17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320</a:t>
              </a:r>
            </a:p>
          </p:txBody>
        </p:sp>
        <p:sp>
          <p:nvSpPr>
            <p:cNvPr id="9298" name="Text Box 18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322</a:t>
              </a:r>
            </a:p>
          </p:txBody>
        </p:sp>
      </p:grpSp>
      <p:grpSp>
        <p:nvGrpSpPr>
          <p:cNvPr id="9223" name="Group 19"/>
          <p:cNvGrpSpPr>
            <a:grpSpLocks/>
          </p:cNvGrpSpPr>
          <p:nvPr/>
        </p:nvGrpSpPr>
        <p:grpSpPr bwMode="auto">
          <a:xfrm>
            <a:off x="8305800" y="2819401"/>
            <a:ext cx="2286000" cy="314325"/>
            <a:chOff x="3408" y="1008"/>
            <a:chExt cx="1440" cy="198"/>
          </a:xfrm>
        </p:grpSpPr>
        <p:sp>
          <p:nvSpPr>
            <p:cNvPr id="9287" name="Text Box 20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326</a:t>
              </a:r>
            </a:p>
          </p:txBody>
        </p:sp>
        <p:sp>
          <p:nvSpPr>
            <p:cNvPr id="9288" name="Text Box 21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328</a:t>
              </a:r>
            </a:p>
          </p:txBody>
        </p:sp>
        <p:sp>
          <p:nvSpPr>
            <p:cNvPr id="9289" name="Text Box 22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324</a:t>
              </a:r>
            </a:p>
          </p:txBody>
        </p:sp>
        <p:sp>
          <p:nvSpPr>
            <p:cNvPr id="9290" name="Text Box 23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330</a:t>
              </a:r>
            </a:p>
          </p:txBody>
        </p:sp>
        <p:sp>
          <p:nvSpPr>
            <p:cNvPr id="9291" name="Text Box 24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332</a:t>
              </a:r>
            </a:p>
          </p:txBody>
        </p:sp>
        <p:sp>
          <p:nvSpPr>
            <p:cNvPr id="9292" name="Text Box 25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334</a:t>
              </a:r>
            </a:p>
          </p:txBody>
        </p:sp>
      </p:grpSp>
      <p:grpSp>
        <p:nvGrpSpPr>
          <p:cNvPr id="9224" name="Group 26"/>
          <p:cNvGrpSpPr>
            <a:grpSpLocks/>
          </p:cNvGrpSpPr>
          <p:nvPr/>
        </p:nvGrpSpPr>
        <p:grpSpPr bwMode="auto">
          <a:xfrm>
            <a:off x="8305800" y="3114676"/>
            <a:ext cx="2286000" cy="314325"/>
            <a:chOff x="3408" y="1008"/>
            <a:chExt cx="1440" cy="198"/>
          </a:xfrm>
        </p:grpSpPr>
        <p:sp>
          <p:nvSpPr>
            <p:cNvPr id="9281" name="Text Box 27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338</a:t>
              </a:r>
            </a:p>
          </p:txBody>
        </p:sp>
        <p:sp>
          <p:nvSpPr>
            <p:cNvPr id="9282" name="Text Box 28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340</a:t>
              </a:r>
            </a:p>
          </p:txBody>
        </p:sp>
        <p:sp>
          <p:nvSpPr>
            <p:cNvPr id="9283" name="Text Box 29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336</a:t>
              </a:r>
            </a:p>
          </p:txBody>
        </p:sp>
        <p:sp>
          <p:nvSpPr>
            <p:cNvPr id="9284" name="Text Box 30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342</a:t>
              </a:r>
            </a:p>
          </p:txBody>
        </p:sp>
        <p:sp>
          <p:nvSpPr>
            <p:cNvPr id="9285" name="Text Box 31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344</a:t>
              </a:r>
            </a:p>
          </p:txBody>
        </p:sp>
        <p:sp>
          <p:nvSpPr>
            <p:cNvPr id="9286" name="Text Box 32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346</a:t>
              </a:r>
            </a:p>
          </p:txBody>
        </p:sp>
      </p:grpSp>
      <p:grpSp>
        <p:nvGrpSpPr>
          <p:cNvPr id="9225" name="Group 33"/>
          <p:cNvGrpSpPr>
            <a:grpSpLocks/>
          </p:cNvGrpSpPr>
          <p:nvPr/>
        </p:nvGrpSpPr>
        <p:grpSpPr bwMode="auto">
          <a:xfrm>
            <a:off x="8305800" y="3419476"/>
            <a:ext cx="2286000" cy="314325"/>
            <a:chOff x="3408" y="1008"/>
            <a:chExt cx="1440" cy="198"/>
          </a:xfrm>
        </p:grpSpPr>
        <p:sp>
          <p:nvSpPr>
            <p:cNvPr id="9275" name="Text Box 34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350</a:t>
              </a:r>
            </a:p>
          </p:txBody>
        </p:sp>
        <p:sp>
          <p:nvSpPr>
            <p:cNvPr id="9276" name="Text Box 35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352</a:t>
              </a:r>
            </a:p>
          </p:txBody>
        </p:sp>
        <p:sp>
          <p:nvSpPr>
            <p:cNvPr id="9277" name="Text Box 36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348</a:t>
              </a:r>
            </a:p>
          </p:txBody>
        </p:sp>
        <p:sp>
          <p:nvSpPr>
            <p:cNvPr id="9278" name="Text Box 37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354</a:t>
              </a:r>
            </a:p>
          </p:txBody>
        </p:sp>
        <p:sp>
          <p:nvSpPr>
            <p:cNvPr id="9279" name="Text Box 38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356</a:t>
              </a:r>
            </a:p>
          </p:txBody>
        </p:sp>
        <p:sp>
          <p:nvSpPr>
            <p:cNvPr id="9280" name="Text Box 39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358</a:t>
              </a:r>
            </a:p>
          </p:txBody>
        </p:sp>
      </p:grpSp>
      <p:grpSp>
        <p:nvGrpSpPr>
          <p:cNvPr id="9226" name="Group 40"/>
          <p:cNvGrpSpPr>
            <a:grpSpLocks/>
          </p:cNvGrpSpPr>
          <p:nvPr/>
        </p:nvGrpSpPr>
        <p:grpSpPr bwMode="auto">
          <a:xfrm>
            <a:off x="8305800" y="3724276"/>
            <a:ext cx="2286000" cy="314325"/>
            <a:chOff x="3408" y="1008"/>
            <a:chExt cx="1440" cy="198"/>
          </a:xfrm>
        </p:grpSpPr>
        <p:sp>
          <p:nvSpPr>
            <p:cNvPr id="9269" name="Text Box 41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362</a:t>
              </a:r>
            </a:p>
          </p:txBody>
        </p:sp>
        <p:sp>
          <p:nvSpPr>
            <p:cNvPr id="9270" name="Text Box 42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364</a:t>
              </a:r>
            </a:p>
          </p:txBody>
        </p:sp>
        <p:sp>
          <p:nvSpPr>
            <p:cNvPr id="9271" name="Text Box 43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360</a:t>
              </a:r>
            </a:p>
          </p:txBody>
        </p:sp>
        <p:sp>
          <p:nvSpPr>
            <p:cNvPr id="9272" name="Text Box 44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366</a:t>
              </a:r>
            </a:p>
          </p:txBody>
        </p:sp>
        <p:sp>
          <p:nvSpPr>
            <p:cNvPr id="9273" name="Text Box 45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368</a:t>
              </a:r>
            </a:p>
          </p:txBody>
        </p:sp>
        <p:sp>
          <p:nvSpPr>
            <p:cNvPr id="9274" name="Text Box 46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370</a:t>
              </a:r>
            </a:p>
          </p:txBody>
        </p:sp>
      </p:grpSp>
      <p:grpSp>
        <p:nvGrpSpPr>
          <p:cNvPr id="9227" name="Group 47"/>
          <p:cNvGrpSpPr>
            <a:grpSpLocks/>
          </p:cNvGrpSpPr>
          <p:nvPr/>
        </p:nvGrpSpPr>
        <p:grpSpPr bwMode="auto">
          <a:xfrm>
            <a:off x="8305800" y="4038601"/>
            <a:ext cx="2286000" cy="314325"/>
            <a:chOff x="3408" y="1008"/>
            <a:chExt cx="1440" cy="198"/>
          </a:xfrm>
        </p:grpSpPr>
        <p:sp>
          <p:nvSpPr>
            <p:cNvPr id="9263" name="Text Box 48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374</a:t>
              </a:r>
            </a:p>
          </p:txBody>
        </p:sp>
        <p:sp>
          <p:nvSpPr>
            <p:cNvPr id="9264" name="Text Box 49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376</a:t>
              </a:r>
            </a:p>
          </p:txBody>
        </p:sp>
        <p:sp>
          <p:nvSpPr>
            <p:cNvPr id="9265" name="Text Box 50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372</a:t>
              </a:r>
            </a:p>
          </p:txBody>
        </p:sp>
        <p:sp>
          <p:nvSpPr>
            <p:cNvPr id="9266" name="Text Box 51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378</a:t>
              </a:r>
            </a:p>
          </p:txBody>
        </p:sp>
        <p:sp>
          <p:nvSpPr>
            <p:cNvPr id="9267" name="Text Box 52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380</a:t>
              </a:r>
            </a:p>
          </p:txBody>
        </p:sp>
        <p:sp>
          <p:nvSpPr>
            <p:cNvPr id="9268" name="Text Box 53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382</a:t>
              </a:r>
            </a:p>
          </p:txBody>
        </p:sp>
      </p:grpSp>
      <p:grpSp>
        <p:nvGrpSpPr>
          <p:cNvPr id="9228" name="Group 54"/>
          <p:cNvGrpSpPr>
            <a:grpSpLocks/>
          </p:cNvGrpSpPr>
          <p:nvPr/>
        </p:nvGrpSpPr>
        <p:grpSpPr bwMode="auto">
          <a:xfrm>
            <a:off x="8305800" y="4343401"/>
            <a:ext cx="2286000" cy="314325"/>
            <a:chOff x="3408" y="1008"/>
            <a:chExt cx="1440" cy="198"/>
          </a:xfrm>
        </p:grpSpPr>
        <p:sp>
          <p:nvSpPr>
            <p:cNvPr id="9257" name="Text Box 55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386</a:t>
              </a:r>
            </a:p>
          </p:txBody>
        </p:sp>
        <p:sp>
          <p:nvSpPr>
            <p:cNvPr id="9258" name="Text Box 56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388</a:t>
              </a:r>
            </a:p>
          </p:txBody>
        </p:sp>
        <p:sp>
          <p:nvSpPr>
            <p:cNvPr id="9259" name="Text Box 57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384</a:t>
              </a:r>
            </a:p>
          </p:txBody>
        </p:sp>
        <p:sp>
          <p:nvSpPr>
            <p:cNvPr id="9260" name="Text Box 58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390</a:t>
              </a:r>
            </a:p>
          </p:txBody>
        </p:sp>
        <p:sp>
          <p:nvSpPr>
            <p:cNvPr id="9261" name="Text Box 59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392</a:t>
              </a:r>
            </a:p>
          </p:txBody>
        </p:sp>
        <p:sp>
          <p:nvSpPr>
            <p:cNvPr id="9262" name="Text Box 60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394</a:t>
              </a:r>
            </a:p>
          </p:txBody>
        </p:sp>
      </p:grpSp>
      <p:grpSp>
        <p:nvGrpSpPr>
          <p:cNvPr id="9229" name="Group 61"/>
          <p:cNvGrpSpPr>
            <a:grpSpLocks/>
          </p:cNvGrpSpPr>
          <p:nvPr/>
        </p:nvGrpSpPr>
        <p:grpSpPr bwMode="auto">
          <a:xfrm>
            <a:off x="8305800" y="4638676"/>
            <a:ext cx="2286000" cy="314325"/>
            <a:chOff x="3408" y="1008"/>
            <a:chExt cx="1440" cy="198"/>
          </a:xfrm>
        </p:grpSpPr>
        <p:sp>
          <p:nvSpPr>
            <p:cNvPr id="9251" name="Text Box 62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398</a:t>
              </a:r>
            </a:p>
          </p:txBody>
        </p:sp>
        <p:sp>
          <p:nvSpPr>
            <p:cNvPr id="9252" name="Text Box 63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400</a:t>
              </a:r>
            </a:p>
          </p:txBody>
        </p:sp>
        <p:sp>
          <p:nvSpPr>
            <p:cNvPr id="9253" name="Text Box 64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396</a:t>
              </a:r>
            </a:p>
          </p:txBody>
        </p:sp>
        <p:sp>
          <p:nvSpPr>
            <p:cNvPr id="9254" name="Text Box 65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402</a:t>
              </a:r>
            </a:p>
          </p:txBody>
        </p:sp>
        <p:sp>
          <p:nvSpPr>
            <p:cNvPr id="9255" name="Text Box 66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404</a:t>
              </a:r>
            </a:p>
          </p:txBody>
        </p:sp>
        <p:sp>
          <p:nvSpPr>
            <p:cNvPr id="9256" name="Text Box 67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406</a:t>
              </a:r>
            </a:p>
          </p:txBody>
        </p:sp>
      </p:grpSp>
      <p:sp>
        <p:nvSpPr>
          <p:cNvPr id="9230" name="Text Box 68"/>
          <p:cNvSpPr txBox="1">
            <a:spLocks noChangeArrowheads="1"/>
          </p:cNvSpPr>
          <p:nvPr/>
        </p:nvSpPr>
        <p:spPr bwMode="auto">
          <a:xfrm>
            <a:off x="8686800" y="1819276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9231" name="Text Box 69"/>
          <p:cNvSpPr txBox="1">
            <a:spLocks noChangeArrowheads="1"/>
          </p:cNvSpPr>
          <p:nvPr/>
        </p:nvSpPr>
        <p:spPr bwMode="auto">
          <a:xfrm>
            <a:off x="9067800" y="1819276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9232" name="Text Box 70"/>
          <p:cNvSpPr txBox="1">
            <a:spLocks noChangeArrowheads="1"/>
          </p:cNvSpPr>
          <p:nvPr/>
        </p:nvSpPr>
        <p:spPr bwMode="auto">
          <a:xfrm>
            <a:off x="8305800" y="1819276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9233" name="Text Box 71"/>
          <p:cNvSpPr txBox="1">
            <a:spLocks noChangeArrowheads="1"/>
          </p:cNvSpPr>
          <p:nvPr/>
        </p:nvSpPr>
        <p:spPr bwMode="auto">
          <a:xfrm>
            <a:off x="9448800" y="1819276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9234" name="Text Box 72"/>
          <p:cNvSpPr txBox="1">
            <a:spLocks noChangeArrowheads="1"/>
          </p:cNvSpPr>
          <p:nvPr/>
        </p:nvSpPr>
        <p:spPr bwMode="auto">
          <a:xfrm>
            <a:off x="9829800" y="1819276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235" name="Text Box 73"/>
          <p:cNvSpPr txBox="1">
            <a:spLocks noChangeArrowheads="1"/>
          </p:cNvSpPr>
          <p:nvPr/>
        </p:nvSpPr>
        <p:spPr bwMode="auto">
          <a:xfrm>
            <a:off x="10210800" y="1819276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9236" name="Text Box 74"/>
          <p:cNvSpPr txBox="1">
            <a:spLocks noChangeArrowheads="1"/>
          </p:cNvSpPr>
          <p:nvPr/>
        </p:nvSpPr>
        <p:spPr bwMode="auto">
          <a:xfrm>
            <a:off x="7848600" y="2209801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9237" name="Text Box 75"/>
          <p:cNvSpPr txBox="1">
            <a:spLocks noChangeArrowheads="1"/>
          </p:cNvSpPr>
          <p:nvPr/>
        </p:nvSpPr>
        <p:spPr bwMode="auto">
          <a:xfrm>
            <a:off x="7848600" y="2514601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9238" name="Text Box 76"/>
          <p:cNvSpPr txBox="1">
            <a:spLocks noChangeArrowheads="1"/>
          </p:cNvSpPr>
          <p:nvPr/>
        </p:nvSpPr>
        <p:spPr bwMode="auto">
          <a:xfrm>
            <a:off x="7848600" y="2819401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9239" name="Text Box 77"/>
          <p:cNvSpPr txBox="1">
            <a:spLocks noChangeArrowheads="1"/>
          </p:cNvSpPr>
          <p:nvPr/>
        </p:nvSpPr>
        <p:spPr bwMode="auto">
          <a:xfrm>
            <a:off x="7848600" y="3124201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9240" name="Text Box 78"/>
          <p:cNvSpPr txBox="1">
            <a:spLocks noChangeArrowheads="1"/>
          </p:cNvSpPr>
          <p:nvPr/>
        </p:nvSpPr>
        <p:spPr bwMode="auto">
          <a:xfrm>
            <a:off x="7848600" y="3429001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241" name="Text Box 79"/>
          <p:cNvSpPr txBox="1">
            <a:spLocks noChangeArrowheads="1"/>
          </p:cNvSpPr>
          <p:nvPr/>
        </p:nvSpPr>
        <p:spPr bwMode="auto">
          <a:xfrm>
            <a:off x="7848600" y="3724276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</a:p>
        </p:txBody>
      </p:sp>
      <p:sp>
        <p:nvSpPr>
          <p:cNvPr id="9242" name="Text Box 80"/>
          <p:cNvSpPr txBox="1">
            <a:spLocks noChangeArrowheads="1"/>
          </p:cNvSpPr>
          <p:nvPr/>
        </p:nvSpPr>
        <p:spPr bwMode="auto">
          <a:xfrm>
            <a:off x="7848600" y="4038601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243" name="Text Box 81"/>
          <p:cNvSpPr txBox="1">
            <a:spLocks noChangeArrowheads="1"/>
          </p:cNvSpPr>
          <p:nvPr/>
        </p:nvSpPr>
        <p:spPr bwMode="auto">
          <a:xfrm>
            <a:off x="7848600" y="4343401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9244" name="Text Box 82"/>
          <p:cNvSpPr txBox="1">
            <a:spLocks noChangeArrowheads="1"/>
          </p:cNvSpPr>
          <p:nvPr/>
        </p:nvSpPr>
        <p:spPr bwMode="auto">
          <a:xfrm>
            <a:off x="7848600" y="4648201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9245" name="Text Box 83"/>
          <p:cNvSpPr txBox="1">
            <a:spLocks noChangeArrowheads="1"/>
          </p:cNvSpPr>
          <p:nvPr/>
        </p:nvSpPr>
        <p:spPr bwMode="auto">
          <a:xfrm>
            <a:off x="8686800" y="1309688"/>
            <a:ext cx="106680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FFFF00"/>
                </a:solidFill>
              </a:rPr>
              <a:t>Column</a:t>
            </a:r>
          </a:p>
        </p:txBody>
      </p:sp>
      <p:sp>
        <p:nvSpPr>
          <p:cNvPr id="9246" name="Text Box 84"/>
          <p:cNvSpPr txBox="1">
            <a:spLocks noChangeArrowheads="1"/>
          </p:cNvSpPr>
          <p:nvPr/>
        </p:nvSpPr>
        <p:spPr bwMode="auto">
          <a:xfrm rot="5400000">
            <a:off x="7131844" y="3321844"/>
            <a:ext cx="76200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FF00"/>
                </a:solidFill>
              </a:rPr>
              <a:t>Row</a:t>
            </a:r>
          </a:p>
        </p:txBody>
      </p:sp>
      <p:sp>
        <p:nvSpPr>
          <p:cNvPr id="9247" name="Line 85"/>
          <p:cNvSpPr>
            <a:spLocks noChangeShapeType="1"/>
          </p:cNvSpPr>
          <p:nvPr/>
        </p:nvSpPr>
        <p:spPr bwMode="auto">
          <a:xfrm flipH="1" flipV="1">
            <a:off x="8001000" y="4876800"/>
            <a:ext cx="1066800" cy="936481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8" name="Text Box 86"/>
          <p:cNvSpPr txBox="1">
            <a:spLocks noChangeArrowheads="1"/>
          </p:cNvSpPr>
          <p:nvPr/>
        </p:nvSpPr>
        <p:spPr bwMode="auto">
          <a:xfrm>
            <a:off x="8229600" y="5715001"/>
            <a:ext cx="21336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1E7509"/>
                </a:solidFill>
              </a:rPr>
              <a:t>Memory address</a:t>
            </a:r>
          </a:p>
        </p:txBody>
      </p:sp>
      <p:sp>
        <p:nvSpPr>
          <p:cNvPr id="85079" name="Line 87"/>
          <p:cNvSpPr>
            <a:spLocks noChangeShapeType="1"/>
          </p:cNvSpPr>
          <p:nvPr/>
        </p:nvSpPr>
        <p:spPr bwMode="auto">
          <a:xfrm>
            <a:off x="4343400" y="2514600"/>
            <a:ext cx="3505200" cy="770056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80" name="Line 88"/>
          <p:cNvSpPr>
            <a:spLocks noChangeShapeType="1"/>
          </p:cNvSpPr>
          <p:nvPr/>
        </p:nvSpPr>
        <p:spPr bwMode="auto">
          <a:xfrm flipV="1">
            <a:off x="5105401" y="3321193"/>
            <a:ext cx="3733799" cy="2393806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569028" y="874914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19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79" grpId="0" animBg="1"/>
      <p:bldP spid="8508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28100"/>
            <a:ext cx="9144000" cy="86915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B80000"/>
                </a:solidFill>
                <a:cs typeface="+mj-cs"/>
              </a:rPr>
              <a:t>Accessing 2-Demensional Array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1562100" y="1066800"/>
            <a:ext cx="5753100" cy="57912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We know </a:t>
            </a:r>
            <a:r>
              <a:rPr lang="en-US" sz="2400" b="1" dirty="0"/>
              <a:t>computer can perform only one </a:t>
            </a:r>
            <a:r>
              <a:rPr lang="en-US" sz="2400" b="1" dirty="0">
                <a:solidFill>
                  <a:srgbClr val="1E7509"/>
                </a:solidFill>
              </a:rPr>
              <a:t>operation at any time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B80000"/>
                </a:solidFill>
              </a:rPr>
              <a:t>remember fetch-decode-execute cycle</a:t>
            </a:r>
            <a:r>
              <a:rPr lang="en-US" sz="2400" dirty="0"/>
              <a:t>).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Thus to access List [3][1] element (</a:t>
            </a:r>
            <a:r>
              <a:rPr lang="en-US" sz="2400" b="1" dirty="0">
                <a:solidFill>
                  <a:srgbClr val="B80000"/>
                </a:solidFill>
              </a:rPr>
              <a:t>without pointer</a:t>
            </a:r>
            <a:r>
              <a:rPr lang="en-US" sz="2400" b="1" dirty="0"/>
              <a:t>) two operations are involved:-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1E7509"/>
                </a:solidFill>
              </a:rPr>
              <a:t>First to determine row List [3]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1E7509"/>
                </a:solidFill>
              </a:rPr>
              <a:t>Second to determine column List[3][1]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1800" b="1" dirty="0">
              <a:solidFill>
                <a:srgbClr val="1E7509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sz="1800" b="1" dirty="0">
              <a:solidFill>
                <a:srgbClr val="1E7509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solidFill>
                  <a:srgbClr val="B80000"/>
                </a:solidFill>
              </a:rPr>
              <a:t>But using pointer we can reach the element of 4</a:t>
            </a:r>
            <a:r>
              <a:rPr lang="en-US" sz="2400" baseline="30000" dirty="0">
                <a:solidFill>
                  <a:srgbClr val="B80000"/>
                </a:solidFill>
              </a:rPr>
              <a:t>th</a:t>
            </a:r>
            <a:r>
              <a:rPr lang="en-US" sz="2400" dirty="0">
                <a:solidFill>
                  <a:srgbClr val="B80000"/>
                </a:solidFill>
              </a:rPr>
              <a:t> row 2</a:t>
            </a:r>
            <a:r>
              <a:rPr lang="en-US" sz="2400" baseline="30000" dirty="0">
                <a:solidFill>
                  <a:srgbClr val="B80000"/>
                </a:solidFill>
              </a:rPr>
              <a:t>nd</a:t>
            </a:r>
            <a:r>
              <a:rPr lang="en-US" sz="2400" dirty="0">
                <a:solidFill>
                  <a:srgbClr val="B80000"/>
                </a:solidFill>
              </a:rPr>
              <a:t> column (directly) by </a:t>
            </a:r>
            <a:r>
              <a:rPr lang="en-US" sz="2400" b="1" dirty="0">
                <a:solidFill>
                  <a:srgbClr val="B80000"/>
                </a:solidFill>
              </a:rPr>
              <a:t>increment our pointer value (which is a single operation).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b="1" dirty="0">
                <a:solidFill>
                  <a:srgbClr val="1E7509"/>
                </a:solidFill>
              </a:rPr>
              <a:t>ptr+1; // 4</a:t>
            </a:r>
            <a:r>
              <a:rPr lang="en-US" sz="1800" b="1" baseline="30000" dirty="0">
                <a:solidFill>
                  <a:srgbClr val="1E7509"/>
                </a:solidFill>
              </a:rPr>
              <a:t>th</a:t>
            </a:r>
            <a:r>
              <a:rPr lang="en-US" sz="1800" b="1" dirty="0">
                <a:solidFill>
                  <a:srgbClr val="1E7509"/>
                </a:solidFill>
              </a:rPr>
              <a:t> row 2</a:t>
            </a:r>
            <a:r>
              <a:rPr lang="en-US" sz="1800" b="1" baseline="30000" dirty="0">
                <a:solidFill>
                  <a:srgbClr val="1E7509"/>
                </a:solidFill>
              </a:rPr>
              <a:t>nd</a:t>
            </a:r>
            <a:r>
              <a:rPr lang="en-US" sz="1800" b="1" dirty="0">
                <a:solidFill>
                  <a:srgbClr val="1E7509"/>
                </a:solidFill>
              </a:rPr>
              <a:t> column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b="1" dirty="0">
                <a:solidFill>
                  <a:srgbClr val="1E7509"/>
                </a:solidFill>
              </a:rPr>
              <a:t>ptr+2; // 4</a:t>
            </a:r>
            <a:r>
              <a:rPr lang="en-US" sz="1800" b="1" baseline="30000" dirty="0">
                <a:solidFill>
                  <a:srgbClr val="1E7509"/>
                </a:solidFill>
              </a:rPr>
              <a:t>th</a:t>
            </a:r>
            <a:r>
              <a:rPr lang="en-US" sz="1800" b="1" dirty="0">
                <a:solidFill>
                  <a:srgbClr val="1E7509"/>
                </a:solidFill>
              </a:rPr>
              <a:t> row 3</a:t>
            </a:r>
            <a:r>
              <a:rPr lang="en-US" sz="1800" b="1" baseline="30000" dirty="0">
                <a:solidFill>
                  <a:srgbClr val="1E7509"/>
                </a:solidFill>
              </a:rPr>
              <a:t>rd</a:t>
            </a:r>
            <a:r>
              <a:rPr lang="en-US" sz="1800" b="1" dirty="0">
                <a:solidFill>
                  <a:srgbClr val="1E7509"/>
                </a:solidFill>
              </a:rPr>
              <a:t> column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b="1" dirty="0">
                <a:solidFill>
                  <a:srgbClr val="1E7509"/>
                </a:solidFill>
              </a:rPr>
              <a:t>ptr+3; // 4</a:t>
            </a:r>
            <a:r>
              <a:rPr lang="en-US" sz="1800" b="1" baseline="30000" dirty="0">
                <a:solidFill>
                  <a:srgbClr val="1E7509"/>
                </a:solidFill>
              </a:rPr>
              <a:t>th</a:t>
            </a:r>
            <a:r>
              <a:rPr lang="en-US" sz="1800" b="1" dirty="0">
                <a:solidFill>
                  <a:srgbClr val="1E7509"/>
                </a:solidFill>
              </a:rPr>
              <a:t> row 4</a:t>
            </a:r>
            <a:r>
              <a:rPr lang="en-US" sz="1800" b="1" baseline="30000" dirty="0">
                <a:solidFill>
                  <a:srgbClr val="1E7509"/>
                </a:solidFill>
              </a:rPr>
              <a:t>th</a:t>
            </a:r>
            <a:r>
              <a:rPr lang="en-US" sz="1800" b="1" dirty="0">
                <a:solidFill>
                  <a:srgbClr val="1E7509"/>
                </a:solidFill>
              </a:rPr>
              <a:t> column</a:t>
            </a:r>
            <a:endParaRPr lang="en-US" sz="1600" b="1" dirty="0">
              <a:solidFill>
                <a:srgbClr val="1E7509"/>
              </a:solidFill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7772400" y="1752600"/>
            <a:ext cx="2819400" cy="327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8305800" y="2200276"/>
            <a:ext cx="2286000" cy="314325"/>
            <a:chOff x="3408" y="1008"/>
            <a:chExt cx="1440" cy="198"/>
          </a:xfrm>
        </p:grpSpPr>
        <p:sp>
          <p:nvSpPr>
            <p:cNvPr id="10321" name="Text Box 6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302</a:t>
              </a:r>
            </a:p>
          </p:txBody>
        </p:sp>
        <p:sp>
          <p:nvSpPr>
            <p:cNvPr id="10322" name="Text Box 7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304</a:t>
              </a:r>
            </a:p>
          </p:txBody>
        </p:sp>
        <p:sp>
          <p:nvSpPr>
            <p:cNvPr id="10323" name="Text Box 8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300</a:t>
              </a:r>
            </a:p>
          </p:txBody>
        </p:sp>
        <p:sp>
          <p:nvSpPr>
            <p:cNvPr id="10324" name="Text Box 9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306</a:t>
              </a:r>
            </a:p>
          </p:txBody>
        </p:sp>
        <p:sp>
          <p:nvSpPr>
            <p:cNvPr id="10325" name="Text Box 10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308</a:t>
              </a:r>
            </a:p>
          </p:txBody>
        </p:sp>
        <p:sp>
          <p:nvSpPr>
            <p:cNvPr id="10326" name="Text Box 11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310</a:t>
              </a:r>
            </a:p>
          </p:txBody>
        </p:sp>
      </p:grpSp>
      <p:grpSp>
        <p:nvGrpSpPr>
          <p:cNvPr id="10246" name="Group 12"/>
          <p:cNvGrpSpPr>
            <a:grpSpLocks/>
          </p:cNvGrpSpPr>
          <p:nvPr/>
        </p:nvGrpSpPr>
        <p:grpSpPr bwMode="auto">
          <a:xfrm>
            <a:off x="8305800" y="2514601"/>
            <a:ext cx="2286000" cy="314325"/>
            <a:chOff x="3408" y="1008"/>
            <a:chExt cx="1440" cy="198"/>
          </a:xfrm>
        </p:grpSpPr>
        <p:sp>
          <p:nvSpPr>
            <p:cNvPr id="10315" name="Text Box 13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314</a:t>
              </a:r>
            </a:p>
          </p:txBody>
        </p:sp>
        <p:sp>
          <p:nvSpPr>
            <p:cNvPr id="10316" name="Text Box 14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316</a:t>
              </a:r>
            </a:p>
          </p:txBody>
        </p:sp>
        <p:sp>
          <p:nvSpPr>
            <p:cNvPr id="10317" name="Text Box 15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312</a:t>
              </a:r>
            </a:p>
          </p:txBody>
        </p:sp>
        <p:sp>
          <p:nvSpPr>
            <p:cNvPr id="10318" name="Text Box 16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318</a:t>
              </a:r>
            </a:p>
          </p:txBody>
        </p:sp>
        <p:sp>
          <p:nvSpPr>
            <p:cNvPr id="10319" name="Text Box 17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320</a:t>
              </a:r>
            </a:p>
          </p:txBody>
        </p:sp>
        <p:sp>
          <p:nvSpPr>
            <p:cNvPr id="10320" name="Text Box 18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322</a:t>
              </a:r>
            </a:p>
          </p:txBody>
        </p:sp>
      </p:grpSp>
      <p:grpSp>
        <p:nvGrpSpPr>
          <p:cNvPr id="10247" name="Group 19"/>
          <p:cNvGrpSpPr>
            <a:grpSpLocks/>
          </p:cNvGrpSpPr>
          <p:nvPr/>
        </p:nvGrpSpPr>
        <p:grpSpPr bwMode="auto">
          <a:xfrm>
            <a:off x="8305800" y="2819401"/>
            <a:ext cx="2286000" cy="314325"/>
            <a:chOff x="3408" y="1008"/>
            <a:chExt cx="1440" cy="198"/>
          </a:xfrm>
        </p:grpSpPr>
        <p:sp>
          <p:nvSpPr>
            <p:cNvPr id="10309" name="Text Box 20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326</a:t>
              </a:r>
            </a:p>
          </p:txBody>
        </p:sp>
        <p:sp>
          <p:nvSpPr>
            <p:cNvPr id="10310" name="Text Box 21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328</a:t>
              </a:r>
            </a:p>
          </p:txBody>
        </p:sp>
        <p:sp>
          <p:nvSpPr>
            <p:cNvPr id="10311" name="Text Box 22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324</a:t>
              </a:r>
            </a:p>
          </p:txBody>
        </p:sp>
        <p:sp>
          <p:nvSpPr>
            <p:cNvPr id="10312" name="Text Box 23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330</a:t>
              </a:r>
            </a:p>
          </p:txBody>
        </p:sp>
        <p:sp>
          <p:nvSpPr>
            <p:cNvPr id="10313" name="Text Box 24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332</a:t>
              </a:r>
            </a:p>
          </p:txBody>
        </p:sp>
        <p:sp>
          <p:nvSpPr>
            <p:cNvPr id="10314" name="Text Box 25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334</a:t>
              </a:r>
            </a:p>
          </p:txBody>
        </p:sp>
      </p:grpSp>
      <p:grpSp>
        <p:nvGrpSpPr>
          <p:cNvPr id="10248" name="Group 26"/>
          <p:cNvGrpSpPr>
            <a:grpSpLocks/>
          </p:cNvGrpSpPr>
          <p:nvPr/>
        </p:nvGrpSpPr>
        <p:grpSpPr bwMode="auto">
          <a:xfrm>
            <a:off x="8305800" y="3114676"/>
            <a:ext cx="2286000" cy="314325"/>
            <a:chOff x="3408" y="1008"/>
            <a:chExt cx="1440" cy="198"/>
          </a:xfrm>
        </p:grpSpPr>
        <p:sp>
          <p:nvSpPr>
            <p:cNvPr id="10303" name="Text Box 27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338</a:t>
              </a:r>
            </a:p>
          </p:txBody>
        </p:sp>
        <p:sp>
          <p:nvSpPr>
            <p:cNvPr id="10304" name="Text Box 28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340</a:t>
              </a:r>
            </a:p>
          </p:txBody>
        </p:sp>
        <p:sp>
          <p:nvSpPr>
            <p:cNvPr id="10305" name="Text Box 29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336</a:t>
              </a:r>
            </a:p>
          </p:txBody>
        </p:sp>
        <p:sp>
          <p:nvSpPr>
            <p:cNvPr id="10306" name="Text Box 30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342</a:t>
              </a:r>
            </a:p>
          </p:txBody>
        </p:sp>
        <p:sp>
          <p:nvSpPr>
            <p:cNvPr id="10307" name="Text Box 31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344</a:t>
              </a:r>
            </a:p>
          </p:txBody>
        </p:sp>
        <p:sp>
          <p:nvSpPr>
            <p:cNvPr id="10308" name="Text Box 32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346</a:t>
              </a:r>
            </a:p>
          </p:txBody>
        </p:sp>
      </p:grpSp>
      <p:grpSp>
        <p:nvGrpSpPr>
          <p:cNvPr id="10249" name="Group 33"/>
          <p:cNvGrpSpPr>
            <a:grpSpLocks/>
          </p:cNvGrpSpPr>
          <p:nvPr/>
        </p:nvGrpSpPr>
        <p:grpSpPr bwMode="auto">
          <a:xfrm>
            <a:off x="8305800" y="3419476"/>
            <a:ext cx="2286000" cy="314325"/>
            <a:chOff x="3408" y="1008"/>
            <a:chExt cx="1440" cy="198"/>
          </a:xfrm>
        </p:grpSpPr>
        <p:sp>
          <p:nvSpPr>
            <p:cNvPr id="10297" name="Text Box 34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350</a:t>
              </a:r>
            </a:p>
          </p:txBody>
        </p:sp>
        <p:sp>
          <p:nvSpPr>
            <p:cNvPr id="10298" name="Text Box 35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352</a:t>
              </a:r>
            </a:p>
          </p:txBody>
        </p:sp>
        <p:sp>
          <p:nvSpPr>
            <p:cNvPr id="10299" name="Text Box 36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348</a:t>
              </a:r>
            </a:p>
          </p:txBody>
        </p:sp>
        <p:sp>
          <p:nvSpPr>
            <p:cNvPr id="10300" name="Text Box 37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354</a:t>
              </a:r>
            </a:p>
          </p:txBody>
        </p:sp>
        <p:sp>
          <p:nvSpPr>
            <p:cNvPr id="10301" name="Text Box 38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356</a:t>
              </a:r>
            </a:p>
          </p:txBody>
        </p:sp>
        <p:sp>
          <p:nvSpPr>
            <p:cNvPr id="10302" name="Text Box 39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358</a:t>
              </a:r>
            </a:p>
          </p:txBody>
        </p:sp>
      </p:grpSp>
      <p:grpSp>
        <p:nvGrpSpPr>
          <p:cNvPr id="10250" name="Group 40"/>
          <p:cNvGrpSpPr>
            <a:grpSpLocks/>
          </p:cNvGrpSpPr>
          <p:nvPr/>
        </p:nvGrpSpPr>
        <p:grpSpPr bwMode="auto">
          <a:xfrm>
            <a:off x="8305800" y="3724276"/>
            <a:ext cx="2286000" cy="314325"/>
            <a:chOff x="3408" y="1008"/>
            <a:chExt cx="1440" cy="198"/>
          </a:xfrm>
        </p:grpSpPr>
        <p:sp>
          <p:nvSpPr>
            <p:cNvPr id="10291" name="Text Box 41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362</a:t>
              </a:r>
            </a:p>
          </p:txBody>
        </p:sp>
        <p:sp>
          <p:nvSpPr>
            <p:cNvPr id="10292" name="Text Box 42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364</a:t>
              </a:r>
            </a:p>
          </p:txBody>
        </p:sp>
        <p:sp>
          <p:nvSpPr>
            <p:cNvPr id="10293" name="Text Box 43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360</a:t>
              </a:r>
            </a:p>
          </p:txBody>
        </p:sp>
        <p:sp>
          <p:nvSpPr>
            <p:cNvPr id="10294" name="Text Box 44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366</a:t>
              </a:r>
            </a:p>
          </p:txBody>
        </p:sp>
        <p:sp>
          <p:nvSpPr>
            <p:cNvPr id="10295" name="Text Box 45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368</a:t>
              </a:r>
            </a:p>
          </p:txBody>
        </p:sp>
        <p:sp>
          <p:nvSpPr>
            <p:cNvPr id="10296" name="Text Box 46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370</a:t>
              </a:r>
            </a:p>
          </p:txBody>
        </p:sp>
      </p:grpSp>
      <p:grpSp>
        <p:nvGrpSpPr>
          <p:cNvPr id="10251" name="Group 47"/>
          <p:cNvGrpSpPr>
            <a:grpSpLocks/>
          </p:cNvGrpSpPr>
          <p:nvPr/>
        </p:nvGrpSpPr>
        <p:grpSpPr bwMode="auto">
          <a:xfrm>
            <a:off x="8305800" y="4038601"/>
            <a:ext cx="2286000" cy="314325"/>
            <a:chOff x="3408" y="1008"/>
            <a:chExt cx="1440" cy="198"/>
          </a:xfrm>
        </p:grpSpPr>
        <p:sp>
          <p:nvSpPr>
            <p:cNvPr id="10285" name="Text Box 48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374</a:t>
              </a:r>
            </a:p>
          </p:txBody>
        </p:sp>
        <p:sp>
          <p:nvSpPr>
            <p:cNvPr id="10286" name="Text Box 49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376</a:t>
              </a:r>
            </a:p>
          </p:txBody>
        </p:sp>
        <p:sp>
          <p:nvSpPr>
            <p:cNvPr id="10287" name="Text Box 50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372</a:t>
              </a:r>
            </a:p>
          </p:txBody>
        </p:sp>
        <p:sp>
          <p:nvSpPr>
            <p:cNvPr id="10288" name="Text Box 51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378</a:t>
              </a:r>
            </a:p>
          </p:txBody>
        </p:sp>
        <p:sp>
          <p:nvSpPr>
            <p:cNvPr id="10289" name="Text Box 52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380</a:t>
              </a:r>
            </a:p>
          </p:txBody>
        </p:sp>
        <p:sp>
          <p:nvSpPr>
            <p:cNvPr id="10290" name="Text Box 53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382</a:t>
              </a:r>
            </a:p>
          </p:txBody>
        </p:sp>
      </p:grpSp>
      <p:grpSp>
        <p:nvGrpSpPr>
          <p:cNvPr id="10252" name="Group 54"/>
          <p:cNvGrpSpPr>
            <a:grpSpLocks/>
          </p:cNvGrpSpPr>
          <p:nvPr/>
        </p:nvGrpSpPr>
        <p:grpSpPr bwMode="auto">
          <a:xfrm>
            <a:off x="8305800" y="4343401"/>
            <a:ext cx="2286000" cy="314325"/>
            <a:chOff x="3408" y="1008"/>
            <a:chExt cx="1440" cy="198"/>
          </a:xfrm>
        </p:grpSpPr>
        <p:sp>
          <p:nvSpPr>
            <p:cNvPr id="10279" name="Text Box 55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386</a:t>
              </a:r>
            </a:p>
          </p:txBody>
        </p:sp>
        <p:sp>
          <p:nvSpPr>
            <p:cNvPr id="10280" name="Text Box 56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388</a:t>
              </a:r>
            </a:p>
          </p:txBody>
        </p:sp>
        <p:sp>
          <p:nvSpPr>
            <p:cNvPr id="10281" name="Text Box 57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384</a:t>
              </a:r>
            </a:p>
          </p:txBody>
        </p:sp>
        <p:sp>
          <p:nvSpPr>
            <p:cNvPr id="10282" name="Text Box 58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390</a:t>
              </a:r>
            </a:p>
          </p:txBody>
        </p:sp>
        <p:sp>
          <p:nvSpPr>
            <p:cNvPr id="10283" name="Text Box 59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392</a:t>
              </a:r>
            </a:p>
          </p:txBody>
        </p:sp>
        <p:sp>
          <p:nvSpPr>
            <p:cNvPr id="10284" name="Text Box 60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394</a:t>
              </a:r>
            </a:p>
          </p:txBody>
        </p:sp>
      </p:grpSp>
      <p:grpSp>
        <p:nvGrpSpPr>
          <p:cNvPr id="10253" name="Group 61"/>
          <p:cNvGrpSpPr>
            <a:grpSpLocks/>
          </p:cNvGrpSpPr>
          <p:nvPr/>
        </p:nvGrpSpPr>
        <p:grpSpPr bwMode="auto">
          <a:xfrm>
            <a:off x="8305800" y="4638676"/>
            <a:ext cx="2286000" cy="314325"/>
            <a:chOff x="3408" y="1008"/>
            <a:chExt cx="1440" cy="198"/>
          </a:xfrm>
        </p:grpSpPr>
        <p:sp>
          <p:nvSpPr>
            <p:cNvPr id="10273" name="Text Box 62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398</a:t>
              </a:r>
            </a:p>
          </p:txBody>
        </p:sp>
        <p:sp>
          <p:nvSpPr>
            <p:cNvPr id="10274" name="Text Box 63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400</a:t>
              </a:r>
            </a:p>
          </p:txBody>
        </p:sp>
        <p:sp>
          <p:nvSpPr>
            <p:cNvPr id="10275" name="Text Box 64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396</a:t>
              </a:r>
            </a:p>
          </p:txBody>
        </p:sp>
        <p:sp>
          <p:nvSpPr>
            <p:cNvPr id="10276" name="Text Box 65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402</a:t>
              </a:r>
            </a:p>
          </p:txBody>
        </p:sp>
        <p:sp>
          <p:nvSpPr>
            <p:cNvPr id="10277" name="Text Box 66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404</a:t>
              </a:r>
            </a:p>
          </p:txBody>
        </p:sp>
        <p:sp>
          <p:nvSpPr>
            <p:cNvPr id="10278" name="Text Box 67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406</a:t>
              </a:r>
            </a:p>
          </p:txBody>
        </p:sp>
      </p:grpSp>
      <p:sp>
        <p:nvSpPr>
          <p:cNvPr id="10254" name="Text Box 68"/>
          <p:cNvSpPr txBox="1">
            <a:spLocks noChangeArrowheads="1"/>
          </p:cNvSpPr>
          <p:nvPr/>
        </p:nvSpPr>
        <p:spPr bwMode="auto">
          <a:xfrm>
            <a:off x="8686800" y="1819276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0255" name="Text Box 69"/>
          <p:cNvSpPr txBox="1">
            <a:spLocks noChangeArrowheads="1"/>
          </p:cNvSpPr>
          <p:nvPr/>
        </p:nvSpPr>
        <p:spPr bwMode="auto">
          <a:xfrm>
            <a:off x="9067800" y="1819276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0256" name="Text Box 70"/>
          <p:cNvSpPr txBox="1">
            <a:spLocks noChangeArrowheads="1"/>
          </p:cNvSpPr>
          <p:nvPr/>
        </p:nvSpPr>
        <p:spPr bwMode="auto">
          <a:xfrm>
            <a:off x="8305800" y="1819276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0257" name="Text Box 71"/>
          <p:cNvSpPr txBox="1">
            <a:spLocks noChangeArrowheads="1"/>
          </p:cNvSpPr>
          <p:nvPr/>
        </p:nvSpPr>
        <p:spPr bwMode="auto">
          <a:xfrm>
            <a:off x="9448800" y="1819276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0258" name="Text Box 72"/>
          <p:cNvSpPr txBox="1">
            <a:spLocks noChangeArrowheads="1"/>
          </p:cNvSpPr>
          <p:nvPr/>
        </p:nvSpPr>
        <p:spPr bwMode="auto">
          <a:xfrm>
            <a:off x="9829800" y="1819276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0259" name="Text Box 73"/>
          <p:cNvSpPr txBox="1">
            <a:spLocks noChangeArrowheads="1"/>
          </p:cNvSpPr>
          <p:nvPr/>
        </p:nvSpPr>
        <p:spPr bwMode="auto">
          <a:xfrm>
            <a:off x="10210800" y="1819276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0260" name="Text Box 74"/>
          <p:cNvSpPr txBox="1">
            <a:spLocks noChangeArrowheads="1"/>
          </p:cNvSpPr>
          <p:nvPr/>
        </p:nvSpPr>
        <p:spPr bwMode="auto">
          <a:xfrm>
            <a:off x="7848600" y="2209801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0261" name="Text Box 75"/>
          <p:cNvSpPr txBox="1">
            <a:spLocks noChangeArrowheads="1"/>
          </p:cNvSpPr>
          <p:nvPr/>
        </p:nvSpPr>
        <p:spPr bwMode="auto">
          <a:xfrm>
            <a:off x="7848600" y="2514601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0262" name="Text Box 76"/>
          <p:cNvSpPr txBox="1">
            <a:spLocks noChangeArrowheads="1"/>
          </p:cNvSpPr>
          <p:nvPr/>
        </p:nvSpPr>
        <p:spPr bwMode="auto">
          <a:xfrm>
            <a:off x="7848600" y="2819401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0263" name="Text Box 77"/>
          <p:cNvSpPr txBox="1">
            <a:spLocks noChangeArrowheads="1"/>
          </p:cNvSpPr>
          <p:nvPr/>
        </p:nvSpPr>
        <p:spPr bwMode="auto">
          <a:xfrm>
            <a:off x="7848600" y="3124201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0264" name="Text Box 78"/>
          <p:cNvSpPr txBox="1">
            <a:spLocks noChangeArrowheads="1"/>
          </p:cNvSpPr>
          <p:nvPr/>
        </p:nvSpPr>
        <p:spPr bwMode="auto">
          <a:xfrm>
            <a:off x="7848600" y="3429001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0265" name="Text Box 79"/>
          <p:cNvSpPr txBox="1">
            <a:spLocks noChangeArrowheads="1"/>
          </p:cNvSpPr>
          <p:nvPr/>
        </p:nvSpPr>
        <p:spPr bwMode="auto">
          <a:xfrm>
            <a:off x="7848600" y="3724276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0266" name="Text Box 80"/>
          <p:cNvSpPr txBox="1">
            <a:spLocks noChangeArrowheads="1"/>
          </p:cNvSpPr>
          <p:nvPr/>
        </p:nvSpPr>
        <p:spPr bwMode="auto">
          <a:xfrm>
            <a:off x="7848600" y="4038601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0267" name="Text Box 81"/>
          <p:cNvSpPr txBox="1">
            <a:spLocks noChangeArrowheads="1"/>
          </p:cNvSpPr>
          <p:nvPr/>
        </p:nvSpPr>
        <p:spPr bwMode="auto">
          <a:xfrm>
            <a:off x="7848600" y="4343401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0268" name="Text Box 82"/>
          <p:cNvSpPr txBox="1">
            <a:spLocks noChangeArrowheads="1"/>
          </p:cNvSpPr>
          <p:nvPr/>
        </p:nvSpPr>
        <p:spPr bwMode="auto">
          <a:xfrm>
            <a:off x="7848600" y="4648201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0269" name="Text Box 83"/>
          <p:cNvSpPr txBox="1">
            <a:spLocks noChangeArrowheads="1"/>
          </p:cNvSpPr>
          <p:nvPr/>
        </p:nvSpPr>
        <p:spPr bwMode="auto">
          <a:xfrm>
            <a:off x="8686800" y="1309688"/>
            <a:ext cx="106680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1E7509"/>
                </a:solidFill>
              </a:rPr>
              <a:t>Column</a:t>
            </a:r>
          </a:p>
        </p:txBody>
      </p:sp>
      <p:sp>
        <p:nvSpPr>
          <p:cNvPr id="10270" name="Text Box 84"/>
          <p:cNvSpPr txBox="1">
            <a:spLocks noChangeArrowheads="1"/>
          </p:cNvSpPr>
          <p:nvPr/>
        </p:nvSpPr>
        <p:spPr bwMode="auto">
          <a:xfrm rot="5400000">
            <a:off x="7131844" y="3321844"/>
            <a:ext cx="76200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FF00"/>
                </a:solidFill>
              </a:rPr>
              <a:t>Row</a:t>
            </a:r>
          </a:p>
        </p:txBody>
      </p:sp>
      <p:sp>
        <p:nvSpPr>
          <p:cNvPr id="10271" name="Line 85"/>
          <p:cNvSpPr>
            <a:spLocks noChangeShapeType="1"/>
          </p:cNvSpPr>
          <p:nvPr/>
        </p:nvSpPr>
        <p:spPr bwMode="auto">
          <a:xfrm flipH="1" flipV="1">
            <a:off x="8001000" y="4800600"/>
            <a:ext cx="990600" cy="9144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2" name="Text Box 86"/>
          <p:cNvSpPr txBox="1">
            <a:spLocks noChangeArrowheads="1"/>
          </p:cNvSpPr>
          <p:nvPr/>
        </p:nvSpPr>
        <p:spPr bwMode="auto">
          <a:xfrm>
            <a:off x="8229600" y="5715001"/>
            <a:ext cx="21336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1E7509"/>
                </a:solidFill>
              </a:rPr>
              <a:t>Memory address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562100" y="89725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56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-26164"/>
            <a:ext cx="8229600" cy="792162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Swapping variables using Pointers</a:t>
            </a:r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650612" y="892124"/>
            <a:ext cx="8915400" cy="5813476"/>
          </a:xfrm>
          <a:solidFill>
            <a:schemeClr val="accent5">
              <a:lumMod val="20000"/>
              <a:lumOff val="80000"/>
            </a:schemeClr>
          </a:solidFill>
          <a:ln/>
        </p:spPr>
        <p:txBody>
          <a:bodyPr vert="horz" lIns="92075" tIns="46038" rIns="92075" bIns="46038" rtlCol="0"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void main()  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char a = ‘A';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char b = ‘Z';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char *Ptr1= &amp;a;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char *Ptr2= &amp;b;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b="1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char temp = *Ptr1;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*Ptr1 = *Ptr2;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*Ptr2 = c;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b="1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</a:rPr>
              <a:t> &lt;&lt; a &lt;&lt; b &lt;&lt; </a:t>
            </a:r>
            <a:r>
              <a:rPr lang="en-US" b="1" dirty="0" err="1">
                <a:latin typeface="Courier New" pitchFamily="49" charset="0"/>
              </a:rPr>
              <a:t>endl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7620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638801" y="1360928"/>
            <a:ext cx="4824601" cy="2437934"/>
            <a:chOff x="4114800" y="1360928"/>
            <a:chExt cx="4824601" cy="2437934"/>
          </a:xfrm>
        </p:grpSpPr>
        <p:pic>
          <p:nvPicPr>
            <p:cNvPr id="5" name="Content Placeholder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4800" y="1360928"/>
              <a:ext cx="4824601" cy="2437934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 flipH="1">
              <a:off x="5105400" y="2542172"/>
              <a:ext cx="3048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cs typeface="Times New Roman" panose="02020603050405020304" pitchFamily="18" charset="0"/>
                </a:rPr>
                <a:t>;</a:t>
              </a:r>
              <a:endParaRPr lang="en-US" sz="2400" b="1" dirty="0"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0812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B80000"/>
                </a:solidFill>
                <a:cs typeface="+mj-cs"/>
              </a:rPr>
              <a:t>Creating Dynamic 2D Arrays</a:t>
            </a:r>
            <a:endParaRPr lang="fr-FR" b="1" dirty="0">
              <a:solidFill>
                <a:srgbClr val="B80000"/>
              </a:solidFill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2100" y="89725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76400" y="1143000"/>
            <a:ext cx="8839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B80000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Two basic methods</a:t>
            </a:r>
            <a:r>
              <a:rPr lang="en-US" dirty="0">
                <a:solidFill>
                  <a:srgbClr val="B80000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:</a:t>
            </a:r>
          </a:p>
          <a:p>
            <a:pPr marL="971550" lvl="1" indent="-514350">
              <a:buClr>
                <a:srgbClr val="FF0000"/>
              </a:buClr>
              <a:buFont typeface="+mj-lt"/>
              <a:buAutoNum type="arabicPeriod"/>
            </a:pPr>
            <a:r>
              <a:rPr lang="en-US" b="1" dirty="0">
                <a:solidFill>
                  <a:srgbClr val="2C14DE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Using a </a:t>
            </a:r>
            <a:r>
              <a:rPr lang="en-US" b="1" u="sng" dirty="0">
                <a:solidFill>
                  <a:srgbClr val="2C14DE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single Pointer</a:t>
            </a:r>
          </a:p>
          <a:p>
            <a:pPr marL="971550" lvl="1" indent="-514350">
              <a:buClr>
                <a:srgbClr val="FF0000"/>
              </a:buClr>
              <a:buFont typeface="+mj-lt"/>
              <a:buAutoNum type="arabicPeriod"/>
            </a:pPr>
            <a:r>
              <a:rPr lang="en-US" b="1" dirty="0">
                <a:solidFill>
                  <a:srgbClr val="2C14DE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Using a </a:t>
            </a:r>
            <a:r>
              <a:rPr lang="en-US" b="1" u="sng" dirty="0">
                <a:solidFill>
                  <a:srgbClr val="2C14DE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Array of Pointers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dirty="0"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dirty="0">
                <a:latin typeface="Trebuchet MS" panose="020B0603020202020204" pitchFamily="34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1348916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B80000"/>
                </a:solidFill>
                <a:cs typeface="+mj-cs"/>
              </a:rPr>
              <a:t>Dynamic two dimensional arrays</a:t>
            </a:r>
            <a:endParaRPr lang="fr-FR" b="1" dirty="0">
              <a:solidFill>
                <a:srgbClr val="B80000"/>
              </a:solidFill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2100" y="89725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95400" y="1124146"/>
            <a:ext cx="8839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buClr>
                <a:srgbClr val="FF0000"/>
              </a:buClr>
              <a:buFont typeface="+mj-lt"/>
              <a:buAutoNum type="arabicPeriod"/>
            </a:pPr>
            <a:r>
              <a:rPr lang="en-US" b="1" dirty="0">
                <a:solidFill>
                  <a:srgbClr val="2C14DE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Using a single Pointer</a:t>
            </a:r>
          </a:p>
          <a:p>
            <a:pPr marL="1371600" lvl="2" indent="-514350">
              <a:buClr>
                <a:srgbClr val="FF0000"/>
              </a:buClr>
            </a:pPr>
            <a:r>
              <a:rPr lang="en-US" sz="2800" b="1" dirty="0">
                <a:latin typeface="Trebuchet MS" panose="020B0603020202020204" pitchFamily="34" charset="0"/>
                <a:cs typeface="Courier New" panose="02070309020205020404" pitchFamily="49" charset="0"/>
              </a:rPr>
              <a:t>Total elements in a 2D Array: </a:t>
            </a:r>
          </a:p>
          <a:p>
            <a:pPr marL="1828800" lvl="3" indent="-514350">
              <a:buClr>
                <a:srgbClr val="FF0000"/>
              </a:buClr>
            </a:pPr>
            <a:r>
              <a:rPr lang="en-US" sz="2800" b="1" dirty="0">
                <a:latin typeface="Trebuchet MS" panose="020B0603020202020204" pitchFamily="34" charset="0"/>
                <a:cs typeface="Courier New" panose="02070309020205020404" pitchFamily="49" charset="0"/>
              </a:rPr>
              <a:t>m * n (i.e., rows * cols)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dirty="0"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dirty="0">
                <a:latin typeface="Trebuchet MS" panose="020B0603020202020204" pitchFamily="34" charset="0"/>
                <a:cs typeface="Courier New" panose="02070309020205020404" pitchFamily="49" charset="0"/>
              </a:rPr>
              <a:t>   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090160" y="2995910"/>
          <a:ext cx="2072640" cy="1944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8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71800" y="34290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 rows * 4 columns = 20 elements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9800" y="5486401"/>
            <a:ext cx="6542030" cy="1046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B80000"/>
                </a:solidFill>
              </a:rPr>
              <a:t>Target Approach=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C14DE"/>
                </a:solidFill>
              </a:rPr>
              <a:t> allocate 20 elements using dynamic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C14DE"/>
                </a:solidFill>
              </a:rPr>
              <a:t>Use a </a:t>
            </a:r>
            <a:r>
              <a:rPr lang="en-US" sz="2000" b="1" dirty="0">
                <a:solidFill>
                  <a:srgbClr val="C00000"/>
                </a:solidFill>
              </a:rPr>
              <a:t>single pointer </a:t>
            </a:r>
            <a:r>
              <a:rPr lang="en-US" sz="2000" b="1" dirty="0">
                <a:solidFill>
                  <a:srgbClr val="2C14DE"/>
                </a:solidFill>
              </a:rPr>
              <a:t>to point and access those items.</a:t>
            </a:r>
          </a:p>
        </p:txBody>
      </p:sp>
    </p:spTree>
    <p:extLst>
      <p:ext uri="{BB962C8B-B14F-4D97-AF65-F5344CB8AC3E}">
        <p14:creationId xmlns:p14="http://schemas.microsoft.com/office/powerpoint/2010/main" val="330774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-1"/>
            <a:ext cx="8229600" cy="86868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Introduction to Pointers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914400"/>
            <a:ext cx="9144000" cy="5943600"/>
          </a:xfrm>
        </p:spPr>
        <p:txBody>
          <a:bodyPr>
            <a:noAutofit/>
          </a:bodyPr>
          <a:lstStyle/>
          <a:p>
            <a:r>
              <a:rPr lang="en-US" dirty="0"/>
              <a:t>We can declare pointers as follows: </a:t>
            </a:r>
          </a:p>
          <a:p>
            <a:pPr lvl="1">
              <a:buNone/>
            </a:pPr>
            <a:r>
              <a:rPr lang="en-US" sz="3200" b="1" dirty="0"/>
              <a:t>				</a:t>
            </a:r>
            <a:r>
              <a:rPr lang="en-US" sz="3200" b="1" dirty="0">
                <a:solidFill>
                  <a:srgbClr val="008000"/>
                </a:solidFill>
              </a:rPr>
              <a:t>Type</a:t>
            </a:r>
            <a:r>
              <a:rPr lang="en-US" sz="3200" b="1" dirty="0">
                <a:solidFill>
                  <a:srgbClr val="B80000"/>
                </a:solidFill>
              </a:rPr>
              <a:t>*</a:t>
            </a:r>
            <a:r>
              <a:rPr lang="en-US" sz="3200" b="1" dirty="0"/>
              <a:t> &lt;</a:t>
            </a:r>
            <a:r>
              <a:rPr lang="en-US" sz="3200" b="1" dirty="0">
                <a:solidFill>
                  <a:srgbClr val="2F1BC7"/>
                </a:solidFill>
              </a:rPr>
              <a:t>variable Name</a:t>
            </a:r>
            <a:r>
              <a:rPr lang="en-US" sz="3200" b="1" dirty="0"/>
              <a:t>&gt;;</a:t>
            </a:r>
          </a:p>
          <a:p>
            <a:pPr lvl="1">
              <a:buNone/>
            </a:pPr>
            <a:endParaRPr lang="en-US" sz="3200" dirty="0"/>
          </a:p>
          <a:p>
            <a:pPr lvl="1"/>
            <a:r>
              <a:rPr lang="en-US" sz="3200" u="sng" dirty="0"/>
              <a:t>Example:</a:t>
            </a:r>
          </a:p>
          <a:p>
            <a:pPr lvl="2">
              <a:buNone/>
            </a:pPr>
            <a:r>
              <a:rPr lang="en-US" dirty="0"/>
              <a:t>			</a:t>
            </a:r>
            <a:r>
              <a:rPr lang="en-US" sz="3200" dirty="0" err="1"/>
              <a:t>int</a:t>
            </a:r>
            <a:r>
              <a:rPr lang="en-US" sz="3200" dirty="0"/>
              <a:t>* P;</a:t>
            </a:r>
          </a:p>
          <a:p>
            <a:pPr lvl="2">
              <a:buNone/>
            </a:pPr>
            <a:r>
              <a:rPr lang="en-US" sz="3200" dirty="0"/>
              <a:t>	</a:t>
            </a:r>
            <a:r>
              <a:rPr lang="en-US" sz="3200" dirty="0">
                <a:sym typeface="Wingdings" pitchFamily="2" charset="2"/>
              </a:rPr>
              <a:t>	</a:t>
            </a:r>
          </a:p>
          <a:p>
            <a:pPr lvl="2">
              <a:buNone/>
            </a:pPr>
            <a:r>
              <a:rPr lang="en-US" sz="3200" dirty="0">
                <a:sym typeface="Wingdings" pitchFamily="2" charset="2"/>
              </a:rPr>
              <a:t>- </a:t>
            </a:r>
            <a:r>
              <a:rPr lang="en-US" sz="3200" dirty="0"/>
              <a:t>creates a </a:t>
            </a:r>
            <a:r>
              <a:rPr lang="en-US" sz="3200" b="1" i="1" dirty="0">
                <a:solidFill>
                  <a:srgbClr val="2F1BC7"/>
                </a:solidFill>
              </a:rPr>
              <a:t>pointer variable </a:t>
            </a:r>
            <a:r>
              <a:rPr lang="en-US" sz="3200" dirty="0"/>
              <a:t>named </a:t>
            </a:r>
            <a:r>
              <a:rPr lang="en-US" sz="3200" dirty="0">
                <a:solidFill>
                  <a:srgbClr val="2F1BC7"/>
                </a:solidFill>
              </a:rPr>
              <a:t>“</a:t>
            </a:r>
            <a:r>
              <a:rPr lang="en-US" sz="3200" b="1" dirty="0">
                <a:solidFill>
                  <a:srgbClr val="2F1BC7"/>
                </a:solidFill>
              </a:rPr>
              <a:t>P</a:t>
            </a:r>
            <a:r>
              <a:rPr lang="en-US" sz="3200" dirty="0">
                <a:solidFill>
                  <a:srgbClr val="2F1BC7"/>
                </a:solidFill>
              </a:rPr>
              <a:t>”</a:t>
            </a:r>
            <a:r>
              <a:rPr lang="en-US" sz="3200" dirty="0"/>
              <a:t>, that will </a:t>
            </a:r>
            <a:r>
              <a:rPr lang="en-US" sz="3200" b="1" i="1" dirty="0">
                <a:solidFill>
                  <a:srgbClr val="2F1BC7"/>
                </a:solidFill>
              </a:rPr>
              <a:t>store address </a:t>
            </a:r>
            <a:r>
              <a:rPr lang="en-US" sz="3200" dirty="0"/>
              <a:t>(memory location) of some </a:t>
            </a:r>
            <a:r>
              <a:rPr lang="en-US" sz="3200" b="1" dirty="0" err="1">
                <a:solidFill>
                  <a:srgbClr val="2F1BC7"/>
                </a:solidFill>
              </a:rPr>
              <a:t>int</a:t>
            </a:r>
            <a:r>
              <a:rPr lang="en-US" sz="3200" b="1" dirty="0">
                <a:solidFill>
                  <a:srgbClr val="2F1BC7"/>
                </a:solidFill>
              </a:rPr>
              <a:t> type </a:t>
            </a:r>
            <a:r>
              <a:rPr lang="en-US" sz="3200" dirty="0"/>
              <a:t>variable.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773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26384" y="-228600"/>
            <a:ext cx="8153400" cy="829733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B80000"/>
                </a:solidFill>
                <a:cs typeface="+mj-cs"/>
              </a:rPr>
              <a:t>Dynamic 2D Arrays</a:t>
            </a:r>
            <a:endParaRPr lang="fr-FR" b="1" dirty="0">
              <a:solidFill>
                <a:srgbClr val="B80000"/>
              </a:solidFill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00200" y="555415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2500" t="19260" r="46667" b="19259"/>
          <a:stretch/>
        </p:blipFill>
        <p:spPr>
          <a:xfrm>
            <a:off x="1616698" y="605061"/>
            <a:ext cx="7290847" cy="61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23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B80000"/>
                </a:solidFill>
                <a:cs typeface="+mj-cs"/>
              </a:rPr>
              <a:t>Dynamic </a:t>
            </a:r>
            <a:r>
              <a:rPr lang="en-US" b="1" dirty="0">
                <a:solidFill>
                  <a:srgbClr val="B80000"/>
                </a:solidFill>
              </a:rPr>
              <a:t>2D Array – Double Pointer</a:t>
            </a:r>
            <a:endParaRPr lang="fr-FR" b="1" dirty="0">
              <a:solidFill>
                <a:srgbClr val="B80000"/>
              </a:solidFill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2100" y="89725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95400" y="1010498"/>
            <a:ext cx="9372600" cy="1046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buClr>
                <a:srgbClr val="FF0000"/>
              </a:buClr>
              <a:buFont typeface="+mj-lt"/>
              <a:buAutoNum type="arabicPeriod" startAt="2"/>
            </a:pPr>
            <a:r>
              <a:rPr lang="en-US" sz="2400" b="1" dirty="0">
                <a:solidFill>
                  <a:srgbClr val="2C14DE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Using a </a:t>
            </a:r>
            <a:r>
              <a:rPr lang="en-US" sz="2400" b="1" dirty="0">
                <a:solidFill>
                  <a:srgbClr val="C00000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Pointer</a:t>
            </a:r>
            <a:r>
              <a:rPr lang="en-US" sz="2400" b="1" dirty="0">
                <a:solidFill>
                  <a:srgbClr val="2C14DE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 that points to </a:t>
            </a:r>
            <a:r>
              <a:rPr lang="en-US" sz="2400" b="1" dirty="0">
                <a:solidFill>
                  <a:srgbClr val="C00000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Array of Pointer</a:t>
            </a:r>
          </a:p>
          <a:p>
            <a:pPr marL="1371600" lvl="2" indent="-514350">
              <a:buClr>
                <a:srgbClr val="FF0000"/>
              </a:buClr>
            </a:pPr>
            <a:r>
              <a:rPr lang="en-US" b="1" dirty="0">
                <a:latin typeface="Trebuchet MS" panose="020B0603020202020204" pitchFamily="34" charset="0"/>
                <a:cs typeface="Courier New" panose="02070309020205020404" pitchFamily="49" charset="0"/>
              </a:rPr>
              <a:t>Total elements in a 2D Array: </a:t>
            </a:r>
            <a:r>
              <a:rPr lang="en-US" b="1" dirty="0" err="1">
                <a:latin typeface="Trebuchet MS" panose="020B0603020202020204" pitchFamily="34" charset="0"/>
                <a:cs typeface="Courier New" panose="02070309020205020404" pitchFamily="49" charset="0"/>
              </a:rPr>
              <a:t>M_rows</a:t>
            </a:r>
            <a:r>
              <a:rPr lang="en-US" b="1" dirty="0">
                <a:latin typeface="Trebuchet MS" panose="020B0603020202020204" pitchFamily="34" charset="0"/>
                <a:cs typeface="Courier New" panose="02070309020205020404" pitchFamily="49" charset="0"/>
              </a:rPr>
              <a:t> * N_coulmns</a:t>
            </a:r>
            <a:r>
              <a:rPr lang="en-US" sz="2800" b="1" dirty="0">
                <a:latin typeface="Trebuchet MS" panose="020B0603020202020204" pitchFamily="34" charset="0"/>
                <a:cs typeface="Courier New" panose="02070309020205020404" pitchFamily="49" charset="0"/>
              </a:rPr>
              <a:t>	</a:t>
            </a:r>
            <a:endParaRPr lang="en-US" dirty="0">
              <a:latin typeface="Trebuchet MS" panose="020B0603020202020204" pitchFamily="34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Dynamic memory allocation in C++ for 2D ar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667716"/>
            <a:ext cx="4419600" cy="333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33600" y="3276600"/>
            <a:ext cx="228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Ptr2D</a:t>
            </a:r>
          </a:p>
          <a:p>
            <a:r>
              <a:rPr lang="en-US" b="1" dirty="0">
                <a:solidFill>
                  <a:srgbClr val="2C14DE"/>
                </a:solidFill>
              </a:rPr>
              <a:t>(Pointer to a Pointer)</a:t>
            </a:r>
          </a:p>
        </p:txBody>
      </p:sp>
      <p:sp>
        <p:nvSpPr>
          <p:cNvPr id="9" name="Freeform 8"/>
          <p:cNvSpPr/>
          <p:nvPr/>
        </p:nvSpPr>
        <p:spPr>
          <a:xfrm>
            <a:off x="2706279" y="2665359"/>
            <a:ext cx="2931736" cy="678871"/>
          </a:xfrm>
          <a:custGeom>
            <a:avLst/>
            <a:gdLst>
              <a:gd name="connsiteX0" fmla="*/ 0 w 2931736"/>
              <a:gd name="connsiteY0" fmla="*/ 678871 h 678871"/>
              <a:gd name="connsiteX1" fmla="*/ 838985 w 2931736"/>
              <a:gd name="connsiteY1" fmla="*/ 141 h 678871"/>
              <a:gd name="connsiteX2" fmla="*/ 2931736 w 2931736"/>
              <a:gd name="connsiteY2" fmla="*/ 631736 h 67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1736" h="678871">
                <a:moveTo>
                  <a:pt x="0" y="678871"/>
                </a:moveTo>
                <a:cubicBezTo>
                  <a:pt x="175181" y="343434"/>
                  <a:pt x="350362" y="7997"/>
                  <a:pt x="838985" y="141"/>
                </a:cubicBezTo>
                <a:cubicBezTo>
                  <a:pt x="1327608" y="-7715"/>
                  <a:pt x="2129672" y="312010"/>
                  <a:pt x="2931736" y="631736"/>
                </a:cubicBezTo>
              </a:path>
            </a:pathLst>
          </a:custGeom>
          <a:noFill/>
          <a:ln>
            <a:solidFill>
              <a:schemeClr val="accent2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731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38400" y="1"/>
            <a:ext cx="8229600" cy="82973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B80000"/>
                </a:solidFill>
                <a:cs typeface="+mj-cs"/>
              </a:rPr>
              <a:t>Dynamic 2D Array – Double Pointer</a:t>
            </a:r>
            <a:endParaRPr lang="fr-FR" b="1" dirty="0">
              <a:solidFill>
                <a:srgbClr val="B80000"/>
              </a:solidFill>
              <a:cs typeface="+mj-cs"/>
            </a:endParaRPr>
          </a:p>
        </p:txBody>
      </p:sp>
      <p:pic>
        <p:nvPicPr>
          <p:cNvPr id="25603" name="Image 5" descr="Screen Shot 2012-08-29 at 11.06.11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00"/>
          <a:stretch/>
        </p:blipFill>
        <p:spPr bwMode="auto">
          <a:xfrm>
            <a:off x="1828800" y="1066800"/>
            <a:ext cx="8077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62100" y="89725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807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86600" y="152400"/>
            <a:ext cx="3352800" cy="2286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B80000"/>
                </a:solidFill>
              </a:rPr>
              <a:t>Dynamic two dimensional arrays</a:t>
            </a:r>
            <a:endParaRPr lang="fr-FR" sz="2800" b="1" dirty="0">
              <a:solidFill>
                <a:srgbClr val="B8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2500" t="13703" r="54167" b="10742"/>
          <a:stretch/>
        </p:blipFill>
        <p:spPr>
          <a:xfrm>
            <a:off x="1600200" y="114693"/>
            <a:ext cx="8610600" cy="669036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134100" y="3124200"/>
            <a:ext cx="3429000" cy="12192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Can we vary size of each column in Dynamic 2D Array (using double pointer)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57800" y="4532289"/>
            <a:ext cx="5181600" cy="1752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PP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start of array of pointers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*PP  First Address pointed by first row (sub array)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*(*PP)  First value of first array 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(*PP)++  Move to next address in the first array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PP++  Move to Next row (second array address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11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03857" y="304800"/>
            <a:ext cx="3352800" cy="1371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B80000"/>
                </a:solidFill>
              </a:rPr>
              <a:t>Dynamic 2D Array</a:t>
            </a:r>
            <a:r>
              <a:rPr lang="en-US" sz="2400" b="1" dirty="0">
                <a:solidFill>
                  <a:srgbClr val="B80000"/>
                </a:solidFill>
              </a:rPr>
              <a:t/>
            </a:r>
            <a:br>
              <a:rPr lang="en-US" sz="2400" b="1" dirty="0">
                <a:solidFill>
                  <a:srgbClr val="B80000"/>
                </a:solidFill>
              </a:rPr>
            </a:br>
            <a:r>
              <a:rPr lang="en-US" sz="2400" b="1" dirty="0">
                <a:solidFill>
                  <a:srgbClr val="2F1BC7"/>
                </a:solidFill>
              </a:rPr>
              <a:t>(Varying Row Size)</a:t>
            </a:r>
            <a:endParaRPr lang="fr-FR" sz="2400" b="1" dirty="0">
              <a:solidFill>
                <a:srgbClr val="2F1BC7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521" y="2819400"/>
            <a:ext cx="2657475" cy="148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625" y="152400"/>
            <a:ext cx="5641490" cy="472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625" y="4879943"/>
            <a:ext cx="5004062" cy="175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4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B80000"/>
                </a:solidFill>
                <a:cs typeface="+mj-cs"/>
              </a:rPr>
              <a:t>Home Work</a:t>
            </a:r>
            <a:endParaRPr lang="fr-FR" b="1" dirty="0">
              <a:solidFill>
                <a:srgbClr val="B80000"/>
              </a:solidFill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2100" y="89725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76400" y="1124146"/>
            <a:ext cx="8458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FF0000"/>
              </a:buClr>
              <a:buNone/>
            </a:pPr>
            <a:r>
              <a:rPr lang="en-US" b="1" dirty="0">
                <a:solidFill>
                  <a:srgbClr val="2C14DE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- Manipulating a 3D Array</a:t>
            </a:r>
          </a:p>
          <a:p>
            <a:pPr marL="1371600" lvl="2" indent="-514350">
              <a:buClr>
                <a:srgbClr val="FF0000"/>
              </a:buClr>
              <a:buFont typeface="+mj-lt"/>
              <a:buAutoNum type="arabicPeriod"/>
            </a:pPr>
            <a:r>
              <a:rPr lang="en-US" b="1" dirty="0">
                <a:latin typeface="Trebuchet MS" panose="020B0603020202020204" pitchFamily="34" charset="0"/>
                <a:cs typeface="Courier New" panose="02070309020205020404" pitchFamily="49" charset="0"/>
              </a:rPr>
              <a:t>Using a single pointer</a:t>
            </a:r>
          </a:p>
          <a:p>
            <a:pPr marL="1371600" lvl="2" indent="-514350">
              <a:buClr>
                <a:srgbClr val="FF0000"/>
              </a:buClr>
              <a:buFont typeface="+mj-lt"/>
              <a:buAutoNum type="arabicPeriod"/>
            </a:pPr>
            <a:r>
              <a:rPr lang="en-US" b="1" dirty="0">
                <a:latin typeface="Trebuchet MS" panose="020B0603020202020204" pitchFamily="34" charset="0"/>
                <a:cs typeface="Courier New" panose="02070309020205020404" pitchFamily="49" charset="0"/>
              </a:rPr>
              <a:t>Using a triple pointer</a:t>
            </a:r>
          </a:p>
        </p:txBody>
      </p:sp>
      <p:pic>
        <p:nvPicPr>
          <p:cNvPr id="2050" name="Picture 2" descr="Image result for 3D ar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2743201"/>
            <a:ext cx="4991100" cy="2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2443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01000" y="228600"/>
            <a:ext cx="243332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  <a:defRPr/>
            </a:pPr>
            <a:r>
              <a:rPr lang="en-US" sz="2400" b="1" u="sng" dirty="0">
                <a:solidFill>
                  <a:srgbClr val="C00000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3D Array Using a single pointer</a:t>
            </a:r>
            <a:endParaRPr lang="fr-FR" sz="2400" b="1" u="sng" dirty="0">
              <a:solidFill>
                <a:srgbClr val="C00000"/>
              </a:solidFill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2500" t="14444" r="52500" b="12222"/>
          <a:stretch/>
        </p:blipFill>
        <p:spPr>
          <a:xfrm>
            <a:off x="1600200" y="25400"/>
            <a:ext cx="60198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089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91400" y="228600"/>
            <a:ext cx="3048000" cy="91440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  <a:defRPr/>
            </a:pPr>
            <a:r>
              <a:rPr lang="en-US" sz="2800" b="1" u="sng" dirty="0">
                <a:solidFill>
                  <a:srgbClr val="C00000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3D Array Using a triple pointer</a:t>
            </a:r>
            <a:endParaRPr lang="fr-FR" sz="2800" b="1" u="sng" dirty="0">
              <a:solidFill>
                <a:srgbClr val="C00000"/>
              </a:solidFill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1667" t="14444" r="55000" b="12222"/>
          <a:stretch/>
        </p:blipFill>
        <p:spPr>
          <a:xfrm>
            <a:off x="1549400" y="32658"/>
            <a:ext cx="8890000" cy="682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5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1" y="0"/>
            <a:ext cx="8198667" cy="9144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The address of Operator &amp; 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idx="1"/>
          </p:nvPr>
        </p:nvSpPr>
        <p:spPr>
          <a:xfrm>
            <a:off x="1552136" y="956604"/>
            <a:ext cx="8991600" cy="58674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b="1" dirty="0">
                <a:solidFill>
                  <a:srgbClr val="2F1BC7"/>
                </a:solidFill>
              </a:rPr>
              <a:t>&amp;</a:t>
            </a:r>
            <a:r>
              <a:rPr lang="en-US" dirty="0"/>
              <a:t> operator can be used to </a:t>
            </a:r>
            <a:r>
              <a:rPr lang="en-US" b="1" dirty="0"/>
              <a:t>determine</a:t>
            </a:r>
            <a:r>
              <a:rPr lang="en-US" dirty="0"/>
              <a:t> the </a:t>
            </a:r>
            <a:br>
              <a:rPr lang="en-US" dirty="0"/>
            </a:br>
            <a:r>
              <a:rPr lang="en-US" b="1" dirty="0">
                <a:solidFill>
                  <a:srgbClr val="2F1BC7"/>
                </a:solidFill>
              </a:rPr>
              <a:t>address of</a:t>
            </a:r>
            <a:r>
              <a:rPr lang="en-US" dirty="0">
                <a:solidFill>
                  <a:srgbClr val="2F1BC7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/>
              <a:t>variable</a:t>
            </a:r>
            <a:r>
              <a:rPr lang="en-US" dirty="0"/>
              <a:t>, which can be assigned to a </a:t>
            </a:r>
            <a:br>
              <a:rPr lang="en-US" dirty="0"/>
            </a:br>
            <a:r>
              <a:rPr lang="en-US" b="1" dirty="0">
                <a:solidFill>
                  <a:srgbClr val="2F1BC7"/>
                </a:solidFill>
              </a:rPr>
              <a:t>pointer variable</a:t>
            </a:r>
          </a:p>
          <a:p>
            <a:pPr lvl="1"/>
            <a:r>
              <a:rPr lang="en-US" dirty="0"/>
              <a:t>Examples:            </a:t>
            </a:r>
          </a:p>
          <a:p>
            <a:pPr lvl="1">
              <a:buNone/>
            </a:pPr>
            <a:r>
              <a:rPr lang="en-US" dirty="0"/>
              <a:t>				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39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1"/>
            <a:ext cx="8229600" cy="868681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Dereferencing Operator *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idx="1"/>
          </p:nvPr>
        </p:nvSpPr>
        <p:spPr>
          <a:xfrm>
            <a:off x="1642404" y="1066800"/>
            <a:ext cx="8915400" cy="5638800"/>
          </a:xfrm>
        </p:spPr>
        <p:txBody>
          <a:bodyPr/>
          <a:lstStyle/>
          <a:p>
            <a:r>
              <a:rPr lang="en-US" dirty="0"/>
              <a:t>C++ uses the </a:t>
            </a:r>
            <a:r>
              <a:rPr lang="en-US" dirty="0">
                <a:solidFill>
                  <a:srgbClr val="C00000"/>
                </a:solidFill>
              </a:rPr>
              <a:t>* </a:t>
            </a:r>
            <a:r>
              <a:rPr lang="en-US" b="1" dirty="0">
                <a:solidFill>
                  <a:srgbClr val="C00000"/>
                </a:solidFill>
              </a:rPr>
              <a:t>operator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yet another way with</a:t>
            </a:r>
            <a:br>
              <a:rPr lang="en-US" dirty="0"/>
            </a:br>
            <a:r>
              <a:rPr lang="en-US" dirty="0"/>
              <a:t>pointers</a:t>
            </a:r>
          </a:p>
          <a:p>
            <a:pPr lvl="1"/>
            <a:r>
              <a:rPr lang="en-US" sz="3200" dirty="0"/>
              <a:t>"The variable values pointed to by p" </a:t>
            </a:r>
            <a:r>
              <a:rPr lang="en-US" sz="3200" dirty="0">
                <a:sym typeface="Wingdings" pitchFamily="2" charset="2"/>
              </a:rPr>
              <a:t> </a:t>
            </a:r>
            <a:r>
              <a:rPr lang="en-US" sz="3200" b="1" dirty="0">
                <a:solidFill>
                  <a:schemeClr val="hlink"/>
                </a:solidFill>
              </a:rPr>
              <a:t>*p</a:t>
            </a:r>
          </a:p>
          <a:p>
            <a:pPr lvl="1"/>
            <a:r>
              <a:rPr lang="en-US" sz="3200" dirty="0"/>
              <a:t>Here the </a:t>
            </a:r>
            <a:r>
              <a:rPr lang="en-US" sz="3200" b="1" dirty="0">
                <a:solidFill>
                  <a:srgbClr val="2F1BC7"/>
                </a:solidFill>
              </a:rPr>
              <a:t>*</a:t>
            </a:r>
            <a:r>
              <a:rPr lang="en-US" sz="3200" dirty="0"/>
              <a:t> is the </a:t>
            </a:r>
            <a:r>
              <a:rPr lang="en-US" sz="3200" b="1" dirty="0">
                <a:solidFill>
                  <a:srgbClr val="2F1BC7"/>
                </a:solidFill>
              </a:rPr>
              <a:t>dereferencing operator</a:t>
            </a:r>
          </a:p>
          <a:p>
            <a:pPr marL="914400" lvl="2" indent="0">
              <a:buNone/>
            </a:pPr>
            <a:r>
              <a:rPr lang="en-US" sz="3200" dirty="0">
                <a:solidFill>
                  <a:srgbClr val="2F1BC7"/>
                </a:solidFill>
              </a:rPr>
              <a:t>p</a:t>
            </a:r>
            <a:r>
              <a:rPr lang="en-US" sz="3200" dirty="0"/>
              <a:t> is said to be dereferenced</a:t>
            </a:r>
          </a:p>
          <a:p>
            <a:pPr lvl="2"/>
            <a:endParaRPr lang="en-US" dirty="0"/>
          </a:p>
          <a:p>
            <a:pPr lvl="2">
              <a:buNone/>
            </a:pP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v1=99;</a:t>
            </a:r>
          </a:p>
          <a:p>
            <a:pPr lvl="2">
              <a:buNone/>
            </a:pP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* p= &amp;v1;</a:t>
            </a:r>
          </a:p>
          <a:p>
            <a:pPr lvl="2">
              <a:buNone/>
            </a:pP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&lt;&lt;“ P points to the value: “&lt;&lt;</a:t>
            </a:r>
            <a:r>
              <a:rPr lang="en-US" sz="2600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*p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23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3535"/>
            <a:ext cx="8229600" cy="86514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Dereferencing Pointer Example</a:t>
            </a:r>
          </a:p>
        </p:txBody>
      </p:sp>
      <p:sp>
        <p:nvSpPr>
          <p:cNvPr id="881667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143000"/>
            <a:ext cx="8001000" cy="25146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38138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v1 = 0;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 p1 = &amp;v1;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*p1 = 42;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v1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*p1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562600" y="1524000"/>
            <a:ext cx="4267200" cy="923330"/>
            <a:chOff x="4572000" y="1524000"/>
            <a:chExt cx="4267200" cy="923330"/>
          </a:xfrm>
        </p:grpSpPr>
        <p:sp>
          <p:nvSpPr>
            <p:cNvPr id="881668" name="Text Box 4"/>
            <p:cNvSpPr txBox="1">
              <a:spLocks noChangeArrowheads="1"/>
            </p:cNvSpPr>
            <p:nvPr/>
          </p:nvSpPr>
          <p:spPr bwMode="auto">
            <a:xfrm>
              <a:off x="6382656" y="1524000"/>
              <a:ext cx="2456544" cy="9233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v1 and *p1 now refer to </a:t>
              </a:r>
              <a:br>
                <a:rPr lang="en-US" b="1" dirty="0"/>
              </a:br>
              <a:r>
                <a:rPr lang="en-US" b="1" dirty="0"/>
                <a:t>the same variable</a:t>
              </a:r>
            </a:p>
          </p:txBody>
        </p:sp>
        <p:sp>
          <p:nvSpPr>
            <p:cNvPr id="881670" name="Line 6"/>
            <p:cNvSpPr>
              <a:spLocks noChangeShapeType="1"/>
            </p:cNvSpPr>
            <p:nvPr/>
          </p:nvSpPr>
          <p:spPr bwMode="auto">
            <a:xfrm flipH="1">
              <a:off x="4572000" y="1828800"/>
              <a:ext cx="179705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057400" y="4114800"/>
            <a:ext cx="8077200" cy="190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38138">
              <a:spcBef>
                <a:spcPct val="20000"/>
              </a:spcBef>
              <a:defRPr/>
            </a:pPr>
            <a:r>
              <a:rPr lang="en-US" sz="2800" b="1" u="sng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marL="338138">
              <a:spcBef>
                <a:spcPct val="20000"/>
              </a:spcBef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	42</a:t>
            </a:r>
          </a:p>
          <a:p>
            <a:pPr marL="338138">
              <a:spcBef>
                <a:spcPct val="20000"/>
              </a:spcBef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	42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5859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Pointer Assignment and Dereferencing 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990600"/>
            <a:ext cx="8839200" cy="5715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F1BC7"/>
                </a:solidFill>
              </a:rPr>
              <a:t>Assignment operator</a:t>
            </a:r>
            <a:r>
              <a:rPr lang="en-US" b="1" dirty="0"/>
              <a:t> </a:t>
            </a:r>
            <a:r>
              <a:rPr lang="en-US" dirty="0"/>
              <a:t>( </a:t>
            </a:r>
            <a:r>
              <a:rPr lang="en-US" b="1" dirty="0">
                <a:solidFill>
                  <a:srgbClr val="2F1BC7"/>
                </a:solidFill>
              </a:rPr>
              <a:t>=</a:t>
            </a:r>
            <a:r>
              <a:rPr lang="en-US" dirty="0"/>
              <a:t> ) is used to assign value of one </a:t>
            </a:r>
            <a:r>
              <a:rPr lang="en-US" b="1" dirty="0">
                <a:solidFill>
                  <a:srgbClr val="2F1BC7"/>
                </a:solidFill>
              </a:rPr>
              <a:t>pointer</a:t>
            </a:r>
            <a:r>
              <a:rPr lang="en-US" dirty="0"/>
              <a:t> to another</a:t>
            </a:r>
          </a:p>
          <a:p>
            <a:endParaRPr lang="en-US" dirty="0"/>
          </a:p>
          <a:p>
            <a:r>
              <a:rPr lang="en-US" b="1" dirty="0">
                <a:solidFill>
                  <a:srgbClr val="2F1BC7"/>
                </a:solidFill>
              </a:rPr>
              <a:t>Pointer stores addresses</a:t>
            </a:r>
            <a:r>
              <a:rPr lang="en-US" b="1" dirty="0"/>
              <a:t> </a:t>
            </a:r>
            <a:r>
              <a:rPr lang="en-US" dirty="0"/>
              <a:t>so </a:t>
            </a:r>
            <a:r>
              <a:rPr lang="en-US" b="1" dirty="0">
                <a:solidFill>
                  <a:srgbClr val="C00000"/>
                </a:solidFill>
              </a:rPr>
              <a:t>p1=p2</a:t>
            </a:r>
            <a:r>
              <a:rPr lang="en-US" dirty="0"/>
              <a:t> copies </a:t>
            </a:r>
            <a:r>
              <a:rPr lang="en-US" b="1" dirty="0">
                <a:solidFill>
                  <a:srgbClr val="2F1BC7"/>
                </a:solidFill>
              </a:rPr>
              <a:t>an address value</a:t>
            </a:r>
            <a:r>
              <a:rPr lang="en-US" dirty="0"/>
              <a:t> into another pointer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676400" y="3810000"/>
            <a:ext cx="4953000" cy="2895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38138">
              <a:spcBef>
                <a:spcPct val="20000"/>
              </a:spcBef>
              <a:defRPr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v1 = 55;</a:t>
            </a:r>
            <a:br>
              <a:rPr lang="en-US" sz="2800" b="1" dirty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* p1 = &amp;v1;</a:t>
            </a:r>
            <a:br>
              <a:rPr lang="en-US" sz="2800" b="1" dirty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* p2;</a:t>
            </a:r>
          </a:p>
          <a:p>
            <a:pPr marL="338138">
              <a:spcBef>
                <a:spcPct val="20000"/>
              </a:spcBef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p2=p1;</a:t>
            </a:r>
            <a:br>
              <a:rPr lang="en-US" sz="2800" b="1" dirty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&lt;&lt; *p1 &lt;&lt;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800" b="1" dirty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&lt;&lt; *p2 &lt;&lt;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32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934200" y="3810000"/>
            <a:ext cx="3505200" cy="2895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38138">
              <a:spcBef>
                <a:spcPct val="20000"/>
              </a:spcBef>
              <a:defRPr/>
            </a:pPr>
            <a:r>
              <a:rPr lang="en-US" sz="2800" b="1" u="sng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marL="338138">
              <a:spcBef>
                <a:spcPct val="20000"/>
              </a:spcBef>
              <a:defRPr/>
            </a:pPr>
            <a:endParaRPr lang="en-US" sz="2800" b="1" u="sng" dirty="0">
              <a:latin typeface="Courier New" pitchFamily="49" charset="0"/>
              <a:cs typeface="Courier New" pitchFamily="49" charset="0"/>
            </a:endParaRPr>
          </a:p>
          <a:p>
            <a:pPr marL="338138">
              <a:spcBef>
                <a:spcPct val="20000"/>
              </a:spcBef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55</a:t>
            </a:r>
          </a:p>
          <a:p>
            <a:pPr marL="338138">
              <a:spcBef>
                <a:spcPct val="20000"/>
              </a:spcBef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55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7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1"/>
            <a:ext cx="8153400" cy="874714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2706688" y="2017713"/>
            <a:ext cx="5446712" cy="4114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char *string = “hello”;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err="1">
                <a:latin typeface="Courier New" panose="02070309020205020404" pitchFamily="49" charset="0"/>
              </a:rPr>
              <a:t>const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iSize</a:t>
            </a:r>
            <a:r>
              <a:rPr lang="en-US" altLang="zh-CN" sz="2000" b="1" dirty="0">
                <a:latin typeface="Courier New" panose="02070309020205020404" pitchFamily="49" charset="0"/>
              </a:rPr>
              <a:t>=8;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char* f(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</a:rPr>
              <a:t> x)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char *p;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p = new char[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iSize</a:t>
            </a:r>
            <a:r>
              <a:rPr lang="en-US" altLang="zh-CN" sz="2000" b="1" dirty="0"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return p;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5667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458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781800" y="5678488"/>
            <a:ext cx="1563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8153400" y="2209800"/>
            <a:ext cx="38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56679" name="Line 7"/>
          <p:cNvSpPr>
            <a:spLocks noChangeShapeType="1"/>
          </p:cNvSpPr>
          <p:nvPr/>
        </p:nvSpPr>
        <p:spPr bwMode="auto">
          <a:xfrm>
            <a:off x="8458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0" name="Text Box 8"/>
          <p:cNvSpPr txBox="1">
            <a:spLocks noChangeArrowheads="1"/>
          </p:cNvSpPr>
          <p:nvPr/>
        </p:nvSpPr>
        <p:spPr bwMode="auto">
          <a:xfrm>
            <a:off x="8915400" y="2438400"/>
            <a:ext cx="106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56681" name="Text Box 9"/>
          <p:cNvSpPr txBox="1">
            <a:spLocks noChangeArrowheads="1"/>
          </p:cNvSpPr>
          <p:nvPr/>
        </p:nvSpPr>
        <p:spPr bwMode="auto">
          <a:xfrm>
            <a:off x="8915400" y="28956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56682" name="Line 10"/>
          <p:cNvSpPr>
            <a:spLocks noChangeShapeType="1"/>
          </p:cNvSpPr>
          <p:nvPr/>
        </p:nvSpPr>
        <p:spPr bwMode="auto">
          <a:xfrm>
            <a:off x="8458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3" name="Line 11"/>
          <p:cNvSpPr>
            <a:spLocks noChangeShapeType="1"/>
          </p:cNvSpPr>
          <p:nvPr/>
        </p:nvSpPr>
        <p:spPr bwMode="auto">
          <a:xfrm>
            <a:off x="8458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4" name="Text Box 12"/>
          <p:cNvSpPr txBox="1">
            <a:spLocks noChangeArrowheads="1"/>
          </p:cNvSpPr>
          <p:nvPr/>
        </p:nvSpPr>
        <p:spPr bwMode="auto">
          <a:xfrm>
            <a:off x="8991600" y="33528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56685" name="Line 13"/>
          <p:cNvSpPr>
            <a:spLocks noChangeShapeType="1"/>
          </p:cNvSpPr>
          <p:nvPr/>
        </p:nvSpPr>
        <p:spPr bwMode="auto">
          <a:xfrm>
            <a:off x="8458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6" name="Text Box 14"/>
          <p:cNvSpPr txBox="1">
            <a:spLocks noChangeArrowheads="1"/>
          </p:cNvSpPr>
          <p:nvPr/>
        </p:nvSpPr>
        <p:spPr bwMode="auto">
          <a:xfrm>
            <a:off x="8915400" y="3962400"/>
            <a:ext cx="106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56687" name="Line 15"/>
          <p:cNvSpPr>
            <a:spLocks noChangeShapeType="1"/>
          </p:cNvSpPr>
          <p:nvPr/>
        </p:nvSpPr>
        <p:spPr bwMode="auto">
          <a:xfrm>
            <a:off x="9296400" y="44196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8" name="Text Box 16"/>
          <p:cNvSpPr txBox="1">
            <a:spLocks noChangeArrowheads="1"/>
          </p:cNvSpPr>
          <p:nvPr/>
        </p:nvSpPr>
        <p:spPr bwMode="auto">
          <a:xfrm>
            <a:off x="8915400" y="55626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56689" name="Line 17"/>
          <p:cNvSpPr>
            <a:spLocks noChangeShapeType="1"/>
          </p:cNvSpPr>
          <p:nvPr/>
        </p:nvSpPr>
        <p:spPr bwMode="auto">
          <a:xfrm>
            <a:off x="8458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90" name="Line 18"/>
          <p:cNvSpPr>
            <a:spLocks noChangeShapeType="1"/>
          </p:cNvSpPr>
          <p:nvPr/>
        </p:nvSpPr>
        <p:spPr bwMode="auto">
          <a:xfrm flipV="1">
            <a:off x="9296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6696" name="Group 24"/>
          <p:cNvGrpSpPr>
            <a:grpSpLocks/>
          </p:cNvGrpSpPr>
          <p:nvPr/>
        </p:nvGrpSpPr>
        <p:grpSpPr bwMode="auto">
          <a:xfrm>
            <a:off x="4343400" y="2209800"/>
            <a:ext cx="4114800" cy="3429000"/>
            <a:chOff x="1776" y="1392"/>
            <a:chExt cx="2592" cy="2160"/>
          </a:xfrm>
        </p:grpSpPr>
        <p:sp>
          <p:nvSpPr>
            <p:cNvPr id="156691" name="Line 19"/>
            <p:cNvSpPr>
              <a:spLocks noChangeShapeType="1"/>
            </p:cNvSpPr>
            <p:nvPr/>
          </p:nvSpPr>
          <p:spPr bwMode="auto">
            <a:xfrm>
              <a:off x="3024" y="1392"/>
              <a:ext cx="134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92" name="Line 20"/>
            <p:cNvSpPr>
              <a:spLocks noChangeShapeType="1"/>
            </p:cNvSpPr>
            <p:nvPr/>
          </p:nvSpPr>
          <p:spPr bwMode="auto">
            <a:xfrm flipV="1">
              <a:off x="2544" y="1642"/>
              <a:ext cx="1824" cy="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93" name="Line 21"/>
            <p:cNvSpPr>
              <a:spLocks noChangeShapeType="1"/>
            </p:cNvSpPr>
            <p:nvPr/>
          </p:nvSpPr>
          <p:spPr bwMode="auto">
            <a:xfrm>
              <a:off x="1776" y="2438"/>
              <a:ext cx="2592" cy="1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94" name="Line 22"/>
            <p:cNvSpPr>
              <a:spLocks noChangeShapeType="1"/>
            </p:cNvSpPr>
            <p:nvPr/>
          </p:nvSpPr>
          <p:spPr bwMode="auto">
            <a:xfrm flipV="1">
              <a:off x="2832" y="2544"/>
              <a:ext cx="153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95" name="Line 23"/>
            <p:cNvSpPr>
              <a:spLocks noChangeShapeType="1"/>
            </p:cNvSpPr>
            <p:nvPr/>
          </p:nvSpPr>
          <p:spPr bwMode="auto">
            <a:xfrm>
              <a:off x="2064" y="2112"/>
              <a:ext cx="2304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1554933" y="91874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5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2167</Words>
  <Application>Microsoft Office PowerPoint</Application>
  <PresentationFormat>Widescreen</PresentationFormat>
  <Paragraphs>778</Paragraphs>
  <Slides>47</Slides>
  <Notes>24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MS PGothic</vt:lpstr>
      <vt:lpstr>SimSun</vt:lpstr>
      <vt:lpstr>Aptos</vt:lpstr>
      <vt:lpstr>Aptos Display</vt:lpstr>
      <vt:lpstr>Arial</vt:lpstr>
      <vt:lpstr>Calibri</vt:lpstr>
      <vt:lpstr>Courier New</vt:lpstr>
      <vt:lpstr>Times New Roman</vt:lpstr>
      <vt:lpstr>Trebuchet MS</vt:lpstr>
      <vt:lpstr>Wingdings</vt:lpstr>
      <vt:lpstr>office theme</vt:lpstr>
      <vt:lpstr>Pointers</vt:lpstr>
      <vt:lpstr>Introduction to Pointers</vt:lpstr>
      <vt:lpstr>Introduction to Pointers</vt:lpstr>
      <vt:lpstr>Introduction to Pointers</vt:lpstr>
      <vt:lpstr>The address of Operator &amp; </vt:lpstr>
      <vt:lpstr>Dereferencing Operator *</vt:lpstr>
      <vt:lpstr>Dereferencing Pointer Example</vt:lpstr>
      <vt:lpstr>Pointer Assignment and Dereferencing </vt:lpstr>
      <vt:lpstr>Example</vt:lpstr>
      <vt:lpstr>Example</vt:lpstr>
      <vt:lpstr>Example</vt:lpstr>
      <vt:lpstr>Example</vt:lpstr>
      <vt:lpstr>Aliasing</vt:lpstr>
      <vt:lpstr>Aliasing</vt:lpstr>
      <vt:lpstr>Aliasing</vt:lpstr>
      <vt:lpstr>Dangling Pointers</vt:lpstr>
      <vt:lpstr>Dangling Pointers</vt:lpstr>
      <vt:lpstr>Avoiding a Dangling Pointer</vt:lpstr>
      <vt:lpstr>Returning Memory to the Heap</vt:lpstr>
      <vt:lpstr>Memory Leaking</vt:lpstr>
      <vt:lpstr>Memory Leaking</vt:lpstr>
      <vt:lpstr>Memory Leaks</vt:lpstr>
      <vt:lpstr>Another Pointer Example</vt:lpstr>
      <vt:lpstr>Relationship Between Pointers and Arrays</vt:lpstr>
      <vt:lpstr>Relationship Between Pointers and Arrays (Cont.)</vt:lpstr>
      <vt:lpstr>Relationship between Arrays and Pointers</vt:lpstr>
      <vt:lpstr>Arrays and Pointers</vt:lpstr>
      <vt:lpstr>Arrays and Pointers</vt:lpstr>
      <vt:lpstr>Pointer Arithmetic</vt:lpstr>
      <vt:lpstr>Void Pointer</vt:lpstr>
      <vt:lpstr>Accessing 1-Demensional Array Using Pointers</vt:lpstr>
      <vt:lpstr>Accessing 1-Demensional Array</vt:lpstr>
      <vt:lpstr>Accessing 1-Demensional Array</vt:lpstr>
      <vt:lpstr>Accessing 2-Demensional Array</vt:lpstr>
      <vt:lpstr>Accessing 2-Demensional Array</vt:lpstr>
      <vt:lpstr>Accessing 2-Demensional Array</vt:lpstr>
      <vt:lpstr>Swapping variables using Pointers</vt:lpstr>
      <vt:lpstr>Creating Dynamic 2D Arrays</vt:lpstr>
      <vt:lpstr>Dynamic two dimensional arrays</vt:lpstr>
      <vt:lpstr>Dynamic 2D Arrays</vt:lpstr>
      <vt:lpstr>Dynamic 2D Array – Double Pointer</vt:lpstr>
      <vt:lpstr>Dynamic 2D Array – Double Pointer</vt:lpstr>
      <vt:lpstr>Dynamic two dimensional arrays</vt:lpstr>
      <vt:lpstr>Dynamic 2D Array (Varying Row Size)</vt:lpstr>
      <vt:lpstr>Home Work</vt:lpstr>
      <vt:lpstr>3D Array Using a single pointer</vt:lpstr>
      <vt:lpstr>3D Array Using a triple pointer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/>
  <cp:lastModifiedBy>zeshan khan</cp:lastModifiedBy>
  <cp:revision>6</cp:revision>
  <dcterms:created xsi:type="dcterms:W3CDTF">2024-09-10T07:09:48Z</dcterms:created>
  <dcterms:modified xsi:type="dcterms:W3CDTF">2024-09-10T07:23:09Z</dcterms:modified>
</cp:coreProperties>
</file>