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7"/>
  </p:notesMasterIdLst>
  <p:sldIdLst>
    <p:sldId id="256" r:id="rId2"/>
    <p:sldId id="280" r:id="rId3"/>
    <p:sldId id="342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520" r:id="rId46"/>
    <p:sldId id="390" r:id="rId47"/>
    <p:sldId id="391" r:id="rId48"/>
    <p:sldId id="392" r:id="rId49"/>
    <p:sldId id="393" r:id="rId50"/>
    <p:sldId id="394" r:id="rId51"/>
    <p:sldId id="395" r:id="rId52"/>
    <p:sldId id="396" r:id="rId53"/>
    <p:sldId id="397" r:id="rId54"/>
    <p:sldId id="398" r:id="rId55"/>
    <p:sldId id="399" r:id="rId56"/>
    <p:sldId id="400" r:id="rId57"/>
    <p:sldId id="401" r:id="rId58"/>
    <p:sldId id="402" r:id="rId59"/>
    <p:sldId id="403" r:id="rId60"/>
    <p:sldId id="457" r:id="rId61"/>
    <p:sldId id="459" r:id="rId62"/>
    <p:sldId id="465" r:id="rId63"/>
    <p:sldId id="466" r:id="rId64"/>
    <p:sldId id="404" r:id="rId65"/>
    <p:sldId id="406" r:id="rId66"/>
    <p:sldId id="467" r:id="rId67"/>
    <p:sldId id="468" r:id="rId68"/>
    <p:sldId id="469" r:id="rId69"/>
    <p:sldId id="470" r:id="rId70"/>
    <p:sldId id="471" r:id="rId71"/>
    <p:sldId id="521" r:id="rId72"/>
    <p:sldId id="472" r:id="rId73"/>
    <p:sldId id="473" r:id="rId74"/>
    <p:sldId id="474" r:id="rId75"/>
    <p:sldId id="475" r:id="rId76"/>
    <p:sldId id="476" r:id="rId77"/>
    <p:sldId id="477" r:id="rId78"/>
    <p:sldId id="478" r:id="rId79"/>
    <p:sldId id="479" r:id="rId80"/>
    <p:sldId id="480" r:id="rId81"/>
    <p:sldId id="481" r:id="rId82"/>
    <p:sldId id="482" r:id="rId83"/>
    <p:sldId id="483" r:id="rId84"/>
    <p:sldId id="522" r:id="rId85"/>
    <p:sldId id="523" r:id="rId86"/>
    <p:sldId id="524" r:id="rId87"/>
    <p:sldId id="485" r:id="rId88"/>
    <p:sldId id="486" r:id="rId89"/>
    <p:sldId id="487" r:id="rId90"/>
    <p:sldId id="488" r:id="rId91"/>
    <p:sldId id="490" r:id="rId92"/>
    <p:sldId id="491" r:id="rId93"/>
    <p:sldId id="492" r:id="rId94"/>
    <p:sldId id="493" r:id="rId95"/>
    <p:sldId id="526" r:id="rId96"/>
    <p:sldId id="527" r:id="rId97"/>
    <p:sldId id="525" r:id="rId98"/>
    <p:sldId id="489" r:id="rId99"/>
    <p:sldId id="495" r:id="rId100"/>
    <p:sldId id="531" r:id="rId101"/>
    <p:sldId id="532" r:id="rId102"/>
    <p:sldId id="533" r:id="rId103"/>
    <p:sldId id="534" r:id="rId104"/>
    <p:sldId id="535" r:id="rId105"/>
    <p:sldId id="536" r:id="rId106"/>
    <p:sldId id="537" r:id="rId107"/>
    <p:sldId id="528" r:id="rId108"/>
    <p:sldId id="497" r:id="rId109"/>
    <p:sldId id="498" r:id="rId110"/>
    <p:sldId id="538" r:id="rId111"/>
    <p:sldId id="539" r:id="rId112"/>
    <p:sldId id="529" r:id="rId113"/>
    <p:sldId id="530" r:id="rId114"/>
    <p:sldId id="500" r:id="rId115"/>
    <p:sldId id="501" r:id="rId116"/>
    <p:sldId id="502" r:id="rId117"/>
    <p:sldId id="503" r:id="rId118"/>
    <p:sldId id="540" r:id="rId119"/>
    <p:sldId id="541" r:id="rId120"/>
    <p:sldId id="504" r:id="rId121"/>
    <p:sldId id="505" r:id="rId122"/>
    <p:sldId id="506" r:id="rId123"/>
    <p:sldId id="507" r:id="rId124"/>
    <p:sldId id="508" r:id="rId125"/>
    <p:sldId id="509" r:id="rId126"/>
    <p:sldId id="510" r:id="rId127"/>
    <p:sldId id="511" r:id="rId128"/>
    <p:sldId id="512" r:id="rId129"/>
    <p:sldId id="513" r:id="rId130"/>
    <p:sldId id="514" r:id="rId131"/>
    <p:sldId id="515" r:id="rId132"/>
    <p:sldId id="516" r:id="rId133"/>
    <p:sldId id="517" r:id="rId134"/>
    <p:sldId id="518" r:id="rId135"/>
    <p:sldId id="519" r:id="rId1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000"/>
    <a:srgbClr val="2F1BC7"/>
    <a:srgbClr val="008000"/>
    <a:srgbClr val="2C14DE"/>
    <a:srgbClr val="D20000"/>
    <a:srgbClr val="27558D"/>
    <a:srgbClr val="39DFE7"/>
    <a:srgbClr val="160C5C"/>
    <a:srgbClr val="4F5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3883" autoAdjust="0"/>
  </p:normalViewPr>
  <p:slideViewPr>
    <p:cSldViewPr>
      <p:cViewPr varScale="1">
        <p:scale>
          <a:sx n="63" d="100"/>
          <a:sy n="63" d="100"/>
        </p:scale>
        <p:origin x="158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C0C88-7267-4399-A55D-D2971BA77B10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5FC15-40B4-45E5-86AE-2E64D22F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25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676FE31-29EE-4046-B65A-58C1492872A0}" type="slidenum">
              <a:rPr lang="en-US" sz="1200"/>
              <a:pPr eaLnBrk="1" hangingPunct="1"/>
              <a:t>53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27719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1690A34-E544-457A-99DB-6891A9FEF046}" type="slidenum">
              <a:rPr lang="en-US" sz="1200"/>
              <a:pPr eaLnBrk="1" hangingPunct="1"/>
              <a:t>55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39429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FE794E4-C9D8-4312-846B-3AA21EA6E637}" type="slidenum">
              <a:rPr lang="en-US" sz="1200"/>
              <a:pPr eaLnBrk="1" hangingPunct="1"/>
              <a:t>57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66760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9CD50A-5768-4864-9B93-C9E7735CD693}" type="slidenum">
              <a:rPr lang="en-US" sz="1200"/>
              <a:pPr eaLnBrk="1" hangingPunct="1"/>
              <a:t>58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10394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3B40ED4-331E-4608-9AC8-AD17A6222088}" type="slidenum">
              <a:rPr lang="en-US" sz="1200"/>
              <a:pPr eaLnBrk="1" hangingPunct="1"/>
              <a:t>59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44681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A546DDA-69A2-4693-A909-A36A5774E498}" type="slidenum">
              <a:rPr lang="en-US" sz="1200"/>
              <a:pPr eaLnBrk="1" hangingPunct="1"/>
              <a:t>82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1036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base class pointer can point to a derived class object, but we can only access base class member or virtual functions using the base class pointer because object slicing happens when a derived class object is assigned to a base class object. Additional attributes of a derived class object are sliced off to form the base class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7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06D30B9-70D8-4FA6-8DCF-76C3B0C92AC3}" type="slidenum">
              <a:rPr lang="en-US" sz="1200"/>
              <a:pPr eaLnBrk="1" hangingPunct="1"/>
              <a:t>87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5532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1F75E0C-E0F1-4C58-8E45-2B5299FBF35D}" type="slidenum">
              <a:rPr kumimoji="0" lang="en-US" altLang="en-US"/>
              <a:pPr>
                <a:spcBef>
                  <a:spcPct val="0"/>
                </a:spcBef>
              </a:pPr>
              <a:t>91</a:t>
            </a:fld>
            <a:endParaRPr kumimoji="0"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functions are invoked when you have a pointer or reference to an instance of a class. Static functions aren't tied to the instance of a class but they are tied to the class.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161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1F75E0C-E0F1-4C58-8E45-2B5299FBF35D}" type="slidenum">
              <a:rPr kumimoji="0" lang="en-US" altLang="en-US"/>
              <a:pPr>
                <a:spcBef>
                  <a:spcPct val="0"/>
                </a:spcBef>
              </a:pPr>
              <a:t>92</a:t>
            </a:fld>
            <a:endParaRPr kumimoji="0"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See inheritance5.h and pr15-03.cpp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90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9E53CE6-434F-4C8B-8059-D26FDE3BFF16}" type="slidenum">
              <a:rPr lang="en-US" sz="1200"/>
              <a:pPr eaLnBrk="1" hangingPunct="1"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85301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1F75E0C-E0F1-4C58-8E45-2B5299FBF35D}" type="slidenum">
              <a:rPr kumimoji="0" lang="en-US" altLang="en-US"/>
              <a:pPr>
                <a:spcBef>
                  <a:spcPct val="0"/>
                </a:spcBef>
              </a:pPr>
              <a:t>94</a:t>
            </a:fld>
            <a:endParaRPr kumimoji="0"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See inheritance5.h and pr15-03.cpp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049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Often,</a:t>
            </a:r>
            <a:r>
              <a:rPr lang="en-US" b="1" baseline="0" dirty="0"/>
              <a:t> we see very similar terms like “</a:t>
            </a:r>
            <a:r>
              <a:rPr lang="en-US" b="1" baseline="0" dirty="0" err="1"/>
              <a:t>Redfine</a:t>
            </a:r>
            <a:r>
              <a:rPr lang="en-US" b="1" baseline="0" dirty="0"/>
              <a:t>” and “Override”</a:t>
            </a:r>
          </a:p>
          <a:p>
            <a:endParaRPr lang="en-US" b="1" baseline="0" dirty="0"/>
          </a:p>
          <a:p>
            <a:r>
              <a:rPr lang="en-US" b="1" baseline="0" dirty="0"/>
              <a:t>Lets see the key differences…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2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1F75E0C-E0F1-4C58-8E45-2B5299FBF35D}" type="slidenum">
              <a:rPr kumimoji="0" lang="en-US" altLang="en-US"/>
              <a:pPr>
                <a:spcBef>
                  <a:spcPct val="0"/>
                </a:spcBef>
              </a:pPr>
              <a:t>96</a:t>
            </a:fld>
            <a:endParaRPr kumimoji="0"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See inheritance5.h and pr15-03.cpp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733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C025C1-EB0A-43C2-8C9D-B68E5F06B7AA}" type="slidenum">
              <a:rPr kumimoji="0" lang="en-US" altLang="en-US"/>
              <a:pPr>
                <a:spcBef>
                  <a:spcPct val="0"/>
                </a:spcBef>
              </a:pPr>
              <a:t>97</a:t>
            </a:fld>
            <a:endParaRPr kumimoji="0"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735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1F75E0C-E0F1-4C58-8E45-2B5299FBF35D}" type="slidenum">
              <a:rPr kumimoji="0" lang="en-US" altLang="en-US"/>
              <a:pPr>
                <a:spcBef>
                  <a:spcPct val="0"/>
                </a:spcBef>
              </a:pPr>
              <a:t>98</a:t>
            </a:fld>
            <a:endParaRPr kumimoji="0"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See inheritance5.h and pr15-03.cpp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702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C025C1-EB0A-43C2-8C9D-B68E5F06B7AA}" type="slidenum">
              <a:rPr kumimoji="0" lang="en-US" altLang="en-US"/>
              <a:pPr>
                <a:spcBef>
                  <a:spcPct val="0"/>
                </a:spcBef>
              </a:pPr>
              <a:t>100</a:t>
            </a:fld>
            <a:endParaRPr kumimoji="0"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0919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C025C1-EB0A-43C2-8C9D-B68E5F06B7AA}" type="slidenum">
              <a:rPr kumimoji="0" lang="en-US" altLang="en-US"/>
              <a:pPr>
                <a:spcBef>
                  <a:spcPct val="0"/>
                </a:spcBef>
              </a:pPr>
              <a:t>101</a:t>
            </a:fld>
            <a:endParaRPr kumimoji="0"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854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C025C1-EB0A-43C2-8C9D-B68E5F06B7AA}" type="slidenum">
              <a:rPr kumimoji="0" lang="en-US" altLang="en-US"/>
              <a:pPr>
                <a:spcBef>
                  <a:spcPct val="0"/>
                </a:spcBef>
              </a:pPr>
              <a:t>102</a:t>
            </a:fld>
            <a:endParaRPr kumimoji="0"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22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C025C1-EB0A-43C2-8C9D-B68E5F06B7AA}" type="slidenum">
              <a:rPr kumimoji="0" lang="en-US" altLang="en-US"/>
              <a:pPr>
                <a:spcBef>
                  <a:spcPct val="0"/>
                </a:spcBef>
              </a:pPr>
              <a:t>103</a:t>
            </a:fld>
            <a:endParaRPr kumimoji="0"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10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C025C1-EB0A-43C2-8C9D-B68E5F06B7AA}" type="slidenum">
              <a:rPr kumimoji="0" lang="en-US" altLang="en-US"/>
              <a:pPr>
                <a:spcBef>
                  <a:spcPct val="0"/>
                </a:spcBef>
              </a:pPr>
              <a:t>104</a:t>
            </a:fld>
            <a:endParaRPr kumimoji="0"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905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76683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C025C1-EB0A-43C2-8C9D-B68E5F06B7AA}" type="slidenum">
              <a:rPr kumimoji="0" lang="en-US" altLang="en-US"/>
              <a:pPr>
                <a:spcBef>
                  <a:spcPct val="0"/>
                </a:spcBef>
              </a:pPr>
              <a:t>105</a:t>
            </a:fld>
            <a:endParaRPr kumimoji="0"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0325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 this lecture, we will cover the following topics:</a:t>
            </a:r>
          </a:p>
          <a:p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Concrete Classes 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Abstract Classes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Pure Virtual Function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Abstract Classes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A Complete Example Related to 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731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32F72-39BC-4D02-87BF-ABD9931E84B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57407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6932F72-39BC-4D02-87BF-ABD9931E84B1}" type="slidenum">
              <a:rPr lang="en-US" sz="1200"/>
              <a:pPr eaLnBrk="1" hangingPunct="1"/>
              <a:t>114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8760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6932F72-39BC-4D02-87BF-ABD9931E84B1}" type="slidenum">
              <a:rPr lang="en-US" sz="1200"/>
              <a:pPr eaLnBrk="1" hangingPunct="1"/>
              <a:t>115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64405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72A3B13-CE42-4CAA-8D96-7CD32E1AE8F4}" type="slidenum">
              <a:rPr lang="en-US" sz="1200"/>
              <a:pPr eaLnBrk="1" hangingPunct="1"/>
              <a:t>116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09200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7CAF92F-70DA-4D05-9316-5123B11F592C}" type="slidenum">
              <a:rPr lang="en-US" sz="1200"/>
              <a:pPr eaLnBrk="1" hangingPunct="1"/>
              <a:t>117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82725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7CAF92F-70DA-4D05-9316-5123B11F592C}" type="slidenum">
              <a:rPr lang="en-US" sz="1200"/>
              <a:pPr eaLnBrk="1" hangingPunct="1"/>
              <a:t>118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77684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7CAF92F-70DA-4D05-9316-5123B11F592C}" type="slidenum">
              <a:rPr lang="en-US" sz="1200"/>
              <a:pPr eaLnBrk="1" hangingPunct="1"/>
              <a:t>119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56363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2AEA542-581B-4DFB-B14D-9AF0DE639B94}" type="slidenum">
              <a:rPr lang="en-US" sz="1200"/>
              <a:pPr eaLnBrk="1" hangingPunct="1"/>
              <a:t>120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340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79415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8421764-632C-4F1F-B803-98B98E0B5536}" type="slidenum">
              <a:rPr lang="en-US" sz="1200"/>
              <a:pPr eaLnBrk="1" hangingPunct="1"/>
              <a:t>121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4742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3639EAF-E6D1-4AF4-BB7B-7388B2BB7C5F}" type="slidenum">
              <a:rPr lang="en-US" sz="1200"/>
              <a:pPr eaLnBrk="1" hangingPunct="1"/>
              <a:t>122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462257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37F975-A8FB-495D-B19E-1D28E32EF86F}" type="slidenum">
              <a:rPr lang="en-US" sz="1200"/>
              <a:pPr eaLnBrk="1" hangingPunct="1"/>
              <a:t>123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400635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487F8FA-B6C9-4C42-B48F-0C42596ADF35}" type="slidenum">
              <a:rPr lang="en-US" sz="1200"/>
              <a:pPr eaLnBrk="1" hangingPunct="1"/>
              <a:t>124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547101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126B05F-A435-4B25-BD4B-A416DB822127}" type="slidenum">
              <a:rPr lang="en-US" sz="1200"/>
              <a:pPr eaLnBrk="1" hangingPunct="1"/>
              <a:t>125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049244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5B70B57-AC07-43F5-A579-C0F0D5DA7CD4}" type="slidenum">
              <a:rPr lang="en-US" sz="1200"/>
              <a:pPr eaLnBrk="1" hangingPunct="1"/>
              <a:t>126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499758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8D7DC92-4053-47D9-B3F1-2DC277E9241E}" type="slidenum">
              <a:rPr lang="en-US" sz="1200"/>
              <a:pPr eaLnBrk="1" hangingPunct="1"/>
              <a:t>127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006967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45D97D0-D85A-476B-9B17-AA5D03FABAE7}" type="slidenum">
              <a:rPr lang="en-US" sz="1200"/>
              <a:pPr eaLnBrk="1" hangingPunct="1"/>
              <a:t>128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98742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B6B83A5-5217-4BE4-830C-58AF01A1B6DB}" type="slidenum">
              <a:rPr lang="en-US" sz="1200"/>
              <a:pPr eaLnBrk="1" hangingPunct="1"/>
              <a:t>129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197943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165C216-C040-46B4-AA57-94E9892B9895}" type="slidenum">
              <a:rPr lang="en-US" sz="1200"/>
              <a:pPr eaLnBrk="1" hangingPunct="1"/>
              <a:t>130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74286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2FDA64F-90C6-40FB-B6B2-7020D33582F8}" type="slidenum">
              <a:rPr lang="en-US" sz="1200"/>
              <a:pPr eaLnBrk="1" hangingPunct="1"/>
              <a:t>41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166687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6CA9C79-68E8-4534-A457-F7749FC09A10}" type="slidenum">
              <a:rPr lang="en-US" sz="1200"/>
              <a:pPr eaLnBrk="1" hangingPunct="1"/>
              <a:t>131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391791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D4953E9-0407-4977-9C5E-6D8BD4125FA7}" type="slidenum">
              <a:rPr lang="en-US" sz="1200"/>
              <a:pPr eaLnBrk="1" hangingPunct="1"/>
              <a:t>132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451830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BF14AEA-2EB5-4B79-AA4F-71CA160CFA30}" type="slidenum">
              <a:rPr lang="en-US" sz="1200"/>
              <a:pPr eaLnBrk="1" hangingPunct="1"/>
              <a:t>133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384784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928D1E3-64B8-41AE-9E31-6FCA066548FB}" type="slidenum">
              <a:rPr lang="en-US" sz="1200"/>
              <a:pPr eaLnBrk="1" hangingPunct="1"/>
              <a:t>134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8798721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5AB0F1C-7587-4C17-B241-20DACDC651FC}" type="slidenum">
              <a:rPr lang="en-US" sz="1200"/>
              <a:pPr eaLnBrk="1" hangingPunct="1"/>
              <a:t>135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13713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F4E40E4-6BFF-4A37-9E3E-527C35D95A75}" type="slidenum">
              <a:rPr lang="en-US" sz="1200"/>
              <a:pPr eaLnBrk="1" hangingPunct="1"/>
              <a:t>42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44431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618278-624E-4421-8437-1CCCF4F85C03}" type="slidenum">
              <a:rPr lang="en-US" sz="1200"/>
              <a:pPr eaLnBrk="1" hangingPunct="1"/>
              <a:t>43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26683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F1DA53C-F89D-4735-936B-B7AF536EF23D}" type="slidenum">
              <a:rPr lang="en-US" sz="1200"/>
              <a:pPr eaLnBrk="1" hangingPunct="1"/>
              <a:t>44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5833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003E862-6BE5-493E-BF51-A1D7E9E810F8}" type="slidenum">
              <a:rPr lang="en-US" sz="1200"/>
              <a:pPr eaLnBrk="1" hangingPunct="1"/>
              <a:t>52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7081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29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192B-E1F2-4D51-9245-C9CE8F612D86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" y="44449"/>
            <a:ext cx="895349" cy="8953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00"/>
            <a:ext cx="8991600" cy="2438400"/>
          </a:xfrm>
        </p:spPr>
        <p:txBody>
          <a:bodyPr>
            <a:noAutofit/>
          </a:bodyPr>
          <a:lstStyle/>
          <a:p>
            <a:r>
              <a:rPr lang="en-US" b="1"/>
              <a:t>Inheritance and </a:t>
            </a:r>
            <a:r>
              <a:rPr lang="en-US" b="1" dirty="0"/>
              <a:t>Polymorphism</a:t>
            </a:r>
            <a:br>
              <a:rPr lang="en-US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962400"/>
            <a:ext cx="8915400" cy="2743200"/>
          </a:xfrm>
        </p:spPr>
        <p:txBody>
          <a:bodyPr>
            <a:normAutofit/>
          </a:bodyPr>
          <a:lstStyle/>
          <a:p>
            <a:endParaRPr lang="en-US" sz="2600" dirty="0"/>
          </a:p>
          <a:p>
            <a:r>
              <a:rPr lang="en-US" sz="2600" dirty="0"/>
              <a:t>Department of Computer Science, </a:t>
            </a:r>
          </a:p>
          <a:p>
            <a:r>
              <a:rPr lang="en-US" sz="2800" dirty="0"/>
              <a:t>National University of Computer &amp; Emerging Sciences</a:t>
            </a:r>
            <a:r>
              <a:rPr lang="en-US" sz="2600" dirty="0"/>
              <a:t>, Islamabad Campus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2813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Animals: Class</a:t>
            </a:r>
            <a:r>
              <a:rPr lang="ja-JP" alt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s hierarchy</a:t>
            </a:r>
            <a:endParaRPr lang="en-US" b="1" dirty="0">
              <a:solidFill>
                <a:srgbClr val="D2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971800" y="2743200"/>
            <a:ext cx="1563688" cy="531813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>
                <a:ea typeface="SimSun" panose="02010600030101010101" pitchFamily="2" charset="-122"/>
              </a:rPr>
              <a:t>Mammal</a:t>
            </a:r>
            <a:endParaRPr lang="en-US">
              <a:ea typeface="SimSun" panose="02010600030101010101" pitchFamily="2" charset="-122"/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1828800" y="3581400"/>
            <a:ext cx="1306513" cy="531813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>
                <a:ea typeface="SimSun" panose="02010600030101010101" pitchFamily="2" charset="-122"/>
              </a:rPr>
              <a:t>People</a:t>
            </a:r>
            <a:endParaRPr lang="en-US">
              <a:ea typeface="SimSun" panose="02010600030101010101" pitchFamily="2" charset="-122"/>
            </a:endParaRP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5562600" y="2743200"/>
            <a:ext cx="1524000" cy="531813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>
                <a:ea typeface="SimSun" panose="02010600030101010101" pitchFamily="2" charset="-122"/>
              </a:rPr>
              <a:t>Reptiles</a:t>
            </a:r>
            <a:endParaRPr lang="en-US">
              <a:ea typeface="SimSun" panose="02010600030101010101" pitchFamily="2" charset="-122"/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4114800" y="3657600"/>
            <a:ext cx="850900" cy="531813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>
                <a:ea typeface="SimSun" panose="02010600030101010101" pitchFamily="2" charset="-122"/>
              </a:rPr>
              <a:t>Dog</a:t>
            </a:r>
            <a:endParaRPr lang="en-US">
              <a:ea typeface="SimSun" panose="02010600030101010101" pitchFamily="2" charset="-122"/>
            </a:endParaRP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4038600" y="1752600"/>
            <a:ext cx="1285875" cy="531813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>
                <a:ea typeface="SimSun" panose="02010600030101010101" pitchFamily="2" charset="-122"/>
              </a:rPr>
              <a:t>Animal</a:t>
            </a:r>
            <a:endParaRPr lang="en-US">
              <a:ea typeface="SimSun" panose="02010600030101010101" pitchFamily="2" charset="-122"/>
            </a:endParaRPr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1219200" y="4419600"/>
            <a:ext cx="890588" cy="531813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>
                <a:ea typeface="SimSun" panose="02010600030101010101" pitchFamily="2" charset="-122"/>
              </a:rPr>
              <a:t>man</a:t>
            </a:r>
            <a:endParaRPr lang="en-US">
              <a:ea typeface="SimSun" panose="02010600030101010101" pitchFamily="2" charset="-122"/>
            </a:endParaRPr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2895600" y="4419600"/>
            <a:ext cx="1346200" cy="531813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>
                <a:ea typeface="SimSun" panose="02010600030101010101" pitchFamily="2" charset="-122"/>
              </a:rPr>
              <a:t>woman</a:t>
            </a:r>
            <a:endParaRPr lang="en-US">
              <a:ea typeface="SimSun" panose="02010600030101010101" pitchFamily="2" charset="-122"/>
            </a:endParaRPr>
          </a:p>
        </p:txBody>
      </p:sp>
      <p:sp>
        <p:nvSpPr>
          <p:cNvPr id="11274" name="Line 11"/>
          <p:cNvSpPr>
            <a:spLocks noChangeShapeType="1"/>
          </p:cNvSpPr>
          <p:nvPr/>
        </p:nvSpPr>
        <p:spPr bwMode="auto">
          <a:xfrm flipH="1">
            <a:off x="3810000" y="2286000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12"/>
          <p:cNvSpPr>
            <a:spLocks noChangeShapeType="1"/>
          </p:cNvSpPr>
          <p:nvPr/>
        </p:nvSpPr>
        <p:spPr bwMode="auto">
          <a:xfrm>
            <a:off x="4800600" y="2286000"/>
            <a:ext cx="1600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 flipH="1">
            <a:off x="2438400" y="32766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Line 14"/>
          <p:cNvSpPr>
            <a:spLocks noChangeShapeType="1"/>
          </p:cNvSpPr>
          <p:nvPr/>
        </p:nvSpPr>
        <p:spPr bwMode="auto">
          <a:xfrm>
            <a:off x="3886200" y="32766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Line 15"/>
          <p:cNvSpPr>
            <a:spLocks noChangeShapeType="1"/>
          </p:cNvSpPr>
          <p:nvPr/>
        </p:nvSpPr>
        <p:spPr bwMode="auto">
          <a:xfrm>
            <a:off x="4343400" y="3276600"/>
            <a:ext cx="2286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Line 16"/>
          <p:cNvSpPr>
            <a:spLocks noChangeShapeType="1"/>
          </p:cNvSpPr>
          <p:nvPr/>
        </p:nvSpPr>
        <p:spPr bwMode="auto">
          <a:xfrm flipH="1">
            <a:off x="1676400" y="41148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Line 17"/>
          <p:cNvSpPr>
            <a:spLocks noChangeShapeType="1"/>
          </p:cNvSpPr>
          <p:nvPr/>
        </p:nvSpPr>
        <p:spPr bwMode="auto">
          <a:xfrm>
            <a:off x="2743200" y="4114800"/>
            <a:ext cx="838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Oval 18"/>
          <p:cNvSpPr>
            <a:spLocks noChangeArrowheads="1"/>
          </p:cNvSpPr>
          <p:nvPr/>
        </p:nvSpPr>
        <p:spPr bwMode="auto">
          <a:xfrm>
            <a:off x="1135063" y="5473700"/>
            <a:ext cx="1290637" cy="709613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dirty="0">
                <a:ea typeface="SimSun" panose="02010600030101010101" pitchFamily="2" charset="-122"/>
              </a:rPr>
              <a:t>John</a:t>
            </a:r>
            <a:endParaRPr lang="en-US" dirty="0">
              <a:ea typeface="SimSun" panose="02010600030101010101" pitchFamily="2" charset="-122"/>
            </a:endParaRPr>
          </a:p>
        </p:txBody>
      </p:sp>
      <p:sp>
        <p:nvSpPr>
          <p:cNvPr id="11282" name="Oval 19"/>
          <p:cNvSpPr>
            <a:spLocks noChangeArrowheads="1"/>
          </p:cNvSpPr>
          <p:nvPr/>
        </p:nvSpPr>
        <p:spPr bwMode="auto">
          <a:xfrm>
            <a:off x="3111500" y="5473700"/>
            <a:ext cx="1319213" cy="709613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>
                <a:ea typeface="SimSun" panose="02010600030101010101" pitchFamily="2" charset="-122"/>
              </a:rPr>
              <a:t>Mary</a:t>
            </a:r>
            <a:endParaRPr lang="en-US">
              <a:ea typeface="SimSun" panose="02010600030101010101" pitchFamily="2" charset="-122"/>
            </a:endParaRPr>
          </a:p>
        </p:txBody>
      </p:sp>
      <p:sp>
        <p:nvSpPr>
          <p:cNvPr id="11283" name="Line 20"/>
          <p:cNvSpPr>
            <a:spLocks noChangeShapeType="1"/>
          </p:cNvSpPr>
          <p:nvPr/>
        </p:nvSpPr>
        <p:spPr bwMode="auto">
          <a:xfrm>
            <a:off x="16764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Line 21"/>
          <p:cNvSpPr>
            <a:spLocks noChangeShapeType="1"/>
          </p:cNvSpPr>
          <p:nvPr/>
        </p:nvSpPr>
        <p:spPr bwMode="auto">
          <a:xfrm>
            <a:off x="36576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Text Box 22"/>
          <p:cNvSpPr txBox="1">
            <a:spLocks noChangeArrowheads="1"/>
          </p:cNvSpPr>
          <p:nvPr/>
        </p:nvSpPr>
        <p:spPr bwMode="auto">
          <a:xfrm>
            <a:off x="6156325" y="3622675"/>
            <a:ext cx="86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400">
                <a:latin typeface="Times New Roman" panose="02020603050405020304" pitchFamily="18" charset="0"/>
                <a:ea typeface="SimSun" panose="02010600030101010101" pitchFamily="2" charset="-122"/>
              </a:rPr>
              <a:t>. . . . .</a:t>
            </a:r>
          </a:p>
        </p:txBody>
      </p:sp>
      <p:sp>
        <p:nvSpPr>
          <p:cNvPr id="11286" name="Line 23"/>
          <p:cNvSpPr>
            <a:spLocks noChangeShapeType="1"/>
          </p:cNvSpPr>
          <p:nvPr/>
        </p:nvSpPr>
        <p:spPr bwMode="auto">
          <a:xfrm>
            <a:off x="914400" y="2286000"/>
            <a:ext cx="0" cy="274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7" name="Rectangle 24"/>
          <p:cNvSpPr>
            <a:spLocks noChangeArrowheads="1"/>
          </p:cNvSpPr>
          <p:nvPr/>
        </p:nvSpPr>
        <p:spPr bwMode="auto">
          <a:xfrm>
            <a:off x="255573" y="1706403"/>
            <a:ext cx="2282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chemeClr val="tx2"/>
                </a:solidFill>
                <a:ea typeface="SimSun" panose="02010600030101010101" pitchFamily="2" charset="-122"/>
              </a:rPr>
              <a:t>Classification</a:t>
            </a:r>
            <a:endParaRPr lang="en-US" dirty="0">
              <a:solidFill>
                <a:schemeClr val="tx2"/>
              </a:solidFill>
              <a:ea typeface="SimSun" panose="02010600030101010101" pitchFamily="2" charset="-122"/>
            </a:endParaRPr>
          </a:p>
        </p:txBody>
      </p:sp>
      <p:sp>
        <p:nvSpPr>
          <p:cNvPr id="11288" name="Line 25"/>
          <p:cNvSpPr>
            <a:spLocks noChangeShapeType="1"/>
          </p:cNvSpPr>
          <p:nvPr/>
        </p:nvSpPr>
        <p:spPr bwMode="auto">
          <a:xfrm flipV="1">
            <a:off x="7696200" y="1752600"/>
            <a:ext cx="0" cy="2514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9" name="Line 26"/>
          <p:cNvSpPr>
            <a:spLocks noChangeShapeType="1"/>
          </p:cNvSpPr>
          <p:nvPr/>
        </p:nvSpPr>
        <p:spPr bwMode="auto">
          <a:xfrm>
            <a:off x="533400" y="5181600"/>
            <a:ext cx="830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0" name="Rectangle 27"/>
          <p:cNvSpPr>
            <a:spLocks noChangeArrowheads="1"/>
          </p:cNvSpPr>
          <p:nvPr/>
        </p:nvSpPr>
        <p:spPr bwMode="auto">
          <a:xfrm>
            <a:off x="6324600" y="4419600"/>
            <a:ext cx="2190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3200" dirty="0">
                <a:solidFill>
                  <a:schemeClr val="tx2"/>
                </a:solidFill>
                <a:ea typeface="SimSun" panose="02010600030101010101" pitchFamily="2" charset="-122"/>
              </a:rPr>
              <a:t>Inheritance</a:t>
            </a:r>
            <a:endParaRPr lang="en-US" sz="3200" dirty="0">
              <a:solidFill>
                <a:schemeClr val="tx2"/>
              </a:solidFill>
              <a:ea typeface="SimSun" panose="02010600030101010101" pitchFamily="2" charset="-12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984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899749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Virtual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75" y="89974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6636F5-3139-5042-CF2F-D170A738C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88719"/>
            <a:ext cx="8340051" cy="51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8572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899749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Virtual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75" y="89974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64837F-65AD-6691-035C-9D84AC72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19200"/>
            <a:ext cx="8327858" cy="5169856"/>
          </a:xfrm>
          <a:prstGeom prst="rect">
            <a:avLst/>
          </a:prstGeom>
        </p:spPr>
      </p:pic>
      <p:sp>
        <p:nvSpPr>
          <p:cNvPr id="8" name="Thought Bubble: Cloud 6">
            <a:extLst>
              <a:ext uri="{FF2B5EF4-FFF2-40B4-BE49-F238E27FC236}">
                <a16:creationId xmlns:a16="http://schemas.microsoft.com/office/drawing/2014/main" id="{59398CDA-4187-C39A-D044-BAB19BCA6264}"/>
              </a:ext>
            </a:extLst>
          </p:cNvPr>
          <p:cNvSpPr/>
          <p:nvPr/>
        </p:nvSpPr>
        <p:spPr>
          <a:xfrm>
            <a:off x="5591175" y="1066800"/>
            <a:ext cx="3505200" cy="2623817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Overridden function parameters in derived class </a:t>
            </a:r>
            <a:r>
              <a:rPr lang="en-US" b="1" dirty="0">
                <a:solidFill>
                  <a:srgbClr val="FF0000"/>
                </a:solidFill>
              </a:rPr>
              <a:t>must be same as base class</a:t>
            </a:r>
            <a:r>
              <a:rPr lang="en-US" dirty="0">
                <a:solidFill>
                  <a:schemeClr val="tx1"/>
                </a:solidFill>
              </a:rPr>
              <a:t>, otherwise base class </a:t>
            </a:r>
            <a:r>
              <a:rPr lang="en-US" dirty="0" err="1">
                <a:solidFill>
                  <a:schemeClr val="tx1"/>
                </a:solidFill>
              </a:rPr>
              <a:t>func</a:t>
            </a:r>
            <a:r>
              <a:rPr lang="en-US" dirty="0">
                <a:solidFill>
                  <a:schemeClr val="tx1"/>
                </a:solidFill>
              </a:rPr>
              <a:t> will be called</a:t>
            </a:r>
            <a:endParaRPr lang="en-P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4004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899749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Virtual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75" y="89974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A55F3-83EC-FC30-649D-E3FFE1D97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43000"/>
            <a:ext cx="8327858" cy="5169856"/>
          </a:xfrm>
          <a:prstGeom prst="rect">
            <a:avLst/>
          </a:prstGeom>
        </p:spPr>
      </p:pic>
      <p:sp>
        <p:nvSpPr>
          <p:cNvPr id="9" name="Thought Bubble: Cloud 6">
            <a:extLst>
              <a:ext uri="{FF2B5EF4-FFF2-40B4-BE49-F238E27FC236}">
                <a16:creationId xmlns:a16="http://schemas.microsoft.com/office/drawing/2014/main" id="{2B517C5A-9CB0-39C7-53A5-660F3EA72D18}"/>
              </a:ext>
            </a:extLst>
          </p:cNvPr>
          <p:cNvSpPr/>
          <p:nvPr/>
        </p:nvSpPr>
        <p:spPr>
          <a:xfrm>
            <a:off x="5943600" y="1371600"/>
            <a:ext cx="3003506" cy="1547042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Override</a:t>
            </a:r>
            <a:r>
              <a:rPr lang="en-US" dirty="0">
                <a:solidFill>
                  <a:schemeClr val="tx1"/>
                </a:solidFill>
              </a:rPr>
              <a:t> keyword</a:t>
            </a:r>
            <a:endParaRPr lang="en-P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9421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7673" y="33454"/>
            <a:ext cx="8153400" cy="94546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Virtual Function with multilevel 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074714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6F6E4C-1874-2125-74EC-EA33FF95D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80290"/>
            <a:ext cx="7334067" cy="586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3316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7673" y="33454"/>
            <a:ext cx="8153400" cy="94546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Virtual Function with multilevel 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074714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016BDF-B518-8076-F13F-61BD3B3D9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371600"/>
            <a:ext cx="8327858" cy="5169856"/>
          </a:xfrm>
          <a:prstGeom prst="rect">
            <a:avLst/>
          </a:prstGeom>
        </p:spPr>
      </p:pic>
      <p:sp>
        <p:nvSpPr>
          <p:cNvPr id="8" name="Thought Bubble: Cloud 6">
            <a:extLst>
              <a:ext uri="{FF2B5EF4-FFF2-40B4-BE49-F238E27FC236}">
                <a16:creationId xmlns:a16="http://schemas.microsoft.com/office/drawing/2014/main" id="{A492485C-3864-1A44-1CAC-DF6A6FCA77CB}"/>
              </a:ext>
            </a:extLst>
          </p:cNvPr>
          <p:cNvSpPr/>
          <p:nvPr/>
        </p:nvSpPr>
        <p:spPr>
          <a:xfrm>
            <a:off x="5500255" y="1366385"/>
            <a:ext cx="3643745" cy="2193533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Class C </a:t>
            </a:r>
            <a:r>
              <a:rPr lang="en-US" b="1" dirty="0">
                <a:solidFill>
                  <a:srgbClr val="FF0000"/>
                </a:solidFill>
              </a:rPr>
              <a:t>does not override </a:t>
            </a:r>
            <a:r>
              <a:rPr lang="en-US" b="1" dirty="0" err="1">
                <a:solidFill>
                  <a:srgbClr val="FF0000"/>
                </a:solidFill>
              </a:rPr>
              <a:t>func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b="1" dirty="0">
                <a:solidFill>
                  <a:schemeClr val="tx1"/>
                </a:solidFill>
              </a:rPr>
              <a:t>, if parent of class C has </a:t>
            </a:r>
            <a:r>
              <a:rPr lang="en-US" b="1" dirty="0" err="1">
                <a:solidFill>
                  <a:schemeClr val="tx1"/>
                </a:solidFill>
              </a:rPr>
              <a:t>func</a:t>
            </a:r>
            <a:r>
              <a:rPr lang="en-US" b="1" dirty="0">
                <a:solidFill>
                  <a:schemeClr val="tx1"/>
                </a:solidFill>
              </a:rPr>
              <a:t>(), that one is executed</a:t>
            </a:r>
            <a:endParaRPr lang="en-P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38484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7673" y="33454"/>
            <a:ext cx="8153400" cy="94546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Virtual Function with multilevel 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074714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79D82E-1D4A-D693-8C47-F9ECC0ED2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600200"/>
            <a:ext cx="8352244" cy="5145470"/>
          </a:xfrm>
          <a:prstGeom prst="rect">
            <a:avLst/>
          </a:prstGeom>
        </p:spPr>
      </p:pic>
      <p:sp>
        <p:nvSpPr>
          <p:cNvPr id="9" name="Thought Bubble: Cloud 6">
            <a:extLst>
              <a:ext uri="{FF2B5EF4-FFF2-40B4-BE49-F238E27FC236}">
                <a16:creationId xmlns:a16="http://schemas.microsoft.com/office/drawing/2014/main" id="{F5F13229-93A0-34B9-F505-3A88DF53B61C}"/>
              </a:ext>
            </a:extLst>
          </p:cNvPr>
          <p:cNvSpPr/>
          <p:nvPr/>
        </p:nvSpPr>
        <p:spPr>
          <a:xfrm>
            <a:off x="5500255" y="1216225"/>
            <a:ext cx="3643745" cy="2193533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Class C does not override </a:t>
            </a:r>
            <a:r>
              <a:rPr lang="en-US" b="1" dirty="0" err="1">
                <a:solidFill>
                  <a:schemeClr val="tx1"/>
                </a:solidFill>
              </a:rPr>
              <a:t>func</a:t>
            </a:r>
            <a:r>
              <a:rPr lang="en-US" b="1" dirty="0">
                <a:solidFill>
                  <a:schemeClr val="tx1"/>
                </a:solidFill>
              </a:rPr>
              <a:t>(), class B also does not override </a:t>
            </a:r>
            <a:r>
              <a:rPr lang="en-US" b="1" dirty="0" err="1">
                <a:solidFill>
                  <a:schemeClr val="tx1"/>
                </a:solidFill>
              </a:rPr>
              <a:t>func</a:t>
            </a:r>
            <a:r>
              <a:rPr lang="en-US" b="1" dirty="0">
                <a:solidFill>
                  <a:schemeClr val="tx1"/>
                </a:solidFill>
              </a:rPr>
              <a:t>(),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A’s </a:t>
            </a:r>
            <a:r>
              <a:rPr lang="en-US" b="1" dirty="0" err="1">
                <a:solidFill>
                  <a:schemeClr val="tx1"/>
                </a:solidFill>
              </a:rPr>
              <a:t>func</a:t>
            </a:r>
            <a:r>
              <a:rPr lang="en-US" b="1" dirty="0">
                <a:solidFill>
                  <a:schemeClr val="tx1"/>
                </a:solidFill>
              </a:rPr>
              <a:t> is executed</a:t>
            </a:r>
            <a:endParaRPr lang="en-P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3118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C7545-DE31-CE15-588B-E419AD210C7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40B3A-C9FF-91E8-0542-9A4927A1F7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157B76-A57E-DD46-5AA6-A5676E121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" y="962772"/>
            <a:ext cx="4783873" cy="60839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print() { //not virtual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"Print class 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PK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~A()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"A's destructor"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PK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pPr marL="0" indent="0">
              <a:buNone/>
            </a:pPr>
            <a:r>
              <a:rPr lang="en-PK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print()   {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"Print class B"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PK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~B()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"B's destructor"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PK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PK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E6BB1-16D5-D398-8BE3-5B274754E194}"/>
              </a:ext>
            </a:extLst>
          </p:cNvPr>
          <p:cNvSpPr txBox="1"/>
          <p:nvPr/>
        </p:nvSpPr>
        <p:spPr>
          <a:xfrm>
            <a:off x="6400800" y="3699680"/>
            <a:ext cx="2193086" cy="334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*b=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a=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b-&gt;print();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a-&gt;print();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PK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 class 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 class A</a:t>
            </a:r>
            <a:endParaRPr lang="en-PK" dirty="0"/>
          </a:p>
          <a:p>
            <a:endParaRPr lang="en-PK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BCFC81-6CBD-1EC8-8962-B40888C31357}"/>
              </a:ext>
            </a:extLst>
          </p:cNvPr>
          <p:cNvSpPr txBox="1"/>
          <p:nvPr/>
        </p:nvSpPr>
        <p:spPr>
          <a:xfrm>
            <a:off x="4823285" y="1117825"/>
            <a:ext cx="432071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"Print class C"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PK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~C()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"C's destructor"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PK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PK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615512-F3DE-0763-722A-1A1BA31CAFEA}"/>
              </a:ext>
            </a:extLst>
          </p:cNvPr>
          <p:cNvCxnSpPr/>
          <p:nvPr/>
        </p:nvCxnSpPr>
        <p:spPr>
          <a:xfrm>
            <a:off x="4800600" y="962771"/>
            <a:ext cx="0" cy="5852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897673" y="33454"/>
            <a:ext cx="8153400" cy="72854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with multiple inheritance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151" y="917053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742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</a:rPr>
              <a:t>Virtual Constructor/Destructors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4666" y="1066800"/>
            <a:ext cx="9013134" cy="5638800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Constructor cannot be virtual</a:t>
            </a:r>
            <a:r>
              <a:rPr lang="en-US" dirty="0"/>
              <a:t>, because when a </a:t>
            </a:r>
            <a:r>
              <a:rPr lang="en-US" b="1" dirty="0">
                <a:solidFill>
                  <a:srgbClr val="2C14DE"/>
                </a:solidFill>
              </a:rPr>
              <a:t>constructor</a:t>
            </a:r>
            <a:r>
              <a:rPr lang="en-US" dirty="0"/>
              <a:t> </a:t>
            </a:r>
            <a:r>
              <a:rPr lang="en-US" b="1" dirty="0"/>
              <a:t>is being executed </a:t>
            </a:r>
            <a:r>
              <a:rPr lang="en-US" dirty="0"/>
              <a:t>there is </a:t>
            </a:r>
            <a:r>
              <a:rPr lang="en-US" b="1" dirty="0">
                <a:solidFill>
                  <a:srgbClr val="2C14DE"/>
                </a:solidFill>
              </a:rPr>
              <a:t>no virtual table </a:t>
            </a:r>
            <a:r>
              <a:rPr lang="en-US" b="1" dirty="0"/>
              <a:t>(for that object)</a:t>
            </a:r>
            <a:r>
              <a:rPr lang="en-US" b="1" dirty="0">
                <a:solidFill>
                  <a:srgbClr val="2C14DE"/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/>
              <a:t>memory</a:t>
            </a:r>
            <a:r>
              <a:rPr lang="en-US" dirty="0"/>
              <a:t>, (i.e., </a:t>
            </a:r>
            <a:r>
              <a:rPr lang="en-US" b="1" dirty="0">
                <a:solidFill>
                  <a:srgbClr val="2C14DE"/>
                </a:solidFill>
              </a:rPr>
              <a:t>no virtual pointer</a:t>
            </a:r>
            <a:r>
              <a:rPr lang="en-US" dirty="0"/>
              <a:t> </a:t>
            </a:r>
            <a:r>
              <a:rPr lang="en-US" b="1" dirty="0"/>
              <a:t>defined yet)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Destructors can be virtual (</a:t>
            </a:r>
            <a:r>
              <a:rPr lang="en-US" b="1" u="sng" dirty="0">
                <a:solidFill>
                  <a:srgbClr val="008000"/>
                </a:solidFill>
              </a:rPr>
              <a:t>should be made virtual</a:t>
            </a:r>
            <a:r>
              <a:rPr lang="en-US" b="1" dirty="0">
                <a:solidFill>
                  <a:srgbClr val="008000"/>
                </a:solidFill>
              </a:rPr>
              <a:t>)</a:t>
            </a:r>
          </a:p>
          <a:p>
            <a:pPr marL="0" indent="0">
              <a:buNone/>
            </a:pPr>
            <a:endParaRPr lang="en-US" sz="3000" dirty="0"/>
          </a:p>
          <a:p>
            <a:pPr algn="just"/>
            <a:r>
              <a:rPr lang="en-US" b="1" dirty="0"/>
              <a:t>A </a:t>
            </a:r>
            <a:r>
              <a:rPr lang="en-US" b="1" dirty="0">
                <a:solidFill>
                  <a:srgbClr val="FF0000"/>
                </a:solidFill>
              </a:rPr>
              <a:t>virtual Destructor</a:t>
            </a:r>
            <a:r>
              <a:rPr lang="en-US" b="1" dirty="0"/>
              <a:t>, </a:t>
            </a:r>
            <a:r>
              <a:rPr lang="en-US" b="1" dirty="0">
                <a:solidFill>
                  <a:srgbClr val="008000"/>
                </a:solidFill>
              </a:rPr>
              <a:t>ensures</a:t>
            </a:r>
            <a:r>
              <a:rPr lang="en-US" b="1" dirty="0"/>
              <a:t> that </a:t>
            </a:r>
            <a:r>
              <a:rPr lang="en-US" dirty="0"/>
              <a:t>the </a:t>
            </a:r>
            <a:r>
              <a:rPr lang="en-US" b="1" dirty="0">
                <a:solidFill>
                  <a:srgbClr val="2C14DE"/>
                </a:solidFill>
              </a:rPr>
              <a:t>derived class destructor </a:t>
            </a:r>
            <a:r>
              <a:rPr lang="en-US" dirty="0"/>
              <a:t>is </a:t>
            </a:r>
            <a:r>
              <a:rPr lang="en-US" b="1" dirty="0"/>
              <a:t>called</a:t>
            </a:r>
            <a:r>
              <a:rPr lang="en-US" dirty="0"/>
              <a:t> when a </a:t>
            </a:r>
            <a:r>
              <a:rPr lang="en-US" b="1" dirty="0">
                <a:solidFill>
                  <a:srgbClr val="2C14DE"/>
                </a:solidFill>
              </a:rPr>
              <a:t>base class pointer</a:t>
            </a:r>
            <a:r>
              <a:rPr lang="en-US" dirty="0"/>
              <a:t> is </a:t>
            </a:r>
            <a:r>
              <a:rPr lang="en-US" b="1" dirty="0"/>
              <a:t>used.  (</a:t>
            </a:r>
            <a:r>
              <a:rPr lang="en-US" b="1" dirty="0">
                <a:solidFill>
                  <a:srgbClr val="008000"/>
                </a:solidFill>
              </a:rPr>
              <a:t>deleting memory allocation in derived class first …</a:t>
            </a:r>
            <a:r>
              <a:rPr lang="en-US" b="1" dirty="0"/>
              <a:t>)</a:t>
            </a:r>
            <a:endParaRPr lang="en-US" dirty="0"/>
          </a:p>
          <a:p>
            <a:pPr lvl="1">
              <a:buFontTx/>
              <a:buNone/>
            </a:pPr>
            <a:r>
              <a:rPr lang="en-US" dirty="0"/>
              <a:t>			</a:t>
            </a:r>
            <a:r>
              <a:rPr lang="en-US" sz="1800" b="1" dirty="0">
                <a:latin typeface="Consolas" panose="020B0609020204030204" pitchFamily="49" charset="0"/>
              </a:rPr>
              <a:t>	</a:t>
            </a:r>
            <a:r>
              <a:rPr lang="en-US" sz="1900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virtual ~Shape();</a:t>
            </a:r>
          </a:p>
          <a:p>
            <a:pPr lvl="1">
              <a:buFontTx/>
              <a:buNone/>
            </a:pPr>
            <a:endParaRPr lang="en-US" b="1" dirty="0">
              <a:latin typeface="Courier New" panose="02070309020205020404" pitchFamily="49" charset="0"/>
            </a:endParaRPr>
          </a:p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4638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2866" y="0"/>
            <a:ext cx="8229600" cy="914400"/>
          </a:xfrm>
        </p:spPr>
        <p:txBody>
          <a:bodyPr/>
          <a:lstStyle/>
          <a:p>
            <a:r>
              <a:rPr lang="en-US" b="1" dirty="0">
                <a:solidFill>
                  <a:srgbClr val="B80000"/>
                </a:solidFill>
              </a:rPr>
              <a:t>Virtual Destructors (contd.)</a:t>
            </a:r>
          </a:p>
        </p:txBody>
      </p:sp>
      <p:sp>
        <p:nvSpPr>
          <p:cNvPr id="24581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54667" y="1044606"/>
            <a:ext cx="4745934" cy="45720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class base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public: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   ~base()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latin typeface="Consolas" panose="020B0609020204030204" pitchFamily="49" charset="0"/>
              </a:rPr>
              <a:t>cout</a:t>
            </a:r>
            <a:r>
              <a:rPr lang="en-US" sz="2000" b="1" dirty="0">
                <a:latin typeface="Consolas" panose="020B0609020204030204" pitchFamily="49" charset="0"/>
              </a:rPr>
              <a:t> &lt;&lt;  </a:t>
            </a:r>
            <a:r>
              <a:rPr lang="en-US" altLang="fr-FR" sz="2000" b="1" dirty="0">
                <a:latin typeface="Consolas" panose="020B0609020204030204" pitchFamily="49" charset="0"/>
              </a:rPr>
              <a:t>“</a:t>
            </a:r>
            <a:r>
              <a:rPr lang="en-US" sz="2000" b="1" dirty="0">
                <a:latin typeface="Consolas" panose="020B0609020204030204" pitchFamily="49" charset="0"/>
              </a:rPr>
              <a:t>destructing base\n</a:t>
            </a:r>
            <a:r>
              <a:rPr lang="en-US" altLang="fr-FR" sz="2000" b="1" dirty="0">
                <a:latin typeface="Consolas" panose="020B0609020204030204" pitchFamily="49" charset="0"/>
              </a:rPr>
              <a:t>”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000" b="1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 derived : public base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public: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   ~derived()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latin typeface="Consolas" panose="020B0609020204030204" pitchFamily="49" charset="0"/>
              </a:rPr>
              <a:t>cout</a:t>
            </a:r>
            <a:r>
              <a:rPr lang="en-US" sz="2000" b="1" dirty="0">
                <a:latin typeface="Consolas" panose="020B0609020204030204" pitchFamily="49" charset="0"/>
              </a:rPr>
              <a:t> &lt;&lt; </a:t>
            </a:r>
            <a:r>
              <a:rPr lang="en-US" altLang="fr-FR" sz="2000" b="1" dirty="0">
                <a:latin typeface="Consolas" panose="020B0609020204030204" pitchFamily="49" charset="0"/>
              </a:rPr>
              <a:t>“</a:t>
            </a:r>
            <a:r>
              <a:rPr lang="en-US" sz="2000" b="1" dirty="0">
                <a:latin typeface="Consolas" panose="020B0609020204030204" pitchFamily="49" charset="0"/>
              </a:rPr>
              <a:t>destructing derived\n</a:t>
            </a:r>
            <a:r>
              <a:rPr lang="en-US" altLang="fr-FR" sz="2000" b="1" dirty="0">
                <a:latin typeface="Consolas" panose="020B0609020204030204" pitchFamily="49" charset="0"/>
              </a:rPr>
              <a:t>”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876800" y="1044606"/>
            <a:ext cx="4191000" cy="4572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</a:rPr>
              <a:t> main()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base *p = new derived;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delete 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nsolas" panose="020B0609020204030204" pitchFamily="49" charset="0"/>
              </a:rPr>
              <a:t>	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>
                <a:solidFill>
                  <a:srgbClr val="2C14DE"/>
                </a:solidFill>
                <a:latin typeface="Consolas" panose="020B0609020204030204" pitchFamily="49" charset="0"/>
              </a:rPr>
              <a:t>Output: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2C14DE"/>
                </a:solidFill>
                <a:latin typeface="Consolas" panose="020B0609020204030204" pitchFamily="49" charset="0"/>
              </a:rPr>
              <a:t>destructing base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2204417" y="5867400"/>
            <a:ext cx="5344766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400" b="1" dirty="0">
                <a:solidFill>
                  <a:srgbClr val="FF0000"/>
                </a:solidFill>
              </a:rPr>
              <a:t>Using non-virtual destructor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6649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2866" y="0"/>
            <a:ext cx="8229600" cy="9144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Virtual Destructors (contd.)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4666" y="1039427"/>
            <a:ext cx="4517334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class base {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 </a:t>
            </a:r>
            <a:r>
              <a:rPr lang="en-US" sz="1800" b="1" dirty="0">
                <a:latin typeface="Consolas" panose="020B0609020204030204" pitchFamily="49" charset="0"/>
              </a:rPr>
              <a:t>~base()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latin typeface="Consolas" panose="020B0609020204030204" pitchFamily="49" charset="0"/>
              </a:rPr>
              <a:t>cout</a:t>
            </a:r>
            <a:r>
              <a:rPr lang="en-US" sz="1800" b="1" dirty="0">
                <a:latin typeface="Consolas" panose="020B0609020204030204" pitchFamily="49" charset="0"/>
              </a:rPr>
              <a:t> &lt;&lt;  </a:t>
            </a:r>
            <a:r>
              <a:rPr lang="en-US" altLang="fr-FR" sz="1800" b="1" dirty="0">
                <a:latin typeface="Consolas" panose="020B0609020204030204" pitchFamily="49" charset="0"/>
              </a:rPr>
              <a:t>“</a:t>
            </a:r>
            <a:r>
              <a:rPr lang="en-US" sz="1800" b="1" dirty="0">
                <a:latin typeface="Consolas" panose="020B0609020204030204" pitchFamily="49" charset="0"/>
              </a:rPr>
              <a:t>destructing base\n</a:t>
            </a:r>
            <a:r>
              <a:rPr lang="en-US" altLang="fr-FR" sz="1800" b="1" dirty="0">
                <a:latin typeface="Consolas" panose="020B0609020204030204" pitchFamily="49" charset="0"/>
              </a:rPr>
              <a:t>”</a:t>
            </a:r>
            <a:r>
              <a:rPr lang="en-US" sz="18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class derived : public base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   ~derived()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latin typeface="Consolas" panose="020B0609020204030204" pitchFamily="49" charset="0"/>
              </a:rPr>
              <a:t>cout</a:t>
            </a:r>
            <a:r>
              <a:rPr lang="en-US" sz="1800" b="1" dirty="0">
                <a:latin typeface="Consolas" panose="020B0609020204030204" pitchFamily="49" charset="0"/>
              </a:rPr>
              <a:t> &lt;&lt; </a:t>
            </a:r>
            <a:r>
              <a:rPr lang="en-US" altLang="fr-FR" sz="1800" b="1" dirty="0">
                <a:latin typeface="Consolas" panose="020B0609020204030204" pitchFamily="49" charset="0"/>
              </a:rPr>
              <a:t>“</a:t>
            </a:r>
            <a:r>
              <a:rPr lang="en-US" sz="1800" b="1" dirty="0">
                <a:latin typeface="Consolas" panose="020B0609020204030204" pitchFamily="49" charset="0"/>
              </a:rPr>
              <a:t>destructing derived\n</a:t>
            </a:r>
            <a:r>
              <a:rPr lang="en-US" altLang="fr-FR" sz="1800" b="1" dirty="0">
                <a:latin typeface="Consolas" panose="020B0609020204030204" pitchFamily="49" charset="0"/>
              </a:rPr>
              <a:t>”</a:t>
            </a:r>
            <a:r>
              <a:rPr lang="en-US" sz="18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052744"/>
            <a:ext cx="4444674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</a:rPr>
              <a:t> main()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base *p = new derived;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delete p;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nsolas" panose="020B0609020204030204" pitchFamily="49" charset="0"/>
              </a:rPr>
              <a:t>	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>
                <a:solidFill>
                  <a:srgbClr val="2F1BC7"/>
                </a:solidFill>
                <a:latin typeface="Consolas" panose="020B0609020204030204" pitchFamily="49" charset="0"/>
              </a:rPr>
              <a:t>Output: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2F1BC7"/>
                </a:solidFill>
                <a:latin typeface="Consolas" panose="020B0609020204030204" pitchFamily="49" charset="0"/>
              </a:rPr>
              <a:t>destructing derived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2F1BC7"/>
                </a:solidFill>
                <a:latin typeface="Consolas" panose="020B0609020204030204" pitchFamily="49" charset="0"/>
              </a:rPr>
              <a:t>destructing base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133600" y="5867400"/>
            <a:ext cx="52578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3400" b="1" dirty="0">
                <a:solidFill>
                  <a:srgbClr val="008000"/>
                </a:solidFill>
                <a:latin typeface="+mj-lt"/>
              </a:rPr>
              <a:t>Using virtual destructor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35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Inheritance Examples</a:t>
            </a:r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497144"/>
              </p:ext>
            </p:extLst>
          </p:nvPr>
        </p:nvGraphicFramePr>
        <p:xfrm>
          <a:off x="542925" y="1384300"/>
          <a:ext cx="8056563" cy="488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858110" imgH="2942893" progId="Word.Document.8">
                  <p:embed/>
                </p:oleObj>
              </mc:Choice>
              <mc:Fallback>
                <p:oleObj name="Document" r:id="rId2" imgW="4858110" imgH="2942893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1384300"/>
                        <a:ext cx="8056563" cy="488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9560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2866" y="0"/>
            <a:ext cx="8229600" cy="9144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Destructors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6" y="960119"/>
            <a:ext cx="5126934" cy="5855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3548"/>
          <a:stretch/>
        </p:blipFill>
        <p:spPr>
          <a:xfrm>
            <a:off x="5181600" y="1143001"/>
            <a:ext cx="2399663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9460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2866" y="0"/>
            <a:ext cx="8229600" cy="9144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Contd.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752600"/>
            <a:ext cx="3429000" cy="35732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46820"/>
            <a:ext cx="4724400" cy="48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173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2" y="53008"/>
            <a:ext cx="9110868" cy="99060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B80000"/>
                </a:solidFill>
              </a:rPr>
              <a:t>Part </a:t>
            </a:r>
            <a:r>
              <a:rPr lang="en-US" sz="4000" b="1" dirty="0">
                <a:solidFill>
                  <a:srgbClr val="B80000"/>
                </a:solidFill>
              </a:rPr>
              <a:t>3 -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978" y="1043608"/>
            <a:ext cx="8842622" cy="56752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Classes in C++</a:t>
            </a:r>
          </a:p>
          <a:p>
            <a:pPr>
              <a:lnSpc>
                <a:spcPct val="150000"/>
              </a:lnSpc>
            </a:pPr>
            <a:r>
              <a:rPr lang="en-US" dirty="0"/>
              <a:t>Concrete and Abstract Classes</a:t>
            </a:r>
          </a:p>
          <a:p>
            <a:pPr>
              <a:lnSpc>
                <a:spcPct val="150000"/>
              </a:lnSpc>
            </a:pPr>
            <a:r>
              <a:rPr lang="en-US" dirty="0"/>
              <a:t>Pure Virtual Function</a:t>
            </a:r>
          </a:p>
          <a:p>
            <a:pPr>
              <a:lnSpc>
                <a:spcPct val="150000"/>
              </a:lnSpc>
            </a:pPr>
            <a:r>
              <a:rPr lang="en-US" dirty="0"/>
              <a:t>Usage of Pure-Virtual function and Abstract Classes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Code… </a:t>
            </a:r>
          </a:p>
        </p:txBody>
      </p:sp>
      <p:sp>
        <p:nvSpPr>
          <p:cNvPr id="7" name="Rectangle 6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664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B80000"/>
                </a:solidFill>
              </a:rPr>
              <a:t>Classes in C++</a:t>
            </a:r>
          </a:p>
        </p:txBody>
      </p:sp>
      <p:sp>
        <p:nvSpPr>
          <p:cNvPr id="1638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4666" y="965199"/>
            <a:ext cx="8839200" cy="589280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1" dirty="0">
                <a:solidFill>
                  <a:srgbClr val="008000"/>
                </a:solidFill>
              </a:rPr>
              <a:t>It is true</a:t>
            </a:r>
            <a:r>
              <a:rPr lang="en-US" sz="3000" b="1" dirty="0"/>
              <a:t> that </a:t>
            </a:r>
            <a:r>
              <a:rPr lang="en-US" sz="3000" b="1" dirty="0">
                <a:solidFill>
                  <a:srgbClr val="2C14DE"/>
                </a:solidFill>
              </a:rPr>
              <a:t>all objects </a:t>
            </a:r>
            <a:r>
              <a:rPr lang="en-US" sz="3000" b="1" dirty="0"/>
              <a:t>are </a:t>
            </a:r>
            <a:r>
              <a:rPr lang="en-US" sz="3000" b="1" dirty="0">
                <a:solidFill>
                  <a:srgbClr val="2C14DE"/>
                </a:solidFill>
              </a:rPr>
              <a:t>represented</a:t>
            </a:r>
            <a:r>
              <a:rPr lang="en-US" sz="3000" b="1" dirty="0"/>
              <a:t> by a </a:t>
            </a:r>
            <a:r>
              <a:rPr lang="en-US" sz="3000" b="1" dirty="0">
                <a:solidFill>
                  <a:srgbClr val="2C14DE"/>
                </a:solidFill>
              </a:rPr>
              <a:t>class</a:t>
            </a:r>
            <a:r>
              <a:rPr lang="en-US" sz="3000" b="1" dirty="0"/>
              <a:t>, the </a:t>
            </a:r>
            <a:r>
              <a:rPr lang="en-US" sz="3000" b="1" u="sng" dirty="0">
                <a:solidFill>
                  <a:srgbClr val="FF0000"/>
                </a:solidFill>
              </a:rPr>
              <a:t>converse is not true</a:t>
            </a:r>
            <a:r>
              <a:rPr lang="en-US" sz="3000" b="1" dirty="0"/>
              <a:t>. </a:t>
            </a:r>
          </a:p>
          <a:p>
            <a:pPr>
              <a:lnSpc>
                <a:spcPct val="90000"/>
              </a:lnSpc>
            </a:pPr>
            <a:endParaRPr lang="en-US" sz="3000" b="1" dirty="0"/>
          </a:p>
          <a:p>
            <a:pPr>
              <a:lnSpc>
                <a:spcPct val="90000"/>
              </a:lnSpc>
            </a:pPr>
            <a:r>
              <a:rPr lang="en-US" sz="3000" b="1" dirty="0">
                <a:solidFill>
                  <a:srgbClr val="FF0000"/>
                </a:solidFill>
              </a:rPr>
              <a:t>All classes do not necessarily represent objects</a:t>
            </a:r>
            <a:r>
              <a:rPr lang="en-US" sz="3000" b="1" dirty="0"/>
              <a:t>:</a:t>
            </a:r>
          </a:p>
          <a:p>
            <a:pPr>
              <a:lnSpc>
                <a:spcPct val="90000"/>
              </a:lnSpc>
            </a:pPr>
            <a:endParaRPr lang="en-US" sz="3000" b="1" dirty="0"/>
          </a:p>
          <a:p>
            <a:pPr>
              <a:lnSpc>
                <a:spcPct val="90000"/>
              </a:lnSpc>
            </a:pPr>
            <a:endParaRPr lang="en-US" sz="3000" b="1" dirty="0"/>
          </a:p>
          <a:p>
            <a:pPr>
              <a:lnSpc>
                <a:spcPct val="90000"/>
              </a:lnSpc>
            </a:pPr>
            <a:endParaRPr lang="en-US" sz="3000" b="1" dirty="0"/>
          </a:p>
          <a:p>
            <a:pPr marL="0" indent="0">
              <a:lnSpc>
                <a:spcPct val="90000"/>
              </a:lnSpc>
              <a:buNone/>
            </a:pPr>
            <a:endParaRPr lang="en-US" sz="3000" b="1" dirty="0"/>
          </a:p>
          <a:p>
            <a:pPr marL="0" indent="0">
              <a:lnSpc>
                <a:spcPct val="90000"/>
              </a:lnSpc>
              <a:buNone/>
            </a:pPr>
            <a:endParaRPr lang="en-US" sz="3000" b="1" dirty="0"/>
          </a:p>
          <a:p>
            <a:pPr>
              <a:lnSpc>
                <a:spcPct val="90000"/>
              </a:lnSpc>
            </a:pPr>
            <a:r>
              <a:rPr lang="en-US" sz="3000" b="1" dirty="0"/>
              <a:t>In C++, we </a:t>
            </a:r>
            <a:r>
              <a:rPr lang="en-US" sz="3000" b="1" dirty="0">
                <a:solidFill>
                  <a:srgbClr val="FF0000"/>
                </a:solidFill>
              </a:rPr>
              <a:t>can classify the Classes</a:t>
            </a:r>
            <a:r>
              <a:rPr lang="en-US" sz="3000" b="1" dirty="0"/>
              <a:t>: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C14DE"/>
                </a:solidFill>
              </a:rPr>
              <a:t>Concrete</a:t>
            </a:r>
            <a:r>
              <a:rPr lang="en-US" b="1" dirty="0"/>
              <a:t> Classes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C14DE"/>
                </a:solidFill>
              </a:rPr>
              <a:t>Abstract</a:t>
            </a:r>
            <a:r>
              <a:rPr lang="en-US" b="1" dirty="0"/>
              <a:t> Classes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3750" t="21111" r="43750" b="55185"/>
          <a:stretch/>
        </p:blipFill>
        <p:spPr>
          <a:xfrm>
            <a:off x="1600200" y="2895600"/>
            <a:ext cx="55721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3494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b="1" dirty="0">
                <a:solidFill>
                  <a:srgbClr val="B80000"/>
                </a:solidFill>
              </a:rPr>
              <a:t>Concrete Classes</a:t>
            </a:r>
          </a:p>
        </p:txBody>
      </p:sp>
      <p:sp>
        <p:nvSpPr>
          <p:cNvPr id="1638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52400" y="1066799"/>
            <a:ext cx="8839200" cy="5538777"/>
          </a:xfrm>
        </p:spPr>
        <p:txBody>
          <a:bodyPr>
            <a:noAutofit/>
          </a:bodyPr>
          <a:lstStyle/>
          <a:p>
            <a:pPr lvl="1">
              <a:lnSpc>
                <a:spcPct val="90000"/>
              </a:lnSpc>
            </a:pPr>
            <a:endParaRPr lang="en-US" sz="3000" b="1" dirty="0"/>
          </a:p>
          <a:p>
            <a:pPr>
              <a:lnSpc>
                <a:spcPct val="90000"/>
              </a:lnSpc>
            </a:pPr>
            <a:r>
              <a:rPr lang="en-US" sz="3000" b="1" dirty="0">
                <a:solidFill>
                  <a:srgbClr val="B80000"/>
                </a:solidFill>
              </a:rPr>
              <a:t>Concrete Classes: </a:t>
            </a:r>
            <a:r>
              <a:rPr lang="en-US" sz="3000" b="1" dirty="0"/>
              <a:t>used to </a:t>
            </a:r>
            <a:r>
              <a:rPr lang="en-US" sz="3000" b="1" dirty="0">
                <a:solidFill>
                  <a:srgbClr val="2C14DE"/>
                </a:solidFill>
              </a:rPr>
              <a:t>instantiate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2C14DE"/>
                </a:solidFill>
              </a:rPr>
              <a:t>objects</a:t>
            </a:r>
          </a:p>
          <a:p>
            <a:pPr>
              <a:lnSpc>
                <a:spcPct val="90000"/>
              </a:lnSpc>
            </a:pPr>
            <a:endParaRPr lang="en-US" sz="3000" b="1" dirty="0"/>
          </a:p>
          <a:p>
            <a:pPr>
              <a:lnSpc>
                <a:spcPct val="90000"/>
              </a:lnSpc>
            </a:pPr>
            <a:r>
              <a:rPr lang="en-US" sz="3000" b="1" dirty="0">
                <a:solidFill>
                  <a:srgbClr val="2C14DE"/>
                </a:solidFill>
              </a:rPr>
              <a:t>Must</a:t>
            </a:r>
            <a:r>
              <a:rPr lang="en-US" sz="3000" dirty="0">
                <a:solidFill>
                  <a:srgbClr val="2C14DE"/>
                </a:solidFill>
              </a:rPr>
              <a:t> </a:t>
            </a:r>
            <a:r>
              <a:rPr lang="en-US" sz="3000" b="1" dirty="0">
                <a:solidFill>
                  <a:srgbClr val="2C14DE"/>
                </a:solidFill>
              </a:rPr>
              <a:t>provide implementation </a:t>
            </a:r>
            <a:r>
              <a:rPr lang="en-US" sz="3000" dirty="0"/>
              <a:t>for </a:t>
            </a:r>
            <a:r>
              <a:rPr lang="en-US" sz="3000" b="1" dirty="0">
                <a:solidFill>
                  <a:srgbClr val="2C14DE"/>
                </a:solidFill>
              </a:rPr>
              <a:t>every</a:t>
            </a:r>
            <a:r>
              <a:rPr lang="en-US" sz="3000" b="1" dirty="0"/>
              <a:t> member </a:t>
            </a:r>
            <a:r>
              <a:rPr lang="en-US" sz="3000" b="1" dirty="0">
                <a:solidFill>
                  <a:srgbClr val="2C14DE"/>
                </a:solidFill>
              </a:rPr>
              <a:t>function</a:t>
            </a:r>
            <a:r>
              <a:rPr lang="en-US" sz="3000" dirty="0">
                <a:solidFill>
                  <a:srgbClr val="2C14DE"/>
                </a:solidFill>
              </a:rPr>
              <a:t> </a:t>
            </a:r>
            <a:r>
              <a:rPr lang="en-US" sz="3000" b="1" dirty="0"/>
              <a:t>they</a:t>
            </a:r>
            <a:r>
              <a:rPr lang="en-US" sz="3000" dirty="0"/>
              <a:t> </a:t>
            </a:r>
            <a:r>
              <a:rPr lang="en-US" sz="3000" b="1" dirty="0"/>
              <a:t>define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7052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b="1" dirty="0">
                <a:solidFill>
                  <a:srgbClr val="B80000"/>
                </a:solidFill>
              </a:rPr>
              <a:t>Abstract Classes</a:t>
            </a:r>
          </a:p>
        </p:txBody>
      </p:sp>
      <p:sp>
        <p:nvSpPr>
          <p:cNvPr id="1638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6566" y="1142999"/>
            <a:ext cx="9051234" cy="546257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3000" b="1" dirty="0">
                <a:solidFill>
                  <a:srgbClr val="2F1BC7"/>
                </a:solidFill>
              </a:rPr>
              <a:t>Classes</a:t>
            </a:r>
            <a:r>
              <a:rPr lang="en-US" sz="3000" b="1" dirty="0"/>
              <a:t> from which it </a:t>
            </a:r>
            <a:r>
              <a:rPr lang="en-US" sz="3000" b="1" dirty="0">
                <a:solidFill>
                  <a:srgbClr val="2F1BC7"/>
                </a:solidFill>
              </a:rPr>
              <a:t>is never intended to instantiate </a:t>
            </a:r>
            <a:r>
              <a:rPr lang="en-US" sz="3000" b="1" dirty="0"/>
              <a:t>any </a:t>
            </a:r>
            <a:r>
              <a:rPr lang="en-US" sz="3000" b="1" dirty="0">
                <a:solidFill>
                  <a:srgbClr val="2F1BC7"/>
                </a:solidFill>
              </a:rPr>
              <a:t>objects </a:t>
            </a:r>
            <a:r>
              <a:rPr lang="en-US" sz="3000" b="1" dirty="0"/>
              <a:t>(</a:t>
            </a:r>
            <a:r>
              <a:rPr lang="en-US" sz="3000" b="1" i="1" dirty="0">
                <a:solidFill>
                  <a:srgbClr val="FF0000"/>
                </a:solidFill>
              </a:rPr>
              <a:t>Reasons</a:t>
            </a:r>
            <a:r>
              <a:rPr lang="en-US" sz="3000" b="1" dirty="0"/>
              <a:t>?)</a:t>
            </a:r>
            <a:r>
              <a:rPr lang="en-US" sz="3000" b="1" dirty="0">
                <a:solidFill>
                  <a:srgbClr val="2F1BC7"/>
                </a:solidFill>
              </a:rPr>
              <a:t>:</a:t>
            </a:r>
          </a:p>
          <a:p>
            <a:pPr lvl="1" algn="just">
              <a:lnSpc>
                <a:spcPct val="90000"/>
              </a:lnSpc>
              <a:spcAft>
                <a:spcPts val="1200"/>
              </a:spcAft>
            </a:pPr>
            <a:r>
              <a:rPr lang="en-US" sz="3000" b="1" dirty="0">
                <a:solidFill>
                  <a:srgbClr val="B80000"/>
                </a:solidFill>
              </a:rPr>
              <a:t>Incomplete</a:t>
            </a:r>
            <a:r>
              <a:rPr lang="en-US" sz="3000" dirty="0"/>
              <a:t>—</a:t>
            </a:r>
            <a:r>
              <a:rPr lang="en-US" sz="3000" b="1" dirty="0">
                <a:solidFill>
                  <a:srgbClr val="2F1BC7"/>
                </a:solidFill>
              </a:rPr>
              <a:t>derived classes</a:t>
            </a:r>
            <a:r>
              <a:rPr lang="en-US" sz="3000" dirty="0"/>
              <a:t> </a:t>
            </a:r>
            <a:r>
              <a:rPr lang="en-US" sz="3000" b="1" dirty="0"/>
              <a:t>must </a:t>
            </a:r>
            <a:r>
              <a:rPr lang="en-US" sz="3000" b="1" dirty="0">
                <a:solidFill>
                  <a:srgbClr val="2F1BC7"/>
                </a:solidFill>
              </a:rPr>
              <a:t>define</a:t>
            </a:r>
            <a:r>
              <a:rPr lang="en-US" sz="3000" b="1" dirty="0"/>
              <a:t> the </a:t>
            </a:r>
            <a:r>
              <a:rPr lang="ja-JP" altLang="en-US" sz="3000" b="1" dirty="0">
                <a:solidFill>
                  <a:srgbClr val="2F1BC7"/>
                </a:solidFill>
              </a:rPr>
              <a:t>“</a:t>
            </a:r>
            <a:r>
              <a:rPr lang="en-US" altLang="ja-JP" sz="3000" b="1" dirty="0">
                <a:solidFill>
                  <a:srgbClr val="2F1BC7"/>
                </a:solidFill>
              </a:rPr>
              <a:t>missing pieces</a:t>
            </a:r>
            <a:r>
              <a:rPr lang="ja-JP" altLang="en-US" sz="3000" b="1" dirty="0">
                <a:solidFill>
                  <a:srgbClr val="2F1BC7"/>
                </a:solidFill>
              </a:rPr>
              <a:t>”</a:t>
            </a:r>
            <a:endParaRPr lang="en-US" altLang="ja-JP" sz="3000" b="1" dirty="0"/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sz="3000" b="1" dirty="0">
                <a:solidFill>
                  <a:srgbClr val="C00000"/>
                </a:solidFill>
              </a:rPr>
              <a:t>Too generic </a:t>
            </a:r>
            <a:r>
              <a:rPr lang="en-US" sz="3000" b="1" dirty="0"/>
              <a:t>to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2F1BC7"/>
                </a:solidFill>
              </a:rPr>
              <a:t>define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2F1BC7"/>
                </a:solidFill>
              </a:rPr>
              <a:t>real objects</a:t>
            </a:r>
            <a:r>
              <a:rPr lang="en-US" sz="3000" b="1" dirty="0"/>
              <a:t>.</a:t>
            </a:r>
          </a:p>
          <a:p>
            <a:pPr lvl="2">
              <a:lnSpc>
                <a:spcPct val="90000"/>
              </a:lnSpc>
              <a:spcAft>
                <a:spcPts val="1200"/>
              </a:spcAft>
            </a:pPr>
            <a:endParaRPr lang="en-US" sz="2600" b="1" dirty="0"/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3000" b="1" dirty="0">
                <a:solidFill>
                  <a:srgbClr val="B80000"/>
                </a:solidFill>
              </a:rPr>
              <a:t>Normally</a:t>
            </a:r>
            <a:r>
              <a:rPr lang="en-US" sz="3000" dirty="0">
                <a:solidFill>
                  <a:srgbClr val="B80000"/>
                </a:solidFill>
              </a:rPr>
              <a:t> </a:t>
            </a:r>
            <a:r>
              <a:rPr lang="en-US" sz="3000" b="1" dirty="0">
                <a:solidFill>
                  <a:srgbClr val="B80000"/>
                </a:solidFill>
              </a:rPr>
              <a:t>used </a:t>
            </a:r>
            <a:r>
              <a:rPr lang="en-US" sz="3000" b="1" dirty="0"/>
              <a:t>as </a:t>
            </a:r>
            <a:r>
              <a:rPr lang="en-US" sz="3000" b="1" dirty="0">
                <a:solidFill>
                  <a:srgbClr val="2F1BC7"/>
                </a:solidFill>
              </a:rPr>
              <a:t>base classes </a:t>
            </a:r>
            <a:r>
              <a:rPr lang="en-US" sz="3000" b="1" dirty="0"/>
              <a:t>and called </a:t>
            </a:r>
            <a:r>
              <a:rPr lang="en-US" sz="3000" b="1" u="sng" dirty="0">
                <a:solidFill>
                  <a:srgbClr val="2F1BC7"/>
                </a:solidFill>
              </a:rPr>
              <a:t>abstract base classes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3000" dirty="0"/>
              <a:t>It is a </a:t>
            </a:r>
            <a:r>
              <a:rPr lang="en-US" sz="3000" b="1" dirty="0">
                <a:solidFill>
                  <a:srgbClr val="C00000"/>
                </a:solidFill>
              </a:rPr>
              <a:t>common</a:t>
            </a:r>
            <a:r>
              <a:rPr lang="en-US" sz="3000" dirty="0">
                <a:solidFill>
                  <a:srgbClr val="C00000"/>
                </a:solidFill>
              </a:rPr>
              <a:t> </a:t>
            </a:r>
            <a:r>
              <a:rPr lang="en-US" sz="3000" b="1" dirty="0">
                <a:solidFill>
                  <a:srgbClr val="C00000"/>
                </a:solidFill>
              </a:rPr>
              <a:t>public interface </a:t>
            </a:r>
            <a:r>
              <a:rPr lang="en-US" sz="3000" dirty="0"/>
              <a:t>for the </a:t>
            </a:r>
            <a:r>
              <a:rPr lang="en-US" sz="3000" b="1" dirty="0">
                <a:solidFill>
                  <a:srgbClr val="2C14DE"/>
                </a:solidFill>
              </a:rPr>
              <a:t>entire class hierarchy</a:t>
            </a:r>
            <a:endParaRPr lang="en-US" sz="3000" b="1" u="sng" dirty="0">
              <a:solidFill>
                <a:srgbClr val="2C14DE"/>
              </a:solidFill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endParaRPr lang="en-US" sz="3000" b="1" u="sng" dirty="0">
              <a:solidFill>
                <a:srgbClr val="2F1BC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2043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7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Pure </a:t>
            </a: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</a:rPr>
              <a:t>virtual</a:t>
            </a:r>
            <a:r>
              <a:rPr lang="en-US" b="1" dirty="0">
                <a:solidFill>
                  <a:srgbClr val="C00000"/>
                </a:solidFill>
              </a:rPr>
              <a:t> Functions</a:t>
            </a:r>
          </a:p>
        </p:txBody>
      </p:sp>
      <p:sp>
        <p:nvSpPr>
          <p:cNvPr id="1741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2421" y="1051444"/>
            <a:ext cx="9122466" cy="5638800"/>
          </a:xfrm>
        </p:spPr>
        <p:txBody>
          <a:bodyPr>
            <a:normAutofit/>
          </a:bodyPr>
          <a:lstStyle/>
          <a:p>
            <a:r>
              <a:rPr lang="en-US" b="1" dirty="0"/>
              <a:t>A </a:t>
            </a:r>
            <a:r>
              <a:rPr lang="en-US" b="1" dirty="0">
                <a:solidFill>
                  <a:srgbClr val="2F1BC7"/>
                </a:solidFill>
              </a:rPr>
              <a:t>class</a:t>
            </a:r>
            <a:r>
              <a:rPr lang="en-US" b="1" dirty="0"/>
              <a:t> is made </a:t>
            </a:r>
            <a:r>
              <a:rPr lang="en-US" b="1" i="1" dirty="0">
                <a:solidFill>
                  <a:srgbClr val="C00000"/>
                </a:solidFill>
              </a:rPr>
              <a:t>abstract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by </a:t>
            </a:r>
            <a:r>
              <a:rPr lang="en-US" b="1" dirty="0">
                <a:solidFill>
                  <a:srgbClr val="2F1BC7"/>
                </a:solidFill>
              </a:rPr>
              <a:t>declaring </a:t>
            </a:r>
            <a:r>
              <a:rPr lang="en-US" b="1" u="sng" dirty="0">
                <a:solidFill>
                  <a:srgbClr val="2F1BC7"/>
                </a:solidFill>
              </a:rPr>
              <a:t>one or more </a:t>
            </a:r>
            <a:r>
              <a:rPr lang="en-US" b="1" dirty="0"/>
              <a:t>of </a:t>
            </a:r>
            <a:r>
              <a:rPr lang="en-US" b="1" dirty="0">
                <a:solidFill>
                  <a:srgbClr val="2F1BC7"/>
                </a:solidFill>
              </a:rPr>
              <a:t>its virtual functions </a:t>
            </a:r>
            <a:r>
              <a:rPr lang="en-US" b="1" dirty="0"/>
              <a:t>to be </a:t>
            </a:r>
            <a:r>
              <a:rPr lang="ja-JP" altLang="en-US" b="1" dirty="0"/>
              <a:t>“</a:t>
            </a:r>
            <a:r>
              <a:rPr lang="en-US" altLang="ja-JP" b="1" dirty="0">
                <a:solidFill>
                  <a:srgbClr val="008000"/>
                </a:solidFill>
              </a:rPr>
              <a:t>pure</a:t>
            </a:r>
            <a:r>
              <a:rPr lang="ja-JP" altLang="en-US" b="1" dirty="0"/>
              <a:t>”</a:t>
            </a:r>
            <a:endParaRPr lang="en-US" altLang="ja-JP" b="1" dirty="0"/>
          </a:p>
          <a:p>
            <a:pPr lvl="1"/>
            <a:r>
              <a:rPr lang="en-US" dirty="0"/>
              <a:t>I.e., by </a:t>
            </a:r>
            <a:r>
              <a:rPr lang="en-US" b="1" dirty="0"/>
              <a:t>placing</a:t>
            </a:r>
            <a:r>
              <a:rPr lang="en-US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= 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/>
              <a:t> in its </a:t>
            </a:r>
            <a:r>
              <a:rPr lang="en-US" b="1" dirty="0"/>
              <a:t>declaration</a:t>
            </a:r>
          </a:p>
          <a:p>
            <a:pPr lvl="2"/>
            <a:endParaRPr lang="en-US" dirty="0"/>
          </a:p>
          <a:p>
            <a:r>
              <a:rPr lang="en-US" dirty="0"/>
              <a:t>Example:</a:t>
            </a:r>
          </a:p>
          <a:p>
            <a:pPr lvl="1">
              <a:buFontTx/>
              <a:buNone/>
            </a:pPr>
            <a:r>
              <a:rPr lang="en-US" dirty="0"/>
              <a:t>	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 void draw()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r>
              <a:rPr lang="en-US" sz="24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2F1BC7"/>
                </a:solidFill>
                <a:latin typeface="Courier New" panose="02070309020205020404" pitchFamily="49" charset="0"/>
              </a:rPr>
              <a:t>= 0</a:t>
            </a:r>
            <a:r>
              <a:rPr lang="en-US" sz="24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/>
              <a:t> is </a:t>
            </a:r>
            <a:r>
              <a:rPr lang="en-US" b="1" dirty="0"/>
              <a:t>known</a:t>
            </a:r>
            <a:r>
              <a:rPr lang="en-US" dirty="0"/>
              <a:t> as a </a:t>
            </a:r>
            <a:r>
              <a:rPr lang="en-US" b="1" i="1" dirty="0">
                <a:solidFill>
                  <a:srgbClr val="2F1BC7"/>
                </a:solidFill>
              </a:rPr>
              <a:t>pure </a:t>
            </a:r>
            <a:r>
              <a:rPr lang="en-US" b="1" i="1" dirty="0" err="1">
                <a:solidFill>
                  <a:srgbClr val="2F1BC7"/>
                </a:solidFill>
              </a:rPr>
              <a:t>specifier</a:t>
            </a:r>
            <a:r>
              <a:rPr lang="en-US" b="1" dirty="0">
                <a:solidFill>
                  <a:srgbClr val="2F1BC7"/>
                </a:solidFill>
              </a:rPr>
              <a:t>.</a:t>
            </a:r>
          </a:p>
          <a:p>
            <a:pPr lvl="1"/>
            <a:r>
              <a:rPr lang="en-US" dirty="0"/>
              <a:t>Tells </a:t>
            </a:r>
            <a:r>
              <a:rPr lang="en-US" b="1" dirty="0"/>
              <a:t>compiler</a:t>
            </a:r>
            <a:r>
              <a:rPr lang="en-US" dirty="0"/>
              <a:t> that </a:t>
            </a:r>
            <a:r>
              <a:rPr lang="en-US" b="1" dirty="0"/>
              <a:t>there </a:t>
            </a:r>
            <a:r>
              <a:rPr lang="en-US" b="1" i="1" dirty="0"/>
              <a:t>is no</a:t>
            </a:r>
            <a:r>
              <a:rPr lang="en-US" b="1" dirty="0"/>
              <a:t> implementation</a:t>
            </a:r>
            <a:r>
              <a:rPr lang="en-US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8437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title"/>
          </p:nvPr>
        </p:nvSpPr>
        <p:spPr>
          <a:xfrm>
            <a:off x="958709" y="84667"/>
            <a:ext cx="8153400" cy="829733"/>
          </a:xfrm>
        </p:spPr>
        <p:txBody>
          <a:bodyPr/>
          <a:lstStyle/>
          <a:p>
            <a:r>
              <a:rPr lang="en-US" b="1" dirty="0">
                <a:solidFill>
                  <a:srgbClr val="B80000"/>
                </a:solidFill>
              </a:rPr>
              <a:t>Pure </a:t>
            </a:r>
            <a:r>
              <a:rPr lang="en-US" sz="3200" b="1" dirty="0">
                <a:solidFill>
                  <a:srgbClr val="B80000"/>
                </a:solidFill>
                <a:latin typeface="Courier New" panose="02070309020205020404" pitchFamily="49" charset="0"/>
              </a:rPr>
              <a:t>virtual</a:t>
            </a:r>
            <a:r>
              <a:rPr lang="en-US" b="1" dirty="0">
                <a:solidFill>
                  <a:srgbClr val="B80000"/>
                </a:solidFill>
              </a:rPr>
              <a:t> Functions </a:t>
            </a:r>
            <a:r>
              <a:rPr lang="en-US" sz="2800" b="1" dirty="0">
                <a:solidFill>
                  <a:srgbClr val="B80000"/>
                </a:solidFill>
              </a:rPr>
              <a:t>(cont.)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1843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6146" y="1066800"/>
            <a:ext cx="9144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>
                <a:latin typeface="+mj-lt"/>
              </a:rPr>
              <a:t>Every </a:t>
            </a:r>
            <a:r>
              <a:rPr lang="en-US" sz="3000" b="1" dirty="0">
                <a:solidFill>
                  <a:srgbClr val="B80000"/>
                </a:solidFill>
                <a:latin typeface="+mj-lt"/>
              </a:rPr>
              <a:t>concrete</a:t>
            </a:r>
            <a:r>
              <a:rPr lang="en-US" sz="3000" dirty="0">
                <a:solidFill>
                  <a:srgbClr val="B80000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derived class </a:t>
            </a:r>
            <a:r>
              <a:rPr lang="en-US" sz="3000" b="1" dirty="0">
                <a:solidFill>
                  <a:srgbClr val="FF0000"/>
                </a:solidFill>
                <a:latin typeface="+mj-lt"/>
              </a:rPr>
              <a:t>must override </a:t>
            </a:r>
            <a:r>
              <a:rPr lang="en-US" sz="3000" b="1" dirty="0">
                <a:latin typeface="+mj-lt"/>
              </a:rPr>
              <a:t>all base-class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pure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virtual functions</a:t>
            </a:r>
          </a:p>
          <a:p>
            <a:pPr lvl="1">
              <a:lnSpc>
                <a:spcPct val="90000"/>
              </a:lnSpc>
            </a:pPr>
            <a:r>
              <a:rPr lang="en-US" sz="3000" dirty="0"/>
              <a:t>with concrete implementations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3000" dirty="0"/>
              <a:t>If </a:t>
            </a:r>
            <a:r>
              <a:rPr lang="en-US" sz="3000" b="1" u="sng" dirty="0">
                <a:solidFill>
                  <a:srgbClr val="FF0000"/>
                </a:solidFill>
              </a:rPr>
              <a:t>even one pure virtual function is not overridden</a:t>
            </a:r>
            <a:endParaRPr lang="en-US" sz="3000" dirty="0"/>
          </a:p>
          <a:p>
            <a:pPr lvl="1">
              <a:lnSpc>
                <a:spcPct val="9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rgbClr val="2C14DE"/>
                </a:solidFill>
              </a:rPr>
              <a:t>derived-class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/>
              <a:t>will also be </a:t>
            </a:r>
            <a:r>
              <a:rPr lang="en-US" sz="3000" b="1" dirty="0">
                <a:solidFill>
                  <a:srgbClr val="2C14DE"/>
                </a:solidFill>
              </a:rPr>
              <a:t>abstract</a:t>
            </a:r>
          </a:p>
          <a:p>
            <a:pPr lvl="1">
              <a:lnSpc>
                <a:spcPct val="90000"/>
              </a:lnSpc>
            </a:pPr>
            <a:r>
              <a:rPr lang="en-US" sz="3000" b="1" dirty="0">
                <a:solidFill>
                  <a:srgbClr val="2C14DE"/>
                </a:solidFill>
              </a:rPr>
              <a:t>Compiler</a:t>
            </a:r>
            <a:r>
              <a:rPr lang="en-US" sz="3000" dirty="0">
                <a:solidFill>
                  <a:srgbClr val="2C14DE"/>
                </a:solidFill>
              </a:rPr>
              <a:t> </a:t>
            </a:r>
            <a:r>
              <a:rPr lang="en-US" sz="3000" b="1" dirty="0"/>
              <a:t>will </a:t>
            </a:r>
            <a:r>
              <a:rPr lang="en-US" sz="3000" b="1" dirty="0">
                <a:solidFill>
                  <a:srgbClr val="2C14DE"/>
                </a:solidFill>
              </a:rPr>
              <a:t>refuse</a:t>
            </a:r>
            <a:r>
              <a:rPr lang="en-US" sz="3000" b="1" dirty="0"/>
              <a:t> to create any </a:t>
            </a:r>
            <a:r>
              <a:rPr lang="en-US" sz="3000" b="1" dirty="0">
                <a:solidFill>
                  <a:srgbClr val="2C14DE"/>
                </a:solidFill>
              </a:rPr>
              <a:t>objects</a:t>
            </a:r>
            <a:r>
              <a:rPr lang="en-US" sz="3000" b="1" dirty="0"/>
              <a:t> </a:t>
            </a:r>
            <a:r>
              <a:rPr lang="en-US" sz="3000" dirty="0"/>
              <a:t>of the </a:t>
            </a:r>
            <a:r>
              <a:rPr lang="en-US" sz="3000" b="1" dirty="0"/>
              <a:t>class</a:t>
            </a:r>
          </a:p>
          <a:p>
            <a:pPr lvl="1">
              <a:lnSpc>
                <a:spcPct val="90000"/>
              </a:lnSpc>
            </a:pPr>
            <a:r>
              <a:rPr lang="en-US" sz="3000" b="1" dirty="0">
                <a:solidFill>
                  <a:srgbClr val="2C14DE"/>
                </a:solidFill>
              </a:rPr>
              <a:t>Cannot call </a:t>
            </a:r>
            <a:r>
              <a:rPr lang="en-US" sz="3000" b="1" dirty="0"/>
              <a:t>a </a:t>
            </a:r>
            <a:r>
              <a:rPr lang="en-US" sz="3000" b="1" dirty="0">
                <a:solidFill>
                  <a:srgbClr val="2C14DE"/>
                </a:solidFill>
              </a:rPr>
              <a:t>constructor</a:t>
            </a:r>
          </a:p>
          <a:p>
            <a:pPr>
              <a:lnSpc>
                <a:spcPct val="90000"/>
              </a:lnSpc>
            </a:pPr>
            <a:r>
              <a:rPr lang="en-US" sz="3000" b="1" dirty="0">
                <a:solidFill>
                  <a:srgbClr val="008000"/>
                </a:solidFill>
              </a:rPr>
              <a:t>However</a:t>
            </a:r>
            <a:r>
              <a:rPr lang="en-US" sz="3000" b="1" dirty="0"/>
              <a:t>,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/>
              <a:t>we </a:t>
            </a:r>
            <a:r>
              <a:rPr lang="en-US" sz="3000" b="1" dirty="0">
                <a:solidFill>
                  <a:srgbClr val="008000"/>
                </a:solidFill>
              </a:rPr>
              <a:t>can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008000"/>
                </a:solidFill>
              </a:rPr>
              <a:t>create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FF0000"/>
                </a:solidFill>
              </a:rPr>
              <a:t>Pointers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rgbClr val="FF0000"/>
                </a:solidFill>
              </a:rPr>
              <a:t>references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/>
              <a:t>of </a:t>
            </a:r>
            <a:r>
              <a:rPr lang="en-US" sz="3000" b="1" dirty="0"/>
              <a:t>abstract classes</a:t>
            </a:r>
            <a:r>
              <a:rPr lang="en-US" sz="3000" b="1" dirty="0">
                <a:solidFill>
                  <a:srgbClr val="2C14DE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3000" b="1" dirty="0"/>
              <a:t>To </a:t>
            </a:r>
            <a:r>
              <a:rPr lang="en-US" sz="3000" b="1" dirty="0">
                <a:solidFill>
                  <a:srgbClr val="2C14DE"/>
                </a:solidFill>
              </a:rPr>
              <a:t>point</a:t>
            </a:r>
            <a:r>
              <a:rPr lang="en-US" sz="3000" b="1" dirty="0"/>
              <a:t> or </a:t>
            </a:r>
            <a:r>
              <a:rPr lang="en-US" sz="3000" b="1" dirty="0">
                <a:solidFill>
                  <a:srgbClr val="2C14DE"/>
                </a:solidFill>
              </a:rPr>
              <a:t>refer</a:t>
            </a:r>
            <a:r>
              <a:rPr lang="en-US" sz="3000" b="1" dirty="0"/>
              <a:t> the </a:t>
            </a:r>
            <a:r>
              <a:rPr lang="en-US" sz="3000" b="1" dirty="0">
                <a:solidFill>
                  <a:srgbClr val="2C14DE"/>
                </a:solidFill>
              </a:rPr>
              <a:t>derived class objects</a:t>
            </a:r>
          </a:p>
          <a:p>
            <a:pPr>
              <a:lnSpc>
                <a:spcPct val="90000"/>
              </a:lnSpc>
            </a:pPr>
            <a:endParaRPr lang="en-US" sz="3400" b="1" dirty="0">
              <a:solidFill>
                <a:srgbClr val="2C14D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3269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title"/>
          </p:nvPr>
        </p:nvSpPr>
        <p:spPr>
          <a:xfrm>
            <a:off x="958709" y="84667"/>
            <a:ext cx="8153400" cy="829733"/>
          </a:xfrm>
        </p:spPr>
        <p:txBody>
          <a:bodyPr/>
          <a:lstStyle/>
          <a:p>
            <a:r>
              <a:rPr lang="en-US" b="1" dirty="0">
                <a:solidFill>
                  <a:srgbClr val="B80000"/>
                </a:solidFill>
              </a:rPr>
              <a:t>Pure </a:t>
            </a:r>
            <a:r>
              <a:rPr lang="en-US" sz="3200" b="1" dirty="0">
                <a:solidFill>
                  <a:srgbClr val="B80000"/>
                </a:solidFill>
                <a:latin typeface="Courier New" panose="02070309020205020404" pitchFamily="49" charset="0"/>
              </a:rPr>
              <a:t>virtual</a:t>
            </a:r>
            <a:r>
              <a:rPr lang="en-US" b="1" dirty="0">
                <a:solidFill>
                  <a:srgbClr val="B80000"/>
                </a:solidFill>
              </a:rPr>
              <a:t> Functions </a:t>
            </a:r>
            <a:r>
              <a:rPr lang="en-US" sz="2800" b="1" dirty="0">
                <a:solidFill>
                  <a:srgbClr val="B80000"/>
                </a:solidFill>
              </a:rPr>
              <a:t>(cont.)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AF752-71D5-FF26-AFE8-E8DAF849F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43000"/>
            <a:ext cx="8340051" cy="5175953"/>
          </a:xfrm>
          <a:prstGeom prst="rect">
            <a:avLst/>
          </a:prstGeom>
        </p:spPr>
      </p:pic>
      <p:sp>
        <p:nvSpPr>
          <p:cNvPr id="6" name="Thought Bubble: Cloud 6">
            <a:extLst>
              <a:ext uri="{FF2B5EF4-FFF2-40B4-BE49-F238E27FC236}">
                <a16:creationId xmlns:a16="http://schemas.microsoft.com/office/drawing/2014/main" id="{81EEF990-061A-88BE-B852-96651D351092}"/>
              </a:ext>
            </a:extLst>
          </p:cNvPr>
          <p:cNvSpPr/>
          <p:nvPr/>
        </p:nvSpPr>
        <p:spPr>
          <a:xfrm>
            <a:off x="5035409" y="1295400"/>
            <a:ext cx="3643745" cy="2193533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 class with </a:t>
            </a:r>
            <a:r>
              <a:rPr lang="en-US" b="1" dirty="0">
                <a:solidFill>
                  <a:srgbClr val="FF0000"/>
                </a:solidFill>
              </a:rPr>
              <a:t>even one pure virtual function </a:t>
            </a:r>
            <a:r>
              <a:rPr lang="en-US" b="1" dirty="0">
                <a:solidFill>
                  <a:schemeClr val="tx1"/>
                </a:solidFill>
              </a:rPr>
              <a:t>is an </a:t>
            </a:r>
            <a:r>
              <a:rPr lang="en-US" b="1" dirty="0">
                <a:solidFill>
                  <a:srgbClr val="FF0000"/>
                </a:solidFill>
              </a:rPr>
              <a:t>abstract class</a:t>
            </a:r>
            <a:endParaRPr lang="en-P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38961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title"/>
          </p:nvPr>
        </p:nvSpPr>
        <p:spPr>
          <a:xfrm>
            <a:off x="958709" y="84667"/>
            <a:ext cx="8153400" cy="829733"/>
          </a:xfrm>
        </p:spPr>
        <p:txBody>
          <a:bodyPr/>
          <a:lstStyle/>
          <a:p>
            <a:r>
              <a:rPr lang="en-US" b="1" dirty="0">
                <a:solidFill>
                  <a:srgbClr val="B80000"/>
                </a:solidFill>
              </a:rPr>
              <a:t>Pure </a:t>
            </a:r>
            <a:r>
              <a:rPr lang="en-US" sz="3200" b="1" dirty="0">
                <a:solidFill>
                  <a:srgbClr val="B80000"/>
                </a:solidFill>
                <a:latin typeface="Courier New" panose="02070309020205020404" pitchFamily="49" charset="0"/>
              </a:rPr>
              <a:t>virtual</a:t>
            </a:r>
            <a:r>
              <a:rPr lang="en-US" b="1" dirty="0">
                <a:solidFill>
                  <a:srgbClr val="B80000"/>
                </a:solidFill>
              </a:rPr>
              <a:t> Functions </a:t>
            </a:r>
            <a:r>
              <a:rPr lang="en-US" sz="2800" b="1" dirty="0">
                <a:solidFill>
                  <a:srgbClr val="B80000"/>
                </a:solidFill>
              </a:rPr>
              <a:t>(cont.)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562519-F86E-4B70-061E-2BE841588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71600"/>
            <a:ext cx="8352244" cy="51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-21534" y="36193"/>
            <a:ext cx="9144000" cy="857569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Another example: University</a:t>
            </a:r>
            <a:r>
              <a:rPr lang="ja-JP" altLang="en-US" sz="3200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sz="3200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s community member</a:t>
            </a:r>
            <a:r>
              <a:rPr lang="ja-JP" altLang="en-US" sz="3200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sz="3200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s hierarchy</a:t>
            </a:r>
            <a:endParaRPr lang="en-US" sz="3200" b="1" dirty="0">
              <a:solidFill>
                <a:srgbClr val="D20000"/>
              </a:solidFill>
              <a:ea typeface="ＭＳ Ｐゴシック" panose="020B0600070205080204" pitchFamily="34" charset="-128"/>
            </a:endParaRPr>
          </a:p>
        </p:txBody>
      </p:sp>
      <p:grpSp>
        <p:nvGrpSpPr>
          <p:cNvPr id="12291" name="Group 4"/>
          <p:cNvGrpSpPr>
            <a:grpSpLocks/>
          </p:cNvGrpSpPr>
          <p:nvPr/>
        </p:nvGrpSpPr>
        <p:grpSpPr bwMode="auto">
          <a:xfrm>
            <a:off x="762000" y="1447800"/>
            <a:ext cx="7315200" cy="4316413"/>
            <a:chOff x="432" y="1121"/>
            <a:chExt cx="4608" cy="2719"/>
          </a:xfrm>
        </p:grpSpPr>
        <p:sp>
          <p:nvSpPr>
            <p:cNvPr id="12292" name="Freeform 5"/>
            <p:cNvSpPr>
              <a:spLocks/>
            </p:cNvSpPr>
            <p:nvPr/>
          </p:nvSpPr>
          <p:spPr bwMode="auto">
            <a:xfrm>
              <a:off x="2322" y="1121"/>
              <a:ext cx="1260" cy="19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7" y="0"/>
                  </a:moveTo>
                  <a:lnTo>
                    <a:pt x="19987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87" y="0"/>
                  </a:lnTo>
                  <a:close/>
                </a:path>
              </a:pathLst>
            </a:custGeom>
            <a:solidFill>
              <a:srgbClr val="99CCFF"/>
            </a:solidFill>
            <a:ln w="2540">
              <a:solidFill>
                <a:srgbClr val="000000"/>
              </a:solidFill>
              <a:round/>
              <a:headEnd/>
              <a:tailE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/>
            </a:p>
          </p:txBody>
        </p:sp>
        <p:sp>
          <p:nvSpPr>
            <p:cNvPr id="12293" name="Freeform 6"/>
            <p:cNvSpPr>
              <a:spLocks/>
            </p:cNvSpPr>
            <p:nvPr/>
          </p:nvSpPr>
          <p:spPr bwMode="auto">
            <a:xfrm>
              <a:off x="3404" y="1800"/>
              <a:ext cx="710" cy="19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77" y="0"/>
                  </a:moveTo>
                  <a:lnTo>
                    <a:pt x="19977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77" y="0"/>
                  </a:lnTo>
                  <a:close/>
                </a:path>
              </a:pathLst>
            </a:custGeom>
            <a:solidFill>
              <a:srgbClr val="99CCFF"/>
            </a:solidFill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/>
            </a:p>
          </p:txBody>
        </p:sp>
        <p:sp>
          <p:nvSpPr>
            <p:cNvPr id="12294" name="Freeform 7"/>
            <p:cNvSpPr>
              <a:spLocks/>
            </p:cNvSpPr>
            <p:nvPr/>
          </p:nvSpPr>
          <p:spPr bwMode="auto">
            <a:xfrm>
              <a:off x="1789" y="1800"/>
              <a:ext cx="711" cy="19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77" y="0"/>
                  </a:moveTo>
                  <a:lnTo>
                    <a:pt x="19977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77" y="0"/>
                  </a:lnTo>
                  <a:close/>
                </a:path>
              </a:pathLst>
            </a:custGeom>
            <a:solidFill>
              <a:srgbClr val="99CCFF"/>
            </a:solidFill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/>
            </a:p>
          </p:txBody>
        </p:sp>
        <p:sp>
          <p:nvSpPr>
            <p:cNvPr id="12295" name="Freeform 8"/>
            <p:cNvSpPr>
              <a:spLocks/>
            </p:cNvSpPr>
            <p:nvPr/>
          </p:nvSpPr>
          <p:spPr bwMode="auto">
            <a:xfrm>
              <a:off x="2290" y="2394"/>
              <a:ext cx="710" cy="19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77" y="0"/>
                  </a:moveTo>
                  <a:lnTo>
                    <a:pt x="19977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77" y="0"/>
                  </a:lnTo>
                  <a:close/>
                </a:path>
              </a:pathLst>
            </a:custGeom>
            <a:solidFill>
              <a:srgbClr val="99CCFF"/>
            </a:solidFill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/>
            </a:p>
          </p:txBody>
        </p:sp>
        <p:sp>
          <p:nvSpPr>
            <p:cNvPr id="12296" name="Freeform 9"/>
            <p:cNvSpPr>
              <a:spLocks/>
            </p:cNvSpPr>
            <p:nvPr/>
          </p:nvSpPr>
          <p:spPr bwMode="auto">
            <a:xfrm>
              <a:off x="1757" y="2988"/>
              <a:ext cx="710" cy="19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77" y="0"/>
                  </a:moveTo>
                  <a:lnTo>
                    <a:pt x="19977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77" y="0"/>
                  </a:lnTo>
                  <a:close/>
                </a:path>
              </a:pathLst>
            </a:custGeom>
            <a:solidFill>
              <a:srgbClr val="99CCFF"/>
            </a:solidFill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/>
            </a:p>
          </p:txBody>
        </p:sp>
        <p:sp>
          <p:nvSpPr>
            <p:cNvPr id="12297" name="Freeform 10"/>
            <p:cNvSpPr>
              <a:spLocks/>
            </p:cNvSpPr>
            <p:nvPr/>
          </p:nvSpPr>
          <p:spPr bwMode="auto">
            <a:xfrm>
              <a:off x="432" y="2988"/>
              <a:ext cx="1099" cy="19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5" y="0"/>
                  </a:moveTo>
                  <a:lnTo>
                    <a:pt x="19985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85" y="0"/>
                  </a:lnTo>
                  <a:close/>
                </a:path>
              </a:pathLst>
            </a:custGeom>
            <a:solidFill>
              <a:srgbClr val="99CCFF"/>
            </a:solidFill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/>
            </a:p>
          </p:txBody>
        </p:sp>
        <p:sp>
          <p:nvSpPr>
            <p:cNvPr id="12298" name="Freeform 11"/>
            <p:cNvSpPr>
              <a:spLocks/>
            </p:cNvSpPr>
            <p:nvPr/>
          </p:nvSpPr>
          <p:spPr bwMode="auto">
            <a:xfrm>
              <a:off x="768" y="3582"/>
              <a:ext cx="1712" cy="19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91" y="0"/>
                  </a:moveTo>
                  <a:lnTo>
                    <a:pt x="19991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91" y="0"/>
                  </a:lnTo>
                  <a:close/>
                </a:path>
              </a:pathLst>
            </a:custGeom>
            <a:solidFill>
              <a:srgbClr val="99CCFF"/>
            </a:solidFill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/>
            </a:p>
          </p:txBody>
        </p:sp>
        <p:grpSp>
          <p:nvGrpSpPr>
            <p:cNvPr id="12299" name="Group 12"/>
            <p:cNvGrpSpPr>
              <a:grpSpLocks/>
            </p:cNvGrpSpPr>
            <p:nvPr/>
          </p:nvGrpSpPr>
          <p:grpSpPr bwMode="auto">
            <a:xfrm>
              <a:off x="4289" y="1729"/>
              <a:ext cx="751" cy="319"/>
              <a:chOff x="4308" y="1729"/>
              <a:chExt cx="904" cy="319"/>
            </a:xfrm>
          </p:grpSpPr>
          <p:sp>
            <p:nvSpPr>
              <p:cNvPr id="12336" name="Freeform 13"/>
              <p:cNvSpPr>
                <a:spLocks/>
              </p:cNvSpPr>
              <p:nvPr/>
            </p:nvSpPr>
            <p:spPr bwMode="auto">
              <a:xfrm>
                <a:off x="4308" y="1729"/>
                <a:ext cx="904" cy="311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000"/>
                  <a:gd name="T22" fmla="*/ 0 h 20000"/>
                  <a:gd name="T23" fmla="*/ 20000 w 20000"/>
                  <a:gd name="T24" fmla="*/ 20000 h 200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000" h="20000">
                    <a:moveTo>
                      <a:pt x="17125" y="0"/>
                    </a:moveTo>
                    <a:lnTo>
                      <a:pt x="19982" y="5318"/>
                    </a:lnTo>
                    <a:lnTo>
                      <a:pt x="19982" y="19955"/>
                    </a:lnTo>
                    <a:lnTo>
                      <a:pt x="0" y="19955"/>
                    </a:lnTo>
                    <a:lnTo>
                      <a:pt x="0" y="18636"/>
                    </a:lnTo>
                    <a:lnTo>
                      <a:pt x="0" y="0"/>
                    </a:lnTo>
                    <a:lnTo>
                      <a:pt x="17125" y="0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/>
              </a:p>
            </p:txBody>
          </p:sp>
          <p:sp>
            <p:nvSpPr>
              <p:cNvPr id="12337" name="Freeform 14"/>
              <p:cNvSpPr>
                <a:spLocks/>
              </p:cNvSpPr>
              <p:nvPr/>
            </p:nvSpPr>
            <p:spPr bwMode="auto">
              <a:xfrm>
                <a:off x="5083" y="1729"/>
                <a:ext cx="129" cy="8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60000 65536"/>
                  <a:gd name="T7" fmla="*/ 0 60000 65536"/>
                  <a:gd name="T8" fmla="*/ 0 60000 65536"/>
                  <a:gd name="T9" fmla="*/ 0 w 20000"/>
                  <a:gd name="T10" fmla="*/ 0 h 20000"/>
                  <a:gd name="T11" fmla="*/ 20000 w 20000"/>
                  <a:gd name="T12" fmla="*/ 20000 h 200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000" h="20000">
                    <a:moveTo>
                      <a:pt x="19875" y="19829"/>
                    </a:moveTo>
                    <a:lnTo>
                      <a:pt x="0" y="19829"/>
                    </a:lnTo>
                    <a:lnTo>
                      <a:pt x="0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/>
              </a:p>
            </p:txBody>
          </p:sp>
          <p:sp>
            <p:nvSpPr>
              <p:cNvPr id="12338" name="Rectangle 15"/>
              <p:cNvSpPr>
                <a:spLocks noChangeArrowheads="1"/>
              </p:cNvSpPr>
              <p:nvPr/>
            </p:nvSpPr>
            <p:spPr bwMode="auto">
              <a:xfrm>
                <a:off x="4388" y="1779"/>
                <a:ext cx="74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</a:pPr>
                <a:r>
                  <a:rPr lang="en-US" sz="1600" noProof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Single inheritance</a:t>
                </a:r>
              </a:p>
            </p:txBody>
          </p:sp>
        </p:grpSp>
        <p:sp>
          <p:nvSpPr>
            <p:cNvPr id="12300" name="Rectangle 16"/>
            <p:cNvSpPr>
              <a:spLocks noChangeArrowheads="1"/>
            </p:cNvSpPr>
            <p:nvPr/>
          </p:nvSpPr>
          <p:spPr bwMode="auto">
            <a:xfrm>
              <a:off x="2322" y="1163"/>
              <a:ext cx="126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600" b="1" noProof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CommunityMember</a:t>
              </a:r>
            </a:p>
          </p:txBody>
        </p:sp>
        <p:sp>
          <p:nvSpPr>
            <p:cNvPr id="12301" name="Rectangle 17"/>
            <p:cNvSpPr>
              <a:spLocks noChangeArrowheads="1"/>
            </p:cNvSpPr>
            <p:nvPr/>
          </p:nvSpPr>
          <p:spPr bwMode="auto">
            <a:xfrm>
              <a:off x="1788" y="1859"/>
              <a:ext cx="71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600" b="1" noProof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Employee</a:t>
              </a:r>
            </a:p>
          </p:txBody>
        </p:sp>
        <p:sp>
          <p:nvSpPr>
            <p:cNvPr id="12302" name="Freeform 18"/>
            <p:cNvSpPr>
              <a:spLocks/>
            </p:cNvSpPr>
            <p:nvPr/>
          </p:nvSpPr>
          <p:spPr bwMode="auto">
            <a:xfrm>
              <a:off x="2597" y="1800"/>
              <a:ext cx="709" cy="19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77" y="0"/>
                  </a:moveTo>
                  <a:lnTo>
                    <a:pt x="19977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77" y="0"/>
                  </a:lnTo>
                  <a:close/>
                </a:path>
              </a:pathLst>
            </a:custGeom>
            <a:solidFill>
              <a:srgbClr val="99CCFF"/>
            </a:solidFill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/>
            </a:p>
          </p:txBody>
        </p:sp>
        <p:sp>
          <p:nvSpPr>
            <p:cNvPr id="12303" name="Rectangle 19"/>
            <p:cNvSpPr>
              <a:spLocks noChangeArrowheads="1"/>
            </p:cNvSpPr>
            <p:nvPr/>
          </p:nvSpPr>
          <p:spPr bwMode="auto">
            <a:xfrm>
              <a:off x="2596" y="1859"/>
              <a:ext cx="71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600" b="1" noProof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Student</a:t>
              </a:r>
            </a:p>
          </p:txBody>
        </p:sp>
        <p:sp>
          <p:nvSpPr>
            <p:cNvPr id="12304" name="Rectangle 20"/>
            <p:cNvSpPr>
              <a:spLocks noChangeArrowheads="1"/>
            </p:cNvSpPr>
            <p:nvPr/>
          </p:nvSpPr>
          <p:spPr bwMode="auto">
            <a:xfrm>
              <a:off x="432" y="3047"/>
              <a:ext cx="1099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600" b="1" noProof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Administrator</a:t>
              </a:r>
            </a:p>
          </p:txBody>
        </p:sp>
        <p:sp>
          <p:nvSpPr>
            <p:cNvPr id="12305" name="Rectangle 21"/>
            <p:cNvSpPr>
              <a:spLocks noChangeArrowheads="1"/>
            </p:cNvSpPr>
            <p:nvPr/>
          </p:nvSpPr>
          <p:spPr bwMode="auto">
            <a:xfrm>
              <a:off x="1756" y="3047"/>
              <a:ext cx="711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600" b="1" noProof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Teacher</a:t>
              </a:r>
            </a:p>
          </p:txBody>
        </p:sp>
        <p:sp>
          <p:nvSpPr>
            <p:cNvPr id="12306" name="Rectangle 22"/>
            <p:cNvSpPr>
              <a:spLocks noChangeArrowheads="1"/>
            </p:cNvSpPr>
            <p:nvPr/>
          </p:nvSpPr>
          <p:spPr bwMode="auto">
            <a:xfrm>
              <a:off x="787" y="3641"/>
              <a:ext cx="1713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600" b="1" noProof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AdministratorTeacher</a:t>
              </a:r>
            </a:p>
          </p:txBody>
        </p:sp>
        <p:sp>
          <p:nvSpPr>
            <p:cNvPr id="12307" name="Rectangle 23"/>
            <p:cNvSpPr>
              <a:spLocks noChangeArrowheads="1"/>
            </p:cNvSpPr>
            <p:nvPr/>
          </p:nvSpPr>
          <p:spPr bwMode="auto">
            <a:xfrm>
              <a:off x="2288" y="2453"/>
              <a:ext cx="71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600" b="1" noProof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Staff</a:t>
              </a:r>
            </a:p>
          </p:txBody>
        </p:sp>
        <p:sp>
          <p:nvSpPr>
            <p:cNvPr id="12308" name="Freeform 24"/>
            <p:cNvSpPr>
              <a:spLocks/>
            </p:cNvSpPr>
            <p:nvPr/>
          </p:nvSpPr>
          <p:spPr bwMode="auto">
            <a:xfrm>
              <a:off x="1288" y="2394"/>
              <a:ext cx="710" cy="19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77" y="0"/>
                  </a:moveTo>
                  <a:lnTo>
                    <a:pt x="19977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77" y="0"/>
                  </a:lnTo>
                  <a:close/>
                </a:path>
              </a:pathLst>
            </a:custGeom>
            <a:solidFill>
              <a:srgbClr val="99CCFF"/>
            </a:solidFill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/>
            </a:p>
          </p:txBody>
        </p:sp>
        <p:sp>
          <p:nvSpPr>
            <p:cNvPr id="12309" name="Rectangle 25"/>
            <p:cNvSpPr>
              <a:spLocks noChangeArrowheads="1"/>
            </p:cNvSpPr>
            <p:nvPr/>
          </p:nvSpPr>
          <p:spPr bwMode="auto">
            <a:xfrm>
              <a:off x="1288" y="2453"/>
              <a:ext cx="71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600" b="1" noProof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Faculty</a:t>
              </a:r>
            </a:p>
          </p:txBody>
        </p:sp>
        <p:grpSp>
          <p:nvGrpSpPr>
            <p:cNvPr id="12310" name="Group 26"/>
            <p:cNvGrpSpPr>
              <a:grpSpLocks/>
            </p:cNvGrpSpPr>
            <p:nvPr/>
          </p:nvGrpSpPr>
          <p:grpSpPr bwMode="auto">
            <a:xfrm>
              <a:off x="2177" y="1319"/>
              <a:ext cx="1550" cy="481"/>
              <a:chOff x="271" y="0"/>
              <a:chExt cx="19458" cy="20000"/>
            </a:xfrm>
          </p:grpSpPr>
          <p:sp>
            <p:nvSpPr>
              <p:cNvPr id="12333" name="Freeform 27"/>
              <p:cNvSpPr>
                <a:spLocks/>
              </p:cNvSpPr>
              <p:nvPr/>
            </p:nvSpPr>
            <p:spPr bwMode="auto">
              <a:xfrm>
                <a:off x="9991" y="0"/>
                <a:ext cx="9" cy="20000"/>
              </a:xfrm>
              <a:custGeom>
                <a:avLst/>
                <a:gdLst>
                  <a:gd name="T0" fmla="*/ 0 w 20000"/>
                  <a:gd name="T1" fmla="*/ 19971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71"/>
                    </a:moveTo>
                    <a:lnTo>
                      <a:pt x="0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/>
              </a:p>
            </p:txBody>
          </p:sp>
          <p:sp>
            <p:nvSpPr>
              <p:cNvPr id="12334" name="Freeform 28"/>
              <p:cNvSpPr>
                <a:spLocks/>
              </p:cNvSpPr>
              <p:nvPr/>
            </p:nvSpPr>
            <p:spPr bwMode="auto">
              <a:xfrm>
                <a:off x="271" y="0"/>
                <a:ext cx="5271" cy="20000"/>
              </a:xfrm>
              <a:custGeom>
                <a:avLst/>
                <a:gdLst>
                  <a:gd name="T0" fmla="*/ 0 w 20000"/>
                  <a:gd name="T1" fmla="*/ 19971 h 20000"/>
                  <a:gd name="T2" fmla="*/ 7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71"/>
                    </a:moveTo>
                    <a:lnTo>
                      <a:pt x="19962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/>
              </a:p>
            </p:txBody>
          </p:sp>
          <p:sp>
            <p:nvSpPr>
              <p:cNvPr id="12335" name="Freeform 29"/>
              <p:cNvSpPr>
                <a:spLocks/>
              </p:cNvSpPr>
              <p:nvPr/>
            </p:nvSpPr>
            <p:spPr bwMode="auto">
              <a:xfrm>
                <a:off x="14461" y="0"/>
                <a:ext cx="5268" cy="20000"/>
              </a:xfrm>
              <a:custGeom>
                <a:avLst/>
                <a:gdLst>
                  <a:gd name="T0" fmla="*/ 7 w 20000"/>
                  <a:gd name="T1" fmla="*/ 19971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62" y="19971"/>
                    </a:moveTo>
                    <a:lnTo>
                      <a:pt x="0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/>
              </a:p>
            </p:txBody>
          </p:sp>
        </p:grpSp>
        <p:grpSp>
          <p:nvGrpSpPr>
            <p:cNvPr id="12311" name="Group 30"/>
            <p:cNvGrpSpPr>
              <a:grpSpLocks/>
            </p:cNvGrpSpPr>
            <p:nvPr/>
          </p:nvGrpSpPr>
          <p:grpSpPr bwMode="auto">
            <a:xfrm>
              <a:off x="1770" y="1998"/>
              <a:ext cx="749" cy="396"/>
              <a:chOff x="0" y="0"/>
              <a:chExt cx="20000" cy="20000"/>
            </a:xfrm>
          </p:grpSpPr>
          <p:sp>
            <p:nvSpPr>
              <p:cNvPr id="12331" name="Freeform 31"/>
              <p:cNvSpPr>
                <a:spLocks/>
              </p:cNvSpPr>
              <p:nvPr/>
            </p:nvSpPr>
            <p:spPr bwMode="auto">
              <a:xfrm>
                <a:off x="13963" y="0"/>
                <a:ext cx="6037" cy="20000"/>
              </a:xfrm>
              <a:custGeom>
                <a:avLst/>
                <a:gdLst>
                  <a:gd name="T0" fmla="*/ 15 w 20000"/>
                  <a:gd name="T1" fmla="*/ 19964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29" y="19964"/>
                    </a:moveTo>
                    <a:lnTo>
                      <a:pt x="0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/>
              </a:p>
            </p:txBody>
          </p:sp>
          <p:sp>
            <p:nvSpPr>
              <p:cNvPr id="12332" name="Freeform 32"/>
              <p:cNvSpPr>
                <a:spLocks/>
              </p:cNvSpPr>
              <p:nvPr/>
            </p:nvSpPr>
            <p:spPr bwMode="auto">
              <a:xfrm>
                <a:off x="0" y="0"/>
                <a:ext cx="6031" cy="20000"/>
              </a:xfrm>
              <a:custGeom>
                <a:avLst/>
                <a:gdLst>
                  <a:gd name="T0" fmla="*/ 0 w 20000"/>
                  <a:gd name="T1" fmla="*/ 19964 h 20000"/>
                  <a:gd name="T2" fmla="*/ 15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64"/>
                    </a:moveTo>
                    <a:lnTo>
                      <a:pt x="19929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/>
              </a:p>
            </p:txBody>
          </p:sp>
        </p:grpSp>
        <p:grpSp>
          <p:nvGrpSpPr>
            <p:cNvPr id="12312" name="Group 33"/>
            <p:cNvGrpSpPr>
              <a:grpSpLocks/>
            </p:cNvGrpSpPr>
            <p:nvPr/>
          </p:nvGrpSpPr>
          <p:grpSpPr bwMode="auto">
            <a:xfrm>
              <a:off x="1273" y="2592"/>
              <a:ext cx="748" cy="396"/>
              <a:chOff x="-1" y="0"/>
              <a:chExt cx="20001" cy="20000"/>
            </a:xfrm>
          </p:grpSpPr>
          <p:sp>
            <p:nvSpPr>
              <p:cNvPr id="12329" name="Freeform 34"/>
              <p:cNvSpPr>
                <a:spLocks/>
              </p:cNvSpPr>
              <p:nvPr/>
            </p:nvSpPr>
            <p:spPr bwMode="auto">
              <a:xfrm>
                <a:off x="13969" y="0"/>
                <a:ext cx="6031" cy="20000"/>
              </a:xfrm>
              <a:custGeom>
                <a:avLst/>
                <a:gdLst>
                  <a:gd name="T0" fmla="*/ 15 w 20000"/>
                  <a:gd name="T1" fmla="*/ 19964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29" y="19964"/>
                    </a:moveTo>
                    <a:lnTo>
                      <a:pt x="0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/>
              </a:p>
            </p:txBody>
          </p:sp>
          <p:sp>
            <p:nvSpPr>
              <p:cNvPr id="12330" name="Freeform 35"/>
              <p:cNvSpPr>
                <a:spLocks/>
              </p:cNvSpPr>
              <p:nvPr/>
            </p:nvSpPr>
            <p:spPr bwMode="auto">
              <a:xfrm>
                <a:off x="-1" y="0"/>
                <a:ext cx="6031" cy="20000"/>
              </a:xfrm>
              <a:custGeom>
                <a:avLst/>
                <a:gdLst>
                  <a:gd name="T0" fmla="*/ 0 w 20000"/>
                  <a:gd name="T1" fmla="*/ 19964 h 20000"/>
                  <a:gd name="T2" fmla="*/ 15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64"/>
                    </a:moveTo>
                    <a:lnTo>
                      <a:pt x="19929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/>
              </a:p>
            </p:txBody>
          </p:sp>
        </p:grpSp>
        <p:grpSp>
          <p:nvGrpSpPr>
            <p:cNvPr id="12313" name="Group 36"/>
            <p:cNvGrpSpPr>
              <a:grpSpLocks/>
            </p:cNvGrpSpPr>
            <p:nvPr/>
          </p:nvGrpSpPr>
          <p:grpSpPr bwMode="auto">
            <a:xfrm>
              <a:off x="1269" y="3186"/>
              <a:ext cx="749" cy="396"/>
              <a:chOff x="0" y="0"/>
              <a:chExt cx="20000" cy="20000"/>
            </a:xfrm>
          </p:grpSpPr>
          <p:sp>
            <p:nvSpPr>
              <p:cNvPr id="12327" name="Freeform 37"/>
              <p:cNvSpPr>
                <a:spLocks/>
              </p:cNvSpPr>
              <p:nvPr/>
            </p:nvSpPr>
            <p:spPr bwMode="auto">
              <a:xfrm>
                <a:off x="13963" y="0"/>
                <a:ext cx="6037" cy="20000"/>
              </a:xfrm>
              <a:custGeom>
                <a:avLst/>
                <a:gdLst>
                  <a:gd name="T0" fmla="*/ 15 w 20000"/>
                  <a:gd name="T1" fmla="*/ 0 h 20000"/>
                  <a:gd name="T2" fmla="*/ 0 w 20000"/>
                  <a:gd name="T3" fmla="*/ 19964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29" y="0"/>
                    </a:moveTo>
                    <a:lnTo>
                      <a:pt x="0" y="19964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/>
              </a:p>
            </p:txBody>
          </p:sp>
          <p:sp>
            <p:nvSpPr>
              <p:cNvPr id="12328" name="Freeform 38"/>
              <p:cNvSpPr>
                <a:spLocks/>
              </p:cNvSpPr>
              <p:nvPr/>
            </p:nvSpPr>
            <p:spPr bwMode="auto">
              <a:xfrm>
                <a:off x="0" y="0"/>
                <a:ext cx="6031" cy="20000"/>
              </a:xfrm>
              <a:custGeom>
                <a:avLst/>
                <a:gdLst>
                  <a:gd name="T0" fmla="*/ 0 w 20000"/>
                  <a:gd name="T1" fmla="*/ 0 h 20000"/>
                  <a:gd name="T2" fmla="*/ 15 w 20000"/>
                  <a:gd name="T3" fmla="*/ 19964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0"/>
                    </a:moveTo>
                    <a:lnTo>
                      <a:pt x="19929" y="19964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/>
              </a:p>
            </p:txBody>
          </p:sp>
        </p:grpSp>
        <p:sp>
          <p:nvSpPr>
            <p:cNvPr id="12314" name="Rectangle 39"/>
            <p:cNvSpPr>
              <a:spLocks noChangeArrowheads="1"/>
            </p:cNvSpPr>
            <p:nvPr/>
          </p:nvSpPr>
          <p:spPr bwMode="auto">
            <a:xfrm>
              <a:off x="3402" y="1859"/>
              <a:ext cx="71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600" b="1" noProof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Alumnus</a:t>
              </a:r>
            </a:p>
          </p:txBody>
        </p:sp>
        <p:grpSp>
          <p:nvGrpSpPr>
            <p:cNvPr id="12315" name="Group 40"/>
            <p:cNvGrpSpPr>
              <a:grpSpLocks/>
            </p:cNvGrpSpPr>
            <p:nvPr/>
          </p:nvGrpSpPr>
          <p:grpSpPr bwMode="auto">
            <a:xfrm>
              <a:off x="3185" y="2321"/>
              <a:ext cx="751" cy="319"/>
              <a:chOff x="4308" y="1729"/>
              <a:chExt cx="904" cy="319"/>
            </a:xfrm>
          </p:grpSpPr>
          <p:sp>
            <p:nvSpPr>
              <p:cNvPr id="12324" name="Freeform 41"/>
              <p:cNvSpPr>
                <a:spLocks/>
              </p:cNvSpPr>
              <p:nvPr/>
            </p:nvSpPr>
            <p:spPr bwMode="auto">
              <a:xfrm>
                <a:off x="4308" y="1729"/>
                <a:ext cx="904" cy="311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000"/>
                  <a:gd name="T22" fmla="*/ 0 h 20000"/>
                  <a:gd name="T23" fmla="*/ 20000 w 20000"/>
                  <a:gd name="T24" fmla="*/ 20000 h 200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000" h="20000">
                    <a:moveTo>
                      <a:pt x="17125" y="0"/>
                    </a:moveTo>
                    <a:lnTo>
                      <a:pt x="19982" y="5318"/>
                    </a:lnTo>
                    <a:lnTo>
                      <a:pt x="19982" y="19955"/>
                    </a:lnTo>
                    <a:lnTo>
                      <a:pt x="0" y="19955"/>
                    </a:lnTo>
                    <a:lnTo>
                      <a:pt x="0" y="18636"/>
                    </a:lnTo>
                    <a:lnTo>
                      <a:pt x="0" y="0"/>
                    </a:lnTo>
                    <a:lnTo>
                      <a:pt x="17125" y="0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GB" sz="2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325" name="Freeform 42"/>
              <p:cNvSpPr>
                <a:spLocks/>
              </p:cNvSpPr>
              <p:nvPr/>
            </p:nvSpPr>
            <p:spPr bwMode="auto">
              <a:xfrm>
                <a:off x="5083" y="1729"/>
                <a:ext cx="129" cy="8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60000 65536"/>
                  <a:gd name="T7" fmla="*/ 0 60000 65536"/>
                  <a:gd name="T8" fmla="*/ 0 60000 65536"/>
                  <a:gd name="T9" fmla="*/ 0 w 20000"/>
                  <a:gd name="T10" fmla="*/ 0 h 20000"/>
                  <a:gd name="T11" fmla="*/ 20000 w 20000"/>
                  <a:gd name="T12" fmla="*/ 20000 h 200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000" h="20000">
                    <a:moveTo>
                      <a:pt x="19875" y="19829"/>
                    </a:moveTo>
                    <a:lnTo>
                      <a:pt x="0" y="19829"/>
                    </a:lnTo>
                    <a:lnTo>
                      <a:pt x="0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/>
              </a:p>
            </p:txBody>
          </p:sp>
          <p:sp>
            <p:nvSpPr>
              <p:cNvPr id="12326" name="Rectangle 43"/>
              <p:cNvSpPr>
                <a:spLocks noChangeArrowheads="1"/>
              </p:cNvSpPr>
              <p:nvPr/>
            </p:nvSpPr>
            <p:spPr bwMode="auto">
              <a:xfrm>
                <a:off x="4388" y="1779"/>
                <a:ext cx="74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</a:pPr>
                <a:r>
                  <a:rPr lang="en-US" sz="1600" noProof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Single inheritance</a:t>
                </a:r>
              </a:p>
            </p:txBody>
          </p:sp>
        </p:grpSp>
        <p:grpSp>
          <p:nvGrpSpPr>
            <p:cNvPr id="12316" name="Group 44"/>
            <p:cNvGrpSpPr>
              <a:grpSpLocks/>
            </p:cNvGrpSpPr>
            <p:nvPr/>
          </p:nvGrpSpPr>
          <p:grpSpPr bwMode="auto">
            <a:xfrm>
              <a:off x="2657" y="2945"/>
              <a:ext cx="751" cy="319"/>
              <a:chOff x="4308" y="1729"/>
              <a:chExt cx="904" cy="319"/>
            </a:xfrm>
          </p:grpSpPr>
          <p:sp>
            <p:nvSpPr>
              <p:cNvPr id="12321" name="Freeform 45"/>
              <p:cNvSpPr>
                <a:spLocks/>
              </p:cNvSpPr>
              <p:nvPr/>
            </p:nvSpPr>
            <p:spPr bwMode="auto">
              <a:xfrm>
                <a:off x="4308" y="1729"/>
                <a:ext cx="904" cy="311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000"/>
                  <a:gd name="T22" fmla="*/ 0 h 20000"/>
                  <a:gd name="T23" fmla="*/ 20000 w 20000"/>
                  <a:gd name="T24" fmla="*/ 20000 h 200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000" h="20000">
                    <a:moveTo>
                      <a:pt x="17125" y="0"/>
                    </a:moveTo>
                    <a:lnTo>
                      <a:pt x="19982" y="5318"/>
                    </a:lnTo>
                    <a:lnTo>
                      <a:pt x="19982" y="19955"/>
                    </a:lnTo>
                    <a:lnTo>
                      <a:pt x="0" y="19955"/>
                    </a:lnTo>
                    <a:lnTo>
                      <a:pt x="0" y="18636"/>
                    </a:lnTo>
                    <a:lnTo>
                      <a:pt x="0" y="0"/>
                    </a:lnTo>
                    <a:lnTo>
                      <a:pt x="17125" y="0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GB" sz="2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322" name="Freeform 46"/>
              <p:cNvSpPr>
                <a:spLocks/>
              </p:cNvSpPr>
              <p:nvPr/>
            </p:nvSpPr>
            <p:spPr bwMode="auto">
              <a:xfrm>
                <a:off x="5083" y="1729"/>
                <a:ext cx="129" cy="8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60000 65536"/>
                  <a:gd name="T7" fmla="*/ 0 60000 65536"/>
                  <a:gd name="T8" fmla="*/ 0 60000 65536"/>
                  <a:gd name="T9" fmla="*/ 0 w 20000"/>
                  <a:gd name="T10" fmla="*/ 0 h 20000"/>
                  <a:gd name="T11" fmla="*/ 20000 w 20000"/>
                  <a:gd name="T12" fmla="*/ 20000 h 200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000" h="20000">
                    <a:moveTo>
                      <a:pt x="19875" y="19829"/>
                    </a:moveTo>
                    <a:lnTo>
                      <a:pt x="0" y="19829"/>
                    </a:lnTo>
                    <a:lnTo>
                      <a:pt x="0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/>
              </a:p>
            </p:txBody>
          </p:sp>
          <p:sp>
            <p:nvSpPr>
              <p:cNvPr id="12323" name="Rectangle 47"/>
              <p:cNvSpPr>
                <a:spLocks noChangeArrowheads="1"/>
              </p:cNvSpPr>
              <p:nvPr/>
            </p:nvSpPr>
            <p:spPr bwMode="auto">
              <a:xfrm>
                <a:off x="4388" y="1779"/>
                <a:ext cx="74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</a:pPr>
                <a:r>
                  <a:rPr lang="en-US" sz="1600" noProof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Single inheritance</a:t>
                </a:r>
              </a:p>
            </p:txBody>
          </p:sp>
        </p:grpSp>
        <p:grpSp>
          <p:nvGrpSpPr>
            <p:cNvPr id="12317" name="Group 48"/>
            <p:cNvGrpSpPr>
              <a:grpSpLocks/>
            </p:cNvGrpSpPr>
            <p:nvPr/>
          </p:nvGrpSpPr>
          <p:grpSpPr bwMode="auto">
            <a:xfrm>
              <a:off x="2657" y="3521"/>
              <a:ext cx="751" cy="319"/>
              <a:chOff x="4308" y="1729"/>
              <a:chExt cx="904" cy="319"/>
            </a:xfrm>
          </p:grpSpPr>
          <p:sp>
            <p:nvSpPr>
              <p:cNvPr id="12318" name="Freeform 49"/>
              <p:cNvSpPr>
                <a:spLocks/>
              </p:cNvSpPr>
              <p:nvPr/>
            </p:nvSpPr>
            <p:spPr bwMode="auto">
              <a:xfrm>
                <a:off x="4308" y="1729"/>
                <a:ext cx="904" cy="311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000"/>
                  <a:gd name="T22" fmla="*/ 0 h 20000"/>
                  <a:gd name="T23" fmla="*/ 20000 w 20000"/>
                  <a:gd name="T24" fmla="*/ 20000 h 200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000" h="20000">
                    <a:moveTo>
                      <a:pt x="17125" y="0"/>
                    </a:moveTo>
                    <a:lnTo>
                      <a:pt x="19982" y="5318"/>
                    </a:lnTo>
                    <a:lnTo>
                      <a:pt x="19982" y="19955"/>
                    </a:lnTo>
                    <a:lnTo>
                      <a:pt x="0" y="19955"/>
                    </a:lnTo>
                    <a:lnTo>
                      <a:pt x="0" y="18636"/>
                    </a:lnTo>
                    <a:lnTo>
                      <a:pt x="0" y="0"/>
                    </a:lnTo>
                    <a:lnTo>
                      <a:pt x="17125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/>
              </a:p>
            </p:txBody>
          </p:sp>
          <p:sp>
            <p:nvSpPr>
              <p:cNvPr id="12319" name="Freeform 50"/>
              <p:cNvSpPr>
                <a:spLocks/>
              </p:cNvSpPr>
              <p:nvPr/>
            </p:nvSpPr>
            <p:spPr bwMode="auto">
              <a:xfrm>
                <a:off x="5083" y="1729"/>
                <a:ext cx="129" cy="8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60000 65536"/>
                  <a:gd name="T7" fmla="*/ 0 60000 65536"/>
                  <a:gd name="T8" fmla="*/ 0 60000 65536"/>
                  <a:gd name="T9" fmla="*/ 0 w 20000"/>
                  <a:gd name="T10" fmla="*/ 0 h 20000"/>
                  <a:gd name="T11" fmla="*/ 20000 w 20000"/>
                  <a:gd name="T12" fmla="*/ 20000 h 200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000" h="20000">
                    <a:moveTo>
                      <a:pt x="19875" y="19829"/>
                    </a:moveTo>
                    <a:lnTo>
                      <a:pt x="0" y="19829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GB" sz="2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320" name="Rectangle 51"/>
              <p:cNvSpPr>
                <a:spLocks noChangeArrowheads="1"/>
              </p:cNvSpPr>
              <p:nvPr/>
            </p:nvSpPr>
            <p:spPr bwMode="auto">
              <a:xfrm>
                <a:off x="4388" y="1779"/>
                <a:ext cx="74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 </a:t>
                </a:r>
                <a:r>
                  <a:rPr lang="en-US" sz="1600" noProof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inheritance</a:t>
                </a:r>
              </a:p>
            </p:txBody>
          </p:sp>
        </p:grpSp>
      </p:grpSp>
      <p:sp>
        <p:nvSpPr>
          <p:cNvPr id="51" name="Rectangle 50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897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Purpose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66" y="1066800"/>
            <a:ext cx="8936934" cy="5638800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When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it </a:t>
            </a:r>
            <a:r>
              <a:rPr lang="en-US" b="1" dirty="0">
                <a:solidFill>
                  <a:srgbClr val="2F1BC7"/>
                </a:solidFill>
              </a:rPr>
              <a:t>does not make sense </a:t>
            </a:r>
            <a:r>
              <a:rPr lang="en-US" dirty="0"/>
              <a:t>for </a:t>
            </a:r>
            <a:r>
              <a:rPr lang="en-US" b="1" dirty="0">
                <a:solidFill>
                  <a:srgbClr val="2F1BC7"/>
                </a:solidFill>
              </a:rPr>
              <a:t>base class </a:t>
            </a:r>
            <a:r>
              <a:rPr lang="en-US" dirty="0"/>
              <a:t>to </a:t>
            </a:r>
            <a:r>
              <a:rPr lang="en-US" b="1" dirty="0">
                <a:solidFill>
                  <a:srgbClr val="2F1BC7"/>
                </a:solidFill>
              </a:rPr>
              <a:t>have an implementation</a:t>
            </a:r>
            <a:r>
              <a:rPr lang="en-US" b="1" dirty="0"/>
              <a:t> of a </a:t>
            </a:r>
            <a:r>
              <a:rPr lang="en-US" b="1" dirty="0">
                <a:solidFill>
                  <a:srgbClr val="2F1BC7"/>
                </a:solidFill>
              </a:rPr>
              <a:t>function</a:t>
            </a:r>
          </a:p>
          <a:p>
            <a:pPr lvl="1"/>
            <a:endParaRPr lang="en-US" dirty="0"/>
          </a:p>
          <a:p>
            <a:r>
              <a:rPr lang="en-US" dirty="0"/>
              <a:t>Software </a:t>
            </a:r>
            <a:r>
              <a:rPr lang="en-US" b="1" u="sng" dirty="0"/>
              <a:t>design requires </a:t>
            </a:r>
            <a:r>
              <a:rPr lang="en-US" b="1" i="1" dirty="0"/>
              <a:t>all</a:t>
            </a:r>
            <a:r>
              <a:rPr lang="en-US" b="1" dirty="0"/>
              <a:t> </a:t>
            </a:r>
            <a:r>
              <a:rPr lang="en-US" b="1" u="sng" dirty="0"/>
              <a:t>concrete derived classes</a:t>
            </a:r>
            <a:r>
              <a:rPr lang="en-US" dirty="0"/>
              <a:t> to </a:t>
            </a:r>
            <a:r>
              <a:rPr lang="en-US" b="1" u="sng" dirty="0"/>
              <a:t>implement the function</a:t>
            </a:r>
          </a:p>
          <a:p>
            <a:pPr lvl="2"/>
            <a:r>
              <a:rPr lang="en-US" sz="3200" b="1" dirty="0">
                <a:solidFill>
                  <a:srgbClr val="008000"/>
                </a:solidFill>
              </a:rPr>
              <a:t>Themselves (to meet customized needs)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8577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title"/>
          </p:nvPr>
        </p:nvSpPr>
        <p:spPr>
          <a:xfrm>
            <a:off x="969066" y="84667"/>
            <a:ext cx="8153400" cy="829733"/>
          </a:xfrm>
        </p:spPr>
        <p:txBody>
          <a:bodyPr/>
          <a:lstStyle/>
          <a:p>
            <a:r>
              <a:rPr lang="en-US" b="1" dirty="0">
                <a:solidFill>
                  <a:srgbClr val="B80000"/>
                </a:solidFill>
              </a:rPr>
              <a:t>Why Do we Want to do This?</a:t>
            </a:r>
          </a:p>
        </p:txBody>
      </p:sp>
      <p:sp>
        <p:nvSpPr>
          <p:cNvPr id="2048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9067800" cy="5638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3000" dirty="0"/>
              <a:t>To define a </a:t>
            </a:r>
            <a:r>
              <a:rPr lang="en-US" sz="3000" b="1" u="sng" dirty="0">
                <a:solidFill>
                  <a:srgbClr val="B80000"/>
                </a:solidFill>
              </a:rPr>
              <a:t>common public interface</a:t>
            </a:r>
            <a:r>
              <a:rPr lang="en-US" sz="3000" b="1" dirty="0">
                <a:solidFill>
                  <a:srgbClr val="B80000"/>
                </a:solidFill>
              </a:rPr>
              <a:t> </a:t>
            </a:r>
            <a:r>
              <a:rPr lang="en-US" sz="3000" dirty="0"/>
              <a:t>in a </a:t>
            </a:r>
            <a:r>
              <a:rPr lang="en-US" sz="3000" b="1" dirty="0">
                <a:solidFill>
                  <a:srgbClr val="B80000"/>
                </a:solidFill>
              </a:rPr>
              <a:t>class hierarchy</a:t>
            </a:r>
          </a:p>
          <a:p>
            <a:pPr lvl="1">
              <a:lnSpc>
                <a:spcPct val="90000"/>
              </a:lnSpc>
            </a:pPr>
            <a:r>
              <a:rPr lang="en-US" sz="3000" b="1" dirty="0"/>
              <a:t>To </a:t>
            </a:r>
            <a:r>
              <a:rPr lang="en-US" sz="3000" b="1" dirty="0">
                <a:solidFill>
                  <a:srgbClr val="2C14DE"/>
                </a:solidFill>
              </a:rPr>
              <a:t>create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2C14DE"/>
                </a:solidFill>
              </a:rPr>
              <a:t>Abstraction Framework </a:t>
            </a:r>
            <a:r>
              <a:rPr lang="en-US" sz="3000" b="1" dirty="0"/>
              <a:t>(in our software system)</a:t>
            </a:r>
          </a:p>
          <a:p>
            <a:pPr lvl="2">
              <a:lnSpc>
                <a:spcPct val="90000"/>
              </a:lnSpc>
            </a:pPr>
            <a:endParaRPr lang="en-US" sz="3000" dirty="0"/>
          </a:p>
          <a:p>
            <a:pPr>
              <a:lnSpc>
                <a:spcPct val="90000"/>
              </a:lnSpc>
            </a:pPr>
            <a:r>
              <a:rPr lang="en-US" sz="3000" dirty="0"/>
              <a:t>It is a </a:t>
            </a:r>
            <a:r>
              <a:rPr lang="en-US" sz="3000" b="1" dirty="0">
                <a:solidFill>
                  <a:srgbClr val="2C14DE"/>
                </a:solidFill>
              </a:rPr>
              <a:t>core feature </a:t>
            </a:r>
            <a:r>
              <a:rPr lang="en-US" sz="3000" dirty="0"/>
              <a:t>of </a:t>
            </a:r>
            <a:r>
              <a:rPr lang="en-US" sz="3000" b="1" dirty="0">
                <a:solidFill>
                  <a:srgbClr val="2C14DE"/>
                </a:solidFill>
              </a:rPr>
              <a:t>Object-Oriented Design</a:t>
            </a:r>
          </a:p>
          <a:p>
            <a:pPr lvl="2">
              <a:lnSpc>
                <a:spcPct val="90000"/>
              </a:lnSpc>
            </a:pPr>
            <a:endParaRPr lang="en-US" sz="3000" dirty="0"/>
          </a:p>
          <a:p>
            <a:pPr>
              <a:lnSpc>
                <a:spcPct val="90000"/>
              </a:lnSpc>
            </a:pPr>
            <a:r>
              <a:rPr lang="en-US" sz="3000" b="1" dirty="0">
                <a:solidFill>
                  <a:srgbClr val="C00000"/>
                </a:solidFill>
              </a:rPr>
              <a:t>Simplifies</a:t>
            </a:r>
            <a:r>
              <a:rPr lang="en-US" sz="3000" dirty="0">
                <a:solidFill>
                  <a:srgbClr val="C00000"/>
                </a:solidFill>
              </a:rPr>
              <a:t> </a:t>
            </a:r>
            <a:r>
              <a:rPr lang="en-US" sz="3000" b="1" dirty="0"/>
              <a:t>development of </a:t>
            </a:r>
            <a:r>
              <a:rPr lang="en-US" sz="3000" b="1" dirty="0">
                <a:solidFill>
                  <a:srgbClr val="C00000"/>
                </a:solidFill>
              </a:rPr>
              <a:t>big software systems</a:t>
            </a:r>
          </a:p>
          <a:p>
            <a:pPr lvl="2">
              <a:lnSpc>
                <a:spcPct val="90000"/>
              </a:lnSpc>
            </a:pPr>
            <a:r>
              <a:rPr lang="en-US" sz="3000" b="1" dirty="0">
                <a:solidFill>
                  <a:srgbClr val="008000"/>
                </a:solidFill>
              </a:rPr>
              <a:t>Enables</a:t>
            </a:r>
            <a:r>
              <a:rPr lang="en-US" sz="3000" dirty="0">
                <a:solidFill>
                  <a:srgbClr val="008000"/>
                </a:solidFill>
              </a:rPr>
              <a:t> </a:t>
            </a:r>
            <a:r>
              <a:rPr lang="en-US" sz="3000" b="1" dirty="0">
                <a:solidFill>
                  <a:srgbClr val="2C14DE"/>
                </a:solidFill>
              </a:rPr>
              <a:t>code</a:t>
            </a:r>
            <a:r>
              <a:rPr lang="en-US" sz="3000" dirty="0">
                <a:solidFill>
                  <a:srgbClr val="2C14DE"/>
                </a:solidFill>
              </a:rPr>
              <a:t> </a:t>
            </a:r>
            <a:r>
              <a:rPr lang="en-US" sz="3000" b="1" dirty="0">
                <a:solidFill>
                  <a:srgbClr val="2C14DE"/>
                </a:solidFill>
              </a:rPr>
              <a:t>re-use</a:t>
            </a:r>
            <a:r>
              <a:rPr lang="en-US" sz="3000" dirty="0">
                <a:solidFill>
                  <a:srgbClr val="2C14DE"/>
                </a:solidFill>
              </a:rPr>
              <a:t>, </a:t>
            </a:r>
            <a:r>
              <a:rPr lang="en-US" sz="3000" b="1" dirty="0">
                <a:solidFill>
                  <a:srgbClr val="2C14DE"/>
                </a:solidFill>
              </a:rPr>
              <a:t>Readable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rgbClr val="2C14DE"/>
                </a:solidFill>
              </a:rPr>
              <a:t>maintainable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rgbClr val="2C14DE"/>
                </a:solidFill>
              </a:rPr>
              <a:t>adaptable</a:t>
            </a:r>
            <a:r>
              <a:rPr lang="en-US" sz="3000" b="1" dirty="0"/>
              <a:t>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9793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4666" y="0"/>
            <a:ext cx="9089334" cy="914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Case Study: Payroll System Using Polymorphism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70066" cy="5715000"/>
          </a:xfrm>
        </p:spPr>
        <p:txBody>
          <a:bodyPr/>
          <a:lstStyle/>
          <a:p>
            <a:pPr eaLnBrk="1" hangingPunct="1"/>
            <a:r>
              <a:rPr lang="en-US" b="1" u="sng" dirty="0"/>
              <a:t>Create a </a:t>
            </a:r>
            <a:r>
              <a:rPr lang="en-US" b="1" u="sng" dirty="0">
                <a:solidFill>
                  <a:srgbClr val="FF0000"/>
                </a:solidFill>
              </a:rPr>
              <a:t>payroll program</a:t>
            </a:r>
          </a:p>
          <a:p>
            <a:pPr lvl="1" eaLnBrk="1" hangingPunct="1"/>
            <a:r>
              <a:rPr lang="en-US" dirty="0"/>
              <a:t>Use </a:t>
            </a:r>
            <a:r>
              <a:rPr lang="en-US" b="1" dirty="0"/>
              <a:t>virtual functions </a:t>
            </a:r>
            <a:r>
              <a:rPr lang="en-US" dirty="0"/>
              <a:t>and </a:t>
            </a:r>
            <a:r>
              <a:rPr lang="en-US" b="1" dirty="0"/>
              <a:t>polymorphism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b="1" u="sng" dirty="0"/>
              <a:t>Problem statement</a:t>
            </a:r>
          </a:p>
          <a:p>
            <a:pPr lvl="1" eaLnBrk="1" hangingPunct="1"/>
            <a:r>
              <a:rPr lang="en-US" b="1" dirty="0">
                <a:solidFill>
                  <a:srgbClr val="2F1BC7"/>
                </a:solidFill>
              </a:rPr>
              <a:t>4 types of employees</a:t>
            </a:r>
            <a:r>
              <a:rPr lang="en-US" dirty="0"/>
              <a:t>, </a:t>
            </a:r>
            <a:r>
              <a:rPr lang="en-US" b="1" dirty="0"/>
              <a:t>paid weekly:</a:t>
            </a:r>
          </a:p>
          <a:p>
            <a:pPr lvl="2" eaLnBrk="1" hangingPunct="1"/>
            <a:r>
              <a:rPr lang="en-US" b="1" dirty="0">
                <a:solidFill>
                  <a:srgbClr val="008000"/>
                </a:solidFill>
              </a:rPr>
              <a:t>Salaried</a:t>
            </a:r>
            <a:r>
              <a:rPr lang="en-US" b="1" dirty="0"/>
              <a:t> (fixed salary, no matter the hours)</a:t>
            </a:r>
          </a:p>
          <a:p>
            <a:pPr lvl="2" eaLnBrk="1" hangingPunct="1"/>
            <a:r>
              <a:rPr lang="en-US" b="1" dirty="0">
                <a:solidFill>
                  <a:srgbClr val="008000"/>
                </a:solidFill>
              </a:rPr>
              <a:t>Hourly workers</a:t>
            </a:r>
          </a:p>
          <a:p>
            <a:pPr lvl="2" eaLnBrk="1" hangingPunct="1"/>
            <a:r>
              <a:rPr lang="en-US" b="1" dirty="0">
                <a:solidFill>
                  <a:srgbClr val="008000"/>
                </a:solidFill>
              </a:rPr>
              <a:t>Commission</a:t>
            </a:r>
            <a:r>
              <a:rPr lang="en-US" b="1" dirty="0"/>
              <a:t> (paid percentage of sales)</a:t>
            </a:r>
          </a:p>
          <a:p>
            <a:pPr lvl="2" eaLnBrk="1" hangingPunct="1"/>
            <a:r>
              <a:rPr lang="en-US" b="1" dirty="0">
                <a:solidFill>
                  <a:srgbClr val="008000"/>
                </a:solidFill>
              </a:rPr>
              <a:t>Base-plus-commission</a:t>
            </a:r>
            <a:r>
              <a:rPr lang="en-US" b="1" dirty="0"/>
              <a:t> (base salary + percentage of sales)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638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666" y="0"/>
            <a:ext cx="9089334" cy="857627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Case Study: Payroll System Using Polymorphism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92275"/>
            <a:ext cx="9144000" cy="5638800"/>
          </a:xfrm>
        </p:spPr>
        <p:txBody>
          <a:bodyPr/>
          <a:lstStyle/>
          <a:p>
            <a:pPr eaLnBrk="1" hangingPunct="1"/>
            <a:r>
              <a:rPr lang="en-US" sz="2800" b="1" dirty="0"/>
              <a:t>Base class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</a:rPr>
              <a:t>Employee:</a:t>
            </a:r>
          </a:p>
          <a:p>
            <a:pPr lvl="1" eaLnBrk="1" hangingPunct="1"/>
            <a:r>
              <a:rPr lang="en-US" b="1" dirty="0">
                <a:solidFill>
                  <a:srgbClr val="2F1BC7"/>
                </a:solidFill>
              </a:rPr>
              <a:t>Pure virtual function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earnings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/>
              <a:t>returns pay</a:t>
            </a:r>
            <a:r>
              <a:rPr lang="en-US" dirty="0"/>
              <a:t>)</a:t>
            </a:r>
          </a:p>
          <a:p>
            <a:pPr lvl="2" eaLnBrk="1" hangingPunct="1"/>
            <a:r>
              <a:rPr lang="en-US" sz="2800" b="1" dirty="0"/>
              <a:t>Pure virtual because</a:t>
            </a:r>
            <a:r>
              <a:rPr lang="en-US" sz="2800" dirty="0"/>
              <a:t> </a:t>
            </a:r>
            <a:r>
              <a:rPr lang="en-US" sz="2800" b="1" dirty="0"/>
              <a:t>need</a:t>
            </a:r>
            <a:r>
              <a:rPr lang="en-US" sz="2800" dirty="0"/>
              <a:t> to </a:t>
            </a:r>
            <a:r>
              <a:rPr lang="en-US" sz="2800" b="1" dirty="0"/>
              <a:t>know employee type</a:t>
            </a:r>
          </a:p>
          <a:p>
            <a:pPr lvl="2" eaLnBrk="1" hangingPunct="1"/>
            <a:r>
              <a:rPr lang="en-US" sz="2800" b="1" dirty="0"/>
              <a:t>Cannot</a:t>
            </a:r>
            <a:r>
              <a:rPr lang="en-US" sz="2800" dirty="0"/>
              <a:t> </a:t>
            </a:r>
            <a:r>
              <a:rPr lang="en-US" sz="2800" b="1" dirty="0"/>
              <a:t>calculate</a:t>
            </a:r>
            <a:r>
              <a:rPr lang="en-US" sz="2800" dirty="0"/>
              <a:t> </a:t>
            </a:r>
            <a:r>
              <a:rPr lang="en-US" sz="2800" b="1" dirty="0"/>
              <a:t>for generic employee</a:t>
            </a:r>
          </a:p>
          <a:p>
            <a:pPr lvl="1" eaLnBrk="1" hangingPunct="1"/>
            <a:r>
              <a:rPr lang="en-US" b="1" dirty="0"/>
              <a:t>Other </a:t>
            </a:r>
            <a:r>
              <a:rPr lang="en-US" b="1" dirty="0">
                <a:solidFill>
                  <a:srgbClr val="2F1BC7"/>
                </a:solidFill>
              </a:rPr>
              <a:t>classes derive </a:t>
            </a:r>
            <a:r>
              <a:rPr lang="en-US" b="1" dirty="0"/>
              <a:t>from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Employee</a:t>
            </a:r>
          </a:p>
          <a:p>
            <a:pPr lvl="2" eaLnBrk="1" hangingPunct="1"/>
            <a:endParaRPr lang="en-US" sz="1800" dirty="0"/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1017933" y="3733800"/>
            <a:ext cx="7162800" cy="2746375"/>
            <a:chOff x="0" y="0"/>
            <a:chExt cx="20000" cy="20000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20000" cy="2000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/>
            </a:p>
          </p:txBody>
        </p:sp>
        <p:grpSp>
          <p:nvGrpSpPr>
            <p:cNvPr id="22534" name="Group 6"/>
            <p:cNvGrpSpPr>
              <a:grpSpLocks/>
            </p:cNvGrpSpPr>
            <p:nvPr/>
          </p:nvGrpSpPr>
          <p:grpSpPr bwMode="auto">
            <a:xfrm>
              <a:off x="1000" y="1367"/>
              <a:ext cx="18000" cy="17266"/>
              <a:chOff x="2" y="0"/>
              <a:chExt cx="19994" cy="20002"/>
            </a:xfrm>
          </p:grpSpPr>
          <p:sp>
            <p:nvSpPr>
              <p:cNvPr id="22535" name="Freeform 7"/>
              <p:cNvSpPr>
                <a:spLocks/>
              </p:cNvSpPr>
              <p:nvPr/>
            </p:nvSpPr>
            <p:spPr bwMode="auto">
              <a:xfrm>
                <a:off x="5188" y="3158"/>
                <a:ext cx="2715" cy="5727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71"/>
                    </a:moveTo>
                    <a:lnTo>
                      <a:pt x="19977" y="0"/>
                    </a:lnTo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/>
              </a:p>
            </p:txBody>
          </p:sp>
          <p:grpSp>
            <p:nvGrpSpPr>
              <p:cNvPr id="22536" name="Group 8"/>
              <p:cNvGrpSpPr>
                <a:grpSpLocks/>
              </p:cNvGrpSpPr>
              <p:nvPr/>
            </p:nvGrpSpPr>
            <p:grpSpPr bwMode="auto">
              <a:xfrm>
                <a:off x="7283" y="0"/>
                <a:ext cx="5432" cy="3158"/>
                <a:chOff x="0" y="0"/>
                <a:chExt cx="20000" cy="20000"/>
              </a:xfrm>
            </p:grpSpPr>
            <p:grpSp>
              <p:nvGrpSpPr>
                <p:cNvPr id="22560" name="Group 9"/>
                <p:cNvGrpSpPr>
                  <a:grpSpLocks/>
                </p:cNvGrpSpPr>
                <p:nvPr/>
              </p:nvGrpSpPr>
              <p:grpSpPr bwMode="auto">
                <a:xfrm>
                  <a:off x="7" y="0"/>
                  <a:ext cx="19993" cy="20000"/>
                  <a:chOff x="0" y="0"/>
                  <a:chExt cx="20000" cy="20000"/>
                </a:xfrm>
              </p:grpSpPr>
              <p:sp>
                <p:nvSpPr>
                  <p:cNvPr id="22562" name="Freeform 1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9 w 20000"/>
                      <a:gd name="T1" fmla="*/ 0 h 20000"/>
                      <a:gd name="T2" fmla="*/ 19989 w 20000"/>
                      <a:gd name="T3" fmla="*/ 19947 h 20000"/>
                      <a:gd name="T4" fmla="*/ 0 w 20000"/>
                      <a:gd name="T5" fmla="*/ 19947 h 20000"/>
                      <a:gd name="T6" fmla="*/ 0 w 20000"/>
                      <a:gd name="T7" fmla="*/ 0 h 20000"/>
                      <a:gd name="T8" fmla="*/ 19989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9" y="0"/>
                        </a:moveTo>
                        <a:lnTo>
                          <a:pt x="19989" y="19947"/>
                        </a:lnTo>
                        <a:lnTo>
                          <a:pt x="0" y="19947"/>
                        </a:lnTo>
                        <a:lnTo>
                          <a:pt x="0" y="0"/>
                        </a:lnTo>
                        <a:lnTo>
                          <a:pt x="19989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2540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GB"/>
                  </a:p>
                </p:txBody>
              </p:sp>
              <p:sp>
                <p:nvSpPr>
                  <p:cNvPr id="22563" name="Freeform 11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9 w 20000"/>
                      <a:gd name="T1" fmla="*/ 0 h 20000"/>
                      <a:gd name="T2" fmla="*/ 19989 w 20000"/>
                      <a:gd name="T3" fmla="*/ 19947 h 20000"/>
                      <a:gd name="T4" fmla="*/ 0 w 20000"/>
                      <a:gd name="T5" fmla="*/ 19947 h 20000"/>
                      <a:gd name="T6" fmla="*/ 0 w 20000"/>
                      <a:gd name="T7" fmla="*/ 0 h 20000"/>
                      <a:gd name="T8" fmla="*/ 19989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9" y="0"/>
                        </a:moveTo>
                        <a:lnTo>
                          <a:pt x="19989" y="19947"/>
                        </a:lnTo>
                        <a:lnTo>
                          <a:pt x="0" y="19947"/>
                        </a:lnTo>
                        <a:lnTo>
                          <a:pt x="0" y="0"/>
                        </a:lnTo>
                        <a:lnTo>
                          <a:pt x="19989" y="0"/>
                        </a:lnTo>
                        <a:close/>
                      </a:path>
                    </a:pathLst>
                  </a:cu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GB"/>
                  </a:p>
                </p:txBody>
              </p:sp>
            </p:grpSp>
            <p:sp>
              <p:nvSpPr>
                <p:cNvPr id="22561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5972"/>
                  <a:ext cx="20000" cy="10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</a:pPr>
                  <a:r>
                    <a:rPr lang="en-US" sz="1200" b="1" i="1" noProof="1">
                      <a:solidFill>
                        <a:srgbClr val="000000"/>
                      </a:solidFill>
                      <a:latin typeface="Courier" charset="0"/>
                    </a:rPr>
                    <a:t>Employee</a:t>
                  </a:r>
                </a:p>
              </p:txBody>
            </p:sp>
          </p:grpSp>
          <p:grpSp>
            <p:nvGrpSpPr>
              <p:cNvPr id="22537" name="Group 13"/>
              <p:cNvGrpSpPr>
                <a:grpSpLocks/>
              </p:cNvGrpSpPr>
              <p:nvPr/>
            </p:nvGrpSpPr>
            <p:grpSpPr bwMode="auto">
              <a:xfrm>
                <a:off x="2" y="8885"/>
                <a:ext cx="5926" cy="3032"/>
                <a:chOff x="0" y="0"/>
                <a:chExt cx="20000" cy="20000"/>
              </a:xfrm>
            </p:grpSpPr>
            <p:grpSp>
              <p:nvGrpSpPr>
                <p:cNvPr id="22556" name="Group 14"/>
                <p:cNvGrpSpPr>
                  <a:grpSpLocks/>
                </p:cNvGrpSpPr>
                <p:nvPr/>
              </p:nvGrpSpPr>
              <p:grpSpPr bwMode="auto">
                <a:xfrm>
                  <a:off x="10" y="0"/>
                  <a:ext cx="19990" cy="20000"/>
                  <a:chOff x="0" y="0"/>
                  <a:chExt cx="20000" cy="20000"/>
                </a:xfrm>
              </p:grpSpPr>
              <p:sp>
                <p:nvSpPr>
                  <p:cNvPr id="22558" name="Freeform 15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90 w 20000"/>
                      <a:gd name="T1" fmla="*/ 0 h 20000"/>
                      <a:gd name="T2" fmla="*/ 19990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90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90" y="0"/>
                        </a:moveTo>
                        <a:lnTo>
                          <a:pt x="19990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90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2540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GB"/>
                  </a:p>
                </p:txBody>
              </p:sp>
              <p:sp>
                <p:nvSpPr>
                  <p:cNvPr id="22559" name="Freeform 16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90 w 20000"/>
                      <a:gd name="T1" fmla="*/ 0 h 20000"/>
                      <a:gd name="T2" fmla="*/ 19990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90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90" y="0"/>
                        </a:moveTo>
                        <a:lnTo>
                          <a:pt x="19990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90" y="0"/>
                        </a:lnTo>
                        <a:close/>
                      </a:path>
                    </a:pathLst>
                  </a:cu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GB"/>
                  </a:p>
                </p:txBody>
              </p:sp>
            </p:grpSp>
            <p:sp>
              <p:nvSpPr>
                <p:cNvPr id="22557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6003"/>
                  <a:ext cx="20000" cy="10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</a:pPr>
                  <a:r>
                    <a:rPr lang="en-US" sz="1200" b="1" noProof="1">
                      <a:solidFill>
                        <a:srgbClr val="000000"/>
                      </a:solidFill>
                      <a:latin typeface="Courier" charset="0"/>
                    </a:rPr>
                    <a:t>SalariedEmployee</a:t>
                  </a:r>
                </a:p>
              </p:txBody>
            </p:sp>
          </p:grpSp>
          <p:grpSp>
            <p:nvGrpSpPr>
              <p:cNvPr id="22538" name="Group 18"/>
              <p:cNvGrpSpPr>
                <a:grpSpLocks/>
              </p:cNvGrpSpPr>
              <p:nvPr/>
            </p:nvGrpSpPr>
            <p:grpSpPr bwMode="auto">
              <a:xfrm>
                <a:off x="14070" y="8885"/>
                <a:ext cx="5926" cy="3032"/>
                <a:chOff x="0" y="0"/>
                <a:chExt cx="20000" cy="20000"/>
              </a:xfrm>
            </p:grpSpPr>
            <p:grpSp>
              <p:nvGrpSpPr>
                <p:cNvPr id="22552" name="Group 19"/>
                <p:cNvGrpSpPr>
                  <a:grpSpLocks/>
                </p:cNvGrpSpPr>
                <p:nvPr/>
              </p:nvGrpSpPr>
              <p:grpSpPr bwMode="auto">
                <a:xfrm>
                  <a:off x="10" y="0"/>
                  <a:ext cx="19990" cy="20000"/>
                  <a:chOff x="0" y="0"/>
                  <a:chExt cx="20000" cy="20000"/>
                </a:xfrm>
              </p:grpSpPr>
              <p:sp>
                <p:nvSpPr>
                  <p:cNvPr id="22554" name="Freeform 2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90 w 20000"/>
                      <a:gd name="T1" fmla="*/ 0 h 20000"/>
                      <a:gd name="T2" fmla="*/ 19990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90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90" y="0"/>
                        </a:moveTo>
                        <a:lnTo>
                          <a:pt x="19990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90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2540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GB"/>
                  </a:p>
                </p:txBody>
              </p:sp>
              <p:sp>
                <p:nvSpPr>
                  <p:cNvPr id="22555" name="Freeform 21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90 w 20000"/>
                      <a:gd name="T1" fmla="*/ 0 h 20000"/>
                      <a:gd name="T2" fmla="*/ 19990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90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90" y="0"/>
                        </a:moveTo>
                        <a:lnTo>
                          <a:pt x="19990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90" y="0"/>
                        </a:lnTo>
                        <a:close/>
                      </a:path>
                    </a:pathLst>
                  </a:cu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GB"/>
                  </a:p>
                </p:txBody>
              </p:sp>
            </p:grpSp>
            <p:sp>
              <p:nvSpPr>
                <p:cNvPr id="22553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6003"/>
                  <a:ext cx="20000" cy="10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</a:pPr>
                  <a:r>
                    <a:rPr lang="en-US" sz="1200" b="1" noProof="1">
                      <a:solidFill>
                        <a:srgbClr val="000000"/>
                      </a:solidFill>
                      <a:latin typeface="Courier" charset="0"/>
                    </a:rPr>
                    <a:t>HourlyEmployee</a:t>
                  </a:r>
                </a:p>
              </p:txBody>
            </p:sp>
          </p:grpSp>
          <p:sp>
            <p:nvSpPr>
              <p:cNvPr id="22539" name="Freeform 23"/>
              <p:cNvSpPr>
                <a:spLocks/>
              </p:cNvSpPr>
              <p:nvPr/>
            </p:nvSpPr>
            <p:spPr bwMode="auto">
              <a:xfrm>
                <a:off x="12098" y="3158"/>
                <a:ext cx="2715" cy="5727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77" y="19971"/>
                    </a:moveTo>
                    <a:lnTo>
                      <a:pt x="0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/>
              </a:p>
            </p:txBody>
          </p:sp>
          <p:sp>
            <p:nvSpPr>
              <p:cNvPr id="22540" name="Freeform 24"/>
              <p:cNvSpPr>
                <a:spLocks/>
              </p:cNvSpPr>
              <p:nvPr/>
            </p:nvSpPr>
            <p:spPr bwMode="auto">
              <a:xfrm>
                <a:off x="9998" y="11832"/>
                <a:ext cx="2" cy="5138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67"/>
                    </a:moveTo>
                    <a:lnTo>
                      <a:pt x="0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/>
              </a:p>
            </p:txBody>
          </p:sp>
          <p:grpSp>
            <p:nvGrpSpPr>
              <p:cNvPr id="22541" name="Group 25"/>
              <p:cNvGrpSpPr>
                <a:grpSpLocks/>
              </p:cNvGrpSpPr>
              <p:nvPr/>
            </p:nvGrpSpPr>
            <p:grpSpPr bwMode="auto">
              <a:xfrm>
                <a:off x="7035" y="8885"/>
                <a:ext cx="5928" cy="3032"/>
                <a:chOff x="0" y="0"/>
                <a:chExt cx="20000" cy="20000"/>
              </a:xfrm>
            </p:grpSpPr>
            <p:grpSp>
              <p:nvGrpSpPr>
                <p:cNvPr id="22548" name="Group 26"/>
                <p:cNvGrpSpPr>
                  <a:grpSpLocks/>
                </p:cNvGrpSpPr>
                <p:nvPr/>
              </p:nvGrpSpPr>
              <p:grpSpPr bwMode="auto">
                <a:xfrm>
                  <a:off x="13" y="0"/>
                  <a:ext cx="19987" cy="20000"/>
                  <a:chOff x="0" y="0"/>
                  <a:chExt cx="20000" cy="20000"/>
                </a:xfrm>
              </p:grpSpPr>
              <p:sp>
                <p:nvSpPr>
                  <p:cNvPr id="22550" name="Freeform 27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90 w 20000"/>
                      <a:gd name="T1" fmla="*/ 0 h 20000"/>
                      <a:gd name="T2" fmla="*/ 19990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90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90" y="0"/>
                        </a:moveTo>
                        <a:lnTo>
                          <a:pt x="19990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90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2540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GB"/>
                  </a:p>
                </p:txBody>
              </p:sp>
              <p:sp>
                <p:nvSpPr>
                  <p:cNvPr id="22551" name="Freeform 2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90 w 20000"/>
                      <a:gd name="T1" fmla="*/ 0 h 20000"/>
                      <a:gd name="T2" fmla="*/ 19990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90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90" y="0"/>
                        </a:moveTo>
                        <a:lnTo>
                          <a:pt x="19990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90" y="0"/>
                        </a:lnTo>
                        <a:close/>
                      </a:path>
                    </a:pathLst>
                  </a:cu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GB"/>
                  </a:p>
                </p:txBody>
              </p:sp>
            </p:grpSp>
            <p:sp>
              <p:nvSpPr>
                <p:cNvPr id="22549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6003"/>
                  <a:ext cx="20000" cy="10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</a:pPr>
                  <a:r>
                    <a:rPr lang="en-US" sz="1200" b="1" noProof="1">
                      <a:solidFill>
                        <a:srgbClr val="000000"/>
                      </a:solidFill>
                      <a:latin typeface="Courier" charset="0"/>
                    </a:rPr>
                    <a:t>CommissionEmployee</a:t>
                  </a:r>
                </a:p>
              </p:txBody>
            </p:sp>
          </p:grpSp>
          <p:sp>
            <p:nvSpPr>
              <p:cNvPr id="22542" name="Freeform 30"/>
              <p:cNvSpPr>
                <a:spLocks/>
              </p:cNvSpPr>
              <p:nvPr/>
            </p:nvSpPr>
            <p:spPr bwMode="auto">
              <a:xfrm>
                <a:off x="9998" y="3158"/>
                <a:ext cx="2" cy="5727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71"/>
                    </a:moveTo>
                    <a:lnTo>
                      <a:pt x="0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/>
              </a:p>
            </p:txBody>
          </p:sp>
          <p:grpSp>
            <p:nvGrpSpPr>
              <p:cNvPr id="22543" name="Group 31"/>
              <p:cNvGrpSpPr>
                <a:grpSpLocks/>
              </p:cNvGrpSpPr>
              <p:nvPr/>
            </p:nvGrpSpPr>
            <p:grpSpPr bwMode="auto">
              <a:xfrm>
                <a:off x="5678" y="16970"/>
                <a:ext cx="8642" cy="3032"/>
                <a:chOff x="0" y="0"/>
                <a:chExt cx="20000" cy="20000"/>
              </a:xfrm>
            </p:grpSpPr>
            <p:grpSp>
              <p:nvGrpSpPr>
                <p:cNvPr id="22544" name="Group 32"/>
                <p:cNvGrpSpPr>
                  <a:grpSpLocks/>
                </p:cNvGrpSpPr>
                <p:nvPr/>
              </p:nvGrpSpPr>
              <p:grpSpPr bwMode="auto">
                <a:xfrm>
                  <a:off x="7" y="0"/>
                  <a:ext cx="19993" cy="20000"/>
                  <a:chOff x="0" y="0"/>
                  <a:chExt cx="20000" cy="20000"/>
                </a:xfrm>
              </p:grpSpPr>
              <p:sp>
                <p:nvSpPr>
                  <p:cNvPr id="22546" name="Freeform 3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93 w 20000"/>
                      <a:gd name="T1" fmla="*/ 0 h 20000"/>
                      <a:gd name="T2" fmla="*/ 19993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93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93" y="0"/>
                        </a:moveTo>
                        <a:lnTo>
                          <a:pt x="19993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93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2540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GB"/>
                  </a:p>
                </p:txBody>
              </p:sp>
              <p:sp>
                <p:nvSpPr>
                  <p:cNvPr id="22547" name="Freeform 3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93 w 20000"/>
                      <a:gd name="T1" fmla="*/ 0 h 20000"/>
                      <a:gd name="T2" fmla="*/ 19993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93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93" y="0"/>
                        </a:moveTo>
                        <a:lnTo>
                          <a:pt x="19993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93" y="0"/>
                        </a:lnTo>
                        <a:close/>
                      </a:path>
                    </a:pathLst>
                  </a:cu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GB"/>
                  </a:p>
                </p:txBody>
              </p:sp>
            </p:grpSp>
            <p:sp>
              <p:nvSpPr>
                <p:cNvPr id="22545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6003"/>
                  <a:ext cx="20000" cy="10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</a:pPr>
                  <a:r>
                    <a:rPr lang="en-US" sz="1200" b="1" noProof="1">
                      <a:solidFill>
                        <a:srgbClr val="000000"/>
                      </a:solidFill>
                      <a:latin typeface="Courier" charset="0"/>
                    </a:rPr>
                    <a:t>BasePlusCommissionEmployee</a:t>
                  </a:r>
                </a:p>
              </p:txBody>
            </p:sp>
          </p:grpSp>
        </p:grpSp>
      </p:grpSp>
      <p:sp>
        <p:nvSpPr>
          <p:cNvPr id="36" name="Rectangle 35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179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8703"/>
            <a:ext cx="8153400" cy="57911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rgbClr val="B80000"/>
                </a:solidFill>
                <a:latin typeface="Arial" panose="020B0604020202020204" pitchFamily="34" charset="0"/>
              </a:rPr>
              <a:t>Employee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930" y="1143000"/>
            <a:ext cx="8115670" cy="51054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class</a:t>
            </a:r>
            <a:r>
              <a:rPr lang="en-US" sz="2000" dirty="0"/>
              <a:t> Employee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/>
              <a:t>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  Employee(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char </a:t>
            </a:r>
            <a:r>
              <a:rPr lang="en-US" sz="2000" dirty="0"/>
              <a:t>*,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srgbClr val="0000FF"/>
                </a:solidFill>
              </a:rPr>
              <a:t> char</a:t>
            </a:r>
            <a:r>
              <a:rPr lang="en-US" sz="2000" dirty="0"/>
              <a:t> *);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  ~Employee();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	char</a:t>
            </a:r>
            <a:r>
              <a:rPr lang="en-US" sz="2000" dirty="0"/>
              <a:t> *</a:t>
            </a:r>
            <a:r>
              <a:rPr lang="en-US" sz="2000" dirty="0" err="1"/>
              <a:t>getFirstName</a:t>
            </a:r>
            <a:r>
              <a:rPr lang="en-US" sz="2000" dirty="0"/>
              <a:t>()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/>
              <a:t>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	char</a:t>
            </a:r>
            <a:r>
              <a:rPr lang="en-US" sz="2000" dirty="0"/>
              <a:t> *</a:t>
            </a:r>
            <a:r>
              <a:rPr lang="en-US" sz="2000" dirty="0" err="1"/>
              <a:t>getLastName</a:t>
            </a:r>
            <a:r>
              <a:rPr lang="en-US" sz="2000" dirty="0"/>
              <a:t>()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/>
              <a:t>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   // Pure virtual functions make Employee abstract base class.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srgbClr val="0000FF"/>
                </a:solidFill>
              </a:rPr>
              <a:t>virtual float</a:t>
            </a:r>
            <a:r>
              <a:rPr lang="en-US" sz="2000" dirty="0"/>
              <a:t> earnings()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/>
              <a:t> = 0; // pure virtual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srgbClr val="0000FF"/>
                </a:solidFill>
              </a:rPr>
              <a:t>virtual void</a:t>
            </a:r>
            <a:r>
              <a:rPr lang="en-US" sz="2000" dirty="0"/>
              <a:t> print()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/>
              <a:t> = 0;     // pure virtual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protected</a:t>
            </a:r>
            <a:r>
              <a:rPr lang="en-US" sz="2000" dirty="0"/>
              <a:t>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srgbClr val="0000FF"/>
                </a:solidFill>
              </a:rPr>
              <a:t>char</a:t>
            </a:r>
            <a:r>
              <a:rPr lang="en-US" sz="2000" dirty="0"/>
              <a:t> *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srgbClr val="0000FF"/>
                </a:solidFill>
              </a:rPr>
              <a:t>char</a:t>
            </a:r>
            <a:r>
              <a:rPr lang="en-US" sz="2000" dirty="0"/>
              <a:t> *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};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796280" y="1143000"/>
            <a:ext cx="2433320" cy="88392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DEMO: </a:t>
            </a:r>
          </a:p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Payroll</a:t>
            </a:r>
            <a:r>
              <a:rPr lang="en-US" sz="2400" b="1" dirty="0">
                <a:solidFill>
                  <a:schemeClr val="bg1"/>
                </a:solidFill>
              </a:rPr>
              <a:t>.cpp</a:t>
            </a:r>
          </a:p>
        </p:txBody>
      </p:sp>
    </p:spTree>
    <p:extLst>
      <p:ext uri="{BB962C8B-B14F-4D97-AF65-F5344CB8AC3E}">
        <p14:creationId xmlns:p14="http://schemas.microsoft.com/office/powerpoint/2010/main" val="31850196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7696200" cy="55626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Employee::Employee(</a:t>
            </a:r>
            <a:r>
              <a:rPr lang="en-US" sz="1800" dirty="0" err="1">
                <a:solidFill>
                  <a:srgbClr val="0000FF"/>
                </a:solidFill>
              </a:rPr>
              <a:t>const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char</a:t>
            </a:r>
            <a:r>
              <a:rPr lang="en-US" sz="1800" dirty="0"/>
              <a:t> *first, </a:t>
            </a:r>
            <a:r>
              <a:rPr lang="en-US" sz="1800" dirty="0" err="1">
                <a:solidFill>
                  <a:srgbClr val="0000FF"/>
                </a:solidFill>
              </a:rPr>
              <a:t>const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char</a:t>
            </a:r>
            <a:r>
              <a:rPr lang="en-US" sz="1800" dirty="0"/>
              <a:t> *last)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800" dirty="0" err="1"/>
              <a:t>firstName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char</a:t>
            </a:r>
            <a:r>
              <a:rPr lang="en-US" sz="1800" dirty="0"/>
              <a:t>[ </a:t>
            </a:r>
            <a:r>
              <a:rPr lang="en-US" sz="1800" dirty="0" err="1"/>
              <a:t>strlen</a:t>
            </a:r>
            <a:r>
              <a:rPr lang="en-US" sz="1800" dirty="0"/>
              <a:t>(first) + 1 ];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800" dirty="0" err="1"/>
              <a:t>strcpy</a:t>
            </a:r>
            <a:r>
              <a:rPr lang="en-US" sz="1800" dirty="0"/>
              <a:t>(</a:t>
            </a:r>
            <a:r>
              <a:rPr lang="en-US" sz="1800" dirty="0" err="1"/>
              <a:t>firstName</a:t>
            </a:r>
            <a:r>
              <a:rPr lang="en-US" sz="1800" dirty="0"/>
              <a:t>, first);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800" dirty="0" err="1"/>
              <a:t>lastName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char</a:t>
            </a:r>
            <a:r>
              <a:rPr lang="en-US" sz="1800" dirty="0"/>
              <a:t>[ </a:t>
            </a:r>
            <a:r>
              <a:rPr lang="en-US" sz="1800" dirty="0" err="1"/>
              <a:t>strlen</a:t>
            </a:r>
            <a:r>
              <a:rPr lang="en-US" sz="1800" dirty="0"/>
              <a:t>(last) + 1 ];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800" dirty="0" err="1"/>
              <a:t>strcpy</a:t>
            </a:r>
            <a:r>
              <a:rPr lang="en-US" sz="1800" dirty="0"/>
              <a:t>(</a:t>
            </a:r>
            <a:r>
              <a:rPr lang="en-US" sz="1800" dirty="0" err="1"/>
              <a:t>lastName</a:t>
            </a:r>
            <a:r>
              <a:rPr lang="en-US" sz="1800" dirty="0"/>
              <a:t>, last);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// Destructor </a:t>
            </a:r>
            <a:r>
              <a:rPr lang="en-US" sz="2000" dirty="0" err="1">
                <a:solidFill>
                  <a:srgbClr val="FF0000"/>
                </a:solidFill>
              </a:rPr>
              <a:t>deallocates</a:t>
            </a:r>
            <a:r>
              <a:rPr lang="en-US" sz="2000" dirty="0">
                <a:solidFill>
                  <a:srgbClr val="FF0000"/>
                </a:solidFill>
              </a:rPr>
              <a:t> dynamically allocated memory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Employee::~Employee()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0000FF"/>
                </a:solidFill>
              </a:rPr>
              <a:t>delete</a:t>
            </a:r>
            <a:r>
              <a:rPr lang="en-US" sz="1800" dirty="0"/>
              <a:t> [] </a:t>
            </a:r>
            <a:r>
              <a:rPr lang="en-US" sz="1800" dirty="0" err="1"/>
              <a:t>firstName</a:t>
            </a:r>
            <a:r>
              <a:rPr lang="en-US" sz="1800" dirty="0"/>
              <a:t>;   </a:t>
            </a:r>
            <a:r>
              <a:rPr lang="en-US" sz="1800" dirty="0">
                <a:solidFill>
                  <a:srgbClr val="0000FF"/>
                </a:solidFill>
              </a:rPr>
              <a:t>delete</a:t>
            </a:r>
            <a:r>
              <a:rPr lang="en-US" sz="1800" dirty="0"/>
              <a:t> [] </a:t>
            </a:r>
            <a:r>
              <a:rPr lang="en-US" sz="1800" dirty="0" err="1"/>
              <a:t>lastName</a:t>
            </a:r>
            <a:r>
              <a:rPr lang="en-US" sz="1800" dirty="0"/>
              <a:t>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//Return a pointer to the first name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char</a:t>
            </a:r>
            <a:r>
              <a:rPr lang="en-US" sz="1800" dirty="0"/>
              <a:t> *Employee::</a:t>
            </a:r>
            <a:r>
              <a:rPr lang="en-US" sz="1800" dirty="0" err="1"/>
              <a:t>getFirstName</a:t>
            </a:r>
            <a:r>
              <a:rPr lang="en-US" sz="1800" dirty="0"/>
              <a:t>() </a:t>
            </a:r>
            <a:r>
              <a:rPr lang="en-US" sz="1800" dirty="0" err="1">
                <a:solidFill>
                  <a:srgbClr val="0000FF"/>
                </a:solidFill>
              </a:rPr>
              <a:t>const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/>
              <a:t>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return</a:t>
            </a:r>
            <a:r>
              <a:rPr lang="en-US" sz="1800" dirty="0"/>
              <a:t> </a:t>
            </a:r>
            <a:r>
              <a:rPr lang="en-US" sz="1800" dirty="0" err="1"/>
              <a:t>firstName</a:t>
            </a:r>
            <a:r>
              <a:rPr lang="en-US" sz="1800" dirty="0"/>
              <a:t>;   // caller must delete memory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char</a:t>
            </a:r>
            <a:r>
              <a:rPr lang="en-US" sz="1800" dirty="0"/>
              <a:t> *Employee::</a:t>
            </a:r>
            <a:r>
              <a:rPr lang="en-US" sz="1800" dirty="0" err="1"/>
              <a:t>getLastName</a:t>
            </a:r>
            <a:r>
              <a:rPr lang="en-US" sz="1800" dirty="0"/>
              <a:t>() </a:t>
            </a:r>
            <a:r>
              <a:rPr lang="en-US" sz="1800" dirty="0" err="1">
                <a:solidFill>
                  <a:srgbClr val="0000FF"/>
                </a:solidFill>
              </a:rPr>
              <a:t>const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/>
              <a:t>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0000FF"/>
                </a:solidFill>
              </a:rPr>
              <a:t>return</a:t>
            </a:r>
            <a:r>
              <a:rPr lang="en-US" sz="1800" dirty="0"/>
              <a:t> </a:t>
            </a:r>
            <a:r>
              <a:rPr lang="en-US" sz="1800" dirty="0" err="1"/>
              <a:t>lastName</a:t>
            </a:r>
            <a:r>
              <a:rPr lang="en-US" sz="1800" dirty="0"/>
              <a:t>;   // caller must delete memory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985292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7620000" cy="3581400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SalariedEmployee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/>
              <a:t> Employee {</a:t>
            </a:r>
          </a:p>
          <a:p>
            <a:pPr marL="0" indent="0" eaLnBrk="1" hangingPunct="1"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/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SalariedEmployee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char</a:t>
            </a:r>
            <a:r>
              <a:rPr lang="en-US" sz="2000" dirty="0"/>
              <a:t> *,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srgbClr val="0000FF"/>
                </a:solidFill>
              </a:rPr>
              <a:t> char</a:t>
            </a:r>
            <a:r>
              <a:rPr lang="en-US" sz="2000" dirty="0"/>
              <a:t> *, </a:t>
            </a:r>
            <a:r>
              <a:rPr lang="en-US" sz="2000" dirty="0">
                <a:solidFill>
                  <a:srgbClr val="0000FF"/>
                </a:solidFill>
              </a:rPr>
              <a:t>float</a:t>
            </a:r>
            <a:r>
              <a:rPr lang="en-US" sz="2000" dirty="0"/>
              <a:t> = 0.0);</a:t>
            </a:r>
          </a:p>
          <a:p>
            <a:pPr marL="0" indent="0" eaLnBrk="1" hangingPunct="1">
              <a:buFontTx/>
              <a:buNone/>
            </a:pPr>
            <a:r>
              <a:rPr lang="en-US" sz="2000" dirty="0"/>
              <a:t>   	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setWeeklySalary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float</a:t>
            </a:r>
            <a:r>
              <a:rPr lang="en-US" sz="2000" dirty="0"/>
              <a:t>);</a:t>
            </a:r>
          </a:p>
          <a:p>
            <a:pPr marL="0" indent="0" eaLnBrk="1" hangingPunct="1">
              <a:buFontTx/>
              <a:buNone/>
            </a:pPr>
            <a:r>
              <a:rPr lang="en-US" sz="2000" dirty="0"/>
              <a:t>  	 </a:t>
            </a:r>
            <a:r>
              <a:rPr lang="en-US" sz="2000" dirty="0">
                <a:solidFill>
                  <a:srgbClr val="0000FF"/>
                </a:solidFill>
              </a:rPr>
              <a:t>virtual float</a:t>
            </a:r>
            <a:r>
              <a:rPr lang="en-US" sz="2000" dirty="0"/>
              <a:t> earnings()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/>
              <a:t>;</a:t>
            </a:r>
          </a:p>
          <a:p>
            <a:pPr marL="0" indent="0" eaLnBrk="1" hangingPunct="1">
              <a:buFontTx/>
              <a:buNone/>
            </a:pPr>
            <a:r>
              <a:rPr lang="en-US" sz="2000" dirty="0"/>
              <a:t>  	 </a:t>
            </a:r>
            <a:r>
              <a:rPr lang="en-US" sz="2000" dirty="0">
                <a:solidFill>
                  <a:srgbClr val="0000FF"/>
                </a:solidFill>
              </a:rPr>
              <a:t>virtual void</a:t>
            </a:r>
            <a:r>
              <a:rPr lang="en-US" sz="2000" dirty="0"/>
              <a:t> print() </a:t>
            </a:r>
            <a:r>
              <a:rPr lang="en-US" sz="2000" dirty="0" err="1"/>
              <a:t>const</a:t>
            </a:r>
            <a:r>
              <a:rPr lang="en-US" sz="2000" dirty="0"/>
              <a:t>;</a:t>
            </a:r>
          </a:p>
          <a:p>
            <a:pPr marL="0" indent="0" eaLnBrk="1" hangingPunct="1"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private</a:t>
            </a:r>
            <a:r>
              <a:rPr lang="en-US" sz="2000" dirty="0"/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2000" dirty="0"/>
              <a:t>   	</a:t>
            </a:r>
            <a:r>
              <a:rPr lang="en-US" sz="2000" dirty="0">
                <a:solidFill>
                  <a:srgbClr val="0000FF"/>
                </a:solidFill>
              </a:rPr>
              <a:t>float</a:t>
            </a:r>
            <a:r>
              <a:rPr lang="en-US" sz="2000" dirty="0"/>
              <a:t> </a:t>
            </a:r>
            <a:r>
              <a:rPr lang="en-US" sz="2000" dirty="0" err="1"/>
              <a:t>weeklySalary</a:t>
            </a:r>
            <a:r>
              <a:rPr lang="en-US" sz="2000" dirty="0"/>
              <a:t>; </a:t>
            </a:r>
          </a:p>
          <a:p>
            <a:pPr marL="0" indent="0" eaLnBrk="1" hangingPunct="1">
              <a:buFontTx/>
              <a:buNone/>
            </a:pPr>
            <a:r>
              <a:rPr lang="en-US" sz="2000" dirty="0"/>
              <a:t>};</a:t>
            </a:r>
          </a:p>
          <a:p>
            <a:pPr marL="0" indent="0" eaLnBrk="1" hangingPunct="1">
              <a:buFont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193875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6477000" cy="487680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// Constructor function for class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SalariedEmployee</a:t>
            </a:r>
            <a:r>
              <a:rPr lang="en-US" sz="1800" dirty="0"/>
              <a:t>:: </a:t>
            </a:r>
            <a:r>
              <a:rPr 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SalariedEmployee</a:t>
            </a:r>
            <a:r>
              <a:rPr lang="en-US" sz="1800" dirty="0"/>
              <a:t>(</a:t>
            </a:r>
            <a:r>
              <a:rPr lang="en-US" sz="1800" dirty="0" err="1">
                <a:solidFill>
                  <a:srgbClr val="0000FF"/>
                </a:solidFill>
              </a:rPr>
              <a:t>const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char</a:t>
            </a:r>
            <a:r>
              <a:rPr lang="en-US" sz="1800" dirty="0"/>
              <a:t> *first,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			</a:t>
            </a:r>
            <a:r>
              <a:rPr lang="en-US" sz="1800" dirty="0" err="1">
                <a:solidFill>
                  <a:srgbClr val="0000FF"/>
                </a:solidFill>
              </a:rPr>
              <a:t>const</a:t>
            </a:r>
            <a:r>
              <a:rPr lang="en-US" sz="1800" dirty="0">
                <a:solidFill>
                  <a:srgbClr val="0000FF"/>
                </a:solidFill>
              </a:rPr>
              <a:t> char</a:t>
            </a:r>
            <a:r>
              <a:rPr lang="en-US" sz="1800" dirty="0"/>
              <a:t> *last, </a:t>
            </a:r>
            <a:r>
              <a:rPr lang="en-US" sz="1800" dirty="0">
                <a:solidFill>
                  <a:srgbClr val="0000FF"/>
                </a:solidFill>
              </a:rPr>
              <a:t>float</a:t>
            </a:r>
            <a:r>
              <a:rPr lang="en-US" sz="1800" dirty="0"/>
              <a:t> s)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: Employee(first, last)  // call base-class constructor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{ </a:t>
            </a:r>
            <a:r>
              <a:rPr lang="en-US" sz="1800" dirty="0" err="1"/>
              <a:t>weeklySalary</a:t>
            </a:r>
            <a:r>
              <a:rPr lang="en-US" sz="1800" dirty="0"/>
              <a:t> = s &gt; 0 ? s : 0;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// Set the </a:t>
            </a:r>
            <a:r>
              <a:rPr lang="en-US" sz="2000" dirty="0" err="1">
                <a:solidFill>
                  <a:srgbClr val="FF0000"/>
                </a:solidFill>
              </a:rPr>
              <a:t>SalariedEmployee</a:t>
            </a:r>
            <a:r>
              <a:rPr lang="ja-JP" altLang="en-US" sz="2000" dirty="0">
                <a:solidFill>
                  <a:srgbClr val="FF0000"/>
                </a:solidFill>
              </a:rPr>
              <a:t>’</a:t>
            </a:r>
            <a:r>
              <a:rPr lang="en-US" altLang="ja-JP" sz="2000" dirty="0">
                <a:solidFill>
                  <a:srgbClr val="FF0000"/>
                </a:solidFill>
              </a:rPr>
              <a:t>s salary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SalariedEmployee</a:t>
            </a:r>
            <a:r>
              <a:rPr lang="en-US" sz="1800" dirty="0"/>
              <a:t>::</a:t>
            </a:r>
            <a:r>
              <a:rPr lang="en-US" sz="1800" dirty="0" err="1"/>
              <a:t>setWeeklySalary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00FF"/>
                </a:solidFill>
              </a:rPr>
              <a:t>float</a:t>
            </a:r>
            <a:r>
              <a:rPr lang="en-US" sz="1800" dirty="0"/>
              <a:t> s)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{ </a:t>
            </a:r>
            <a:r>
              <a:rPr lang="en-US" sz="1800" dirty="0" err="1"/>
              <a:t>weeklySalary</a:t>
            </a:r>
            <a:r>
              <a:rPr lang="en-US" sz="1800" dirty="0"/>
              <a:t> = s &gt; 0 ? s : 0;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// Get the </a:t>
            </a:r>
            <a:r>
              <a:rPr lang="en-US" sz="2000" dirty="0" err="1">
                <a:solidFill>
                  <a:srgbClr val="FF0000"/>
                </a:solidFill>
              </a:rPr>
              <a:t>SalariedEmployee</a:t>
            </a:r>
            <a:r>
              <a:rPr lang="ja-JP" altLang="en-US" sz="2000" dirty="0">
                <a:solidFill>
                  <a:srgbClr val="FF0000"/>
                </a:solidFill>
              </a:rPr>
              <a:t>’</a:t>
            </a:r>
            <a:r>
              <a:rPr lang="en-US" altLang="ja-JP" sz="2000" dirty="0">
                <a:solidFill>
                  <a:srgbClr val="FF0000"/>
                </a:solidFill>
              </a:rPr>
              <a:t>s pay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float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SalariedEmployee</a:t>
            </a:r>
            <a:r>
              <a:rPr lang="en-US" sz="1800" dirty="0"/>
              <a:t>::earnings() </a:t>
            </a:r>
            <a:r>
              <a:rPr lang="en-US" sz="1800" dirty="0" err="1">
                <a:solidFill>
                  <a:srgbClr val="0000FF"/>
                </a:solidFill>
              </a:rPr>
              <a:t>const</a:t>
            </a:r>
            <a:r>
              <a:rPr lang="en-US" sz="1800" dirty="0"/>
              <a:t> { </a:t>
            </a:r>
            <a:r>
              <a:rPr lang="en-US" sz="1800" dirty="0">
                <a:solidFill>
                  <a:srgbClr val="0000FF"/>
                </a:solidFill>
              </a:rPr>
              <a:t>return</a:t>
            </a:r>
            <a:r>
              <a:rPr lang="en-US" sz="1800" dirty="0"/>
              <a:t> </a:t>
            </a:r>
            <a:r>
              <a:rPr lang="en-US" sz="1800" dirty="0" err="1"/>
              <a:t>weeklySalary</a:t>
            </a:r>
            <a:r>
              <a:rPr lang="en-US" sz="1800" dirty="0"/>
              <a:t>;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100" dirty="0">
                <a:solidFill>
                  <a:srgbClr val="FF0000"/>
                </a:solidFill>
              </a:rPr>
              <a:t>// Print the </a:t>
            </a:r>
            <a:r>
              <a:rPr lang="en-US" sz="2100" dirty="0" err="1">
                <a:solidFill>
                  <a:srgbClr val="FF0000"/>
                </a:solidFill>
              </a:rPr>
              <a:t>SalariedEmployee</a:t>
            </a:r>
            <a:r>
              <a:rPr lang="ja-JP" altLang="en-US" sz="2100" dirty="0">
                <a:solidFill>
                  <a:srgbClr val="FF0000"/>
                </a:solidFill>
              </a:rPr>
              <a:t>’</a:t>
            </a:r>
            <a:r>
              <a:rPr lang="en-US" altLang="ja-JP" sz="2100" dirty="0">
                <a:solidFill>
                  <a:srgbClr val="FF0000"/>
                </a:solidFill>
              </a:rPr>
              <a:t>s name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SalariedEmployee</a:t>
            </a:r>
            <a:r>
              <a:rPr lang="en-US" sz="1800" dirty="0"/>
              <a:t>::print() </a:t>
            </a:r>
            <a:r>
              <a:rPr lang="en-US" sz="1800" dirty="0" err="1">
                <a:solidFill>
                  <a:srgbClr val="0000FF"/>
                </a:solidFill>
              </a:rPr>
              <a:t>const</a:t>
            </a:r>
            <a:endParaRPr lang="en-US" sz="1800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/>
              <a:t> &lt;&lt; " </a:t>
            </a:r>
            <a:r>
              <a:rPr 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Salaried Employee</a:t>
            </a:r>
            <a:r>
              <a:rPr lang="en-US" sz="1800" dirty="0"/>
              <a:t>: " &lt;&lt; </a:t>
            </a:r>
            <a:r>
              <a:rPr lang="en-US" sz="1800" dirty="0" err="1"/>
              <a:t>getFirstName</a:t>
            </a:r>
            <a:r>
              <a:rPr lang="en-US" sz="1800" dirty="0"/>
              <a:t>()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    &lt;&lt; ' ' &lt;&lt; </a:t>
            </a:r>
            <a:r>
              <a:rPr lang="en-US" sz="1800" dirty="0" err="1"/>
              <a:t>getLastName</a:t>
            </a:r>
            <a:r>
              <a:rPr lang="en-US" sz="1800" dirty="0"/>
              <a:t>();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727997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458200" cy="4495800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class</a:t>
            </a:r>
            <a:r>
              <a:rPr lang="en-US" sz="1800" dirty="0"/>
              <a:t> </a:t>
            </a:r>
            <a:r>
              <a:rPr lang="en-US" sz="1800" dirty="0" err="1"/>
              <a:t>CommissionWorker</a:t>
            </a:r>
            <a:r>
              <a:rPr lang="en-US" sz="1800" dirty="0"/>
              <a:t> : </a:t>
            </a:r>
            <a:r>
              <a:rPr lang="en-US" sz="1800" dirty="0">
                <a:solidFill>
                  <a:srgbClr val="0000FF"/>
                </a:solidFill>
              </a:rPr>
              <a:t>public</a:t>
            </a:r>
            <a:r>
              <a:rPr lang="en-US" sz="1800" dirty="0"/>
              <a:t> Employee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public</a:t>
            </a:r>
            <a:r>
              <a:rPr lang="en-US" sz="1800" dirty="0"/>
              <a:t>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 </a:t>
            </a:r>
            <a:r>
              <a:rPr lang="en-US" sz="1800" dirty="0" err="1"/>
              <a:t>CommissionWorker</a:t>
            </a:r>
            <a:r>
              <a:rPr lang="en-US" sz="1800" dirty="0"/>
              <a:t>(</a:t>
            </a:r>
            <a:r>
              <a:rPr lang="en-US" sz="1800" dirty="0" err="1">
                <a:solidFill>
                  <a:srgbClr val="0000FF"/>
                </a:solidFill>
              </a:rPr>
              <a:t>const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char</a:t>
            </a:r>
            <a:r>
              <a:rPr lang="en-US" sz="1800" dirty="0"/>
              <a:t> *, </a:t>
            </a:r>
            <a:r>
              <a:rPr lang="en-US" sz="1800" dirty="0" err="1">
                <a:solidFill>
                  <a:srgbClr val="0000FF"/>
                </a:solidFill>
              </a:rPr>
              <a:t>const</a:t>
            </a:r>
            <a:r>
              <a:rPr lang="en-US" sz="1800" dirty="0">
                <a:solidFill>
                  <a:srgbClr val="0000FF"/>
                </a:solidFill>
              </a:rPr>
              <a:t> char</a:t>
            </a:r>
            <a:r>
              <a:rPr lang="en-US" sz="1800" dirty="0"/>
              <a:t> *, </a:t>
            </a:r>
            <a:r>
              <a:rPr lang="en-US" sz="1800" dirty="0">
                <a:solidFill>
                  <a:srgbClr val="0000FF"/>
                </a:solidFill>
              </a:rPr>
              <a:t>float</a:t>
            </a:r>
            <a:r>
              <a:rPr lang="en-US" sz="1800" dirty="0"/>
              <a:t> = 0.0, </a:t>
            </a:r>
            <a:r>
              <a:rPr lang="en-US" sz="1800" dirty="0">
                <a:solidFill>
                  <a:srgbClr val="0000FF"/>
                </a:solidFill>
              </a:rPr>
              <a:t>unsigned</a:t>
            </a:r>
            <a:r>
              <a:rPr lang="en-US" sz="1800" dirty="0"/>
              <a:t> = 0);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    void</a:t>
            </a:r>
            <a:r>
              <a:rPr lang="en-US" sz="1800" dirty="0"/>
              <a:t> </a:t>
            </a:r>
            <a:r>
              <a:rPr lang="en-US" sz="1800" dirty="0" err="1"/>
              <a:t>setCommission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00FF"/>
                </a:solidFill>
              </a:rPr>
              <a:t>float</a:t>
            </a:r>
            <a:r>
              <a:rPr lang="en-US" sz="1800" dirty="0"/>
              <a:t>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0000FF"/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dirty="0" err="1"/>
              <a:t>setQuantity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00FF"/>
                </a:solidFill>
              </a:rPr>
              <a:t>unsigned</a:t>
            </a:r>
            <a:r>
              <a:rPr lang="en-US" sz="1800" dirty="0"/>
              <a:t>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0000FF"/>
                </a:solidFill>
              </a:rPr>
              <a:t>virtual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float</a:t>
            </a:r>
            <a:r>
              <a:rPr lang="en-US" sz="1800" dirty="0"/>
              <a:t> earnings() </a:t>
            </a:r>
            <a:r>
              <a:rPr lang="en-US" sz="1800" dirty="0" err="1">
                <a:solidFill>
                  <a:srgbClr val="0000FF"/>
                </a:solidFill>
              </a:rPr>
              <a:t>const</a:t>
            </a:r>
            <a:r>
              <a:rPr lang="en-US" sz="1800" dirty="0"/>
              <a:t>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0000FF"/>
                </a:solidFill>
              </a:rPr>
              <a:t>virtual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void</a:t>
            </a:r>
            <a:r>
              <a:rPr lang="en-US" sz="1800" dirty="0"/>
              <a:t> print() </a:t>
            </a:r>
            <a:r>
              <a:rPr lang="en-US" sz="1800" dirty="0" err="1">
                <a:solidFill>
                  <a:srgbClr val="0000FF"/>
                </a:solidFill>
              </a:rPr>
              <a:t>const</a:t>
            </a:r>
            <a:r>
              <a:rPr lang="en-US" sz="1800" dirty="0"/>
              <a:t>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private</a:t>
            </a:r>
            <a:r>
              <a:rPr lang="en-US" sz="1800" dirty="0"/>
              <a:t>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0000FF"/>
                </a:solidFill>
              </a:rPr>
              <a:t>float</a:t>
            </a:r>
            <a:r>
              <a:rPr lang="en-US" sz="1800" dirty="0"/>
              <a:t> commission;   // amount per item sold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0000FF"/>
                </a:solidFill>
              </a:rPr>
              <a:t>unsigned</a:t>
            </a:r>
            <a:r>
              <a:rPr lang="en-US" sz="1800" dirty="0"/>
              <a:t> quantity;  // total items sold for week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2315152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067800" cy="54102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 err="1"/>
              <a:t>CommissionWorker</a:t>
            </a:r>
            <a:r>
              <a:rPr lang="en-US" sz="1800" dirty="0"/>
              <a:t>::</a:t>
            </a:r>
            <a:r>
              <a:rPr lang="en-US" sz="1800" dirty="0" err="1"/>
              <a:t>CommissionWorker</a:t>
            </a:r>
            <a:r>
              <a:rPr lang="en-US" sz="1800" dirty="0"/>
              <a:t>(</a:t>
            </a:r>
            <a:r>
              <a:rPr lang="en-US" sz="1800" dirty="0" err="1">
                <a:solidFill>
                  <a:srgbClr val="0000FF"/>
                </a:solidFill>
              </a:rPr>
              <a:t>const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char</a:t>
            </a:r>
            <a:r>
              <a:rPr lang="en-US" sz="1800" dirty="0"/>
              <a:t> *first,  </a:t>
            </a:r>
            <a:r>
              <a:rPr lang="en-US" sz="1800" dirty="0" err="1">
                <a:solidFill>
                  <a:srgbClr val="0000FF"/>
                </a:solidFill>
              </a:rPr>
              <a:t>const</a:t>
            </a:r>
            <a:r>
              <a:rPr lang="en-US" sz="1800" dirty="0">
                <a:solidFill>
                  <a:srgbClr val="0000FF"/>
                </a:solidFill>
              </a:rPr>
              <a:t> char</a:t>
            </a:r>
            <a:r>
              <a:rPr lang="en-US" sz="1800" dirty="0"/>
              <a:t> *last, </a:t>
            </a:r>
            <a:r>
              <a:rPr lang="en-US" sz="1800" dirty="0">
                <a:solidFill>
                  <a:srgbClr val="0000FF"/>
                </a:solidFill>
              </a:rPr>
              <a:t>float</a:t>
            </a:r>
            <a:r>
              <a:rPr lang="en-US" sz="1800" dirty="0"/>
              <a:t> c, </a:t>
            </a:r>
            <a:r>
              <a:rPr lang="en-US" sz="1800" dirty="0">
                <a:solidFill>
                  <a:srgbClr val="0000FF"/>
                </a:solidFill>
              </a:rPr>
              <a:t>unsigned</a:t>
            </a:r>
            <a:r>
              <a:rPr lang="en-US" sz="1800" dirty="0"/>
              <a:t> q)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: Employee(first, last)  // call base-class constructor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commission = c &gt; 0 ? c : 0;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quantity = q &gt; 0 ? q : 0;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dirty="0" err="1"/>
              <a:t>CommissionWorker</a:t>
            </a:r>
            <a:r>
              <a:rPr lang="en-US" sz="1800" dirty="0"/>
              <a:t>::</a:t>
            </a:r>
            <a:r>
              <a:rPr lang="en-US" sz="1800" dirty="0" err="1"/>
              <a:t>setCommission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00FF"/>
                </a:solidFill>
              </a:rPr>
              <a:t>float</a:t>
            </a:r>
            <a:r>
              <a:rPr lang="en-US" sz="1800" dirty="0"/>
              <a:t> c)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{ commission = c &gt; 0 ? c : 0;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dirty="0" err="1"/>
              <a:t>CommissionWorker</a:t>
            </a:r>
            <a:r>
              <a:rPr lang="en-US" sz="1800" dirty="0"/>
              <a:t>::</a:t>
            </a:r>
            <a:r>
              <a:rPr lang="en-US" sz="1800" dirty="0" err="1"/>
              <a:t>setQuantity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00FF"/>
                </a:solidFill>
              </a:rPr>
              <a:t>unsigned</a:t>
            </a:r>
            <a:r>
              <a:rPr lang="en-US" sz="1800" dirty="0"/>
              <a:t> q)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{ quantity = q &gt; 0 ? q : 0;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float</a:t>
            </a:r>
            <a:r>
              <a:rPr lang="en-US" sz="1800" dirty="0"/>
              <a:t> </a:t>
            </a:r>
            <a:r>
              <a:rPr lang="en-US" sz="1800" dirty="0" err="1"/>
              <a:t>CommissionWorker</a:t>
            </a:r>
            <a:r>
              <a:rPr lang="en-US" sz="1800" dirty="0"/>
              <a:t>::earnings() </a:t>
            </a:r>
            <a:r>
              <a:rPr lang="en-US" sz="1800" dirty="0" err="1">
                <a:solidFill>
                  <a:srgbClr val="0000FF"/>
                </a:solidFill>
              </a:rPr>
              <a:t>const</a:t>
            </a:r>
            <a:endParaRPr lang="en-US" sz="1800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{ </a:t>
            </a:r>
            <a:r>
              <a:rPr lang="en-US" sz="1800" dirty="0">
                <a:solidFill>
                  <a:srgbClr val="0000FF"/>
                </a:solidFill>
              </a:rPr>
              <a:t>return</a:t>
            </a:r>
            <a:r>
              <a:rPr lang="en-US" sz="1800" dirty="0"/>
              <a:t> commission * quantity;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dirty="0" err="1"/>
              <a:t>CommissionWorker</a:t>
            </a:r>
            <a:r>
              <a:rPr lang="en-US" sz="1800" dirty="0"/>
              <a:t>::print() </a:t>
            </a:r>
            <a:r>
              <a:rPr lang="en-US" sz="1800" dirty="0" err="1">
                <a:solidFill>
                  <a:srgbClr val="0000FF"/>
                </a:solidFill>
              </a:rPr>
              <a:t>const</a:t>
            </a:r>
            <a:endParaRPr lang="en-US" sz="1800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/>
              <a:t> &lt;&lt; "Commission worker: " &lt;&lt; </a:t>
            </a:r>
            <a:r>
              <a:rPr lang="en-US" sz="1800" dirty="0" err="1"/>
              <a:t>getFirstName</a:t>
            </a:r>
            <a:r>
              <a:rPr lang="en-US" sz="1800" dirty="0"/>
              <a:t>()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    &lt;&lt; ' ' &lt;&lt; </a:t>
            </a:r>
            <a:r>
              <a:rPr lang="en-US" sz="1800" dirty="0" err="1"/>
              <a:t>getLastName</a:t>
            </a:r>
            <a:r>
              <a:rPr lang="en-US" sz="1800" dirty="0"/>
              <a:t>();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54158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31866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D20000"/>
                </a:solidFill>
              </a:rPr>
              <a:t>Inheritance Concept</a:t>
            </a:r>
          </a:p>
        </p:txBody>
      </p:sp>
      <p:sp>
        <p:nvSpPr>
          <p:cNvPr id="123940" name="Rectangle 36"/>
          <p:cNvSpPr>
            <a:spLocks noChangeArrowheads="1"/>
          </p:cNvSpPr>
          <p:nvPr/>
        </p:nvSpPr>
        <p:spPr bwMode="auto">
          <a:xfrm>
            <a:off x="4588566" y="1070975"/>
            <a:ext cx="4398066" cy="2586625"/>
          </a:xfrm>
          <a:prstGeom prst="rect">
            <a:avLst/>
          </a:prstGeom>
          <a:solidFill>
            <a:srgbClr val="FFCC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class Rectangle{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 private: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	      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numVertices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	      float *</a:t>
            </a:r>
            <a:r>
              <a:rPr lang="en-US" sz="1600" b="1" dirty="0" err="1">
                <a:latin typeface="Consolas" panose="020B0609020204030204" pitchFamily="49" charset="0"/>
              </a:rPr>
              <a:t>xCoord</a:t>
            </a:r>
            <a:r>
              <a:rPr lang="en-US" sz="1600" b="1" dirty="0">
                <a:latin typeface="Consolas" panose="020B0609020204030204" pitchFamily="49" charset="0"/>
              </a:rPr>
              <a:t>, *</a:t>
            </a:r>
            <a:r>
              <a:rPr lang="en-US" sz="1600" b="1" dirty="0" err="1">
                <a:latin typeface="Consolas" panose="020B0609020204030204" pitchFamily="49" charset="0"/>
              </a:rPr>
              <a:t>yCoord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 public: 			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void set(float *x, float *y, 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nV</a:t>
            </a:r>
            <a:r>
              <a:rPr lang="en-US" sz="1600" b="1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float area();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dirty="0">
                <a:latin typeface="Consolas" panose="020B0609020204030204" pitchFamily="49" charset="0"/>
              </a:rPr>
              <a:t>	</a:t>
            </a:r>
            <a:r>
              <a:rPr lang="en-US" sz="16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381000" y="2590800"/>
            <a:ext cx="1828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FFFF00"/>
                </a:solidFill>
              </a:rPr>
              <a:t>Rectangle</a:t>
            </a:r>
          </a:p>
        </p:txBody>
      </p:sp>
      <p:sp>
        <p:nvSpPr>
          <p:cNvPr id="13318" name="AutoShape 5"/>
          <p:cNvSpPr>
            <a:spLocks noChangeArrowheads="1"/>
          </p:cNvSpPr>
          <p:nvPr/>
        </p:nvSpPr>
        <p:spPr bwMode="auto">
          <a:xfrm>
            <a:off x="2286000" y="2590799"/>
            <a:ext cx="2057400" cy="1014413"/>
          </a:xfrm>
          <a:prstGeom prst="triangle">
            <a:avLst>
              <a:gd name="adj" fmla="val 500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FF00"/>
                </a:solidFill>
              </a:rPr>
              <a:t>Triangle</a:t>
            </a: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1638300" y="1509712"/>
            <a:ext cx="1828800" cy="609600"/>
          </a:xfrm>
          <a:prstGeom prst="rect">
            <a:avLst/>
          </a:prstGeom>
          <a:solidFill>
            <a:srgbClr val="FFFF99">
              <a:alpha val="0"/>
            </a:srgbClr>
          </a:solidFill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66"/>
                </a:solidFill>
              </a:rPr>
              <a:t>Polygon</a:t>
            </a:r>
          </a:p>
        </p:txBody>
      </p:sp>
      <p:sp>
        <p:nvSpPr>
          <p:cNvPr id="123939" name="Rectangle 35"/>
          <p:cNvSpPr>
            <a:spLocks noChangeArrowheads="1"/>
          </p:cNvSpPr>
          <p:nvPr/>
        </p:nvSpPr>
        <p:spPr bwMode="auto">
          <a:xfrm>
            <a:off x="114300" y="3883532"/>
            <a:ext cx="4343400" cy="2545131"/>
          </a:xfrm>
          <a:prstGeom prst="rect">
            <a:avLst/>
          </a:prstGeom>
          <a:solidFill>
            <a:srgbClr val="D5E3F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class Polygon{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  private: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numVertices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      float *</a:t>
            </a:r>
            <a:r>
              <a:rPr lang="en-US" sz="1600" b="1" dirty="0" err="1">
                <a:latin typeface="Consolas" panose="020B0609020204030204" pitchFamily="49" charset="0"/>
              </a:rPr>
              <a:t>xCoord</a:t>
            </a:r>
            <a:r>
              <a:rPr lang="en-US" sz="1600" b="1" dirty="0">
                <a:latin typeface="Consolas" panose="020B0609020204030204" pitchFamily="49" charset="0"/>
              </a:rPr>
              <a:t>, *</a:t>
            </a:r>
            <a:r>
              <a:rPr lang="en-US" sz="1600" b="1" dirty="0" err="1">
                <a:latin typeface="Consolas" panose="020B0609020204030204" pitchFamily="49" charset="0"/>
              </a:rPr>
              <a:t>yCoord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  public: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void set(float *x, float *y, 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nV</a:t>
            </a:r>
            <a:r>
              <a:rPr lang="en-US" sz="1600" b="1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3941" name="Rectangle 37"/>
          <p:cNvSpPr>
            <a:spLocks noChangeArrowheads="1"/>
          </p:cNvSpPr>
          <p:nvPr/>
        </p:nvSpPr>
        <p:spPr bwMode="auto">
          <a:xfrm>
            <a:off x="4588566" y="3918237"/>
            <a:ext cx="4398066" cy="251042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class Triangle{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  private: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	   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numVertices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      float *</a:t>
            </a:r>
            <a:r>
              <a:rPr lang="en-US" sz="1600" b="1" dirty="0" err="1">
                <a:latin typeface="Consolas" panose="020B0609020204030204" pitchFamily="49" charset="0"/>
              </a:rPr>
              <a:t>xCoord</a:t>
            </a:r>
            <a:r>
              <a:rPr lang="en-US" sz="1600" b="1" dirty="0">
                <a:latin typeface="Consolas" panose="020B0609020204030204" pitchFamily="49" charset="0"/>
              </a:rPr>
              <a:t>, *</a:t>
            </a:r>
            <a:r>
              <a:rPr lang="en-US" sz="1600" b="1" dirty="0" err="1">
                <a:latin typeface="Consolas" panose="020B0609020204030204" pitchFamily="49" charset="0"/>
              </a:rPr>
              <a:t>yCoord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  public: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void set(float *x, float *y, 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nV</a:t>
            </a:r>
            <a:r>
              <a:rPr lang="en-US" sz="1600" b="1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float area();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3322" name="Picture 2" descr="http://upload.wikimedia.org/wikipedia/commons/thumb/8/8f/Simple_polygon.svg/220px-Simple_polyg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8218"/>
            <a:ext cx="2343150" cy="1478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6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40" grpId="0" animBg="1"/>
      <p:bldP spid="123940" grpId="1" animBg="1"/>
      <p:bldP spid="123939" grpId="0" animBg="1"/>
      <p:bldP spid="123941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6553200" cy="5029200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HourlyWorker</a:t>
            </a:r>
            <a:r>
              <a:rPr lang="en-US" sz="2000" dirty="0"/>
              <a:t> : </a:t>
            </a: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/>
              <a:t> Employee {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/>
              <a:t>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   </a:t>
            </a:r>
            <a:r>
              <a:rPr lang="en-US" sz="2000" dirty="0" err="1"/>
              <a:t>HourlyWorker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char</a:t>
            </a:r>
            <a:r>
              <a:rPr lang="en-US" sz="2000" dirty="0"/>
              <a:t> *,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srgbClr val="0000FF"/>
                </a:solidFill>
              </a:rPr>
              <a:t> char</a:t>
            </a:r>
            <a:r>
              <a:rPr lang="en-US" sz="2000" dirty="0"/>
              <a:t> *,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                </a:t>
            </a:r>
            <a:r>
              <a:rPr lang="en-US" sz="2000" dirty="0">
                <a:solidFill>
                  <a:srgbClr val="0000FF"/>
                </a:solidFill>
              </a:rPr>
              <a:t>float</a:t>
            </a:r>
            <a:r>
              <a:rPr lang="en-US" sz="2000" dirty="0"/>
              <a:t> = 0.0, </a:t>
            </a:r>
            <a:r>
              <a:rPr lang="en-US" sz="2000" dirty="0">
                <a:solidFill>
                  <a:srgbClr val="0000FF"/>
                </a:solidFill>
              </a:rPr>
              <a:t>float</a:t>
            </a:r>
            <a:r>
              <a:rPr lang="en-US" sz="2000" dirty="0"/>
              <a:t> = 0.0);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setWage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float</a:t>
            </a:r>
            <a:r>
              <a:rPr lang="en-US" sz="2000" dirty="0"/>
              <a:t>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setHours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float</a:t>
            </a:r>
            <a:r>
              <a:rPr lang="en-US" sz="2000" dirty="0"/>
              <a:t>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srgbClr val="0000FF"/>
                </a:solidFill>
              </a:rPr>
              <a:t>virtual float</a:t>
            </a:r>
            <a:r>
              <a:rPr lang="en-US" sz="2000" dirty="0"/>
              <a:t> earnings()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/>
              <a:t>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srgbClr val="0000FF"/>
                </a:solidFill>
              </a:rPr>
              <a:t>virtual void</a:t>
            </a:r>
            <a:r>
              <a:rPr lang="en-US" sz="2000" dirty="0"/>
              <a:t> print()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/>
              <a:t>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private</a:t>
            </a:r>
            <a:r>
              <a:rPr lang="en-US" sz="2000" dirty="0"/>
              <a:t>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srgbClr val="0000FF"/>
                </a:solidFill>
              </a:rPr>
              <a:t>float</a:t>
            </a:r>
            <a:r>
              <a:rPr lang="en-US" sz="2000" dirty="0"/>
              <a:t> wage;   // wage per hour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srgbClr val="0000FF"/>
                </a:solidFill>
              </a:rPr>
              <a:t>float</a:t>
            </a:r>
            <a:r>
              <a:rPr lang="en-US" sz="2000" dirty="0"/>
              <a:t> hours;  // hours worked for week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7593484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 err="1"/>
              <a:t>HourlyWorker</a:t>
            </a:r>
            <a:r>
              <a:rPr lang="en-US" sz="1800" dirty="0"/>
              <a:t>::</a:t>
            </a:r>
            <a:r>
              <a:rPr lang="en-US" sz="1800" dirty="0" err="1"/>
              <a:t>HourlyWorker</a:t>
            </a:r>
            <a:r>
              <a:rPr lang="en-US" sz="1800" dirty="0"/>
              <a:t>(</a:t>
            </a:r>
            <a:r>
              <a:rPr lang="en-US" sz="1800" dirty="0" err="1">
                <a:solidFill>
                  <a:srgbClr val="0000FF"/>
                </a:solidFill>
              </a:rPr>
              <a:t>const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char</a:t>
            </a:r>
            <a:r>
              <a:rPr lang="en-US" sz="1800" dirty="0"/>
              <a:t> *first, </a:t>
            </a:r>
            <a:r>
              <a:rPr lang="en-US" sz="1800" dirty="0" err="1">
                <a:solidFill>
                  <a:srgbClr val="0000FF"/>
                </a:solidFill>
              </a:rPr>
              <a:t>const</a:t>
            </a:r>
            <a:r>
              <a:rPr lang="en-US" sz="1800" dirty="0">
                <a:solidFill>
                  <a:srgbClr val="0000FF"/>
                </a:solidFill>
              </a:rPr>
              <a:t> char</a:t>
            </a:r>
            <a:r>
              <a:rPr lang="en-US" sz="1800" dirty="0"/>
              <a:t> *last   </a:t>
            </a:r>
            <a:r>
              <a:rPr lang="en-US" sz="1800" dirty="0">
                <a:solidFill>
                  <a:srgbClr val="0000FF"/>
                </a:solidFill>
              </a:rPr>
              <a:t>float</a:t>
            </a:r>
            <a:r>
              <a:rPr lang="en-US" sz="1800" dirty="0"/>
              <a:t> w, </a:t>
            </a:r>
            <a:r>
              <a:rPr lang="en-US" sz="1800" dirty="0">
                <a:solidFill>
                  <a:srgbClr val="0000FF"/>
                </a:solidFill>
              </a:rPr>
              <a:t>float</a:t>
            </a:r>
            <a:r>
              <a:rPr lang="en-US" sz="1800" dirty="0"/>
              <a:t> h)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: Employee(first, last)   // call base-class constructor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wage = w &gt; 0 ? w : 0;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hours = h &gt;= 0 &amp;&amp; h &lt; 168 ? h : 0;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dirty="0" err="1"/>
              <a:t>HourlyWorker</a:t>
            </a:r>
            <a:r>
              <a:rPr lang="en-US" sz="1800" dirty="0"/>
              <a:t>::</a:t>
            </a:r>
            <a:r>
              <a:rPr lang="en-US" sz="1800" dirty="0" err="1"/>
              <a:t>setWage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00FF"/>
                </a:solidFill>
              </a:rPr>
              <a:t>float</a:t>
            </a:r>
            <a:r>
              <a:rPr lang="en-US" sz="1800" dirty="0"/>
              <a:t> w) { wage = w &gt; 0 ? w : 0;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// Set the hours worked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dirty="0" err="1"/>
              <a:t>HourlyWorker</a:t>
            </a:r>
            <a:r>
              <a:rPr lang="en-US" sz="1800" dirty="0"/>
              <a:t>::</a:t>
            </a:r>
            <a:r>
              <a:rPr lang="en-US" sz="1800" dirty="0" err="1"/>
              <a:t>setHours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00FF"/>
                </a:solidFill>
              </a:rPr>
              <a:t>float</a:t>
            </a:r>
            <a:r>
              <a:rPr lang="en-US" sz="1800" dirty="0"/>
              <a:t> h)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{ hours = h &gt;= 0 &amp;&amp; h &lt; 168 ? h : 0;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// Get the </a:t>
            </a:r>
            <a:r>
              <a:rPr lang="en-US" sz="1800" dirty="0" err="1"/>
              <a:t>HourlyWorker's</a:t>
            </a:r>
            <a:r>
              <a:rPr lang="en-US" sz="1800" dirty="0"/>
              <a:t> pay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float</a:t>
            </a:r>
            <a:r>
              <a:rPr lang="en-US" sz="1800" dirty="0"/>
              <a:t> </a:t>
            </a:r>
            <a:r>
              <a:rPr lang="en-US" sz="1800" dirty="0" err="1"/>
              <a:t>HourlyWorker</a:t>
            </a:r>
            <a:r>
              <a:rPr lang="en-US" sz="1800" dirty="0"/>
              <a:t>::earnings() </a:t>
            </a:r>
            <a:r>
              <a:rPr lang="en-US" sz="1800" dirty="0" err="1">
                <a:solidFill>
                  <a:srgbClr val="0000FF"/>
                </a:solidFill>
              </a:rPr>
              <a:t>const</a:t>
            </a:r>
            <a:r>
              <a:rPr lang="en-US" sz="1800" dirty="0"/>
              <a:t> { </a:t>
            </a:r>
            <a:r>
              <a:rPr lang="en-US" sz="1800" dirty="0">
                <a:solidFill>
                  <a:srgbClr val="0000FF"/>
                </a:solidFill>
              </a:rPr>
              <a:t>return</a:t>
            </a:r>
            <a:r>
              <a:rPr lang="en-US" sz="1800" dirty="0"/>
              <a:t> wage * hours;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// Print the </a:t>
            </a:r>
            <a:r>
              <a:rPr lang="en-US" sz="1800" dirty="0" err="1"/>
              <a:t>HourlyWorker's</a:t>
            </a:r>
            <a:r>
              <a:rPr lang="en-US" sz="1800" dirty="0"/>
              <a:t> name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void </a:t>
            </a:r>
            <a:r>
              <a:rPr lang="en-US" sz="1800" dirty="0" err="1"/>
              <a:t>HourlyWorker</a:t>
            </a:r>
            <a:r>
              <a:rPr lang="en-US" sz="1800" dirty="0"/>
              <a:t>::print() </a:t>
            </a:r>
            <a:r>
              <a:rPr lang="en-US" sz="1800" dirty="0" err="1">
                <a:solidFill>
                  <a:srgbClr val="0000FF"/>
                </a:solidFill>
              </a:rPr>
              <a:t>const</a:t>
            </a:r>
            <a:endParaRPr lang="en-US" sz="1800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/>
              <a:t> &lt;&lt; "    Hourly worker: " &lt;&lt; </a:t>
            </a:r>
            <a:r>
              <a:rPr lang="en-US" sz="1800" dirty="0" err="1"/>
              <a:t>getFirstName</a:t>
            </a:r>
            <a:r>
              <a:rPr lang="en-US" sz="1800" dirty="0"/>
              <a:t>()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    &lt;&lt; ' ' &lt;&lt; </a:t>
            </a:r>
            <a:r>
              <a:rPr lang="en-US" sz="1800" dirty="0" err="1"/>
              <a:t>getLastName</a:t>
            </a:r>
            <a:r>
              <a:rPr lang="en-US" sz="1800" dirty="0"/>
              <a:t>();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821569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6858000" cy="5715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BasePlusCommissionEmployee:</a:t>
            </a:r>
            <a:r>
              <a:rPr lang="en-US" sz="2000" dirty="0" err="1">
                <a:solidFill>
                  <a:srgbClr val="0000FF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 err="1"/>
              <a:t>CommissionWorker</a:t>
            </a:r>
            <a:endParaRPr lang="en-US" sz="2000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{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private</a:t>
            </a:r>
            <a:r>
              <a:rPr lang="en-US" sz="2000" dirty="0"/>
              <a:t>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00FF"/>
                </a:solidFill>
              </a:rPr>
              <a:t>float</a:t>
            </a:r>
            <a:r>
              <a:rPr lang="en-US" sz="2000" dirty="0"/>
              <a:t> </a:t>
            </a:r>
            <a:r>
              <a:rPr lang="en-US" sz="2000" dirty="0" err="1"/>
              <a:t>baseSalary</a:t>
            </a:r>
            <a:r>
              <a:rPr lang="en-US" sz="2000" dirty="0"/>
              <a:t>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/>
              <a:t>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err="1"/>
              <a:t>BasePlusCommissionEmployee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char</a:t>
            </a:r>
            <a:r>
              <a:rPr lang="en-US" sz="2000" dirty="0"/>
              <a:t>* ,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srgbClr val="0000FF"/>
                </a:solidFill>
              </a:rPr>
              <a:t> char</a:t>
            </a:r>
            <a:r>
              <a:rPr lang="en-US" sz="2000" dirty="0"/>
              <a:t>* , </a:t>
            </a:r>
            <a:r>
              <a:rPr lang="en-US" sz="2000" dirty="0">
                <a:solidFill>
                  <a:srgbClr val="0000FF"/>
                </a:solidFill>
              </a:rPr>
              <a:t>float</a:t>
            </a:r>
            <a:r>
              <a:rPr lang="en-US" sz="2000" dirty="0"/>
              <a:t> =0.0, </a:t>
            </a:r>
            <a:r>
              <a:rPr lang="en-US" sz="2000" dirty="0">
                <a:solidFill>
                  <a:srgbClr val="0000FF"/>
                </a:solidFill>
              </a:rPr>
              <a:t>unsigned</a:t>
            </a:r>
            <a:r>
              <a:rPr lang="en-US" sz="2000" dirty="0"/>
              <a:t> =0,</a:t>
            </a:r>
            <a:r>
              <a:rPr lang="en-US" sz="2000" dirty="0">
                <a:solidFill>
                  <a:srgbClr val="0000FF"/>
                </a:solidFill>
              </a:rPr>
              <a:t>float</a:t>
            </a:r>
            <a:r>
              <a:rPr lang="en-US" sz="2000" dirty="0"/>
              <a:t> =0.0);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setBaseSalary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float</a:t>
            </a:r>
            <a:r>
              <a:rPr lang="en-US" sz="2000" dirty="0"/>
              <a:t> </a:t>
            </a:r>
            <a:r>
              <a:rPr lang="en-US" sz="2000" dirty="0" err="1"/>
              <a:t>sal</a:t>
            </a:r>
            <a:r>
              <a:rPr lang="en-US" sz="2000" dirty="0"/>
              <a:t>)	{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 err="1"/>
              <a:t>baseSalary</a:t>
            </a:r>
            <a:r>
              <a:rPr lang="en-US" sz="2000" dirty="0"/>
              <a:t> = </a:t>
            </a:r>
            <a:r>
              <a:rPr lang="en-US" sz="2000" dirty="0" err="1"/>
              <a:t>sal</a:t>
            </a:r>
            <a:r>
              <a:rPr lang="en-US" sz="2000" dirty="0"/>
              <a:t>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}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00FF"/>
                </a:solidFill>
              </a:rPr>
              <a:t>float</a:t>
            </a:r>
            <a:r>
              <a:rPr lang="en-US" sz="2000" dirty="0"/>
              <a:t> </a:t>
            </a:r>
            <a:r>
              <a:rPr lang="en-US" sz="2000" dirty="0" err="1"/>
              <a:t>getBaseSalary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/>
              <a:t>)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/>
              <a:t> 	{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/>
              <a:t> </a:t>
            </a:r>
            <a:r>
              <a:rPr lang="en-US" sz="2000" dirty="0" err="1"/>
              <a:t>baseSalary</a:t>
            </a:r>
            <a:r>
              <a:rPr lang="en-US" sz="2000" dirty="0"/>
              <a:t>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}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/>
              <a:t> print()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/>
              <a:t>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00FF"/>
                </a:solidFill>
              </a:rPr>
              <a:t>float</a:t>
            </a:r>
            <a:r>
              <a:rPr lang="en-US" sz="2000" dirty="0"/>
              <a:t> earnings()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/>
              <a:t>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522022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7924800" cy="5791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 err="1"/>
              <a:t>BasePlusCommissionEmployee</a:t>
            </a:r>
            <a:r>
              <a:rPr lang="en-US" sz="2000" dirty="0"/>
              <a:t>::</a:t>
            </a:r>
            <a:r>
              <a:rPr lang="en-US" sz="2000" dirty="0" err="1"/>
              <a:t>BasePlusCommissionEmployee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char</a:t>
            </a:r>
            <a:r>
              <a:rPr lang="en-US" sz="2000" dirty="0"/>
              <a:t>* first,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char</a:t>
            </a:r>
            <a:r>
              <a:rPr lang="en-US" sz="2000" dirty="0"/>
              <a:t>* last, </a:t>
            </a:r>
            <a:r>
              <a:rPr lang="en-US" sz="2000" dirty="0">
                <a:solidFill>
                  <a:srgbClr val="0000FF"/>
                </a:solidFill>
              </a:rPr>
              <a:t>float</a:t>
            </a:r>
            <a:r>
              <a:rPr lang="en-US" sz="2000" dirty="0"/>
              <a:t> c,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0000FF"/>
                </a:solidFill>
              </a:rPr>
              <a:t>unsigned</a:t>
            </a:r>
            <a:r>
              <a:rPr lang="en-US" sz="2000" dirty="0"/>
              <a:t> </a:t>
            </a:r>
            <a:r>
              <a:rPr lang="en-US" sz="2000" dirty="0" err="1"/>
              <a:t>q,</a:t>
            </a:r>
            <a:r>
              <a:rPr lang="en-US" sz="2000" dirty="0" err="1">
                <a:solidFill>
                  <a:srgbClr val="0000FF"/>
                </a:solidFill>
              </a:rPr>
              <a:t>float</a:t>
            </a:r>
            <a:r>
              <a:rPr lang="en-US" sz="2000" dirty="0"/>
              <a:t> </a:t>
            </a:r>
            <a:r>
              <a:rPr lang="en-US" sz="2000" dirty="0" err="1"/>
              <a:t>sal</a:t>
            </a:r>
            <a:r>
              <a:rPr lang="en-US" sz="2000" dirty="0"/>
              <a:t>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	:</a:t>
            </a:r>
            <a:r>
              <a:rPr lang="en-US" sz="2000" dirty="0" err="1"/>
              <a:t>CommissionWorker</a:t>
            </a:r>
            <a:r>
              <a:rPr lang="en-US" sz="2000" dirty="0"/>
              <a:t>(</a:t>
            </a:r>
            <a:r>
              <a:rPr lang="en-US" sz="2000" dirty="0" err="1"/>
              <a:t>first,last,c,q</a:t>
            </a:r>
            <a:r>
              <a:rPr lang="en-US" sz="2000" dirty="0"/>
              <a:t>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 </a:t>
            </a:r>
            <a:r>
              <a:rPr lang="en-US" sz="2000" dirty="0" err="1"/>
              <a:t>baseSalary</a:t>
            </a:r>
            <a:r>
              <a:rPr lang="en-US" sz="2000" dirty="0"/>
              <a:t>=(</a:t>
            </a:r>
            <a:r>
              <a:rPr lang="en-US" sz="2000" dirty="0" err="1"/>
              <a:t>sal</a:t>
            </a:r>
            <a:r>
              <a:rPr lang="en-US" sz="2000" dirty="0"/>
              <a:t>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void </a:t>
            </a:r>
            <a:r>
              <a:rPr lang="en-US" sz="2000" dirty="0" err="1"/>
              <a:t>BasePlusCommissionEmployee</a:t>
            </a:r>
            <a:r>
              <a:rPr lang="en-US" sz="2000" dirty="0"/>
              <a:t>::print()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endParaRPr lang="en-US" sz="2000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"\</a:t>
            </a:r>
            <a:r>
              <a:rPr lang="en-US" sz="2000" dirty="0" err="1"/>
              <a:t>nbase</a:t>
            </a:r>
            <a:r>
              <a:rPr lang="en-US" sz="2000" dirty="0"/>
              <a:t>-salaried commission employee: ";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err="1"/>
              <a:t>CommissionWorker</a:t>
            </a:r>
            <a:r>
              <a:rPr lang="en-US" sz="2000" dirty="0"/>
              <a:t>::print();  // code reuse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} // end function print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float</a:t>
            </a:r>
            <a:r>
              <a:rPr lang="en-US" sz="2000" dirty="0"/>
              <a:t> </a:t>
            </a:r>
            <a:r>
              <a:rPr lang="en-US" sz="2000" dirty="0" err="1"/>
              <a:t>BasePlusCommissionEmployee</a:t>
            </a:r>
            <a:r>
              <a:rPr lang="en-US" sz="2000" dirty="0"/>
              <a:t>::earnings()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endParaRPr lang="en-US" sz="2000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{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/>
              <a:t> </a:t>
            </a:r>
            <a:r>
              <a:rPr lang="en-US" sz="2000" dirty="0" err="1"/>
              <a:t>getBaseSalary</a:t>
            </a:r>
            <a:r>
              <a:rPr lang="en-US" sz="2000" dirty="0"/>
              <a:t>() + </a:t>
            </a:r>
            <a:r>
              <a:rPr lang="en-US" sz="2000" dirty="0" err="1"/>
              <a:t>CommissionWorker</a:t>
            </a:r>
            <a:r>
              <a:rPr lang="en-US" sz="2000" dirty="0"/>
              <a:t>::earnings();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} // end function earnings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000" dirty="0">
              <a:solidFill>
                <a:srgbClr val="008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5150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458200" cy="54864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void</a:t>
            </a:r>
            <a:r>
              <a:rPr lang="en-US" sz="1800" dirty="0"/>
              <a:t> main(</a:t>
            </a:r>
            <a:r>
              <a:rPr lang="en-US" sz="1800" dirty="0">
                <a:solidFill>
                  <a:srgbClr val="0000FF"/>
                </a:solidFill>
              </a:rPr>
              <a:t>void</a:t>
            </a:r>
            <a:r>
              <a:rPr lang="en-US" sz="1800" dirty="0"/>
              <a:t>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Employee *</a:t>
            </a:r>
            <a:r>
              <a:rPr lang="en-US" sz="1800" dirty="0" err="1"/>
              <a:t>ptr</a:t>
            </a:r>
            <a:r>
              <a:rPr lang="en-US" sz="1800" dirty="0"/>
              <a:t>;  // base-class pointer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SalariedEmployee</a:t>
            </a:r>
            <a:r>
              <a:rPr lang="en-US" sz="1800" dirty="0"/>
              <a:t> b(</a:t>
            </a:r>
            <a:r>
              <a:rPr lang="ja-JP" altLang="en-US" sz="1800" dirty="0"/>
              <a:t>“</a:t>
            </a:r>
            <a:r>
              <a:rPr lang="en-US" altLang="ja-JP" sz="1800" dirty="0" err="1"/>
              <a:t>Nauman</a:t>
            </a:r>
            <a:r>
              <a:rPr lang="en-US" altLang="ja-JP" sz="1800" dirty="0"/>
              <a:t>", "</a:t>
            </a:r>
            <a:r>
              <a:rPr lang="en-US" altLang="ja-JP" sz="1800" dirty="0" err="1"/>
              <a:t>Sarwar</a:t>
            </a:r>
            <a:r>
              <a:rPr lang="en-US" altLang="ja-JP" sz="1800" dirty="0"/>
              <a:t>", 800.00);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ptr</a:t>
            </a:r>
            <a:r>
              <a:rPr lang="en-US" sz="1800" dirty="0"/>
              <a:t> = &amp;b;  // base-class pointer to derived-class object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ptr</a:t>
            </a:r>
            <a:r>
              <a:rPr lang="en-US" sz="1800" dirty="0"/>
              <a:t>-&gt;print();                           // dynamic binding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 &lt;&lt; " earned $" &lt;&lt; </a:t>
            </a:r>
            <a:r>
              <a:rPr lang="en-US" sz="1800" dirty="0" err="1"/>
              <a:t>ptr</a:t>
            </a:r>
            <a:r>
              <a:rPr lang="en-US" sz="1800" dirty="0"/>
              <a:t>-&gt;earnings(); // dynamic binding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b.print</a:t>
            </a:r>
            <a:r>
              <a:rPr lang="en-US" sz="1800" dirty="0"/>
              <a:t>();                              // static binding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 &lt;&lt; " earned $" &lt;&lt; </a:t>
            </a:r>
            <a:r>
              <a:rPr lang="en-US" sz="1800" dirty="0" err="1"/>
              <a:t>b.earnings</a:t>
            </a:r>
            <a:r>
              <a:rPr lang="en-US" sz="1800" dirty="0"/>
              <a:t>();    // static binding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CommissionWorker</a:t>
            </a:r>
            <a:r>
              <a:rPr lang="en-US" sz="1800" dirty="0"/>
              <a:t> c(</a:t>
            </a:r>
            <a:r>
              <a:rPr lang="ja-JP" altLang="en-US" sz="1800" dirty="0"/>
              <a:t>“</a:t>
            </a:r>
            <a:r>
              <a:rPr lang="en-US" altLang="ja-JP" sz="1800" dirty="0" err="1"/>
              <a:t>Qasim</a:t>
            </a:r>
            <a:r>
              <a:rPr lang="en-US" altLang="ja-JP" sz="1800" dirty="0"/>
              <a:t>", </a:t>
            </a:r>
            <a:r>
              <a:rPr lang="ja-JP" altLang="en-US" sz="1800" dirty="0"/>
              <a:t>“</a:t>
            </a:r>
            <a:r>
              <a:rPr lang="en-US" altLang="ja-JP" sz="1800" dirty="0"/>
              <a:t>Ali", 3.0, 150);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ptr</a:t>
            </a:r>
            <a:r>
              <a:rPr lang="en-US" sz="1800" dirty="0"/>
              <a:t> = &amp;c;  // base-class pointer to derived-class object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ptr</a:t>
            </a:r>
            <a:r>
              <a:rPr lang="en-US" sz="1800" dirty="0"/>
              <a:t>-&gt;print();                           // dynamic binding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 &lt;&lt; " earned $" &lt;&lt; </a:t>
            </a:r>
            <a:r>
              <a:rPr lang="en-US" sz="1800" dirty="0" err="1"/>
              <a:t>ptr</a:t>
            </a:r>
            <a:r>
              <a:rPr lang="en-US" sz="1800" dirty="0"/>
              <a:t>-&gt;earnings(); // dynamic binding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c.print</a:t>
            </a:r>
            <a:r>
              <a:rPr lang="en-US" sz="1800" dirty="0"/>
              <a:t>();                              // static binding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 &lt;&lt; " earned $" &lt;&lt; </a:t>
            </a:r>
            <a:r>
              <a:rPr lang="en-US" sz="1800" dirty="0" err="1"/>
              <a:t>c.earnings</a:t>
            </a:r>
            <a:r>
              <a:rPr lang="en-US" sz="1800" dirty="0"/>
              <a:t>();    // static binding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98894957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56388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BasePlusCommissionEmployee</a:t>
            </a:r>
            <a:r>
              <a:rPr lang="en-US" sz="1800" dirty="0"/>
              <a:t> p("</a:t>
            </a:r>
            <a:r>
              <a:rPr lang="en-US" sz="1800" dirty="0" err="1"/>
              <a:t>Mehshan</a:t>
            </a:r>
            <a:r>
              <a:rPr lang="en-US" sz="1800" dirty="0"/>
              <a:t>", "Mustafa", 2.5, 200, 1000.0);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ptr</a:t>
            </a:r>
            <a:r>
              <a:rPr lang="en-US" sz="1800" dirty="0"/>
              <a:t> = &amp;p;  // base-class pointer to derived-class object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ptr</a:t>
            </a:r>
            <a:r>
              <a:rPr lang="en-US" sz="1800" dirty="0"/>
              <a:t>-&gt;print();                           // dynamic binding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 &lt;&lt; " earned $" &lt;&lt; </a:t>
            </a:r>
            <a:r>
              <a:rPr lang="en-US" sz="1800" dirty="0" err="1"/>
              <a:t>ptr</a:t>
            </a:r>
            <a:r>
              <a:rPr lang="en-US" sz="1800" dirty="0"/>
              <a:t>-&gt;earnings(); // dynamic binding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p.print</a:t>
            </a:r>
            <a:r>
              <a:rPr lang="en-US" sz="1800" dirty="0"/>
              <a:t>();                              // static binding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 &lt;&lt; " earned $" &lt;&lt; </a:t>
            </a:r>
            <a:r>
              <a:rPr lang="en-US" sz="1800" dirty="0" err="1"/>
              <a:t>p.earnings</a:t>
            </a:r>
            <a:r>
              <a:rPr lang="en-US" sz="1800" dirty="0"/>
              <a:t>();    // static binding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HourlyWorker</a:t>
            </a:r>
            <a:r>
              <a:rPr lang="en-US" sz="1800" dirty="0"/>
              <a:t> h(</a:t>
            </a:r>
            <a:r>
              <a:rPr lang="ja-JP" altLang="en-US" sz="1800" dirty="0"/>
              <a:t>“</a:t>
            </a:r>
            <a:r>
              <a:rPr lang="en-US" altLang="ja-JP" sz="1800" dirty="0" err="1"/>
              <a:t>Samer</a:t>
            </a:r>
            <a:r>
              <a:rPr lang="en-US" altLang="ja-JP" sz="1800" dirty="0"/>
              <a:t>", </a:t>
            </a:r>
            <a:r>
              <a:rPr lang="ja-JP" altLang="en-US" sz="1800" dirty="0"/>
              <a:t>“</a:t>
            </a:r>
            <a:r>
              <a:rPr lang="en-US" altLang="ja-JP" sz="1800" dirty="0" err="1"/>
              <a:t>Tufail</a:t>
            </a:r>
            <a:r>
              <a:rPr lang="en-US" altLang="ja-JP" sz="1800" dirty="0"/>
              <a:t>", 13.75, 40);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ptr</a:t>
            </a:r>
            <a:r>
              <a:rPr lang="en-US" sz="1800" dirty="0"/>
              <a:t> = &amp;h;  // base-class pointer to derived-class object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ptr</a:t>
            </a:r>
            <a:r>
              <a:rPr lang="en-US" sz="1800" dirty="0"/>
              <a:t>-&gt;print();                           // dynamic binding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 &lt;&lt; " earned $" &lt;&lt; </a:t>
            </a:r>
            <a:r>
              <a:rPr lang="en-US" sz="1800" dirty="0" err="1"/>
              <a:t>ptr</a:t>
            </a:r>
            <a:r>
              <a:rPr lang="en-US" sz="1800" dirty="0"/>
              <a:t>-&gt;earnings(); // dynamic binding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h.print</a:t>
            </a:r>
            <a:r>
              <a:rPr lang="en-US" sz="1800" dirty="0"/>
              <a:t>();                              // static binding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 &lt;&lt; " earned $" &lt;&lt; </a:t>
            </a:r>
            <a:r>
              <a:rPr lang="en-US" sz="1800" dirty="0" err="1"/>
              <a:t>h.earnings</a:t>
            </a:r>
            <a:r>
              <a:rPr lang="en-US" sz="1800" dirty="0"/>
              <a:t>();    // static binding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0000FF"/>
                </a:solidFill>
              </a:rPr>
              <a:t>return</a:t>
            </a:r>
            <a:r>
              <a:rPr lang="en-US" sz="1800" dirty="0"/>
              <a:t> 0;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8086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55" name="Rectangle 23"/>
          <p:cNvSpPr>
            <a:spLocks noGrp="1" noChangeArrowheads="1"/>
          </p:cNvSpPr>
          <p:nvPr>
            <p:ph type="title"/>
          </p:nvPr>
        </p:nvSpPr>
        <p:spPr>
          <a:xfrm>
            <a:off x="990600" y="-9205"/>
            <a:ext cx="8153400" cy="90772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>
                <a:solidFill>
                  <a:srgbClr val="D20000"/>
                </a:solidFill>
              </a:rPr>
              <a:t>Inheritance Concept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4941FD-4BEB-43B1-8E10-2189F4C9518E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114300" y="3124200"/>
            <a:ext cx="1905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FF00"/>
                </a:solidFill>
              </a:rPr>
              <a:t>Rectangle</a:t>
            </a:r>
          </a:p>
        </p:txBody>
      </p:sp>
      <p:sp>
        <p:nvSpPr>
          <p:cNvPr id="14341" name="AutoShape 8"/>
          <p:cNvSpPr>
            <a:spLocks noChangeArrowheads="1"/>
          </p:cNvSpPr>
          <p:nvPr/>
        </p:nvSpPr>
        <p:spPr bwMode="auto">
          <a:xfrm>
            <a:off x="2305050" y="2376232"/>
            <a:ext cx="1981200" cy="1295400"/>
          </a:xfrm>
          <a:prstGeom prst="triangle">
            <a:avLst>
              <a:gd name="adj" fmla="val 500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FFFF00"/>
                </a:solidFill>
              </a:rPr>
              <a:t>Triangle</a:t>
            </a:r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 flipH="1">
            <a:off x="1066800" y="2362200"/>
            <a:ext cx="533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Rectangle 15"/>
          <p:cNvSpPr>
            <a:spLocks noChangeArrowheads="1"/>
          </p:cNvSpPr>
          <p:nvPr/>
        </p:nvSpPr>
        <p:spPr bwMode="auto">
          <a:xfrm>
            <a:off x="4572000" y="1447800"/>
            <a:ext cx="4419600" cy="2286000"/>
          </a:xfrm>
          <a:prstGeom prst="rect">
            <a:avLst/>
          </a:prstGeom>
          <a:solidFill>
            <a:srgbClr val="D5E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class Polygon{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D20000"/>
                </a:solidFill>
                <a:latin typeface="Consolas" panose="020B0609020204030204" pitchFamily="49" charset="0"/>
              </a:rPr>
              <a:t>protected: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	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numVertices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	float *</a:t>
            </a:r>
            <a:r>
              <a:rPr lang="en-US" sz="1600" b="1" dirty="0" err="1">
                <a:latin typeface="Consolas" panose="020B0609020204030204" pitchFamily="49" charset="0"/>
              </a:rPr>
              <a:t>xCoord</a:t>
            </a:r>
            <a:r>
              <a:rPr lang="en-US" sz="1600" b="1" dirty="0">
                <a:latin typeface="Consolas" panose="020B0609020204030204" pitchFamily="49" charset="0"/>
              </a:rPr>
              <a:t>, float *</a:t>
            </a:r>
            <a:r>
              <a:rPr lang="en-US" sz="1600" b="1" dirty="0" err="1">
                <a:latin typeface="Consolas" panose="020B0609020204030204" pitchFamily="49" charset="0"/>
              </a:rPr>
              <a:t>yCoord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void set(float *x, float *y, 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nV</a:t>
            </a:r>
            <a:r>
              <a:rPr lang="en-US" sz="1600" b="1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0849" name="Rectangle 17"/>
          <p:cNvSpPr>
            <a:spLocks noChangeArrowheads="1"/>
          </p:cNvSpPr>
          <p:nvPr/>
        </p:nvSpPr>
        <p:spPr bwMode="auto">
          <a:xfrm>
            <a:off x="103361" y="4191000"/>
            <a:ext cx="3992955" cy="2438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sz="800" dirty="0">
              <a:solidFill>
                <a:srgbClr val="000066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class Rectangle : public Polygon{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	public: 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	   float area();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0851" name="AutoShape 19"/>
          <p:cNvSpPr>
            <a:spLocks noChangeArrowheads="1"/>
          </p:cNvSpPr>
          <p:nvPr/>
        </p:nvSpPr>
        <p:spPr bwMode="auto">
          <a:xfrm>
            <a:off x="4136302" y="5151119"/>
            <a:ext cx="393448" cy="259081"/>
          </a:xfrm>
          <a:prstGeom prst="left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/>
          </a:p>
        </p:txBody>
      </p:sp>
      <p:sp>
        <p:nvSpPr>
          <p:cNvPr id="120852" name="Rectangle 20"/>
          <p:cNvSpPr>
            <a:spLocks noChangeArrowheads="1"/>
          </p:cNvSpPr>
          <p:nvPr/>
        </p:nvSpPr>
        <p:spPr bwMode="auto">
          <a:xfrm>
            <a:off x="4553893" y="4191000"/>
            <a:ext cx="4419600" cy="2438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class Rectangle{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D20000"/>
                </a:solidFill>
                <a:latin typeface="Consolas" panose="020B0609020204030204" pitchFamily="49" charset="0"/>
              </a:rPr>
              <a:t>protected: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	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numVertices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	float *</a:t>
            </a:r>
            <a:r>
              <a:rPr lang="en-US" sz="1600" b="1" dirty="0" err="1">
                <a:latin typeface="Consolas" panose="020B0609020204030204" pitchFamily="49" charset="0"/>
              </a:rPr>
              <a:t>xCoord</a:t>
            </a:r>
            <a:r>
              <a:rPr lang="en-US" sz="1600" b="1" dirty="0">
                <a:latin typeface="Consolas" panose="020B0609020204030204" pitchFamily="49" charset="0"/>
              </a:rPr>
              <a:t>, float *</a:t>
            </a:r>
            <a:r>
              <a:rPr lang="en-US" sz="1600" b="1" dirty="0" err="1">
                <a:latin typeface="Consolas" panose="020B0609020204030204" pitchFamily="49" charset="0"/>
              </a:rPr>
              <a:t>yCoord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void set(float *x, float *y, 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nV</a:t>
            </a:r>
            <a:r>
              <a:rPr lang="en-US" sz="1600" b="1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float area();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};</a:t>
            </a:r>
          </a:p>
          <a:p>
            <a:pPr eaLnBrk="1" hangingPunct="1">
              <a:spcBef>
                <a:spcPct val="20000"/>
              </a:spcBef>
            </a:pPr>
            <a:endParaRPr lang="en-US" sz="2000" dirty="0">
              <a:solidFill>
                <a:srgbClr val="000066"/>
              </a:solidFill>
            </a:endParaRPr>
          </a:p>
        </p:txBody>
      </p:sp>
      <p:sp>
        <p:nvSpPr>
          <p:cNvPr id="14347" name="Rectangle 6"/>
          <p:cNvSpPr>
            <a:spLocks noChangeArrowheads="1"/>
          </p:cNvSpPr>
          <p:nvPr/>
        </p:nvSpPr>
        <p:spPr bwMode="auto">
          <a:xfrm>
            <a:off x="1295400" y="1447800"/>
            <a:ext cx="1828800" cy="609600"/>
          </a:xfrm>
          <a:prstGeom prst="rect">
            <a:avLst/>
          </a:prstGeom>
          <a:solidFill>
            <a:srgbClr val="FFFF99">
              <a:alpha val="0"/>
            </a:srgbClr>
          </a:solidFill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000066"/>
                </a:solidFill>
              </a:rPr>
              <a:t>Polygon</a:t>
            </a:r>
          </a:p>
        </p:txBody>
      </p:sp>
      <p:pic>
        <p:nvPicPr>
          <p:cNvPr id="14348" name="Picture 2" descr="http://upload.wikimedia.org/wikipedia/commons/thumb/8/8f/Simple_polygon.svg/220px-Simple_polyg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37259"/>
            <a:ext cx="2819400" cy="158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9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4" grpId="0" animBg="1"/>
      <p:bldP spid="120849" grpId="0" animBg="1"/>
      <p:bldP spid="120851" grpId="0" animBg="1"/>
      <p:bldP spid="1208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72" name="Rectangle 16"/>
          <p:cNvSpPr>
            <a:spLocks noGrp="1" noChangeArrowheads="1"/>
          </p:cNvSpPr>
          <p:nvPr>
            <p:ph type="title"/>
          </p:nvPr>
        </p:nvSpPr>
        <p:spPr>
          <a:xfrm>
            <a:off x="990600" y="39687"/>
            <a:ext cx="8088517" cy="84613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solidFill>
                  <a:srgbClr val="D20000"/>
                </a:solidFill>
              </a:rPr>
              <a:t>Inheritance Concept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0FDDDC9-D5F9-43AF-A061-EEF6D0537D7B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04800" y="3200400"/>
            <a:ext cx="1752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FF00"/>
                </a:solidFill>
              </a:rPr>
              <a:t>Rectangle</a:t>
            </a: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2209800" y="3173994"/>
            <a:ext cx="2057400" cy="982206"/>
          </a:xfrm>
          <a:prstGeom prst="triangle">
            <a:avLst>
              <a:gd name="adj" fmla="val 500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FF00"/>
                </a:solidFill>
              </a:rPr>
              <a:t>Triangle</a:t>
            </a:r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 flipH="1">
            <a:off x="1066800" y="2362200"/>
            <a:ext cx="533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>
            <a:off x="2590800" y="2362200"/>
            <a:ext cx="533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4638360" y="1199560"/>
            <a:ext cx="4354716" cy="2325279"/>
          </a:xfrm>
          <a:prstGeom prst="rect">
            <a:avLst/>
          </a:prstGeom>
          <a:solidFill>
            <a:srgbClr val="D5E3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class Polygon{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D20000"/>
                </a:solidFill>
                <a:latin typeface="Consolas" panose="020B0609020204030204" pitchFamily="49" charset="0"/>
              </a:rPr>
              <a:t>protected: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numVertices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   float *</a:t>
            </a:r>
            <a:r>
              <a:rPr lang="en-US" sz="1600" b="1" dirty="0" err="1">
                <a:latin typeface="Consolas" panose="020B0609020204030204" pitchFamily="49" charset="0"/>
              </a:rPr>
              <a:t>xCoord</a:t>
            </a:r>
            <a:r>
              <a:rPr lang="en-US" sz="1600" b="1" dirty="0">
                <a:latin typeface="Consolas" panose="020B0609020204030204" pitchFamily="49" charset="0"/>
              </a:rPr>
              <a:t>, float *</a:t>
            </a:r>
            <a:r>
              <a:rPr lang="en-US" sz="1600" b="1" dirty="0" err="1">
                <a:latin typeface="Consolas" panose="020B0609020204030204" pitchFamily="49" charset="0"/>
              </a:rPr>
              <a:t>yCoord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void set(float *x, float *y, 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nV</a:t>
            </a:r>
            <a:r>
              <a:rPr lang="en-US" sz="1600" b="1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};</a:t>
            </a:r>
          </a:p>
          <a:p>
            <a:pPr eaLnBrk="1" hangingPunct="1">
              <a:spcBef>
                <a:spcPct val="20000"/>
              </a:spcBef>
            </a:pPr>
            <a:endParaRPr lang="en-US" sz="1600" b="1" dirty="0">
              <a:latin typeface="Consolas" panose="020B0609020204030204" pitchFamily="49" charset="0"/>
            </a:endParaRPr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185580" y="4611986"/>
            <a:ext cx="3819840" cy="1905000"/>
          </a:xfrm>
          <a:prstGeom prst="rect">
            <a:avLst/>
          </a:prstGeom>
          <a:solidFill>
            <a:srgbClr val="FFCCF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sz="800" dirty="0">
              <a:solidFill>
                <a:srgbClr val="006600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class Triangle : public Polygon{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   float area();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5370" name="AutoShape 12"/>
          <p:cNvSpPr>
            <a:spLocks noChangeArrowheads="1"/>
          </p:cNvSpPr>
          <p:nvPr/>
        </p:nvSpPr>
        <p:spPr bwMode="auto">
          <a:xfrm>
            <a:off x="4071780" y="5496522"/>
            <a:ext cx="381000" cy="228600"/>
          </a:xfrm>
          <a:prstGeom prst="left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/>
          </a:p>
        </p:txBody>
      </p:sp>
      <p:sp>
        <p:nvSpPr>
          <p:cNvPr id="15371" name="Rectangle 13"/>
          <p:cNvSpPr>
            <a:spLocks noChangeArrowheads="1"/>
          </p:cNvSpPr>
          <p:nvPr/>
        </p:nvSpPr>
        <p:spPr bwMode="auto">
          <a:xfrm>
            <a:off x="4638360" y="3941275"/>
            <a:ext cx="4354717" cy="25908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class Triangle{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D20000"/>
                </a:solidFill>
                <a:latin typeface="Consolas" panose="020B0609020204030204" pitchFamily="49" charset="0"/>
              </a:rPr>
              <a:t>protected: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numVertices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    float *</a:t>
            </a:r>
            <a:r>
              <a:rPr lang="en-US" sz="1600" b="1" dirty="0" err="1">
                <a:latin typeface="Consolas" panose="020B0609020204030204" pitchFamily="49" charset="0"/>
              </a:rPr>
              <a:t>xCoord</a:t>
            </a:r>
            <a:r>
              <a:rPr lang="en-US" sz="1600" b="1" dirty="0">
                <a:latin typeface="Consolas" panose="020B0609020204030204" pitchFamily="49" charset="0"/>
              </a:rPr>
              <a:t>, float *</a:t>
            </a:r>
            <a:r>
              <a:rPr lang="en-US" sz="1600" b="1" dirty="0" err="1">
                <a:latin typeface="Consolas" panose="020B0609020204030204" pitchFamily="49" charset="0"/>
              </a:rPr>
              <a:t>yCoord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void set(float *x, float *y, 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nV</a:t>
            </a:r>
            <a:r>
              <a:rPr lang="en-US" sz="1600" b="1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float area();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};</a:t>
            </a:r>
          </a:p>
          <a:p>
            <a:pPr eaLnBrk="1" hangingPunct="1">
              <a:spcBef>
                <a:spcPct val="20000"/>
              </a:spcBef>
            </a:pPr>
            <a:endParaRPr lang="en-US" sz="2000" dirty="0">
              <a:solidFill>
                <a:srgbClr val="000066"/>
              </a:solidFill>
            </a:endParaRPr>
          </a:p>
        </p:txBody>
      </p:sp>
      <p:sp>
        <p:nvSpPr>
          <p:cNvPr id="15372" name="Rectangle 6"/>
          <p:cNvSpPr>
            <a:spLocks noChangeArrowheads="1"/>
          </p:cNvSpPr>
          <p:nvPr/>
        </p:nvSpPr>
        <p:spPr bwMode="auto">
          <a:xfrm>
            <a:off x="1295400" y="1447800"/>
            <a:ext cx="1828800" cy="609600"/>
          </a:xfrm>
          <a:prstGeom prst="rect">
            <a:avLst/>
          </a:prstGeom>
          <a:solidFill>
            <a:srgbClr val="FFFF99">
              <a:alpha val="0"/>
            </a:srgbClr>
          </a:solidFill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000066"/>
                </a:solidFill>
              </a:rPr>
              <a:t>Polygon</a:t>
            </a:r>
          </a:p>
        </p:txBody>
      </p:sp>
      <p:pic>
        <p:nvPicPr>
          <p:cNvPr id="15373" name="Picture 2" descr="http://upload.wikimedia.org/wikipedia/commons/thumb/8/8f/Simple_polygon.svg/220px-Simple_polyg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51025"/>
            <a:ext cx="23622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76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08066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900" b="1" dirty="0">
                <a:solidFill>
                  <a:srgbClr val="D20000"/>
                </a:solidFill>
              </a:rPr>
              <a:t>Inheritance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900" b="1" dirty="0">
                <a:solidFill>
                  <a:srgbClr val="D20000"/>
                </a:solidFill>
              </a:rPr>
              <a:t>Concept</a:t>
            </a:r>
          </a:p>
        </p:txBody>
      </p:sp>
      <p:sp>
        <p:nvSpPr>
          <p:cNvPr id="16388" name="Text Box 10"/>
          <p:cNvSpPr txBox="1">
            <a:spLocks noChangeArrowheads="1"/>
          </p:cNvSpPr>
          <p:nvPr/>
        </p:nvSpPr>
        <p:spPr bwMode="auto">
          <a:xfrm>
            <a:off x="1839913" y="1306512"/>
            <a:ext cx="82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/>
              <a:t>Point</a:t>
            </a:r>
          </a:p>
        </p:txBody>
      </p:sp>
      <p:sp>
        <p:nvSpPr>
          <p:cNvPr id="16389" name="Text Box 11"/>
          <p:cNvSpPr txBox="1">
            <a:spLocks noChangeArrowheads="1"/>
          </p:cNvSpPr>
          <p:nvPr/>
        </p:nvSpPr>
        <p:spPr bwMode="auto">
          <a:xfrm>
            <a:off x="1146175" y="2373312"/>
            <a:ext cx="92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/>
              <a:t>Circle</a:t>
            </a:r>
          </a:p>
        </p:txBody>
      </p:sp>
      <p:sp>
        <p:nvSpPr>
          <p:cNvPr id="16390" name="Text Box 12"/>
          <p:cNvSpPr txBox="1">
            <a:spLocks noChangeArrowheads="1"/>
          </p:cNvSpPr>
          <p:nvPr/>
        </p:nvSpPr>
        <p:spPr bwMode="auto">
          <a:xfrm>
            <a:off x="2301875" y="2373312"/>
            <a:ext cx="130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/>
              <a:t>3D-Point</a:t>
            </a:r>
          </a:p>
        </p:txBody>
      </p:sp>
      <p:sp>
        <p:nvSpPr>
          <p:cNvPr id="16391" name="Rectangle 21"/>
          <p:cNvSpPr>
            <a:spLocks noChangeArrowheads="1"/>
          </p:cNvSpPr>
          <p:nvPr/>
        </p:nvSpPr>
        <p:spPr bwMode="auto">
          <a:xfrm>
            <a:off x="5327964" y="1581936"/>
            <a:ext cx="3581400" cy="1882916"/>
          </a:xfrm>
          <a:prstGeom prst="rect">
            <a:avLst/>
          </a:prstGeom>
          <a:solidFill>
            <a:srgbClr val="D5E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class Point{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protected: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x, y;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   void set (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a, 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b);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3142" name="Rectangle 22"/>
          <p:cNvSpPr>
            <a:spLocks noChangeArrowheads="1"/>
          </p:cNvSpPr>
          <p:nvPr/>
        </p:nvSpPr>
        <p:spPr bwMode="auto">
          <a:xfrm>
            <a:off x="914400" y="4419600"/>
            <a:ext cx="3505200" cy="1295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class Circle : public Point{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private: 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   double r;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3143" name="Rectangle 23"/>
          <p:cNvSpPr>
            <a:spLocks noChangeArrowheads="1"/>
          </p:cNvSpPr>
          <p:nvPr/>
        </p:nvSpPr>
        <p:spPr bwMode="auto">
          <a:xfrm>
            <a:off x="5327964" y="4419600"/>
            <a:ext cx="3587436" cy="1295400"/>
          </a:xfrm>
          <a:prstGeom prst="rect">
            <a:avLst/>
          </a:prstGeom>
          <a:solidFill>
            <a:srgbClr val="FFCC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class 3D-Point: public Point{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private: 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z;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6394" name="Text Box 24"/>
          <p:cNvSpPr txBox="1">
            <a:spLocks noChangeArrowheads="1"/>
          </p:cNvSpPr>
          <p:nvPr/>
        </p:nvSpPr>
        <p:spPr bwMode="auto">
          <a:xfrm>
            <a:off x="3048000" y="1227137"/>
            <a:ext cx="3079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800" b="1"/>
              <a:t>x</a:t>
            </a:r>
          </a:p>
          <a:p>
            <a:pPr eaLnBrk="1" hangingPunct="1"/>
            <a:r>
              <a:rPr lang="en-US" sz="1800" b="1"/>
              <a:t>y</a:t>
            </a:r>
          </a:p>
        </p:txBody>
      </p:sp>
      <p:sp>
        <p:nvSpPr>
          <p:cNvPr id="133145" name="Text Box 25"/>
          <p:cNvSpPr txBox="1">
            <a:spLocks noChangeArrowheads="1"/>
          </p:cNvSpPr>
          <p:nvPr/>
        </p:nvSpPr>
        <p:spPr bwMode="auto">
          <a:xfrm>
            <a:off x="1524000" y="2819400"/>
            <a:ext cx="3079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800" b="1"/>
              <a:t>x</a:t>
            </a:r>
          </a:p>
          <a:p>
            <a:pPr eaLnBrk="1" hangingPunct="1"/>
            <a:r>
              <a:rPr lang="en-US" sz="1800" b="1"/>
              <a:t>y</a:t>
            </a:r>
          </a:p>
          <a:p>
            <a:pPr eaLnBrk="1" hangingPunct="1"/>
            <a:r>
              <a:rPr lang="en-US" sz="1800" b="1"/>
              <a:t>r</a:t>
            </a:r>
          </a:p>
        </p:txBody>
      </p:sp>
      <p:sp>
        <p:nvSpPr>
          <p:cNvPr id="133146" name="Text Box 26"/>
          <p:cNvSpPr txBox="1">
            <a:spLocks noChangeArrowheads="1"/>
          </p:cNvSpPr>
          <p:nvPr/>
        </p:nvSpPr>
        <p:spPr bwMode="auto">
          <a:xfrm>
            <a:off x="2743200" y="2819400"/>
            <a:ext cx="3079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800" b="1"/>
              <a:t>x</a:t>
            </a:r>
          </a:p>
          <a:p>
            <a:pPr eaLnBrk="1" hangingPunct="1"/>
            <a:r>
              <a:rPr lang="en-US" sz="1800" b="1"/>
              <a:t>y</a:t>
            </a:r>
          </a:p>
          <a:p>
            <a:pPr eaLnBrk="1" hangingPunct="1"/>
            <a:r>
              <a:rPr lang="en-US" sz="1800" b="1"/>
              <a:t>z</a:t>
            </a:r>
          </a:p>
        </p:txBody>
      </p:sp>
      <p:sp>
        <p:nvSpPr>
          <p:cNvPr id="133147" name="Line 27"/>
          <p:cNvSpPr>
            <a:spLocks noChangeShapeType="1"/>
          </p:cNvSpPr>
          <p:nvPr/>
        </p:nvSpPr>
        <p:spPr bwMode="auto">
          <a:xfrm flipH="1">
            <a:off x="1600200" y="176371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48" name="Line 28"/>
          <p:cNvSpPr>
            <a:spLocks noChangeShapeType="1"/>
          </p:cNvSpPr>
          <p:nvPr/>
        </p:nvSpPr>
        <p:spPr bwMode="auto">
          <a:xfrm>
            <a:off x="2438400" y="176371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2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2" grpId="0" animBg="1"/>
      <p:bldP spid="133143" grpId="0" animBg="1"/>
      <p:bldP spid="133145" grpId="0" animBg="1"/>
      <p:bldP spid="133146" grpId="0" animBg="1"/>
      <p:bldP spid="133147" grpId="0" animBg="1"/>
      <p:bldP spid="1331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69066" y="-17352"/>
            <a:ext cx="8153400" cy="931752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Define a Class Hierarchy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9972" y="1066800"/>
            <a:ext cx="8987828" cy="571500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Syntax:</a:t>
            </a:r>
          </a:p>
          <a:p>
            <a:pPr>
              <a:buFontTx/>
              <a:buNone/>
            </a:pPr>
            <a:r>
              <a:rPr lang="en-US" sz="3600" b="1" i="1" dirty="0">
                <a:ea typeface="ＭＳ Ｐゴシック" panose="020B0600070205080204" pitchFamily="34" charset="-128"/>
              </a:rPr>
              <a:t>	</a:t>
            </a:r>
            <a:r>
              <a:rPr lang="en-US" b="1" dirty="0">
                <a:ea typeface="ＭＳ Ｐゴシック" panose="020B0600070205080204" pitchFamily="34" charset="-128"/>
              </a:rPr>
              <a:t>class </a:t>
            </a:r>
            <a:r>
              <a:rPr lang="en-US" sz="2800" b="1" i="1" dirty="0" err="1">
                <a:solidFill>
                  <a:srgbClr val="008000"/>
                </a:solidFill>
                <a:ea typeface="ＭＳ Ｐゴシック" panose="020B0600070205080204" pitchFamily="34" charset="-128"/>
              </a:rPr>
              <a:t>DerivedClassName</a:t>
            </a:r>
            <a:r>
              <a:rPr lang="en-US" sz="28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800" b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:</a:t>
            </a:r>
            <a:r>
              <a:rPr lang="en-US" sz="2800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 access-level </a:t>
            </a:r>
            <a:r>
              <a:rPr lang="en-US" sz="2800" b="1" i="1" dirty="0" err="1">
                <a:solidFill>
                  <a:srgbClr val="008000"/>
                </a:solidFill>
                <a:ea typeface="ＭＳ Ｐゴシック" panose="020B0600070205080204" pitchFamily="34" charset="-128"/>
              </a:rPr>
              <a:t>BaseClassName</a:t>
            </a:r>
            <a:endParaRPr lang="en-US" sz="2800" b="1" i="1" dirty="0">
              <a:solidFill>
                <a:srgbClr val="008000"/>
              </a:solidFill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sz="900" i="1" dirty="0">
              <a:solidFill>
                <a:srgbClr val="006600"/>
              </a:solidFill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sz="2800" i="1" dirty="0">
                <a:ea typeface="ＭＳ Ｐゴシック" panose="020B0600070205080204" pitchFamily="34" charset="-128"/>
              </a:rPr>
              <a:t>	where </a:t>
            </a:r>
          </a:p>
          <a:p>
            <a:pPr lvl="1"/>
            <a:r>
              <a:rPr 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access-level </a:t>
            </a:r>
            <a:r>
              <a:rPr lang="en-US" b="1" dirty="0">
                <a:ea typeface="ＭＳ Ｐゴシック" panose="020B0600070205080204" pitchFamily="34" charset="-128"/>
              </a:rPr>
              <a:t>specifies</a:t>
            </a:r>
            <a:r>
              <a:rPr lang="en-US" dirty="0">
                <a:ea typeface="ＭＳ Ｐゴシック" panose="020B0600070205080204" pitchFamily="34" charset="-128"/>
              </a:rPr>
              <a:t> the </a:t>
            </a:r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type of derivation</a:t>
            </a:r>
          </a:p>
          <a:p>
            <a:pPr lvl="2"/>
            <a:r>
              <a:rPr lang="en-US" sz="2800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private</a:t>
            </a:r>
            <a:r>
              <a:rPr lang="en-US" sz="2800" b="1" dirty="0">
                <a:ea typeface="ＭＳ Ｐゴシック" panose="020B0600070205080204" pitchFamily="34" charset="-128"/>
              </a:rPr>
              <a:t> by default, or</a:t>
            </a:r>
          </a:p>
          <a:p>
            <a:pPr lvl="2"/>
            <a:r>
              <a:rPr lang="en-US" sz="2800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public</a:t>
            </a:r>
          </a:p>
          <a:p>
            <a:pPr lvl="2"/>
            <a:endParaRPr lang="en-US" sz="2800" b="1" dirty="0">
              <a:solidFill>
                <a:srgbClr val="2C14DE"/>
              </a:solidFill>
              <a:ea typeface="ＭＳ Ｐゴシック" panose="020B0600070205080204" pitchFamily="34" charset="-128"/>
            </a:endParaRPr>
          </a:p>
          <a:p>
            <a:r>
              <a:rPr lang="en-US" b="1" dirty="0">
                <a:solidFill>
                  <a:srgbClr val="006600"/>
                </a:solidFill>
                <a:ea typeface="ＭＳ Ｐゴシック" panose="020B0600070205080204" pitchFamily="34" charset="-128"/>
              </a:rPr>
              <a:t>Any class can serve as a base class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Thus a </a:t>
            </a:r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derived class </a:t>
            </a:r>
            <a:r>
              <a:rPr lang="en-US" b="1" dirty="0">
                <a:ea typeface="ＭＳ Ｐゴシック" panose="020B0600070205080204" pitchFamily="34" charset="-128"/>
              </a:rPr>
              <a:t>can also be </a:t>
            </a:r>
            <a:r>
              <a:rPr lang="en-US" dirty="0">
                <a:ea typeface="ＭＳ Ｐゴシック" panose="020B0600070205080204" pitchFamily="34" charset="-128"/>
              </a:rPr>
              <a:t>a </a:t>
            </a:r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base class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914400" y="2362200"/>
            <a:ext cx="7239000" cy="533400"/>
          </a:xfrm>
          <a:prstGeom prst="rect">
            <a:avLst/>
          </a:prstGeom>
          <a:solidFill>
            <a:srgbClr val="FFFF99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2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22574"/>
            <a:ext cx="8208066" cy="936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</a:rPr>
              <a:t>Class Derivation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1563687" y="1035608"/>
            <a:ext cx="8258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000" b="1" dirty="0"/>
              <a:t>Point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427196" y="2035868"/>
            <a:ext cx="1133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800" b="1" dirty="0"/>
              <a:t>3D-Point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5562600" y="1224561"/>
            <a:ext cx="3340100" cy="1877765"/>
          </a:xfrm>
          <a:prstGeom prst="rect">
            <a:avLst/>
          </a:prstGeom>
          <a:solidFill>
            <a:srgbClr val="D5E3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class Point{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protected: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x, y;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    void set (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a, 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b);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81000" y="3719482"/>
            <a:ext cx="3585370" cy="16303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class 3D-Point : public Point{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private: 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double z;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	… …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8440" name="Line 13"/>
          <p:cNvSpPr>
            <a:spLocks noChangeShapeType="1"/>
          </p:cNvSpPr>
          <p:nvPr/>
        </p:nvSpPr>
        <p:spPr bwMode="auto">
          <a:xfrm>
            <a:off x="2023852" y="13716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5257801" y="3738250"/>
            <a:ext cx="3652444" cy="159575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class Sphere : public 3D-Point{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private:  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    double r;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	… …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6207" name="Line 15"/>
          <p:cNvSpPr>
            <a:spLocks noChangeShapeType="1"/>
          </p:cNvSpPr>
          <p:nvPr/>
        </p:nvSpPr>
        <p:spPr bwMode="auto">
          <a:xfrm>
            <a:off x="2033291" y="24052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8" name="Text Box 16"/>
          <p:cNvSpPr txBox="1">
            <a:spLocks noChangeArrowheads="1"/>
          </p:cNvSpPr>
          <p:nvPr/>
        </p:nvSpPr>
        <p:spPr bwMode="auto">
          <a:xfrm>
            <a:off x="1496303" y="2989201"/>
            <a:ext cx="10550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000" b="1" dirty="0"/>
              <a:t>Sphere</a:t>
            </a:r>
          </a:p>
        </p:txBody>
      </p:sp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344032" y="5985768"/>
            <a:ext cx="756533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339933"/>
                </a:solidFill>
              </a:rPr>
              <a:t>Point</a:t>
            </a:r>
            <a:r>
              <a:rPr lang="en-US" sz="2000" b="1" dirty="0"/>
              <a:t> is the base class of </a:t>
            </a:r>
            <a:r>
              <a:rPr lang="en-US" sz="2000" b="1" dirty="0">
                <a:solidFill>
                  <a:srgbClr val="339933"/>
                </a:solidFill>
              </a:rPr>
              <a:t>3D-Point</a:t>
            </a:r>
            <a:r>
              <a:rPr lang="en-US" sz="2000" b="1" dirty="0"/>
              <a:t>, while </a:t>
            </a:r>
            <a:r>
              <a:rPr lang="en-US" sz="2000" b="1" dirty="0">
                <a:solidFill>
                  <a:srgbClr val="339933"/>
                </a:solidFill>
              </a:rPr>
              <a:t>3D-Point</a:t>
            </a:r>
            <a:r>
              <a:rPr lang="en-US" sz="2000" b="1" dirty="0"/>
              <a:t> is the base class of </a:t>
            </a:r>
            <a:r>
              <a:rPr lang="en-US" sz="2000" b="1" dirty="0">
                <a:solidFill>
                  <a:srgbClr val="339933"/>
                </a:solidFill>
              </a:rPr>
              <a:t>Sphere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7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6" grpId="0" animBg="1"/>
      <p:bldP spid="136207" grpId="0" animBg="1"/>
      <p:bldP spid="136208" grpId="0"/>
      <p:bldP spid="1362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298"/>
            <a:ext cx="8208066" cy="90610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</a:rPr>
              <a:t>What to inherit?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839200" cy="25908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In principle</a:t>
            </a:r>
            <a:r>
              <a:rPr lang="en-US" dirty="0">
                <a:ea typeface="ＭＳ Ｐゴシック" panose="020B0600070205080204" pitchFamily="34" charset="-128"/>
              </a:rPr>
              <a:t>, </a:t>
            </a:r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every member </a:t>
            </a:r>
            <a:r>
              <a:rPr lang="en-US" dirty="0">
                <a:ea typeface="ＭＳ Ｐゴシック" panose="020B0600070205080204" pitchFamily="34" charset="-128"/>
              </a:rPr>
              <a:t>(</a:t>
            </a:r>
            <a:r>
              <a:rPr lang="en-US" b="1" u="sng" dirty="0">
                <a:ea typeface="ＭＳ Ｐゴシック" panose="020B0600070205080204" pitchFamily="34" charset="-128"/>
              </a:rPr>
              <a:t>but not private</a:t>
            </a:r>
            <a:r>
              <a:rPr lang="en-US" dirty="0">
                <a:ea typeface="ＭＳ Ｐゴシック" panose="020B0600070205080204" pitchFamily="34" charset="-128"/>
              </a:rPr>
              <a:t>) of a </a:t>
            </a:r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base class </a:t>
            </a:r>
            <a:r>
              <a:rPr lang="en-US" dirty="0">
                <a:ea typeface="ＭＳ Ｐゴシック" panose="020B0600070205080204" pitchFamily="34" charset="-128"/>
              </a:rPr>
              <a:t>is </a:t>
            </a:r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inherited</a:t>
            </a:r>
            <a:r>
              <a:rPr lang="en-US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ea typeface="ＭＳ Ｐゴシック" panose="020B0600070205080204" pitchFamily="34" charset="-128"/>
              </a:rPr>
              <a:t>by a </a:t>
            </a:r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derived class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 </a:t>
            </a:r>
            <a:r>
              <a:rPr lang="en-US" b="1" dirty="0">
                <a:ea typeface="ＭＳ Ｐゴシック" panose="020B0600070205080204" pitchFamily="34" charset="-128"/>
              </a:rPr>
              <a:t>just with different access permission</a:t>
            </a:r>
            <a:endParaRPr lang="en-US" sz="1000" b="1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6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2" y="53008"/>
            <a:ext cx="9110868" cy="990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B80000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" y="1143000"/>
            <a:ext cx="8968408" cy="5675244"/>
          </a:xfrm>
        </p:spPr>
        <p:txBody>
          <a:bodyPr>
            <a:normAutofit/>
          </a:bodyPr>
          <a:lstStyle/>
          <a:p>
            <a:r>
              <a:rPr lang="en-US" sz="2800" dirty="0"/>
              <a:t>What Is Inheritance?, Protected Members and Class Access, Constructors and Destructors in Base and Derived Classes, Redefining Base Class Functions, Class Hierarchies, </a:t>
            </a:r>
            <a:r>
              <a:rPr lang="en-US" sz="2800" dirty="0">
                <a:solidFill>
                  <a:srgbClr val="FF0000"/>
                </a:solidFill>
              </a:rPr>
              <a:t>Polymorphism and Virtual Member Functions, Abstract Base Classes and Pure Virtual Functions</a:t>
            </a:r>
            <a:r>
              <a:rPr lang="en-US" sz="2800" dirty="0"/>
              <a:t>, Multiple Inheritance</a:t>
            </a:r>
            <a:endParaRPr lang="en-US" sz="2800" b="1" dirty="0"/>
          </a:p>
          <a:p>
            <a:r>
              <a:rPr lang="en-US" sz="2800" b="1" dirty="0"/>
              <a:t>8 Lectures (1 Hour /</a:t>
            </a:r>
            <a:r>
              <a:rPr lang="en-US" sz="2800" b="1" dirty="0" err="1"/>
              <a:t>lec</a:t>
            </a:r>
            <a:r>
              <a:rPr lang="en-US" sz="2800" b="1" dirty="0"/>
              <a:t>)</a:t>
            </a:r>
          </a:p>
          <a:p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77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7058"/>
            <a:ext cx="8284266" cy="87734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Access Control Over the Members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3886200" y="1142999"/>
            <a:ext cx="5029200" cy="1828800"/>
          </a:xfrm>
        </p:spPr>
        <p:txBody>
          <a:bodyPr/>
          <a:lstStyle/>
          <a:p>
            <a:r>
              <a:rPr lang="en-US" b="1" dirty="0">
                <a:ea typeface="ＭＳ Ｐゴシック" panose="020B0600070205080204" pitchFamily="34" charset="-128"/>
              </a:rPr>
              <a:t>Two levels </a:t>
            </a:r>
            <a:r>
              <a:rPr lang="en-US" dirty="0">
                <a:ea typeface="ＭＳ Ｐゴシック" panose="020B0600070205080204" pitchFamily="34" charset="-128"/>
              </a:rPr>
              <a:t>of </a:t>
            </a:r>
            <a:r>
              <a:rPr lang="en-US" b="1" dirty="0">
                <a:ea typeface="ＭＳ Ｐゴシック" panose="020B0600070205080204" pitchFamily="34" charset="-128"/>
              </a:rPr>
              <a:t>access control </a:t>
            </a:r>
            <a:r>
              <a:rPr lang="en-US" dirty="0">
                <a:ea typeface="ＭＳ Ｐゴシック" panose="020B0600070205080204" pitchFamily="34" charset="-128"/>
              </a:rPr>
              <a:t>over </a:t>
            </a:r>
            <a:r>
              <a:rPr lang="en-US" b="1" dirty="0">
                <a:ea typeface="ＭＳ Ｐゴシック" panose="020B0600070205080204" pitchFamily="34" charset="-128"/>
              </a:rPr>
              <a:t>class members</a:t>
            </a:r>
          </a:p>
          <a:p>
            <a:pPr lvl="1"/>
            <a:r>
              <a:rPr 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class definition</a:t>
            </a:r>
          </a:p>
          <a:p>
            <a:pPr lvl="1"/>
            <a:r>
              <a:rPr lang="en-US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inheritance type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048079"/>
              </p:ext>
            </p:extLst>
          </p:nvPr>
        </p:nvGraphicFramePr>
        <p:xfrm>
          <a:off x="533400" y="1905000"/>
          <a:ext cx="28956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945307" imgH="1910002" progId="">
                  <p:embed/>
                </p:oleObj>
              </mc:Choice>
              <mc:Fallback>
                <p:oleObj name="VISIO" r:id="rId2" imgW="1945307" imgH="191000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28956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4267200" y="3390900"/>
            <a:ext cx="4572000" cy="1524000"/>
          </a:xfrm>
          <a:prstGeom prst="rect">
            <a:avLst/>
          </a:prstGeom>
          <a:solidFill>
            <a:srgbClr val="CCFF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000" dirty="0"/>
              <a:t>class Point{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D20000"/>
                </a:solidFill>
              </a:rPr>
              <a:t>protected: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x, y;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D20000"/>
                </a:solidFill>
              </a:rPr>
              <a:t>public: </a:t>
            </a:r>
            <a:r>
              <a:rPr lang="en-US" sz="2000" dirty="0"/>
              <a:t>void set(</a:t>
            </a:r>
            <a:r>
              <a:rPr lang="en-US" sz="2000" dirty="0" err="1"/>
              <a:t>int</a:t>
            </a:r>
            <a:r>
              <a:rPr lang="en-US" sz="2000" dirty="0"/>
              <a:t> a, </a:t>
            </a:r>
            <a:r>
              <a:rPr lang="en-US" sz="2000" dirty="0" err="1"/>
              <a:t>int</a:t>
            </a:r>
            <a:r>
              <a:rPr lang="en-US" sz="2000" dirty="0"/>
              <a:t> b);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/>
              <a:t>};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4267200" y="5334000"/>
            <a:ext cx="4572000" cy="11430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000" dirty="0">
                <a:solidFill>
                  <a:srgbClr val="000066"/>
                </a:solidFill>
              </a:rPr>
              <a:t>class Circle : </a:t>
            </a:r>
            <a:r>
              <a:rPr lang="en-US" sz="2000" b="1" dirty="0">
                <a:solidFill>
                  <a:srgbClr val="008000"/>
                </a:solidFill>
              </a:rPr>
              <a:t>public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>
                <a:solidFill>
                  <a:srgbClr val="000066"/>
                </a:solidFill>
              </a:rPr>
              <a:t>Point{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olidFill>
                  <a:srgbClr val="000066"/>
                </a:solidFill>
              </a:rPr>
              <a:t>	… …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olidFill>
                  <a:srgbClr val="000066"/>
                </a:solidFill>
              </a:rPr>
              <a:t>};</a:t>
            </a:r>
          </a:p>
        </p:txBody>
      </p:sp>
      <p:sp>
        <p:nvSpPr>
          <p:cNvPr id="8" name="Rectangle 7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5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/>
      <p:bldP spid="40967" grpId="0" animBg="1"/>
      <p:bldP spid="4096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99" y="73936"/>
            <a:ext cx="9067800" cy="840464"/>
          </a:xfrm>
          <a:solidFill>
            <a:schemeClr val="bg1"/>
          </a:solidFill>
        </p:spPr>
        <p:txBody>
          <a:bodyPr lIns="92075" tIns="46038" rIns="92075" bIns="46038" anchor="b"/>
          <a:lstStyle/>
          <a:p>
            <a:r>
              <a:rPr 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Constructor Rules for Derived Classes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2772" y="1066800"/>
            <a:ext cx="8918827" cy="1143000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ea typeface="ＭＳ Ｐゴシック" panose="020B0600070205080204" pitchFamily="34" charset="-128"/>
              </a:rPr>
              <a:t>	The </a:t>
            </a:r>
            <a:r>
              <a:rPr lang="en-US" sz="2400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default constructor </a:t>
            </a:r>
            <a:r>
              <a:rPr lang="en-US" sz="2400" dirty="0">
                <a:ea typeface="ＭＳ Ｐゴシック" panose="020B0600070205080204" pitchFamily="34" charset="-128"/>
              </a:rPr>
              <a:t>and the </a:t>
            </a:r>
            <a:r>
              <a:rPr lang="en-US" sz="2400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destructor</a:t>
            </a:r>
            <a:r>
              <a:rPr lang="en-US" sz="2400" dirty="0">
                <a:ea typeface="ＭＳ Ｐゴシック" panose="020B0600070205080204" pitchFamily="34" charset="-128"/>
              </a:rPr>
              <a:t> of the </a:t>
            </a:r>
            <a:r>
              <a:rPr lang="en-US" sz="2400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base class </a:t>
            </a:r>
            <a:r>
              <a:rPr lang="en-US" sz="2400" dirty="0">
                <a:ea typeface="ＭＳ Ｐゴシック" panose="020B0600070205080204" pitchFamily="34" charset="-128"/>
              </a:rPr>
              <a:t>are </a:t>
            </a:r>
            <a:r>
              <a:rPr lang="en-US" sz="2400" b="1" u="sng" dirty="0">
                <a:ea typeface="ＭＳ Ｐゴシック" panose="020B0600070205080204" pitchFamily="34" charset="-128"/>
              </a:rPr>
              <a:t>always called </a:t>
            </a:r>
            <a:r>
              <a:rPr lang="en-US" sz="2400" dirty="0">
                <a:ea typeface="ＭＳ Ｐゴシック" panose="020B0600070205080204" pitchFamily="34" charset="-128"/>
              </a:rPr>
              <a:t>when a </a:t>
            </a:r>
            <a:r>
              <a:rPr lang="en-US" sz="2400" b="1" u="sng" dirty="0">
                <a:ea typeface="ＭＳ Ｐゴシック" panose="020B0600070205080204" pitchFamily="34" charset="-128"/>
              </a:rPr>
              <a:t>new object </a:t>
            </a:r>
            <a:r>
              <a:rPr lang="en-US" sz="2400" dirty="0">
                <a:ea typeface="ＭＳ Ｐゴシック" panose="020B0600070205080204" pitchFamily="34" charset="-128"/>
              </a:rPr>
              <a:t>of a </a:t>
            </a:r>
            <a:r>
              <a:rPr lang="en-US" sz="2400" b="1" dirty="0">
                <a:ea typeface="ＭＳ Ｐゴシック" panose="020B0600070205080204" pitchFamily="34" charset="-128"/>
              </a:rPr>
              <a:t>derived class </a:t>
            </a:r>
            <a:r>
              <a:rPr lang="en-US" sz="2400" dirty="0">
                <a:ea typeface="ＭＳ Ｐゴシック" panose="020B0600070205080204" pitchFamily="34" charset="-128"/>
              </a:rPr>
              <a:t>is </a:t>
            </a:r>
            <a:r>
              <a:rPr lang="en-US" sz="2400" b="1" u="sng" dirty="0">
                <a:ea typeface="ＭＳ Ｐゴシック" panose="020B0600070205080204" pitchFamily="34" charset="-128"/>
              </a:rPr>
              <a:t>created</a:t>
            </a:r>
            <a:r>
              <a:rPr lang="en-US" sz="2400" dirty="0">
                <a:ea typeface="ＭＳ Ｐゴシック" panose="020B0600070205080204" pitchFamily="34" charset="-128"/>
              </a:rPr>
              <a:t> or </a:t>
            </a:r>
            <a:r>
              <a:rPr lang="en-US" sz="2400" b="1" u="sng" dirty="0">
                <a:ea typeface="ＭＳ Ｐゴシック" panose="020B0600070205080204" pitchFamily="34" charset="-128"/>
              </a:rPr>
              <a:t>destroyed</a:t>
            </a:r>
            <a:r>
              <a:rPr lang="en-US" sz="2400" dirty="0">
                <a:ea typeface="ＭＳ Ｐゴシック" panose="020B0600070205080204" pitchFamily="34" charset="-128"/>
              </a:rPr>
              <a:t>. 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228600" y="2514601"/>
            <a:ext cx="4267200" cy="213360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class A {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	A ( )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	  { </a:t>
            </a:r>
            <a:r>
              <a:rPr lang="en-US" sz="1600" b="1" dirty="0" err="1">
                <a:latin typeface="Consolas" panose="020B0609020204030204" pitchFamily="49" charset="0"/>
              </a:rPr>
              <a:t>cout</a:t>
            </a:r>
            <a:r>
              <a:rPr lang="en-US" sz="1600" b="1" dirty="0">
                <a:latin typeface="Consolas" panose="020B0609020204030204" pitchFamily="49" charset="0"/>
              </a:rPr>
              <a:t>&lt;&lt; </a:t>
            </a:r>
            <a:r>
              <a:rPr lang="en-US" altLang="fr-FR" sz="1600" b="1" dirty="0">
                <a:latin typeface="Consolas" panose="020B0609020204030204" pitchFamily="49" charset="0"/>
              </a:rPr>
              <a:t>“</a:t>
            </a:r>
            <a:r>
              <a:rPr lang="en-US" sz="1600" b="1" dirty="0" err="1">
                <a:latin typeface="Consolas" panose="020B0609020204030204" pitchFamily="49" charset="0"/>
              </a:rPr>
              <a:t>A:default</a:t>
            </a:r>
            <a:r>
              <a:rPr lang="en-US" altLang="fr-FR" sz="1600" b="1" dirty="0">
                <a:latin typeface="Consolas" panose="020B0609020204030204" pitchFamily="49" charset="0"/>
              </a:rPr>
              <a:t>”</a:t>
            </a:r>
            <a:r>
              <a:rPr lang="en-US" sz="1600" b="1" dirty="0">
                <a:latin typeface="Consolas" panose="020B0609020204030204" pitchFamily="49" charset="0"/>
              </a:rPr>
              <a:t>&lt;&lt;</a:t>
            </a:r>
            <a:r>
              <a:rPr lang="en-US" sz="1600" b="1" dirty="0" err="1">
                <a:latin typeface="Consolas" panose="020B0609020204030204" pitchFamily="49" charset="0"/>
              </a:rPr>
              <a:t>endl</a:t>
            </a:r>
            <a:r>
              <a:rPr lang="en-US" sz="1600" b="1" dirty="0">
                <a:latin typeface="Consolas" panose="020B0609020204030204" pitchFamily="49" charset="0"/>
              </a:rPr>
              <a:t>; }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	A (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a)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	  { </a:t>
            </a:r>
            <a:r>
              <a:rPr lang="en-US" sz="1600" b="1" dirty="0" err="1">
                <a:latin typeface="Consolas" panose="020B0609020204030204" pitchFamily="49" charset="0"/>
              </a:rPr>
              <a:t>cout</a:t>
            </a:r>
            <a:r>
              <a:rPr lang="en-US" sz="1600" b="1" dirty="0">
                <a:latin typeface="Consolas" panose="020B0609020204030204" pitchFamily="49" charset="0"/>
              </a:rPr>
              <a:t>&lt;&lt;</a:t>
            </a:r>
            <a:r>
              <a:rPr lang="en-US" altLang="fr-FR" sz="1600" b="1" dirty="0">
                <a:latin typeface="Consolas" panose="020B0609020204030204" pitchFamily="49" charset="0"/>
              </a:rPr>
              <a:t>“</a:t>
            </a:r>
            <a:r>
              <a:rPr lang="en-US" sz="1600" b="1" dirty="0" err="1">
                <a:latin typeface="Consolas" panose="020B0609020204030204" pitchFamily="49" charset="0"/>
              </a:rPr>
              <a:t>A:parameter</a:t>
            </a:r>
            <a:r>
              <a:rPr lang="en-US" altLang="fr-FR" sz="1600" b="1" dirty="0">
                <a:latin typeface="Consolas" panose="020B0609020204030204" pitchFamily="49" charset="0"/>
              </a:rPr>
              <a:t>”</a:t>
            </a:r>
            <a:r>
              <a:rPr lang="en-US" sz="1600" b="1" dirty="0">
                <a:latin typeface="Consolas" panose="020B0609020204030204" pitchFamily="49" charset="0"/>
              </a:rPr>
              <a:t>&lt;&lt;</a:t>
            </a:r>
            <a:r>
              <a:rPr lang="en-US" sz="1600" b="1" dirty="0" err="1">
                <a:latin typeface="Consolas" panose="020B0609020204030204" pitchFamily="49" charset="0"/>
              </a:rPr>
              <a:t>endl</a:t>
            </a:r>
            <a:r>
              <a:rPr lang="en-US" sz="1600" b="1" dirty="0">
                <a:latin typeface="Consolas" panose="020B0609020204030204" pitchFamily="49" charset="0"/>
              </a:rPr>
              <a:t>; }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5410200" y="2499359"/>
            <a:ext cx="3276600" cy="214884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class B : public A 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  public: 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	B (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a)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	    { </a:t>
            </a:r>
            <a:r>
              <a:rPr lang="en-US" sz="1600" b="1" dirty="0" err="1">
                <a:latin typeface="Consolas" panose="020B0609020204030204" pitchFamily="49" charset="0"/>
              </a:rPr>
              <a:t>cout</a:t>
            </a:r>
            <a:r>
              <a:rPr lang="en-US" sz="1600" b="1" dirty="0">
                <a:latin typeface="Consolas" panose="020B0609020204030204" pitchFamily="49" charset="0"/>
              </a:rPr>
              <a:t>&lt;&lt;</a:t>
            </a:r>
            <a:r>
              <a:rPr lang="en-US" altLang="fr-FR" sz="1600" b="1" dirty="0">
                <a:latin typeface="Consolas" panose="020B0609020204030204" pitchFamily="49" charset="0"/>
              </a:rPr>
              <a:t>“</a:t>
            </a:r>
            <a:r>
              <a:rPr lang="en-US" sz="1600" b="1" dirty="0">
                <a:latin typeface="Consolas" panose="020B0609020204030204" pitchFamily="49" charset="0"/>
              </a:rPr>
              <a:t>B</a:t>
            </a:r>
            <a:r>
              <a:rPr lang="en-US" altLang="fr-FR" sz="1600" b="1" dirty="0">
                <a:latin typeface="Consolas" panose="020B0609020204030204" pitchFamily="49" charset="0"/>
              </a:rPr>
              <a:t>”</a:t>
            </a:r>
            <a:r>
              <a:rPr lang="en-US" sz="1600" b="1" dirty="0">
                <a:latin typeface="Consolas" panose="020B0609020204030204" pitchFamily="49" charset="0"/>
              </a:rPr>
              <a:t>&lt;&lt;</a:t>
            </a:r>
            <a:r>
              <a:rPr lang="en-US" sz="1600" b="1" dirty="0" err="1">
                <a:latin typeface="Consolas" panose="020B0609020204030204" pitchFamily="49" charset="0"/>
              </a:rPr>
              <a:t>endl</a:t>
            </a:r>
            <a:r>
              <a:rPr lang="en-US" sz="1600" b="1" dirty="0">
                <a:latin typeface="Consolas" panose="020B0609020204030204" pitchFamily="49" charset="0"/>
              </a:rPr>
              <a:t>; }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2209800" y="5791200"/>
            <a:ext cx="1905000" cy="40011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000">
                <a:latin typeface="Consolas" panose="020B0609020204030204" pitchFamily="49" charset="0"/>
              </a:rPr>
              <a:t>B test(1);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5867400" y="5791200"/>
            <a:ext cx="1752600" cy="708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srgbClr val="2C14DE"/>
                </a:solidFill>
              </a:rPr>
              <a:t>A:default</a:t>
            </a:r>
            <a:endParaRPr lang="en-US" sz="2000" dirty="0">
              <a:solidFill>
                <a:srgbClr val="2C14DE"/>
              </a:solidFill>
            </a:endParaRPr>
          </a:p>
          <a:p>
            <a:pPr>
              <a:defRPr/>
            </a:pPr>
            <a:r>
              <a:rPr lang="en-US" sz="2000" dirty="0">
                <a:solidFill>
                  <a:srgbClr val="2C14DE"/>
                </a:solidFill>
              </a:rPr>
              <a:t>B</a:t>
            </a: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4784725" y="5729288"/>
            <a:ext cx="10679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000" b="1" u="sng" dirty="0"/>
              <a:t>output: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0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nimBg="1"/>
      <p:bldP spid="101381" grpId="0" animBg="1"/>
      <p:bldP spid="101382" grpId="0" animBg="1"/>
      <p:bldP spid="101383" grpId="0" animBg="1"/>
      <p:bldP spid="10138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956"/>
            <a:ext cx="8208066" cy="807244"/>
          </a:xfrm>
        </p:spPr>
        <p:txBody>
          <a:bodyPr lIns="92075" tIns="46038" rIns="92075" bIns="46038" anchor="b">
            <a:normAutofit/>
          </a:bodyPr>
          <a:lstStyle/>
          <a:p>
            <a:r>
              <a:rPr lang="en-US" sz="4000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Constructor Rules for Derived Classes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9122466" cy="762000"/>
          </a:xfrm>
        </p:spPr>
        <p:txBody>
          <a:bodyPr lIns="92075" tIns="46038" rIns="92075" bIns="46038"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ea typeface="ＭＳ Ｐゴシック" panose="020B0600070205080204" pitchFamily="34" charset="-128"/>
              </a:rPr>
              <a:t>	You can also </a:t>
            </a:r>
            <a:r>
              <a:rPr lang="en-US" sz="2800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specify</a:t>
            </a:r>
            <a:r>
              <a:rPr lang="en-US" sz="2800" b="1" dirty="0">
                <a:ea typeface="ＭＳ Ｐゴシック" panose="020B0600070205080204" pitchFamily="34" charset="-128"/>
              </a:rPr>
              <a:t> an </a:t>
            </a:r>
            <a:r>
              <a:rPr lang="en-US" sz="2800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constructor</a:t>
            </a:r>
            <a:r>
              <a:rPr lang="en-US" sz="2800" b="1" dirty="0">
                <a:ea typeface="ＭＳ Ｐゴシック" panose="020B0600070205080204" pitchFamily="34" charset="-128"/>
              </a:rPr>
              <a:t> of the </a:t>
            </a:r>
            <a:r>
              <a:rPr lang="en-US" sz="2800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base class </a:t>
            </a:r>
            <a:r>
              <a:rPr lang="en-US" sz="2800" b="1" u="sng" dirty="0">
                <a:ea typeface="ＭＳ Ｐゴシック" panose="020B0600070205080204" pitchFamily="34" charset="-128"/>
              </a:rPr>
              <a:t>other than</a:t>
            </a:r>
            <a:r>
              <a:rPr lang="en-US" sz="2800" b="1" dirty="0">
                <a:ea typeface="ＭＳ Ｐゴシック" panose="020B0600070205080204" pitchFamily="34" charset="-128"/>
              </a:rPr>
              <a:t> the </a:t>
            </a:r>
            <a:r>
              <a:rPr lang="en-US" sz="2800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default constructor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494922" y="3307533"/>
            <a:ext cx="4098925" cy="21336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class A {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   public: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	A ( )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	  {</a:t>
            </a:r>
            <a:r>
              <a:rPr lang="en-US" sz="1600" b="1" dirty="0" err="1">
                <a:latin typeface="Consolas" panose="020B0609020204030204" pitchFamily="49" charset="0"/>
              </a:rPr>
              <a:t>cout</a:t>
            </a:r>
            <a:r>
              <a:rPr lang="en-US" sz="1600" b="1" dirty="0">
                <a:latin typeface="Consolas" panose="020B0609020204030204" pitchFamily="49" charset="0"/>
              </a:rPr>
              <a:t>&lt;&lt; </a:t>
            </a:r>
            <a:r>
              <a:rPr lang="en-US" altLang="fr-FR" sz="1600" b="1" dirty="0">
                <a:latin typeface="Consolas" panose="020B0609020204030204" pitchFamily="49" charset="0"/>
              </a:rPr>
              <a:t>“</a:t>
            </a:r>
            <a:r>
              <a:rPr lang="en-US" sz="1600" b="1" dirty="0" err="1">
                <a:latin typeface="Consolas" panose="020B0609020204030204" pitchFamily="49" charset="0"/>
              </a:rPr>
              <a:t>A:default</a:t>
            </a:r>
            <a:r>
              <a:rPr lang="en-US" altLang="fr-FR" sz="1600" b="1" dirty="0">
                <a:latin typeface="Consolas" panose="020B0609020204030204" pitchFamily="49" charset="0"/>
              </a:rPr>
              <a:t>”</a:t>
            </a:r>
            <a:r>
              <a:rPr lang="en-US" sz="1600" b="1" dirty="0">
                <a:latin typeface="Consolas" panose="020B0609020204030204" pitchFamily="49" charset="0"/>
              </a:rPr>
              <a:t>&lt;&lt;</a:t>
            </a:r>
            <a:r>
              <a:rPr lang="en-US" sz="1600" b="1" dirty="0" err="1">
                <a:latin typeface="Consolas" panose="020B0609020204030204" pitchFamily="49" charset="0"/>
              </a:rPr>
              <a:t>endl</a:t>
            </a:r>
            <a:r>
              <a:rPr lang="en-US" sz="1600" b="1" dirty="0">
                <a:latin typeface="Consolas" panose="020B0609020204030204" pitchFamily="49" charset="0"/>
              </a:rPr>
              <a:t>;}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	A (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a)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	  {</a:t>
            </a:r>
            <a:r>
              <a:rPr lang="en-US" sz="1600" b="1" dirty="0" err="1">
                <a:latin typeface="Consolas" panose="020B0609020204030204" pitchFamily="49" charset="0"/>
              </a:rPr>
              <a:t>cout</a:t>
            </a:r>
            <a:r>
              <a:rPr lang="en-US" sz="1600" b="1" dirty="0">
                <a:latin typeface="Consolas" panose="020B0609020204030204" pitchFamily="49" charset="0"/>
              </a:rPr>
              <a:t>&lt;&lt;</a:t>
            </a:r>
            <a:r>
              <a:rPr lang="en-US" altLang="fr-FR" sz="1600" b="1" dirty="0">
                <a:latin typeface="Consolas" panose="020B0609020204030204" pitchFamily="49" charset="0"/>
              </a:rPr>
              <a:t>“</a:t>
            </a:r>
            <a:r>
              <a:rPr lang="en-US" sz="1600" b="1" dirty="0" err="1">
                <a:latin typeface="Consolas" panose="020B0609020204030204" pitchFamily="49" charset="0"/>
              </a:rPr>
              <a:t>A:parameter</a:t>
            </a:r>
            <a:r>
              <a:rPr lang="en-US" altLang="fr-FR" sz="1600" b="1" dirty="0">
                <a:latin typeface="Consolas" panose="020B0609020204030204" pitchFamily="49" charset="0"/>
              </a:rPr>
              <a:t>”</a:t>
            </a:r>
            <a:r>
              <a:rPr lang="en-US" sz="1600" b="1" dirty="0">
                <a:latin typeface="Consolas" panose="020B0609020204030204" pitchFamily="49" charset="0"/>
              </a:rPr>
              <a:t>&lt;&lt;</a:t>
            </a:r>
            <a:r>
              <a:rPr lang="en-US" sz="1600" b="1" dirty="0" err="1">
                <a:latin typeface="Consolas" panose="020B0609020204030204" pitchFamily="49" charset="0"/>
              </a:rPr>
              <a:t>endl</a:t>
            </a:r>
            <a:r>
              <a:rPr lang="en-US" sz="1600" b="1" dirty="0">
                <a:latin typeface="Consolas" panose="020B0609020204030204" pitchFamily="49" charset="0"/>
              </a:rPr>
              <a:t>;}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5410200" y="3307533"/>
            <a:ext cx="3048000" cy="1752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class C : public A {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public: 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2C14DE"/>
                </a:solidFill>
                <a:latin typeface="Consolas" panose="020B0609020204030204" pitchFamily="49" charset="0"/>
              </a:rPr>
              <a:t>C (</a:t>
            </a:r>
            <a:r>
              <a:rPr lang="en-US" sz="1600" b="1" dirty="0" err="1">
                <a:solidFill>
                  <a:srgbClr val="2C14DE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2C14DE"/>
                </a:solidFill>
                <a:latin typeface="Consolas" panose="020B0609020204030204" pitchFamily="49" charset="0"/>
              </a:rPr>
              <a:t> a) : A(a)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	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fr-F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“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C</a:t>
            </a:r>
            <a:r>
              <a:rPr lang="en-US" altLang="fr-F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”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;}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3124200" y="5791200"/>
            <a:ext cx="1239838" cy="4000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000" dirty="0"/>
              <a:t>C test(1);</a:t>
            </a: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5867400" y="5791200"/>
            <a:ext cx="1752600" cy="708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2C14DE"/>
                </a:solidFill>
              </a:rPr>
              <a:t>A:parameter</a:t>
            </a:r>
          </a:p>
          <a:p>
            <a:pPr>
              <a:defRPr/>
            </a:pPr>
            <a:r>
              <a:rPr lang="en-US" sz="2000" dirty="0">
                <a:solidFill>
                  <a:srgbClr val="2C14DE"/>
                </a:solidFill>
              </a:rPr>
              <a:t>C</a:t>
            </a:r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4784725" y="5729288"/>
            <a:ext cx="901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000"/>
              <a:t>output:</a:t>
            </a:r>
          </a:p>
        </p:txBody>
      </p:sp>
      <p:sp>
        <p:nvSpPr>
          <p:cNvPr id="21514" name="Text Box 9"/>
          <p:cNvSpPr txBox="1">
            <a:spLocks noChangeArrowheads="1"/>
          </p:cNvSpPr>
          <p:nvPr/>
        </p:nvSpPr>
        <p:spPr bwMode="auto">
          <a:xfrm>
            <a:off x="278158" y="1941493"/>
            <a:ext cx="8566150" cy="95410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/>
            <a:r>
              <a:rPr lang="en-US" sz="16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DerivedClassCon</a:t>
            </a:r>
            <a:r>
              <a:rPr lang="en-US" sz="1600" b="1" dirty="0">
                <a:solidFill>
                  <a:srgbClr val="D20000"/>
                </a:solidFill>
                <a:latin typeface="Consolas" panose="020B0609020204030204" pitchFamily="49" charset="0"/>
              </a:rPr>
              <a:t> ( </a:t>
            </a:r>
            <a:r>
              <a:rPr lang="en-US" sz="16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derivedClass</a:t>
            </a:r>
            <a:r>
              <a:rPr lang="en-US" sz="1600" b="1" dirty="0">
                <a:solidFill>
                  <a:srgbClr val="D2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D20000"/>
                </a:solidFill>
                <a:latin typeface="Consolas" panose="020B0609020204030204" pitchFamily="49" charset="0"/>
              </a:rPr>
              <a:t> ) : </a:t>
            </a:r>
            <a:r>
              <a:rPr lang="en-US" sz="16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BaseClassCon</a:t>
            </a:r>
            <a:r>
              <a:rPr lang="en-US" sz="1600" b="1" dirty="0">
                <a:solidFill>
                  <a:srgbClr val="D20000"/>
                </a:solidFill>
                <a:latin typeface="Consolas" panose="020B0609020204030204" pitchFamily="49" charset="0"/>
              </a:rPr>
              <a:t> ( </a:t>
            </a:r>
            <a:r>
              <a:rPr lang="en-US" sz="16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baseClass</a:t>
            </a:r>
            <a:r>
              <a:rPr lang="en-US" sz="1600" b="1" dirty="0">
                <a:solidFill>
                  <a:srgbClr val="D2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D20000"/>
                </a:solidFill>
                <a:latin typeface="Consolas" panose="020B0609020204030204" pitchFamily="49" charset="0"/>
              </a:rPr>
              <a:t> ) 	</a:t>
            </a:r>
          </a:p>
          <a:p>
            <a:pPr lvl="1" eaLnBrk="1" hangingPunct="1"/>
            <a:r>
              <a:rPr lang="en-US" sz="1600" b="1" dirty="0">
                <a:solidFill>
                  <a:srgbClr val="D20000"/>
                </a:solidFill>
                <a:latin typeface="Consolas" panose="020B0609020204030204" pitchFamily="49" charset="0"/>
              </a:rPr>
              <a:t>	{  </a:t>
            </a:r>
            <a:r>
              <a:rPr lang="en-US" sz="16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DerivedClass</a:t>
            </a:r>
            <a:r>
              <a:rPr lang="en-US" sz="1600" b="1" dirty="0">
                <a:solidFill>
                  <a:srgbClr val="D20000"/>
                </a:solidFill>
                <a:latin typeface="Consolas" panose="020B0609020204030204" pitchFamily="49" charset="0"/>
              </a:rPr>
              <a:t> constructor body   }</a:t>
            </a:r>
          </a:p>
          <a:p>
            <a:pPr lvl="1" eaLnBrk="1" hangingPunct="1"/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0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nimBg="1"/>
      <p:bldP spid="160773" grpId="0" animBg="1"/>
      <p:bldP spid="160774" grpId="0" animBg="1"/>
      <p:bldP spid="160775" grpId="0" animBg="1"/>
      <p:bldP spid="16077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973"/>
            <a:ext cx="8208066" cy="94335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Define its Own Members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992313" y="2655888"/>
            <a:ext cx="886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400" dirty="0"/>
              <a:t>Point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1298575" y="3632531"/>
            <a:ext cx="9733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400" dirty="0"/>
              <a:t>Circle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5257800" y="1143000"/>
            <a:ext cx="3505200" cy="1970088"/>
          </a:xfrm>
          <a:prstGeom prst="rect">
            <a:avLst/>
          </a:prstGeom>
          <a:solidFill>
            <a:srgbClr val="D5E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class Point{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D20000"/>
                </a:solidFill>
                <a:latin typeface="Consolas" panose="020B0609020204030204" pitchFamily="49" charset="0"/>
              </a:rPr>
              <a:t>protected: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x, y;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  void set(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a, 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b);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348456" y="4405644"/>
            <a:ext cx="4114800" cy="18938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class Circle : public Point{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 private: 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   double r;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 public: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   void </a:t>
            </a:r>
            <a:r>
              <a:rPr lang="en-US" sz="1600" b="1" dirty="0" err="1">
                <a:latin typeface="Consolas" panose="020B0609020204030204" pitchFamily="49" charset="0"/>
              </a:rPr>
              <a:t>set_r</a:t>
            </a:r>
            <a:r>
              <a:rPr lang="en-US" sz="1600" b="1" dirty="0">
                <a:latin typeface="Consolas" panose="020B0609020204030204" pitchFamily="49" charset="0"/>
              </a:rPr>
              <a:t>(double c);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2905125" y="2641455"/>
            <a:ext cx="3079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800" b="1"/>
              <a:t>x</a:t>
            </a:r>
          </a:p>
          <a:p>
            <a:pPr eaLnBrk="1" hangingPunct="1"/>
            <a:r>
              <a:rPr lang="en-US" sz="1800" b="1"/>
              <a:t>y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990600" y="3398375"/>
            <a:ext cx="3079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800" b="1"/>
              <a:t>x</a:t>
            </a:r>
          </a:p>
          <a:p>
            <a:pPr eaLnBrk="1" hangingPunct="1"/>
            <a:r>
              <a:rPr lang="en-US" sz="1800" b="1"/>
              <a:t>y</a:t>
            </a:r>
          </a:p>
          <a:p>
            <a:pPr eaLnBrk="1" hangingPunct="1"/>
            <a:r>
              <a:rPr lang="en-US" sz="1800" b="1"/>
              <a:t>r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flipH="1">
            <a:off x="1752600" y="3113088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5257800" y="3657600"/>
            <a:ext cx="3505200" cy="26670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class Circle{	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D20000"/>
                </a:solidFill>
                <a:latin typeface="Consolas" panose="020B0609020204030204" pitchFamily="49" charset="0"/>
              </a:rPr>
              <a:t>protected</a:t>
            </a:r>
            <a:r>
              <a:rPr lang="en-US" sz="1600" b="1" dirty="0">
                <a:latin typeface="Consolas" panose="020B0609020204030204" pitchFamily="49" charset="0"/>
              </a:rPr>
              <a:t>: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	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x, y;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D20000"/>
                </a:solidFill>
                <a:latin typeface="Consolas" panose="020B0609020204030204" pitchFamily="49" charset="0"/>
              </a:rPr>
              <a:t>private: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	double r;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D20000"/>
                </a:solidFill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   void set(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a, 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b);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   void </a:t>
            </a:r>
            <a:r>
              <a:rPr lang="en-US" sz="1600" b="1" dirty="0" err="1">
                <a:latin typeface="Consolas" panose="020B0609020204030204" pitchFamily="49" charset="0"/>
              </a:rPr>
              <a:t>set_r</a:t>
            </a:r>
            <a:r>
              <a:rPr lang="en-US" sz="1600" b="1" dirty="0">
                <a:latin typeface="Consolas" panose="020B0609020204030204" pitchFamily="49" charset="0"/>
              </a:rPr>
              <a:t>(double c);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609600" y="1143000"/>
            <a:ext cx="4267200" cy="13112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000" dirty="0">
                <a:latin typeface="Comic Sans MS" panose="030F0702030302020204" pitchFamily="66" charset="0"/>
              </a:rPr>
              <a:t>The derived class can also define its own members,  in addition to the members inherited from the base class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1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6975"/>
            <a:ext cx="8208066" cy="9431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Even more …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80316" y="1089659"/>
            <a:ext cx="9063683" cy="2796540"/>
          </a:xfrm>
        </p:spPr>
        <p:txBody>
          <a:bodyPr>
            <a:normAutofit/>
          </a:bodyPr>
          <a:lstStyle/>
          <a:p>
            <a:r>
              <a:rPr lang="en-US" sz="2800" dirty="0">
                <a:ea typeface="ＭＳ Ｐゴシック" panose="020B0600070205080204" pitchFamily="34" charset="-128"/>
              </a:rPr>
              <a:t>A </a:t>
            </a:r>
            <a:r>
              <a:rPr lang="en-US" sz="2800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derived class</a:t>
            </a:r>
            <a:r>
              <a:rPr lang="en-US" sz="2800" dirty="0">
                <a:ea typeface="ＭＳ Ｐゴシック" panose="020B0600070205080204" pitchFamily="34" charset="-128"/>
              </a:rPr>
              <a:t> can </a:t>
            </a:r>
            <a:r>
              <a:rPr lang="en-US" sz="2800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override</a:t>
            </a:r>
            <a:r>
              <a:rPr lang="en-US" sz="2800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800" b="1" dirty="0">
                <a:ea typeface="ＭＳ Ｐゴシック" panose="020B0600070205080204" pitchFamily="34" charset="-128"/>
              </a:rPr>
              <a:t>methods</a:t>
            </a:r>
            <a:r>
              <a:rPr lang="en-US" sz="2800" dirty="0">
                <a:ea typeface="ＭＳ Ｐゴシック" panose="020B0600070205080204" pitchFamily="34" charset="-128"/>
              </a:rPr>
              <a:t> defined in </a:t>
            </a:r>
            <a:r>
              <a:rPr lang="en-US" sz="2800" b="1" dirty="0">
                <a:ea typeface="ＭＳ Ｐゴシック" panose="020B0600070205080204" pitchFamily="34" charset="-128"/>
              </a:rPr>
              <a:t>its parent class</a:t>
            </a:r>
            <a:r>
              <a:rPr lang="en-US" sz="2800" dirty="0">
                <a:ea typeface="ＭＳ Ｐゴシック" panose="020B0600070205080204" pitchFamily="34" charset="-128"/>
              </a:rPr>
              <a:t>. With overriding:</a:t>
            </a:r>
            <a:endParaRPr lang="en-US" sz="3600" dirty="0">
              <a:ea typeface="ＭＳ Ｐゴシック" panose="020B0600070205080204" pitchFamily="34" charset="-128"/>
            </a:endParaRPr>
          </a:p>
          <a:p>
            <a:pPr lvl="1"/>
            <a:r>
              <a:rPr lang="en-US" sz="2400" dirty="0">
                <a:ea typeface="ＭＳ Ｐゴシック" panose="020B0600070205080204" pitchFamily="34" charset="-128"/>
              </a:rPr>
              <a:t>the </a:t>
            </a:r>
            <a:r>
              <a:rPr lang="en-US" sz="24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method</a:t>
            </a:r>
            <a:r>
              <a:rPr 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dirty="0">
                <a:ea typeface="ＭＳ Ｐゴシック" panose="020B0600070205080204" pitchFamily="34" charset="-128"/>
              </a:rPr>
              <a:t>in the </a:t>
            </a:r>
            <a:r>
              <a:rPr lang="en-US" sz="2400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subclass</a:t>
            </a:r>
            <a:r>
              <a:rPr lang="en-US" sz="2400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dirty="0">
                <a:ea typeface="ＭＳ Ｐゴシック" panose="020B0600070205080204" pitchFamily="34" charset="-128"/>
              </a:rPr>
              <a:t>has the </a:t>
            </a:r>
            <a:r>
              <a:rPr lang="en-US" sz="2400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identical signature </a:t>
            </a:r>
            <a:r>
              <a:rPr lang="en-US" sz="2400" dirty="0">
                <a:ea typeface="ＭＳ Ｐゴシック" panose="020B0600070205080204" pitchFamily="34" charset="-128"/>
              </a:rPr>
              <a:t>to the </a:t>
            </a:r>
            <a:r>
              <a:rPr lang="en-US" sz="2400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method</a:t>
            </a:r>
            <a:r>
              <a:rPr 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sz="2400" dirty="0">
                <a:ea typeface="ＭＳ Ｐゴシック" panose="020B0600070205080204" pitchFamily="34" charset="-128"/>
              </a:rPr>
              <a:t>in the </a:t>
            </a:r>
            <a:r>
              <a:rPr lang="en-US" sz="2400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base class</a:t>
            </a:r>
            <a:r>
              <a:rPr lang="en-US" sz="2400" b="1" dirty="0">
                <a:ea typeface="ＭＳ Ｐゴシック" panose="020B0600070205080204" pitchFamily="34" charset="-128"/>
              </a:rPr>
              <a:t>. </a:t>
            </a:r>
          </a:p>
          <a:p>
            <a:pPr lvl="1"/>
            <a:r>
              <a:rPr lang="en-US" sz="2400" dirty="0">
                <a:ea typeface="ＭＳ Ｐゴシック" panose="020B0600070205080204" pitchFamily="34" charset="-128"/>
              </a:rPr>
              <a:t>a </a:t>
            </a:r>
            <a:r>
              <a:rPr lang="en-US" sz="2400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subclass</a:t>
            </a:r>
            <a:r>
              <a:rPr lang="en-US" sz="2400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implements</a:t>
            </a:r>
            <a:r>
              <a:rPr lang="en-US" sz="2400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dirty="0">
                <a:ea typeface="ＭＳ Ｐゴシック" panose="020B0600070205080204" pitchFamily="34" charset="-128"/>
              </a:rPr>
              <a:t>its </a:t>
            </a:r>
            <a:r>
              <a:rPr lang="en-US" sz="2400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own version </a:t>
            </a:r>
            <a:r>
              <a:rPr lang="en-US" sz="2400" dirty="0">
                <a:ea typeface="ＭＳ Ｐゴシック" panose="020B0600070205080204" pitchFamily="34" charset="-128"/>
              </a:rPr>
              <a:t>of a </a:t>
            </a:r>
            <a:r>
              <a:rPr lang="en-US" sz="2400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base class method</a:t>
            </a:r>
            <a:r>
              <a:rPr lang="en-US" sz="2400" b="1" dirty="0">
                <a:ea typeface="ＭＳ Ｐゴシック" panose="020B0600070205080204" pitchFamily="34" charset="-128"/>
              </a:rPr>
              <a:t>. 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381000" y="3886198"/>
            <a:ext cx="3962400" cy="212605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class A {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protected: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	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x, y;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	void print ()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   { </a:t>
            </a:r>
            <a:r>
              <a:rPr lang="en-US" sz="1600" b="1" dirty="0" err="1">
                <a:latin typeface="Consolas" panose="020B0609020204030204" pitchFamily="49" charset="0"/>
              </a:rPr>
              <a:t>cout</a:t>
            </a:r>
            <a:r>
              <a:rPr lang="en-US" sz="1600" b="1" dirty="0">
                <a:latin typeface="Consolas" panose="020B0609020204030204" pitchFamily="49" charset="0"/>
              </a:rPr>
              <a:t>&lt;&lt;</a:t>
            </a:r>
            <a:r>
              <a:rPr lang="en-US" altLang="fr-FR" sz="1600" b="1" dirty="0">
                <a:latin typeface="Consolas" panose="020B0609020204030204" pitchFamily="49" charset="0"/>
              </a:rPr>
              <a:t>“</a:t>
            </a:r>
            <a:r>
              <a:rPr lang="en-US" sz="1600" b="1" dirty="0">
                <a:latin typeface="Consolas" panose="020B0609020204030204" pitchFamily="49" charset="0"/>
              </a:rPr>
              <a:t>From A</a:t>
            </a:r>
            <a:r>
              <a:rPr lang="en-US" altLang="fr-FR" sz="1600" b="1" dirty="0">
                <a:latin typeface="Consolas" panose="020B0609020204030204" pitchFamily="49" charset="0"/>
              </a:rPr>
              <a:t>”</a:t>
            </a:r>
            <a:r>
              <a:rPr lang="en-US" sz="1600" b="1" dirty="0">
                <a:latin typeface="Consolas" panose="020B0609020204030204" pitchFamily="49" charset="0"/>
              </a:rPr>
              <a:t>&lt;&lt;</a:t>
            </a:r>
            <a:r>
              <a:rPr lang="en-US" sz="1600" b="1" dirty="0" err="1">
                <a:latin typeface="Consolas" panose="020B0609020204030204" pitchFamily="49" charset="0"/>
              </a:rPr>
              <a:t>endl</a:t>
            </a:r>
            <a:r>
              <a:rPr lang="en-US" sz="1600" b="1" dirty="0">
                <a:latin typeface="Consolas" panose="020B0609020204030204" pitchFamily="49" charset="0"/>
              </a:rPr>
              <a:t>; }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4953000" y="3886199"/>
            <a:ext cx="3733800" cy="212605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D20000"/>
                </a:solidFill>
                <a:latin typeface="Consolas" panose="020B0609020204030204" pitchFamily="49" charset="0"/>
              </a:rPr>
              <a:t>class B : public A {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D20000"/>
                </a:solidFill>
                <a:latin typeface="Consolas" panose="020B0609020204030204" pitchFamily="49" charset="0"/>
              </a:rPr>
              <a:t>   public: 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D20000"/>
                </a:solidFill>
                <a:latin typeface="Consolas" panose="020B0609020204030204" pitchFamily="49" charset="0"/>
              </a:rPr>
              <a:t>	void print ()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D20000"/>
                </a:solidFill>
                <a:latin typeface="Consolas" panose="020B0609020204030204" pitchFamily="49" charset="0"/>
              </a:rPr>
              <a:t>	    {</a:t>
            </a:r>
            <a:r>
              <a:rPr lang="en-US" sz="16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cout</a:t>
            </a:r>
            <a:r>
              <a:rPr lang="en-US" sz="1600" b="1" dirty="0">
                <a:solidFill>
                  <a:srgbClr val="D2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fr-FR" sz="1600" b="1" dirty="0">
                <a:solidFill>
                  <a:srgbClr val="D20000"/>
                </a:solidFill>
                <a:latin typeface="Consolas" panose="020B0609020204030204" pitchFamily="49" charset="0"/>
              </a:rPr>
              <a:t>“</a:t>
            </a:r>
            <a:r>
              <a:rPr lang="en-US" sz="1600" b="1" dirty="0">
                <a:solidFill>
                  <a:srgbClr val="D20000"/>
                </a:solidFill>
                <a:latin typeface="Consolas" panose="020B0609020204030204" pitchFamily="49" charset="0"/>
              </a:rPr>
              <a:t>From B</a:t>
            </a:r>
            <a:r>
              <a:rPr lang="en-US" altLang="fr-FR" sz="1600" b="1" dirty="0">
                <a:solidFill>
                  <a:srgbClr val="D20000"/>
                </a:solidFill>
                <a:latin typeface="Consolas" panose="020B0609020204030204" pitchFamily="49" charset="0"/>
              </a:rPr>
              <a:t>”</a:t>
            </a:r>
            <a:r>
              <a:rPr lang="en-US" sz="1600" b="1" dirty="0">
                <a:solidFill>
                  <a:srgbClr val="D2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endl</a:t>
            </a:r>
            <a:r>
              <a:rPr lang="en-US" sz="1600" b="1" dirty="0">
                <a:solidFill>
                  <a:srgbClr val="D20000"/>
                </a:solidFill>
                <a:latin typeface="Consolas" panose="020B0609020204030204" pitchFamily="49" charset="0"/>
              </a:rPr>
              <a:t>;}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D2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52584" name="Line 8"/>
          <p:cNvSpPr>
            <a:spLocks noChangeShapeType="1"/>
          </p:cNvSpPr>
          <p:nvPr/>
        </p:nvSpPr>
        <p:spPr bwMode="auto">
          <a:xfrm flipV="1">
            <a:off x="2286000" y="4679508"/>
            <a:ext cx="3071389" cy="50209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 animBg="1"/>
      <p:bldP spid="152583" grpId="0" animBg="1"/>
      <p:bldP spid="15258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152400" y="1053822"/>
            <a:ext cx="3581400" cy="3137178"/>
          </a:xfrm>
          <a:prstGeom prst="rect">
            <a:avLst/>
          </a:prstGeom>
          <a:solidFill>
            <a:srgbClr val="FFE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 b="1" dirty="0">
                <a:latin typeface="Consolas" panose="020B0609020204030204" pitchFamily="49" charset="0"/>
              </a:rPr>
              <a:t>class Point{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protected: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dirty="0"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x, y;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dirty="0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dirty="0">
                <a:latin typeface="Consolas" panose="020B0609020204030204" pitchFamily="49" charset="0"/>
              </a:rPr>
              <a:t> void </a:t>
            </a: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set</a:t>
            </a:r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a, </a:t>
            </a:r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b)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dirty="0">
                <a:latin typeface="Consolas" panose="020B0609020204030204" pitchFamily="49" charset="0"/>
              </a:rPr>
              <a:t>     { x=a; y=b; }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dirty="0">
                <a:latin typeface="Consolas" panose="020B0609020204030204" pitchFamily="49" charset="0"/>
              </a:rPr>
              <a:t> void </a:t>
            </a:r>
            <a:r>
              <a:rPr lang="en-US" sz="1800" b="1" dirty="0">
                <a:solidFill>
                  <a:srgbClr val="660066"/>
                </a:solidFill>
                <a:latin typeface="Consolas" panose="020B0609020204030204" pitchFamily="49" charset="0"/>
              </a:rPr>
              <a:t>foo</a:t>
            </a:r>
            <a:r>
              <a:rPr lang="en-US" sz="1800" b="1" dirty="0">
                <a:latin typeface="Consolas" panose="020B0609020204030204" pitchFamily="49" charset="0"/>
              </a:rPr>
              <a:t> ();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dirty="0">
                <a:latin typeface="Consolas" panose="020B0609020204030204" pitchFamily="49" charset="0"/>
              </a:rPr>
              <a:t> void </a:t>
            </a:r>
            <a:r>
              <a:rPr lang="en-US" sz="1800" b="1" dirty="0">
                <a:solidFill>
                  <a:srgbClr val="00CC00"/>
                </a:solidFill>
                <a:latin typeface="Consolas" panose="020B0609020204030204" pitchFamily="49" charset="0"/>
              </a:rPr>
              <a:t>print</a:t>
            </a:r>
            <a:r>
              <a:rPr lang="en-US" sz="1800" b="1" dirty="0">
                <a:latin typeface="Consolas" panose="020B0609020204030204" pitchFamily="49" charset="0"/>
              </a:rPr>
              <a:t>();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3886200" y="1085509"/>
            <a:ext cx="5086539" cy="310549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</a:rPr>
              <a:t>class Circle : public Point{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</a:rPr>
              <a:t>private:  double r;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</a:rPr>
              <a:t> void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66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</a:rPr>
              <a:t> a, </a:t>
            </a:r>
            <a:r>
              <a:rPr lang="en-US" sz="1800" b="1" dirty="0" err="1">
                <a:solidFill>
                  <a:srgbClr val="000066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</a:rPr>
              <a:t> b, double c) {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Point :: set(a, b); </a:t>
            </a:r>
            <a:r>
              <a:rPr lang="en-US" sz="1200" b="1" dirty="0">
                <a:solidFill>
                  <a:srgbClr val="2C14DE"/>
                </a:solidFill>
                <a:latin typeface="Consolas" panose="020B0609020204030204" pitchFamily="49" charset="0"/>
              </a:rPr>
              <a:t>//same name function call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</a:rPr>
              <a:t>   r = c;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</a:rPr>
              <a:t>  }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</a:rPr>
              <a:t>  void </a:t>
            </a:r>
            <a:r>
              <a:rPr lang="en-US" sz="1800" b="1" dirty="0">
                <a:solidFill>
                  <a:srgbClr val="BE7100"/>
                </a:solidFill>
                <a:latin typeface="Consolas" panose="020B0609020204030204" pitchFamily="49" charset="0"/>
              </a:rPr>
              <a:t>print</a:t>
            </a: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</a:rPr>
              <a:t>();  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4581" name="Rectangle 9"/>
          <p:cNvSpPr>
            <a:spLocks noChangeArrowheads="1"/>
          </p:cNvSpPr>
          <p:nvPr/>
        </p:nvSpPr>
        <p:spPr bwMode="auto">
          <a:xfrm>
            <a:off x="1066800" y="762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000" dirty="0">
                <a:latin typeface="Comic Sans MS" panose="030F0702030302020204" pitchFamily="66" charset="0"/>
              </a:rPr>
              <a:t>	</a:t>
            </a:r>
            <a:r>
              <a:rPr lang="en-US" sz="4800" b="1" dirty="0">
                <a:solidFill>
                  <a:srgbClr val="D20000"/>
                </a:solidFill>
                <a:latin typeface="+mj-lt"/>
                <a:cs typeface="+mj-cs"/>
              </a:rPr>
              <a:t>Access a Method</a:t>
            </a:r>
          </a:p>
        </p:txBody>
      </p:sp>
      <p:sp>
        <p:nvSpPr>
          <p:cNvPr id="163851" name="Rectangle 11"/>
          <p:cNvSpPr>
            <a:spLocks noChangeArrowheads="1"/>
          </p:cNvSpPr>
          <p:nvPr/>
        </p:nvSpPr>
        <p:spPr bwMode="auto">
          <a:xfrm>
            <a:off x="3962400" y="4664075"/>
            <a:ext cx="47244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800"/>
              <a:t>	Circle C;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800"/>
              <a:t>	C.</a:t>
            </a:r>
            <a:r>
              <a:rPr lang="en-US" sz="1800">
                <a:solidFill>
                  <a:srgbClr val="FF0000"/>
                </a:solidFill>
              </a:rPr>
              <a:t>set</a:t>
            </a:r>
            <a:r>
              <a:rPr lang="en-US" sz="1800"/>
              <a:t>(10,10,100);   // from class Circle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800"/>
              <a:t>	C.</a:t>
            </a:r>
            <a:r>
              <a:rPr lang="en-US" sz="1800">
                <a:solidFill>
                  <a:srgbClr val="660066"/>
                </a:solidFill>
              </a:rPr>
              <a:t>foo </a:t>
            </a:r>
            <a:r>
              <a:rPr lang="en-US" sz="1800"/>
              <a:t>();  // from base class Point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800"/>
              <a:t>	C.</a:t>
            </a:r>
            <a:r>
              <a:rPr lang="en-US" sz="1800">
                <a:solidFill>
                  <a:srgbClr val="BE7100"/>
                </a:solidFill>
              </a:rPr>
              <a:t>print</a:t>
            </a:r>
            <a:r>
              <a:rPr lang="en-US" sz="1800"/>
              <a:t>(); // from class Circle</a:t>
            </a:r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152400" y="4664075"/>
            <a:ext cx="3581400" cy="1219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 dirty="0"/>
              <a:t>Point A;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 err="1"/>
              <a:t>A.</a:t>
            </a:r>
            <a:r>
              <a:rPr lang="en-US" sz="1800" dirty="0" err="1">
                <a:solidFill>
                  <a:schemeClr val="accent2"/>
                </a:solidFill>
              </a:rPr>
              <a:t>set</a:t>
            </a:r>
            <a:r>
              <a:rPr lang="en-US" sz="1800" dirty="0"/>
              <a:t>(30,50);  </a:t>
            </a:r>
            <a:r>
              <a:rPr lang="en-US" sz="1400" dirty="0"/>
              <a:t>// from base class Point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 err="1"/>
              <a:t>A.</a:t>
            </a:r>
            <a:r>
              <a:rPr lang="en-US" sz="1800" dirty="0" err="1">
                <a:solidFill>
                  <a:srgbClr val="00CC00"/>
                </a:solidFill>
              </a:rPr>
              <a:t>print</a:t>
            </a:r>
            <a:r>
              <a:rPr lang="en-US" sz="1800" dirty="0"/>
              <a:t>(); </a:t>
            </a:r>
            <a:r>
              <a:rPr lang="en-US" sz="1400" dirty="0"/>
              <a:t>// from base class Point</a:t>
            </a:r>
          </a:p>
        </p:txBody>
      </p:sp>
      <p:sp>
        <p:nvSpPr>
          <p:cNvPr id="8" name="Rectangle 7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1" grpId="0" animBg="1" autoUpdateAnimBg="0"/>
      <p:bldP spid="163852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60119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  <a:ea typeface="ＭＳ Ｐゴシック" panose="020B0600070205080204" pitchFamily="34" charset="-128"/>
              </a:rPr>
              <a:t>point and circle classes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10600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Point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 protected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int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x,y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 public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   Point(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int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,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int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void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display(void);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Point::Point(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int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a,int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b)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x=a;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y=b;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void Point::display(void)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cout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&lt;&lt;"point = [" &lt;&lt;x&lt;&lt;","&lt;&lt;y&lt;&lt;"]";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70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950" y="914400"/>
            <a:ext cx="8957650" cy="5867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class Circle : public Point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    double radius;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  public: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    Circle(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int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,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int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,double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    void display(void);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Circle::Circle(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int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a,int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b,double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c):Point(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a,b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radius = c;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void Circle::display(void)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Point::display();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cout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&lt;&lt;" and radius = "&lt;&lt;radius;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5574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7507586" cy="5105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4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int</a:t>
            </a: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main(void)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  Circle c(3,4,2.5);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  </a:t>
            </a:r>
            <a:r>
              <a:rPr lang="en-US" sz="24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c.display</a:t>
            </a: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  return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sz="24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en-US" sz="24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400" b="1" u="sng" dirty="0">
                <a:solidFill>
                  <a:srgbClr val="2C14DE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Output: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2C14DE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point=[3,4] and radius = 2.5</a:t>
            </a:r>
          </a:p>
          <a:p>
            <a:pPr>
              <a:buFont typeface="Wingdings" panose="05000000000000000000" pitchFamily="2" charset="2"/>
              <a:buNone/>
            </a:pPr>
            <a:endParaRPr lang="en-US" sz="24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502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33600"/>
            <a:ext cx="8229600" cy="1981200"/>
          </a:xfrm>
        </p:spPr>
        <p:txBody>
          <a:bodyPr>
            <a:normAutofit/>
          </a:bodyPr>
          <a:lstStyle/>
          <a:p>
            <a:br>
              <a:rPr lang="en-US" b="1" u="sng" dirty="0">
                <a:solidFill>
                  <a:srgbClr val="B80000"/>
                </a:solidFill>
              </a:rPr>
            </a:br>
            <a:r>
              <a:rPr lang="en-US" b="1" u="sng" dirty="0">
                <a:solidFill>
                  <a:srgbClr val="B80000"/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341115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33600"/>
            <a:ext cx="8229600" cy="838200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B80000"/>
                </a:solidFill>
              </a:rPr>
            </a:br>
            <a:r>
              <a:rPr lang="en-US" b="1" u="sng" dirty="0">
                <a:solidFill>
                  <a:srgbClr val="B80000"/>
                </a:solidFill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522038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"/>
            <a:ext cx="8382000" cy="8763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b="1" dirty="0">
                <a:solidFill>
                  <a:srgbClr val="C00000"/>
                </a:solidFill>
              </a:rPr>
              <a:t>Class Derivation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105400" y="1247285"/>
            <a:ext cx="3914869" cy="2120901"/>
          </a:xfrm>
          <a:prstGeom prst="rect">
            <a:avLst/>
          </a:prstGeom>
          <a:solidFill>
            <a:srgbClr val="D5E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 b="1" dirty="0">
                <a:latin typeface="Consolas" panose="020B0609020204030204" pitchFamily="49" charset="0"/>
              </a:rPr>
              <a:t>class Point{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protected: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dirty="0"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x, y;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dirty="0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dirty="0">
                <a:latin typeface="Consolas" panose="020B0609020204030204" pitchFamily="49" charset="0"/>
              </a:rPr>
              <a:t>   void set (</a:t>
            </a:r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a, </a:t>
            </a:r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b);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228600" y="3746790"/>
            <a:ext cx="3962400" cy="1828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 b="1">
                <a:solidFill>
                  <a:schemeClr val="accent2"/>
                </a:solidFill>
                <a:latin typeface="Consolas" panose="020B0609020204030204" pitchFamily="49" charset="0"/>
              </a:rPr>
              <a:t>class 3D-Point : public Point{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>
                <a:solidFill>
                  <a:schemeClr val="accent2"/>
                </a:solidFill>
                <a:latin typeface="Consolas" panose="020B0609020204030204" pitchFamily="49" charset="0"/>
              </a:rPr>
              <a:t>	private: 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>
                <a:solidFill>
                  <a:schemeClr val="accent2"/>
                </a:solidFill>
                <a:latin typeface="Consolas" panose="020B0609020204030204" pitchFamily="49" charset="0"/>
              </a:rPr>
              <a:t>         double z;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>
                <a:solidFill>
                  <a:schemeClr val="accent2"/>
                </a:solidFill>
                <a:latin typeface="Consolas" panose="020B0609020204030204" pitchFamily="49" charset="0"/>
              </a:rPr>
              <a:t>	… …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>
                <a:solidFill>
                  <a:schemeClr val="accent2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4822134" y="3746790"/>
            <a:ext cx="4198135" cy="183266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</a:rPr>
              <a:t>class Sphere : public 3D-Point{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</a:rPr>
              <a:t>private:  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</a:rPr>
              <a:t>   double r;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</a:rPr>
              <a:t>	… …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47800" y="1394700"/>
            <a:ext cx="1133644" cy="1682617"/>
            <a:chOff x="1312651" y="1134670"/>
            <a:chExt cx="1133644" cy="1682617"/>
          </a:xfrm>
        </p:grpSpPr>
        <p:sp>
          <p:nvSpPr>
            <p:cNvPr id="8196" name="Text Box 3"/>
            <p:cNvSpPr txBox="1">
              <a:spLocks noChangeArrowheads="1"/>
            </p:cNvSpPr>
            <p:nvPr/>
          </p:nvSpPr>
          <p:spPr bwMode="auto">
            <a:xfrm>
              <a:off x="1498600" y="1134670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800" b="1" dirty="0"/>
                <a:t>Point</a:t>
              </a:r>
            </a:p>
          </p:txBody>
        </p:sp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1312651" y="1820006"/>
              <a:ext cx="11336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800" b="1" dirty="0"/>
                <a:t>3D-Point</a:t>
              </a:r>
            </a:p>
          </p:txBody>
        </p:sp>
        <p:sp>
          <p:nvSpPr>
            <p:cNvPr id="8200" name="Line 13"/>
            <p:cNvSpPr>
              <a:spLocks noChangeShapeType="1"/>
            </p:cNvSpPr>
            <p:nvPr/>
          </p:nvSpPr>
          <p:spPr bwMode="auto">
            <a:xfrm>
              <a:off x="1905000" y="1394934"/>
              <a:ext cx="0" cy="4636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36207" name="Line 15"/>
            <p:cNvSpPr>
              <a:spLocks noChangeShapeType="1"/>
            </p:cNvSpPr>
            <p:nvPr/>
          </p:nvSpPr>
          <p:spPr bwMode="auto">
            <a:xfrm>
              <a:off x="1905000" y="2057400"/>
              <a:ext cx="0" cy="3905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36208" name="Text Box 16"/>
            <p:cNvSpPr txBox="1">
              <a:spLocks noChangeArrowheads="1"/>
            </p:cNvSpPr>
            <p:nvPr/>
          </p:nvSpPr>
          <p:spPr bwMode="auto">
            <a:xfrm>
              <a:off x="1320950" y="2447955"/>
              <a:ext cx="9669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800" b="1" dirty="0"/>
                <a:t>Sphere</a:t>
              </a:r>
            </a:p>
          </p:txBody>
        </p:sp>
      </p:grpSp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228600" y="5954802"/>
            <a:ext cx="83952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C00000"/>
                </a:solidFill>
                <a:latin typeface="+mj-lt"/>
              </a:rPr>
              <a:t>Point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is the </a:t>
            </a:r>
            <a:r>
              <a:rPr lang="en-US" sz="2000" b="1" dirty="0">
                <a:solidFill>
                  <a:srgbClr val="2C14DE"/>
                </a:solidFill>
                <a:latin typeface="+mj-lt"/>
              </a:rPr>
              <a:t>base class </a:t>
            </a:r>
            <a:r>
              <a:rPr lang="en-US" sz="2000" dirty="0">
                <a:latin typeface="+mj-lt"/>
              </a:rPr>
              <a:t>of </a:t>
            </a:r>
            <a:r>
              <a:rPr lang="en-US" sz="2000" b="1" dirty="0">
                <a:solidFill>
                  <a:srgbClr val="D20000"/>
                </a:solidFill>
                <a:latin typeface="+mj-lt"/>
              </a:rPr>
              <a:t>3D-Point</a:t>
            </a:r>
            <a:r>
              <a:rPr lang="en-US" sz="2000" dirty="0">
                <a:latin typeface="+mj-lt"/>
              </a:rPr>
              <a:t>, while </a:t>
            </a:r>
            <a:r>
              <a:rPr lang="en-US" sz="2000" b="1" dirty="0">
                <a:solidFill>
                  <a:srgbClr val="D20000"/>
                </a:solidFill>
                <a:latin typeface="+mj-lt"/>
              </a:rPr>
              <a:t>3D-Point </a:t>
            </a:r>
            <a:r>
              <a:rPr lang="en-US" sz="2000" dirty="0">
                <a:latin typeface="+mj-lt"/>
              </a:rPr>
              <a:t>is the </a:t>
            </a:r>
            <a:r>
              <a:rPr lang="en-US" sz="2000" b="1" dirty="0">
                <a:solidFill>
                  <a:srgbClr val="2C14DE"/>
                </a:solidFill>
                <a:latin typeface="+mj-lt"/>
              </a:rPr>
              <a:t>base class </a:t>
            </a:r>
            <a:r>
              <a:rPr lang="en-US" sz="2000" dirty="0">
                <a:latin typeface="+mj-lt"/>
              </a:rPr>
              <a:t>of </a:t>
            </a:r>
            <a:r>
              <a:rPr lang="en-US" sz="2000" b="1" dirty="0">
                <a:solidFill>
                  <a:srgbClr val="D20000"/>
                </a:solidFill>
                <a:latin typeface="+mj-lt"/>
              </a:rPr>
              <a:t>Sphere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6" grpId="0" animBg="1"/>
      <p:bldP spid="1362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Order of execution of Constructors/Destructors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4282" y="1066800"/>
            <a:ext cx="9048184" cy="5638800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Chain</a:t>
            </a:r>
            <a:r>
              <a:rPr lang="en-US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ea typeface="ＭＳ Ｐゴシック" panose="020B0600070205080204" pitchFamily="34" charset="-128"/>
              </a:rPr>
              <a:t>of </a:t>
            </a:r>
            <a:r>
              <a:rPr 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constructor calls</a:t>
            </a:r>
            <a:r>
              <a:rPr lang="en-US" dirty="0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Last constructor </a:t>
            </a:r>
            <a:r>
              <a:rPr lang="en-US" b="1" dirty="0">
                <a:ea typeface="ＭＳ Ｐゴシック" panose="020B0600070205080204" pitchFamily="34" charset="-128"/>
              </a:rPr>
              <a:t>called</a:t>
            </a:r>
            <a:r>
              <a:rPr lang="en-US" dirty="0">
                <a:ea typeface="ＭＳ Ｐゴシック" panose="020B0600070205080204" pitchFamily="34" charset="-128"/>
              </a:rPr>
              <a:t> </a:t>
            </a:r>
            <a:r>
              <a:rPr lang="en-US" b="1" dirty="0">
                <a:ea typeface="ＭＳ Ｐゴシック" panose="020B0600070205080204" pitchFamily="34" charset="-128"/>
              </a:rPr>
              <a:t>in chain</a:t>
            </a:r>
          </a:p>
          <a:p>
            <a:pPr lvl="1"/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First constructor body</a:t>
            </a:r>
            <a:r>
              <a:rPr lang="en-US" dirty="0">
                <a:ea typeface="ＭＳ Ｐゴシック" panose="020B0600070205080204" pitchFamily="34" charset="-128"/>
              </a:rPr>
              <a:t> </a:t>
            </a:r>
            <a:r>
              <a:rPr lang="en-US" b="1" dirty="0">
                <a:ea typeface="ＭＳ Ｐゴシック" panose="020B0600070205080204" pitchFamily="34" charset="-128"/>
              </a:rPr>
              <a:t>to finish executing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Example: 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Point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Circle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Cylinder</a:t>
            </a:r>
            <a:r>
              <a:rPr lang="en-US" dirty="0">
                <a:ea typeface="ＭＳ Ｐゴシック" panose="020B0600070205080204" pitchFamily="34" charset="-128"/>
              </a:rPr>
              <a:t> hierarchy</a:t>
            </a:r>
          </a:p>
          <a:p>
            <a:pPr lvl="2"/>
            <a:r>
              <a:rPr lang="en-US" sz="2800" b="1" dirty="0">
                <a:solidFill>
                  <a:srgbClr val="2C14DE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Point</a:t>
            </a:r>
            <a:r>
              <a:rPr lang="en-US" sz="2800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800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constructor</a:t>
            </a:r>
            <a:r>
              <a:rPr lang="en-US" sz="2800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800" dirty="0">
                <a:ea typeface="ＭＳ Ｐゴシック" panose="020B0600070205080204" pitchFamily="34" charset="-128"/>
              </a:rPr>
              <a:t>body </a:t>
            </a:r>
            <a:r>
              <a:rPr lang="en-US" sz="2800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finishes execution first</a:t>
            </a:r>
          </a:p>
          <a:p>
            <a:pPr lvl="2"/>
            <a:r>
              <a:rPr lang="en-US" sz="2800" dirty="0">
                <a:ea typeface="ＭＳ Ｐゴシック" panose="020B0600070205080204" pitchFamily="34" charset="-128"/>
              </a:rPr>
              <a:t>Then </a:t>
            </a:r>
            <a:r>
              <a:rPr lang="en-US" sz="2800" b="1" dirty="0">
                <a:ea typeface="ＭＳ Ｐゴシック" panose="020B0600070205080204" pitchFamily="34" charset="-128"/>
              </a:rPr>
              <a:t>circle</a:t>
            </a:r>
            <a:r>
              <a:rPr lang="en-US" sz="2800" dirty="0">
                <a:ea typeface="ＭＳ Ｐゴシック" panose="020B0600070205080204" pitchFamily="34" charset="-128"/>
              </a:rPr>
              <a:t> and </a:t>
            </a:r>
            <a:r>
              <a:rPr lang="en-US" sz="2800" b="1" dirty="0">
                <a:ea typeface="ＭＳ Ｐゴシック" panose="020B0600070205080204" pitchFamily="34" charset="-128"/>
              </a:rPr>
              <a:t>last</a:t>
            </a:r>
            <a:r>
              <a:rPr lang="en-US" sz="2800" dirty="0">
                <a:ea typeface="ＭＳ Ｐゴシック" panose="020B0600070205080204" pitchFamily="34" charset="-128"/>
              </a:rPr>
              <a:t> </a:t>
            </a:r>
            <a:r>
              <a:rPr lang="en-US" sz="2800" b="1" dirty="0">
                <a:ea typeface="ＭＳ Ｐゴシック" panose="020B0600070205080204" pitchFamily="34" charset="-128"/>
              </a:rPr>
              <a:t>Cylinder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96011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Order of execution of Constructors/Destructors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Chain of destructor calls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Reverse order</a:t>
            </a:r>
            <a:r>
              <a:rPr lang="en-US" dirty="0">
                <a:ea typeface="ＭＳ Ｐゴシック" panose="020B0600070205080204" pitchFamily="34" charset="-128"/>
              </a:rPr>
              <a:t> of </a:t>
            </a:r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constructor chain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ea typeface="ＭＳ Ｐゴシック" panose="020B0600070205080204" pitchFamily="34" charset="-128"/>
              </a:rPr>
              <a:t>Destructor</a:t>
            </a:r>
            <a:r>
              <a:rPr lang="en-US" dirty="0">
                <a:ea typeface="ＭＳ Ｐゴシック" panose="020B0600070205080204" pitchFamily="34" charset="-128"/>
              </a:rPr>
              <a:t> of </a:t>
            </a:r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derived-class called first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ea typeface="ＭＳ Ｐゴシック" panose="020B0600070205080204" pitchFamily="34" charset="-128"/>
              </a:rPr>
              <a:t>Destructor</a:t>
            </a:r>
            <a:r>
              <a:rPr lang="en-US" dirty="0">
                <a:ea typeface="ＭＳ Ｐゴシック" panose="020B0600070205080204" pitchFamily="34" charset="-128"/>
              </a:rPr>
              <a:t> of </a:t>
            </a:r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next base class up hierarchy next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Continue up hierarchy </a:t>
            </a:r>
            <a:r>
              <a:rPr lang="en-US" dirty="0">
                <a:ea typeface="ＭＳ Ｐゴシック" panose="020B0600070205080204" pitchFamily="34" charset="-128"/>
              </a:rPr>
              <a:t>until </a:t>
            </a:r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final base reached</a:t>
            </a:r>
          </a:p>
          <a:p>
            <a:pPr lvl="1">
              <a:lnSpc>
                <a:spcPct val="150000"/>
              </a:lnSpc>
            </a:pPr>
            <a:r>
              <a:rPr lang="en-US" b="1" u="sng" dirty="0">
                <a:ea typeface="ＭＳ Ｐゴシック" panose="020B0600070205080204" pitchFamily="34" charset="-128"/>
              </a:rPr>
              <a:t>After final base-class destructor, object removed from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86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382000" cy="5638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rgbClr val="D2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class Point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protected: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		</a:t>
            </a:r>
            <a:r>
              <a:rPr 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int</a:t>
            </a: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x,y</a:t>
            </a: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public: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		Point(</a:t>
            </a:r>
            <a:r>
              <a:rPr 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int</a:t>
            </a: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,</a:t>
            </a:r>
            <a:r>
              <a:rPr 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int</a:t>
            </a: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		void display(void);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		~Point() { </a:t>
            </a:r>
            <a:r>
              <a:rPr 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cout</a:t>
            </a: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&lt;&lt;"\</a:t>
            </a:r>
            <a:r>
              <a:rPr 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nPoint</a:t>
            </a: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Class Destructor\n";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b="1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Point::Point(</a:t>
            </a:r>
            <a:r>
              <a:rPr 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int</a:t>
            </a: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a,int</a:t>
            </a: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b)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cout</a:t>
            </a: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&lt;&lt;"\</a:t>
            </a:r>
            <a:r>
              <a:rPr 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nPoint</a:t>
            </a: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Class Constructor\n";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x=a;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y=b;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b="1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void Point::display(void)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cout</a:t>
            </a: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&lt;&lt;"point = [" &lt;&lt;x&lt;&lt;","&lt;&lt;y&lt;&lt;"]";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42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9653"/>
            <a:ext cx="8254561" cy="5867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2C14DE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class Circle : </a:t>
            </a:r>
            <a:r>
              <a:rPr lang="en-US" sz="2000" b="1" dirty="0">
                <a:solidFill>
                  <a:srgbClr val="D2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public Point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protected: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	double radius;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public: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	Circle(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int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,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int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,double);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	void display(void);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	~Circle() {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cout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&lt;&lt;"\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nCircle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Class Destructor\n";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Circle::Circle(</a:t>
            </a:r>
            <a:r>
              <a:rPr lang="en-US" sz="20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int</a:t>
            </a:r>
            <a:r>
              <a:rPr lang="en-US" sz="20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a,int</a:t>
            </a:r>
            <a:r>
              <a:rPr lang="en-US" sz="20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b,double</a:t>
            </a:r>
            <a:r>
              <a:rPr lang="en-US" sz="20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c):Point(</a:t>
            </a:r>
            <a:r>
              <a:rPr lang="en-US" sz="20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a,b</a:t>
            </a:r>
            <a:r>
              <a:rPr lang="en-US" sz="20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cout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&lt;&lt;"\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nCircle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Class Constructor\n";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radius = c;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void Circle::display(void)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Point::display();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cout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&lt;&lt;" radius = "&lt;&lt;radius;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Example – cont.</a:t>
            </a:r>
          </a:p>
        </p:txBody>
      </p:sp>
    </p:spTree>
    <p:extLst>
      <p:ext uri="{BB962C8B-B14F-4D97-AF65-F5344CB8AC3E}">
        <p14:creationId xmlns:p14="http://schemas.microsoft.com/office/powerpoint/2010/main" val="675958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Example – cont.</a:t>
            </a:r>
            <a:endParaRPr lang="fr-FR" dirty="0">
              <a:ea typeface="ＭＳ Ｐゴシック" panose="020B0600070205080204" pitchFamily="34" charset="-128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4666" y="1044786"/>
            <a:ext cx="9067800" cy="581321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class Cylinder: </a:t>
            </a:r>
            <a:r>
              <a:rPr lang="en-US" sz="1800" b="1" dirty="0">
                <a:solidFill>
                  <a:srgbClr val="2C14DE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public Circle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double height;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public: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	Cylinder(</a:t>
            </a:r>
            <a:r>
              <a:rPr lang="en-US" sz="18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int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,</a:t>
            </a:r>
            <a:r>
              <a:rPr lang="en-US" sz="18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int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,double ,double);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	void display(void);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	double </a:t>
            </a:r>
            <a:r>
              <a:rPr lang="en-US" sz="18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GetVolume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(void);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	~Cylinder() { </a:t>
            </a:r>
            <a:r>
              <a:rPr lang="en-US" sz="18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cout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&lt;&lt;"\</a:t>
            </a:r>
            <a:r>
              <a:rPr lang="en-US" sz="18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nCylinder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Class Destructor\n";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Cylinder::Cylinder(</a:t>
            </a:r>
            <a:r>
              <a:rPr 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int</a:t>
            </a: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a,int</a:t>
            </a: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b,double</a:t>
            </a: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r,double</a:t>
            </a: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h):Circle(</a:t>
            </a:r>
            <a:r>
              <a:rPr 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a,b,r</a:t>
            </a: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) 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18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cout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&lt;&lt;"\</a:t>
            </a:r>
            <a:r>
              <a:rPr lang="en-US" sz="18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nCylinder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Class Constructor\n";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height=h;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double Cylinder::</a:t>
            </a:r>
            <a:r>
              <a:rPr 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GetVolume</a:t>
            </a: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(void) 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return 3.14 * radius * radius * radius;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void Cylinder::display(void) 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Circle::display();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18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cout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&lt;&lt;" height = "&lt;&lt;height;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11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Example – cont.</a:t>
            </a:r>
            <a:endParaRPr lang="fr-FR" dirty="0">
              <a:ea typeface="ＭＳ Ｐゴシック" panose="020B0600070205080204" pitchFamily="34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915400" cy="5638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int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main(void)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Cylinder c(3,4,2.5,3.7);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return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sz="20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en-US" sz="20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000" b="1" u="sng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Output: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Point Class Constructor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Circle Class Constructor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Cylinder Class Constructor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Cylinder Class Destructor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Circle Class Destructor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Point Class Destructor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6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Types of inheritance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2766" y="1066800"/>
            <a:ext cx="8898834" cy="563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public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private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protected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solidFill>
                <a:srgbClr val="D2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93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en-US" altLang="zh-CN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Public Inheritance</a:t>
            </a:r>
            <a:endParaRPr lang="en-US" b="1" dirty="0">
              <a:solidFill>
                <a:srgbClr val="D2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4666" y="1143000"/>
            <a:ext cx="8936934" cy="5638800"/>
          </a:xfrm>
        </p:spPr>
        <p:txBody>
          <a:bodyPr/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With </a:t>
            </a:r>
            <a:r>
              <a:rPr lang="en-US" altLang="zh-CN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public inheritance</a:t>
            </a:r>
            <a:r>
              <a:rPr lang="en-US" altLang="zh-CN" dirty="0">
                <a:ea typeface="ＭＳ Ｐゴシック" panose="020B0600070205080204" pitchFamily="34" charset="-128"/>
              </a:rPr>
              <a:t>, </a:t>
            </a:r>
          </a:p>
          <a:p>
            <a:pPr lvl="1"/>
            <a:r>
              <a:rPr lang="en-US" altLang="zh-CN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public</a:t>
            </a:r>
            <a:r>
              <a:rPr lang="en-US" altLang="zh-CN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dirty="0">
                <a:ea typeface="ＭＳ Ｐゴシック" panose="020B0600070205080204" pitchFamily="34" charset="-128"/>
              </a:rPr>
              <a:t>and </a:t>
            </a:r>
            <a:r>
              <a:rPr lang="en-US" altLang="zh-CN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protected</a:t>
            </a:r>
            <a:r>
              <a:rPr lang="en-US" altLang="zh-CN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b="1" dirty="0">
                <a:ea typeface="ＭＳ Ｐゴシック" panose="020B0600070205080204" pitchFamily="34" charset="-128"/>
              </a:rPr>
              <a:t>members</a:t>
            </a:r>
            <a:r>
              <a:rPr lang="en-US" altLang="zh-CN" dirty="0">
                <a:ea typeface="ＭＳ Ｐゴシック" panose="020B0600070205080204" pitchFamily="34" charset="-128"/>
              </a:rPr>
              <a:t> of the </a:t>
            </a:r>
            <a:r>
              <a:rPr lang="en-US" altLang="zh-CN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base class </a:t>
            </a:r>
            <a:r>
              <a:rPr lang="en-US" altLang="zh-CN" b="1" dirty="0">
                <a:ea typeface="ＭＳ Ｐゴシック" panose="020B0600070205080204" pitchFamily="34" charset="-128"/>
              </a:rPr>
              <a:t>become</a:t>
            </a:r>
            <a:r>
              <a:rPr lang="en-US" altLang="zh-CN" dirty="0">
                <a:ea typeface="ＭＳ Ｐゴシック" panose="020B0600070205080204" pitchFamily="34" charset="-128"/>
              </a:rPr>
              <a:t> respectively </a:t>
            </a:r>
            <a:r>
              <a:rPr lang="en-US" altLang="zh-CN" b="1" u="sng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public</a:t>
            </a:r>
            <a:r>
              <a:rPr lang="en-US" altLang="zh-CN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dirty="0">
                <a:ea typeface="ＭＳ Ｐゴシック" panose="020B0600070205080204" pitchFamily="34" charset="-128"/>
              </a:rPr>
              <a:t>and </a:t>
            </a:r>
            <a:r>
              <a:rPr lang="en-US" altLang="zh-CN" b="1" u="sng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protected</a:t>
            </a:r>
            <a:r>
              <a:rPr lang="en-US" altLang="zh-CN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b="1" u="sng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members</a:t>
            </a:r>
            <a:r>
              <a:rPr lang="en-US" altLang="zh-CN" u="sng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u="sng" dirty="0">
                <a:ea typeface="ＭＳ Ｐゴシック" panose="020B0600070205080204" pitchFamily="34" charset="-128"/>
              </a:rPr>
              <a:t>of the </a:t>
            </a:r>
            <a:r>
              <a:rPr lang="en-US" altLang="zh-CN" b="1" u="sng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derived class</a:t>
            </a:r>
            <a:r>
              <a:rPr lang="en-US" altLang="zh-CN" u="sng" dirty="0">
                <a:ea typeface="ＭＳ Ｐゴシック" panose="020B0600070205080204" pitchFamily="34" charset="-128"/>
              </a:rPr>
              <a:t>.</a:t>
            </a:r>
            <a:endParaRPr lang="en-US" u="sng" dirty="0"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006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en-US" altLang="zh-CN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Protected Inheritance</a:t>
            </a:r>
            <a:endParaRPr lang="en-US" b="1" dirty="0">
              <a:solidFill>
                <a:srgbClr val="D2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839200" cy="5638800"/>
          </a:xfrm>
        </p:spPr>
        <p:txBody>
          <a:bodyPr/>
          <a:lstStyle/>
          <a:p>
            <a:r>
              <a:rPr lang="en-US" altLang="zh-CN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Public</a:t>
            </a:r>
            <a:r>
              <a:rPr lang="en-US" altLang="zh-CN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dirty="0">
                <a:ea typeface="ＭＳ Ｐゴシック" panose="020B0600070205080204" pitchFamily="34" charset="-128"/>
              </a:rPr>
              <a:t>and </a:t>
            </a:r>
            <a:r>
              <a:rPr lang="en-US" altLang="zh-CN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protected</a:t>
            </a:r>
            <a:r>
              <a:rPr lang="en-US" altLang="zh-CN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members</a:t>
            </a:r>
            <a:r>
              <a:rPr lang="en-US" altLang="zh-CN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dirty="0">
                <a:ea typeface="ＭＳ Ｐゴシック" panose="020B0600070205080204" pitchFamily="34" charset="-128"/>
              </a:rPr>
              <a:t>of the </a:t>
            </a:r>
            <a:r>
              <a:rPr lang="en-US" altLang="zh-CN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base class </a:t>
            </a:r>
            <a:r>
              <a:rPr lang="en-US" altLang="zh-CN" b="1" u="sng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become protected members </a:t>
            </a:r>
            <a:r>
              <a:rPr lang="en-US" altLang="zh-CN" dirty="0">
                <a:ea typeface="ＭＳ Ｐゴシック" panose="020B0600070205080204" pitchFamily="34" charset="-128"/>
              </a:rPr>
              <a:t>of the </a:t>
            </a:r>
            <a:r>
              <a:rPr lang="en-US" altLang="zh-CN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derived class</a:t>
            </a:r>
            <a:r>
              <a:rPr lang="en-US" altLang="zh-CN" dirty="0">
                <a:ea typeface="ＭＳ Ｐゴシック" panose="020B0600070205080204" pitchFamily="34" charset="-128"/>
              </a:rPr>
              <a:t>.</a:t>
            </a:r>
          </a:p>
          <a:p>
            <a:endParaRPr 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D20000"/>
                </a:solidFill>
              </a:rPr>
              <a:t>Inheritance</a:t>
            </a:r>
            <a:endParaRPr lang="en-US" dirty="0">
              <a:solidFill>
                <a:srgbClr val="D2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73" y="1066800"/>
            <a:ext cx="8918827" cy="563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ea typeface="ＭＳ Ｐゴシック" panose="020B0600070205080204" pitchFamily="34" charset="-128"/>
              </a:rPr>
              <a:t>Probably</a:t>
            </a:r>
            <a:r>
              <a:rPr lang="en-US" dirty="0">
                <a:ea typeface="ＭＳ Ｐゴシック" panose="020B0600070205080204" pitchFamily="34" charset="-128"/>
              </a:rPr>
              <a:t> </a:t>
            </a:r>
            <a:r>
              <a:rPr 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most powerful feature</a:t>
            </a:r>
            <a:r>
              <a:rPr lang="en-US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ea typeface="ＭＳ Ｐゴシック" panose="020B0600070205080204" pitchFamily="34" charset="-128"/>
              </a:rPr>
              <a:t>of </a:t>
            </a:r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OOP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ＭＳ Ｐゴシック" panose="020B0600070205080204" pitchFamily="34" charset="-128"/>
              </a:rPr>
              <a:t>Concept </a:t>
            </a:r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similar to inheritance </a:t>
            </a:r>
            <a:r>
              <a:rPr lang="en-US" dirty="0">
                <a:ea typeface="ＭＳ Ｐゴシック" panose="020B0600070205080204" pitchFamily="34" charset="-128"/>
              </a:rPr>
              <a:t>in </a:t>
            </a:r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real life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New classes </a:t>
            </a:r>
            <a:r>
              <a:rPr lang="en-US" dirty="0">
                <a:ea typeface="ＭＳ Ｐゴシック" panose="020B0600070205080204" pitchFamily="34" charset="-128"/>
              </a:rPr>
              <a:t>are </a:t>
            </a:r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created</a:t>
            </a:r>
            <a:r>
              <a:rPr lang="en-US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ea typeface="ＭＳ Ｐゴシック" panose="020B0600070205080204" pitchFamily="34" charset="-128"/>
              </a:rPr>
              <a:t>from </a:t>
            </a:r>
            <a:r>
              <a:rPr 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existing classes</a:t>
            </a:r>
          </a:p>
          <a:p>
            <a:pPr>
              <a:lnSpc>
                <a:spcPct val="150000"/>
              </a:lnSpc>
            </a:pPr>
            <a:endParaRPr 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3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en-US" altLang="zh-CN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Private Inheritance</a:t>
            </a:r>
            <a:endParaRPr lang="en-US" b="1" dirty="0">
              <a:solidFill>
                <a:srgbClr val="D2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4666" y="1066800"/>
            <a:ext cx="8991600" cy="5638800"/>
          </a:xfrm>
        </p:spPr>
        <p:txBody>
          <a:bodyPr/>
          <a:lstStyle/>
          <a:p>
            <a:pPr algn="just"/>
            <a:r>
              <a:rPr lang="en-US" altLang="zh-CN" dirty="0">
                <a:ea typeface="ＭＳ Ｐゴシック" panose="020B0600070205080204" pitchFamily="34" charset="-128"/>
              </a:rPr>
              <a:t>With </a:t>
            </a:r>
            <a:r>
              <a:rPr lang="en-US" altLang="zh-CN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private</a:t>
            </a:r>
            <a:r>
              <a:rPr lang="en-US" altLang="zh-CN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inheritance</a:t>
            </a:r>
            <a:r>
              <a:rPr lang="en-US" altLang="zh-CN" dirty="0">
                <a:ea typeface="ＭＳ Ｐゴシック" panose="020B0600070205080204" pitchFamily="34" charset="-128"/>
              </a:rPr>
              <a:t>, </a:t>
            </a:r>
            <a:r>
              <a:rPr lang="en-US" altLang="zh-CN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public</a:t>
            </a:r>
            <a:r>
              <a:rPr lang="en-US" altLang="zh-CN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dirty="0">
                <a:ea typeface="ＭＳ Ｐゴシック" panose="020B0600070205080204" pitchFamily="34" charset="-128"/>
              </a:rPr>
              <a:t>and </a:t>
            </a:r>
            <a:r>
              <a:rPr lang="en-US" altLang="zh-CN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protected</a:t>
            </a:r>
            <a:r>
              <a:rPr lang="en-US" altLang="zh-CN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b="1" dirty="0">
                <a:ea typeface="ＭＳ Ｐゴシック" panose="020B0600070205080204" pitchFamily="34" charset="-128"/>
              </a:rPr>
              <a:t>members</a:t>
            </a:r>
            <a:r>
              <a:rPr lang="en-US" altLang="zh-CN" dirty="0">
                <a:ea typeface="ＭＳ Ｐゴシック" panose="020B0600070205080204" pitchFamily="34" charset="-128"/>
              </a:rPr>
              <a:t> of the </a:t>
            </a:r>
            <a:r>
              <a:rPr lang="en-US" altLang="zh-CN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base class </a:t>
            </a:r>
            <a:r>
              <a:rPr lang="en-US" altLang="zh-CN" b="1" u="sng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become private members</a:t>
            </a:r>
            <a:r>
              <a:rPr lang="en-US" altLang="zh-CN" dirty="0">
                <a:ea typeface="ＭＳ Ｐゴシック" panose="020B0600070205080204" pitchFamily="34" charset="-128"/>
              </a:rPr>
              <a:t> of the </a:t>
            </a:r>
            <a:r>
              <a:rPr lang="en-US" altLang="zh-CN" b="1" u="sng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derived class</a:t>
            </a:r>
            <a:r>
              <a:rPr lang="en-US" altLang="zh-CN" dirty="0">
                <a:ea typeface="ＭＳ Ｐゴシック" panose="020B0600070205080204" pitchFamily="34" charset="-128"/>
              </a:rPr>
              <a:t>.</a:t>
            </a:r>
            <a:endParaRPr 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32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67800" cy="9144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sz="3600" b="1" dirty="0">
                <a:solidFill>
                  <a:srgbClr val="D2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public, protected and private 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96" name="Picture 32" descr="https://media.geeksforgeeks.org/wp-content/cdn-uploads/table-cla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97728"/>
            <a:ext cx="808521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6033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zh-CN" b="1" dirty="0">
                <a:solidFill>
                  <a:srgbClr val="D20000"/>
                </a:solidFill>
                <a:ea typeface="SimSun" panose="02010600030101010101" pitchFamily="2" charset="-122"/>
              </a:rPr>
              <a:t>Multiple Inheritance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2009047" y="2667074"/>
            <a:ext cx="1191353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1" dirty="0">
                <a:latin typeface="+mj-lt"/>
                <a:ea typeface="SimSun" panose="02010600030101010101" pitchFamily="2" charset="-122"/>
              </a:rPr>
              <a:t>Student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5726414" y="1856669"/>
            <a:ext cx="144065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1" dirty="0">
                <a:latin typeface="+mj-lt"/>
                <a:ea typeface="SimSun" panose="02010600030101010101" pitchFamily="2" charset="-122"/>
              </a:rPr>
              <a:t>Employee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3325559" y="4874900"/>
            <a:ext cx="267990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1" dirty="0" err="1">
                <a:latin typeface="+mj-lt"/>
                <a:ea typeface="SimSun" panose="02010600030101010101" pitchFamily="2" charset="-122"/>
              </a:rPr>
              <a:t>Graduate_Assistant</a:t>
            </a:r>
            <a:endParaRPr lang="en-US" altLang="zh-CN" sz="2400" b="1" dirty="0"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>
            <a:off x="2825750" y="3054350"/>
            <a:ext cx="1365250" cy="18986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arrow" w="med" len="med"/>
            <a:tailEnd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 b="1">
              <a:latin typeface="+mj-lt"/>
            </a:endParaRPr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 flipH="1">
            <a:off x="5645150" y="2285999"/>
            <a:ext cx="762000" cy="6273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arrow" w="med" len="med"/>
            <a:tailEnd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 b="1">
              <a:latin typeface="+mj-lt"/>
            </a:endParaRPr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4953000" y="2819400"/>
            <a:ext cx="121347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1" dirty="0">
                <a:latin typeface="+mj-lt"/>
                <a:ea typeface="SimSun" panose="02010600030101010101" pitchFamily="2" charset="-122"/>
              </a:rPr>
              <a:t>Salaried</a:t>
            </a:r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 flipH="1">
            <a:off x="4712324" y="3200400"/>
            <a:ext cx="697875" cy="1752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arrow" w="med" len="med"/>
            <a:tailEnd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 b="1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7468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rgbClr val="D20000"/>
                </a:solidFill>
                <a:latin typeface="+mn-lt"/>
                <a:ea typeface="ＭＳ Ｐゴシック" panose="020B0600070205080204" pitchFamily="34" charset="-128"/>
              </a:rPr>
              <a:t>What is Multiple Inheritance?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4474" y="1066800"/>
            <a:ext cx="8927126" cy="5638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3000" dirty="0">
                <a:latin typeface="+mj-lt"/>
                <a:ea typeface="ＭＳ Ｐゴシック" panose="020B0600070205080204" pitchFamily="34" charset="-128"/>
              </a:rPr>
              <a:t>If </a:t>
            </a:r>
            <a:r>
              <a:rPr lang="en-US" sz="3000" b="1" dirty="0">
                <a:solidFill>
                  <a:srgbClr val="D20000"/>
                </a:solidFill>
                <a:latin typeface="+mj-lt"/>
                <a:ea typeface="ＭＳ Ｐゴシック" panose="020B0600070205080204" pitchFamily="34" charset="-128"/>
              </a:rPr>
              <a:t>class A</a:t>
            </a:r>
            <a:r>
              <a:rPr lang="en-US" sz="3000" dirty="0"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sz="3000" b="1" dirty="0">
                <a:solidFill>
                  <a:srgbClr val="2C14DE"/>
                </a:solidFill>
                <a:latin typeface="+mj-lt"/>
                <a:ea typeface="ＭＳ Ｐゴシック" panose="020B0600070205080204" pitchFamily="34" charset="-128"/>
              </a:rPr>
              <a:t>inherits</a:t>
            </a:r>
            <a:r>
              <a:rPr lang="en-US" sz="3000" dirty="0">
                <a:solidFill>
                  <a:srgbClr val="2C14DE"/>
                </a:solidFill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sz="3000" b="1" dirty="0">
                <a:latin typeface="+mj-lt"/>
                <a:ea typeface="ＭＳ Ｐゴシック" panose="020B0600070205080204" pitchFamily="34" charset="-128"/>
              </a:rPr>
              <a:t>from</a:t>
            </a:r>
            <a:r>
              <a:rPr lang="en-US" sz="3000" dirty="0"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sz="3000" b="1" dirty="0">
                <a:solidFill>
                  <a:srgbClr val="2C14DE"/>
                </a:solidFill>
                <a:latin typeface="+mj-lt"/>
                <a:ea typeface="ＭＳ Ｐゴシック" panose="020B0600070205080204" pitchFamily="34" charset="-128"/>
              </a:rPr>
              <a:t>more than one class</a:t>
            </a:r>
            <a:r>
              <a:rPr lang="en-US" sz="3000" dirty="0">
                <a:latin typeface="+mj-lt"/>
                <a:ea typeface="ＭＳ Ｐゴシック" panose="020B0600070205080204" pitchFamily="34" charset="-128"/>
              </a:rPr>
              <a:t>, 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latin typeface="+mj-lt"/>
                <a:ea typeface="ＭＳ Ｐゴシック" panose="020B0600070205080204" pitchFamily="34" charset="-128"/>
              </a:rPr>
              <a:t>i.e.,  A </a:t>
            </a:r>
            <a:r>
              <a:rPr lang="en-US" dirty="0">
                <a:latin typeface="+mj-lt"/>
                <a:ea typeface="ＭＳ Ｐゴシック" panose="020B0600070205080204" pitchFamily="34" charset="-128"/>
                <a:sym typeface="Wingdings" panose="05000000000000000000" pitchFamily="2" charset="2"/>
              </a:rPr>
              <a:t> (</a:t>
            </a:r>
            <a:r>
              <a:rPr lang="en-US" dirty="0">
                <a:latin typeface="+mj-lt"/>
                <a:ea typeface="ＭＳ Ｐゴシック" panose="020B0600070205080204" pitchFamily="34" charset="-128"/>
              </a:rPr>
              <a:t>B</a:t>
            </a:r>
            <a:r>
              <a:rPr lang="en-US" baseline="-25000" dirty="0">
                <a:latin typeface="+mj-lt"/>
                <a:ea typeface="ＭＳ Ｐゴシック" panose="020B0600070205080204" pitchFamily="34" charset="-128"/>
              </a:rPr>
              <a:t>1</a:t>
            </a:r>
            <a:r>
              <a:rPr lang="en-US" dirty="0">
                <a:latin typeface="+mj-lt"/>
                <a:ea typeface="ＭＳ Ｐゴシック" panose="020B0600070205080204" pitchFamily="34" charset="-128"/>
              </a:rPr>
              <a:t>, B</a:t>
            </a:r>
            <a:r>
              <a:rPr lang="en-US" baseline="-25000" dirty="0">
                <a:latin typeface="+mj-lt"/>
                <a:ea typeface="ＭＳ Ｐゴシック" panose="020B0600070205080204" pitchFamily="34" charset="-128"/>
              </a:rPr>
              <a:t>2</a:t>
            </a:r>
            <a:r>
              <a:rPr lang="en-US" dirty="0">
                <a:latin typeface="+mj-lt"/>
                <a:ea typeface="ＭＳ Ｐゴシック" panose="020B0600070205080204" pitchFamily="34" charset="-128"/>
              </a:rPr>
              <a:t>, ..., </a:t>
            </a:r>
            <a:r>
              <a:rPr lang="en-US" dirty="0" err="1">
                <a:latin typeface="+mj-lt"/>
                <a:ea typeface="ＭＳ Ｐゴシック" panose="020B0600070205080204" pitchFamily="34" charset="-128"/>
              </a:rPr>
              <a:t>B</a:t>
            </a:r>
            <a:r>
              <a:rPr lang="en-US" baseline="-25000" dirty="0" err="1">
                <a:latin typeface="+mj-lt"/>
                <a:ea typeface="ＭＳ Ｐゴシック" panose="020B0600070205080204" pitchFamily="34" charset="-128"/>
              </a:rPr>
              <a:t>n</a:t>
            </a:r>
            <a:r>
              <a:rPr lang="en-US" dirty="0">
                <a:latin typeface="+mj-lt"/>
                <a:ea typeface="ＭＳ Ｐゴシック" panose="020B0600070205080204" pitchFamily="34" charset="-128"/>
              </a:rPr>
              <a:t>), we speak of </a:t>
            </a:r>
            <a:r>
              <a:rPr lang="en-US" b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multiple inheritance</a:t>
            </a:r>
            <a:r>
              <a:rPr lang="en-US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sz="3000" dirty="0">
              <a:latin typeface="+mj-lt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+mj-lt"/>
                <a:ea typeface="ＭＳ Ｐゴシック" panose="020B0600070205080204" pitchFamily="34" charset="-128"/>
              </a:rPr>
              <a:t>This </a:t>
            </a:r>
            <a:r>
              <a:rPr lang="en-US" sz="3000" b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may introduce </a:t>
            </a:r>
            <a:r>
              <a:rPr lang="en-US" sz="3000" b="1" u="sng" dirty="0">
                <a:solidFill>
                  <a:srgbClr val="2C14DE"/>
                </a:solidFill>
                <a:latin typeface="+mj-lt"/>
                <a:ea typeface="ＭＳ Ｐゴシック" panose="020B0600070205080204" pitchFamily="34" charset="-128"/>
              </a:rPr>
              <a:t>naming conflicts</a:t>
            </a:r>
            <a:r>
              <a:rPr lang="en-US" sz="3000" b="1" dirty="0">
                <a:solidFill>
                  <a:srgbClr val="2C14DE"/>
                </a:solidFill>
                <a:latin typeface="+mj-lt"/>
                <a:ea typeface="ＭＳ Ｐゴシック" panose="020B0600070205080204" pitchFamily="34" charset="-128"/>
              </a:rPr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latin typeface="+mj-lt"/>
                <a:ea typeface="ＭＳ Ｐゴシック" panose="020B0600070205080204" pitchFamily="34" charset="-128"/>
              </a:rPr>
              <a:t>if </a:t>
            </a:r>
            <a:r>
              <a:rPr lang="en-US" b="1" dirty="0">
                <a:solidFill>
                  <a:srgbClr val="2C14DE"/>
                </a:solidFill>
                <a:latin typeface="+mj-lt"/>
                <a:ea typeface="ＭＳ Ｐゴシック" panose="020B0600070205080204" pitchFamily="34" charset="-128"/>
              </a:rPr>
              <a:t>at least two </a:t>
            </a:r>
            <a:r>
              <a:rPr lang="en-US" dirty="0">
                <a:latin typeface="+mj-lt"/>
                <a:ea typeface="ＭＳ Ｐゴシック" panose="020B0600070205080204" pitchFamily="34" charset="-128"/>
              </a:rPr>
              <a:t>of </a:t>
            </a:r>
            <a:r>
              <a:rPr lang="en-US" b="1" dirty="0">
                <a:latin typeface="+mj-lt"/>
                <a:ea typeface="ＭＳ Ｐゴシック" panose="020B0600070205080204" pitchFamily="34" charset="-128"/>
              </a:rPr>
              <a:t>its</a:t>
            </a:r>
            <a:r>
              <a:rPr lang="en-US" dirty="0"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b="1" dirty="0" err="1">
                <a:solidFill>
                  <a:srgbClr val="2C14DE"/>
                </a:solidFill>
                <a:latin typeface="+mj-lt"/>
                <a:ea typeface="ＭＳ Ｐゴシック" panose="020B0600070205080204" pitchFamily="34" charset="-128"/>
              </a:rPr>
              <a:t>super_classes</a:t>
            </a:r>
            <a:r>
              <a:rPr lang="en-US" dirty="0"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b="1" dirty="0">
                <a:latin typeface="+mj-lt"/>
                <a:ea typeface="ＭＳ Ｐゴシック" panose="020B0600070205080204" pitchFamily="34" charset="-128"/>
              </a:rPr>
              <a:t>define</a:t>
            </a:r>
            <a:r>
              <a:rPr lang="en-US" dirty="0"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b="1" dirty="0">
                <a:latin typeface="+mj-lt"/>
                <a:ea typeface="ＭＳ Ｐゴシック" panose="020B0600070205080204" pitchFamily="34" charset="-128"/>
              </a:rPr>
              <a:t>properties</a:t>
            </a:r>
            <a:r>
              <a:rPr lang="en-US" dirty="0">
                <a:latin typeface="+mj-lt"/>
                <a:ea typeface="ＭＳ Ｐゴシック" panose="020B0600070205080204" pitchFamily="34" charset="-128"/>
              </a:rPr>
              <a:t> (</a:t>
            </a:r>
            <a:r>
              <a:rPr lang="en-US" b="1" i="1" dirty="0">
                <a:latin typeface="+mj-lt"/>
                <a:ea typeface="ＭＳ Ｐゴシック" panose="020B0600070205080204" pitchFamily="34" charset="-128"/>
              </a:rPr>
              <a:t>data members</a:t>
            </a:r>
            <a:r>
              <a:rPr lang="en-US" dirty="0">
                <a:latin typeface="+mj-lt"/>
                <a:ea typeface="ＭＳ Ｐゴシック" panose="020B0600070205080204" pitchFamily="34" charset="-128"/>
              </a:rPr>
              <a:t> or </a:t>
            </a:r>
            <a:r>
              <a:rPr lang="en-US" b="1" i="1" dirty="0">
                <a:latin typeface="+mj-lt"/>
                <a:ea typeface="ＭＳ Ｐゴシック" panose="020B0600070205080204" pitchFamily="34" charset="-128"/>
              </a:rPr>
              <a:t>member functions</a:t>
            </a:r>
            <a:r>
              <a:rPr lang="en-US" dirty="0">
                <a:latin typeface="+mj-lt"/>
                <a:ea typeface="ＭＳ Ｐゴシック" panose="020B0600070205080204" pitchFamily="34" charset="-128"/>
              </a:rPr>
              <a:t>) with the </a:t>
            </a:r>
            <a:r>
              <a:rPr lang="en-US" b="1" dirty="0">
                <a:solidFill>
                  <a:srgbClr val="2C14DE"/>
                </a:solidFill>
                <a:latin typeface="+mj-lt"/>
                <a:ea typeface="ＭＳ Ｐゴシック" panose="020B0600070205080204" pitchFamily="34" charset="-128"/>
              </a:rPr>
              <a:t>same name</a:t>
            </a:r>
            <a:r>
              <a:rPr lang="en-US" dirty="0">
                <a:latin typeface="+mj-lt"/>
                <a:ea typeface="ＭＳ Ｐゴシック" panose="020B0600070205080204" pitchFamily="34" charset="-128"/>
              </a:rPr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324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914400"/>
            <a:ext cx="8610600" cy="5791200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//simple example showing multiple inheritance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base1 {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void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funbase1(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void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)  {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cout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&lt;&lt;"funbase1"; 	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base2 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void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funbase2(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void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) 	{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cout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&lt;&lt;"funbase2";	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derived: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base1,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base2 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void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funderived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void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)  {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cout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&lt;&lt;"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funderived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";}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void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void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) 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derived der;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der.funbase1(); 	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der.funbase2();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der.funderived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92503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29400" y="3429000"/>
            <a:ext cx="251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base 1 constructor</a:t>
            </a:r>
          </a:p>
          <a:p>
            <a:r>
              <a:rPr lang="es-ES" dirty="0"/>
              <a:t>base 2 constructor</a:t>
            </a:r>
          </a:p>
          <a:p>
            <a:r>
              <a:rPr lang="es-ES" dirty="0" err="1"/>
              <a:t>derived</a:t>
            </a:r>
            <a:r>
              <a:rPr lang="es-ES" dirty="0"/>
              <a:t> constructor</a:t>
            </a:r>
          </a:p>
          <a:p>
            <a:r>
              <a:rPr lang="es-ES" dirty="0" err="1"/>
              <a:t>derived</a:t>
            </a:r>
            <a:r>
              <a:rPr lang="es-ES" dirty="0"/>
              <a:t> destructor</a:t>
            </a:r>
          </a:p>
          <a:p>
            <a:r>
              <a:rPr lang="es-ES" dirty="0"/>
              <a:t>base 2 destructor</a:t>
            </a:r>
          </a:p>
          <a:p>
            <a:r>
              <a:rPr lang="es-ES" dirty="0"/>
              <a:t>base 1 destructor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142"/>
            <a:ext cx="6858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base1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base1() {</a:t>
            </a:r>
          </a:p>
          <a:p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	cout </a:t>
            </a:r>
            <a:r>
              <a:rPr lang="fr-FR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"base 1 </a:t>
            </a:r>
            <a:r>
              <a:rPr lang="fr-F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constructor</a:t>
            </a:r>
            <a:r>
              <a:rPr lang="fr-F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~base1() {</a:t>
            </a:r>
          </a:p>
          <a:p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	cout </a:t>
            </a:r>
            <a:r>
              <a:rPr lang="fr-FR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"base 1 </a:t>
            </a:r>
            <a:r>
              <a:rPr lang="fr-F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destructor</a:t>
            </a:r>
            <a:r>
              <a:rPr lang="fr-F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base2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base2() {</a:t>
            </a:r>
          </a:p>
          <a:p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	cout </a:t>
            </a:r>
            <a:r>
              <a:rPr lang="fr-FR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"base 2 </a:t>
            </a:r>
            <a:r>
              <a:rPr lang="fr-F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constructor</a:t>
            </a:r>
            <a:r>
              <a:rPr lang="fr-F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~base2() {</a:t>
            </a:r>
          </a:p>
          <a:p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	cout </a:t>
            </a:r>
            <a:r>
              <a:rPr lang="fr-FR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"base 2 </a:t>
            </a:r>
            <a:r>
              <a:rPr lang="fr-F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destructor</a:t>
            </a:r>
            <a:r>
              <a:rPr lang="fr-F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derived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: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base1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base2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derived()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"derived constructor"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~derived()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"derived destructor"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derived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der;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094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title"/>
          </p:nvPr>
        </p:nvSpPr>
        <p:spPr>
          <a:xfrm>
            <a:off x="900820" y="0"/>
            <a:ext cx="8229600" cy="914400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  <a:latin typeface="+mn-lt"/>
                <a:ea typeface="ＭＳ Ｐゴシック" panose="020B0600070205080204" pitchFamily="34" charset="-128"/>
              </a:rPr>
              <a:t>Example  (ambiguity)</a:t>
            </a:r>
            <a:endParaRPr lang="fr-FR" b="1" dirty="0">
              <a:solidFill>
                <a:srgbClr val="D20000"/>
              </a:solidFill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319480" y="1219200"/>
            <a:ext cx="821492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i-FI" sz="2400" dirty="0">
                <a:latin typeface="Consolas" panose="020B0609020204030204" pitchFamily="49" charset="0"/>
              </a:rPr>
              <a:t>class A { public: void Foo() {} }</a:t>
            </a:r>
          </a:p>
          <a:p>
            <a:pPr eaLnBrk="1" hangingPunct="1"/>
            <a:r>
              <a:rPr lang="en-US" sz="2400" dirty="0">
                <a:latin typeface="Consolas" panose="020B0609020204030204" pitchFamily="49" charset="0"/>
              </a:rPr>
              <a:t>class B : public A {}</a:t>
            </a:r>
          </a:p>
          <a:p>
            <a:pPr eaLnBrk="1" hangingPunct="1"/>
            <a:r>
              <a:rPr lang="en-US" sz="2400" dirty="0">
                <a:latin typeface="Consolas" panose="020B0609020204030204" pitchFamily="49" charset="0"/>
              </a:rPr>
              <a:t>class C : public A {}</a:t>
            </a:r>
          </a:p>
          <a:p>
            <a:pPr eaLnBrk="1" hangingPunct="1"/>
            <a:r>
              <a:rPr lang="en-US" sz="2400" dirty="0">
                <a:latin typeface="Consolas" panose="020B0609020204030204" pitchFamily="49" charset="0"/>
              </a:rPr>
              <a:t>class D : public B, public C {}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304800" y="3733800"/>
            <a:ext cx="7696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sz="2400" dirty="0">
                <a:latin typeface="Consolas" panose="020B0609020204030204" pitchFamily="49" charset="0"/>
              </a:rPr>
              <a:t>D </a:t>
            </a:r>
            <a:r>
              <a:rPr lang="fr-FR" sz="2400" dirty="0" err="1">
                <a:latin typeface="Consolas" panose="020B0609020204030204" pitchFamily="49" charset="0"/>
              </a:rPr>
              <a:t>d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sz="2400" dirty="0" err="1">
                <a:latin typeface="Consolas" panose="020B0609020204030204" pitchFamily="49" charset="0"/>
              </a:rPr>
              <a:t>d.Foo</a:t>
            </a:r>
            <a:r>
              <a:rPr lang="en-US" sz="2400" dirty="0">
                <a:latin typeface="Consolas" panose="020B0609020204030204" pitchFamily="49" charset="0"/>
              </a:rPr>
              <a:t>(); </a:t>
            </a:r>
          </a:p>
          <a:p>
            <a:pPr eaLnBrk="1" hangingPunct="1"/>
            <a:endParaRPr lang="en-US" sz="24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2400" dirty="0">
                <a:latin typeface="Consolas" panose="020B0609020204030204" pitchFamily="49" charset="0"/>
              </a:rPr>
              <a:t>is this B's Foo() or C's Foo() ??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0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/>
          </p:nvPr>
        </p:nvSpPr>
        <p:spPr>
          <a:xfrm>
            <a:off x="879695" y="0"/>
            <a:ext cx="8229600" cy="914400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  <a:latin typeface="+mn-lt"/>
                <a:ea typeface="ＭＳ Ｐゴシック" panose="020B0600070205080204" pitchFamily="34" charset="-128"/>
              </a:rPr>
              <a:t>Solution (virtual inheritance)</a:t>
            </a:r>
            <a:endParaRPr lang="fr-FR" b="1" dirty="0">
              <a:solidFill>
                <a:srgbClr val="D20000"/>
              </a:solidFill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152400" y="1058730"/>
            <a:ext cx="88392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i-FI" sz="2000" b="1" dirty="0">
                <a:latin typeface="Consolas" panose="020B0609020204030204" pitchFamily="49" charset="0"/>
              </a:rPr>
              <a:t>class A { </a:t>
            </a:r>
          </a:p>
          <a:p>
            <a:pPr eaLnBrk="1" hangingPunct="1"/>
            <a:r>
              <a:rPr lang="fi-FI" sz="2000" b="1" dirty="0">
                <a:latin typeface="Consolas" panose="020B0609020204030204" pitchFamily="49" charset="0"/>
              </a:rPr>
              <a:t>	public: </a:t>
            </a:r>
            <a:r>
              <a:rPr lang="fi-FI" sz="1600" b="1" dirty="0">
                <a:latin typeface="Consolas" panose="020B0609020204030204" pitchFamily="49" charset="0"/>
              </a:rPr>
              <a:t>v</a:t>
            </a:r>
            <a:r>
              <a:rPr lang="fi-FI" sz="2000" b="1" dirty="0">
                <a:latin typeface="Consolas" panose="020B0609020204030204" pitchFamily="49" charset="0"/>
              </a:rPr>
              <a:t>oid Foo() {} </a:t>
            </a:r>
          </a:p>
          <a:p>
            <a:pPr eaLnBrk="1" hangingPunct="1"/>
            <a:r>
              <a:rPr lang="fi-FI" sz="2000" b="1" dirty="0">
                <a:latin typeface="Consolas" panose="020B0609020204030204" pitchFamily="49" charset="0"/>
              </a:rPr>
              <a:t>}</a:t>
            </a:r>
          </a:p>
          <a:p>
            <a:pPr eaLnBrk="1" hangingPunct="1"/>
            <a:endParaRPr lang="en-US" sz="2000" b="1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2000" b="1" dirty="0">
                <a:latin typeface="Consolas" panose="020B0609020204030204" pitchFamily="49" charset="0"/>
              </a:rPr>
              <a:t>class B : public virtual A {</a:t>
            </a:r>
          </a:p>
          <a:p>
            <a:pPr eaLnBrk="1" hangingPunct="1"/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 eaLnBrk="1" hangingPunct="1"/>
            <a:endParaRPr lang="en-US" sz="2000" b="1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2000" b="1" dirty="0">
                <a:latin typeface="Consolas" panose="020B0609020204030204" pitchFamily="49" charset="0"/>
              </a:rPr>
              <a:t>class C : public virtual A {</a:t>
            </a:r>
          </a:p>
          <a:p>
            <a:pPr eaLnBrk="1" hangingPunct="1"/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 eaLnBrk="1" hangingPunct="1"/>
            <a:endParaRPr lang="en-US" sz="2000" b="1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2000" b="1" dirty="0">
                <a:latin typeface="Consolas" panose="020B0609020204030204" pitchFamily="49" charset="0"/>
              </a:rPr>
              <a:t>class D : public B, public C {</a:t>
            </a:r>
          </a:p>
          <a:p>
            <a:pPr eaLnBrk="1" hangingPunct="1"/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fr-FR" sz="2000" b="1" dirty="0">
              <a:latin typeface="Consolas" panose="020B0609020204030204" pitchFamily="49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52400" y="5334000"/>
            <a:ext cx="7696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sz="2400" dirty="0">
                <a:latin typeface="Consolas" panose="020B0609020204030204" pitchFamily="49" charset="0"/>
              </a:rPr>
              <a:t>D </a:t>
            </a:r>
            <a:r>
              <a:rPr lang="fr-FR" sz="2400" dirty="0" err="1">
                <a:latin typeface="Consolas" panose="020B0609020204030204" pitchFamily="49" charset="0"/>
              </a:rPr>
              <a:t>d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s-ES_tradnl" sz="2400" dirty="0" err="1">
                <a:latin typeface="Consolas" panose="020B0609020204030204" pitchFamily="49" charset="0"/>
              </a:rPr>
              <a:t>d.Foo</a:t>
            </a:r>
            <a:r>
              <a:rPr lang="es-ES_tradnl" sz="2400" dirty="0">
                <a:latin typeface="Consolas" panose="020B0609020204030204" pitchFamily="49" charset="0"/>
              </a:rPr>
              <a:t>(); // no </a:t>
            </a:r>
            <a:r>
              <a:rPr lang="es-ES_tradnl" sz="2400" dirty="0" err="1">
                <a:latin typeface="Consolas" panose="020B0609020204030204" pitchFamily="49" charset="0"/>
              </a:rPr>
              <a:t>longer</a:t>
            </a:r>
            <a:r>
              <a:rPr lang="es-ES_tradnl" sz="2400" dirty="0">
                <a:latin typeface="Consolas" panose="020B0609020204030204" pitchFamily="49" charset="0"/>
              </a:rPr>
              <a:t> </a:t>
            </a:r>
            <a:r>
              <a:rPr lang="es-ES_tradnl" sz="2400" dirty="0" err="1">
                <a:latin typeface="Consolas" panose="020B0609020204030204" pitchFamily="49" charset="0"/>
              </a:rPr>
              <a:t>ambiguous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156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fr-FR" b="1" dirty="0" err="1">
                <a:solidFill>
                  <a:srgbClr val="D20000"/>
                </a:solidFill>
                <a:ea typeface="ＭＳ Ｐゴシック" panose="020B0600070205080204" pitchFamily="34" charset="-128"/>
              </a:rPr>
              <a:t>Another</a:t>
            </a:r>
            <a:r>
              <a:rPr lang="fr-FR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 </a:t>
            </a:r>
            <a:r>
              <a:rPr lang="fr-FR" b="1" dirty="0" err="1">
                <a:solidFill>
                  <a:srgbClr val="D20000"/>
                </a:solidFill>
                <a:ea typeface="ＭＳ Ｐゴシック" panose="020B0600070205080204" pitchFamily="34" charset="-128"/>
              </a:rPr>
              <a:t>example</a:t>
            </a:r>
            <a:endParaRPr lang="fr-FR" b="1" dirty="0">
              <a:solidFill>
                <a:srgbClr val="D2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4579" name="Espace réservé du contenu 3"/>
          <p:cNvSpPr>
            <a:spLocks noGrp="1"/>
          </p:cNvSpPr>
          <p:nvPr>
            <p:ph idx="1"/>
          </p:nvPr>
        </p:nvSpPr>
        <p:spPr>
          <a:xfrm>
            <a:off x="228600" y="1219200"/>
            <a:ext cx="8153400" cy="3810000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sz="2400" b="1" dirty="0">
                <a:ea typeface="ＭＳ Ｐゴシック" panose="020B0600070205080204" pitchFamily="34" charset="-128"/>
              </a:rPr>
              <a:t>class</a:t>
            </a:r>
            <a:r>
              <a:rPr lang="en-US" sz="2400" dirty="0"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ea typeface="ＭＳ Ｐゴシック" panose="020B0600070205080204" pitchFamily="34" charset="-128"/>
              </a:rPr>
              <a:t>PoweredDevice</a:t>
            </a:r>
            <a:endParaRPr lang="en-US" sz="2400" dirty="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fr-FR" sz="2400" dirty="0">
                <a:ea typeface="ＭＳ Ｐゴシック" panose="020B0600070205080204" pitchFamily="34" charset="-128"/>
              </a:rPr>
              <a:t>{</a:t>
            </a:r>
          </a:p>
          <a:p>
            <a:pPr marL="0" indent="0">
              <a:buFontTx/>
              <a:buNone/>
            </a:pPr>
            <a:r>
              <a:rPr lang="fr-FR" sz="2400" b="1" dirty="0">
                <a:ea typeface="ＭＳ Ｐゴシック" panose="020B0600070205080204" pitchFamily="34" charset="-128"/>
              </a:rPr>
              <a:t>	public</a:t>
            </a:r>
            <a:r>
              <a:rPr lang="fr-FR" sz="2400" dirty="0">
                <a:ea typeface="ＭＳ Ｐゴシック" panose="020B0600070205080204" pitchFamily="34" charset="-128"/>
              </a:rPr>
              <a:t>:</a:t>
            </a:r>
          </a:p>
          <a:p>
            <a:pPr marL="0" indent="0">
              <a:buFontTx/>
              <a:buNone/>
            </a:pPr>
            <a:r>
              <a:rPr lang="pl-PL" sz="2400" dirty="0">
                <a:ea typeface="ＭＳ Ｐゴシック" panose="020B0600070205080204" pitchFamily="34" charset="-128"/>
              </a:rPr>
              <a:t>    </a:t>
            </a:r>
            <a:r>
              <a:rPr lang="en-US" sz="2400" dirty="0">
                <a:ea typeface="ＭＳ Ｐゴシック" panose="020B0600070205080204" pitchFamily="34" charset="-128"/>
              </a:rPr>
              <a:t>	</a:t>
            </a:r>
            <a:r>
              <a:rPr lang="pl-PL" sz="2400" dirty="0">
                <a:ea typeface="ＭＳ Ｐゴシック" panose="020B0600070205080204" pitchFamily="34" charset="-128"/>
              </a:rPr>
              <a:t>PoweredDevice(</a:t>
            </a:r>
            <a:r>
              <a:rPr lang="pl-PL" sz="2400" b="1" dirty="0">
                <a:ea typeface="ＭＳ Ｐゴシック" panose="020B0600070205080204" pitchFamily="34" charset="-128"/>
              </a:rPr>
              <a:t>int</a:t>
            </a:r>
            <a:r>
              <a:rPr lang="pl-PL" sz="2400" dirty="0">
                <a:ea typeface="ＭＳ Ｐゴシック" panose="020B0600070205080204" pitchFamily="34" charset="-128"/>
              </a:rPr>
              <a:t> nPower)</a:t>
            </a:r>
          </a:p>
          <a:p>
            <a:pPr marL="0" indent="0">
              <a:buFontTx/>
              <a:buNone/>
            </a:pPr>
            <a:r>
              <a:rPr lang="fr-FR" sz="2400" dirty="0">
                <a:ea typeface="ＭＳ Ｐゴシック" panose="020B0600070205080204" pitchFamily="34" charset="-128"/>
              </a:rPr>
              <a:t>    	 {</a:t>
            </a: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panose="020B0600070205080204" pitchFamily="34" charset="-128"/>
              </a:rPr>
              <a:t>        		</a:t>
            </a:r>
            <a:r>
              <a:rPr lang="en-US" sz="2400" dirty="0" err="1">
                <a:ea typeface="ＭＳ Ｐゴシック" panose="020B0600070205080204" pitchFamily="34" charset="-128"/>
              </a:rPr>
              <a:t>cout</a:t>
            </a:r>
            <a:r>
              <a:rPr lang="en-US" sz="2400" dirty="0">
                <a:ea typeface="ＭＳ Ｐゴシック" panose="020B0600070205080204" pitchFamily="34" charset="-128"/>
              </a:rPr>
              <a:t> &lt;&lt; "</a:t>
            </a:r>
            <a:r>
              <a:rPr lang="en-US" sz="2400" dirty="0" err="1">
                <a:ea typeface="ＭＳ Ｐゴシック" panose="020B0600070205080204" pitchFamily="34" charset="-128"/>
              </a:rPr>
              <a:t>PoweredDevice</a:t>
            </a:r>
            <a:r>
              <a:rPr lang="en-US" sz="2400" dirty="0">
                <a:ea typeface="ＭＳ Ｐゴシック" panose="020B0600070205080204" pitchFamily="34" charset="-128"/>
              </a:rPr>
              <a:t>: " &lt;&lt; </a:t>
            </a:r>
            <a:r>
              <a:rPr lang="en-US" sz="2400" dirty="0" err="1">
                <a:ea typeface="ＭＳ Ｐゴシック" panose="020B0600070205080204" pitchFamily="34" charset="-128"/>
              </a:rPr>
              <a:t>nPower</a:t>
            </a:r>
            <a:r>
              <a:rPr lang="en-US" sz="2400" dirty="0">
                <a:ea typeface="ＭＳ Ｐゴシック" panose="020B0600070205080204" pitchFamily="34" charset="-128"/>
              </a:rPr>
              <a:t> &lt;&lt; </a:t>
            </a:r>
            <a:r>
              <a:rPr lang="en-US" sz="2400" dirty="0" err="1">
                <a:ea typeface="ＭＳ Ｐゴシック" panose="020B0600070205080204" pitchFamily="34" charset="-128"/>
              </a:rPr>
              <a:t>endl</a:t>
            </a:r>
            <a:r>
              <a:rPr lang="en-US" sz="2400" dirty="0">
                <a:ea typeface="ＭＳ Ｐゴシック" panose="020B0600070205080204" pitchFamily="34" charset="-128"/>
              </a:rPr>
              <a:t>;</a:t>
            </a:r>
          </a:p>
          <a:p>
            <a:pPr marL="0" indent="0">
              <a:buFontTx/>
              <a:buNone/>
            </a:pPr>
            <a:r>
              <a:rPr lang="fr-FR" sz="2400" dirty="0">
                <a:ea typeface="ＭＳ Ｐゴシック" panose="020B0600070205080204" pitchFamily="34" charset="-128"/>
              </a:rPr>
              <a:t>   	 }</a:t>
            </a:r>
          </a:p>
          <a:p>
            <a:pPr marL="0" indent="0">
              <a:buFontTx/>
              <a:buNone/>
            </a:pPr>
            <a:r>
              <a:rPr lang="fr-FR" sz="2400" dirty="0">
                <a:ea typeface="ＭＳ Ｐゴシック" panose="020B0600070205080204" pitchFamily="34" charset="-128"/>
              </a:rPr>
              <a:t>};</a:t>
            </a:r>
          </a:p>
          <a:p>
            <a:pPr marL="0" indent="0">
              <a:buFontTx/>
              <a:buNone/>
            </a:pPr>
            <a:r>
              <a:rPr lang="fr-FR" sz="2800" dirty="0">
                <a:ea typeface="ＭＳ Ｐゴシック" panose="020B0600070205080204" pitchFamily="34" charset="-128"/>
              </a:rPr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2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/>
          <p:cNvSpPr>
            <a:spLocks noGrp="1"/>
          </p:cNvSpPr>
          <p:nvPr>
            <p:ph type="title"/>
          </p:nvPr>
        </p:nvSpPr>
        <p:spPr>
          <a:xfrm>
            <a:off x="886076" y="0"/>
            <a:ext cx="8229600" cy="914400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rgbClr val="D20000"/>
                </a:solidFill>
                <a:ea typeface="ＭＳ Ｐゴシック" panose="020B0600070205080204" pitchFamily="34" charset="-128"/>
              </a:rPr>
              <a:t>Another</a:t>
            </a:r>
            <a:r>
              <a:rPr lang="fr-FR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 </a:t>
            </a:r>
            <a:r>
              <a:rPr lang="fr-FR" b="1" dirty="0" err="1">
                <a:solidFill>
                  <a:srgbClr val="D20000"/>
                </a:solidFill>
                <a:ea typeface="ＭＳ Ｐゴシック" panose="020B0600070205080204" pitchFamily="34" charset="-128"/>
              </a:rPr>
              <a:t>example</a:t>
            </a:r>
            <a:endParaRPr lang="fr-FR" b="1" dirty="0">
              <a:solidFill>
                <a:srgbClr val="D2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5603" name="Espace réservé du contenu 3"/>
          <p:cNvSpPr>
            <a:spLocks noGrp="1"/>
          </p:cNvSpPr>
          <p:nvPr>
            <p:ph idx="1"/>
          </p:nvPr>
        </p:nvSpPr>
        <p:spPr>
          <a:xfrm>
            <a:off x="65982" y="1036319"/>
            <a:ext cx="9049694" cy="5821681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sz="20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Scanner: </a:t>
            </a:r>
            <a:r>
              <a:rPr lang="en-US" sz="20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PoweredDevice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fr-FR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{</a:t>
            </a:r>
          </a:p>
          <a:p>
            <a:pPr marL="0" indent="0">
              <a:buFontTx/>
              <a:buNone/>
            </a:pPr>
            <a:r>
              <a:rPr lang="fr-FR" sz="20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public</a:t>
            </a:r>
            <a:r>
              <a:rPr lang="fr-FR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:</a:t>
            </a:r>
          </a:p>
          <a:p>
            <a:pPr marL="0" indent="0">
              <a:buFontTx/>
              <a:buNone/>
            </a:pPr>
            <a:r>
              <a:rPr lang="pl-PL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    Scanner(</a:t>
            </a:r>
            <a:r>
              <a:rPr lang="pl-PL" sz="20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int</a:t>
            </a:r>
            <a:r>
              <a:rPr lang="pl-PL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nScanner, </a:t>
            </a:r>
            <a:r>
              <a:rPr lang="pl-PL" sz="20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int</a:t>
            </a:r>
            <a:r>
              <a:rPr lang="pl-PL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nPower) : PoweredDevice(nPower)</a:t>
            </a:r>
          </a:p>
          <a:p>
            <a:pPr marL="0" indent="0">
              <a:buFontTx/>
              <a:buNone/>
            </a:pPr>
            <a:r>
              <a:rPr lang="fr-FR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    {</a:t>
            </a:r>
          </a:p>
          <a:p>
            <a:pPr marL="0" indent="0">
              <a:buFontTx/>
              <a:buNone/>
            </a:pPr>
            <a:r>
              <a:rPr lang="cs-CZ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        cout &lt;&lt; "Scanner: " &lt;&lt; nScanner &lt;&lt; endl;</a:t>
            </a:r>
          </a:p>
          <a:p>
            <a:pPr marL="0" indent="0">
              <a:buFontTx/>
              <a:buNone/>
            </a:pPr>
            <a:r>
              <a:rPr lang="fr-FR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    }</a:t>
            </a:r>
          </a:p>
          <a:p>
            <a:pPr marL="0" indent="0">
              <a:buFontTx/>
              <a:buNone/>
            </a:pPr>
            <a:r>
              <a:rPr lang="fr-FR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};</a:t>
            </a:r>
          </a:p>
          <a:p>
            <a:pPr marL="0" indent="0">
              <a:buFontTx/>
              <a:buNone/>
            </a:pPr>
            <a:endParaRPr lang="fr-FR" sz="20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en-US" sz="20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Printer: </a:t>
            </a:r>
            <a:r>
              <a:rPr lang="en-US" sz="20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PoweredDevice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fr-FR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{</a:t>
            </a:r>
          </a:p>
          <a:p>
            <a:pPr marL="0" indent="0">
              <a:buFontTx/>
              <a:buNone/>
            </a:pPr>
            <a:r>
              <a:rPr lang="fr-FR" sz="20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public</a:t>
            </a:r>
            <a:r>
              <a:rPr lang="fr-FR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:</a:t>
            </a:r>
          </a:p>
          <a:p>
            <a:pPr marL="0" indent="0">
              <a:buFontTx/>
              <a:buNone/>
            </a:pPr>
            <a:r>
              <a:rPr lang="pl-PL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    Printer(</a:t>
            </a:r>
            <a:r>
              <a:rPr lang="pl-PL" sz="20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int</a:t>
            </a:r>
            <a:r>
              <a:rPr lang="pl-PL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nPrinter, </a:t>
            </a:r>
            <a:r>
              <a:rPr lang="pl-PL" sz="20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int</a:t>
            </a:r>
            <a:r>
              <a:rPr lang="pl-PL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nPower) : PoweredDevice(nPower)</a:t>
            </a:r>
          </a:p>
          <a:p>
            <a:pPr marL="0" indent="0">
              <a:buFontTx/>
              <a:buNone/>
            </a:pPr>
            <a:r>
              <a:rPr lang="fr-FR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    {</a:t>
            </a:r>
          </a:p>
          <a:p>
            <a:pPr marL="0" indent="0">
              <a:buFontTx/>
              <a:buNone/>
            </a:pPr>
            <a:r>
              <a:rPr lang="cs-CZ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        cout &lt;&lt; "Printer: " &lt;&lt; nPrinter &lt;&lt; endl;</a:t>
            </a:r>
          </a:p>
          <a:p>
            <a:pPr marL="0" indent="0">
              <a:buFontTx/>
              <a:buNone/>
            </a:pPr>
            <a:r>
              <a:rPr lang="fr-FR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    }</a:t>
            </a:r>
          </a:p>
          <a:p>
            <a:pPr marL="0" indent="0">
              <a:buFontTx/>
              <a:buNone/>
            </a:pPr>
            <a:r>
              <a:rPr lang="fr-FR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};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3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Introduction - </a:t>
            </a:r>
            <a:r>
              <a:rPr lang="en-US" b="1" dirty="0">
                <a:solidFill>
                  <a:srgbClr val="D20000"/>
                </a:solidFill>
              </a:rPr>
              <a:t>Inheritance</a:t>
            </a:r>
            <a:endParaRPr lang="fr-FR" b="1" dirty="0">
              <a:solidFill>
                <a:srgbClr val="D2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54666" y="1066800"/>
            <a:ext cx="8936934" cy="5638800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New classes </a:t>
            </a:r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absorb</a:t>
            </a:r>
            <a:r>
              <a:rPr lang="en-US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ea typeface="ＭＳ Ｐゴシック" panose="020B0600070205080204" pitchFamily="34" charset="-128"/>
              </a:rPr>
              <a:t>all </a:t>
            </a:r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features</a:t>
            </a:r>
            <a:r>
              <a:rPr lang="en-US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ea typeface="ＭＳ Ｐゴシック" panose="020B0600070205080204" pitchFamily="34" charset="-128"/>
              </a:rPr>
              <a:t>of </a:t>
            </a:r>
            <a:r>
              <a:rPr lang="en-US" b="1" u="sng" dirty="0">
                <a:ea typeface="ＭＳ Ｐゴシック" panose="020B0600070205080204" pitchFamily="34" charset="-128"/>
              </a:rPr>
              <a:t>existing classes </a:t>
            </a:r>
            <a:r>
              <a:rPr lang="en-US" dirty="0">
                <a:ea typeface="ＭＳ Ｐゴシック" panose="020B0600070205080204" pitchFamily="34" charset="-128"/>
              </a:rPr>
              <a:t>including their </a:t>
            </a:r>
            <a:r>
              <a:rPr lang="en-US" b="1" u="sng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data</a:t>
            </a:r>
            <a:r>
              <a:rPr lang="en-US" dirty="0">
                <a:ea typeface="ＭＳ Ｐゴシック" panose="020B0600070205080204" pitchFamily="34" charset="-128"/>
              </a:rPr>
              <a:t> and </a:t>
            </a:r>
            <a:r>
              <a:rPr lang="en-US" b="1" u="sng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functions</a:t>
            </a:r>
            <a:r>
              <a:rPr lang="en-US" dirty="0">
                <a:ea typeface="ＭＳ Ｐゴシック" panose="020B0600070205080204" pitchFamily="34" charset="-128"/>
              </a:rPr>
              <a:t>. </a:t>
            </a: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r>
              <a:rPr lang="en-US" dirty="0">
                <a:ea typeface="ＭＳ Ｐゴシック" panose="020B0600070205080204" pitchFamily="34" charset="-128"/>
              </a:rPr>
              <a:t>Also </a:t>
            </a:r>
            <a:r>
              <a:rPr lang="en-US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enhance</a:t>
            </a:r>
            <a:r>
              <a:rPr lang="en-US" dirty="0">
                <a:ea typeface="ＭＳ Ｐゴシック" panose="020B0600070205080204" pitchFamily="34" charset="-128"/>
              </a:rPr>
              <a:t> them by </a:t>
            </a:r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adding</a:t>
            </a:r>
            <a:r>
              <a:rPr lang="en-US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ea typeface="ＭＳ Ｐゴシック" panose="020B0600070205080204" pitchFamily="34" charset="-128"/>
              </a:rPr>
              <a:t>their </a:t>
            </a:r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own new features</a:t>
            </a:r>
            <a:r>
              <a:rPr lang="en-US" dirty="0">
                <a:ea typeface="ＭＳ Ｐゴシック" panose="020B0600070205080204" pitchFamily="34" charset="-128"/>
              </a:rPr>
              <a:t> in form of </a:t>
            </a:r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new data members </a:t>
            </a:r>
            <a:r>
              <a:rPr lang="en-US" dirty="0">
                <a:ea typeface="ＭＳ Ｐゴシック" panose="020B0600070205080204" pitchFamily="34" charset="-128"/>
              </a:rPr>
              <a:t>and </a:t>
            </a:r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new member functions</a:t>
            </a:r>
          </a:p>
          <a:p>
            <a:endParaRPr lang="fr-FR" dirty="0"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41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/>
          <p:cNvSpPr>
            <a:spLocks noGrp="1"/>
          </p:cNvSpPr>
          <p:nvPr>
            <p:ph type="title"/>
          </p:nvPr>
        </p:nvSpPr>
        <p:spPr>
          <a:xfrm>
            <a:off x="967966" y="-17204"/>
            <a:ext cx="8153400" cy="914400"/>
          </a:xfrm>
        </p:spPr>
        <p:txBody>
          <a:bodyPr/>
          <a:lstStyle/>
          <a:p>
            <a:r>
              <a:rPr lang="fr-FR" b="1" dirty="0" err="1">
                <a:solidFill>
                  <a:srgbClr val="D20000"/>
                </a:solidFill>
                <a:ea typeface="ＭＳ Ｐゴシック" panose="020B0600070205080204" pitchFamily="34" charset="-128"/>
              </a:rPr>
              <a:t>Another</a:t>
            </a:r>
            <a:r>
              <a:rPr lang="fr-FR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 </a:t>
            </a:r>
            <a:r>
              <a:rPr lang="fr-FR" b="1" dirty="0" err="1">
                <a:solidFill>
                  <a:srgbClr val="D20000"/>
                </a:solidFill>
                <a:ea typeface="ＭＳ Ｐゴシック" panose="020B0600070205080204" pitchFamily="34" charset="-128"/>
              </a:rPr>
              <a:t>example</a:t>
            </a:r>
            <a:endParaRPr lang="fr-FR" b="1" dirty="0">
              <a:solidFill>
                <a:srgbClr val="D2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6627" name="Espace réservé du contenu 3"/>
          <p:cNvSpPr>
            <a:spLocks noGrp="1"/>
          </p:cNvSpPr>
          <p:nvPr>
            <p:ph idx="1"/>
          </p:nvPr>
        </p:nvSpPr>
        <p:spPr>
          <a:xfrm>
            <a:off x="54666" y="1066800"/>
            <a:ext cx="8860734" cy="5638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Copier: </a:t>
            </a: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Scanner, </a:t>
            </a:r>
            <a:r>
              <a:rPr 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Printer</a:t>
            </a:r>
          </a:p>
          <a:p>
            <a:pPr marL="0" indent="0">
              <a:buFontTx/>
              <a:buNone/>
            </a:pPr>
            <a:r>
              <a:rPr lang="fr-FR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{</a:t>
            </a:r>
          </a:p>
          <a:p>
            <a:pPr marL="0" indent="0">
              <a:buFontTx/>
              <a:buNone/>
            </a:pPr>
            <a:r>
              <a:rPr lang="fr-FR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public</a:t>
            </a:r>
            <a:r>
              <a:rPr lang="fr-FR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:</a:t>
            </a:r>
          </a:p>
          <a:p>
            <a:pPr marL="0" indent="0">
              <a:buFontTx/>
              <a:buNone/>
            </a:pPr>
            <a:r>
              <a:rPr lang="pl-PL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 Copier(</a:t>
            </a:r>
            <a:r>
              <a:rPr lang="pl-PL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int</a:t>
            </a:r>
            <a:r>
              <a:rPr lang="pl-PL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nScanner, </a:t>
            </a:r>
            <a:r>
              <a:rPr lang="pl-PL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int</a:t>
            </a:r>
            <a:r>
              <a:rPr lang="pl-PL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nPrinter, </a:t>
            </a:r>
            <a:r>
              <a:rPr lang="pl-PL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int</a:t>
            </a:r>
            <a:r>
              <a:rPr lang="pl-PL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nPower)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pl-PL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: Scanner(nScanner, nPower), Printer(nPrinter, nPower)</a:t>
            </a:r>
          </a:p>
          <a:p>
            <a:pPr marL="0" indent="0">
              <a:buFontTx/>
              <a:buNone/>
            </a:pPr>
            <a:r>
              <a:rPr lang="fr-FR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    {</a:t>
            </a:r>
          </a:p>
          <a:p>
            <a:pPr marL="0" indent="0">
              <a:buFontTx/>
              <a:buNone/>
            </a:pPr>
            <a:r>
              <a:rPr lang="fr-FR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    }</a:t>
            </a:r>
          </a:p>
          <a:p>
            <a:pPr marL="0" indent="0">
              <a:buFontTx/>
              <a:buNone/>
            </a:pPr>
            <a:r>
              <a:rPr lang="fr-FR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};	</a:t>
            </a:r>
          </a:p>
          <a:p>
            <a:pPr marL="0" indent="0">
              <a:buFontTx/>
              <a:buNone/>
            </a:pPr>
            <a:endParaRPr lang="fr-FR" sz="18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pic>
        <p:nvPicPr>
          <p:cNvPr id="26628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86200"/>
            <a:ext cx="443033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662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fr-FR" b="1" dirty="0" err="1">
                <a:solidFill>
                  <a:srgbClr val="D20000"/>
                </a:solidFill>
                <a:ea typeface="ＭＳ Ｐゴシック" panose="020B0600070205080204" pitchFamily="34" charset="-128"/>
              </a:rPr>
              <a:t>Another</a:t>
            </a:r>
            <a:r>
              <a:rPr lang="fr-FR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 </a:t>
            </a:r>
            <a:r>
              <a:rPr lang="fr-FR" b="1" dirty="0" err="1">
                <a:solidFill>
                  <a:srgbClr val="D20000"/>
                </a:solidFill>
                <a:ea typeface="ＭＳ Ｐゴシック" panose="020B0600070205080204" pitchFamily="34" charset="-128"/>
              </a:rPr>
              <a:t>example</a:t>
            </a:r>
            <a:endParaRPr lang="fr-FR" b="1" dirty="0">
              <a:solidFill>
                <a:srgbClr val="D2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666" y="1066800"/>
            <a:ext cx="8708334" cy="56388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fr-FR" sz="24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int</a:t>
            </a:r>
            <a:r>
              <a:rPr lang="fr-FR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main()</a:t>
            </a:r>
          </a:p>
          <a:p>
            <a:pPr marL="0" indent="0">
              <a:buFontTx/>
              <a:buNone/>
            </a:pPr>
            <a:r>
              <a:rPr lang="fr-FR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{</a:t>
            </a:r>
          </a:p>
          <a:p>
            <a:pPr marL="0" indent="0">
              <a:buFontTx/>
              <a:buNone/>
            </a:pPr>
            <a:r>
              <a:rPr lang="pl-PL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    Copier cCopier(1, 2, 3);</a:t>
            </a:r>
          </a:p>
          <a:p>
            <a:pPr marL="0" indent="0">
              <a:buFontTx/>
              <a:buNone/>
            </a:pPr>
            <a:r>
              <a:rPr lang="fr-FR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FontTx/>
              <a:buNone/>
            </a:pPr>
            <a:endParaRPr lang="fr-FR" sz="24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fr-FR" sz="24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What</a:t>
            </a:r>
            <a:r>
              <a:rPr lang="fr-FR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fr-FR" sz="24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should</a:t>
            </a:r>
            <a:r>
              <a:rPr lang="fr-FR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fr-FR" sz="24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be</a:t>
            </a:r>
            <a:r>
              <a:rPr lang="fr-FR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the output?</a:t>
            </a:r>
          </a:p>
          <a:p>
            <a:pPr marL="0" indent="0">
              <a:buFontTx/>
              <a:buNone/>
            </a:pPr>
            <a:r>
              <a:rPr lang="en-US" sz="2000" i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000" i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PoweredDevice</a:t>
            </a:r>
            <a:r>
              <a:rPr lang="en-US" sz="2000" i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: 3</a:t>
            </a:r>
          </a:p>
          <a:p>
            <a:pPr marL="0" indent="0">
              <a:buFontTx/>
              <a:buNone/>
            </a:pPr>
            <a:r>
              <a:rPr lang="fr-FR" sz="2000" i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Scanner: 1</a:t>
            </a:r>
          </a:p>
          <a:p>
            <a:pPr marL="0" indent="0">
              <a:buFontTx/>
              <a:buNone/>
            </a:pPr>
            <a:r>
              <a:rPr lang="en-US" sz="2000" i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000" i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PoweredDevice</a:t>
            </a:r>
            <a:r>
              <a:rPr lang="en-US" sz="2000" i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: 3</a:t>
            </a:r>
          </a:p>
          <a:p>
            <a:pPr marL="0" indent="0">
              <a:buFontTx/>
              <a:buNone/>
            </a:pPr>
            <a:r>
              <a:rPr lang="fr-FR" sz="2000" i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Printer: 2 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08050"/>
          </a:xfrm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zh-CN" b="1" dirty="0">
                <a:solidFill>
                  <a:srgbClr val="D20000"/>
                </a:solidFill>
                <a:latin typeface="+mn-lt"/>
                <a:ea typeface="SimSun" panose="02010600030101010101" pitchFamily="2" charset="-122"/>
              </a:rPr>
              <a:t>Multiple Inheritance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2286000" y="2314581"/>
            <a:ext cx="1243931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dirty="0">
                <a:latin typeface="Helvetica" panose="020B0604020202020204" pitchFamily="34" charset="0"/>
                <a:ea typeface="SimSun" panose="02010600030101010101" pitchFamily="2" charset="-122"/>
              </a:rPr>
              <a:t>Student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405484" y="1611315"/>
            <a:ext cx="1553311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dirty="0">
                <a:latin typeface="Helvetica" panose="020B0604020202020204" pitchFamily="34" charset="0"/>
                <a:ea typeface="SimSun" panose="02010600030101010101" pitchFamily="2" charset="-122"/>
              </a:rPr>
              <a:t>Employee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3234641" y="4606293"/>
            <a:ext cx="288701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dirty="0" err="1">
                <a:latin typeface="Helvetica" panose="020B0604020202020204" pitchFamily="34" charset="0"/>
                <a:ea typeface="SimSun" panose="02010600030101010101" pitchFamily="2" charset="-122"/>
              </a:rPr>
              <a:t>Graduate_Assistant</a:t>
            </a:r>
            <a:endParaRPr lang="en-US" altLang="zh-CN" sz="2400" dirty="0">
              <a:latin typeface="Helvetica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3130550" y="2825750"/>
            <a:ext cx="1358900" cy="1739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 flipH="1">
            <a:off x="6096000" y="1981201"/>
            <a:ext cx="1219200" cy="760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5365939" y="2672565"/>
            <a:ext cx="1314463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dirty="0">
                <a:latin typeface="Helvetica" panose="020B0604020202020204" pitchFamily="34" charset="0"/>
                <a:ea typeface="SimSun" panose="02010600030101010101" pitchFamily="2" charset="-122"/>
              </a:rPr>
              <a:t>Salaried</a:t>
            </a:r>
          </a:p>
        </p:txBody>
      </p:sp>
      <p:sp>
        <p:nvSpPr>
          <p:cNvPr id="28682" name="Line 9"/>
          <p:cNvSpPr>
            <a:spLocks noChangeShapeType="1"/>
          </p:cNvSpPr>
          <p:nvPr/>
        </p:nvSpPr>
        <p:spPr bwMode="auto">
          <a:xfrm flipH="1">
            <a:off x="4876800" y="3048000"/>
            <a:ext cx="107315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7805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>
          <a:xfrm>
            <a:off x="283266" y="1219200"/>
            <a:ext cx="8610600" cy="54864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//Example (showing ambiguity)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000" dirty="0">
              <a:solidFill>
                <a:srgbClr val="00FF00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typedef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unsigned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long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ulong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0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Student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ulong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id;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unsigned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age;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unsigned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GetAge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()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const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age;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ulong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GetId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()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const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id;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void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SetAge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unsigned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n ) { age = n;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void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SetId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ulong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n ) { id=n;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};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765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u contenu 2"/>
          <p:cNvSpPr>
            <a:spLocks noGrp="1"/>
          </p:cNvSpPr>
          <p:nvPr>
            <p:ph idx="1"/>
          </p:nvPr>
        </p:nvSpPr>
        <p:spPr>
          <a:xfrm>
            <a:off x="152400" y="1371600"/>
            <a:ext cx="8686800" cy="5257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4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Employee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unsigned</a:t>
            </a: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GetAge</a:t>
            </a: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() </a:t>
            </a:r>
            <a:r>
              <a:rPr lang="en-US" sz="24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const</a:t>
            </a: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age;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void</a:t>
            </a: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SetAge</a:t>
            </a: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unsigned</a:t>
            </a: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n ) { age = n;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void</a:t>
            </a: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SetId</a:t>
            </a: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 </a:t>
            </a:r>
            <a:r>
              <a:rPr lang="en-US" sz="24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ulong</a:t>
            </a: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n) { id=n;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4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ulong</a:t>
            </a: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GetId</a:t>
            </a: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void</a:t>
            </a: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) </a:t>
            </a:r>
            <a:r>
              <a:rPr lang="en-US" sz="24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const</a:t>
            </a: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id;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private</a:t>
            </a: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unsigned</a:t>
            </a: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age;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4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ulong</a:t>
            </a: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id;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};</a:t>
            </a:r>
          </a:p>
          <a:p>
            <a:pPr marL="0" indent="0">
              <a:buFontTx/>
              <a:buNone/>
            </a:pPr>
            <a:endParaRPr lang="fr-FR" sz="24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8158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76200" y="1143000"/>
            <a:ext cx="8991600" cy="54864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Salaried :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Employee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float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salary;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float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GetSalary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()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const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salary;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void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SetSalary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float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s ) { salary=s;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};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GradAssistant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: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Student,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Salaried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void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Display()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const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0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0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void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GradAssistant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::Display()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const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{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cout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&lt;&lt;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GetId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()&lt;&lt;","&lt;&lt;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GetSalary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()&lt;&lt;","&lt;&lt;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GetAge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();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//ambiguity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</a:t>
            </a:r>
            <a:endParaRPr lang="en-US" sz="2000" dirty="0">
              <a:solidFill>
                <a:srgbClr val="00FF00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56074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0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nt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void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) {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GradAssistant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ga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ga.SetAge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(20);	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//ambiguity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ga.SetId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(15);	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//ambiguity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ga.Display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();	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//ambiguity inside display function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000" dirty="0">
              <a:solidFill>
                <a:srgbClr val="00FF00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//program will not compile and will generate errors</a:t>
            </a:r>
          </a:p>
          <a:p>
            <a:pPr marL="0" indent="0">
              <a:buFontTx/>
              <a:buNone/>
            </a:pPr>
            <a:endParaRPr lang="fr-FR" sz="20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57078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6011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>
                <a:solidFill>
                  <a:srgbClr val="B8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What is the solution?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4666" y="1066800"/>
            <a:ext cx="9144000" cy="56388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sz="2400" b="1" dirty="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Call functions explicitly</a:t>
            </a:r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by </a:t>
            </a:r>
            <a:r>
              <a:rPr lang="en-US" sz="2400" b="1" dirty="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specifying name of class </a:t>
            </a:r>
            <a:r>
              <a:rPr 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and using </a:t>
            </a:r>
            <a:r>
              <a:rPr lang="en-US" sz="2400" b="1" dirty="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scope resolution operator </a:t>
            </a:r>
            <a:r>
              <a:rPr 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to </a:t>
            </a:r>
            <a:r>
              <a:rPr lang="en-US" sz="2400" b="1" dirty="0">
                <a:solidFill>
                  <a:srgbClr val="2C14DE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remove ambiguity: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b="1" u="sng" dirty="0">
                <a:solidFill>
                  <a:srgbClr val="2C14DE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Direct solution</a:t>
            </a:r>
            <a:r>
              <a:rPr lang="en-US" altLang="zh-CN" sz="2400" b="1" u="sng" dirty="0">
                <a:latin typeface="Arial" panose="020B0604020202020204" pitchFamily="34" charset="0"/>
                <a:ea typeface="SimSun" panose="02010600030101010101" pitchFamily="2" charset="-122"/>
              </a:rPr>
              <a:t>: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		</a:t>
            </a:r>
            <a:r>
              <a:rPr lang="en-US" altLang="zh-CN" sz="2400" b="1" dirty="0">
                <a:latin typeface="Consolas" panose="020B0609020204030204" pitchFamily="49" charset="0"/>
                <a:ea typeface="SimSun" panose="02010600030101010101" pitchFamily="2" charset="-122"/>
              </a:rPr>
              <a:t>Student::</a:t>
            </a:r>
            <a:r>
              <a:rPr lang="en-US" altLang="zh-CN" sz="2400" b="1" dirty="0" err="1">
                <a:latin typeface="Consolas" panose="020B0609020204030204" pitchFamily="49" charset="0"/>
                <a:ea typeface="SimSun" panose="02010600030101010101" pitchFamily="2" charset="-122"/>
              </a:rPr>
              <a:t>SetAge</a:t>
            </a:r>
            <a:r>
              <a:rPr lang="en-US" altLang="zh-CN" sz="2400" b="1" dirty="0">
                <a:latin typeface="Consolas" panose="020B0609020204030204" pitchFamily="49" charset="0"/>
                <a:ea typeface="SimSun" panose="02010600030101010101" pitchFamily="2" charset="-122"/>
              </a:rPr>
              <a:t>() </a:t>
            </a:r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</a:rPr>
              <a:t>or </a:t>
            </a:r>
            <a:r>
              <a:rPr lang="en-US" altLang="zh-CN" sz="2400" b="1" dirty="0">
                <a:latin typeface="Consolas" panose="020B0609020204030204" pitchFamily="49" charset="0"/>
                <a:ea typeface="SimSun" panose="02010600030101010101" pitchFamily="2" charset="-122"/>
              </a:rPr>
              <a:t>Salaried::</a:t>
            </a:r>
            <a:r>
              <a:rPr lang="en-US" altLang="zh-CN" sz="2400" b="1" dirty="0" err="1">
                <a:latin typeface="Consolas" panose="020B0609020204030204" pitchFamily="49" charset="0"/>
                <a:ea typeface="SimSun" panose="02010600030101010101" pitchFamily="2" charset="-122"/>
              </a:rPr>
              <a:t>SetAge</a:t>
            </a:r>
            <a:r>
              <a:rPr lang="en-US" altLang="zh-CN" sz="2400" b="1" dirty="0">
                <a:latin typeface="Consolas" panose="020B0609020204030204" pitchFamily="49" charset="0"/>
                <a:ea typeface="SimSun" panose="02010600030101010101" pitchFamily="2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2C14DE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Virtual inheritance</a:t>
            </a:r>
          </a:p>
          <a:p>
            <a:pPr eaLnBrk="1" hangingPunct="1"/>
            <a:endParaRPr 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457200" indent="-457200" eaLnBrk="1" hangingPunct="1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113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758473" cy="5410200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//Example 2 corrected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typedef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unsigned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long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ulong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Student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ulong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id;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unsigned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age;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unsigned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GetAge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()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const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age;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ulong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GetId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()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const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id;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void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SetAge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unsigned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n ) { age = n;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void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SetId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ulong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n ) { id=n;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Employee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unsigned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GetAge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()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const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age;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void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SetAge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unsigned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n ) { age = n;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void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SetId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ulong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n) { id=n;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ulong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GetId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void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) 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const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id;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private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unsigned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age;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0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ulong</a:t>
            </a: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id;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073093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idx="1"/>
          </p:nvPr>
        </p:nvSpPr>
        <p:spPr>
          <a:xfrm>
            <a:off x="76200" y="609600"/>
            <a:ext cx="8534400" cy="6169938"/>
          </a:xfrm>
          <a:solidFill>
            <a:schemeClr val="bg1"/>
          </a:solidFill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Salaried :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Employee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float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salary;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float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GetSalary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() </a:t>
            </a:r>
            <a:r>
              <a:rPr lang="en-US" sz="18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const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salary;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void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SetSalary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float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s ) { salary=s;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GradAssistant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: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Student,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Salaried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void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Display() </a:t>
            </a:r>
            <a:r>
              <a:rPr lang="en-US" sz="18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const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void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GradAssistant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::Display() </a:t>
            </a:r>
            <a:r>
              <a:rPr lang="en-US" sz="18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const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{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18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cout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&lt;&lt;Employee::</a:t>
            </a:r>
            <a:r>
              <a:rPr lang="en-US" sz="18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GetId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()&lt;&lt;","&lt;&lt;Salaried::</a:t>
            </a:r>
            <a:r>
              <a:rPr lang="en-US" sz="18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GetSalary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()&lt;&lt;",</a:t>
            </a:r>
            <a:r>
              <a:rPr lang="ja-JP" alt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“</a:t>
            </a:r>
            <a:endParaRPr lang="en-US" altLang="ja-JP" sz="18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	&lt;&lt;Salaried::</a:t>
            </a:r>
            <a:r>
              <a:rPr lang="en-US" sz="18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GetAge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void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void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) {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18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GradAssistant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ga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18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ga.Employee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SetAge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(20);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18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ga.Employee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SetId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(15);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18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ga.Salaried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SetSalary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(2000);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18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ga.Display</a:t>
            </a: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();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//no ambiguity now, program will compile successfully now</a:t>
            </a:r>
          </a:p>
        </p:txBody>
      </p:sp>
    </p:spTree>
    <p:extLst>
      <p:ext uri="{BB962C8B-B14F-4D97-AF65-F5344CB8AC3E}">
        <p14:creationId xmlns:p14="http://schemas.microsoft.com/office/powerpoint/2010/main" val="170296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Is-A </a:t>
            </a:r>
            <a:r>
              <a:rPr lang="en-US" b="1" dirty="0" err="1">
                <a:solidFill>
                  <a:srgbClr val="D20000"/>
                </a:solidFill>
                <a:ea typeface="ＭＳ Ｐゴシック" panose="020B0600070205080204" pitchFamily="34" charset="-128"/>
              </a:rPr>
              <a:t>vs</a:t>
            </a:r>
            <a:r>
              <a:rPr 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 Has-A relationship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81" y="1143000"/>
            <a:ext cx="9144000" cy="5638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Has-A</a:t>
            </a:r>
            <a:r>
              <a:rPr lang="en-US" sz="2800" dirty="0">
                <a:ea typeface="ＭＳ Ｐゴシック" panose="020B0600070205080204" pitchFamily="34" charset="-128"/>
              </a:rPr>
              <a:t> </a:t>
            </a:r>
            <a:r>
              <a:rPr lang="en-US" sz="2800" b="1" dirty="0">
                <a:ea typeface="ＭＳ Ｐゴシック" panose="020B0600070205080204" pitchFamily="34" charset="-128"/>
              </a:rPr>
              <a:t>relationship</a:t>
            </a:r>
            <a:r>
              <a:rPr lang="en-US" sz="2800" dirty="0">
                <a:ea typeface="ＭＳ Ｐゴシック" panose="020B0600070205080204" pitchFamily="34" charset="-128"/>
              </a:rPr>
              <a:t> is </a:t>
            </a:r>
            <a:r>
              <a:rPr lang="en-US" sz="2800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composition</a:t>
            </a:r>
            <a:r>
              <a:rPr lang="en-US" sz="2800" dirty="0">
                <a:ea typeface="ＭＳ Ｐゴシック" panose="020B0600070205080204" pitchFamily="34" charset="-128"/>
              </a:rPr>
              <a:t> type of </a:t>
            </a:r>
            <a:r>
              <a:rPr lang="en-US" sz="2800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relationship</a:t>
            </a:r>
            <a:r>
              <a:rPr lang="en-US" sz="2800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  </a:t>
            </a:r>
            <a:r>
              <a:rPr lang="en-US" sz="2800" dirty="0">
                <a:ea typeface="ＭＳ Ｐゴシック" panose="020B0600070205080204" pitchFamily="34" charset="-128"/>
              </a:rPr>
              <a:t>(i.e., </a:t>
            </a:r>
            <a:r>
              <a:rPr lang="en-US" sz="2800" b="1" dirty="0">
                <a:ea typeface="ＭＳ Ｐゴシック" panose="020B0600070205080204" pitchFamily="34" charset="-128"/>
              </a:rPr>
              <a:t>whole-part relationship</a:t>
            </a:r>
            <a:r>
              <a:rPr lang="en-US" sz="2800" dirty="0">
                <a:ea typeface="ＭＳ Ｐゴシック" panose="020B0600070205080204" pitchFamily="34" charset="-128"/>
              </a:rPr>
              <a:t>)</a:t>
            </a:r>
          </a:p>
          <a:p>
            <a:pPr lvl="1" eaLnBrk="1" hangingPunct="1"/>
            <a:r>
              <a:rPr lang="en-US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Car </a:t>
            </a:r>
            <a:r>
              <a:rPr lang="en-US" b="1" u="sng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has</a:t>
            </a:r>
            <a:r>
              <a:rPr lang="en-US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 an engine</a:t>
            </a:r>
          </a:p>
          <a:p>
            <a:pPr lvl="1" eaLnBrk="1" hangingPunct="1"/>
            <a:endParaRPr 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sz="2800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Is-A</a:t>
            </a:r>
            <a:r>
              <a:rPr lang="en-US" sz="2800" dirty="0">
                <a:ea typeface="ＭＳ Ｐゴシック" panose="020B0600070205080204" pitchFamily="34" charset="-128"/>
              </a:rPr>
              <a:t> </a:t>
            </a:r>
            <a:r>
              <a:rPr lang="en-US" sz="2800" b="1" dirty="0">
                <a:ea typeface="ＭＳ Ｐゴシック" panose="020B0600070205080204" pitchFamily="34" charset="-128"/>
              </a:rPr>
              <a:t>relationship</a:t>
            </a:r>
            <a:r>
              <a:rPr lang="en-US" sz="2800" dirty="0">
                <a:ea typeface="ＭＳ Ｐゴシック" panose="020B0600070205080204" pitchFamily="34" charset="-128"/>
              </a:rPr>
              <a:t>: also called </a:t>
            </a:r>
            <a:r>
              <a:rPr lang="en-US" sz="2800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association</a:t>
            </a:r>
          </a:p>
          <a:p>
            <a:pPr lvl="1" eaLnBrk="1" hangingPunct="1"/>
            <a:r>
              <a:rPr lang="en-US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Car </a:t>
            </a:r>
            <a:r>
              <a:rPr lang="en-US" b="1" u="sng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is</a:t>
            </a:r>
            <a:r>
              <a:rPr lang="en-US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  vehicle</a:t>
            </a:r>
          </a:p>
          <a:p>
            <a:pPr lvl="1" eaLnBrk="1" hangingPunct="1"/>
            <a:r>
              <a:rPr lang="en-US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Student </a:t>
            </a:r>
            <a:r>
              <a:rPr lang="en-US" b="1" u="sng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is</a:t>
            </a:r>
            <a:r>
              <a:rPr lang="en-US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 person</a:t>
            </a:r>
          </a:p>
          <a:p>
            <a:pPr lvl="1" eaLnBrk="1" hangingPunct="1"/>
            <a:endParaRPr 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sz="2800" b="1" u="sng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Implementation:</a:t>
            </a:r>
          </a:p>
          <a:p>
            <a:pPr lvl="1" eaLnBrk="1" hangingPunct="1"/>
            <a:r>
              <a:rPr 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Composition</a:t>
            </a:r>
            <a:r>
              <a:rPr lang="en-US" dirty="0">
                <a:ea typeface="ＭＳ Ｐゴシック" panose="020B0600070205080204" pitchFamily="34" charset="-128"/>
              </a:rPr>
              <a:t>: </a:t>
            </a:r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making member </a:t>
            </a:r>
          </a:p>
          <a:p>
            <a:pPr lvl="1" eaLnBrk="1" hangingPunct="1"/>
            <a:r>
              <a:rPr 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Association</a:t>
            </a:r>
            <a:r>
              <a:rPr lang="en-US" dirty="0">
                <a:ea typeface="ＭＳ Ｐゴシック" panose="020B0600070205080204" pitchFamily="34" charset="-128"/>
              </a:rPr>
              <a:t>: </a:t>
            </a:r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using 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437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Friend Functions and Classes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4282" y="1066800"/>
            <a:ext cx="9048184" cy="563880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C00000"/>
                </a:solidFill>
              </a:rPr>
              <a:t>friend</a:t>
            </a:r>
            <a:r>
              <a:rPr lang="en-US" sz="3000" dirty="0">
                <a:solidFill>
                  <a:srgbClr val="C00000"/>
                </a:solidFill>
              </a:rPr>
              <a:t> </a:t>
            </a:r>
            <a:r>
              <a:rPr lang="en-US" sz="3000" dirty="0"/>
              <a:t>is a </a:t>
            </a:r>
            <a:r>
              <a:rPr lang="en-US" sz="3000" b="1" dirty="0">
                <a:solidFill>
                  <a:srgbClr val="2C14DE"/>
                </a:solidFill>
              </a:rPr>
              <a:t>function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rgbClr val="2C14DE"/>
                </a:solidFill>
              </a:rPr>
              <a:t>class</a:t>
            </a:r>
            <a:r>
              <a:rPr lang="en-US" sz="3000" dirty="0"/>
              <a:t> that is </a:t>
            </a:r>
            <a:r>
              <a:rPr lang="en-US" sz="3000" b="1" u="sng" dirty="0">
                <a:solidFill>
                  <a:srgbClr val="2C14DE"/>
                </a:solidFill>
              </a:rPr>
              <a:t>not a member of a class</a:t>
            </a:r>
            <a:r>
              <a:rPr lang="en-US" sz="3000" dirty="0"/>
              <a:t>, but </a:t>
            </a:r>
            <a:r>
              <a:rPr lang="en-US" sz="3000" b="1" dirty="0">
                <a:solidFill>
                  <a:srgbClr val="008000"/>
                </a:solidFill>
              </a:rPr>
              <a:t>has access to the private members </a:t>
            </a:r>
            <a:r>
              <a:rPr lang="en-US" sz="3000" dirty="0"/>
              <a:t>of the class.</a:t>
            </a:r>
          </a:p>
          <a:p>
            <a:endParaRPr lang="en-US" sz="3000" dirty="0"/>
          </a:p>
          <a:p>
            <a:r>
              <a:rPr lang="en-US" sz="2800" b="1" dirty="0">
                <a:solidFill>
                  <a:srgbClr val="2C14DE"/>
                </a:solidFill>
              </a:rPr>
              <a:t>Classes</a:t>
            </a:r>
            <a:r>
              <a:rPr lang="en-US" sz="2800" dirty="0">
                <a:solidFill>
                  <a:srgbClr val="2C14DE"/>
                </a:solidFill>
              </a:rPr>
              <a:t> </a:t>
            </a:r>
            <a:r>
              <a:rPr lang="en-US" sz="2800" dirty="0"/>
              <a:t>keep a “</a:t>
            </a:r>
            <a:r>
              <a:rPr lang="en-US" sz="2800" b="1" dirty="0">
                <a:solidFill>
                  <a:srgbClr val="2C14DE"/>
                </a:solidFill>
              </a:rPr>
              <a:t>list</a:t>
            </a:r>
            <a:r>
              <a:rPr lang="en-US" sz="2800" dirty="0"/>
              <a:t>” of </a:t>
            </a:r>
            <a:r>
              <a:rPr lang="en-US" sz="2800" b="1" dirty="0">
                <a:solidFill>
                  <a:srgbClr val="2C14DE"/>
                </a:solidFill>
              </a:rPr>
              <a:t>their </a:t>
            </a:r>
            <a:r>
              <a:rPr lang="en-US" sz="2800" b="1" dirty="0">
                <a:solidFill>
                  <a:srgbClr val="D20000"/>
                </a:solidFill>
              </a:rPr>
              <a:t>friends</a:t>
            </a:r>
            <a:r>
              <a:rPr lang="en-US" sz="2800" dirty="0"/>
              <a:t>, and only the </a:t>
            </a:r>
            <a:r>
              <a:rPr lang="en-US" sz="2800" b="1" u="sng" dirty="0"/>
              <a:t>external functions or classes </a:t>
            </a:r>
            <a:r>
              <a:rPr lang="en-US" sz="2800" dirty="0"/>
              <a:t>whose </a:t>
            </a:r>
            <a:r>
              <a:rPr lang="en-US" sz="2800" b="1" dirty="0">
                <a:solidFill>
                  <a:srgbClr val="2C14DE"/>
                </a:solidFill>
              </a:rPr>
              <a:t>names appear in the list </a:t>
            </a:r>
            <a:r>
              <a:rPr lang="en-US" sz="2800" dirty="0"/>
              <a:t>are </a:t>
            </a:r>
            <a:r>
              <a:rPr lang="en-US" sz="2800" b="1" dirty="0">
                <a:solidFill>
                  <a:srgbClr val="008000"/>
                </a:solidFill>
              </a:rPr>
              <a:t>granted access</a:t>
            </a:r>
          </a:p>
          <a:p>
            <a:endParaRPr lang="en-US" sz="2800" b="1" dirty="0">
              <a:solidFill>
                <a:srgbClr val="008000"/>
              </a:solidFill>
            </a:endParaRPr>
          </a:p>
          <a:p>
            <a:r>
              <a:rPr lang="en-US" sz="2800" b="1" dirty="0">
                <a:solidFill>
                  <a:srgbClr val="D20000"/>
                </a:solidFill>
              </a:rPr>
              <a:t>Friend function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D20000"/>
                </a:solidFill>
              </a:rPr>
              <a:t>Syntax</a:t>
            </a:r>
            <a:r>
              <a:rPr lang="en-US" sz="2800" b="1" dirty="0"/>
              <a:t> (in Class declaration):</a:t>
            </a:r>
          </a:p>
          <a:p>
            <a:endParaRPr lang="en-US" sz="3000" b="1" dirty="0"/>
          </a:p>
          <a:p>
            <a:endParaRPr lang="en-US" b="1" dirty="0">
              <a:solidFill>
                <a:srgbClr val="2C14DE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03" y="5638800"/>
            <a:ext cx="7941741" cy="70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907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3810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Friend Functions - Examples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4282" y="1066800"/>
            <a:ext cx="9048184" cy="5638800"/>
          </a:xfrm>
        </p:spPr>
        <p:txBody>
          <a:bodyPr>
            <a:normAutofit/>
          </a:bodyPr>
          <a:lstStyle/>
          <a:p>
            <a:endParaRPr lang="en-US" sz="3000" b="1" dirty="0"/>
          </a:p>
          <a:p>
            <a:endParaRPr lang="en-US" b="1" dirty="0">
              <a:solidFill>
                <a:srgbClr val="2C14DE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592" y="41148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487679"/>
            <a:ext cx="6858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Parent Class 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	A() { x = 0; }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	friend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show();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Child Class 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y;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	B() { y = 0;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show()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	B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"The default value of A::x = 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b.x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	// Can't access private member declared in class 'B' 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"The default value of B::y = 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	show();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60877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Friend Classes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4282" y="1066800"/>
            <a:ext cx="9048184" cy="563880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Not a good approach</a:t>
            </a:r>
            <a:r>
              <a:rPr lang="en-US" sz="3000" b="1" dirty="0">
                <a:sym typeface="Wingdings" panose="05000000000000000000" pitchFamily="2" charset="2"/>
              </a:rPr>
              <a:t> </a:t>
            </a:r>
            <a:r>
              <a:rPr lang="en-US" sz="3000" b="1" dirty="0">
                <a:solidFill>
                  <a:srgbClr val="2C14DE"/>
                </a:solidFill>
                <a:sym typeface="Wingdings" panose="05000000000000000000" pitchFamily="2" charset="2"/>
              </a:rPr>
              <a:t>Declare</a:t>
            </a:r>
            <a:r>
              <a:rPr lang="en-US" sz="3000" b="1" dirty="0">
                <a:sym typeface="Wingdings" panose="05000000000000000000" pitchFamily="2" charset="2"/>
              </a:rPr>
              <a:t> a complete </a:t>
            </a:r>
            <a:r>
              <a:rPr lang="en-US" sz="3000" b="1" dirty="0">
                <a:solidFill>
                  <a:srgbClr val="2C14DE"/>
                </a:solidFill>
                <a:sym typeface="Wingdings" panose="05000000000000000000" pitchFamily="2" charset="2"/>
              </a:rPr>
              <a:t>class</a:t>
            </a:r>
            <a:r>
              <a:rPr lang="en-US" sz="3000" b="1" dirty="0">
                <a:sym typeface="Wingdings" panose="05000000000000000000" pitchFamily="2" charset="2"/>
              </a:rPr>
              <a:t> as a </a:t>
            </a:r>
            <a:r>
              <a:rPr lang="en-US" sz="3000" b="1" dirty="0">
                <a:solidFill>
                  <a:srgbClr val="2C14DE"/>
                </a:solidFill>
                <a:sym typeface="Wingdings" panose="05000000000000000000" pitchFamily="2" charset="2"/>
              </a:rPr>
              <a:t>friend:</a:t>
            </a:r>
          </a:p>
          <a:p>
            <a:pPr lvl="1"/>
            <a:r>
              <a:rPr lang="en-US" sz="3000" b="1" dirty="0">
                <a:solidFill>
                  <a:srgbClr val="2C14DE"/>
                </a:solidFill>
                <a:sym typeface="Wingdings" panose="05000000000000000000" pitchFamily="2" charset="2"/>
              </a:rPr>
              <a:t>All functions </a:t>
            </a:r>
            <a:r>
              <a:rPr lang="en-US" sz="3000" b="1" dirty="0">
                <a:sym typeface="Wingdings" panose="05000000000000000000" pitchFamily="2" charset="2"/>
              </a:rPr>
              <a:t>of the </a:t>
            </a:r>
            <a:r>
              <a:rPr lang="en-US" sz="3000" b="1" dirty="0">
                <a:solidFill>
                  <a:srgbClr val="2C14DE"/>
                </a:solidFill>
                <a:sym typeface="Wingdings" panose="05000000000000000000" pitchFamily="2" charset="2"/>
              </a:rPr>
              <a:t>friend class </a:t>
            </a:r>
            <a:r>
              <a:rPr lang="en-US" sz="3000" b="1" u="sng" dirty="0">
                <a:sym typeface="Wingdings" panose="05000000000000000000" pitchFamily="2" charset="2"/>
              </a:rPr>
              <a:t>can access </a:t>
            </a:r>
            <a:r>
              <a:rPr lang="en-US" sz="3000" b="1" dirty="0">
                <a:sym typeface="Wingdings" panose="05000000000000000000" pitchFamily="2" charset="2"/>
              </a:rPr>
              <a:t>all </a:t>
            </a:r>
            <a:r>
              <a:rPr lang="en-US" sz="3000" b="1" dirty="0">
                <a:solidFill>
                  <a:srgbClr val="2C14DE"/>
                </a:solidFill>
                <a:sym typeface="Wingdings" panose="05000000000000000000" pitchFamily="2" charset="2"/>
              </a:rPr>
              <a:t>private members</a:t>
            </a:r>
            <a:r>
              <a:rPr lang="en-US" sz="3000" b="1" dirty="0">
                <a:sym typeface="Wingdings" panose="05000000000000000000" pitchFamily="2" charset="2"/>
              </a:rPr>
              <a:t> of the </a:t>
            </a:r>
            <a:r>
              <a:rPr lang="en-US" sz="3000" b="1" dirty="0">
                <a:solidFill>
                  <a:srgbClr val="2C14DE"/>
                </a:solidFill>
                <a:sym typeface="Wingdings" panose="05000000000000000000" pitchFamily="2" charset="2"/>
              </a:rPr>
              <a:t>current class</a:t>
            </a:r>
          </a:p>
          <a:p>
            <a:pPr lvl="1"/>
            <a:r>
              <a:rPr lang="en-US" sz="3000" b="1" dirty="0">
                <a:sym typeface="Wingdings" panose="05000000000000000000" pitchFamily="2" charset="2"/>
              </a:rPr>
              <a:t>Only a </a:t>
            </a:r>
            <a:r>
              <a:rPr lang="en-US" sz="3000" b="1" dirty="0">
                <a:solidFill>
                  <a:srgbClr val="2C14DE"/>
                </a:solidFill>
                <a:sym typeface="Wingdings" panose="05000000000000000000" pitchFamily="2" charset="2"/>
              </a:rPr>
              <a:t>member function </a:t>
            </a:r>
            <a:r>
              <a:rPr lang="en-US" sz="3000" b="1" dirty="0">
                <a:sym typeface="Wingdings" panose="05000000000000000000" pitchFamily="2" charset="2"/>
              </a:rPr>
              <a:t>which </a:t>
            </a:r>
            <a:r>
              <a:rPr lang="en-US" sz="3000" b="1" dirty="0">
                <a:solidFill>
                  <a:srgbClr val="2C14DE"/>
                </a:solidFill>
                <a:sym typeface="Wingdings" panose="05000000000000000000" pitchFamily="2" charset="2"/>
              </a:rPr>
              <a:t>needs access to private members</a:t>
            </a:r>
            <a:r>
              <a:rPr lang="en-US" sz="3000" b="1" dirty="0">
                <a:sym typeface="Wingdings" panose="05000000000000000000" pitchFamily="2" charset="2"/>
              </a:rPr>
              <a:t> </a:t>
            </a:r>
            <a:r>
              <a:rPr lang="en-US" sz="3000" b="1" u="sng" dirty="0">
                <a:sym typeface="Wingdings" panose="05000000000000000000" pitchFamily="2" charset="2"/>
              </a:rPr>
              <a:t>must be allowed</a:t>
            </a:r>
          </a:p>
          <a:p>
            <a:pPr lvl="1"/>
            <a:endParaRPr lang="en-US" sz="3000" b="1" u="sng" dirty="0">
              <a:sym typeface="Wingdings" panose="05000000000000000000" pitchFamily="2" charset="2"/>
            </a:endParaRPr>
          </a:p>
          <a:p>
            <a:pPr marL="0" lvl="1" indent="0">
              <a:buNone/>
            </a:pPr>
            <a:r>
              <a:rPr lang="en-US" b="1" dirty="0">
                <a:sym typeface="Wingdings" panose="05000000000000000000" pitchFamily="2" charset="2"/>
              </a:rPr>
              <a:t>Syntax:</a:t>
            </a:r>
          </a:p>
          <a:p>
            <a:pPr marL="457200" lvl="1" indent="0">
              <a:buNone/>
            </a:pPr>
            <a:endParaRPr lang="en-US" sz="3000" b="1" dirty="0"/>
          </a:p>
          <a:p>
            <a:endParaRPr lang="en-US" sz="3000" b="1" dirty="0"/>
          </a:p>
          <a:p>
            <a:endParaRPr lang="en-US" b="1" dirty="0">
              <a:solidFill>
                <a:srgbClr val="2C14DE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105400"/>
            <a:ext cx="5198269" cy="63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259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9624" y="64008"/>
            <a:ext cx="5238184" cy="6793992"/>
          </a:xfr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#include &lt;</a:t>
            </a:r>
            <a:r>
              <a:rPr lang="en-US" sz="1600" b="1" dirty="0" err="1">
                <a:latin typeface="Consolas" panose="020B0609020204030204" pitchFamily="49" charset="0"/>
              </a:rPr>
              <a:t>iostream</a:t>
            </a:r>
            <a:r>
              <a:rPr lang="en-US" sz="16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using namespace </a:t>
            </a:r>
            <a:r>
              <a:rPr lang="en-US" sz="1600" b="1" dirty="0" err="1">
                <a:latin typeface="Consolas" panose="020B0609020204030204" pitchFamily="49" charset="0"/>
              </a:rPr>
              <a:t>std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class First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// Declare a friend class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friend class Second;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public: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First() : a(0){}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void print()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{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latin typeface="Consolas" panose="020B0609020204030204" pitchFamily="49" charset="0"/>
              </a:rPr>
              <a:t>cout</a:t>
            </a:r>
            <a:r>
              <a:rPr lang="en-US" sz="1600" b="1" dirty="0">
                <a:latin typeface="Consolas" panose="020B0609020204030204" pitchFamily="49" charset="0"/>
              </a:rPr>
              <a:t> &lt;&lt; "The result is "&lt;&lt; a &lt;&lt; </a:t>
            </a:r>
            <a:r>
              <a:rPr lang="en-US" sz="1600" b="1" dirty="0" err="1">
                <a:latin typeface="Consolas" panose="020B0609020204030204" pitchFamily="49" charset="0"/>
              </a:rPr>
              <a:t>endl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private: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class Second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public: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void change( First&amp; </a:t>
            </a:r>
            <a:r>
              <a:rPr lang="en-US" sz="1600" b="1" dirty="0" err="1">
                <a:latin typeface="Consolas" panose="020B0609020204030204" pitchFamily="49" charset="0"/>
              </a:rPr>
              <a:t>yclass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x 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latin typeface="Consolas" panose="020B0609020204030204" pitchFamily="49" charset="0"/>
              </a:rPr>
              <a:t>yclass.a</a:t>
            </a:r>
            <a:r>
              <a:rPr lang="en-US" sz="1600" b="1" dirty="0">
                <a:latin typeface="Consolas" panose="020B0609020204030204" pitchFamily="49" charset="0"/>
              </a:rPr>
              <a:t> = x;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10200" y="178308"/>
            <a:ext cx="3505200" cy="6477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700" b="1" dirty="0" err="1">
                <a:latin typeface="Consolas" panose="020B0609020204030204" pitchFamily="49" charset="0"/>
              </a:rPr>
              <a:t>int</a:t>
            </a:r>
            <a:r>
              <a:rPr lang="en-US" sz="1700" b="1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buFont typeface="Arial" pitchFamily="34" charset="0"/>
              <a:buNone/>
            </a:pPr>
            <a:r>
              <a:rPr lang="en-US" sz="17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700" b="1" dirty="0">
                <a:latin typeface="Consolas" panose="020B0609020204030204" pitchFamily="49" charset="0"/>
              </a:rPr>
              <a:t>    First obj1;</a:t>
            </a:r>
          </a:p>
          <a:p>
            <a:pPr marL="0" indent="0">
              <a:buFont typeface="Arial" pitchFamily="34" charset="0"/>
              <a:buNone/>
            </a:pPr>
            <a:r>
              <a:rPr lang="en-US" sz="1700" b="1" dirty="0">
                <a:latin typeface="Consolas" panose="020B0609020204030204" pitchFamily="49" charset="0"/>
              </a:rPr>
              <a:t>    Second obj2;</a:t>
            </a:r>
          </a:p>
          <a:p>
            <a:pPr marL="0" indent="0">
              <a:buFont typeface="Arial" pitchFamily="34" charset="0"/>
              <a:buNone/>
            </a:pPr>
            <a:r>
              <a:rPr lang="en-US" sz="1700" b="1" dirty="0">
                <a:latin typeface="Consolas" panose="020B0609020204030204" pitchFamily="49" charset="0"/>
              </a:rPr>
              <a:t>    obj1.print();</a:t>
            </a:r>
          </a:p>
          <a:p>
            <a:pPr marL="0" indent="0">
              <a:buFont typeface="Arial" pitchFamily="34" charset="0"/>
              <a:buNone/>
            </a:pPr>
            <a:r>
              <a:rPr lang="en-US" sz="1700" b="1" dirty="0">
                <a:latin typeface="Consolas" panose="020B0609020204030204" pitchFamily="49" charset="0"/>
              </a:rPr>
              <a:t>    obj2.change( obj1, 5 );</a:t>
            </a:r>
          </a:p>
          <a:p>
            <a:pPr marL="0" indent="0">
              <a:buFont typeface="Arial" pitchFamily="34" charset="0"/>
              <a:buNone/>
            </a:pPr>
            <a:r>
              <a:rPr lang="en-US" sz="1700" b="1" dirty="0">
                <a:latin typeface="Consolas" panose="020B0609020204030204" pitchFamily="49" charset="0"/>
              </a:rPr>
              <a:t>    obj1.print();|</a:t>
            </a:r>
          </a:p>
          <a:p>
            <a:pPr marL="0" indent="0">
              <a:buFont typeface="Arial" pitchFamily="34" charset="0"/>
              <a:buNone/>
            </a:pPr>
            <a:r>
              <a:rPr lang="en-US" sz="17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700" b="1" u="sng" dirty="0">
                <a:solidFill>
                  <a:srgbClr val="008000"/>
                </a:solidFill>
                <a:latin typeface="Consolas" panose="020B0609020204030204" pitchFamily="49" charset="0"/>
              </a:rPr>
              <a:t> //Output </a:t>
            </a:r>
          </a:p>
          <a:p>
            <a:pPr marL="0" indent="0">
              <a:buFont typeface="Arial" pitchFamily="34" charset="0"/>
              <a:buNone/>
            </a:pP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 The result is 0</a:t>
            </a:r>
          </a:p>
          <a:p>
            <a:pPr marL="0" indent="0">
              <a:buFont typeface="Arial" pitchFamily="34" charset="0"/>
              <a:buNone/>
            </a:pP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 The result is 5</a:t>
            </a:r>
            <a:endParaRPr lang="en-US" sz="1700" b="1" dirty="0">
              <a:solidFill>
                <a:srgbClr val="008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37650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33600"/>
            <a:ext cx="8229600" cy="1981200"/>
          </a:xfrm>
        </p:spPr>
        <p:txBody>
          <a:bodyPr>
            <a:normAutofit/>
          </a:bodyPr>
          <a:lstStyle/>
          <a:p>
            <a:br>
              <a:rPr lang="en-US" b="1" u="sng" dirty="0">
                <a:solidFill>
                  <a:srgbClr val="B80000"/>
                </a:solidFill>
              </a:rPr>
            </a:br>
            <a:r>
              <a:rPr lang="en-US" b="1" u="sng" dirty="0">
                <a:solidFill>
                  <a:srgbClr val="B80000"/>
                </a:solidFill>
              </a:rPr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20031725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Polymorphism in C++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Pointers to derived classes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Introduction to virtual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781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60119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D20000"/>
                </a:solidFill>
              </a:rPr>
              <a:t>Binding Process</a:t>
            </a:r>
            <a:endParaRPr lang="fr-FR" sz="4800" b="1" dirty="0">
              <a:solidFill>
                <a:srgbClr val="D20000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562600"/>
          </a:xfrm>
        </p:spPr>
        <p:txBody>
          <a:bodyPr>
            <a:normAutofit/>
          </a:bodyPr>
          <a:lstStyle/>
          <a:p>
            <a:pPr algn="just"/>
            <a:r>
              <a:rPr lang="en-US" sz="3000" b="1" dirty="0">
                <a:solidFill>
                  <a:srgbClr val="C00000"/>
                </a:solidFill>
              </a:rPr>
              <a:t>Binding </a:t>
            </a:r>
            <a:r>
              <a:rPr lang="en-US" sz="3000" dirty="0"/>
              <a:t>is the </a:t>
            </a:r>
            <a:r>
              <a:rPr lang="en-US" sz="3000" b="1" dirty="0"/>
              <a:t>process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rgbClr val="2F1BC7"/>
                </a:solidFill>
              </a:rPr>
              <a:t>associate names</a:t>
            </a:r>
            <a:r>
              <a:rPr lang="en-US" sz="3000" dirty="0">
                <a:solidFill>
                  <a:srgbClr val="2F1BC7"/>
                </a:solidFill>
              </a:rPr>
              <a:t> </a:t>
            </a:r>
            <a:r>
              <a:rPr lang="en-US" sz="3000" dirty="0"/>
              <a:t>with </a:t>
            </a:r>
            <a:r>
              <a:rPr lang="en-US" sz="3000" b="1" dirty="0">
                <a:solidFill>
                  <a:srgbClr val="2F1BC7"/>
                </a:solidFill>
              </a:rPr>
              <a:t>memory addresses</a:t>
            </a:r>
            <a:r>
              <a:rPr lang="en-US" sz="3000" dirty="0"/>
              <a:t>.</a:t>
            </a:r>
          </a:p>
          <a:p>
            <a:pPr algn="just"/>
            <a:endParaRPr lang="en-US" sz="3000" dirty="0"/>
          </a:p>
          <a:p>
            <a:pPr algn="just"/>
            <a:endParaRPr lang="en-US" sz="3000" dirty="0"/>
          </a:p>
          <a:p>
            <a:pPr algn="just"/>
            <a:r>
              <a:rPr lang="en-US" sz="3000" b="1" dirty="0">
                <a:solidFill>
                  <a:srgbClr val="C00000"/>
                </a:solidFill>
              </a:rPr>
              <a:t>Binding</a:t>
            </a:r>
            <a:r>
              <a:rPr lang="en-US" sz="3000" dirty="0">
                <a:solidFill>
                  <a:srgbClr val="C00000"/>
                </a:solidFill>
              </a:rPr>
              <a:t> </a:t>
            </a:r>
            <a:r>
              <a:rPr lang="en-US" sz="3000" dirty="0"/>
              <a:t>is </a:t>
            </a:r>
            <a:r>
              <a:rPr lang="en-US" sz="3000" b="1" dirty="0"/>
              <a:t>done</a:t>
            </a:r>
            <a:r>
              <a:rPr lang="en-US" sz="3000" dirty="0"/>
              <a:t> for </a:t>
            </a:r>
            <a:r>
              <a:rPr lang="en-US" sz="3000" b="1" dirty="0"/>
              <a:t>each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2C14DE"/>
                </a:solidFill>
              </a:rPr>
              <a:t>variable</a:t>
            </a:r>
            <a:r>
              <a:rPr lang="en-US" sz="3000" dirty="0">
                <a:solidFill>
                  <a:srgbClr val="2C14DE"/>
                </a:solidFill>
              </a:rPr>
              <a:t>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rgbClr val="2C14DE"/>
                </a:solidFill>
              </a:rPr>
              <a:t>functions</a:t>
            </a:r>
            <a:r>
              <a:rPr lang="en-US" sz="3000" dirty="0"/>
              <a:t>. </a:t>
            </a:r>
          </a:p>
          <a:p>
            <a:pPr algn="just"/>
            <a:endParaRPr lang="en-US" sz="3000" dirty="0"/>
          </a:p>
          <a:p>
            <a:pPr algn="just"/>
            <a:endParaRPr lang="en-US" sz="3000" dirty="0"/>
          </a:p>
          <a:p>
            <a:pPr algn="just"/>
            <a:r>
              <a:rPr lang="en-US" sz="3000" b="1" u="sng" dirty="0">
                <a:solidFill>
                  <a:srgbClr val="B80000"/>
                </a:solidFill>
              </a:rPr>
              <a:t>For functions</a:t>
            </a:r>
            <a:r>
              <a:rPr lang="en-US" sz="3000" dirty="0"/>
              <a:t>, it </a:t>
            </a:r>
            <a:r>
              <a:rPr lang="en-US" sz="3000" b="1" dirty="0">
                <a:solidFill>
                  <a:srgbClr val="2C14DE"/>
                </a:solidFill>
              </a:rPr>
              <a:t>means</a:t>
            </a:r>
            <a:r>
              <a:rPr lang="en-US" sz="3000" dirty="0">
                <a:solidFill>
                  <a:srgbClr val="2C14DE"/>
                </a:solidFill>
              </a:rPr>
              <a:t> </a:t>
            </a:r>
            <a:r>
              <a:rPr lang="en-US" sz="3000" dirty="0"/>
              <a:t>that </a:t>
            </a:r>
            <a:r>
              <a:rPr lang="en-US" sz="3000" b="1" dirty="0">
                <a:solidFill>
                  <a:srgbClr val="2C14DE"/>
                </a:solidFill>
              </a:rPr>
              <a:t>matching</a:t>
            </a:r>
            <a:r>
              <a:rPr lang="en-US" sz="3000" dirty="0">
                <a:solidFill>
                  <a:srgbClr val="2C14DE"/>
                </a:solidFill>
              </a:rPr>
              <a:t> </a:t>
            </a:r>
            <a:r>
              <a:rPr lang="en-US" sz="3000" dirty="0"/>
              <a:t>the </a:t>
            </a:r>
            <a:r>
              <a:rPr lang="en-US" sz="3000" b="1" dirty="0">
                <a:solidFill>
                  <a:srgbClr val="2C14DE"/>
                </a:solidFill>
              </a:rPr>
              <a:t>call</a:t>
            </a:r>
            <a:r>
              <a:rPr lang="en-US" sz="3000" dirty="0">
                <a:solidFill>
                  <a:srgbClr val="2C14DE"/>
                </a:solidFill>
              </a:rPr>
              <a:t> </a:t>
            </a:r>
            <a:r>
              <a:rPr lang="en-US" sz="3000" dirty="0"/>
              <a:t>with the </a:t>
            </a:r>
            <a:r>
              <a:rPr lang="en-US" sz="3000" b="1" dirty="0">
                <a:solidFill>
                  <a:srgbClr val="2C14DE"/>
                </a:solidFill>
              </a:rPr>
              <a:t>right function definition </a:t>
            </a:r>
            <a:r>
              <a:rPr lang="en-US" sz="3000" dirty="0"/>
              <a:t>by the compiler. </a:t>
            </a:r>
          </a:p>
          <a:p>
            <a:pPr algn="just"/>
            <a:endParaRPr lang="en-US" sz="2800" dirty="0"/>
          </a:p>
          <a:p>
            <a:endParaRPr lang="en-US" sz="3000" i="1" dirty="0"/>
          </a:p>
          <a:p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1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6011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D20000"/>
                </a:solidFill>
              </a:rPr>
              <a:t>Compile-time Binding (Static Binding)</a:t>
            </a:r>
            <a:endParaRPr lang="fr-FR" sz="4000" b="1" dirty="0">
              <a:solidFill>
                <a:srgbClr val="D20000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0" y="1143000"/>
            <a:ext cx="9067800" cy="44958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rgbClr val="C00000"/>
                </a:solidFill>
              </a:rPr>
              <a:t>Compile-time binding </a:t>
            </a:r>
            <a:r>
              <a:rPr lang="en-US" sz="2800" dirty="0"/>
              <a:t>is to </a:t>
            </a:r>
            <a:r>
              <a:rPr lang="en-US" sz="2800" b="1" dirty="0">
                <a:solidFill>
                  <a:srgbClr val="2C14DE"/>
                </a:solidFill>
              </a:rPr>
              <a:t>associate</a:t>
            </a:r>
            <a:r>
              <a:rPr lang="en-US" sz="2800" dirty="0">
                <a:solidFill>
                  <a:srgbClr val="2C14DE"/>
                </a:solidFill>
              </a:rPr>
              <a:t> </a:t>
            </a:r>
            <a:r>
              <a:rPr lang="en-US" sz="2800" dirty="0"/>
              <a:t>a </a:t>
            </a:r>
            <a:r>
              <a:rPr lang="en-US" sz="2800" b="1" dirty="0">
                <a:solidFill>
                  <a:srgbClr val="2C14DE"/>
                </a:solidFill>
              </a:rPr>
              <a:t>function's name </a:t>
            </a:r>
            <a:r>
              <a:rPr lang="en-US" sz="2800" dirty="0"/>
              <a:t>with the </a:t>
            </a:r>
            <a:r>
              <a:rPr lang="en-US" sz="2800" b="1" dirty="0">
                <a:solidFill>
                  <a:srgbClr val="2C14DE"/>
                </a:solidFill>
              </a:rPr>
              <a:t>entry point</a:t>
            </a:r>
            <a:r>
              <a:rPr lang="en-US" sz="2800" dirty="0">
                <a:solidFill>
                  <a:srgbClr val="2C14DE"/>
                </a:solidFill>
              </a:rPr>
              <a:t> </a:t>
            </a:r>
            <a:r>
              <a:rPr lang="en-US" sz="2800" dirty="0"/>
              <a:t>(start memory address) </a:t>
            </a:r>
            <a:r>
              <a:rPr lang="en-US" sz="2800" b="1" dirty="0">
                <a:solidFill>
                  <a:srgbClr val="2C14DE"/>
                </a:solidFill>
              </a:rPr>
              <a:t>of the function</a:t>
            </a:r>
            <a:r>
              <a:rPr lang="en-US" sz="2800" dirty="0"/>
              <a:t> at </a:t>
            </a:r>
            <a:r>
              <a:rPr lang="en-US" sz="2800" b="1" u="sng" dirty="0">
                <a:solidFill>
                  <a:srgbClr val="2C14DE"/>
                </a:solidFill>
              </a:rPr>
              <a:t>compile time</a:t>
            </a:r>
            <a:r>
              <a:rPr lang="en-US" sz="2800" b="1" dirty="0"/>
              <a:t> (also called </a:t>
            </a:r>
            <a:r>
              <a:rPr lang="en-US" sz="2800" b="1" i="1" dirty="0">
                <a:solidFill>
                  <a:srgbClr val="FF0000"/>
                </a:solidFill>
              </a:rPr>
              <a:t>early binding</a:t>
            </a:r>
            <a:r>
              <a:rPr lang="en-US" sz="2800" b="1" dirty="0"/>
              <a:t>)</a:t>
            </a:r>
          </a:p>
          <a:p>
            <a:endParaRPr lang="en-US" sz="2800" i="1" dirty="0"/>
          </a:p>
          <a:p>
            <a:endParaRPr lang="en-US" sz="3000" i="1" dirty="0"/>
          </a:p>
          <a:p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19400"/>
            <a:ext cx="8496528" cy="36576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400800" y="4800600"/>
            <a:ext cx="2438399" cy="584775"/>
            <a:chOff x="6400800" y="4800600"/>
            <a:chExt cx="2438399" cy="58477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6400800" y="4953000"/>
              <a:ext cx="4572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858000" y="4800600"/>
              <a:ext cx="19811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onsolas" panose="020B0609020204030204" pitchFamily="49" charset="0"/>
                </a:rPr>
                <a:t>Start address if </a:t>
              </a:r>
            </a:p>
            <a:p>
              <a:r>
                <a:rPr lang="en-US" sz="1600" b="1" dirty="0" err="1">
                  <a:latin typeface="Consolas" panose="020B0609020204030204" pitchFamily="49" charset="0"/>
                </a:rPr>
                <a:t>sayHi</a:t>
              </a:r>
              <a:r>
                <a:rPr lang="en-US" sz="1600" b="1" dirty="0">
                  <a:latin typeface="Consolas" panose="020B0609020204030204" pitchFamily="49" charset="0"/>
                </a:rPr>
                <a:t>() function</a:t>
              </a: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3886200" y="2819400"/>
            <a:ext cx="4816136" cy="119634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 C, only compile-time binding is provided</a:t>
            </a:r>
          </a:p>
        </p:txBody>
      </p:sp>
    </p:spTree>
    <p:extLst>
      <p:ext uri="{BB962C8B-B14F-4D97-AF65-F5344CB8AC3E}">
        <p14:creationId xmlns:p14="http://schemas.microsoft.com/office/powerpoint/2010/main" val="316324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6011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D20000"/>
                </a:solidFill>
              </a:rPr>
              <a:t>Run-time Binding (Dynamic Binding)</a:t>
            </a:r>
            <a:endParaRPr lang="fr-FR" sz="4000" b="1" dirty="0">
              <a:solidFill>
                <a:srgbClr val="D20000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0" y="1066800"/>
            <a:ext cx="9067800" cy="5715000"/>
          </a:xfrm>
        </p:spPr>
        <p:txBody>
          <a:bodyPr>
            <a:normAutofit lnSpcReduction="10000"/>
          </a:bodyPr>
          <a:lstStyle/>
          <a:p>
            <a:pPr algn="just">
              <a:spcAft>
                <a:spcPts val="600"/>
              </a:spcAft>
            </a:pPr>
            <a:r>
              <a:rPr lang="en-US" sz="2800" b="1" dirty="0">
                <a:solidFill>
                  <a:srgbClr val="C00000"/>
                </a:solidFill>
              </a:rPr>
              <a:t>Run-time binding </a:t>
            </a:r>
            <a:r>
              <a:rPr lang="en-US" sz="2800" dirty="0"/>
              <a:t>is to </a:t>
            </a:r>
            <a:r>
              <a:rPr lang="en-US" sz="2800" b="1" dirty="0">
                <a:solidFill>
                  <a:srgbClr val="2C14DE"/>
                </a:solidFill>
              </a:rPr>
              <a:t>associate</a:t>
            </a:r>
            <a:r>
              <a:rPr lang="en-US" sz="2800" dirty="0">
                <a:solidFill>
                  <a:srgbClr val="2C14DE"/>
                </a:solidFill>
              </a:rPr>
              <a:t> </a:t>
            </a:r>
            <a:r>
              <a:rPr lang="en-US" sz="2800" dirty="0"/>
              <a:t>a </a:t>
            </a:r>
            <a:r>
              <a:rPr lang="en-US" sz="2800" b="1" dirty="0">
                <a:solidFill>
                  <a:srgbClr val="2C14DE"/>
                </a:solidFill>
              </a:rPr>
              <a:t>function's name </a:t>
            </a:r>
            <a:r>
              <a:rPr lang="en-US" sz="2800" dirty="0"/>
              <a:t>with the </a:t>
            </a:r>
            <a:r>
              <a:rPr lang="en-US" sz="2800" b="1" dirty="0">
                <a:solidFill>
                  <a:srgbClr val="2C14DE"/>
                </a:solidFill>
              </a:rPr>
              <a:t>entry point</a:t>
            </a:r>
            <a:r>
              <a:rPr lang="en-US" sz="2800" dirty="0">
                <a:solidFill>
                  <a:srgbClr val="2C14DE"/>
                </a:solidFill>
              </a:rPr>
              <a:t> </a:t>
            </a:r>
            <a:r>
              <a:rPr lang="en-US" sz="2800" dirty="0"/>
              <a:t>(start memory address) </a:t>
            </a:r>
            <a:r>
              <a:rPr lang="en-US" sz="2800" b="1" dirty="0">
                <a:solidFill>
                  <a:srgbClr val="2C14DE"/>
                </a:solidFill>
              </a:rPr>
              <a:t>of the function</a:t>
            </a:r>
            <a:r>
              <a:rPr lang="en-US" sz="2800" dirty="0"/>
              <a:t> at </a:t>
            </a:r>
            <a:r>
              <a:rPr lang="en-US" sz="2800" b="1" u="sng" dirty="0">
                <a:solidFill>
                  <a:srgbClr val="2C14DE"/>
                </a:solidFill>
              </a:rPr>
              <a:t>run time </a:t>
            </a:r>
            <a:r>
              <a:rPr lang="en-US" sz="2800" b="1" dirty="0"/>
              <a:t>(also called </a:t>
            </a:r>
            <a:r>
              <a:rPr lang="en-US" sz="2800" b="1" i="1" dirty="0">
                <a:solidFill>
                  <a:srgbClr val="FF0000"/>
                </a:solidFill>
              </a:rPr>
              <a:t>late binding</a:t>
            </a:r>
            <a:r>
              <a:rPr lang="en-US" sz="2800" b="1" dirty="0"/>
              <a:t>)</a:t>
            </a:r>
          </a:p>
          <a:p>
            <a:pPr marL="0" indent="0" algn="just">
              <a:spcAft>
                <a:spcPts val="600"/>
              </a:spcAft>
              <a:buNone/>
            </a:pPr>
            <a:endParaRPr lang="en-US" sz="2800" b="1" dirty="0"/>
          </a:p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C00000"/>
                </a:solidFill>
              </a:rPr>
              <a:t>C++</a:t>
            </a:r>
            <a:r>
              <a:rPr lang="en-US" sz="2800" dirty="0"/>
              <a:t> </a:t>
            </a:r>
            <a:r>
              <a:rPr lang="en-US" sz="2800" b="1" dirty="0"/>
              <a:t>provides</a:t>
            </a:r>
            <a:r>
              <a:rPr lang="en-US" sz="2800" dirty="0"/>
              <a:t> </a:t>
            </a:r>
            <a:r>
              <a:rPr lang="en-US" sz="2800" b="1" u="sng" dirty="0"/>
              <a:t>both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compile-time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C00000"/>
                </a:solidFill>
              </a:rPr>
              <a:t>run-time bindings</a:t>
            </a:r>
            <a:r>
              <a:rPr lang="en-US" sz="2800" dirty="0"/>
              <a:t>: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solidFill>
                  <a:srgbClr val="C00000"/>
                </a:solidFill>
              </a:rPr>
              <a:t>Non-Virtual functions </a:t>
            </a:r>
            <a:r>
              <a:rPr lang="en-US" dirty="0"/>
              <a:t>(</a:t>
            </a:r>
            <a:r>
              <a:rPr lang="en-US" i="1" dirty="0"/>
              <a:t>you have implemented so far</a:t>
            </a:r>
            <a:r>
              <a:rPr lang="en-US" dirty="0"/>
              <a:t>) are </a:t>
            </a:r>
            <a:r>
              <a:rPr lang="en-US" b="1" dirty="0" err="1">
                <a:solidFill>
                  <a:srgbClr val="2F1BC7"/>
                </a:solidFill>
              </a:rPr>
              <a:t>binded</a:t>
            </a:r>
            <a:r>
              <a:rPr lang="en-US" dirty="0">
                <a:solidFill>
                  <a:srgbClr val="2F1BC7"/>
                </a:solidFill>
              </a:rPr>
              <a:t> </a:t>
            </a:r>
            <a:r>
              <a:rPr lang="en-US" dirty="0"/>
              <a:t>at </a:t>
            </a:r>
            <a:r>
              <a:rPr lang="en-US" b="1" dirty="0">
                <a:solidFill>
                  <a:srgbClr val="2F1BC7"/>
                </a:solidFill>
              </a:rPr>
              <a:t>compile time</a:t>
            </a:r>
            <a:r>
              <a:rPr lang="en-US" dirty="0"/>
              <a:t>.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solidFill>
                  <a:srgbClr val="C00000"/>
                </a:solidFill>
              </a:rPr>
              <a:t>Virtual functions </a:t>
            </a:r>
            <a:r>
              <a:rPr lang="en-US" dirty="0"/>
              <a:t>(in C++) are </a:t>
            </a:r>
            <a:r>
              <a:rPr lang="en-US" b="1" dirty="0" err="1">
                <a:solidFill>
                  <a:srgbClr val="2F1BC7"/>
                </a:solidFill>
              </a:rPr>
              <a:t>binded</a:t>
            </a:r>
            <a:r>
              <a:rPr lang="en-US" dirty="0">
                <a:solidFill>
                  <a:srgbClr val="2F1BC7"/>
                </a:solidFill>
              </a:rPr>
              <a:t> </a:t>
            </a:r>
            <a:r>
              <a:rPr lang="en-US" dirty="0"/>
              <a:t>at </a:t>
            </a:r>
            <a:r>
              <a:rPr lang="en-US" b="1" dirty="0">
                <a:solidFill>
                  <a:srgbClr val="2F1BC7"/>
                </a:solidFill>
              </a:rPr>
              <a:t>run-time</a:t>
            </a:r>
            <a:r>
              <a:rPr lang="en-US" dirty="0"/>
              <a:t>.</a:t>
            </a:r>
          </a:p>
          <a:p>
            <a:pPr lvl="1"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B80000"/>
                </a:solidFill>
              </a:rPr>
              <a:t>Why virtual functions are used?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To implement </a:t>
            </a:r>
            <a:r>
              <a:rPr lang="en-US" b="1" dirty="0">
                <a:solidFill>
                  <a:srgbClr val="2F1B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Polymorphism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i="1" dirty="0"/>
          </a:p>
          <a:p>
            <a:endParaRPr lang="en-US" sz="3000" i="1" dirty="0"/>
          </a:p>
          <a:p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2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6011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D20000"/>
                </a:solidFill>
              </a:rPr>
              <a:t>Polymorphism</a:t>
            </a:r>
            <a:endParaRPr lang="fr-FR" sz="4000" b="1" dirty="0">
              <a:solidFill>
                <a:srgbClr val="D2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media.geeksforgeeks.org/wp-content/uploads/20190705113259/Polymorphism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6" t="11223" r="9340" b="15030"/>
          <a:stretch/>
        </p:blipFill>
        <p:spPr bwMode="auto">
          <a:xfrm>
            <a:off x="381000" y="1849119"/>
            <a:ext cx="8198127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28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Introduction - </a:t>
            </a:r>
            <a:r>
              <a:rPr lang="en-US" b="1" dirty="0">
                <a:solidFill>
                  <a:srgbClr val="D20000"/>
                </a:solidFill>
              </a:rPr>
              <a:t>Inheritance</a:t>
            </a:r>
            <a:endParaRPr lang="en-US" b="1" dirty="0">
              <a:solidFill>
                <a:srgbClr val="D2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715000"/>
          </a:xfrm>
        </p:spPr>
        <p:txBody>
          <a:bodyPr/>
          <a:lstStyle/>
          <a:p>
            <a:r>
              <a:rPr lang="en-US" sz="3000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Existing classes </a:t>
            </a:r>
            <a:r>
              <a:rPr lang="en-US" sz="3000" dirty="0">
                <a:ea typeface="ＭＳ Ｐゴシック" panose="020B0600070205080204" pitchFamily="34" charset="-128"/>
              </a:rPr>
              <a:t>are called </a:t>
            </a:r>
            <a:r>
              <a:rPr lang="en-US" sz="3000" b="1" u="sng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base classes</a:t>
            </a:r>
          </a:p>
          <a:p>
            <a:r>
              <a:rPr lang="en-US" sz="3000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New classes </a:t>
            </a:r>
            <a:r>
              <a:rPr lang="en-US" sz="3000" dirty="0">
                <a:ea typeface="ＭＳ Ｐゴシック" panose="020B0600070205080204" pitchFamily="34" charset="-128"/>
              </a:rPr>
              <a:t>are called </a:t>
            </a:r>
            <a:r>
              <a:rPr lang="en-US" sz="3000" b="1" u="sng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derived classes</a:t>
            </a:r>
          </a:p>
          <a:p>
            <a:r>
              <a:rPr lang="en-US" sz="3000" b="1" dirty="0">
                <a:ea typeface="ＭＳ Ｐゴシック" panose="020B0600070205080204" pitchFamily="34" charset="-128"/>
              </a:rPr>
              <a:t>Objects</a:t>
            </a:r>
            <a:r>
              <a:rPr lang="en-US" sz="3000" dirty="0">
                <a:ea typeface="ＭＳ Ｐゴシック" panose="020B0600070205080204" pitchFamily="34" charset="-128"/>
              </a:rPr>
              <a:t> of </a:t>
            </a:r>
            <a:r>
              <a:rPr lang="en-US" sz="3000" b="1" dirty="0">
                <a:ea typeface="ＭＳ Ｐゴシック" panose="020B0600070205080204" pitchFamily="34" charset="-128"/>
              </a:rPr>
              <a:t>derived classes </a:t>
            </a:r>
            <a:r>
              <a:rPr lang="en-US" sz="3000" dirty="0">
                <a:ea typeface="ＭＳ Ｐゴシック" panose="020B0600070205080204" pitchFamily="34" charset="-128"/>
              </a:rPr>
              <a:t>are </a:t>
            </a:r>
            <a:r>
              <a:rPr lang="en-US" sz="3000" b="1" dirty="0">
                <a:ea typeface="ＭＳ Ｐゴシック" panose="020B0600070205080204" pitchFamily="34" charset="-128"/>
              </a:rPr>
              <a:t>more</a:t>
            </a:r>
            <a:r>
              <a:rPr lang="en-US" sz="3000" dirty="0">
                <a:ea typeface="ＭＳ Ｐゴシック" panose="020B0600070205080204" pitchFamily="34" charset="-128"/>
              </a:rPr>
              <a:t> </a:t>
            </a:r>
            <a:r>
              <a:rPr lang="en-US" sz="3000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specialized</a:t>
            </a:r>
            <a:r>
              <a:rPr lang="en-US" sz="3000" dirty="0">
                <a:ea typeface="ＭＳ Ｐゴシック" panose="020B0600070205080204" pitchFamily="34" charset="-128"/>
              </a:rPr>
              <a:t> as compared to </a:t>
            </a:r>
            <a:r>
              <a:rPr lang="en-US" sz="3000" b="1" dirty="0">
                <a:ea typeface="ＭＳ Ｐゴシック" panose="020B0600070205080204" pitchFamily="34" charset="-128"/>
              </a:rPr>
              <a:t>objects of their base classes</a:t>
            </a:r>
          </a:p>
          <a:p>
            <a:endParaRPr lang="en-US" sz="2800" dirty="0">
              <a:ea typeface="ＭＳ Ｐゴシック" panose="020B0600070205080204" pitchFamily="34" charset="-128"/>
            </a:endParaRPr>
          </a:p>
          <a:p>
            <a:endParaRPr lang="en-US" sz="2800" dirty="0">
              <a:ea typeface="ＭＳ Ｐゴシック" panose="020B0600070205080204" pitchFamily="34" charset="-128"/>
            </a:endParaRPr>
          </a:p>
          <a:p>
            <a:pPr algn="just"/>
            <a:r>
              <a:rPr lang="en-US" sz="3000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Inheritance</a:t>
            </a:r>
            <a:r>
              <a:rPr lang="en-US" sz="3000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3000" dirty="0">
                <a:ea typeface="ＭＳ Ｐゴシック" panose="020B0600070205080204" pitchFamily="34" charset="-128"/>
              </a:rPr>
              <a:t>provides us a </a:t>
            </a:r>
            <a:r>
              <a:rPr lang="en-US" sz="3000" b="1" dirty="0">
                <a:ea typeface="ＭＳ Ｐゴシック" panose="020B0600070205080204" pitchFamily="34" charset="-128"/>
              </a:rPr>
              <a:t>mechanism</a:t>
            </a:r>
            <a:r>
              <a:rPr lang="en-US" sz="3000" dirty="0">
                <a:ea typeface="ＭＳ Ｐゴシック" panose="020B0600070205080204" pitchFamily="34" charset="-128"/>
              </a:rPr>
              <a:t> of </a:t>
            </a:r>
            <a:r>
              <a:rPr lang="en-US" sz="3000" b="1" u="sng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software reusability</a:t>
            </a:r>
            <a:r>
              <a:rPr lang="en-US" sz="3000" dirty="0">
                <a:ea typeface="ＭＳ Ｐゴシック" panose="020B0600070205080204" pitchFamily="34" charset="-128"/>
              </a:rPr>
              <a:t> which is one of the </a:t>
            </a:r>
            <a:r>
              <a:rPr lang="en-US" sz="3000" b="1" dirty="0">
                <a:ea typeface="ＭＳ Ｐゴシック" panose="020B0600070205080204" pitchFamily="34" charset="-128"/>
              </a:rPr>
              <a:t>most important principles </a:t>
            </a:r>
            <a:r>
              <a:rPr lang="en-US" sz="3000" dirty="0">
                <a:ea typeface="ＭＳ Ｐゴシック" panose="020B0600070205080204" pitchFamily="34" charset="-128"/>
              </a:rPr>
              <a:t>of </a:t>
            </a:r>
            <a:r>
              <a:rPr lang="en-US" sz="3000" b="1" dirty="0">
                <a:ea typeface="ＭＳ Ｐゴシック" panose="020B0600070205080204" pitchFamily="34" charset="-128"/>
              </a:rPr>
              <a:t>software engineering</a:t>
            </a:r>
            <a:endParaRPr lang="en-US" sz="3000" b="1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0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60119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D20000"/>
                </a:solidFill>
              </a:rPr>
              <a:t>Polymorphism</a:t>
            </a:r>
            <a:endParaRPr lang="fr-FR" sz="4800" b="1" dirty="0">
              <a:solidFill>
                <a:srgbClr val="D20000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0" y="1143000"/>
            <a:ext cx="9067800" cy="5029200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The </a:t>
            </a:r>
            <a:r>
              <a:rPr lang="en-US" sz="3000" b="1" dirty="0"/>
              <a:t>Greek word</a:t>
            </a:r>
            <a:r>
              <a:rPr lang="en-US" sz="3000" dirty="0"/>
              <a:t> </a:t>
            </a:r>
            <a:r>
              <a:rPr lang="en-US" sz="3000" b="1" i="1" dirty="0">
                <a:solidFill>
                  <a:srgbClr val="D20000"/>
                </a:solidFill>
              </a:rPr>
              <a:t>polymorphism</a:t>
            </a:r>
            <a:r>
              <a:rPr lang="en-US" sz="3000" dirty="0">
                <a:solidFill>
                  <a:srgbClr val="D20000"/>
                </a:solidFill>
              </a:rPr>
              <a:t> </a:t>
            </a:r>
            <a:r>
              <a:rPr lang="en-US" sz="3000" dirty="0"/>
              <a:t>means </a:t>
            </a:r>
            <a:r>
              <a:rPr lang="en-US" sz="3000" b="1" i="1" dirty="0">
                <a:solidFill>
                  <a:srgbClr val="2C14DE"/>
                </a:solidFill>
              </a:rPr>
              <a:t>one name, many forms</a:t>
            </a:r>
            <a:r>
              <a:rPr lang="en-US" sz="3000" i="1" dirty="0"/>
              <a:t>.</a:t>
            </a:r>
          </a:p>
          <a:p>
            <a:endParaRPr lang="en-US" sz="3000" i="1" dirty="0"/>
          </a:p>
          <a:p>
            <a:endParaRPr lang="en-US" sz="3000" i="1" dirty="0"/>
          </a:p>
          <a:p>
            <a:r>
              <a:rPr lang="en-US" sz="3000" b="1" dirty="0">
                <a:solidFill>
                  <a:srgbClr val="C00000"/>
                </a:solidFill>
              </a:rPr>
              <a:t>Two types of Polymorphism in C++: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600" b="1" dirty="0">
                <a:solidFill>
                  <a:srgbClr val="C00000"/>
                </a:solidFill>
              </a:rPr>
              <a:t>Static polymorphism</a:t>
            </a:r>
            <a:r>
              <a:rPr lang="en-US" sz="2600" dirty="0">
                <a:solidFill>
                  <a:srgbClr val="C00000"/>
                </a:solidFill>
              </a:rPr>
              <a:t>: </a:t>
            </a:r>
            <a:r>
              <a:rPr lang="en-US" sz="2600" dirty="0"/>
              <a:t>It can be </a:t>
            </a:r>
            <a:r>
              <a:rPr lang="en-US" sz="2600" b="1" dirty="0">
                <a:solidFill>
                  <a:srgbClr val="2C14DE"/>
                </a:solidFill>
              </a:rPr>
              <a:t>achieved</a:t>
            </a:r>
            <a:r>
              <a:rPr lang="en-US" sz="2600" dirty="0"/>
              <a:t> by </a:t>
            </a:r>
            <a:r>
              <a:rPr lang="en-US" sz="2600" b="1" dirty="0">
                <a:solidFill>
                  <a:srgbClr val="2C14DE"/>
                </a:solidFill>
              </a:rPr>
              <a:t>using </a:t>
            </a:r>
            <a:r>
              <a:rPr lang="en-US" sz="2600" b="1" u="sng" dirty="0">
                <a:solidFill>
                  <a:srgbClr val="2C14DE"/>
                </a:solidFill>
              </a:rPr>
              <a:t>overloading</a:t>
            </a:r>
            <a:r>
              <a:rPr lang="en-US" sz="2600" dirty="0"/>
              <a:t>. It is </a:t>
            </a:r>
            <a:r>
              <a:rPr lang="en-US" sz="2600" b="1" dirty="0">
                <a:solidFill>
                  <a:srgbClr val="2C14DE"/>
                </a:solidFill>
              </a:rPr>
              <a:t>defined at </a:t>
            </a:r>
            <a:r>
              <a:rPr lang="en-US" sz="2600" b="1" u="sng" dirty="0">
                <a:solidFill>
                  <a:srgbClr val="FF0000"/>
                </a:solidFill>
              </a:rPr>
              <a:t>compilation time (i.e., static binding)</a:t>
            </a:r>
            <a:r>
              <a:rPr lang="en-US" sz="2600" dirty="0"/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sz="2600" b="1" dirty="0">
              <a:solidFill>
                <a:srgbClr val="C00000"/>
              </a:solidFill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sz="2600" b="1" dirty="0">
                <a:solidFill>
                  <a:srgbClr val="C00000"/>
                </a:solidFill>
              </a:rPr>
              <a:t>Dynamic polymorphism: </a:t>
            </a:r>
            <a:r>
              <a:rPr lang="en-US" sz="2600" dirty="0"/>
              <a:t>It can be </a:t>
            </a:r>
            <a:r>
              <a:rPr lang="en-US" sz="2600" b="1" dirty="0">
                <a:solidFill>
                  <a:srgbClr val="2C14DE"/>
                </a:solidFill>
              </a:rPr>
              <a:t>implemented</a:t>
            </a:r>
            <a:r>
              <a:rPr lang="en-US" sz="2600" dirty="0">
                <a:solidFill>
                  <a:srgbClr val="2C14DE"/>
                </a:solidFill>
              </a:rPr>
              <a:t> </a:t>
            </a:r>
            <a:r>
              <a:rPr lang="en-US" sz="2600" dirty="0"/>
              <a:t>by </a:t>
            </a:r>
            <a:r>
              <a:rPr lang="en-US" sz="2600" b="1" u="sng" dirty="0">
                <a:solidFill>
                  <a:srgbClr val="2C14DE"/>
                </a:solidFill>
              </a:rPr>
              <a:t>using inheritance </a:t>
            </a:r>
            <a:r>
              <a:rPr lang="en-US" sz="2600" u="sng" dirty="0"/>
              <a:t>and</a:t>
            </a:r>
            <a:r>
              <a:rPr lang="en-US" sz="2600" b="1" u="sng" dirty="0">
                <a:solidFill>
                  <a:srgbClr val="2C14DE"/>
                </a:solidFill>
              </a:rPr>
              <a:t> implemented </a:t>
            </a:r>
            <a:r>
              <a:rPr lang="en-US" sz="2600" b="1" u="sng" dirty="0">
                <a:solidFill>
                  <a:srgbClr val="FF0000"/>
                </a:solidFill>
              </a:rPr>
              <a:t>at runtime (i.e., Dynamic Binding) </a:t>
            </a:r>
            <a:r>
              <a:rPr lang="en-US" sz="2600" dirty="0"/>
              <a:t>. </a:t>
            </a:r>
            <a:endParaRPr lang="fr-FR" sz="2600" dirty="0"/>
          </a:p>
          <a:p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7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60119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D20000"/>
                </a:solidFill>
              </a:rPr>
              <a:t>Static Polymorphism</a:t>
            </a:r>
            <a:endParaRPr lang="fr-FR" sz="4800" b="1" dirty="0">
              <a:solidFill>
                <a:srgbClr val="D2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68870-91BD-E122-D2A3-0EA222F4E2E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9592" y="946608"/>
            <a:ext cx="7053468" cy="39241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594" indent="-228594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US" altLang="en-PK" sz="1500" dirty="0">
                <a:solidFill>
                  <a:srgbClr val="008200"/>
                </a:solidFill>
                <a:latin typeface="Consolas" panose="020B0609020204030204" pitchFamily="49" charset="0"/>
              </a:rPr>
              <a:t>//Function Overloading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5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PK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SomeClass</a:t>
            </a:r>
            <a:endParaRPr kumimoji="0" lang="en-PK" altLang="en-PK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PK" altLang="en-PK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5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PK" altLang="en-PK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function with 1 int parameter</a:t>
            </a:r>
            <a:endParaRPr kumimoji="0" lang="en-PK" altLang="en-PK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5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func(</a:t>
            </a:r>
            <a:r>
              <a:rPr kumimoji="0" lang="en-PK" altLang="en-PK" sz="15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x){</a:t>
            </a:r>
            <a:endParaRPr kumimoji="0" lang="en-PK" altLang="en-PK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PK" altLang="en-PK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"value of x is "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x &lt;&lt; </a:t>
            </a:r>
            <a:r>
              <a:rPr kumimoji="0" lang="en-PK" altLang="en-PK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PK" altLang="en-PK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PK" altLang="en-PK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function with same name but 1 double parameter</a:t>
            </a:r>
            <a:endParaRPr kumimoji="0" lang="en-PK" altLang="en-PK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5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func(</a:t>
            </a:r>
            <a:r>
              <a:rPr kumimoji="0" lang="en-PK" altLang="en-PK" sz="15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x){</a:t>
            </a:r>
            <a:endParaRPr kumimoji="0" lang="en-PK" altLang="en-PK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PK" altLang="en-PK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"value of x is "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x &lt;&lt; </a:t>
            </a:r>
            <a:r>
              <a:rPr kumimoji="0" lang="en-PK" altLang="en-PK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PK" altLang="en-PK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PK" altLang="en-PK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function with same name and 2 int parameters</a:t>
            </a:r>
            <a:endParaRPr kumimoji="0" lang="en-PK" altLang="en-PK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5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func(</a:t>
            </a:r>
            <a:r>
              <a:rPr kumimoji="0" lang="en-PK" altLang="en-PK" sz="15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</a:t>
            </a:r>
            <a:r>
              <a:rPr kumimoji="0" lang="en-PK" altLang="en-PK" sz="15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y){</a:t>
            </a:r>
            <a:endParaRPr kumimoji="0" lang="en-PK" altLang="en-PK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PK" altLang="en-PK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"value of x and y is "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x &lt;&lt; 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y &lt;&lt; </a:t>
            </a:r>
            <a:r>
              <a:rPr kumimoji="0" lang="en-PK" altLang="en-PK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PK" altLang="en-PK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PK" altLang="en-PK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PK" altLang="en-PK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2428CE4-02E0-50E6-A3DC-27B1D1032F56}"/>
              </a:ext>
            </a:extLst>
          </p:cNvPr>
          <p:cNvSpPr txBox="1"/>
          <p:nvPr/>
        </p:nvSpPr>
        <p:spPr>
          <a:xfrm>
            <a:off x="4601676" y="4425639"/>
            <a:ext cx="4360387" cy="24622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 {</a:t>
            </a:r>
            <a:endParaRPr kumimoji="0" lang="en-PK" altLang="en-PK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PK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SomeClass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obj1;</a:t>
            </a:r>
            <a:endParaRPr kumimoji="0" lang="en-PK" altLang="en-PK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The first '</a:t>
            </a:r>
            <a:r>
              <a:rPr kumimoji="0" lang="en-PK" altLang="en-PK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' is called </a:t>
            </a:r>
            <a:endParaRPr kumimoji="0" lang="en-PK" altLang="en-PK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obj1.func(7);</a:t>
            </a:r>
            <a:endParaRPr kumimoji="0" lang="en-PK" altLang="en-PK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The second '</a:t>
            </a:r>
            <a:r>
              <a:rPr kumimoji="0" lang="en-PK" altLang="en-PK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' is called</a:t>
            </a:r>
            <a:endParaRPr kumimoji="0" lang="en-PK" altLang="en-PK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obj1.func(9.132);</a:t>
            </a:r>
            <a:endParaRPr kumimoji="0" lang="en-PK" altLang="en-PK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The third '</a:t>
            </a:r>
            <a:r>
              <a:rPr kumimoji="0" lang="en-PK" altLang="en-PK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' is called</a:t>
            </a:r>
            <a:endParaRPr kumimoji="0" lang="en-PK" altLang="en-PK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obj1.func(85,64);</a:t>
            </a:r>
            <a:endParaRPr kumimoji="0" lang="en-PK" altLang="en-PK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0;</a:t>
            </a:r>
            <a:endParaRPr kumimoji="0" lang="en-PK" altLang="en-PK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PK" altLang="en-PK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15073191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238"/>
            <a:ext cx="7467600" cy="897048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D20000"/>
                </a:solidFill>
              </a:rPr>
              <a:t>Graphics Drawing Software, </a:t>
            </a:r>
            <a:r>
              <a:rPr lang="en-US" sz="2800" b="1" i="1" dirty="0">
                <a:solidFill>
                  <a:srgbClr val="D20000"/>
                </a:solidFill>
              </a:rPr>
              <a:t>name these items</a:t>
            </a:r>
            <a:r>
              <a:rPr lang="en-US" sz="2800" b="1" dirty="0">
                <a:solidFill>
                  <a:srgbClr val="D20000"/>
                </a:solidFill>
              </a:rPr>
              <a:t>?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435666" y="1122199"/>
            <a:ext cx="8305800" cy="5181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762000" y="14859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25" name="Oval 6"/>
          <p:cNvSpPr>
            <a:spLocks noChangeArrowheads="1"/>
          </p:cNvSpPr>
          <p:nvPr/>
        </p:nvSpPr>
        <p:spPr bwMode="auto">
          <a:xfrm>
            <a:off x="1115068" y="2835728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4561233" y="3914895"/>
            <a:ext cx="1219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27" name="Line 9"/>
          <p:cNvSpPr>
            <a:spLocks noChangeShapeType="1"/>
          </p:cNvSpPr>
          <p:nvPr/>
        </p:nvSpPr>
        <p:spPr bwMode="auto">
          <a:xfrm flipV="1">
            <a:off x="673113" y="4707468"/>
            <a:ext cx="2504824" cy="117396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5128" name="Line 10"/>
          <p:cNvSpPr>
            <a:spLocks noChangeShapeType="1"/>
          </p:cNvSpPr>
          <p:nvPr/>
        </p:nvSpPr>
        <p:spPr bwMode="auto">
          <a:xfrm>
            <a:off x="5796822" y="1485900"/>
            <a:ext cx="1152776" cy="124756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5129" name="Line 11"/>
          <p:cNvSpPr>
            <a:spLocks noChangeShapeType="1"/>
          </p:cNvSpPr>
          <p:nvPr/>
        </p:nvSpPr>
        <p:spPr bwMode="auto">
          <a:xfrm flipH="1" flipV="1">
            <a:off x="5142191" y="5477478"/>
            <a:ext cx="1305176" cy="50905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5130" name="AutoShape 12"/>
          <p:cNvSpPr>
            <a:spLocks noChangeArrowheads="1"/>
          </p:cNvSpPr>
          <p:nvPr/>
        </p:nvSpPr>
        <p:spPr bwMode="auto">
          <a:xfrm>
            <a:off x="2463162" y="1361867"/>
            <a:ext cx="838200" cy="914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31" name="AutoShape 13"/>
          <p:cNvSpPr>
            <a:spLocks noChangeArrowheads="1"/>
          </p:cNvSpPr>
          <p:nvPr/>
        </p:nvSpPr>
        <p:spPr bwMode="auto">
          <a:xfrm>
            <a:off x="6373210" y="3097168"/>
            <a:ext cx="838200" cy="914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32" name="AutoShape 14"/>
          <p:cNvSpPr>
            <a:spLocks noChangeArrowheads="1"/>
          </p:cNvSpPr>
          <p:nvPr/>
        </p:nvSpPr>
        <p:spPr bwMode="auto">
          <a:xfrm>
            <a:off x="833702" y="4169228"/>
            <a:ext cx="838200" cy="914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33" name="AutoShape 15"/>
          <p:cNvSpPr>
            <a:spLocks noChangeArrowheads="1"/>
          </p:cNvSpPr>
          <p:nvPr/>
        </p:nvSpPr>
        <p:spPr bwMode="auto">
          <a:xfrm>
            <a:off x="7599859" y="1424053"/>
            <a:ext cx="685800" cy="13716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34" name="AutoShape 16"/>
          <p:cNvSpPr>
            <a:spLocks noChangeArrowheads="1"/>
          </p:cNvSpPr>
          <p:nvPr/>
        </p:nvSpPr>
        <p:spPr bwMode="auto">
          <a:xfrm>
            <a:off x="2884465" y="2995330"/>
            <a:ext cx="685800" cy="13716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35" name="AutoShape 17"/>
          <p:cNvSpPr>
            <a:spLocks noChangeArrowheads="1"/>
          </p:cNvSpPr>
          <p:nvPr/>
        </p:nvSpPr>
        <p:spPr bwMode="auto">
          <a:xfrm>
            <a:off x="3301362" y="4737583"/>
            <a:ext cx="685800" cy="13716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36" name="Oval 19"/>
          <p:cNvSpPr>
            <a:spLocks noChangeArrowheads="1"/>
          </p:cNvSpPr>
          <p:nvPr/>
        </p:nvSpPr>
        <p:spPr bwMode="auto">
          <a:xfrm>
            <a:off x="4089081" y="1570869"/>
            <a:ext cx="12192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37" name="Oval 20"/>
          <p:cNvSpPr>
            <a:spLocks noChangeArrowheads="1"/>
          </p:cNvSpPr>
          <p:nvPr/>
        </p:nvSpPr>
        <p:spPr bwMode="auto">
          <a:xfrm>
            <a:off x="7114301" y="4512816"/>
            <a:ext cx="12192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7186257" y="-35372"/>
            <a:ext cx="1777362" cy="89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/>
            <a:r>
              <a:rPr lang="en-US" kern="0" dirty="0">
                <a:solidFill>
                  <a:srgbClr val="2F1B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shapes</a:t>
            </a:r>
          </a:p>
        </p:txBody>
      </p:sp>
    </p:spTree>
    <p:extLst>
      <p:ext uri="{BB962C8B-B14F-4D97-AF65-F5344CB8AC3E}">
        <p14:creationId xmlns:p14="http://schemas.microsoft.com/office/powerpoint/2010/main" val="16748279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D20000"/>
                </a:solidFill>
              </a:rPr>
              <a:t>Graphics Drawing Software Classes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494" y="1066800"/>
            <a:ext cx="8930144" cy="548196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1" dirty="0">
                <a:solidFill>
                  <a:srgbClr val="2C14DE"/>
                </a:solidFill>
              </a:rPr>
              <a:t>Properties</a:t>
            </a:r>
            <a:r>
              <a:rPr lang="en-US" sz="1800" dirty="0">
                <a:solidFill>
                  <a:srgbClr val="2C14DE"/>
                </a:solidFill>
              </a:rPr>
              <a:t>:-</a:t>
            </a:r>
            <a:r>
              <a:rPr lang="en-US" sz="1800" dirty="0"/>
              <a:t>	</a:t>
            </a:r>
            <a:r>
              <a:rPr lang="en-US" sz="1800" b="1" dirty="0"/>
              <a:t>X-Y Coordinates, Length, Color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1" dirty="0">
                <a:solidFill>
                  <a:srgbClr val="2C14DE"/>
                </a:solidFill>
              </a:rPr>
              <a:t>Actions</a:t>
            </a:r>
            <a:r>
              <a:rPr lang="en-US" sz="1800" dirty="0">
                <a:solidFill>
                  <a:srgbClr val="2C14DE"/>
                </a:solidFill>
              </a:rPr>
              <a:t>:-	</a:t>
            </a:r>
            <a:r>
              <a:rPr lang="en-US" sz="1800" dirty="0"/>
              <a:t>	Draw Function, Change Color Function, 					Get Area Function. </a:t>
            </a:r>
          </a:p>
          <a:p>
            <a:pPr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Circle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1" dirty="0">
                <a:solidFill>
                  <a:srgbClr val="2C14DE"/>
                </a:solidFill>
              </a:rPr>
              <a:t>Properties:-</a:t>
            </a:r>
            <a:r>
              <a:rPr lang="en-US" sz="1800" dirty="0"/>
              <a:t>	</a:t>
            </a:r>
            <a:r>
              <a:rPr lang="en-US" sz="1800" b="1" dirty="0"/>
              <a:t>X-Y Coordinates, Radius, Color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1" dirty="0">
                <a:solidFill>
                  <a:srgbClr val="2C14DE"/>
                </a:solidFill>
              </a:rPr>
              <a:t>Actions:-</a:t>
            </a:r>
            <a:r>
              <a:rPr lang="en-US" sz="1800" dirty="0"/>
              <a:t>		Draw Function, Change Color Function, 					Get Area Function.</a:t>
            </a:r>
          </a:p>
          <a:p>
            <a:pPr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Rectangle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1" dirty="0">
                <a:solidFill>
                  <a:srgbClr val="2C14DE"/>
                </a:solidFill>
              </a:rPr>
              <a:t>Properties</a:t>
            </a:r>
            <a:r>
              <a:rPr lang="en-US" sz="1800" dirty="0"/>
              <a:t>:-	</a:t>
            </a:r>
            <a:r>
              <a:rPr lang="en-US" sz="1800" b="1" dirty="0"/>
              <a:t>X-Y Coordinates, Width, Height, Color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1" dirty="0">
                <a:solidFill>
                  <a:srgbClr val="2C14DE"/>
                </a:solidFill>
              </a:rPr>
              <a:t>Actions</a:t>
            </a:r>
            <a:r>
              <a:rPr lang="en-US" sz="1800" dirty="0"/>
              <a:t>:-		Draw Function, Change Color Function, 					Get Area Function. </a:t>
            </a:r>
          </a:p>
          <a:p>
            <a:pPr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Cylinder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1" dirty="0">
                <a:solidFill>
                  <a:srgbClr val="2C14DE"/>
                </a:solidFill>
              </a:rPr>
              <a:t>Properties</a:t>
            </a:r>
            <a:r>
              <a:rPr lang="en-US" sz="1800" dirty="0"/>
              <a:t>:-	</a:t>
            </a:r>
            <a:r>
              <a:rPr lang="en-US" sz="1800" b="1" dirty="0"/>
              <a:t>X-Y Coordinates, Radius, Height, Color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1" dirty="0">
                <a:solidFill>
                  <a:srgbClr val="2C14DE"/>
                </a:solidFill>
              </a:rPr>
              <a:t>Actions</a:t>
            </a:r>
            <a:r>
              <a:rPr lang="en-US" sz="1800" dirty="0"/>
              <a:t>:-		Draw Function, Change Color Function, 					Get Area Function. </a:t>
            </a:r>
          </a:p>
          <a:p>
            <a:pPr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Triangle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1" dirty="0">
                <a:solidFill>
                  <a:srgbClr val="2C14DE"/>
                </a:solidFill>
              </a:rPr>
              <a:t>Properties</a:t>
            </a:r>
            <a:r>
              <a:rPr lang="en-US" sz="1800" dirty="0"/>
              <a:t>:-	</a:t>
            </a:r>
            <a:r>
              <a:rPr lang="en-US" sz="1800" b="1" dirty="0"/>
              <a:t>X-Y Coordinates, Length, Width, Color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1" dirty="0">
                <a:solidFill>
                  <a:srgbClr val="2C14DE"/>
                </a:solidFill>
              </a:rPr>
              <a:t>Actions</a:t>
            </a:r>
            <a:r>
              <a:rPr lang="en-US" sz="1800" dirty="0"/>
              <a:t>:-		Draw Function, Change Color Function, 					Get Area Function.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519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"/>
            <a:ext cx="8458200" cy="670560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class Line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	protected: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			</a:t>
            </a:r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x,y</a:t>
            </a:r>
            <a:r>
              <a:rPr lang="en-US" sz="18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	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			Line(</a:t>
            </a:r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,</a:t>
            </a:r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	 		void draw();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		</a:t>
            </a:r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GetArea</a:t>
            </a:r>
            <a:r>
              <a:rPr lang="en-US" sz="1800" b="1" dirty="0">
                <a:latin typeface="Consolas" panose="020B0609020204030204" pitchFamily="49" charset="0"/>
              </a:rPr>
              <a:t> (void);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Line::Line(</a:t>
            </a:r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a,int</a:t>
            </a:r>
            <a:r>
              <a:rPr lang="en-US" sz="1800" b="1" dirty="0">
                <a:latin typeface="Consolas" panose="020B0609020204030204" pitchFamily="49" charset="0"/>
              </a:rPr>
              <a:t> b)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		x=a;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		y=b;	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void Line::draw( )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	 	</a:t>
            </a:r>
            <a:r>
              <a:rPr lang="en-US" sz="1800" dirty="0" err="1">
                <a:latin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</a:rPr>
              <a:t> &lt;&lt; </a:t>
            </a:r>
            <a:r>
              <a:rPr lang="en-US" altLang="fr-FR" sz="1800" dirty="0">
                <a:latin typeface="Consolas" panose="020B0609020204030204" pitchFamily="49" charset="0"/>
              </a:rPr>
              <a:t>“</a:t>
            </a:r>
            <a:r>
              <a:rPr lang="en-US" sz="1800" dirty="0">
                <a:latin typeface="Consolas" panose="020B0609020204030204" pitchFamily="49" charset="0"/>
              </a:rPr>
              <a:t>\n Line Drawing code</a:t>
            </a:r>
            <a:r>
              <a:rPr lang="en-US" altLang="fr-FR" sz="1800" dirty="0">
                <a:latin typeface="Consolas" panose="020B0609020204030204" pitchFamily="49" charset="0"/>
              </a:rPr>
              <a:t>”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Line::</a:t>
            </a:r>
            <a:r>
              <a:rPr lang="en-US" sz="1800" b="1" dirty="0" err="1">
                <a:latin typeface="Consolas" panose="020B0609020204030204" pitchFamily="49" charset="0"/>
              </a:rPr>
              <a:t>GetArea</a:t>
            </a:r>
            <a:r>
              <a:rPr lang="en-US" sz="1800" b="1" dirty="0">
                <a:latin typeface="Consolas" panose="020B0609020204030204" pitchFamily="49" charset="0"/>
              </a:rPr>
              <a:t> ( )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</a:rPr>
              <a:t> &lt;&lt; </a:t>
            </a:r>
            <a:r>
              <a:rPr lang="en-US" altLang="fr-FR" sz="1800" dirty="0">
                <a:latin typeface="Consolas" panose="020B0609020204030204" pitchFamily="49" charset="0"/>
              </a:rPr>
              <a:t>“</a:t>
            </a:r>
            <a:r>
              <a:rPr lang="en-US" sz="1800" dirty="0">
                <a:latin typeface="Consolas" panose="020B0609020204030204" pitchFamily="49" charset="0"/>
              </a:rPr>
              <a:t>\</a:t>
            </a:r>
            <a:r>
              <a:rPr lang="en-US" sz="1800" dirty="0" err="1">
                <a:latin typeface="Consolas" panose="020B0609020204030204" pitchFamily="49" charset="0"/>
              </a:rPr>
              <a:t>nLine</a:t>
            </a:r>
            <a:r>
              <a:rPr lang="en-US" sz="1800" dirty="0">
                <a:latin typeface="Consolas" panose="020B0609020204030204" pitchFamily="49" charset="0"/>
              </a:rPr>
              <a:t> Area </a:t>
            </a:r>
            <a:r>
              <a:rPr lang="en-US" altLang="fr-FR" sz="1800" dirty="0">
                <a:latin typeface="Consolas" panose="020B0609020204030204" pitchFamily="49" charset="0"/>
              </a:rPr>
              <a:t>“</a:t>
            </a:r>
            <a:r>
              <a:rPr lang="en-US" sz="1800" dirty="0">
                <a:latin typeface="Consolas" panose="020B0609020204030204" pitchFamily="49" charset="0"/>
              </a:rPr>
              <a:t>; 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55051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915400" cy="65532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D20000"/>
                </a:solidFill>
                <a:latin typeface="Consolas" panose="020B0609020204030204" pitchFamily="49" charset="0"/>
              </a:rPr>
              <a:t>class Circle: public Line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  protected: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radius;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  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		Circle(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,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		void draw(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     	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GetArea</a:t>
            </a:r>
            <a:r>
              <a:rPr lang="en-US" sz="1800" dirty="0">
                <a:latin typeface="Consolas" panose="020B0609020204030204" pitchFamily="49" charset="0"/>
              </a:rPr>
              <a:t> (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Circle::Circle(</a:t>
            </a:r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a, </a:t>
            </a:r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b, </a:t>
            </a:r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c)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: Line (a, b)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		radius = c;	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void Circle::draw( )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	 	</a:t>
            </a:r>
            <a:r>
              <a:rPr lang="en-US" sz="1800" dirty="0" err="1">
                <a:latin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</a:rPr>
              <a:t> &lt;&lt; </a:t>
            </a:r>
            <a:r>
              <a:rPr lang="en-US" altLang="fr-FR" sz="1800" dirty="0">
                <a:latin typeface="Consolas" panose="020B0609020204030204" pitchFamily="49" charset="0"/>
              </a:rPr>
              <a:t>“</a:t>
            </a:r>
            <a:r>
              <a:rPr lang="en-US" sz="1800" dirty="0">
                <a:latin typeface="Consolas" panose="020B0609020204030204" pitchFamily="49" charset="0"/>
              </a:rPr>
              <a:t>Circle drawing code</a:t>
            </a:r>
            <a:r>
              <a:rPr lang="en-US" altLang="fr-FR" sz="1800" dirty="0">
                <a:latin typeface="Consolas" panose="020B0609020204030204" pitchFamily="49" charset="0"/>
              </a:rPr>
              <a:t>”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Circle::</a:t>
            </a:r>
            <a:r>
              <a:rPr lang="en-US" sz="1800" b="1" dirty="0" err="1">
                <a:latin typeface="Consolas" panose="020B0609020204030204" pitchFamily="49" charset="0"/>
              </a:rPr>
              <a:t>GetArea</a:t>
            </a:r>
            <a:r>
              <a:rPr lang="en-US" sz="1800" b="1" dirty="0">
                <a:latin typeface="Consolas" panose="020B0609020204030204" pitchFamily="49" charset="0"/>
              </a:rPr>
              <a:t> ( )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</a:rPr>
              <a:t> &lt;&lt; </a:t>
            </a:r>
            <a:r>
              <a:rPr lang="en-US" altLang="fr-FR" sz="1800" dirty="0">
                <a:latin typeface="Consolas" panose="020B0609020204030204" pitchFamily="49" charset="0"/>
              </a:rPr>
              <a:t>“</a:t>
            </a:r>
            <a:r>
              <a:rPr lang="en-US" sz="1800" dirty="0">
                <a:latin typeface="Consolas" panose="020B0609020204030204" pitchFamily="49" charset="0"/>
              </a:rPr>
              <a:t>Circle area code</a:t>
            </a:r>
            <a:r>
              <a:rPr lang="en-US" altLang="fr-FR" sz="1800" dirty="0">
                <a:latin typeface="Consolas" panose="020B0609020204030204" pitchFamily="49" charset="0"/>
              </a:rPr>
              <a:t>”</a:t>
            </a:r>
            <a:r>
              <a:rPr lang="en-US" sz="1800" dirty="0">
                <a:latin typeface="Consolas" panose="020B0609020204030204" pitchFamily="49" charset="0"/>
              </a:rPr>
              <a:t>; 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65775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class Rectangle: public Line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  protected: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Width, Height;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  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		Rectangle(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,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,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		void draw(void);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     	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GetArea</a:t>
            </a:r>
            <a:r>
              <a:rPr lang="en-US" sz="1800" dirty="0">
                <a:latin typeface="Consolas" panose="020B0609020204030204" pitchFamily="49" charset="0"/>
              </a:rPr>
              <a:t> (void);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Rectangle::Rectangle(</a:t>
            </a:r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a, </a:t>
            </a:r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b, </a:t>
            </a:r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c, </a:t>
            </a:r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d)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: Line (a, b )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		Width = c;	 Height = 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void Rectangle::draw()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		 </a:t>
            </a:r>
            <a:r>
              <a:rPr lang="en-US" sz="1800" dirty="0" err="1">
                <a:latin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</a:rPr>
              <a:t> &lt;&lt; </a:t>
            </a:r>
            <a:r>
              <a:rPr lang="en-US" altLang="fr-FR" sz="1800" dirty="0">
                <a:latin typeface="Consolas" panose="020B0609020204030204" pitchFamily="49" charset="0"/>
              </a:rPr>
              <a:t>“</a:t>
            </a:r>
            <a:r>
              <a:rPr lang="en-US" sz="1800" dirty="0">
                <a:latin typeface="Consolas" panose="020B0609020204030204" pitchFamily="49" charset="0"/>
              </a:rPr>
              <a:t>Rectangle drawing code</a:t>
            </a:r>
            <a:r>
              <a:rPr lang="en-US" altLang="fr-FR" sz="1800" dirty="0">
                <a:latin typeface="Consolas" panose="020B0609020204030204" pitchFamily="49" charset="0"/>
              </a:rPr>
              <a:t>”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Rectangle::</a:t>
            </a:r>
            <a:r>
              <a:rPr lang="en-US" sz="1800" b="1" dirty="0" err="1">
                <a:latin typeface="Consolas" panose="020B0609020204030204" pitchFamily="49" charset="0"/>
              </a:rPr>
              <a:t>GetArea</a:t>
            </a:r>
            <a:r>
              <a:rPr lang="en-US" sz="1800" b="1" dirty="0">
                <a:latin typeface="Consolas" panose="020B0609020204030204" pitchFamily="49" charset="0"/>
              </a:rPr>
              <a:t> ()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</a:rPr>
              <a:t> &lt;&lt; </a:t>
            </a:r>
            <a:r>
              <a:rPr lang="en-US" altLang="fr-FR" sz="1800" dirty="0">
                <a:latin typeface="Consolas" panose="020B0609020204030204" pitchFamily="49" charset="0"/>
              </a:rPr>
              <a:t>“</a:t>
            </a:r>
            <a:r>
              <a:rPr lang="en-US" sz="1800" dirty="0">
                <a:latin typeface="Consolas" panose="020B0609020204030204" pitchFamily="49" charset="0"/>
              </a:rPr>
              <a:t>Rectangle area code</a:t>
            </a:r>
            <a:r>
              <a:rPr lang="en-US" altLang="fr-FR" sz="1800" dirty="0">
                <a:latin typeface="Consolas" panose="020B0609020204030204" pitchFamily="49" charset="0"/>
              </a:rPr>
              <a:t>”</a:t>
            </a:r>
            <a:r>
              <a:rPr lang="en-US" sz="1800" dirty="0">
                <a:latin typeface="Consolas" panose="020B0609020204030204" pitchFamily="49" charset="0"/>
              </a:rPr>
              <a:t>; 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35388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class Triangle: public Line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  protected: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a_axis,b_axis,c_axis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  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		Triangle(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,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		void draw(void);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     	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GetArea</a:t>
            </a:r>
            <a:r>
              <a:rPr lang="en-US" sz="1800" dirty="0">
                <a:latin typeface="Consolas" panose="020B0609020204030204" pitchFamily="49" charset="0"/>
              </a:rPr>
              <a:t> (void);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Triangle::Triangle(</a:t>
            </a:r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a, </a:t>
            </a:r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b, </a:t>
            </a:r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c)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: Line (a, b )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</a:rPr>
              <a:t>a_axis</a:t>
            </a:r>
            <a:r>
              <a:rPr lang="en-US" sz="1800" dirty="0">
                <a:latin typeface="Consolas" panose="020B0609020204030204" pitchFamily="49" charset="0"/>
              </a:rPr>
              <a:t>= a;	 </a:t>
            </a:r>
            <a:r>
              <a:rPr lang="en-US" sz="1800" dirty="0" err="1">
                <a:latin typeface="Consolas" panose="020B0609020204030204" pitchFamily="49" charset="0"/>
              </a:rPr>
              <a:t>b_axis</a:t>
            </a:r>
            <a:r>
              <a:rPr lang="en-US" sz="1800" dirty="0">
                <a:latin typeface="Consolas" panose="020B0609020204030204" pitchFamily="49" charset="0"/>
              </a:rPr>
              <a:t>= b; </a:t>
            </a:r>
            <a:r>
              <a:rPr lang="en-US" sz="1800" dirty="0" err="1">
                <a:latin typeface="Consolas" panose="020B0609020204030204" pitchFamily="49" charset="0"/>
              </a:rPr>
              <a:t>c_axis</a:t>
            </a:r>
            <a:r>
              <a:rPr lang="en-US" sz="1800" dirty="0">
                <a:latin typeface="Consolas" panose="020B0609020204030204" pitchFamily="49" charset="0"/>
              </a:rPr>
              <a:t>=c;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void Triangle ::draw()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		 </a:t>
            </a:r>
            <a:r>
              <a:rPr lang="en-US" sz="1800" dirty="0" err="1">
                <a:latin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</a:rPr>
              <a:t> &lt;&lt; </a:t>
            </a:r>
            <a:r>
              <a:rPr lang="en-US" altLang="fr-FR" sz="1800" dirty="0">
                <a:latin typeface="Consolas" panose="020B0609020204030204" pitchFamily="49" charset="0"/>
              </a:rPr>
              <a:t>“</a:t>
            </a:r>
            <a:r>
              <a:rPr lang="en-US" sz="1800" dirty="0">
                <a:latin typeface="Consolas" panose="020B0609020204030204" pitchFamily="49" charset="0"/>
              </a:rPr>
              <a:t>Triangle drawing code</a:t>
            </a:r>
            <a:r>
              <a:rPr lang="en-US" altLang="fr-FR" sz="1800" dirty="0">
                <a:latin typeface="Consolas" panose="020B0609020204030204" pitchFamily="49" charset="0"/>
              </a:rPr>
              <a:t>”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Triangle ::</a:t>
            </a:r>
            <a:r>
              <a:rPr lang="en-US" sz="1800" b="1" dirty="0" err="1">
                <a:latin typeface="Consolas" panose="020B0609020204030204" pitchFamily="49" charset="0"/>
              </a:rPr>
              <a:t>GetArea</a:t>
            </a:r>
            <a:r>
              <a:rPr lang="en-US" sz="1800" b="1" dirty="0">
                <a:latin typeface="Consolas" panose="020B0609020204030204" pitchFamily="49" charset="0"/>
              </a:rPr>
              <a:t> ()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</a:rPr>
              <a:t> &lt;&lt; </a:t>
            </a:r>
            <a:r>
              <a:rPr lang="en-US" altLang="fr-FR" sz="1800" dirty="0">
                <a:latin typeface="Consolas" panose="020B0609020204030204" pitchFamily="49" charset="0"/>
              </a:rPr>
              <a:t>“</a:t>
            </a:r>
            <a:r>
              <a:rPr lang="en-US" sz="1800" dirty="0">
                <a:latin typeface="Consolas" panose="020B0609020204030204" pitchFamily="49" charset="0"/>
              </a:rPr>
              <a:t>Triangle area code</a:t>
            </a:r>
            <a:r>
              <a:rPr lang="en-US" altLang="fr-FR" sz="1800" dirty="0">
                <a:latin typeface="Consolas" panose="020B0609020204030204" pitchFamily="49" charset="0"/>
              </a:rPr>
              <a:t>”</a:t>
            </a:r>
            <a:r>
              <a:rPr lang="en-US" sz="1800" dirty="0">
                <a:latin typeface="Consolas" panose="020B0609020204030204" pitchFamily="49" charset="0"/>
              </a:rPr>
              <a:t>; 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93409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381000" y="762000"/>
            <a:ext cx="8502713" cy="50783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04813" indent="-40481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main ( )</a:t>
            </a:r>
          </a:p>
          <a:p>
            <a:pPr eaLnBrk="1" hangingPunct="1"/>
            <a:r>
              <a:rPr lang="en-US" sz="1800" b="1" dirty="0">
                <a:latin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sz="1800" b="1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2C14DE"/>
                </a:solidFill>
                <a:latin typeface="Consolas" panose="020B0609020204030204" pitchFamily="49" charset="0"/>
              </a:rPr>
              <a:t>Triangle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C14DE"/>
                </a:solidFill>
                <a:latin typeface="Consolas" panose="020B0609020204030204" pitchFamily="49" charset="0"/>
              </a:rPr>
              <a:t>t1</a:t>
            </a:r>
            <a:r>
              <a:rPr lang="en-US" sz="1800" b="1" dirty="0">
                <a:latin typeface="Consolas" panose="020B0609020204030204" pitchFamily="49" charset="0"/>
              </a:rPr>
              <a:t> (3, 4, 5, 19 );</a:t>
            </a:r>
          </a:p>
          <a:p>
            <a:pPr eaLnBrk="1" hangingPunct="1"/>
            <a:r>
              <a:rPr lang="en-US" sz="1800" b="1" dirty="0"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Circle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c1</a:t>
            </a:r>
            <a:r>
              <a:rPr lang="en-US" sz="1800" b="1" dirty="0">
                <a:latin typeface="Consolas" panose="020B0609020204030204" pitchFamily="49" charset="0"/>
              </a:rPr>
              <a:t> (3, 4, 5 );</a:t>
            </a:r>
          </a:p>
          <a:p>
            <a:pPr eaLnBrk="1" hangingPunct="1"/>
            <a:r>
              <a:rPr lang="en-US" sz="1800" b="1" dirty="0"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Rectangle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r1</a:t>
            </a:r>
            <a:r>
              <a:rPr lang="en-US" sz="1800" b="1" dirty="0">
                <a:latin typeface="Consolas" panose="020B0609020204030204" pitchFamily="49" charset="0"/>
              </a:rPr>
              <a:t> ( 3, 4, 10 , 20 );</a:t>
            </a:r>
          </a:p>
          <a:p>
            <a:pPr eaLnBrk="1" hangingPunct="1"/>
            <a:endParaRPr lang="en-US" sz="1800" b="1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800" b="1" dirty="0"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2C14DE"/>
                </a:solidFill>
                <a:latin typeface="Consolas" panose="020B0609020204030204" pitchFamily="49" charset="0"/>
              </a:rPr>
              <a:t>t1</a:t>
            </a:r>
            <a:r>
              <a:rPr lang="en-US" sz="1800" b="1" dirty="0">
                <a:latin typeface="Consolas" panose="020B0609020204030204" pitchFamily="49" charset="0"/>
              </a:rPr>
              <a:t>.draw ();</a:t>
            </a:r>
          </a:p>
          <a:p>
            <a:pPr eaLnBrk="1" hangingPunct="1"/>
            <a:r>
              <a:rPr lang="en-US" sz="1800" b="1" dirty="0"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latin typeface="Consolas" panose="020B0609020204030204" pitchFamily="49" charset="0"/>
              </a:rPr>
              <a:t>cout</a:t>
            </a:r>
            <a:r>
              <a:rPr lang="en-US" sz="1800" b="1" dirty="0">
                <a:latin typeface="Consolas" panose="020B0609020204030204" pitchFamily="49" charset="0"/>
              </a:rPr>
              <a:t> &lt;&lt; </a:t>
            </a:r>
            <a:r>
              <a:rPr lang="en-US" altLang="fr-FR" sz="1800" b="1" dirty="0">
                <a:latin typeface="Consolas" panose="020B0609020204030204" pitchFamily="49" charset="0"/>
              </a:rPr>
              <a:t>“</a:t>
            </a:r>
            <a:r>
              <a:rPr lang="en-US" sz="1800" b="1" dirty="0">
                <a:latin typeface="Consolas" panose="020B0609020204030204" pitchFamily="49" charset="0"/>
              </a:rPr>
              <a:t>The area is </a:t>
            </a:r>
            <a:r>
              <a:rPr lang="en-US" altLang="fr-FR" sz="1800" b="1" dirty="0">
                <a:latin typeface="Consolas" panose="020B0609020204030204" pitchFamily="49" charset="0"/>
              </a:rPr>
              <a:t>“</a:t>
            </a:r>
            <a:r>
              <a:rPr lang="en-US" sz="1800" b="1" dirty="0">
                <a:latin typeface="Consolas" panose="020B0609020204030204" pitchFamily="49" charset="0"/>
              </a:rPr>
              <a:t> &lt;&lt; </a:t>
            </a:r>
            <a:r>
              <a:rPr lang="en-US" sz="1800" b="1" dirty="0">
                <a:solidFill>
                  <a:srgbClr val="2C14DE"/>
                </a:solidFill>
                <a:latin typeface="Consolas" panose="020B0609020204030204" pitchFamily="49" charset="0"/>
              </a:rPr>
              <a:t>t1</a:t>
            </a:r>
            <a:r>
              <a:rPr lang="en-US" sz="1800" b="1" dirty="0">
                <a:latin typeface="Consolas" panose="020B0609020204030204" pitchFamily="49" charset="0"/>
              </a:rPr>
              <a:t>.GetArea ( );</a:t>
            </a:r>
          </a:p>
          <a:p>
            <a:pPr eaLnBrk="1" hangingPunct="1"/>
            <a:endParaRPr lang="en-US" sz="1800" b="1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800" b="1" dirty="0"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B80000"/>
                </a:solidFill>
                <a:latin typeface="Consolas" panose="020B0609020204030204" pitchFamily="49" charset="0"/>
              </a:rPr>
              <a:t>c1</a:t>
            </a:r>
            <a:r>
              <a:rPr lang="en-US" sz="1800" b="1" dirty="0">
                <a:latin typeface="Consolas" panose="020B0609020204030204" pitchFamily="49" charset="0"/>
              </a:rPr>
              <a:t>.draw ();</a:t>
            </a:r>
          </a:p>
          <a:p>
            <a:pPr eaLnBrk="1" hangingPunct="1"/>
            <a:r>
              <a:rPr lang="en-US" sz="1800" b="1" dirty="0"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latin typeface="Consolas" panose="020B0609020204030204" pitchFamily="49" charset="0"/>
              </a:rPr>
              <a:t>cout</a:t>
            </a:r>
            <a:r>
              <a:rPr lang="en-US" sz="1800" b="1" dirty="0">
                <a:latin typeface="Consolas" panose="020B0609020204030204" pitchFamily="49" charset="0"/>
              </a:rPr>
              <a:t> &lt;&lt; </a:t>
            </a:r>
            <a:r>
              <a:rPr lang="en-US" altLang="fr-FR" sz="1800" b="1" dirty="0">
                <a:latin typeface="Consolas" panose="020B0609020204030204" pitchFamily="49" charset="0"/>
              </a:rPr>
              <a:t>“</a:t>
            </a:r>
            <a:r>
              <a:rPr lang="en-US" sz="1800" b="1" dirty="0">
                <a:latin typeface="Consolas" panose="020B0609020204030204" pitchFamily="49" charset="0"/>
              </a:rPr>
              <a:t>The area is </a:t>
            </a:r>
            <a:r>
              <a:rPr lang="en-US" altLang="fr-FR" sz="1800" b="1" dirty="0">
                <a:latin typeface="Consolas" panose="020B0609020204030204" pitchFamily="49" charset="0"/>
              </a:rPr>
              <a:t>“</a:t>
            </a:r>
            <a:r>
              <a:rPr lang="en-US" sz="1800" b="1" dirty="0">
                <a:latin typeface="Consolas" panose="020B0609020204030204" pitchFamily="49" charset="0"/>
              </a:rPr>
              <a:t> &lt;&lt; </a:t>
            </a:r>
            <a:r>
              <a:rPr lang="en-US" sz="1800" b="1" dirty="0">
                <a:solidFill>
                  <a:srgbClr val="B80000"/>
                </a:solidFill>
                <a:latin typeface="Consolas" panose="020B0609020204030204" pitchFamily="49" charset="0"/>
              </a:rPr>
              <a:t>c1</a:t>
            </a:r>
            <a:r>
              <a:rPr lang="en-US" sz="1800" b="1" dirty="0">
                <a:latin typeface="Consolas" panose="020B0609020204030204" pitchFamily="49" charset="0"/>
              </a:rPr>
              <a:t>.GetArea ();</a:t>
            </a:r>
          </a:p>
          <a:p>
            <a:pPr eaLnBrk="1" hangingPunct="1"/>
            <a:endParaRPr lang="en-US" sz="1800" b="1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800" b="1" dirty="0"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r1</a:t>
            </a:r>
            <a:r>
              <a:rPr lang="en-US" sz="1800" b="1" dirty="0">
                <a:latin typeface="Consolas" panose="020B0609020204030204" pitchFamily="49" charset="0"/>
              </a:rPr>
              <a:t>.draw ();</a:t>
            </a:r>
          </a:p>
          <a:p>
            <a:pPr eaLnBrk="1" hangingPunct="1"/>
            <a:r>
              <a:rPr lang="en-US" sz="1800" b="1" dirty="0"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latin typeface="Consolas" panose="020B0609020204030204" pitchFamily="49" charset="0"/>
              </a:rPr>
              <a:t>cout</a:t>
            </a:r>
            <a:r>
              <a:rPr lang="en-US" sz="1800" b="1" dirty="0">
                <a:latin typeface="Consolas" panose="020B0609020204030204" pitchFamily="49" charset="0"/>
              </a:rPr>
              <a:t> &lt;&lt; </a:t>
            </a:r>
            <a:r>
              <a:rPr lang="en-US" altLang="fr-FR" sz="1800" b="1" dirty="0">
                <a:latin typeface="Consolas" panose="020B0609020204030204" pitchFamily="49" charset="0"/>
              </a:rPr>
              <a:t>“</a:t>
            </a:r>
            <a:r>
              <a:rPr lang="en-US" sz="1800" b="1" dirty="0">
                <a:latin typeface="Consolas" panose="020B0609020204030204" pitchFamily="49" charset="0"/>
              </a:rPr>
              <a:t>The area is </a:t>
            </a:r>
            <a:r>
              <a:rPr lang="en-US" altLang="fr-FR" sz="1800" b="1" dirty="0">
                <a:latin typeface="Consolas" panose="020B0609020204030204" pitchFamily="49" charset="0"/>
              </a:rPr>
              <a:t>“</a:t>
            </a:r>
            <a:r>
              <a:rPr lang="en-US" sz="1800" b="1" dirty="0">
                <a:latin typeface="Consolas" panose="020B0609020204030204" pitchFamily="49" charset="0"/>
              </a:rPr>
              <a:t> &lt;&lt;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r1</a:t>
            </a:r>
            <a:r>
              <a:rPr lang="en-US" sz="1800" b="1" dirty="0">
                <a:latin typeface="Consolas" panose="020B0609020204030204" pitchFamily="49" charset="0"/>
              </a:rPr>
              <a:t>.GetArea ();</a:t>
            </a:r>
          </a:p>
          <a:p>
            <a:pPr eaLnBrk="1" hangingPunct="1"/>
            <a:endParaRPr lang="en-US" sz="1800" b="1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800" b="1" dirty="0">
                <a:latin typeface="Consolas" panose="020B0609020204030204" pitchFamily="49" charset="0"/>
              </a:rPr>
              <a:t>	return 0;</a:t>
            </a:r>
          </a:p>
          <a:p>
            <a:pPr eaLnBrk="1" hangingPunct="1"/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  <a:p>
            <a:pPr eaLnBrk="1" hangingPunct="1"/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029200" y="990600"/>
            <a:ext cx="370211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Shapes.cpp Demo</a:t>
            </a:r>
          </a:p>
        </p:txBody>
      </p:sp>
    </p:spTree>
    <p:extLst>
      <p:ext uri="{BB962C8B-B14F-4D97-AF65-F5344CB8AC3E}">
        <p14:creationId xmlns:p14="http://schemas.microsoft.com/office/powerpoint/2010/main" val="19960756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</a:rPr>
              <a:t>Polymorphism Scenario in C++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036319"/>
            <a:ext cx="8915400" cy="574548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There is an </a:t>
            </a:r>
            <a:r>
              <a:rPr lang="en-US" b="1" dirty="0">
                <a:solidFill>
                  <a:srgbClr val="2C14DE"/>
                </a:solidFill>
              </a:rPr>
              <a:t>inheritance hierarchy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b="1" dirty="0">
                <a:solidFill>
                  <a:srgbClr val="2C14DE"/>
                </a:solidFill>
              </a:rPr>
              <a:t>first class </a:t>
            </a:r>
            <a:r>
              <a:rPr lang="en-US" dirty="0"/>
              <a:t>that </a:t>
            </a:r>
            <a:r>
              <a:rPr lang="en-US" b="1" dirty="0"/>
              <a:t>defines</a:t>
            </a:r>
            <a:r>
              <a:rPr lang="en-US" dirty="0"/>
              <a:t> a </a:t>
            </a:r>
            <a:r>
              <a:rPr lang="en-US" b="1" dirty="0">
                <a:solidFill>
                  <a:srgbClr val="2C14DE"/>
                </a:solidFill>
              </a:rPr>
              <a:t>virtual function </a:t>
            </a:r>
            <a:r>
              <a:rPr lang="en-US" dirty="0"/>
              <a:t>is the </a:t>
            </a:r>
            <a:r>
              <a:rPr lang="en-US" b="1" u="sng" dirty="0">
                <a:solidFill>
                  <a:srgbClr val="2C14DE"/>
                </a:solidFill>
              </a:rPr>
              <a:t>base class </a:t>
            </a:r>
            <a:r>
              <a:rPr lang="en-US" dirty="0"/>
              <a:t>of the </a:t>
            </a:r>
            <a:r>
              <a:rPr lang="en-US" b="1" dirty="0">
                <a:solidFill>
                  <a:srgbClr val="2C14DE"/>
                </a:solidFill>
              </a:rPr>
              <a:t>hierarchy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/>
              <a:t>uses dynamic binding </a:t>
            </a:r>
            <a:r>
              <a:rPr lang="en-US" dirty="0"/>
              <a:t>for that </a:t>
            </a:r>
            <a:r>
              <a:rPr lang="en-US" b="1" dirty="0"/>
              <a:t>function name </a:t>
            </a:r>
            <a:r>
              <a:rPr lang="en-US" dirty="0"/>
              <a:t>and </a:t>
            </a:r>
            <a:r>
              <a:rPr lang="en-US" b="1" dirty="0"/>
              <a:t>signature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Each</a:t>
            </a:r>
            <a:r>
              <a:rPr lang="en-US" dirty="0"/>
              <a:t> of the </a:t>
            </a:r>
            <a:r>
              <a:rPr lang="en-US" b="1" dirty="0">
                <a:solidFill>
                  <a:srgbClr val="2C14DE"/>
                </a:solidFill>
              </a:rPr>
              <a:t>derived classes </a:t>
            </a:r>
            <a:r>
              <a:rPr lang="en-US" dirty="0"/>
              <a:t>in the </a:t>
            </a:r>
            <a:r>
              <a:rPr lang="en-US" b="1" dirty="0"/>
              <a:t>hierarchy</a:t>
            </a:r>
            <a:r>
              <a:rPr lang="en-US" dirty="0"/>
              <a:t> </a:t>
            </a:r>
            <a:r>
              <a:rPr lang="en-US" b="1" dirty="0">
                <a:solidFill>
                  <a:srgbClr val="2C14DE"/>
                </a:solidFill>
              </a:rPr>
              <a:t>must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have a </a:t>
            </a:r>
            <a:r>
              <a:rPr lang="en-US" b="1" dirty="0">
                <a:solidFill>
                  <a:srgbClr val="2C14DE"/>
                </a:solidFill>
              </a:rPr>
              <a:t>virtual function </a:t>
            </a:r>
            <a:r>
              <a:rPr lang="en-US" dirty="0"/>
              <a:t>with </a:t>
            </a:r>
            <a:r>
              <a:rPr lang="en-US" b="1" u="sng" dirty="0"/>
              <a:t>same name and signature.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algn="just"/>
            <a:r>
              <a:rPr lang="en-US" dirty="0"/>
              <a:t>There is a </a:t>
            </a:r>
            <a:r>
              <a:rPr lang="en-US" b="1" dirty="0">
                <a:solidFill>
                  <a:srgbClr val="2C14DE"/>
                </a:solidFill>
              </a:rPr>
              <a:t>pointer of base class type</a:t>
            </a:r>
            <a:r>
              <a:rPr lang="en-US" dirty="0"/>
              <a:t> that is </a:t>
            </a:r>
            <a:r>
              <a:rPr lang="en-US" b="1" dirty="0"/>
              <a:t>used</a:t>
            </a:r>
            <a:r>
              <a:rPr lang="en-US" dirty="0"/>
              <a:t> to </a:t>
            </a:r>
            <a:r>
              <a:rPr lang="en-US" b="1" dirty="0"/>
              <a:t>invoke</a:t>
            </a:r>
            <a:r>
              <a:rPr lang="en-US" dirty="0"/>
              <a:t> </a:t>
            </a:r>
            <a:r>
              <a:rPr lang="en-US" b="1" dirty="0">
                <a:solidFill>
                  <a:srgbClr val="2C14DE"/>
                </a:solidFill>
              </a:rPr>
              <a:t>virtual functions </a:t>
            </a:r>
            <a:r>
              <a:rPr lang="en-US" dirty="0"/>
              <a:t>of </a:t>
            </a:r>
            <a:r>
              <a:rPr lang="en-US" b="1" dirty="0"/>
              <a:t>derived class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1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Inheriting Data and Functions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65" y="1066800"/>
            <a:ext cx="8927535" cy="5638800"/>
          </a:xfrm>
        </p:spPr>
        <p:txBody>
          <a:bodyPr/>
          <a:lstStyle/>
          <a:p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All data members </a:t>
            </a:r>
            <a:r>
              <a:rPr lang="en-US" dirty="0">
                <a:ea typeface="ＭＳ Ｐゴシック" panose="020B0600070205080204" pitchFamily="34" charset="-128"/>
              </a:rPr>
              <a:t>and </a:t>
            </a:r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member functions </a:t>
            </a:r>
            <a:r>
              <a:rPr lang="en-US" dirty="0">
                <a:ea typeface="ＭＳ Ｐゴシック" panose="020B0600070205080204" pitchFamily="34" charset="-128"/>
              </a:rPr>
              <a:t>of </a:t>
            </a:r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base</a:t>
            </a:r>
            <a:r>
              <a:rPr lang="en-US" b="1" dirty="0">
                <a:ea typeface="ＭＳ Ｐゴシック" panose="020B0600070205080204" pitchFamily="34" charset="-128"/>
              </a:rPr>
              <a:t> </a:t>
            </a:r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class</a:t>
            </a:r>
            <a:r>
              <a:rPr lang="en-US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ea typeface="ＭＳ Ｐゴシック" panose="020B0600070205080204" pitchFamily="34" charset="-128"/>
              </a:rPr>
              <a:t>are </a:t>
            </a:r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inherited</a:t>
            </a:r>
            <a:r>
              <a:rPr lang="en-US" b="1" dirty="0">
                <a:ea typeface="ＭＳ Ｐゴシック" panose="020B0600070205080204" pitchFamily="34" charset="-128"/>
              </a:rPr>
              <a:t> </a:t>
            </a:r>
            <a:r>
              <a:rPr lang="en-US" dirty="0">
                <a:ea typeface="ＭＳ Ｐゴシック" panose="020B0600070205080204" pitchFamily="34" charset="-128"/>
              </a:rPr>
              <a:t>to</a:t>
            </a:r>
            <a:r>
              <a:rPr lang="en-US" b="1" dirty="0">
                <a:ea typeface="ＭＳ Ｐゴシック" panose="020B0600070205080204" pitchFamily="34" charset="-128"/>
              </a:rPr>
              <a:t> derived class</a:t>
            </a: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r>
              <a:rPr lang="en-US" b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Constructors</a:t>
            </a:r>
            <a:r>
              <a:rPr lang="en-US" dirty="0">
                <a:ea typeface="ＭＳ Ｐゴシック" panose="020B0600070205080204" pitchFamily="34" charset="-128"/>
              </a:rPr>
              <a:t>, </a:t>
            </a:r>
            <a:r>
              <a:rPr lang="en-US" b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destructors</a:t>
            </a:r>
            <a:r>
              <a:rPr lang="en-US" dirty="0">
                <a:ea typeface="ＭＳ Ｐゴシック" panose="020B0600070205080204" pitchFamily="34" charset="-128"/>
              </a:rPr>
              <a:t> and </a:t>
            </a:r>
            <a:r>
              <a:rPr lang="en-US" b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= operator </a:t>
            </a:r>
            <a:r>
              <a:rPr lang="en-US" dirty="0">
                <a:ea typeface="ＭＳ Ｐゴシック" panose="020B0600070205080204" pitchFamily="34" charset="-128"/>
              </a:rPr>
              <a:t>are </a:t>
            </a:r>
            <a:r>
              <a:rPr lang="en-US" b="1" u="sng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not inherited</a:t>
            </a:r>
          </a:p>
          <a:p>
            <a:endParaRPr 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1026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</a:rPr>
              <a:t>Pointers to Derived Classes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036319"/>
            <a:ext cx="8915400" cy="574548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solidFill>
                  <a:srgbClr val="D20000"/>
                </a:solidFill>
              </a:rPr>
              <a:t>C++ </a:t>
            </a:r>
            <a:r>
              <a:rPr lang="en-US" b="1" dirty="0"/>
              <a:t>allows</a:t>
            </a:r>
            <a:r>
              <a:rPr lang="en-US" dirty="0"/>
              <a:t> </a:t>
            </a:r>
            <a:r>
              <a:rPr lang="en-US" b="1" dirty="0">
                <a:solidFill>
                  <a:srgbClr val="2C14DE"/>
                </a:solidFill>
              </a:rPr>
              <a:t>base class pointers</a:t>
            </a:r>
            <a:r>
              <a:rPr lang="en-US" dirty="0"/>
              <a:t> to </a:t>
            </a:r>
            <a:r>
              <a:rPr lang="en-US" b="1" dirty="0"/>
              <a:t>point</a:t>
            </a:r>
            <a:r>
              <a:rPr lang="en-US" dirty="0"/>
              <a:t> to </a:t>
            </a:r>
            <a:r>
              <a:rPr lang="en-US" b="1" dirty="0"/>
              <a:t>both</a:t>
            </a:r>
            <a:r>
              <a:rPr lang="en-US" dirty="0"/>
              <a:t> </a:t>
            </a:r>
            <a:r>
              <a:rPr lang="en-US" b="1" u="sng" dirty="0">
                <a:solidFill>
                  <a:srgbClr val="2C14DE"/>
                </a:solidFill>
              </a:rPr>
              <a:t>base class object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also all </a:t>
            </a:r>
            <a:r>
              <a:rPr lang="en-US" b="1" u="sng" dirty="0">
                <a:solidFill>
                  <a:srgbClr val="2C14DE"/>
                </a:solidFill>
              </a:rPr>
              <a:t>derived class objects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D20000"/>
                </a:solidFill>
              </a:rPr>
              <a:t>Let’s assume: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2C14DE"/>
                </a:solidFill>
                <a:latin typeface="Consolas" panose="020B0609020204030204" pitchFamily="49" charset="0"/>
              </a:rPr>
              <a:t>class Base </a:t>
            </a:r>
            <a:r>
              <a:rPr lang="en-US" b="1" dirty="0">
                <a:latin typeface="Consolas" panose="020B0609020204030204" pitchFamily="49" charset="0"/>
              </a:rPr>
              <a:t>{ … };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2C14DE"/>
                </a:solidFill>
                <a:latin typeface="Consolas" panose="020B0609020204030204" pitchFamily="49" charset="0"/>
              </a:rPr>
              <a:t>class Derived 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2C14DE"/>
                </a:solidFill>
                <a:latin typeface="Consolas" panose="020B0609020204030204" pitchFamily="49" charset="0"/>
              </a:rPr>
              <a:t>public Base </a:t>
            </a:r>
            <a:r>
              <a:rPr lang="en-US" b="1" dirty="0">
                <a:latin typeface="Consolas" panose="020B0609020204030204" pitchFamily="49" charset="0"/>
              </a:rPr>
              <a:t>{ … };</a:t>
            </a:r>
          </a:p>
          <a:p>
            <a:pPr lvl="1"/>
            <a:endParaRPr lang="en-US" dirty="0">
              <a:solidFill>
                <a:srgbClr val="D20000"/>
              </a:solidFill>
            </a:endParaRPr>
          </a:p>
          <a:p>
            <a:r>
              <a:rPr lang="en-US" b="1" dirty="0">
                <a:solidFill>
                  <a:srgbClr val="D20000"/>
                </a:solidFill>
              </a:rPr>
              <a:t>Then, we can write: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2C14DE"/>
                </a:solidFill>
                <a:latin typeface="Consolas" panose="020B0609020204030204" pitchFamily="49" charset="0"/>
              </a:rPr>
              <a:t>Base *p1;  Derived </a:t>
            </a:r>
            <a:r>
              <a:rPr lang="en-US" b="1" dirty="0" err="1">
                <a:solidFill>
                  <a:srgbClr val="2C14DE"/>
                </a:solidFill>
                <a:latin typeface="Consolas" panose="020B0609020204030204" pitchFamily="49" charset="0"/>
              </a:rPr>
              <a:t>d_obj</a:t>
            </a:r>
            <a:r>
              <a:rPr lang="en-US" b="1" dirty="0">
                <a:solidFill>
                  <a:srgbClr val="2C14DE"/>
                </a:solidFill>
                <a:latin typeface="Consolas" panose="020B0609020204030204" pitchFamily="49" charset="0"/>
              </a:rPr>
              <a:t>; p1 = &amp;</a:t>
            </a:r>
            <a:r>
              <a:rPr lang="en-US" b="1" dirty="0" err="1">
                <a:solidFill>
                  <a:srgbClr val="2C14DE"/>
                </a:solidFill>
                <a:latin typeface="Consolas" panose="020B0609020204030204" pitchFamily="49" charset="0"/>
              </a:rPr>
              <a:t>d_obj</a:t>
            </a:r>
            <a:r>
              <a:rPr lang="en-US" b="1" dirty="0">
                <a:solidFill>
                  <a:srgbClr val="2C14DE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2C14DE"/>
                </a:solidFill>
                <a:latin typeface="Consolas" panose="020B0609020204030204" pitchFamily="49" charset="0"/>
              </a:rPr>
              <a:t>Base *p2 = new Derived;</a:t>
            </a:r>
          </a:p>
        </p:txBody>
      </p:sp>
      <p:sp>
        <p:nvSpPr>
          <p:cNvPr id="5" name="Rectangle 4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886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02440" cy="914400"/>
          </a:xfrm>
        </p:spPr>
        <p:txBody>
          <a:bodyPr/>
          <a:lstStyle/>
          <a:p>
            <a:r>
              <a:rPr lang="en-US" sz="4000" b="1" dirty="0">
                <a:solidFill>
                  <a:srgbClr val="D20000"/>
                </a:solidFill>
              </a:rPr>
              <a:t>Pointers to Derived Classes (contd.)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2389" y="1066800"/>
            <a:ext cx="8942560" cy="5638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 dirty="0">
                <a:solidFill>
                  <a:srgbClr val="008000"/>
                </a:solidFill>
              </a:rPr>
              <a:t>While it is allowed for a base class pointer to point to a derived object</a:t>
            </a:r>
            <a:r>
              <a:rPr lang="en-US" sz="3000" dirty="0"/>
              <a:t>, </a:t>
            </a:r>
            <a:r>
              <a:rPr lang="en-US" sz="3000" b="1" dirty="0">
                <a:solidFill>
                  <a:srgbClr val="D20000"/>
                </a:solidFill>
              </a:rPr>
              <a:t>the reverse is not true</a:t>
            </a:r>
            <a:r>
              <a:rPr lang="en-US" sz="3000" dirty="0"/>
              <a:t>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base b1;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derived *</a:t>
            </a:r>
            <a:r>
              <a:rPr lang="en-US" dirty="0" err="1">
                <a:latin typeface="Consolas" panose="020B0609020204030204" pitchFamily="49" charset="0"/>
              </a:rPr>
              <a:t>pd</a:t>
            </a:r>
            <a:r>
              <a:rPr lang="en-US" dirty="0">
                <a:latin typeface="Consolas" panose="020B0609020204030204" pitchFamily="49" charset="0"/>
              </a:rPr>
              <a:t> = &amp;b1;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 compiler error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072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60119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D20000"/>
                </a:solidFill>
              </a:rPr>
              <a:t>Pointers to Derived Classes (contd.)</a:t>
            </a:r>
            <a:endParaRPr lang="en-US" sz="3600" b="1" dirty="0">
              <a:solidFill>
                <a:srgbClr val="D2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66" y="1066800"/>
            <a:ext cx="8991600" cy="5638800"/>
          </a:xfrm>
        </p:spPr>
        <p:txBody>
          <a:bodyPr/>
          <a:lstStyle/>
          <a:p>
            <a:r>
              <a:rPr lang="en-US" sz="3000" b="1" dirty="0">
                <a:solidFill>
                  <a:srgbClr val="B80000"/>
                </a:solidFill>
              </a:rPr>
              <a:t>Access to members </a:t>
            </a:r>
            <a:r>
              <a:rPr lang="en-US" sz="3000" dirty="0"/>
              <a:t>of a </a:t>
            </a:r>
            <a:r>
              <a:rPr lang="en-US" sz="3000" b="1" dirty="0">
                <a:solidFill>
                  <a:srgbClr val="2C14DE"/>
                </a:solidFill>
              </a:rPr>
              <a:t>class object</a:t>
            </a:r>
            <a:r>
              <a:rPr lang="en-US" sz="3000" dirty="0"/>
              <a:t> is </a:t>
            </a:r>
            <a:r>
              <a:rPr lang="en-US" sz="3000" b="1" u="sng" dirty="0"/>
              <a:t>determined</a:t>
            </a:r>
            <a:r>
              <a:rPr lang="en-US" sz="3000" dirty="0"/>
              <a:t> by the </a:t>
            </a:r>
            <a:r>
              <a:rPr lang="en-US" sz="3000" b="1" u="sng" dirty="0"/>
              <a:t>type</a:t>
            </a:r>
            <a:r>
              <a:rPr lang="en-US" sz="3000" dirty="0"/>
              <a:t> of the </a:t>
            </a:r>
            <a:r>
              <a:rPr lang="en-US" sz="3000" b="1" i="1" dirty="0">
                <a:solidFill>
                  <a:srgbClr val="2C14DE"/>
                </a:solidFill>
              </a:rPr>
              <a:t>handle</a:t>
            </a:r>
            <a:r>
              <a:rPr lang="en-US" sz="3000" i="1" dirty="0"/>
              <a:t>.</a:t>
            </a:r>
            <a:endParaRPr lang="en-US" sz="3000" dirty="0"/>
          </a:p>
          <a:p>
            <a:pPr lvl="2"/>
            <a:endParaRPr lang="en-US" sz="1800" dirty="0"/>
          </a:p>
          <a:p>
            <a:r>
              <a:rPr lang="en-US" b="1" dirty="0"/>
              <a:t>What is a </a:t>
            </a:r>
            <a:r>
              <a:rPr lang="en-US" b="1" i="1" dirty="0">
                <a:solidFill>
                  <a:srgbClr val="D20000"/>
                </a:solidFill>
              </a:rPr>
              <a:t>Handle: </a:t>
            </a:r>
          </a:p>
          <a:p>
            <a:pPr lvl="2" algn="just"/>
            <a:r>
              <a:rPr lang="en-US" sz="2800" dirty="0"/>
              <a:t>The </a:t>
            </a:r>
            <a:r>
              <a:rPr lang="en-US" sz="2800" b="1" dirty="0">
                <a:solidFill>
                  <a:srgbClr val="2C14DE"/>
                </a:solidFill>
              </a:rPr>
              <a:t>item </a:t>
            </a:r>
            <a:r>
              <a:rPr lang="en-US" sz="2800" b="1" dirty="0"/>
              <a:t>by which </a:t>
            </a:r>
            <a:r>
              <a:rPr lang="en-US" sz="2800" dirty="0"/>
              <a:t>the </a:t>
            </a:r>
            <a:r>
              <a:rPr lang="en-US" sz="2800" b="1" dirty="0">
                <a:solidFill>
                  <a:srgbClr val="2C14DE"/>
                </a:solidFill>
              </a:rPr>
              <a:t>members</a:t>
            </a:r>
            <a:r>
              <a:rPr lang="en-US" sz="2800" dirty="0">
                <a:solidFill>
                  <a:srgbClr val="2C14DE"/>
                </a:solidFill>
              </a:rPr>
              <a:t> </a:t>
            </a:r>
            <a:r>
              <a:rPr lang="en-US" sz="2800" dirty="0"/>
              <a:t>of an </a:t>
            </a:r>
            <a:r>
              <a:rPr lang="en-US" sz="2800" b="1" dirty="0">
                <a:solidFill>
                  <a:srgbClr val="2C14DE"/>
                </a:solidFill>
              </a:rPr>
              <a:t>object</a:t>
            </a:r>
            <a:r>
              <a:rPr lang="en-US" sz="2800" dirty="0">
                <a:solidFill>
                  <a:srgbClr val="2C14DE"/>
                </a:solidFill>
              </a:rPr>
              <a:t> </a:t>
            </a:r>
            <a:r>
              <a:rPr lang="en-US" sz="2800" dirty="0"/>
              <a:t>are </a:t>
            </a:r>
            <a:r>
              <a:rPr lang="en-US" sz="2800" b="1" dirty="0">
                <a:solidFill>
                  <a:srgbClr val="2C14DE"/>
                </a:solidFill>
              </a:rPr>
              <a:t>accessed:</a:t>
            </a:r>
            <a:endParaRPr lang="en-US" b="1" dirty="0"/>
          </a:p>
          <a:p>
            <a:pPr lvl="3"/>
            <a:r>
              <a:rPr lang="en-US" sz="2800" dirty="0"/>
              <a:t>An </a:t>
            </a:r>
            <a:r>
              <a:rPr lang="en-US" sz="2800" b="1" dirty="0">
                <a:solidFill>
                  <a:srgbClr val="FF0000"/>
                </a:solidFill>
              </a:rPr>
              <a:t>object name </a:t>
            </a:r>
            <a:r>
              <a:rPr lang="en-US" sz="2800" dirty="0"/>
              <a:t>(i.e., variable, etc.)</a:t>
            </a:r>
          </a:p>
          <a:p>
            <a:pPr lvl="3"/>
            <a:r>
              <a:rPr lang="en-US" sz="2800" dirty="0"/>
              <a:t>A </a:t>
            </a:r>
            <a:r>
              <a:rPr lang="en-US" sz="2800" b="1" dirty="0">
                <a:solidFill>
                  <a:srgbClr val="FF0000"/>
                </a:solidFill>
              </a:rPr>
              <a:t>reference</a:t>
            </a:r>
            <a:r>
              <a:rPr lang="en-US" sz="2800" b="1" dirty="0"/>
              <a:t> to an object</a:t>
            </a:r>
          </a:p>
          <a:p>
            <a:pPr lvl="3"/>
            <a:r>
              <a:rPr lang="en-US" sz="2800" dirty="0"/>
              <a:t>A </a:t>
            </a:r>
            <a:r>
              <a:rPr lang="en-US" sz="2800" b="1" dirty="0">
                <a:solidFill>
                  <a:srgbClr val="FF0000"/>
                </a:solidFill>
              </a:rPr>
              <a:t>pointer</a:t>
            </a:r>
            <a:r>
              <a:rPr lang="en-US" sz="2800" b="1" dirty="0"/>
              <a:t> to an object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437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399" y="-15240"/>
            <a:ext cx="8226173" cy="929640"/>
          </a:xfrm>
        </p:spPr>
        <p:txBody>
          <a:bodyPr/>
          <a:lstStyle/>
          <a:p>
            <a:r>
              <a:rPr lang="en-US" sz="4000" b="1" dirty="0">
                <a:solidFill>
                  <a:srgbClr val="D20000"/>
                </a:solidFill>
              </a:rPr>
              <a:t>Pointers</a:t>
            </a:r>
            <a:r>
              <a:rPr lang="en-US" sz="4000" b="1" dirty="0">
                <a:solidFill>
                  <a:srgbClr val="C00000"/>
                </a:solidFill>
              </a:rPr>
              <a:t> to Derived Classes (contd.)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8991600" cy="563880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ts val="1200"/>
              </a:spcBef>
            </a:pPr>
            <a:r>
              <a:rPr lang="en-US" sz="3000" dirty="0"/>
              <a:t>Using a </a:t>
            </a:r>
            <a:r>
              <a:rPr lang="en-US" sz="3000" b="1" dirty="0">
                <a:solidFill>
                  <a:srgbClr val="C00000"/>
                </a:solidFill>
              </a:rPr>
              <a:t>base class pointer </a:t>
            </a:r>
            <a:r>
              <a:rPr lang="en-US" sz="3000" dirty="0"/>
              <a:t>(</a:t>
            </a:r>
            <a:r>
              <a:rPr lang="en-US" sz="3000" b="1" dirty="0"/>
              <a:t>pointing to a derived class object</a:t>
            </a:r>
            <a:r>
              <a:rPr lang="en-US" sz="3000" dirty="0"/>
              <a:t>) can </a:t>
            </a:r>
            <a:r>
              <a:rPr lang="en-US" sz="3000" b="1" dirty="0">
                <a:solidFill>
                  <a:srgbClr val="2C14DE"/>
                </a:solidFill>
              </a:rPr>
              <a:t>access only those members </a:t>
            </a:r>
            <a:r>
              <a:rPr lang="en-US" sz="3000" dirty="0"/>
              <a:t>of the </a:t>
            </a:r>
            <a:r>
              <a:rPr lang="en-US" sz="3000" b="1" dirty="0"/>
              <a:t>derived object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2C14DE"/>
                </a:solidFill>
              </a:rPr>
              <a:t>that were inherited from the base</a:t>
            </a:r>
            <a:r>
              <a:rPr lang="en-US" sz="30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endParaRPr lang="en-US" sz="3000" b="1" dirty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3000" b="1" dirty="0">
                <a:solidFill>
                  <a:srgbClr val="008000"/>
                </a:solidFill>
              </a:rPr>
              <a:t>This is because the base pointer has knowledge only of the base class.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3000" dirty="0"/>
              <a:t>It </a:t>
            </a:r>
            <a:r>
              <a:rPr lang="en-US" sz="3000" b="1" dirty="0">
                <a:solidFill>
                  <a:srgbClr val="D20000"/>
                </a:solidFill>
              </a:rPr>
              <a:t>knows nothing</a:t>
            </a:r>
            <a:r>
              <a:rPr lang="en-US" sz="3000" b="1" dirty="0"/>
              <a:t> </a:t>
            </a:r>
            <a:r>
              <a:rPr lang="en-US" sz="3000" dirty="0"/>
              <a:t>about the </a:t>
            </a:r>
            <a:r>
              <a:rPr lang="en-US" sz="3000" b="1" dirty="0">
                <a:solidFill>
                  <a:srgbClr val="2C14DE"/>
                </a:solidFill>
              </a:rPr>
              <a:t>members added</a:t>
            </a:r>
            <a:r>
              <a:rPr lang="en-US" sz="3000" dirty="0"/>
              <a:t> by the </a:t>
            </a:r>
            <a:r>
              <a:rPr lang="en-US" sz="3000" b="1" dirty="0">
                <a:solidFill>
                  <a:srgbClr val="2C14DE"/>
                </a:solidFill>
              </a:rPr>
              <a:t>derived class</a:t>
            </a:r>
            <a:r>
              <a:rPr lang="en-US" sz="30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505200" y="5486400"/>
            <a:ext cx="2514600" cy="6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DEMO:  BasePtr.cpp</a:t>
            </a:r>
          </a:p>
        </p:txBody>
      </p:sp>
    </p:spTree>
    <p:extLst>
      <p:ext uri="{BB962C8B-B14F-4D97-AF65-F5344CB8AC3E}">
        <p14:creationId xmlns:p14="http://schemas.microsoft.com/office/powerpoint/2010/main" val="133320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</a:rPr>
              <a:t>Pointer of Base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B440F5-523E-3929-85EA-A62327142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74" y="1187119"/>
            <a:ext cx="8340051" cy="54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825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</a:rPr>
              <a:t>Reference of Base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F73D91-CDDC-4299-1C6A-71EC19B78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4643"/>
            <a:ext cx="8340051" cy="51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084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</a:rPr>
              <a:t>Pointer of Base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C037E-97FA-DF25-8905-2D94E9D4E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4462659" cy="51759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34000" y="1905000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class pointer/reference </a:t>
            </a:r>
            <a:r>
              <a:rPr lang="en-US" b="1" dirty="0">
                <a:solidFill>
                  <a:srgbClr val="FF0000"/>
                </a:solidFill>
              </a:rPr>
              <a:t>has NO KNOWLEDGE</a:t>
            </a:r>
            <a:r>
              <a:rPr lang="en-US" dirty="0"/>
              <a:t> of child class functions</a:t>
            </a:r>
            <a:endParaRPr lang="en-P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8421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666" y="0"/>
            <a:ext cx="9089334" cy="7620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B80000"/>
                </a:solidFill>
              </a:rPr>
              <a:t>Summary – Based and Derived Class Pointers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60" y="792480"/>
            <a:ext cx="9048960" cy="60198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000" b="1" dirty="0">
                <a:solidFill>
                  <a:srgbClr val="B80000"/>
                </a:solidFill>
              </a:rPr>
              <a:t>Base-class </a:t>
            </a:r>
            <a:r>
              <a:rPr lang="en-US" sz="3000" b="1" dirty="0">
                <a:solidFill>
                  <a:srgbClr val="008000"/>
                </a:solidFill>
              </a:rPr>
              <a:t>pointer </a:t>
            </a:r>
            <a:r>
              <a:rPr lang="en-US" sz="3000" b="1" dirty="0"/>
              <a:t>pointing to </a:t>
            </a:r>
            <a:r>
              <a:rPr lang="en-US" sz="3000" b="1" dirty="0">
                <a:solidFill>
                  <a:srgbClr val="B80000"/>
                </a:solidFill>
              </a:rPr>
              <a:t>base-class </a:t>
            </a:r>
            <a:r>
              <a:rPr lang="en-US" sz="3000" b="1" dirty="0">
                <a:solidFill>
                  <a:srgbClr val="008000"/>
                </a:solidFill>
              </a:rPr>
              <a:t>object</a:t>
            </a:r>
          </a:p>
          <a:p>
            <a:pPr lvl="1">
              <a:lnSpc>
                <a:spcPct val="90000"/>
              </a:lnSpc>
            </a:pPr>
            <a:r>
              <a:rPr lang="en-US" sz="3000" b="1" dirty="0">
                <a:solidFill>
                  <a:srgbClr val="2F1BC7"/>
                </a:solidFill>
              </a:rPr>
              <a:t>Straightforward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3000" b="1" dirty="0">
                <a:solidFill>
                  <a:srgbClr val="C00000"/>
                </a:solidFill>
              </a:rPr>
              <a:t>Derived-class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008000"/>
                </a:solidFill>
              </a:rPr>
              <a:t>pointer</a:t>
            </a:r>
            <a:r>
              <a:rPr lang="en-US" sz="3000" b="1" dirty="0"/>
              <a:t> pointing to </a:t>
            </a:r>
            <a:r>
              <a:rPr lang="en-US" sz="3000" b="1" dirty="0">
                <a:solidFill>
                  <a:srgbClr val="C00000"/>
                </a:solidFill>
              </a:rPr>
              <a:t>derived-class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008000"/>
                </a:solidFill>
              </a:rPr>
              <a:t>object</a:t>
            </a:r>
          </a:p>
          <a:p>
            <a:pPr lvl="1">
              <a:lnSpc>
                <a:spcPct val="90000"/>
              </a:lnSpc>
            </a:pPr>
            <a:r>
              <a:rPr lang="en-US" sz="3000" b="1" dirty="0">
                <a:solidFill>
                  <a:srgbClr val="2F1BC7"/>
                </a:solidFill>
              </a:rPr>
              <a:t>Straightforward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3000" b="1" dirty="0">
                <a:solidFill>
                  <a:srgbClr val="B80000"/>
                </a:solidFill>
              </a:rPr>
              <a:t>Base-class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008000"/>
                </a:solidFill>
              </a:rPr>
              <a:t>pointer </a:t>
            </a:r>
            <a:r>
              <a:rPr lang="en-US" sz="3000" b="1" dirty="0"/>
              <a:t>pointing to </a:t>
            </a:r>
            <a:r>
              <a:rPr lang="en-US" sz="3000" b="1" dirty="0">
                <a:solidFill>
                  <a:srgbClr val="C00000"/>
                </a:solidFill>
              </a:rPr>
              <a:t>derived-class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008000"/>
                </a:solidFill>
              </a:rPr>
              <a:t>object</a:t>
            </a:r>
          </a:p>
          <a:p>
            <a:pPr lvl="1">
              <a:lnSpc>
                <a:spcPct val="90000"/>
              </a:lnSpc>
            </a:pPr>
            <a:r>
              <a:rPr lang="en-US" sz="3000" b="1" dirty="0">
                <a:solidFill>
                  <a:srgbClr val="2F1BC7"/>
                </a:solidFill>
              </a:rPr>
              <a:t>Safe</a:t>
            </a:r>
          </a:p>
          <a:p>
            <a:pPr lvl="1">
              <a:lnSpc>
                <a:spcPct val="90000"/>
              </a:lnSpc>
            </a:pPr>
            <a:r>
              <a:rPr lang="en-US" sz="3000" dirty="0"/>
              <a:t>Can </a:t>
            </a:r>
            <a:r>
              <a:rPr lang="en-US" sz="3000" b="1" dirty="0"/>
              <a:t>access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2F1BC7"/>
                </a:solidFill>
              </a:rPr>
              <a:t>non-virtual methods </a:t>
            </a:r>
            <a:r>
              <a:rPr lang="en-US" sz="3000" dirty="0"/>
              <a:t>of </a:t>
            </a:r>
            <a:r>
              <a:rPr lang="en-US" sz="3000" b="1" dirty="0">
                <a:solidFill>
                  <a:srgbClr val="2F1BC7"/>
                </a:solidFill>
              </a:rPr>
              <a:t>only base-class</a:t>
            </a:r>
          </a:p>
          <a:p>
            <a:pPr lvl="1">
              <a:lnSpc>
                <a:spcPct val="90000"/>
              </a:lnSpc>
            </a:pPr>
            <a:r>
              <a:rPr lang="en-US" sz="3000" dirty="0"/>
              <a:t>Can </a:t>
            </a:r>
            <a:r>
              <a:rPr lang="en-US" sz="3000" b="1" dirty="0"/>
              <a:t>access </a:t>
            </a:r>
            <a:r>
              <a:rPr lang="en-US" sz="3000" b="1" dirty="0">
                <a:solidFill>
                  <a:srgbClr val="2F1BC7"/>
                </a:solidFill>
              </a:rPr>
              <a:t>virtual methods </a:t>
            </a:r>
            <a:r>
              <a:rPr lang="en-US" sz="3000" dirty="0"/>
              <a:t>of </a:t>
            </a:r>
            <a:r>
              <a:rPr lang="en-US" sz="3000" b="1" dirty="0">
                <a:solidFill>
                  <a:srgbClr val="2F1BC7"/>
                </a:solidFill>
              </a:rPr>
              <a:t>derived class 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3000" b="1" dirty="0">
                <a:solidFill>
                  <a:srgbClr val="B80000"/>
                </a:solidFill>
              </a:rPr>
              <a:t>Derived-class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008000"/>
                </a:solidFill>
              </a:rPr>
              <a:t>pointer </a:t>
            </a:r>
            <a:r>
              <a:rPr lang="en-US" sz="3000" b="1" dirty="0"/>
              <a:t>pointing to </a:t>
            </a:r>
            <a:r>
              <a:rPr lang="en-US" sz="3000" b="1" dirty="0">
                <a:solidFill>
                  <a:srgbClr val="C00000"/>
                </a:solidFill>
              </a:rPr>
              <a:t>base-class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2F1BC7"/>
                </a:solidFill>
              </a:rPr>
              <a:t>object</a:t>
            </a:r>
          </a:p>
          <a:p>
            <a:pPr lvl="1">
              <a:lnSpc>
                <a:spcPct val="90000"/>
              </a:lnSpc>
            </a:pPr>
            <a:r>
              <a:rPr lang="en-US" sz="3000" b="1" dirty="0">
                <a:solidFill>
                  <a:srgbClr val="2F1BC7"/>
                </a:solidFill>
              </a:rPr>
              <a:t>Compilation error</a:t>
            </a:r>
          </a:p>
        </p:txBody>
      </p:sp>
      <p:sp>
        <p:nvSpPr>
          <p:cNvPr id="4" name="Rectangle 3"/>
          <p:cNvSpPr/>
          <p:nvPr/>
        </p:nvSpPr>
        <p:spPr>
          <a:xfrm>
            <a:off x="74720" y="707403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020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990600" y="-37052"/>
            <a:ext cx="8153400" cy="997171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</a:rPr>
              <a:t>Pointers to Derived Classes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4666" y="1066800"/>
            <a:ext cx="9144000" cy="5638800"/>
          </a:xfrm>
        </p:spPr>
        <p:txBody>
          <a:bodyPr/>
          <a:lstStyle/>
          <a:p>
            <a:pPr algn="just"/>
            <a:r>
              <a:rPr lang="en-US" sz="2800" dirty="0"/>
              <a:t>With the </a:t>
            </a:r>
            <a:r>
              <a:rPr lang="en-US" sz="2800" b="1" dirty="0"/>
              <a:t>help of pointers </a:t>
            </a:r>
            <a:r>
              <a:rPr lang="en-US" sz="2800" dirty="0"/>
              <a:t>to </a:t>
            </a:r>
            <a:r>
              <a:rPr lang="en-US" sz="2800" b="1" dirty="0">
                <a:solidFill>
                  <a:srgbClr val="2C14DE"/>
                </a:solidFill>
              </a:rPr>
              <a:t>derived classes</a:t>
            </a:r>
            <a:r>
              <a:rPr lang="en-US" sz="2800" dirty="0"/>
              <a:t>, </a:t>
            </a:r>
            <a:r>
              <a:rPr lang="en-US" sz="2800" b="1" dirty="0"/>
              <a:t>we can create an </a:t>
            </a:r>
            <a:r>
              <a:rPr lang="en-US" sz="2800" b="1" dirty="0">
                <a:solidFill>
                  <a:srgbClr val="2C14DE"/>
                </a:solidFill>
              </a:rPr>
              <a:t>array </a:t>
            </a:r>
            <a:r>
              <a:rPr lang="en-US" sz="2800" b="1" dirty="0"/>
              <a:t>of </a:t>
            </a:r>
            <a:r>
              <a:rPr lang="en-US" sz="2800" b="1" dirty="0">
                <a:solidFill>
                  <a:srgbClr val="2C14DE"/>
                </a:solidFill>
              </a:rPr>
              <a:t>base class objects</a:t>
            </a:r>
            <a:r>
              <a:rPr lang="en-US" sz="2800" dirty="0"/>
              <a:t>, and that </a:t>
            </a:r>
            <a:r>
              <a:rPr lang="en-US" sz="2800" b="1" dirty="0"/>
              <a:t>array can hold objects </a:t>
            </a:r>
            <a:r>
              <a:rPr lang="en-US" sz="2800" dirty="0"/>
              <a:t>of </a:t>
            </a:r>
            <a:r>
              <a:rPr lang="en-US" sz="2800" b="1" u="sng" dirty="0">
                <a:solidFill>
                  <a:srgbClr val="2C14DE"/>
                </a:solidFill>
              </a:rPr>
              <a:t>different derived classes</a:t>
            </a:r>
          </a:p>
          <a:p>
            <a:pPr>
              <a:buFontTx/>
              <a:buNone/>
            </a:pPr>
            <a:endParaRPr lang="en-US" sz="1800" dirty="0">
              <a:solidFill>
                <a:srgbClr val="FFFF00"/>
              </a:solidFill>
            </a:endParaRPr>
          </a:p>
          <a:p>
            <a:pPr>
              <a:buFontTx/>
              <a:buNone/>
            </a:pPr>
            <a:r>
              <a:rPr lang="en-US" sz="1800" dirty="0">
                <a:solidFill>
                  <a:srgbClr val="FFFF00"/>
                </a:solidFill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Line *p[4];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p[0] = new Triangle (3, 4, 5, 19 );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p[1] = new Circle (3, 4, 5 );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p[2] = new Rectangle ( 3, 4, 10 , 20 );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p[3] = new Cylinder ( 3, 4, 5, 10 );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for ( </a:t>
            </a:r>
            <a:r>
              <a:rPr lang="en-US" sz="2000" b="1" dirty="0" err="1">
                <a:latin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</a:rPr>
              <a:t> loop = 0; loop &lt; 4; loop ++ )</a:t>
            </a:r>
          </a:p>
          <a:p>
            <a:pPr>
              <a:buFontTx/>
              <a:buNone/>
            </a:pPr>
            <a:r>
              <a:rPr lang="en-US" sz="2000" b="1" dirty="0">
                <a:latin typeface="Consolas" panose="020B0609020204030204" pitchFamily="49" charset="0"/>
              </a:rPr>
              <a:t>	{	p[loop]-&gt;draw ();</a:t>
            </a:r>
          </a:p>
          <a:p>
            <a:pPr>
              <a:buFontTx/>
              <a:buNone/>
            </a:pPr>
            <a:r>
              <a:rPr lang="en-US" sz="2000" b="1" dirty="0"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latin typeface="Consolas" panose="020B0609020204030204" pitchFamily="49" charset="0"/>
              </a:rPr>
              <a:t>cout</a:t>
            </a:r>
            <a:r>
              <a:rPr lang="en-US" sz="2000" b="1" dirty="0">
                <a:latin typeface="Consolas" panose="020B0609020204030204" pitchFamily="49" charset="0"/>
              </a:rPr>
              <a:t> &lt;&lt; </a:t>
            </a:r>
            <a:r>
              <a:rPr lang="en-US" altLang="fr-FR" sz="2000" b="1" dirty="0">
                <a:latin typeface="Consolas" panose="020B0609020204030204" pitchFamily="49" charset="0"/>
              </a:rPr>
              <a:t>“</a:t>
            </a:r>
            <a:r>
              <a:rPr lang="en-US" sz="2000" b="1" dirty="0">
                <a:latin typeface="Consolas" panose="020B0609020204030204" pitchFamily="49" charset="0"/>
              </a:rPr>
              <a:t>The area is </a:t>
            </a:r>
            <a:r>
              <a:rPr lang="en-US" altLang="fr-FR" sz="2000" b="1" dirty="0">
                <a:latin typeface="Consolas" panose="020B0609020204030204" pitchFamily="49" charset="0"/>
              </a:rPr>
              <a:t>“</a:t>
            </a:r>
            <a:r>
              <a:rPr lang="en-US" sz="2000" b="1" dirty="0">
                <a:latin typeface="Consolas" panose="020B0609020204030204" pitchFamily="49" charset="0"/>
              </a:rPr>
              <a:t> &lt;&lt; p[loop]-&gt;</a:t>
            </a:r>
            <a:r>
              <a:rPr lang="en-US" sz="2000" b="1" dirty="0" err="1">
                <a:latin typeface="Consolas" panose="020B0609020204030204" pitchFamily="49" charset="0"/>
              </a:rPr>
              <a:t>GetArea</a:t>
            </a:r>
            <a:r>
              <a:rPr lang="en-US" sz="2000" b="1" dirty="0">
                <a:latin typeface="Consolas" panose="020B0609020204030204" pitchFamily="49" charset="0"/>
              </a:rPr>
              <a:t> ( );</a:t>
            </a:r>
          </a:p>
          <a:p>
            <a:pPr>
              <a:buFontTx/>
              <a:buNone/>
            </a:pPr>
            <a:r>
              <a:rPr lang="en-US" sz="2000" b="1" dirty="0">
                <a:latin typeface="Consolas" panose="020B0609020204030204" pitchFamily="49" charset="0"/>
              </a:rPr>
              <a:t>	}</a:t>
            </a:r>
          </a:p>
          <a:p>
            <a:endParaRPr lang="en-US" sz="1600" dirty="0"/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7910465" y="4557288"/>
            <a:ext cx="5334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293" name="AutoShape 14"/>
          <p:cNvSpPr>
            <a:spLocks noChangeArrowheads="1"/>
          </p:cNvSpPr>
          <p:nvPr/>
        </p:nvSpPr>
        <p:spPr bwMode="auto">
          <a:xfrm>
            <a:off x="7886700" y="2895600"/>
            <a:ext cx="533400" cy="457200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7924800" y="3657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295" name="AutoShape 17"/>
          <p:cNvSpPr>
            <a:spLocks noChangeArrowheads="1"/>
          </p:cNvSpPr>
          <p:nvPr/>
        </p:nvSpPr>
        <p:spPr bwMode="auto">
          <a:xfrm>
            <a:off x="7948565" y="5243088"/>
            <a:ext cx="457200" cy="685800"/>
          </a:xfrm>
          <a:prstGeom prst="can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165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990600" y="-37052"/>
            <a:ext cx="8153400" cy="997171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</a:rPr>
              <a:t>Virtual Functions based Shapes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75" y="89974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899749"/>
            <a:ext cx="6172200" cy="592896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412865" y="1066800"/>
            <a:ext cx="2514600" cy="6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DEMO:  vShapes.cpp</a:t>
            </a:r>
          </a:p>
        </p:txBody>
      </p:sp>
    </p:spTree>
    <p:extLst>
      <p:ext uri="{BB962C8B-B14F-4D97-AF65-F5344CB8AC3E}">
        <p14:creationId xmlns:p14="http://schemas.microsoft.com/office/powerpoint/2010/main" val="337339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sz="4000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Some definitions in class hierarchy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32" y="960118"/>
            <a:ext cx="8936934" cy="58978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Direct base class</a:t>
            </a:r>
          </a:p>
          <a:p>
            <a:pPr lvl="1"/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Inherited explicitly </a:t>
            </a:r>
            <a:r>
              <a:rPr lang="en-US" dirty="0">
                <a:ea typeface="ＭＳ Ｐゴシック" panose="020B0600070205080204" pitchFamily="34" charset="-128"/>
              </a:rPr>
              <a:t>(</a:t>
            </a:r>
            <a:r>
              <a:rPr lang="en-US" b="1" dirty="0">
                <a:ea typeface="ＭＳ Ｐゴシック" panose="020B0600070205080204" pitchFamily="34" charset="-128"/>
              </a:rPr>
              <a:t>one level up </a:t>
            </a:r>
            <a:r>
              <a:rPr lang="en-US" dirty="0">
                <a:ea typeface="ＭＳ Ｐゴシック" panose="020B0600070205080204" pitchFamily="34" charset="-128"/>
              </a:rPr>
              <a:t>hierarchy)</a:t>
            </a:r>
          </a:p>
          <a:p>
            <a:pPr lvl="1"/>
            <a:endParaRPr lang="en-US" dirty="0">
              <a:ea typeface="ＭＳ Ｐゴシック" panose="020B0600070205080204" pitchFamily="34" charset="-128"/>
            </a:endParaRPr>
          </a:p>
          <a:p>
            <a:r>
              <a:rPr 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Indirect base class</a:t>
            </a:r>
          </a:p>
          <a:p>
            <a:pPr lvl="1"/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Inherited</a:t>
            </a:r>
            <a:r>
              <a:rPr lang="en-US" b="1" dirty="0">
                <a:ea typeface="ＭＳ Ｐゴシック" panose="020B0600070205080204" pitchFamily="34" charset="-128"/>
              </a:rPr>
              <a:t> </a:t>
            </a:r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two or more levels up </a:t>
            </a:r>
            <a:r>
              <a:rPr lang="en-US" b="1" dirty="0">
                <a:ea typeface="ＭＳ Ｐゴシック" panose="020B0600070205080204" pitchFamily="34" charset="-128"/>
              </a:rPr>
              <a:t>hierarchy</a:t>
            </a:r>
          </a:p>
          <a:p>
            <a:pPr lvl="1"/>
            <a:endParaRPr lang="en-US" sz="2400" dirty="0">
              <a:ea typeface="ＭＳ Ｐゴシック" panose="020B0600070205080204" pitchFamily="34" charset="-128"/>
            </a:endParaRPr>
          </a:p>
          <a:p>
            <a:r>
              <a:rPr 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Single inheritance</a:t>
            </a:r>
          </a:p>
          <a:p>
            <a:pPr lvl="1"/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Inherits from one base class</a:t>
            </a:r>
          </a:p>
          <a:p>
            <a:pPr lvl="1"/>
            <a:endParaRPr lang="en-US" sz="2400" dirty="0">
              <a:ea typeface="ＭＳ Ｐゴシック" panose="020B0600070205080204" pitchFamily="34" charset="-128"/>
            </a:endParaRPr>
          </a:p>
          <a:p>
            <a:r>
              <a:rPr lang="en-US" b="1" dirty="0">
                <a:solidFill>
                  <a:srgbClr val="D20000"/>
                </a:solidFill>
                <a:ea typeface="ＭＳ Ｐゴシック" panose="020B0600070205080204" pitchFamily="34" charset="-128"/>
              </a:rPr>
              <a:t>Multiple inheritance</a:t>
            </a:r>
          </a:p>
          <a:p>
            <a:pPr lvl="1"/>
            <a:r>
              <a:rPr lang="en-US" b="1" dirty="0">
                <a:solidFill>
                  <a:srgbClr val="2C14DE"/>
                </a:solidFill>
                <a:ea typeface="ＭＳ Ｐゴシック" panose="020B0600070205080204" pitchFamily="34" charset="-128"/>
              </a:rPr>
              <a:t>Inheritance from multiple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832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990600" y="-37052"/>
            <a:ext cx="8153400" cy="997171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D20000"/>
                </a:solidFill>
              </a:rPr>
              <a:t>Virtual function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75" y="89974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0487" y="1066800"/>
            <a:ext cx="8943975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+mj-lt"/>
              </a:rPr>
              <a:t>Declaring a </a:t>
            </a:r>
            <a:r>
              <a:rPr lang="en-US" altLang="en-US" sz="3000" b="1" dirty="0">
                <a:latin typeface="+mj-lt"/>
              </a:rPr>
              <a:t>function</a:t>
            </a:r>
            <a:r>
              <a:rPr lang="en-US" altLang="en-US" sz="3000" dirty="0">
                <a:latin typeface="+mj-lt"/>
              </a:rPr>
              <a:t> </a:t>
            </a:r>
            <a:r>
              <a:rPr lang="en-US" altLang="en-US" sz="3000" b="1" dirty="0">
                <a:solidFill>
                  <a:srgbClr val="C00000"/>
                </a:solidFill>
                <a:latin typeface="+mj-lt"/>
              </a:rPr>
              <a:t>virtual</a:t>
            </a:r>
            <a:r>
              <a:rPr lang="en-US" altLang="en-US" sz="30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en-US" sz="3000" dirty="0">
                <a:latin typeface="+mj-lt"/>
              </a:rPr>
              <a:t>will </a:t>
            </a:r>
            <a:r>
              <a:rPr lang="en-US" altLang="en-US" sz="3000" b="1" dirty="0">
                <a:latin typeface="+mj-lt"/>
              </a:rPr>
              <a:t>make</a:t>
            </a:r>
            <a:r>
              <a:rPr lang="en-US" altLang="en-US" sz="3000" dirty="0">
                <a:latin typeface="+mj-lt"/>
              </a:rPr>
              <a:t> the </a:t>
            </a:r>
            <a:r>
              <a:rPr lang="en-US" altLang="en-US" sz="3000" b="1" dirty="0">
                <a:latin typeface="+mj-lt"/>
              </a:rPr>
              <a:t>compiler</a:t>
            </a:r>
            <a:r>
              <a:rPr lang="en-US" altLang="en-US" sz="3000" dirty="0">
                <a:latin typeface="+mj-lt"/>
              </a:rPr>
              <a:t> </a:t>
            </a:r>
            <a:r>
              <a:rPr lang="en-US" altLang="en-US" sz="3000" b="1" dirty="0">
                <a:solidFill>
                  <a:srgbClr val="2C14DE"/>
                </a:solidFill>
                <a:latin typeface="+mj-lt"/>
              </a:rPr>
              <a:t>check the type of each object </a:t>
            </a:r>
            <a:r>
              <a:rPr lang="en-US" altLang="en-US" sz="3000" dirty="0">
                <a:latin typeface="+mj-lt"/>
              </a:rPr>
              <a:t>to search more </a:t>
            </a:r>
            <a:r>
              <a:rPr lang="en-US" altLang="en-US" sz="3000" b="1" u="sng" dirty="0">
                <a:latin typeface="+mj-lt"/>
              </a:rPr>
              <a:t>specific version</a:t>
            </a:r>
            <a:r>
              <a:rPr lang="en-US" altLang="en-US" sz="3000" dirty="0">
                <a:latin typeface="+mj-lt"/>
              </a:rPr>
              <a:t> of the </a:t>
            </a:r>
            <a:r>
              <a:rPr lang="en-US" altLang="en-US" sz="3000" b="1" dirty="0">
                <a:latin typeface="+mj-lt"/>
              </a:rPr>
              <a:t>virtual function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latin typeface="+mj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latin typeface="+mj-lt"/>
              </a:rPr>
              <a:t>To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declare</a:t>
            </a:r>
            <a:r>
              <a:rPr lang="en-US" sz="3000" b="1" dirty="0">
                <a:latin typeface="+mj-lt"/>
              </a:rPr>
              <a:t> a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function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virtual</a:t>
            </a:r>
            <a:r>
              <a:rPr lang="en-US" sz="3000" b="1" dirty="0">
                <a:latin typeface="+mj-lt"/>
              </a:rPr>
              <a:t>, we use the Keyword </a:t>
            </a:r>
            <a:r>
              <a:rPr lang="en-US" sz="3000" b="1" dirty="0">
                <a:solidFill>
                  <a:srgbClr val="B80000"/>
                </a:solidFill>
                <a:latin typeface="+mj-lt"/>
              </a:rPr>
              <a:t>virtual</a:t>
            </a:r>
            <a:r>
              <a:rPr lang="en-US" sz="3000" b="1" dirty="0">
                <a:latin typeface="+mj-lt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latin typeface="+mj-lt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	class Shape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	  public: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		</a:t>
            </a:r>
            <a:r>
              <a:rPr lang="en-US" sz="2000" b="1" dirty="0">
                <a:solidFill>
                  <a:srgbClr val="2C14DE"/>
                </a:solidFill>
                <a:latin typeface="Consolas" panose="020B0609020204030204" pitchFamily="49" charset="0"/>
              </a:rPr>
              <a:t>virtual</a:t>
            </a:r>
            <a:r>
              <a:rPr lang="en-US" sz="2000" b="1" dirty="0">
                <a:latin typeface="Consolas" panose="020B0609020204030204" pitchFamily="49" charset="0"/>
              </a:rPr>
              <a:t> void </a:t>
            </a:r>
            <a:r>
              <a:rPr lang="en-US" sz="2000" b="1" dirty="0" err="1">
                <a:latin typeface="Consolas" panose="020B0609020204030204" pitchFamily="49" charset="0"/>
              </a:rPr>
              <a:t>sayHi</a:t>
            </a:r>
            <a:r>
              <a:rPr lang="en-US" sz="2000" b="1" dirty="0">
                <a:latin typeface="Consolas" panose="020B0609020204030204" pitchFamily="49" charset="0"/>
              </a:rPr>
              <a:t> ()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		{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		</a:t>
            </a:r>
            <a:r>
              <a:rPr lang="en-US" sz="2000" b="1" dirty="0" err="1">
                <a:latin typeface="Consolas" panose="020B0609020204030204" pitchFamily="49" charset="0"/>
              </a:rPr>
              <a:t>cout</a:t>
            </a:r>
            <a:r>
              <a:rPr lang="en-US" sz="2000" b="1" dirty="0">
                <a:latin typeface="Consolas" panose="020B0609020204030204" pitchFamily="49" charset="0"/>
              </a:rPr>
              <a:t> &lt;&lt;“Just hi! \n”;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		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160825383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89974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b="1" dirty="0">
                <a:solidFill>
                  <a:srgbClr val="B80000"/>
                </a:solidFill>
              </a:rPr>
              <a:t>Virtual Functions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idx="1"/>
          </p:nvPr>
        </p:nvSpPr>
        <p:spPr>
          <a:xfrm>
            <a:off x="76199" y="1058862"/>
            <a:ext cx="9020175" cy="5951538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>
                <a:latin typeface="+mj-lt"/>
              </a:rPr>
              <a:t>If the 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member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function</a:t>
            </a:r>
            <a:r>
              <a:rPr lang="en-US" sz="3000" b="1" dirty="0">
                <a:latin typeface="+mj-lt"/>
              </a:rPr>
              <a:t> definition</a:t>
            </a:r>
            <a:r>
              <a:rPr lang="en-US" sz="3000" dirty="0">
                <a:latin typeface="+mj-lt"/>
              </a:rPr>
              <a:t> is </a:t>
            </a:r>
            <a:r>
              <a:rPr lang="en-US" sz="3000" b="1" u="sng" dirty="0">
                <a:solidFill>
                  <a:srgbClr val="2F1BC7"/>
                </a:solidFill>
                <a:latin typeface="+mj-lt"/>
              </a:rPr>
              <a:t>outside the class</a:t>
            </a:r>
            <a:r>
              <a:rPr lang="en-US" sz="3000" dirty="0">
                <a:latin typeface="+mj-lt"/>
              </a:rPr>
              <a:t>, the </a:t>
            </a:r>
            <a:r>
              <a:rPr lang="en-US" sz="3000" b="1" dirty="0">
                <a:latin typeface="+mj-lt"/>
              </a:rPr>
              <a:t>keyword</a:t>
            </a:r>
            <a:r>
              <a:rPr lang="en-US" sz="3000" dirty="0">
                <a:latin typeface="+mj-lt"/>
              </a:rPr>
              <a:t> 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virtual</a:t>
            </a:r>
            <a:r>
              <a:rPr lang="en-US" sz="3000" dirty="0">
                <a:solidFill>
                  <a:srgbClr val="2F1BC7"/>
                </a:solidFill>
                <a:latin typeface="+mj-lt"/>
              </a:rPr>
              <a:t> </a:t>
            </a:r>
            <a:r>
              <a:rPr lang="en-US" sz="3000" b="1" u="sng" dirty="0">
                <a:solidFill>
                  <a:srgbClr val="B80000"/>
                </a:solidFill>
                <a:latin typeface="+mj-lt"/>
              </a:rPr>
              <a:t>must not be specified again</a:t>
            </a:r>
            <a:r>
              <a:rPr lang="en-US" sz="3000" dirty="0">
                <a:latin typeface="+mj-lt"/>
              </a:rPr>
              <a:t>.</a:t>
            </a:r>
            <a:r>
              <a:rPr lang="en-US" altLang="en-US" sz="3000" b="1" dirty="0">
                <a:solidFill>
                  <a:srgbClr val="3D8963"/>
                </a:solidFill>
                <a:latin typeface="+mj-lt"/>
              </a:rPr>
              <a:t>  </a:t>
            </a:r>
          </a:p>
          <a:p>
            <a:endParaRPr lang="en-US" altLang="en-US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sz="3000" b="1" dirty="0">
                <a:solidFill>
                  <a:srgbClr val="2F1BC7"/>
                </a:solidFill>
              </a:rPr>
              <a:t>Virtual</a:t>
            </a:r>
            <a:r>
              <a:rPr lang="en-US" sz="3000" b="1" dirty="0">
                <a:solidFill>
                  <a:srgbClr val="B80000"/>
                </a:solidFill>
              </a:rPr>
              <a:t> </a:t>
            </a:r>
            <a:r>
              <a:rPr lang="en-US" sz="3000" b="1" dirty="0"/>
              <a:t>functions</a:t>
            </a:r>
            <a:r>
              <a:rPr lang="en-US" sz="3000" b="1" dirty="0">
                <a:solidFill>
                  <a:srgbClr val="B80000"/>
                </a:solidFill>
              </a:rPr>
              <a:t> can not be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2F1BC7"/>
                </a:solidFill>
              </a:rPr>
              <a:t>stand-alone </a:t>
            </a:r>
            <a:r>
              <a:rPr lang="en-US" sz="3000" b="1" dirty="0"/>
              <a:t>or </a:t>
            </a:r>
            <a:r>
              <a:rPr lang="en-US" sz="3000" b="1" dirty="0">
                <a:solidFill>
                  <a:srgbClr val="2F1BC7"/>
                </a:solidFill>
              </a:rPr>
              <a:t>static</a:t>
            </a:r>
            <a:r>
              <a:rPr lang="en-US" sz="3000" b="1" dirty="0"/>
              <a:t> functions.</a:t>
            </a:r>
          </a:p>
          <a:p>
            <a:endParaRPr lang="en-US" dirty="0"/>
          </a:p>
          <a:p>
            <a:r>
              <a:rPr lang="en-US" sz="3000" b="1" dirty="0"/>
              <a:t>A </a:t>
            </a:r>
            <a:r>
              <a:rPr lang="en-US" sz="3000" b="1" dirty="0">
                <a:solidFill>
                  <a:srgbClr val="B80000"/>
                </a:solidFill>
              </a:rPr>
              <a:t>virtual function </a:t>
            </a:r>
            <a:r>
              <a:rPr lang="en-US" sz="3000" b="1" dirty="0"/>
              <a:t>can be </a:t>
            </a:r>
            <a:r>
              <a:rPr lang="en-US" sz="3000" b="1" dirty="0">
                <a:solidFill>
                  <a:srgbClr val="2C14DE"/>
                </a:solidFill>
              </a:rPr>
              <a:t>inherited</a:t>
            </a:r>
            <a:r>
              <a:rPr lang="en-US" sz="3000" b="1" dirty="0"/>
              <a:t> from a </a:t>
            </a:r>
            <a:r>
              <a:rPr lang="en-US" sz="3000" b="1" u="sng" dirty="0"/>
              <a:t>base class </a:t>
            </a:r>
            <a:r>
              <a:rPr lang="en-US" sz="3000" b="1" dirty="0"/>
              <a:t>by a </a:t>
            </a:r>
            <a:r>
              <a:rPr lang="en-US" sz="3000" b="1" u="sng" dirty="0"/>
              <a:t>derived class</a:t>
            </a:r>
            <a:r>
              <a:rPr lang="en-US" sz="3000" b="1" dirty="0"/>
              <a:t>, </a:t>
            </a:r>
            <a:r>
              <a:rPr lang="en-US" sz="3000" b="1" dirty="0">
                <a:solidFill>
                  <a:srgbClr val="2C14DE"/>
                </a:solidFill>
              </a:rPr>
              <a:t>like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2C14DE"/>
                </a:solidFill>
              </a:rPr>
              <a:t>other class member functions</a:t>
            </a:r>
            <a:r>
              <a:rPr lang="en-US" sz="3000" b="1" dirty="0"/>
              <a:t>.</a:t>
            </a:r>
          </a:p>
          <a:p>
            <a:endParaRPr lang="en-US" altLang="en-US" b="1" dirty="0">
              <a:latin typeface="Courier New" panose="02070309020205020404" pitchFamily="49" charset="0"/>
            </a:endParaRPr>
          </a:p>
          <a:p>
            <a:endParaRPr lang="en-US" altLang="en-US" b="1" dirty="0">
              <a:latin typeface="Courier New" panose="02070309020205020404" pitchFamily="49" charset="0"/>
            </a:endParaRPr>
          </a:p>
          <a:p>
            <a:endParaRPr lang="en-US" altLang="en-US" b="1" dirty="0">
              <a:latin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981200"/>
            <a:ext cx="5399274" cy="24050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575" y="89974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786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89974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b="1" dirty="0">
                <a:solidFill>
                  <a:srgbClr val="B80000"/>
                </a:solidFill>
              </a:rPr>
              <a:t>Virtual Functions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idx="1"/>
          </p:nvPr>
        </p:nvSpPr>
        <p:spPr>
          <a:xfrm>
            <a:off x="76200" y="1066800"/>
            <a:ext cx="8839200" cy="5715000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The </a:t>
            </a:r>
            <a:r>
              <a:rPr lang="en-US" sz="3000" b="1" i="1" dirty="0" err="1">
                <a:solidFill>
                  <a:srgbClr val="B80000"/>
                </a:solidFill>
              </a:rPr>
              <a:t>virtualness</a:t>
            </a:r>
            <a:r>
              <a:rPr lang="en-US" sz="3000" dirty="0">
                <a:solidFill>
                  <a:srgbClr val="B80000"/>
                </a:solidFill>
              </a:rPr>
              <a:t> </a:t>
            </a:r>
            <a:r>
              <a:rPr lang="en-US" sz="3000" dirty="0"/>
              <a:t>of an </a:t>
            </a:r>
            <a:r>
              <a:rPr lang="en-US" sz="3000" b="1" dirty="0"/>
              <a:t>operation</a:t>
            </a:r>
            <a:r>
              <a:rPr lang="en-US" sz="3000" dirty="0"/>
              <a:t> is </a:t>
            </a:r>
            <a:r>
              <a:rPr lang="en-US" sz="3000" b="1" dirty="0">
                <a:solidFill>
                  <a:srgbClr val="2C14DE"/>
                </a:solidFill>
              </a:rPr>
              <a:t>always inherited</a:t>
            </a:r>
            <a:endParaRPr lang="en-US" sz="3000" dirty="0"/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if a </a:t>
            </a:r>
            <a:r>
              <a:rPr lang="en-US" sz="3000" b="1" dirty="0"/>
              <a:t>function</a:t>
            </a:r>
            <a:r>
              <a:rPr lang="en-US" sz="3000" dirty="0"/>
              <a:t> is </a:t>
            </a:r>
            <a:r>
              <a:rPr lang="en-US" sz="3000" b="1" dirty="0">
                <a:solidFill>
                  <a:srgbClr val="2C14DE"/>
                </a:solidFill>
              </a:rPr>
              <a:t>virtual</a:t>
            </a:r>
            <a:r>
              <a:rPr lang="en-US" sz="3000" dirty="0"/>
              <a:t> in the </a:t>
            </a:r>
            <a:r>
              <a:rPr lang="en-US" sz="3000" b="1" u="sng" dirty="0"/>
              <a:t>base class</a:t>
            </a:r>
            <a:r>
              <a:rPr lang="en-US" sz="3000" dirty="0"/>
              <a:t>, it </a:t>
            </a:r>
            <a:r>
              <a:rPr lang="en-US" sz="3000" b="1" dirty="0">
                <a:solidFill>
                  <a:srgbClr val="2C14DE"/>
                </a:solidFill>
              </a:rPr>
              <a:t>must be virtual</a:t>
            </a:r>
            <a:r>
              <a:rPr lang="en-US" sz="3000" dirty="0"/>
              <a:t> in the </a:t>
            </a:r>
            <a:r>
              <a:rPr lang="en-US" sz="3000" b="1" u="sng" dirty="0"/>
              <a:t>derived class</a:t>
            </a:r>
            <a:r>
              <a:rPr lang="en-US" sz="3000" dirty="0"/>
              <a:t>, 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b="1" dirty="0">
                <a:solidFill>
                  <a:srgbClr val="B80000"/>
                </a:solidFill>
              </a:rPr>
              <a:t>Even if </a:t>
            </a:r>
            <a:r>
              <a:rPr lang="en-US" sz="3000" dirty="0"/>
              <a:t>the </a:t>
            </a:r>
            <a:r>
              <a:rPr lang="en-US" sz="3000" b="1" dirty="0"/>
              <a:t>keyword</a:t>
            </a:r>
            <a:r>
              <a:rPr lang="en-US" sz="3000" dirty="0"/>
              <a:t> “</a:t>
            </a:r>
            <a:r>
              <a:rPr lang="en-US" sz="3000" b="1" dirty="0">
                <a:solidFill>
                  <a:srgbClr val="2C14DE"/>
                </a:solidFill>
              </a:rPr>
              <a:t>virtual</a:t>
            </a:r>
            <a:r>
              <a:rPr lang="en-US" sz="3000" dirty="0"/>
              <a:t>” </a:t>
            </a:r>
            <a:r>
              <a:rPr lang="en-US" sz="3000" b="1" dirty="0">
                <a:solidFill>
                  <a:srgbClr val="B80000"/>
                </a:solidFill>
              </a:rPr>
              <a:t>not specified </a:t>
            </a:r>
            <a:r>
              <a:rPr lang="en-US" sz="3000" dirty="0"/>
              <a:t>(But always use the keyword in children classes for clarity.)</a:t>
            </a:r>
          </a:p>
          <a:p>
            <a:pPr algn="just"/>
            <a:endParaRPr lang="en-US" sz="3000" dirty="0"/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3000" dirty="0"/>
              <a:t>If </a:t>
            </a:r>
            <a:r>
              <a:rPr lang="en-US" sz="3000" b="1" dirty="0">
                <a:solidFill>
                  <a:srgbClr val="B80000"/>
                </a:solidFill>
              </a:rPr>
              <a:t>no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2C14DE"/>
                </a:solidFill>
              </a:rPr>
              <a:t>overridden function</a:t>
            </a:r>
            <a:r>
              <a:rPr lang="en-US" sz="3000" b="1" dirty="0"/>
              <a:t> </a:t>
            </a:r>
            <a:r>
              <a:rPr lang="en-US" sz="3000" dirty="0"/>
              <a:t>is </a:t>
            </a:r>
            <a:r>
              <a:rPr lang="en-US" sz="3000" b="1" dirty="0">
                <a:solidFill>
                  <a:srgbClr val="2C14DE"/>
                </a:solidFill>
              </a:rPr>
              <a:t>provided</a:t>
            </a:r>
            <a:r>
              <a:rPr lang="en-US" sz="3000" dirty="0"/>
              <a:t>, the </a:t>
            </a:r>
            <a:r>
              <a:rPr lang="en-US" sz="3000" b="1" dirty="0">
                <a:solidFill>
                  <a:srgbClr val="2C14DE"/>
                </a:solidFill>
              </a:rPr>
              <a:t>virtual</a:t>
            </a:r>
            <a:r>
              <a:rPr lang="en-US" sz="3000" dirty="0">
                <a:solidFill>
                  <a:srgbClr val="2C14DE"/>
                </a:solidFill>
              </a:rPr>
              <a:t> </a:t>
            </a:r>
            <a:r>
              <a:rPr lang="en-US" sz="3000" b="1" dirty="0">
                <a:solidFill>
                  <a:srgbClr val="2C14DE"/>
                </a:solidFill>
              </a:rPr>
              <a:t>function</a:t>
            </a:r>
            <a:r>
              <a:rPr lang="en-US" sz="3000" dirty="0">
                <a:solidFill>
                  <a:srgbClr val="2C14DE"/>
                </a:solidFill>
              </a:rPr>
              <a:t> </a:t>
            </a:r>
            <a:r>
              <a:rPr lang="en-US" sz="3000" dirty="0"/>
              <a:t>of </a:t>
            </a:r>
            <a:r>
              <a:rPr lang="en-US" sz="3000" b="1" dirty="0">
                <a:solidFill>
                  <a:srgbClr val="2C14DE"/>
                </a:solidFill>
              </a:rPr>
              <a:t>base class</a:t>
            </a:r>
            <a:r>
              <a:rPr lang="en-US" sz="3000" b="1" dirty="0"/>
              <a:t> </a:t>
            </a:r>
            <a:r>
              <a:rPr lang="en-US" sz="3000" dirty="0"/>
              <a:t>is </a:t>
            </a:r>
            <a:r>
              <a:rPr lang="en-US" sz="3000" b="1" dirty="0"/>
              <a:t>used</a:t>
            </a:r>
          </a:p>
          <a:p>
            <a:pPr algn="just"/>
            <a:endParaRPr lang="en-US" altLang="en-US" sz="3000" b="1" dirty="0"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575" y="89974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070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</a:rPr>
              <a:t>Introduction to Virtual Functions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4666" y="990600"/>
            <a:ext cx="8936934" cy="5791200"/>
          </a:xfrm>
        </p:spPr>
        <p:txBody>
          <a:bodyPr/>
          <a:lstStyle/>
          <a:p>
            <a:r>
              <a:rPr lang="en-US" b="1" dirty="0">
                <a:solidFill>
                  <a:srgbClr val="B80000"/>
                </a:solidFill>
              </a:rPr>
              <a:t>Terminology in C++:</a:t>
            </a:r>
          </a:p>
          <a:p>
            <a:pPr lvl="1" algn="just"/>
            <a:r>
              <a:rPr lang="en-US" sz="3000" b="1" dirty="0">
                <a:solidFill>
                  <a:srgbClr val="2C14DE"/>
                </a:solidFill>
              </a:rPr>
              <a:t>redefine</a:t>
            </a:r>
            <a:r>
              <a:rPr lang="en-US" sz="3000" dirty="0">
                <a:solidFill>
                  <a:srgbClr val="2C14DE"/>
                </a:solidFill>
              </a:rPr>
              <a:t> </a:t>
            </a:r>
            <a:r>
              <a:rPr lang="en-US" sz="3000" dirty="0"/>
              <a:t>a </a:t>
            </a:r>
            <a:r>
              <a:rPr lang="en-US" sz="3000" b="1" dirty="0"/>
              <a:t>method</a:t>
            </a:r>
            <a:r>
              <a:rPr lang="en-US" sz="3000" dirty="0"/>
              <a:t> that uses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2C14DE"/>
                </a:solidFill>
              </a:rPr>
              <a:t>static binding</a:t>
            </a:r>
          </a:p>
          <a:p>
            <a:pPr lvl="1" algn="just"/>
            <a:r>
              <a:rPr lang="en-US" sz="3000" b="1" dirty="0">
                <a:solidFill>
                  <a:srgbClr val="2C14DE"/>
                </a:solidFill>
              </a:rPr>
              <a:t>override</a:t>
            </a:r>
            <a:r>
              <a:rPr lang="en-US" sz="3000" dirty="0">
                <a:solidFill>
                  <a:srgbClr val="2C14DE"/>
                </a:solidFill>
              </a:rPr>
              <a:t> </a:t>
            </a:r>
            <a:r>
              <a:rPr lang="en-US" sz="3000" dirty="0"/>
              <a:t>a </a:t>
            </a:r>
            <a:r>
              <a:rPr lang="en-US" sz="3000" b="1" dirty="0"/>
              <a:t>method</a:t>
            </a:r>
            <a:r>
              <a:rPr lang="en-US" sz="3000" dirty="0"/>
              <a:t> that uses </a:t>
            </a:r>
            <a:r>
              <a:rPr lang="en-US" sz="3000" b="1" dirty="0">
                <a:solidFill>
                  <a:srgbClr val="2C14DE"/>
                </a:solidFill>
              </a:rPr>
              <a:t>dynamic binding </a:t>
            </a:r>
            <a:r>
              <a:rPr lang="en-US" sz="3000" dirty="0"/>
              <a:t>(i.e., </a:t>
            </a:r>
            <a:r>
              <a:rPr lang="en-US" sz="3000" b="1" i="1" dirty="0"/>
              <a:t>virtual functions</a:t>
            </a:r>
            <a:r>
              <a:rPr lang="en-US" sz="300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259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5468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B80000"/>
                </a:solidFill>
              </a:rPr>
              <a:t>Virtual Functions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idx="1"/>
          </p:nvPr>
        </p:nvSpPr>
        <p:spPr>
          <a:xfrm>
            <a:off x="69215" y="1066800"/>
            <a:ext cx="8991600" cy="4137366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To </a:t>
            </a:r>
            <a:r>
              <a:rPr lang="en-US" sz="3000" b="1" dirty="0">
                <a:solidFill>
                  <a:srgbClr val="2C14DE"/>
                </a:solidFill>
              </a:rPr>
              <a:t>override</a:t>
            </a:r>
            <a:r>
              <a:rPr lang="en-US" sz="3000" dirty="0">
                <a:solidFill>
                  <a:srgbClr val="2C14DE"/>
                </a:solidFill>
              </a:rPr>
              <a:t> </a:t>
            </a:r>
            <a:r>
              <a:rPr lang="en-US" sz="3000" dirty="0"/>
              <a:t>a </a:t>
            </a:r>
            <a:r>
              <a:rPr lang="en-US" sz="3000" b="1" dirty="0">
                <a:solidFill>
                  <a:srgbClr val="2C14DE"/>
                </a:solidFill>
              </a:rPr>
              <a:t>base class virtual function</a:t>
            </a:r>
            <a:r>
              <a:rPr lang="en-US" sz="3000" dirty="0"/>
              <a:t>, the </a:t>
            </a:r>
            <a:r>
              <a:rPr lang="en-US" sz="3000" b="1" dirty="0">
                <a:solidFill>
                  <a:srgbClr val="2C14DE"/>
                </a:solidFill>
              </a:rPr>
              <a:t>virtual function instance </a:t>
            </a:r>
            <a:r>
              <a:rPr lang="en-US" sz="3000" dirty="0"/>
              <a:t>in </a:t>
            </a:r>
            <a:r>
              <a:rPr lang="en-US" sz="3000" b="1" dirty="0">
                <a:solidFill>
                  <a:srgbClr val="2C14DE"/>
                </a:solidFill>
              </a:rPr>
              <a:t>derived class </a:t>
            </a:r>
            <a:r>
              <a:rPr lang="en-US" sz="3000" b="1" dirty="0">
                <a:solidFill>
                  <a:srgbClr val="B80000"/>
                </a:solidFill>
              </a:rPr>
              <a:t>must match</a:t>
            </a:r>
            <a:r>
              <a:rPr lang="en-US" sz="3000" dirty="0">
                <a:solidFill>
                  <a:srgbClr val="B80000"/>
                </a:solidFill>
              </a:rPr>
              <a:t> </a:t>
            </a:r>
            <a:r>
              <a:rPr lang="en-US" sz="3000" dirty="0"/>
              <a:t>the </a:t>
            </a:r>
            <a:r>
              <a:rPr lang="en-US" sz="3000" b="1" dirty="0">
                <a:solidFill>
                  <a:srgbClr val="B80000"/>
                </a:solidFill>
              </a:rPr>
              <a:t>base class virtual function exactly</a:t>
            </a:r>
            <a:r>
              <a:rPr lang="en-US" sz="3000" dirty="0"/>
              <a:t>.</a:t>
            </a:r>
          </a:p>
          <a:p>
            <a:endParaRPr lang="en-US" dirty="0"/>
          </a:p>
          <a:p>
            <a:pPr algn="just"/>
            <a:r>
              <a:rPr lang="en-US" sz="3000" b="1" dirty="0"/>
              <a:t>The </a:t>
            </a:r>
            <a:r>
              <a:rPr lang="en-US" sz="3000" b="1" u="sng" dirty="0">
                <a:solidFill>
                  <a:srgbClr val="B80000"/>
                </a:solidFill>
              </a:rPr>
              <a:t>overriding functions</a:t>
            </a:r>
            <a:r>
              <a:rPr lang="en-US" sz="3000" b="1" dirty="0"/>
              <a:t> are </a:t>
            </a:r>
            <a:r>
              <a:rPr lang="en-US" sz="3000" b="1" dirty="0">
                <a:solidFill>
                  <a:srgbClr val="2C14DE"/>
                </a:solidFill>
              </a:rPr>
              <a:t>virtual automatically</a:t>
            </a:r>
            <a:r>
              <a:rPr lang="en-US" sz="3000" b="1" dirty="0"/>
              <a:t>. The </a:t>
            </a:r>
            <a:r>
              <a:rPr lang="en-US" sz="3000" b="1" u="sng" dirty="0"/>
              <a:t>use</a:t>
            </a:r>
            <a:r>
              <a:rPr lang="en-US" sz="3000" b="1" dirty="0"/>
              <a:t> of </a:t>
            </a:r>
            <a:r>
              <a:rPr lang="en-US" sz="3000" b="1" u="sng" dirty="0"/>
              <a:t>keyword</a:t>
            </a:r>
            <a:r>
              <a:rPr lang="en-US" sz="3000" b="1" dirty="0"/>
              <a:t> </a:t>
            </a:r>
            <a:r>
              <a:rPr lang="en-US" sz="3000" b="1" u="sng" dirty="0"/>
              <a:t>virtual</a:t>
            </a:r>
            <a:r>
              <a:rPr lang="en-US" sz="3000" b="1" dirty="0"/>
              <a:t> is </a:t>
            </a:r>
            <a:r>
              <a:rPr lang="en-US" sz="3000" b="1" u="sng" dirty="0"/>
              <a:t>optional</a:t>
            </a:r>
            <a:r>
              <a:rPr lang="en-US" sz="3000" b="1" dirty="0"/>
              <a:t> in derived classes.</a:t>
            </a:r>
            <a:endParaRPr lang="en-US" altLang="en-US" sz="3000" b="1" dirty="0"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5" y="89974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182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</a:rPr>
              <a:t>Redefine Vs. Override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4666" y="990600"/>
            <a:ext cx="8936934" cy="5791200"/>
          </a:xfrm>
        </p:spPr>
        <p:txBody>
          <a:bodyPr/>
          <a:lstStyle/>
          <a:p>
            <a:pPr algn="just"/>
            <a:r>
              <a:rPr lang="en-US" sz="3000" b="1" dirty="0">
                <a:solidFill>
                  <a:srgbClr val="FF0000"/>
                </a:solidFill>
              </a:rPr>
              <a:t>redefine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b="1" dirty="0"/>
              <a:t>(a method) </a:t>
            </a:r>
            <a:r>
              <a:rPr lang="en-US" sz="3000" dirty="0"/>
              <a:t>is </a:t>
            </a:r>
            <a:r>
              <a:rPr lang="en-US" sz="3000" b="1" dirty="0"/>
              <a:t>used for </a:t>
            </a:r>
            <a:r>
              <a:rPr lang="en-US" sz="3000" b="1" dirty="0">
                <a:solidFill>
                  <a:srgbClr val="2C14DE"/>
                </a:solidFill>
              </a:rPr>
              <a:t>static binding        </a:t>
            </a:r>
            <a:r>
              <a:rPr lang="en-US" sz="3000" dirty="0"/>
              <a:t>(i.e., </a:t>
            </a:r>
            <a:r>
              <a:rPr lang="en-US" sz="3000" b="1" i="1" dirty="0"/>
              <a:t>non-virtual functions</a:t>
            </a:r>
            <a:r>
              <a:rPr lang="en-US" sz="3000" dirty="0"/>
              <a:t>):</a:t>
            </a:r>
          </a:p>
          <a:p>
            <a:pPr lvl="2" algn="just"/>
            <a:r>
              <a:rPr lang="en-US" sz="2800" b="1" dirty="0">
                <a:solidFill>
                  <a:srgbClr val="B80000"/>
                </a:solidFill>
              </a:rPr>
              <a:t>Example</a:t>
            </a:r>
            <a:r>
              <a:rPr lang="en-US" sz="2800" b="1" dirty="0"/>
              <a:t>: both </a:t>
            </a:r>
            <a:r>
              <a:rPr lang="en-US" sz="2800" b="1" dirty="0">
                <a:solidFill>
                  <a:srgbClr val="2C14DE"/>
                </a:solidFill>
              </a:rPr>
              <a:t>base</a:t>
            </a:r>
            <a:r>
              <a:rPr lang="en-US" sz="2800" b="1" dirty="0"/>
              <a:t> and </a:t>
            </a:r>
            <a:r>
              <a:rPr lang="en-US" sz="2800" b="1" dirty="0">
                <a:solidFill>
                  <a:srgbClr val="2C14DE"/>
                </a:solidFill>
              </a:rPr>
              <a:t>derived classes </a:t>
            </a:r>
            <a:r>
              <a:rPr lang="en-US" sz="2800" b="1" u="sng" dirty="0"/>
              <a:t>contains</a:t>
            </a:r>
            <a:r>
              <a:rPr lang="en-US" sz="2800" b="1" dirty="0"/>
              <a:t> a </a:t>
            </a:r>
            <a:r>
              <a:rPr lang="en-US" sz="2800" b="1" u="sng" dirty="0"/>
              <a:t>non-virtual function </a:t>
            </a:r>
            <a:r>
              <a:rPr lang="en-US" sz="2800" b="1" dirty="0"/>
              <a:t>with </a:t>
            </a:r>
            <a:r>
              <a:rPr lang="en-US" sz="2800" b="1" u="sng" dirty="0"/>
              <a:t>same signature</a:t>
            </a:r>
            <a:r>
              <a:rPr lang="en-US" sz="2800" b="1" dirty="0"/>
              <a:t>:</a:t>
            </a:r>
          </a:p>
          <a:p>
            <a:pPr marL="914400" lvl="2" indent="0" algn="just">
              <a:buNone/>
            </a:pPr>
            <a:r>
              <a:rPr lang="en-US" sz="2600" b="1" dirty="0">
                <a:solidFill>
                  <a:srgbClr val="008000"/>
                </a:solidFill>
              </a:rPr>
              <a:t>   </a:t>
            </a:r>
            <a:r>
              <a:rPr lang="en-US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float </a:t>
            </a:r>
            <a:r>
              <a:rPr lang="en-US" sz="2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getArea</a:t>
            </a:r>
            <a:r>
              <a:rPr lang="en-US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( ) { … }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//A non-virtual function</a:t>
            </a:r>
          </a:p>
          <a:p>
            <a:pPr marL="914400" lvl="2" indent="0" algn="just">
              <a:buNone/>
            </a:pPr>
            <a:endParaRPr lang="en-US" sz="2600" b="1" dirty="0">
              <a:latin typeface="Consolas" panose="020B0609020204030204" pitchFamily="49" charset="0"/>
            </a:endParaRPr>
          </a:p>
          <a:p>
            <a:pPr algn="just"/>
            <a:r>
              <a:rPr lang="en-US" sz="3000" b="1" dirty="0">
                <a:solidFill>
                  <a:srgbClr val="FF0000"/>
                </a:solidFill>
              </a:rPr>
              <a:t>override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b="1" dirty="0"/>
              <a:t>(a method) </a:t>
            </a:r>
            <a:r>
              <a:rPr lang="en-US" sz="3000" dirty="0"/>
              <a:t>is </a:t>
            </a:r>
            <a:r>
              <a:rPr lang="en-US" sz="3000" b="1" dirty="0"/>
              <a:t>used for </a:t>
            </a:r>
            <a:r>
              <a:rPr lang="en-US" sz="3000" b="1" dirty="0">
                <a:solidFill>
                  <a:srgbClr val="2C14DE"/>
                </a:solidFill>
              </a:rPr>
              <a:t>dynamic binding  </a:t>
            </a:r>
            <a:r>
              <a:rPr lang="en-US" sz="3000" dirty="0"/>
              <a:t>(i.e., </a:t>
            </a:r>
            <a:r>
              <a:rPr lang="en-US" sz="3000" b="1" i="1" dirty="0"/>
              <a:t>virtual functions</a:t>
            </a:r>
            <a:r>
              <a:rPr lang="en-US" sz="3000" dirty="0"/>
              <a:t>):</a:t>
            </a:r>
          </a:p>
          <a:p>
            <a:pPr lvl="2" algn="just"/>
            <a:r>
              <a:rPr lang="en-US" sz="2800" b="1" dirty="0">
                <a:solidFill>
                  <a:srgbClr val="B80000"/>
                </a:solidFill>
              </a:rPr>
              <a:t>Example</a:t>
            </a:r>
            <a:r>
              <a:rPr lang="en-US" sz="2800" b="1" dirty="0"/>
              <a:t>: both </a:t>
            </a:r>
            <a:r>
              <a:rPr lang="en-US" sz="2800" b="1" dirty="0">
                <a:solidFill>
                  <a:srgbClr val="2C14DE"/>
                </a:solidFill>
              </a:rPr>
              <a:t>base</a:t>
            </a:r>
            <a:r>
              <a:rPr lang="en-US" sz="2800" b="1" dirty="0"/>
              <a:t> and </a:t>
            </a:r>
            <a:r>
              <a:rPr lang="en-US" sz="2800" b="1" dirty="0">
                <a:solidFill>
                  <a:srgbClr val="2C14DE"/>
                </a:solidFill>
              </a:rPr>
              <a:t>derived classes </a:t>
            </a:r>
            <a:r>
              <a:rPr lang="en-US" sz="2800" b="1" u="sng" dirty="0"/>
              <a:t>contains</a:t>
            </a:r>
            <a:r>
              <a:rPr lang="en-US" sz="2800" b="1" dirty="0"/>
              <a:t> a </a:t>
            </a:r>
            <a:r>
              <a:rPr lang="en-US" sz="2800" b="1" u="sng" dirty="0"/>
              <a:t>virtual function </a:t>
            </a:r>
            <a:r>
              <a:rPr lang="en-US" sz="2800" b="1" dirty="0"/>
              <a:t>with the </a:t>
            </a:r>
            <a:r>
              <a:rPr lang="en-US" sz="2800" b="1" u="sng" dirty="0"/>
              <a:t>same signature</a:t>
            </a:r>
            <a:r>
              <a:rPr lang="en-US" sz="2800" b="1" dirty="0"/>
              <a:t>:</a:t>
            </a:r>
          </a:p>
          <a:p>
            <a:pPr marL="914400" lvl="2" indent="0" algn="just">
              <a:buNone/>
            </a:pPr>
            <a:r>
              <a:rPr lang="en-US" sz="2600" b="1" dirty="0">
                <a:solidFill>
                  <a:srgbClr val="008000"/>
                </a:solidFill>
              </a:rPr>
              <a:t>  virtual </a:t>
            </a:r>
            <a:r>
              <a:rPr lang="en-US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float </a:t>
            </a:r>
            <a:r>
              <a:rPr lang="en-US" sz="2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getArea</a:t>
            </a:r>
            <a:r>
              <a:rPr lang="en-US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( ) { … }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//A virtual function</a:t>
            </a:r>
          </a:p>
          <a:p>
            <a:pPr lvl="1" algn="just"/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281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4546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rgbClr val="B80000"/>
                </a:solidFill>
              </a:rPr>
              <a:t>Virtual Functions and </a:t>
            </a:r>
            <a:r>
              <a:rPr lang="en-US" altLang="en-US" b="1" dirty="0">
                <a:solidFill>
                  <a:srgbClr val="008000"/>
                </a:solidFill>
              </a:rPr>
              <a:t>override</a:t>
            </a:r>
            <a:r>
              <a:rPr lang="en-US" altLang="en-US" b="1" dirty="0">
                <a:solidFill>
                  <a:srgbClr val="B80000"/>
                </a:solidFill>
              </a:rPr>
              <a:t> Keyword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idx="1"/>
          </p:nvPr>
        </p:nvSpPr>
        <p:spPr>
          <a:xfrm>
            <a:off x="-19050" y="922608"/>
            <a:ext cx="9077325" cy="6172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u="sng" dirty="0"/>
              <a:t>The </a:t>
            </a:r>
            <a:r>
              <a:rPr lang="en-US" b="1" u="sng" dirty="0">
                <a:solidFill>
                  <a:srgbClr val="B80000"/>
                </a:solidFill>
              </a:rPr>
              <a:t>override</a:t>
            </a:r>
            <a:r>
              <a:rPr lang="en-US" b="1" u="sng" dirty="0"/>
              <a:t> </a:t>
            </a:r>
            <a:r>
              <a:rPr lang="en-US" b="1" u="sng" dirty="0">
                <a:solidFill>
                  <a:srgbClr val="2C14DE"/>
                </a:solidFill>
              </a:rPr>
              <a:t>keyword</a:t>
            </a:r>
            <a:r>
              <a:rPr lang="en-US" u="sng" dirty="0"/>
              <a:t> serves </a:t>
            </a:r>
            <a:r>
              <a:rPr lang="en-US" b="1" u="sng" dirty="0">
                <a:solidFill>
                  <a:srgbClr val="C00000"/>
                </a:solidFill>
              </a:rPr>
              <a:t>two purposes</a:t>
            </a:r>
            <a:r>
              <a:rPr lang="en-US" u="sng" dirty="0"/>
              <a:t>: </a:t>
            </a:r>
          </a:p>
          <a:p>
            <a:pPr marL="971550" lvl="1" indent="-514350" algn="just">
              <a:spcAft>
                <a:spcPts val="3000"/>
              </a:spcAft>
              <a:buFont typeface="+mj-lt"/>
              <a:buAutoNum type="arabicPeriod"/>
            </a:pPr>
            <a:r>
              <a:rPr lang="en-US" sz="3000" b="1" dirty="0">
                <a:solidFill>
                  <a:srgbClr val="B80000"/>
                </a:solidFill>
              </a:rPr>
              <a:t>For Programmer</a:t>
            </a:r>
            <a:r>
              <a:rPr lang="en-US" sz="3000" dirty="0"/>
              <a:t>: </a:t>
            </a:r>
            <a:r>
              <a:rPr lang="en-US" sz="3000" b="1" dirty="0"/>
              <a:t>to indicate </a:t>
            </a:r>
            <a:r>
              <a:rPr lang="en-US" sz="3000" dirty="0"/>
              <a:t>a </a:t>
            </a:r>
            <a:r>
              <a:rPr lang="en-US" sz="3000" b="1" dirty="0">
                <a:solidFill>
                  <a:srgbClr val="2C14DE"/>
                </a:solidFill>
              </a:rPr>
              <a:t>virtual function </a:t>
            </a:r>
            <a:r>
              <a:rPr lang="en-US" sz="3000" dirty="0"/>
              <a:t>that is </a:t>
            </a:r>
            <a:r>
              <a:rPr lang="en-US" sz="3000" b="1" dirty="0">
                <a:solidFill>
                  <a:srgbClr val="2C14DE"/>
                </a:solidFill>
              </a:rPr>
              <a:t>overridden</a:t>
            </a:r>
          </a:p>
          <a:p>
            <a:pPr marL="971550" lvl="1" indent="-514350" algn="just">
              <a:spcAft>
                <a:spcPts val="3000"/>
              </a:spcAft>
              <a:buFont typeface="+mj-lt"/>
              <a:buAutoNum type="arabicPeriod"/>
            </a:pPr>
            <a:r>
              <a:rPr lang="en-US" sz="3000" b="1" dirty="0">
                <a:solidFill>
                  <a:srgbClr val="B80000"/>
                </a:solidFill>
              </a:rPr>
              <a:t>For Compiler</a:t>
            </a:r>
            <a:r>
              <a:rPr lang="en-US" sz="3000" dirty="0"/>
              <a:t>: to </a:t>
            </a:r>
            <a:r>
              <a:rPr lang="en-US" sz="3000" b="1" dirty="0">
                <a:solidFill>
                  <a:srgbClr val="2C14DE"/>
                </a:solidFill>
              </a:rPr>
              <a:t>make sure same signature function </a:t>
            </a:r>
            <a:r>
              <a:rPr lang="en-US" sz="3000" b="1" dirty="0"/>
              <a:t>exists</a:t>
            </a:r>
            <a:r>
              <a:rPr lang="en-US" sz="3000" dirty="0"/>
              <a:t> in </a:t>
            </a:r>
            <a:r>
              <a:rPr lang="en-US" sz="3000" b="1" u="sng" dirty="0">
                <a:solidFill>
                  <a:srgbClr val="2C14DE"/>
                </a:solidFill>
              </a:rPr>
              <a:t>Base Class</a:t>
            </a:r>
            <a:r>
              <a:rPr lang="en-US" sz="3000" dirty="0"/>
              <a:t> too (</a:t>
            </a:r>
            <a:r>
              <a:rPr lang="en-US" sz="3000" b="1" i="1" u="sng" dirty="0">
                <a:solidFill>
                  <a:srgbClr val="FF0000"/>
                </a:solidFill>
              </a:rPr>
              <a:t>otherwise a Compilation Error </a:t>
            </a:r>
            <a:r>
              <a:rPr lang="en-US" sz="3000" b="1" i="1" dirty="0">
                <a:solidFill>
                  <a:srgbClr val="FF0000"/>
                </a:solidFill>
              </a:rPr>
              <a:t>)</a:t>
            </a:r>
            <a:r>
              <a:rPr lang="en-US" sz="3000" dirty="0"/>
              <a:t>.</a:t>
            </a:r>
            <a:endParaRPr lang="en-US" altLang="en-US" sz="3000" b="1" dirty="0"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5" y="89974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6022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9974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Example: Classes Using Virtual Functions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839200" cy="5562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u="sng" dirty="0"/>
              <a:t>Class Hierarchy with Virtual Functions: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b="1" u="sng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class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Animal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 	public:</a:t>
            </a:r>
            <a:r>
              <a:rPr lang="en-US" altLang="en-US" sz="2400" b="1" dirty="0">
                <a:solidFill>
                  <a:srgbClr val="008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400" b="1" dirty="0">
                <a:solidFill>
                  <a:srgbClr val="2C14DE"/>
                </a:solidFill>
                <a:latin typeface="Courier New" panose="02070309020205020404" pitchFamily="49" charset="0"/>
              </a:rPr>
              <a:t>virtual</a:t>
            </a:r>
            <a:r>
              <a:rPr lang="en-US" altLang="en-US" sz="2400" b="1" dirty="0">
                <a:solidFill>
                  <a:srgbClr val="2C14DE"/>
                </a:solidFill>
              </a:rPr>
              <a:t> 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2400" b="1" dirty="0">
                <a:solidFill>
                  <a:srgbClr val="008000"/>
                </a:solidFill>
              </a:rPr>
              <a:t> 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id(){</a:t>
            </a:r>
            <a:r>
              <a:rPr lang="en-US" altLang="en-US" sz="2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solidFill>
                  <a:srgbClr val="008000"/>
                </a:solidFill>
              </a:rPr>
              <a:t>  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en-US" sz="2400" b="1" dirty="0">
                <a:solidFill>
                  <a:srgbClr val="008000"/>
                </a:solidFill>
              </a:rPr>
              <a:t>  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"animal";}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class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Cat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 : public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Animal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	public:</a:t>
            </a:r>
            <a:r>
              <a:rPr lang="en-US" altLang="en-US" sz="2400" b="1" dirty="0">
                <a:solidFill>
                  <a:srgbClr val="008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400" b="1" dirty="0">
                <a:solidFill>
                  <a:srgbClr val="2C14DE"/>
                </a:solidFill>
                <a:latin typeface="Courier New" panose="02070309020205020404" pitchFamily="49" charset="0"/>
              </a:rPr>
              <a:t>virtual</a:t>
            </a:r>
            <a:r>
              <a:rPr lang="en-US" altLang="en-US" sz="2400" b="1" dirty="0">
                <a:solidFill>
                  <a:srgbClr val="008000"/>
                </a:solidFill>
              </a:rPr>
              <a:t> 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void id() override {</a:t>
            </a:r>
            <a:r>
              <a:rPr lang="en-US" altLang="en-US" sz="2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 &lt;&lt; "cat";}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class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Dog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 : public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Animal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 	public: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400" b="1" dirty="0">
                <a:solidFill>
                  <a:srgbClr val="008000"/>
                </a:solidFill>
              </a:rPr>
              <a:t> 	</a:t>
            </a:r>
            <a:r>
              <a:rPr lang="en-US" altLang="en-US" sz="2400" b="1" dirty="0">
                <a:solidFill>
                  <a:srgbClr val="2C14DE"/>
                </a:solidFill>
                <a:latin typeface="Courier New" panose="02070309020205020404" pitchFamily="49" charset="0"/>
              </a:rPr>
              <a:t>virtual</a:t>
            </a:r>
            <a:r>
              <a:rPr lang="en-US" altLang="en-US" sz="2400" b="1" dirty="0">
                <a:solidFill>
                  <a:srgbClr val="008000"/>
                </a:solidFill>
              </a:rPr>
              <a:t> 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void id() override {</a:t>
            </a:r>
            <a:r>
              <a:rPr lang="en-US" altLang="en-US" sz="2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 &lt;&lt; "dog";}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75" y="89974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983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89974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b="1" dirty="0">
                <a:solidFill>
                  <a:srgbClr val="B80000"/>
                </a:solidFill>
              </a:rPr>
              <a:t>Virtual Functions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idx="1"/>
          </p:nvPr>
        </p:nvSpPr>
        <p:spPr>
          <a:xfrm>
            <a:off x="76199" y="1066800"/>
            <a:ext cx="9020175" cy="5715000"/>
          </a:xfrm>
        </p:spPr>
        <p:txBody>
          <a:bodyPr/>
          <a:lstStyle/>
          <a:p>
            <a:pPr marL="0" indent="0" defTabSz="263525"/>
            <a:r>
              <a:rPr lang="en-US" altLang="en-US" dirty="0"/>
              <a:t>	</a:t>
            </a:r>
            <a:r>
              <a:rPr lang="en-US" altLang="en-US" dirty="0">
                <a:latin typeface="+mj-lt"/>
              </a:rPr>
              <a:t>If the </a:t>
            </a:r>
            <a:r>
              <a:rPr lang="en-US" altLang="en-US" b="1" dirty="0">
                <a:solidFill>
                  <a:srgbClr val="2F1BC7"/>
                </a:solidFill>
                <a:latin typeface="+mj-lt"/>
              </a:rPr>
              <a:t>member functions </a:t>
            </a:r>
            <a:r>
              <a:rPr lang="en-US" altLang="en-US" b="1" dirty="0">
                <a:solidFill>
                  <a:srgbClr val="B80000"/>
                </a:solidFill>
                <a:latin typeface="+mj-lt"/>
              </a:rPr>
              <a:t>id( ) </a:t>
            </a:r>
            <a:r>
              <a:rPr lang="en-US" altLang="en-US" dirty="0">
                <a:latin typeface="+mj-lt"/>
              </a:rPr>
              <a:t>are </a:t>
            </a:r>
            <a:r>
              <a:rPr lang="en-US" altLang="en-US" b="1" dirty="0">
                <a:latin typeface="+mj-lt"/>
              </a:rPr>
              <a:t>declared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b="1" dirty="0">
                <a:solidFill>
                  <a:srgbClr val="2F1BC7"/>
                </a:solidFill>
                <a:latin typeface="+mj-lt"/>
              </a:rPr>
              <a:t>virtual</a:t>
            </a:r>
            <a:r>
              <a:rPr lang="en-US" altLang="en-US" dirty="0">
                <a:latin typeface="+mj-lt"/>
              </a:rPr>
              <a:t>, then the </a:t>
            </a:r>
            <a:r>
              <a:rPr lang="en-US" altLang="en-US" b="1" dirty="0">
                <a:latin typeface="+mj-lt"/>
              </a:rPr>
              <a:t>code</a:t>
            </a:r>
            <a:r>
              <a:rPr lang="en-US" altLang="en-US" dirty="0">
                <a:latin typeface="+mj-lt"/>
              </a:rPr>
              <a:t>: </a:t>
            </a:r>
            <a:br>
              <a:rPr lang="en-US" altLang="en-US" dirty="0">
                <a:latin typeface="+mj-lt"/>
              </a:rPr>
            </a:br>
            <a:endParaRPr lang="en-US" altLang="en-US" b="1" dirty="0">
              <a:solidFill>
                <a:srgbClr val="3D8963"/>
              </a:solidFill>
              <a:latin typeface="+mj-lt"/>
            </a:endParaRPr>
          </a:p>
          <a:p>
            <a:pPr eaLnBrk="1" hangingPunct="1">
              <a:buFontTx/>
              <a:buNone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400" b="1" dirty="0">
                <a:solidFill>
                  <a:srgbClr val="27558D"/>
                </a:solidFill>
                <a:latin typeface="Consolas" panose="020B0609020204030204" pitchFamily="49" charset="0"/>
              </a:rPr>
              <a:t>Animal *</a:t>
            </a:r>
            <a:r>
              <a:rPr lang="en-US" altLang="en-US" sz="2400" b="1" dirty="0" err="1">
                <a:solidFill>
                  <a:srgbClr val="27558D"/>
                </a:solidFill>
                <a:latin typeface="Consolas" panose="020B0609020204030204" pitchFamily="49" charset="0"/>
              </a:rPr>
              <a:t>pA</a:t>
            </a:r>
            <a:r>
              <a:rPr lang="en-US" altLang="en-US" sz="2400" b="1" dirty="0">
                <a:solidFill>
                  <a:srgbClr val="27558D"/>
                </a:solidFill>
                <a:latin typeface="Consolas" panose="020B0609020204030204" pitchFamily="49" charset="0"/>
              </a:rPr>
              <a:t>[] = {new Animal, new Dog, new Cat};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27558D"/>
                </a:solidFill>
                <a:latin typeface="Consolas" panose="020B0609020204030204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27558D"/>
                </a:solidFill>
                <a:latin typeface="Consolas" panose="020B0609020204030204" pitchFamily="49" charset="0"/>
              </a:rPr>
              <a:t>	for(</a:t>
            </a:r>
            <a:r>
              <a:rPr lang="en-US" altLang="en-US" sz="2400" b="1" dirty="0" err="1">
                <a:solidFill>
                  <a:srgbClr val="27558D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400" b="1" dirty="0">
                <a:solidFill>
                  <a:srgbClr val="27558D"/>
                </a:solidFill>
                <a:latin typeface="Consolas" panose="020B0609020204030204" pitchFamily="49" charset="0"/>
              </a:rPr>
              <a:t> k=0; k&lt;3; k++)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27558D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2400" b="1" dirty="0" err="1">
                <a:solidFill>
                  <a:srgbClr val="27558D"/>
                </a:solidFill>
                <a:latin typeface="Consolas" panose="020B0609020204030204" pitchFamily="49" charset="0"/>
              </a:rPr>
              <a:t>pA</a:t>
            </a:r>
            <a:r>
              <a:rPr lang="en-US" altLang="en-US" sz="2400" b="1" dirty="0">
                <a:solidFill>
                  <a:srgbClr val="27558D"/>
                </a:solidFill>
                <a:latin typeface="Consolas" panose="020B0609020204030204" pitchFamily="49" charset="0"/>
              </a:rPr>
              <a:t>[k]-&gt;id();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1" dirty="0">
              <a:solidFill>
                <a:srgbClr val="27558D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1" dirty="0">
              <a:solidFill>
                <a:srgbClr val="27558D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27558D"/>
                </a:solidFill>
                <a:latin typeface="Consolas" panose="020B0609020204030204" pitchFamily="49" charset="0"/>
              </a:rPr>
              <a:t>	 </a:t>
            </a:r>
            <a:r>
              <a:rPr lang="en-US" altLang="en-US" dirty="0"/>
              <a:t>will print </a:t>
            </a:r>
            <a:r>
              <a:rPr lang="en-US" altLang="en-US" b="1" i="1" dirty="0">
                <a:latin typeface="Courier New" panose="02070309020205020404" pitchFamily="49" charset="0"/>
              </a:rPr>
              <a:t>animal,</a:t>
            </a:r>
            <a:r>
              <a:rPr lang="en-US" altLang="en-US" dirty="0"/>
              <a:t> </a:t>
            </a:r>
            <a:r>
              <a:rPr lang="en-US" altLang="en-US" b="1" i="1" dirty="0">
                <a:latin typeface="Courier New" panose="02070309020205020404" pitchFamily="49" charset="0"/>
              </a:rPr>
              <a:t>dog,</a:t>
            </a:r>
            <a:r>
              <a:rPr lang="en-US" altLang="en-US" dirty="0"/>
              <a:t> </a:t>
            </a:r>
            <a:r>
              <a:rPr lang="en-US" altLang="en-US" b="1" i="1" dirty="0">
                <a:latin typeface="Courier New" panose="02070309020205020404" pitchFamily="49" charset="0"/>
              </a:rPr>
              <a:t>cat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75" y="89974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6979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-21534" y="0"/>
            <a:ext cx="9144000" cy="9144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Polymorphism Example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>(using Base Class’s Pointers and References)</a:t>
            </a:r>
          </a:p>
        </p:txBody>
      </p:sp>
      <p:sp>
        <p:nvSpPr>
          <p:cNvPr id="5" name="Rectangle 4"/>
          <p:cNvSpPr/>
          <p:nvPr/>
        </p:nvSpPr>
        <p:spPr>
          <a:xfrm>
            <a:off x="5466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30093"/>
            <a:ext cx="6400800" cy="26369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15811"/>
            <a:ext cx="5628640" cy="289808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953000" y="5486400"/>
            <a:ext cx="2209800" cy="74732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DEMO:  PolyExample2.cpp</a:t>
            </a:r>
          </a:p>
        </p:txBody>
      </p:sp>
    </p:spTree>
    <p:extLst>
      <p:ext uri="{BB962C8B-B14F-4D97-AF65-F5344CB8AC3E}">
        <p14:creationId xmlns:p14="http://schemas.microsoft.com/office/powerpoint/2010/main" val="94224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6502</TotalTime>
  <Words>8753</Words>
  <Application>Microsoft Office PowerPoint</Application>
  <PresentationFormat>On-screen Show (4:3)</PresentationFormat>
  <Paragraphs>1674</Paragraphs>
  <Slides>135</Slides>
  <Notes>54</Notes>
  <HiddenSlides>3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135</vt:i4>
      </vt:variant>
    </vt:vector>
  </HeadingPairs>
  <TitlesOfParts>
    <vt:vector size="150" baseType="lpstr">
      <vt:lpstr>ＭＳ Ｐゴシック</vt:lpstr>
      <vt:lpstr>SimSun</vt:lpstr>
      <vt:lpstr>Arial</vt:lpstr>
      <vt:lpstr>Calibri</vt:lpstr>
      <vt:lpstr>Cascadia Mono</vt:lpstr>
      <vt:lpstr>Comic Sans MS</vt:lpstr>
      <vt:lpstr>Consolas</vt:lpstr>
      <vt:lpstr>Courier</vt:lpstr>
      <vt:lpstr>Courier New</vt:lpstr>
      <vt:lpstr>Helvetica</vt:lpstr>
      <vt:lpstr>Times New Roman</vt:lpstr>
      <vt:lpstr>Wingdings</vt:lpstr>
      <vt:lpstr>Office Theme</vt:lpstr>
      <vt:lpstr>Document</vt:lpstr>
      <vt:lpstr>VISIO</vt:lpstr>
      <vt:lpstr>Inheritance and Polymorphism  </vt:lpstr>
      <vt:lpstr>contents</vt:lpstr>
      <vt:lpstr> Part 1</vt:lpstr>
      <vt:lpstr>Inheritance</vt:lpstr>
      <vt:lpstr>Introduction - Inheritance</vt:lpstr>
      <vt:lpstr>Is-A vs Has-A relationship</vt:lpstr>
      <vt:lpstr>Introduction - Inheritance</vt:lpstr>
      <vt:lpstr>Inheriting Data and Functions</vt:lpstr>
      <vt:lpstr>Some definitions in class hierarchy</vt:lpstr>
      <vt:lpstr>Animals: Class’s hierarchy</vt:lpstr>
      <vt:lpstr>Inheritance Examples</vt:lpstr>
      <vt:lpstr>Another example: University’s community member’s hierarchy</vt:lpstr>
      <vt:lpstr>Inheritance Concept</vt:lpstr>
      <vt:lpstr>Inheritance Concept</vt:lpstr>
      <vt:lpstr>Inheritance Concept</vt:lpstr>
      <vt:lpstr>Inheritance Concept</vt:lpstr>
      <vt:lpstr>Define a Class Hierarchy</vt:lpstr>
      <vt:lpstr>Class Derivation</vt:lpstr>
      <vt:lpstr>What to inherit?</vt:lpstr>
      <vt:lpstr>Access Control Over the Members</vt:lpstr>
      <vt:lpstr>Constructor Rules for Derived Classes </vt:lpstr>
      <vt:lpstr>Constructor Rules for Derived Classes </vt:lpstr>
      <vt:lpstr>Define its Own Members</vt:lpstr>
      <vt:lpstr>Even more …</vt:lpstr>
      <vt:lpstr>PowerPoint Presentation</vt:lpstr>
      <vt:lpstr>point and circle classes</vt:lpstr>
      <vt:lpstr>PowerPoint Presentation</vt:lpstr>
      <vt:lpstr>PowerPoint Presentation</vt:lpstr>
      <vt:lpstr> Part 2</vt:lpstr>
      <vt:lpstr>Class Derivation</vt:lpstr>
      <vt:lpstr>Order of execution of Constructors/Destructors</vt:lpstr>
      <vt:lpstr>Order of execution of Constructors/Destructors</vt:lpstr>
      <vt:lpstr>Example</vt:lpstr>
      <vt:lpstr>Example – cont.</vt:lpstr>
      <vt:lpstr>Example – cont.</vt:lpstr>
      <vt:lpstr>Example – cont.</vt:lpstr>
      <vt:lpstr>Types of inheritance</vt:lpstr>
      <vt:lpstr>Public Inheritance</vt:lpstr>
      <vt:lpstr>Protected Inheritance</vt:lpstr>
      <vt:lpstr>Private Inheritance</vt:lpstr>
      <vt:lpstr>public, protected and private Inheritance</vt:lpstr>
      <vt:lpstr>Multiple Inheritance</vt:lpstr>
      <vt:lpstr>What is Multiple Inheritance?</vt:lpstr>
      <vt:lpstr>PowerPoint Presentation</vt:lpstr>
      <vt:lpstr>PowerPoint Presentation</vt:lpstr>
      <vt:lpstr>Example  (ambiguity)</vt:lpstr>
      <vt:lpstr>Solution (virtual inheritance)</vt:lpstr>
      <vt:lpstr>Another example</vt:lpstr>
      <vt:lpstr>Another example</vt:lpstr>
      <vt:lpstr>Another example</vt:lpstr>
      <vt:lpstr>Another example</vt:lpstr>
      <vt:lpstr>Multiple Inheritance</vt:lpstr>
      <vt:lpstr>PowerPoint Presentation</vt:lpstr>
      <vt:lpstr>PowerPoint Presentation</vt:lpstr>
      <vt:lpstr>PowerPoint Presentation</vt:lpstr>
      <vt:lpstr>PowerPoint Presentation</vt:lpstr>
      <vt:lpstr>What is the solution?</vt:lpstr>
      <vt:lpstr>PowerPoint Presentation</vt:lpstr>
      <vt:lpstr>PowerPoint Presentation</vt:lpstr>
      <vt:lpstr>Friend Functions and Classes</vt:lpstr>
      <vt:lpstr>Friend Functions - Examples</vt:lpstr>
      <vt:lpstr>Friend Classes</vt:lpstr>
      <vt:lpstr>PowerPoint Presentation</vt:lpstr>
      <vt:lpstr> Part 3</vt:lpstr>
      <vt:lpstr>Objectives</vt:lpstr>
      <vt:lpstr>Binding Process</vt:lpstr>
      <vt:lpstr>Compile-time Binding (Static Binding)</vt:lpstr>
      <vt:lpstr>Run-time Binding (Dynamic Binding)</vt:lpstr>
      <vt:lpstr>Polymorphism</vt:lpstr>
      <vt:lpstr>Polymorphism</vt:lpstr>
      <vt:lpstr>Static Polymorphism</vt:lpstr>
      <vt:lpstr>Graphics Drawing Software, name these items?</vt:lpstr>
      <vt:lpstr>Graphics Drawing Software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Polymorphism Scenario in C++</vt:lpstr>
      <vt:lpstr>Pointers to Derived Classes</vt:lpstr>
      <vt:lpstr>Pointers to Derived Classes (contd.)</vt:lpstr>
      <vt:lpstr>Pointers to Derived Classes (contd.)</vt:lpstr>
      <vt:lpstr>Pointers to Derived Classes (contd.)</vt:lpstr>
      <vt:lpstr>Pointer of Base Class</vt:lpstr>
      <vt:lpstr>Reference of Base Class</vt:lpstr>
      <vt:lpstr>Pointer of Base Class</vt:lpstr>
      <vt:lpstr>Summary – Based and Derived Class Pointers</vt:lpstr>
      <vt:lpstr>Pointers to Derived Classes</vt:lpstr>
      <vt:lpstr>Virtual Functions based Shapes</vt:lpstr>
      <vt:lpstr>Virtual function</vt:lpstr>
      <vt:lpstr>Virtual Functions</vt:lpstr>
      <vt:lpstr>Virtual Functions</vt:lpstr>
      <vt:lpstr>Introduction to Virtual Functions</vt:lpstr>
      <vt:lpstr>Virtual Functions</vt:lpstr>
      <vt:lpstr>Redefine Vs. Override</vt:lpstr>
      <vt:lpstr>Virtual Functions and override Keyword</vt:lpstr>
      <vt:lpstr>Example: Classes Using Virtual Functions</vt:lpstr>
      <vt:lpstr>Virtual Functions</vt:lpstr>
      <vt:lpstr>Polymorphism Example (using Base Class’s Pointers and References)</vt:lpstr>
      <vt:lpstr>Virtual Functions</vt:lpstr>
      <vt:lpstr>Virtual Functions</vt:lpstr>
      <vt:lpstr>Virtual Functions</vt:lpstr>
      <vt:lpstr>Virtual Function with multilevel inheritance</vt:lpstr>
      <vt:lpstr>Virtual Function with multilevel inheritance</vt:lpstr>
      <vt:lpstr>Virtual Function with multilevel inheritance</vt:lpstr>
      <vt:lpstr>with multiple inheritance</vt:lpstr>
      <vt:lpstr>Virtual Constructor/Destructors</vt:lpstr>
      <vt:lpstr>Virtual Destructors (contd.)</vt:lpstr>
      <vt:lpstr>Virtual Destructors (contd.)</vt:lpstr>
      <vt:lpstr>Destructors</vt:lpstr>
      <vt:lpstr>Contd.</vt:lpstr>
      <vt:lpstr>Part 3 - Contents</vt:lpstr>
      <vt:lpstr>Classes in C++</vt:lpstr>
      <vt:lpstr>Concrete Classes</vt:lpstr>
      <vt:lpstr>Abstract Classes</vt:lpstr>
      <vt:lpstr>Pure virtual Functions</vt:lpstr>
      <vt:lpstr>Pure virtual Functions (cont.)</vt:lpstr>
      <vt:lpstr>Pure virtual Functions (cont.)</vt:lpstr>
      <vt:lpstr>Pure virtual Functions (cont.)</vt:lpstr>
      <vt:lpstr>Purpose</vt:lpstr>
      <vt:lpstr>Why Do we Want to do This?</vt:lpstr>
      <vt:lpstr>Case Study: Payroll System Using Polymorphism</vt:lpstr>
      <vt:lpstr>Case Study: Payroll System Using Polymorphism</vt:lpstr>
      <vt:lpstr>Employee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aleem</dc:creator>
  <cp:lastModifiedBy>kainat Iqbal</cp:lastModifiedBy>
  <cp:revision>552</cp:revision>
  <dcterms:created xsi:type="dcterms:W3CDTF">2012-08-28T12:59:58Z</dcterms:created>
  <dcterms:modified xsi:type="dcterms:W3CDTF">2024-11-07T07:10:31Z</dcterms:modified>
</cp:coreProperties>
</file>