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DE28DF-8CFC-431E-86B4-BADF9B9228AE}">
  <a:tblStyle styleId="{EDDE28DF-8CFC-431E-86B4-BADF9B9228A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bold.fntdata"/><Relationship Id="rId10" Type="http://schemas.openxmlformats.org/officeDocument/2006/relationships/slide" Target="slides/slide5.xml"/><Relationship Id="rId21" Type="http://schemas.openxmlformats.org/officeDocument/2006/relationships/font" Target="fonts/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</a:rPr>
              <a:t>Object Oriented Programming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90966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CS1004</a:t>
            </a:r>
            <a:endParaRPr/>
          </a:p>
        </p:txBody>
      </p:sp>
      <p:pic>
        <p:nvPicPr>
          <p:cNvPr descr="Head with Gears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0" name="Google Shape;90;p13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Limit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sizeof(x)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Numeric Data Types (int, float, complex)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Integers (int,long)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Floating-point numbers (float,double)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arithmetic operations on numeric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Converting between numeric types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Text Data Type (str)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Strings (str)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and manipulating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concatenation and formatting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string methods (length(), etc.)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Basic Input/Output Operations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5"/>
          <p:cNvGrpSpPr/>
          <p:nvPr/>
        </p:nvGrpSpPr>
        <p:grpSpPr>
          <a:xfrm>
            <a:off x="5303520" y="677329"/>
            <a:ext cx="6364224" cy="5512484"/>
            <a:chOff x="0" y="673"/>
            <a:chExt cx="6364224" cy="5512484"/>
          </a:xfrm>
        </p:grpSpPr>
        <p:sp>
          <p:nvSpPr>
            <p:cNvPr id="253" name="Google Shape;253;p25"/>
            <p:cNvSpPr/>
            <p:nvPr/>
          </p:nvSpPr>
          <p:spPr>
            <a:xfrm>
              <a:off x="0" y="673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76436" y="355047"/>
              <a:ext cx="866247" cy="8662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cout function for output</a:t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0" y="1969418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76436" y="2323792"/>
              <a:ext cx="866247" cy="8662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Getting user input with cin</a:t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0" y="3938162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76436" y="4292537"/>
              <a:ext cx="866247" cy="8662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Formatting output strings</a:t>
              </a:r>
              <a:endParaRPr/>
            </a:p>
          </p:txBody>
        </p:sp>
      </p:grp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Boolean Data Type (bool)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Booleans (bool)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Understanding True and False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operations (and, or, not)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Comparison operators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Practical uses of boolean data types</a:t>
            </a:r>
            <a:endParaRPr/>
          </a:p>
        </p:txBody>
      </p:sp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 Operations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0" name="Google Shape;100;p14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4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dk2"/>
                </a:solidFill>
              </a:rPr>
              <a:t>Course Instructor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Dr. Zeshan Khan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Assistant Professor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Office # C503B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zeshan.khan@nu.edu.pk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</a:t>
            </a:r>
            <a:endParaRPr/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644056" y="228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{EDDE28DF-8CFC-431E-86B4-BADF9B9228AE}</a:tableStyleId>
              </a:tblPr>
              <a:tblGrid>
                <a:gridCol w="10927825"/>
              </a:tblGrid>
              <a:tr h="10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Basics of programming, Programming tools, data types, memory sizes for data types, data limits in data types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10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Conditions, if, Switch, nested if conditions, Array basics, list basics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Loop for and while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Pointers, Functions, pass by value and by reference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 anchor="ctr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Introduction to classes (class keyword),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 anchor="ctr"/>
                </a:tc>
              </a:tr>
            </a:tbl>
          </a:graphicData>
        </a:graphic>
      </p:graphicFrame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Outline…</a:t>
            </a:r>
            <a:endParaRPr/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644056" y="2140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{EDDE28DF-8CFC-431E-86B4-BADF9B9228AE}</a:tableStyleId>
              </a:tblPr>
              <a:tblGrid>
                <a:gridCol w="10927825"/>
              </a:tblGrid>
              <a:tr h="81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F3F3F"/>
                          </a:solidFill>
                        </a:rPr>
                        <a:t>Access specifiers, public, private, protected</a:t>
                      </a:r>
                      <a:endParaRPr b="1"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71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3F3F3F"/>
                          </a:solidFill>
                        </a:rPr>
                        <a:t>constructors vs. destructors, copy constructor, overloading constructors, this pointer for function call resolution</a:t>
                      </a:r>
                      <a:endParaRPr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208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3F3F3F"/>
                          </a:solidFill>
                        </a:rPr>
                        <a:t>Function overloading, introduction to operator overloading, unary and binary operators overloading, member vs. global functions for operator overloading, stream insertion and extraction operators overloading</a:t>
                      </a:r>
                      <a:endParaRPr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Outline…</a:t>
            </a:r>
            <a:endParaRPr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644056" y="238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{EDDE28DF-8CFC-431E-86B4-BADF9B9228AE}</a:tableStyleId>
              </a:tblPr>
              <a:tblGrid>
                <a:gridCol w="10927825"/>
              </a:tblGrid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Identifying classes and defining relationships, introduction to composition (Association &amp; Aggregation), separating interface from implementation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inheritance, types of inheritance, function overriding, function overriding vs. overloading, single vs. multiple inheritance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polymorphism, virtual vs. non-virtual functions, abstract vs. concrete classes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templates, template functions and template classes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STL containers: vector, list, and maps; STL iterators and algorithms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Setup C++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en-US" sz="3600">
                <a:solidFill>
                  <a:srgbClr val="FFFFFF"/>
                </a:solidFill>
              </a:rPr>
              <a:t>Code in C++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198993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#include&lt;iostream&gt;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namespace std;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\\first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cout&lt;&lt;“Hello World”;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}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Header directives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Namespace (set of classes, functions)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Return type, function name,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 something on screen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Coding in C++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173" name="Google Shape;173;p20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Comments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Running a program</a:t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Variables and Assignment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926277" y="2775097"/>
            <a:ext cx="10363386" cy="3371168"/>
            <a:chOff x="282221" y="159118"/>
            <a:chExt cx="10363386" cy="3371168"/>
          </a:xfrm>
        </p:grpSpPr>
        <p:sp>
          <p:nvSpPr>
            <p:cNvPr id="193" name="Google Shape;193;p21"/>
            <p:cNvSpPr/>
            <p:nvPr/>
          </p:nvSpPr>
          <p:spPr>
            <a:xfrm>
              <a:off x="282221" y="159118"/>
              <a:ext cx="1371985" cy="1371985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70337" y="447234"/>
              <a:ext cx="795751" cy="7957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Variables (int, float, double, char)</a:t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5745661" y="159118"/>
              <a:ext cx="1371985" cy="1371985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6033778" y="447234"/>
              <a:ext cx="795751" cy="7957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Assignment</a:t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82221" y="2158301"/>
              <a:ext cx="1371985" cy="1371985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70337" y="2446418"/>
              <a:ext cx="795751" cy="795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Rules for naming variables</a:t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745661" y="2158301"/>
              <a:ext cx="1371985" cy="1371985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033778" y="2446418"/>
              <a:ext cx="795751" cy="7957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assignments in a single line </a:t>
              </a:r>
              <a:endParaRPr/>
            </a:p>
          </p:txBody>
        </p:sp>
      </p:grp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