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21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69"/>
      <p:bold r:id="rId70"/>
      <p:italic r:id="rId71"/>
      <p:boldItalic r:id="rId72"/>
    </p:embeddedFont>
    <p:embeddedFont>
      <p:font typeface="Comic Sans MS" panose="030F0702030302020204" pitchFamily="66" charset="0"/>
      <p:regular r:id="rId73"/>
      <p:bold r:id="rId74"/>
      <p:italic r:id="rId75"/>
      <p:boldItalic r:id="rId76"/>
    </p:embeddedFont>
    <p:embeddedFont>
      <p:font typeface="Consolas" panose="020B0609020204030204" pitchFamily="49" charset="0"/>
      <p:regular r:id="rId77"/>
      <p:bold r:id="rId78"/>
      <p:italic r:id="rId79"/>
      <p:boldItalic r:id="rId80"/>
    </p:embeddedFont>
    <p:embeddedFont>
      <p:font typeface="Roboto" panose="02000000000000000000" pitchFamily="2" charset="0"/>
      <p:regular r:id="rId81"/>
      <p:bold r:id="rId82"/>
      <p:italic r:id="rId83"/>
      <p:boldItalic r:id="rId84"/>
    </p:embeddedFont>
    <p:embeddedFont>
      <p:font typeface="Times" panose="02020603050405020304" pitchFamily="18" charset="0"/>
      <p:regular r:id="rId85"/>
      <p:bold r:id="rId86"/>
      <p:italic r:id="rId87"/>
      <p:boldItalic r:id="rId8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9" roundtripDataSignature="AMtx7mgAkQq3HFWq9toykkHjwAQyHRKO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64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84" Type="http://schemas.openxmlformats.org/officeDocument/2006/relationships/font" Target="fonts/font16.fntdata"/><Relationship Id="rId89" Type="http://customschemas.google.com/relationships/presentationmetadata" Target="meta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6.fntdata"/><Relationship Id="rId79" Type="http://schemas.openxmlformats.org/officeDocument/2006/relationships/font" Target="fonts/font11.fntdata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4.fntdata"/><Relationship Id="rId80" Type="http://schemas.openxmlformats.org/officeDocument/2006/relationships/font" Target="fonts/font12.fntdata"/><Relationship Id="rId85" Type="http://schemas.openxmlformats.org/officeDocument/2006/relationships/font" Target="fonts/font17.fntdata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2.fntdata"/><Relationship Id="rId75" Type="http://schemas.openxmlformats.org/officeDocument/2006/relationships/font" Target="fonts/font7.fntdata"/><Relationship Id="rId83" Type="http://schemas.openxmlformats.org/officeDocument/2006/relationships/font" Target="fonts/font15.fntdata"/><Relationship Id="rId88" Type="http://schemas.openxmlformats.org/officeDocument/2006/relationships/font" Target="fonts/font20.fntdata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5.fntdata"/><Relationship Id="rId78" Type="http://schemas.openxmlformats.org/officeDocument/2006/relationships/font" Target="fonts/font10.fntdata"/><Relationship Id="rId81" Type="http://schemas.openxmlformats.org/officeDocument/2006/relationships/font" Target="fonts/font13.fntdata"/><Relationship Id="rId86" Type="http://schemas.openxmlformats.org/officeDocument/2006/relationships/font" Target="fonts/font18.fntdata"/><Relationship Id="rId9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8.fntdata"/><Relationship Id="rId7" Type="http://schemas.openxmlformats.org/officeDocument/2006/relationships/slide" Target="slides/slide6.xml"/><Relationship Id="rId71" Type="http://schemas.openxmlformats.org/officeDocument/2006/relationships/font" Target="fonts/font3.fntdata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9.fntdata"/><Relationship Id="rId61" Type="http://schemas.openxmlformats.org/officeDocument/2006/relationships/slide" Target="slides/slide60.xml"/><Relationship Id="rId82" Type="http://schemas.openxmlformats.org/officeDocument/2006/relationships/font" Target="fonts/font1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font" Target="fonts/font9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shan khan" userId="860a7133-657c-43e7-a51a-16ddffe6fb40" providerId="ADAL" clId="{20CC56EF-50D9-4FBF-9D69-A40F5B06C46E}"/>
    <pc:docChg chg="addSld delSld modSld sldOrd">
      <pc:chgData name="zeshan khan" userId="860a7133-657c-43e7-a51a-16ddffe6fb40" providerId="ADAL" clId="{20CC56EF-50D9-4FBF-9D69-A40F5B06C46E}" dt="2024-10-18T03:18:57.679" v="36" actId="403"/>
      <pc:docMkLst>
        <pc:docMk/>
      </pc:docMkLst>
      <pc:sldChg chg="modSp new mod">
        <pc:chgData name="zeshan khan" userId="860a7133-657c-43e7-a51a-16ddffe6fb40" providerId="ADAL" clId="{20CC56EF-50D9-4FBF-9D69-A40F5B06C46E}" dt="2024-10-18T03:18:57.679" v="36" actId="403"/>
        <pc:sldMkLst>
          <pc:docMk/>
          <pc:sldMk cId="2493644425" sldId="321"/>
        </pc:sldMkLst>
        <pc:spChg chg="mod">
          <ac:chgData name="zeshan khan" userId="860a7133-657c-43e7-a51a-16ddffe6fb40" providerId="ADAL" clId="{20CC56EF-50D9-4FBF-9D69-A40F5B06C46E}" dt="2024-10-18T03:18:57.679" v="36" actId="403"/>
          <ac:spMkLst>
            <pc:docMk/>
            <pc:sldMk cId="2493644425" sldId="321"/>
            <ac:spMk id="2" creationId="{CDC27822-44B3-C1FA-B4C4-2F859FE7815B}"/>
          </ac:spMkLst>
        </pc:spChg>
        <pc:spChg chg="mod">
          <ac:chgData name="zeshan khan" userId="860a7133-657c-43e7-a51a-16ddffe6fb40" providerId="ADAL" clId="{20CC56EF-50D9-4FBF-9D69-A40F5B06C46E}" dt="2024-10-18T03:18:54.586" v="32" actId="20577"/>
          <ac:spMkLst>
            <pc:docMk/>
            <pc:sldMk cId="2493644425" sldId="321"/>
            <ac:spMk id="3" creationId="{A986CF40-40EA-1C94-3B13-7E10A1D0BB42}"/>
          </ac:spMkLst>
        </pc:spChg>
      </pc:sldChg>
      <pc:sldChg chg="new del ord">
        <pc:chgData name="zeshan khan" userId="860a7133-657c-43e7-a51a-16ddffe6fb40" providerId="ADAL" clId="{20CC56EF-50D9-4FBF-9D69-A40F5B06C46E}" dt="2024-10-18T03:17:47.456" v="3" actId="47"/>
        <pc:sldMkLst>
          <pc:docMk/>
          <pc:sldMk cId="2495230871" sldId="32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8" name="Google Shape;23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3" name="Google Shape;25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4" name="Google Shape;27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2" name="Google Shape;28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4" name="Google Shape;34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92150"/>
            <a:ext cx="4554538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92150"/>
            <a:ext cx="4554538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Google Shape;36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5" name="Google Shape;37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2" name="Google Shape;38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92150"/>
            <a:ext cx="4554538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6" name="Google Shape;39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3" name="Google Shape;523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0" name="Google Shape;650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5" name="Google Shape;665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3" name="Google Shape;673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1" name="Google Shape;681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6" name="Google Shape;696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1" name="Google Shape;71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8" name="Google Shape;728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7"/>
          <p:cNvSpPr txBox="1"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8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8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8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7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>
  <p:cSld name="Titelfolie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1"/>
          <p:cNvSpPr/>
          <p:nvPr/>
        </p:nvSpPr>
        <p:spPr>
          <a:xfrm>
            <a:off x="-37168" y="0"/>
            <a:ext cx="9181167" cy="685799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71"/>
          <p:cNvSpPr txBox="1">
            <a:spLocks noGrp="1"/>
          </p:cNvSpPr>
          <p:nvPr>
            <p:ph type="ctrTitle"/>
          </p:nvPr>
        </p:nvSpPr>
        <p:spPr>
          <a:xfrm>
            <a:off x="648633" y="20422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1"/>
          <p:cNvSpPr txBox="1">
            <a:spLocks noGrp="1"/>
          </p:cNvSpPr>
          <p:nvPr>
            <p:ph type="subTitle" idx="1"/>
          </p:nvPr>
        </p:nvSpPr>
        <p:spPr>
          <a:xfrm>
            <a:off x="2558716" y="3933699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9pPr>
          </a:lstStyle>
          <a:p>
            <a:endParaRPr/>
          </a:p>
        </p:txBody>
      </p:sp>
      <p:pic>
        <p:nvPicPr>
          <p:cNvPr id="41" name="Google Shape;41;p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41786" y="5704389"/>
            <a:ext cx="1062970" cy="859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nti.com/aliam7g7z1p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"/>
          <p:cNvSpPr/>
          <p:nvPr/>
        </p:nvSpPr>
        <p:spPr>
          <a:xfrm>
            <a:off x="1219200" y="5486400"/>
            <a:ext cx="6400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163513" y="5961063"/>
            <a:ext cx="2133600" cy="88265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dk1"/>
                </a:solidFill>
              </a:rPr>
              <a:t>CS1004 Object Oriented Programming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Why Inheritance?</a:t>
            </a:r>
            <a:endParaRPr/>
          </a:p>
        </p:txBody>
      </p:sp>
      <p:sp>
        <p:nvSpPr>
          <p:cNvPr id="219" name="Google Shape;219;p10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Inheritance provides us a mechanism of software </a:t>
            </a:r>
            <a:r>
              <a:rPr lang="en-US">
                <a:solidFill>
                  <a:srgbClr val="0070C0"/>
                </a:solidFill>
              </a:rPr>
              <a:t>reusability </a:t>
            </a:r>
            <a:r>
              <a:rPr lang="en-US"/>
              <a:t>which is one of the most important principles of software engineering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Show similarities</a:t>
            </a:r>
            <a:endParaRPr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Easy modification by performing </a:t>
            </a:r>
            <a:r>
              <a:rPr lang="en-US">
                <a:solidFill>
                  <a:srgbClr val="0070C0"/>
                </a:solidFill>
              </a:rPr>
              <a:t>modification in one place </a:t>
            </a:r>
            <a:endParaRPr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>
              <a:solidFill>
                <a:srgbClr val="0070C0"/>
              </a:solidFill>
            </a:endParaRPr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0070C0"/>
                </a:solidFill>
              </a:rPr>
              <a:t>Avoid redundancy</a:t>
            </a:r>
            <a:r>
              <a:rPr lang="en-US"/>
              <a:t>, leading to smaller and more efficient model, easier to understand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20" name="Google Shape;220;p10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Inheritance – Terminology and Notation</a:t>
            </a:r>
            <a:endParaRPr/>
          </a:p>
        </p:txBody>
      </p:sp>
      <p:sp>
        <p:nvSpPr>
          <p:cNvPr id="226" name="Google Shape;226;p11"/>
          <p:cNvSpPr txBox="1">
            <a:spLocks noGrp="1"/>
          </p:cNvSpPr>
          <p:nvPr>
            <p:ph type="body" idx="1"/>
          </p:nvPr>
        </p:nvSpPr>
        <p:spPr>
          <a:xfrm>
            <a:off x="304800" y="1600200"/>
            <a:ext cx="8610600" cy="4812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lang="en-US" sz="2400" b="1">
                <a:solidFill>
                  <a:srgbClr val="0070C0"/>
                </a:solidFill>
              </a:rPr>
              <a:t>Base class </a:t>
            </a:r>
            <a:r>
              <a:rPr lang="en-US" sz="2400"/>
              <a:t>(or parent or superclass) – inherited from</a:t>
            </a:r>
            <a:endParaRPr/>
          </a:p>
          <a:p>
            <a:pPr marL="342900" lvl="0" indent="-201930" algn="l" rtl="0">
              <a:lnSpc>
                <a:spcPct val="85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/>
          </a:p>
          <a:p>
            <a:pPr marL="342900" lvl="0" indent="-342900" algn="l" rtl="0">
              <a:lnSpc>
                <a:spcPct val="85000"/>
              </a:lnSpc>
              <a:spcBef>
                <a:spcPts val="444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lang="en-US" sz="2400" b="1">
                <a:solidFill>
                  <a:srgbClr val="0070C0"/>
                </a:solidFill>
              </a:rPr>
              <a:t>Derived class </a:t>
            </a:r>
            <a:r>
              <a:rPr lang="en-US" sz="2400"/>
              <a:t>(or child or subclass) – inherits from the base class</a:t>
            </a:r>
            <a:endParaRPr/>
          </a:p>
          <a:p>
            <a:pPr marL="342900" lvl="0" indent="-201930" algn="l" rtl="0">
              <a:lnSpc>
                <a:spcPct val="85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/>
          </a:p>
          <a:p>
            <a:pPr marL="342900" lvl="0" indent="-342900" algn="l" rtl="0">
              <a:lnSpc>
                <a:spcPct val="85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 b="1" u="sng"/>
              <a:t>Notation:</a:t>
            </a:r>
            <a:endParaRPr/>
          </a:p>
          <a:p>
            <a:pPr marL="342900" lvl="0" indent="-201930" algn="l" rtl="0">
              <a:lnSpc>
                <a:spcPct val="85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 b="1" u="sng"/>
          </a:p>
          <a:p>
            <a:pPr marL="742950" lvl="1" indent="-28575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class Student 	      // base class</a:t>
            </a:r>
            <a:endParaRPr/>
          </a:p>
          <a:p>
            <a:pPr marL="742950" lvl="1" indent="-28575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marL="742950" lvl="1" indent="-28575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  <a:p>
            <a:pPr marL="742950" lvl="1" indent="-28575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	};</a:t>
            </a:r>
            <a:endParaRPr/>
          </a:p>
          <a:p>
            <a:pPr marL="742950" lvl="1" indent="-28575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	class UnderGrad </a:t>
            </a:r>
            <a:r>
              <a:rPr lang="en-US"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742950" lvl="1" indent="-28575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	{							// derived class</a:t>
            </a:r>
            <a:endParaRPr/>
          </a:p>
          <a:p>
            <a:pPr marL="742950" lvl="1" indent="-28575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  <a:p>
            <a:pPr marL="742950" lvl="1" indent="-28575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	};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Inheriting Data and Functions</a:t>
            </a:r>
            <a:endParaRPr/>
          </a:p>
        </p:txBody>
      </p:sp>
      <p:sp>
        <p:nvSpPr>
          <p:cNvPr id="232" name="Google Shape;232;p12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All data members and member functions of base class are inherited to derived class, except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Constructors, destructors and = operator are </a:t>
            </a:r>
            <a:r>
              <a:rPr lang="en-US" b="1" i="1">
                <a:solidFill>
                  <a:srgbClr val="0070C0"/>
                </a:solidFill>
              </a:rPr>
              <a:t>not inherited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33" name="Google Shape;233;p12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What Does a Child Class Have?</a:t>
            </a:r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/>
              <a:t>In the Student and underGrad example shown earlier: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/>
              <a:t>An object of the </a:t>
            </a:r>
            <a:r>
              <a:rPr lang="en-US" i="1">
                <a:solidFill>
                  <a:srgbClr val="FF0000"/>
                </a:solidFill>
              </a:rPr>
              <a:t>derived class </a:t>
            </a:r>
            <a:r>
              <a:rPr lang="en-US"/>
              <a:t>has: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all members defined in child class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all members of the parent class </a:t>
            </a:r>
            <a:r>
              <a:rPr lang="en-US">
                <a:solidFill>
                  <a:srgbClr val="0070C0"/>
                </a:solidFill>
              </a:rPr>
              <a:t>except </a:t>
            </a:r>
            <a:r>
              <a:rPr lang="en-US"/>
              <a:t>constructors, destructors and operator=</a:t>
            </a:r>
            <a:br>
              <a:rPr lang="en-US"/>
            </a:b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/>
              <a:t>An object of the </a:t>
            </a:r>
            <a:r>
              <a:rPr lang="en-US" i="1">
                <a:solidFill>
                  <a:srgbClr val="FF0000"/>
                </a:solidFill>
              </a:rPr>
              <a:t>derived class </a:t>
            </a:r>
            <a:r>
              <a:rPr lang="en-US"/>
              <a:t>can use: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all </a:t>
            </a: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/>
              <a:t> members defined in child class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all </a:t>
            </a: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/>
              <a:t> members defined in parent class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 txBox="1">
            <a:spLocks noGrp="1"/>
          </p:cNvSpPr>
          <p:nvPr>
            <p:ph type="body" idx="1"/>
          </p:nvPr>
        </p:nvSpPr>
        <p:spPr>
          <a:xfrm>
            <a:off x="63011" y="-12980"/>
            <a:ext cx="5004289" cy="6831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None/>
            </a:pPr>
            <a:r>
              <a:rPr lang="en-US" sz="15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//*********Inheritance Example************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8000"/>
              </a:buClr>
              <a:buSzPts val="1500"/>
              <a:buNone/>
            </a:pPr>
            <a:r>
              <a:rPr lang="en-US" sz="15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//Car is "IS-A" Vehicle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500"/>
              <a:buNone/>
            </a:pP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Vehicle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500"/>
              <a:buNone/>
            </a:pP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speed;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500"/>
              <a:buNone/>
            </a:pP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Vehicle() {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speed = 0;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5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"\nVehicle constructor"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setSpeed(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spd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speed = </a:t>
            </a:r>
            <a:r>
              <a:rPr lang="en-US" sz="15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spd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getSpeed() {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speed;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start() {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5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"\nStart Vehicle"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stop() {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5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"\nStop Vehicle"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247" name="Google Shape;247;p14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48" name="Google Shape;248;p14"/>
          <p:cNvSpPr txBox="1"/>
          <p:nvPr/>
        </p:nvSpPr>
        <p:spPr>
          <a:xfrm>
            <a:off x="4856070" y="39945"/>
            <a:ext cx="4224919" cy="683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Consolas"/>
              <a:buNone/>
            </a:pPr>
            <a:r>
              <a:rPr lang="en-US" sz="15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5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 sz="15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US" sz="15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5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Vehicle</a:t>
            </a:r>
            <a:r>
              <a:rPr lang="en-US" sz="15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Consolas"/>
              <a:buNone/>
            </a:pPr>
            <a:r>
              <a:rPr lang="en-US" sz="15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5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wheels;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Consolas"/>
              <a:buNone/>
            </a:pPr>
            <a:r>
              <a:rPr lang="en-US" sz="15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5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Car()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wheels = 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5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5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"\nCar constructor"</a:t>
            </a:r>
            <a:r>
              <a:rPr lang="en-US" sz="15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5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5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accelerate()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500" b="0" i="0" u="none" strike="noStrike" cap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speed++;   cannot be    accessed directly, private</a:t>
            </a:r>
            <a:endParaRPr sz="15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500" b="0" i="0" u="none" strike="noStrike" cap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//use setters and getters of base class to access private members</a:t>
            </a:r>
            <a:endParaRPr sz="15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5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5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"\nCar accelerating"</a:t>
            </a:r>
            <a:r>
              <a:rPr lang="en-US" sz="15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5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5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Consolas"/>
              <a:buNone/>
            </a:pPr>
            <a:r>
              <a:rPr lang="en-US" sz="15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 sz="15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c1.start();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c1.accelerate();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c1.stop();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5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9" name="Google Shape;249;p14"/>
          <p:cNvCxnSpPr/>
          <p:nvPr/>
        </p:nvCxnSpPr>
        <p:spPr>
          <a:xfrm>
            <a:off x="4817970" y="0"/>
            <a:ext cx="0" cy="6858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27822-44B3-C1FA-B4C4-2F859FE78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Menti.com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6CF40-40EA-1C94-3B13-7E10A1D0BB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hlinkClick r:id="rId2"/>
              </a:rPr>
              <a:t>https://www.menti.com/aliam7g7z1ps</a:t>
            </a:r>
            <a:endParaRPr lang="en-US" sz="6000" dirty="0"/>
          </a:p>
          <a:p>
            <a:r>
              <a:rPr lang="en-US" sz="6000" b="1" i="0" dirty="0">
                <a:effectLst/>
                <a:latin typeface="MentiText"/>
              </a:rPr>
              <a:t>4491 6995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92B82-FD9C-46BF-5FC6-5B052E416C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44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Protected Members and Class Access</a:t>
            </a:r>
            <a:endParaRPr/>
          </a:p>
        </p:txBody>
      </p:sp>
      <p:sp>
        <p:nvSpPr>
          <p:cNvPr id="256" name="Google Shape;256;p15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-US"/>
              <a:t> member access specification: like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/>
              <a:t>, but accessible by objects of derived class</a:t>
            </a:r>
            <a:br>
              <a:rPr lang="en-US"/>
            </a:br>
            <a:endParaRPr/>
          </a:p>
        </p:txBody>
      </p:sp>
      <p:sp>
        <p:nvSpPr>
          <p:cNvPr id="257" name="Google Shape;257;p15"/>
          <p:cNvSpPr txBox="1"/>
          <p:nvPr/>
        </p:nvSpPr>
        <p:spPr>
          <a:xfrm>
            <a:off x="757726" y="4154407"/>
            <a:ext cx="1981200" cy="9159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private: 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protected: 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 z</a:t>
            </a:r>
            <a:endParaRPr/>
          </a:p>
        </p:txBody>
      </p:sp>
      <p:sp>
        <p:nvSpPr>
          <p:cNvPr id="258" name="Google Shape;258;p15"/>
          <p:cNvSpPr txBox="1"/>
          <p:nvPr/>
        </p:nvSpPr>
        <p:spPr>
          <a:xfrm>
            <a:off x="457200" y="3253061"/>
            <a:ext cx="261354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class members</a:t>
            </a:r>
            <a:endParaRPr/>
          </a:p>
        </p:txBody>
      </p:sp>
      <p:sp>
        <p:nvSpPr>
          <p:cNvPr id="259" name="Google Shape;259;p15"/>
          <p:cNvSpPr txBox="1"/>
          <p:nvPr/>
        </p:nvSpPr>
        <p:spPr>
          <a:xfrm>
            <a:off x="6015526" y="4154407"/>
            <a:ext cx="1905000" cy="9159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inaccessible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protected: 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 z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5"/>
          <p:cNvSpPr txBox="1"/>
          <p:nvPr/>
        </p:nvSpPr>
        <p:spPr>
          <a:xfrm>
            <a:off x="5301151" y="3061767"/>
            <a:ext cx="300037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inherited base class members</a:t>
            </a:r>
            <a:endParaRPr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appear in derived class</a:t>
            </a:r>
            <a:endParaRPr/>
          </a:p>
        </p:txBody>
      </p:sp>
      <p:cxnSp>
        <p:nvCxnSpPr>
          <p:cNvPr id="261" name="Google Shape;261;p15"/>
          <p:cNvCxnSpPr/>
          <p:nvPr/>
        </p:nvCxnSpPr>
        <p:spPr>
          <a:xfrm>
            <a:off x="2738926" y="4611607"/>
            <a:ext cx="3276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2" name="Google Shape;262;p15"/>
          <p:cNvSpPr txBox="1"/>
          <p:nvPr/>
        </p:nvSpPr>
        <p:spPr>
          <a:xfrm>
            <a:off x="3542201" y="4154407"/>
            <a:ext cx="128905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endParaRPr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class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"/>
          <p:cNvSpPr txBox="1">
            <a:spLocks noGrp="1"/>
          </p:cNvSpPr>
          <p:nvPr>
            <p:ph type="body" idx="1"/>
          </p:nvPr>
        </p:nvSpPr>
        <p:spPr>
          <a:xfrm>
            <a:off x="63011" y="-12980"/>
            <a:ext cx="5004289" cy="6831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None/>
            </a:pPr>
            <a:r>
              <a:rPr lang="en-US" sz="15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//*********Inheritance Example************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8000"/>
              </a:buClr>
              <a:buSzPts val="1500"/>
              <a:buNone/>
            </a:pPr>
            <a:r>
              <a:rPr lang="en-US" sz="15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//Car is "IS-A" Vehicle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500"/>
              <a:buNone/>
            </a:pP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Vehicle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500"/>
              <a:buNone/>
            </a:pP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speed;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500"/>
              <a:buNone/>
            </a:pP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Vehicle() {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speed = 0;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5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"\nVehicle constructor"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setSpeed(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spd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speed = </a:t>
            </a:r>
            <a:r>
              <a:rPr lang="en-US" sz="15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spd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getSpeed() {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speed;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start() {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5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"\nStart Vehicle"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stop() {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5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"\nStop Vehicle"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268" name="Google Shape;268;p16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69" name="Google Shape;269;p16"/>
          <p:cNvSpPr txBox="1"/>
          <p:nvPr/>
        </p:nvSpPr>
        <p:spPr>
          <a:xfrm>
            <a:off x="4856070" y="39945"/>
            <a:ext cx="4224919" cy="637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Consolas"/>
              <a:buNone/>
            </a:pP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Vehicle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Consolas"/>
              <a:buNone/>
            </a:pP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wheels;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Consolas"/>
              <a:buNone/>
            </a:pP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Car()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wheels = 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5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"\nCar constructor"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accelerate()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5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speed++;   </a:t>
            </a:r>
            <a:r>
              <a:rPr lang="en-US" sz="15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//works, protected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cout </a:t>
            </a:r>
            <a:r>
              <a:rPr lang="en-US" sz="15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"\nCar accelerating"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Consolas"/>
              <a:buNone/>
            </a:pP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c1.start();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c1.accelerate();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c1.stop();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0" name="Google Shape;270;p16"/>
          <p:cNvCxnSpPr/>
          <p:nvPr/>
        </p:nvCxnSpPr>
        <p:spPr>
          <a:xfrm>
            <a:off x="4817970" y="0"/>
            <a:ext cx="0" cy="6858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Protected Members and Class Access</a:t>
            </a:r>
            <a:endParaRPr/>
          </a:p>
        </p:txBody>
      </p:sp>
      <p:sp>
        <p:nvSpPr>
          <p:cNvPr id="277" name="Google Shape;277;p17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-US"/>
              <a:t> member access specification: like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/>
              <a:t>, but accessible by objects of derived class</a:t>
            </a:r>
            <a:br>
              <a:rPr lang="en-US"/>
            </a:br>
            <a:endParaRPr/>
          </a:p>
        </p:txBody>
      </p:sp>
      <p:pic>
        <p:nvPicPr>
          <p:cNvPr id="278" name="Google Shape;2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97" y="3293687"/>
            <a:ext cx="9035344" cy="2010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Protected Members and Class Access</a:t>
            </a:r>
            <a:endParaRPr/>
          </a:p>
        </p:txBody>
      </p:sp>
      <p:sp>
        <p:nvSpPr>
          <p:cNvPr id="285" name="Google Shape;285;p18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-US"/>
              <a:t> member access specification: like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/>
              <a:t>, but accessible by objects of derived class</a:t>
            </a:r>
            <a:br>
              <a:rPr lang="en-US"/>
            </a:b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/>
              <a:t>Class access specification</a:t>
            </a:r>
            <a:r>
              <a:rPr lang="en-US"/>
              <a:t>: determines how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/>
              <a:t>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-US"/>
              <a:t>,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/>
              <a:t> members of base class are inherited by the derived class</a:t>
            </a:r>
            <a:endParaRPr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What Is Inheritance?</a:t>
            </a:r>
            <a:endParaRPr/>
          </a:p>
        </p:txBody>
      </p:sp>
      <p:sp>
        <p:nvSpPr>
          <p:cNvPr id="126" name="Google Shape;126;p2"/>
          <p:cNvSpPr txBox="1">
            <a:spLocks noGrp="1"/>
          </p:cNvSpPr>
          <p:nvPr>
            <p:ph type="body" idx="1"/>
          </p:nvPr>
        </p:nvSpPr>
        <p:spPr>
          <a:xfrm>
            <a:off x="457200" y="1166191"/>
            <a:ext cx="8240713" cy="4480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One of the most powerful features of OOP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Provides a way to create a </a:t>
            </a:r>
            <a:r>
              <a:rPr lang="en-US">
                <a:solidFill>
                  <a:srgbClr val="0070C0"/>
                </a:solidFill>
              </a:rPr>
              <a:t>new class </a:t>
            </a:r>
            <a:r>
              <a:rPr lang="en-US"/>
              <a:t>from an </a:t>
            </a:r>
            <a:r>
              <a:rPr lang="en-US">
                <a:solidFill>
                  <a:srgbClr val="0070C0"/>
                </a:solidFill>
              </a:rPr>
              <a:t>existing class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solidFill>
                <a:srgbClr val="0070C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new class </a:t>
            </a:r>
            <a:r>
              <a:rPr lang="en-US">
                <a:solidFill>
                  <a:srgbClr val="0070C0"/>
                </a:solidFill>
              </a:rPr>
              <a:t>inherits all the capabilities </a:t>
            </a:r>
            <a:r>
              <a:rPr lang="en-US"/>
              <a:t>of the existing class and can also </a:t>
            </a:r>
            <a:r>
              <a:rPr lang="en-US">
                <a:solidFill>
                  <a:srgbClr val="0070C0"/>
                </a:solidFill>
              </a:rPr>
              <a:t>add capabilities of its own</a:t>
            </a:r>
            <a:r>
              <a:rPr lang="en-US"/>
              <a:t>. 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base class is </a:t>
            </a:r>
            <a:r>
              <a:rPr lang="en-US">
                <a:solidFill>
                  <a:srgbClr val="0070C0"/>
                </a:solidFill>
              </a:rPr>
              <a:t>unchanged </a:t>
            </a:r>
            <a:r>
              <a:rPr lang="en-US"/>
              <a:t>by this process.</a:t>
            </a:r>
            <a:endParaRPr>
              <a:solidFill>
                <a:srgbClr val="0070C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new class is a </a:t>
            </a:r>
            <a:r>
              <a:rPr lang="en-US" b="1" i="1">
                <a:solidFill>
                  <a:srgbClr val="FF0000"/>
                </a:solidFill>
              </a:rPr>
              <a:t>specialized version</a:t>
            </a:r>
            <a:r>
              <a:rPr lang="en-US"/>
              <a:t> of the existing class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Inheritance Example 1</a:t>
            </a:r>
            <a:endParaRPr/>
          </a:p>
        </p:txBody>
      </p:sp>
      <p:sp>
        <p:nvSpPr>
          <p:cNvPr id="291" name="Google Shape;291;p19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9"/>
          <p:cNvSpPr/>
          <p:nvPr/>
        </p:nvSpPr>
        <p:spPr>
          <a:xfrm>
            <a:off x="304800" y="3200400"/>
            <a:ext cx="1752600" cy="762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Rectangle</a:t>
            </a:r>
            <a:endParaRPr/>
          </a:p>
        </p:txBody>
      </p:sp>
      <p:sp>
        <p:nvSpPr>
          <p:cNvPr id="293" name="Google Shape;293;p19"/>
          <p:cNvSpPr/>
          <p:nvPr/>
        </p:nvSpPr>
        <p:spPr>
          <a:xfrm>
            <a:off x="2209800" y="3173994"/>
            <a:ext cx="2057400" cy="982206"/>
          </a:xfrm>
          <a:prstGeom prst="triangle">
            <a:avLst>
              <a:gd name="adj" fmla="val 50000"/>
            </a:avLst>
          </a:prstGeom>
          <a:solidFill>
            <a:srgbClr val="000066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Triangle</a:t>
            </a:r>
            <a:endParaRPr/>
          </a:p>
        </p:txBody>
      </p:sp>
      <p:cxnSp>
        <p:nvCxnSpPr>
          <p:cNvPr id="294" name="Google Shape;294;p19"/>
          <p:cNvCxnSpPr/>
          <p:nvPr/>
        </p:nvCxnSpPr>
        <p:spPr>
          <a:xfrm flipH="1">
            <a:off x="1066800" y="2362200"/>
            <a:ext cx="533400" cy="762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95" name="Google Shape;295;p19"/>
          <p:cNvCxnSpPr/>
          <p:nvPr/>
        </p:nvCxnSpPr>
        <p:spPr>
          <a:xfrm>
            <a:off x="2590800" y="2362200"/>
            <a:ext cx="533400" cy="762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96" name="Google Shape;296;p19"/>
          <p:cNvSpPr/>
          <p:nvPr/>
        </p:nvSpPr>
        <p:spPr>
          <a:xfrm>
            <a:off x="4638360" y="1199560"/>
            <a:ext cx="4354716" cy="2325279"/>
          </a:xfrm>
          <a:prstGeom prst="rect">
            <a:avLst/>
          </a:prstGeom>
          <a:solidFill>
            <a:srgbClr val="D5E3FF"/>
          </a:solidFill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Polygon{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D20000"/>
                </a:solidFill>
                <a:latin typeface="Consolas"/>
                <a:ea typeface="Consolas"/>
                <a:cs typeface="Consolas"/>
                <a:sym typeface="Consolas"/>
              </a:rPr>
              <a:t>protected: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int numVertices;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float *xCoord, float *yCoord;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set(float *x, float *y, int nV);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Google Shape;297;p19"/>
          <p:cNvSpPr/>
          <p:nvPr/>
        </p:nvSpPr>
        <p:spPr>
          <a:xfrm>
            <a:off x="5173236" y="4672411"/>
            <a:ext cx="3819840" cy="1905000"/>
          </a:xfrm>
          <a:prstGeom prst="rect">
            <a:avLst/>
          </a:prstGeom>
          <a:solidFill>
            <a:srgbClr val="FFCCFF"/>
          </a:solidFill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Triangle : public Polygon{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float area();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298" name="Google Shape;298;p19"/>
          <p:cNvSpPr/>
          <p:nvPr/>
        </p:nvSpPr>
        <p:spPr>
          <a:xfrm>
            <a:off x="1295400" y="1447800"/>
            <a:ext cx="1828800" cy="609600"/>
          </a:xfrm>
          <a:prstGeom prst="rect">
            <a:avLst/>
          </a:prstGeom>
          <a:solidFill>
            <a:srgbClr val="FFFF99">
              <a:alpha val="0"/>
            </a:srgbClr>
          </a:solidFill>
          <a:ln w="9525" cap="flat" cmpd="sng">
            <a:solidFill>
              <a:schemeClr val="dk1">
                <a:alpha val="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Polygon</a:t>
            </a:r>
            <a:endParaRPr/>
          </a:p>
        </p:txBody>
      </p:sp>
      <p:pic>
        <p:nvPicPr>
          <p:cNvPr id="299" name="Google Shape;299;p19" descr="http://upload.wikimedia.org/wikipedia/commons/thumb/8/8f/Simple_polygon.svg/220px-Simple_polygon.sv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851025"/>
            <a:ext cx="2362200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9"/>
          <p:cNvSpPr/>
          <p:nvPr/>
        </p:nvSpPr>
        <p:spPr>
          <a:xfrm>
            <a:off x="457200" y="4672411"/>
            <a:ext cx="3992955" cy="19050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Rectangle : public Polygon{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public: 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float area();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Inheritance Example 2</a:t>
            </a:r>
            <a:endParaRPr/>
          </a:p>
        </p:txBody>
      </p:sp>
      <p:sp>
        <p:nvSpPr>
          <p:cNvPr id="306" name="Google Shape;306;p20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07" name="Google Shape;307;p20"/>
          <p:cNvSpPr txBox="1"/>
          <p:nvPr/>
        </p:nvSpPr>
        <p:spPr>
          <a:xfrm>
            <a:off x="1839913" y="1306512"/>
            <a:ext cx="82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endParaRPr/>
          </a:p>
        </p:txBody>
      </p:sp>
      <p:sp>
        <p:nvSpPr>
          <p:cNvPr id="308" name="Google Shape;308;p20"/>
          <p:cNvSpPr txBox="1"/>
          <p:nvPr/>
        </p:nvSpPr>
        <p:spPr>
          <a:xfrm>
            <a:off x="1146175" y="2373312"/>
            <a:ext cx="92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Circle</a:t>
            </a:r>
            <a:endParaRPr/>
          </a:p>
        </p:txBody>
      </p:sp>
      <p:sp>
        <p:nvSpPr>
          <p:cNvPr id="309" name="Google Shape;309;p20"/>
          <p:cNvSpPr txBox="1"/>
          <p:nvPr/>
        </p:nvSpPr>
        <p:spPr>
          <a:xfrm>
            <a:off x="2301875" y="2373312"/>
            <a:ext cx="146386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3DPoint</a:t>
            </a:r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5327964" y="1581936"/>
            <a:ext cx="3581400" cy="1882916"/>
          </a:xfrm>
          <a:prstGeom prst="rect">
            <a:avLst/>
          </a:prstGeom>
          <a:solidFill>
            <a:srgbClr val="D5E3FF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Point{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protected: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int x, y;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void set (int a, int b);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914400" y="4419600"/>
            <a:ext cx="3505200" cy="12954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Circle : public Point{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private: 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double r;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5327964" y="4419600"/>
            <a:ext cx="3587436" cy="1295400"/>
          </a:xfrm>
          <a:prstGeom prst="rect">
            <a:avLst/>
          </a:prstGeom>
          <a:solidFill>
            <a:srgbClr val="FFCCFF"/>
          </a:solidFill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3DPoint: public Point{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private: 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z;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313" name="Google Shape;313;p20"/>
          <p:cNvSpPr txBox="1"/>
          <p:nvPr/>
        </p:nvSpPr>
        <p:spPr>
          <a:xfrm>
            <a:off x="3048000" y="1227137"/>
            <a:ext cx="307975" cy="6508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314" name="Google Shape;314;p20"/>
          <p:cNvSpPr txBox="1"/>
          <p:nvPr/>
        </p:nvSpPr>
        <p:spPr>
          <a:xfrm>
            <a:off x="1524000" y="2819400"/>
            <a:ext cx="307975" cy="9255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315" name="Google Shape;315;p20"/>
          <p:cNvSpPr txBox="1"/>
          <p:nvPr/>
        </p:nvSpPr>
        <p:spPr>
          <a:xfrm>
            <a:off x="2743200" y="2819400"/>
            <a:ext cx="307975" cy="9255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cxnSp>
        <p:nvCxnSpPr>
          <p:cNvPr id="316" name="Google Shape;316;p20"/>
          <p:cNvCxnSpPr/>
          <p:nvPr/>
        </p:nvCxnSpPr>
        <p:spPr>
          <a:xfrm flipH="1">
            <a:off x="1600199" y="1763712"/>
            <a:ext cx="473075" cy="685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17" name="Google Shape;317;p20"/>
          <p:cNvCxnSpPr/>
          <p:nvPr/>
        </p:nvCxnSpPr>
        <p:spPr>
          <a:xfrm>
            <a:off x="2438400" y="1763712"/>
            <a:ext cx="381000" cy="685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Define its Own Members</a:t>
            </a:r>
            <a:endParaRPr/>
          </a:p>
        </p:txBody>
      </p:sp>
      <p:sp>
        <p:nvSpPr>
          <p:cNvPr id="323" name="Google Shape;323;p21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324" name="Google Shape;324;p21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25" name="Google Shape;325;p21"/>
          <p:cNvSpPr txBox="1"/>
          <p:nvPr/>
        </p:nvSpPr>
        <p:spPr>
          <a:xfrm>
            <a:off x="1992313" y="2655888"/>
            <a:ext cx="88678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endParaRPr/>
          </a:p>
        </p:txBody>
      </p:sp>
      <p:sp>
        <p:nvSpPr>
          <p:cNvPr id="326" name="Google Shape;326;p21"/>
          <p:cNvSpPr txBox="1"/>
          <p:nvPr/>
        </p:nvSpPr>
        <p:spPr>
          <a:xfrm>
            <a:off x="1298575" y="3632531"/>
            <a:ext cx="97334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Circle</a:t>
            </a:r>
            <a:endParaRPr/>
          </a:p>
        </p:txBody>
      </p:sp>
      <p:sp>
        <p:nvSpPr>
          <p:cNvPr id="327" name="Google Shape;327;p21"/>
          <p:cNvSpPr/>
          <p:nvPr/>
        </p:nvSpPr>
        <p:spPr>
          <a:xfrm>
            <a:off x="5257800" y="1143000"/>
            <a:ext cx="3505200" cy="1970088"/>
          </a:xfrm>
          <a:prstGeom prst="rect">
            <a:avLst/>
          </a:prstGeom>
          <a:solidFill>
            <a:srgbClr val="D5E3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Point{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D20000"/>
                </a:solidFill>
                <a:latin typeface="Consolas"/>
                <a:ea typeface="Consolas"/>
                <a:cs typeface="Consolas"/>
                <a:sym typeface="Consolas"/>
              </a:rPr>
              <a:t>protected: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int x, y;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void set(int a, int b);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328" name="Google Shape;328;p21"/>
          <p:cNvSpPr/>
          <p:nvPr/>
        </p:nvSpPr>
        <p:spPr>
          <a:xfrm>
            <a:off x="348456" y="4405644"/>
            <a:ext cx="4114800" cy="1893887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Circle : public Point{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private: 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double r;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public: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void set_r(double c);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329" name="Google Shape;329;p21"/>
          <p:cNvSpPr txBox="1"/>
          <p:nvPr/>
        </p:nvSpPr>
        <p:spPr>
          <a:xfrm>
            <a:off x="2905125" y="2641455"/>
            <a:ext cx="307975" cy="6508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330" name="Google Shape;330;p21"/>
          <p:cNvSpPr txBox="1"/>
          <p:nvPr/>
        </p:nvSpPr>
        <p:spPr>
          <a:xfrm>
            <a:off x="990600" y="3398375"/>
            <a:ext cx="307975" cy="9255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cxnSp>
        <p:nvCxnSpPr>
          <p:cNvPr id="331" name="Google Shape;331;p21"/>
          <p:cNvCxnSpPr/>
          <p:nvPr/>
        </p:nvCxnSpPr>
        <p:spPr>
          <a:xfrm flipH="1">
            <a:off x="1752600" y="3113088"/>
            <a:ext cx="381000" cy="685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32" name="Google Shape;332;p21"/>
          <p:cNvSpPr/>
          <p:nvPr/>
        </p:nvSpPr>
        <p:spPr>
          <a:xfrm>
            <a:off x="5257800" y="3657600"/>
            <a:ext cx="3505200" cy="2667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Circle{	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D20000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int x, y;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D20000"/>
                </a:solidFill>
                <a:latin typeface="Consolas"/>
                <a:ea typeface="Consolas"/>
                <a:cs typeface="Consolas"/>
                <a:sym typeface="Consolas"/>
              </a:rPr>
              <a:t>private: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double r;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D2000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void set(int a, int b);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void set_r(double c);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333" name="Google Shape;333;p21"/>
          <p:cNvSpPr txBox="1"/>
          <p:nvPr/>
        </p:nvSpPr>
        <p:spPr>
          <a:xfrm>
            <a:off x="609600" y="1143000"/>
            <a:ext cx="4267200" cy="1311275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derived class can also define its own members,  in addition to the members inherited from the base class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Dangers of Protected</a:t>
            </a:r>
            <a:endParaRPr/>
          </a:p>
        </p:txBody>
      </p:sp>
      <p:sp>
        <p:nvSpPr>
          <p:cNvPr id="339" name="Google Shape;339;p22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268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 should know that there’s a </a:t>
            </a:r>
            <a:r>
              <a:rPr lang="en-US">
                <a:solidFill>
                  <a:srgbClr val="0070C0"/>
                </a:solidFill>
              </a:rPr>
              <a:t>disadvantage</a:t>
            </a:r>
            <a:r>
              <a:rPr lang="en-US"/>
              <a:t> to making class members </a:t>
            </a:r>
            <a:r>
              <a:rPr lang="en-US">
                <a:solidFill>
                  <a:srgbClr val="0070C0"/>
                </a:solidFill>
              </a:rPr>
              <a:t>protected</a:t>
            </a:r>
            <a:r>
              <a:rPr lang="en-US"/>
              <a:t>. 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Say you’ve written a class library, which you’re distributing to the public. Any programmer can </a:t>
            </a:r>
            <a:r>
              <a:rPr lang="en-US">
                <a:solidFill>
                  <a:srgbClr val="0070C0"/>
                </a:solidFill>
              </a:rPr>
              <a:t>access protected members </a:t>
            </a:r>
            <a:r>
              <a:rPr lang="en-US"/>
              <a:t>of your classes simply by </a:t>
            </a:r>
            <a:r>
              <a:rPr lang="en-US">
                <a:solidFill>
                  <a:srgbClr val="0070C0"/>
                </a:solidFill>
              </a:rPr>
              <a:t>deriving other classes from them</a:t>
            </a:r>
            <a:r>
              <a:rPr lang="en-US"/>
              <a:t>. 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This makes protected members considerably </a:t>
            </a:r>
            <a:r>
              <a:rPr lang="en-US">
                <a:solidFill>
                  <a:srgbClr val="FF0000"/>
                </a:solidFill>
              </a:rPr>
              <a:t>less secure </a:t>
            </a:r>
            <a:r>
              <a:rPr lang="en-US"/>
              <a:t>than private members. 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 avoid corrupted data, it’s often </a:t>
            </a:r>
            <a:r>
              <a:rPr lang="en-US">
                <a:solidFill>
                  <a:srgbClr val="0070C0"/>
                </a:solidFill>
              </a:rPr>
              <a:t>safer to force derived classes</a:t>
            </a:r>
            <a:r>
              <a:rPr lang="en-US"/>
              <a:t> to access private data in the base class using only public setters and getters.</a:t>
            </a:r>
            <a:endParaRPr/>
          </a:p>
        </p:txBody>
      </p:sp>
      <p:sp>
        <p:nvSpPr>
          <p:cNvPr id="340" name="Google Shape;340;p22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 txBox="1">
            <a:spLocks noGrp="1"/>
          </p:cNvSpPr>
          <p:nvPr>
            <p:ph type="title"/>
          </p:nvPr>
        </p:nvSpPr>
        <p:spPr>
          <a:xfrm>
            <a:off x="457200" y="323322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Constructors and Destructors in Base and Derived Classes</a:t>
            </a:r>
            <a:endParaRPr/>
          </a:p>
        </p:txBody>
      </p:sp>
      <p:sp>
        <p:nvSpPr>
          <p:cNvPr id="347" name="Google Shape;347;p23"/>
          <p:cNvSpPr txBox="1">
            <a:spLocks noGrp="1"/>
          </p:cNvSpPr>
          <p:nvPr>
            <p:ph type="body" idx="1"/>
          </p:nvPr>
        </p:nvSpPr>
        <p:spPr>
          <a:xfrm>
            <a:off x="457200" y="1565564"/>
            <a:ext cx="8299938" cy="4852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Constructors and destructors of </a:t>
            </a:r>
            <a:r>
              <a:rPr lang="en-US">
                <a:solidFill>
                  <a:srgbClr val="0070C0"/>
                </a:solidFill>
              </a:rPr>
              <a:t>Base class </a:t>
            </a:r>
            <a:r>
              <a:rPr lang="en-US"/>
              <a:t>are </a:t>
            </a:r>
            <a:r>
              <a:rPr lang="en-US" b="1" i="1">
                <a:solidFill>
                  <a:srgbClr val="FF0000"/>
                </a:solidFill>
              </a:rPr>
              <a:t>NOT inherited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Derived classes can have their own constructors and destructors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When an object of a derived class is created, the </a:t>
            </a:r>
            <a:r>
              <a:rPr lang="en-US">
                <a:solidFill>
                  <a:srgbClr val="0070C0"/>
                </a:solidFill>
              </a:rPr>
              <a:t>base class’s constructor is executed first</a:t>
            </a:r>
            <a:r>
              <a:rPr lang="en-US"/>
              <a:t>, followed by the derived class’s constructor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When an object of a derived class is destroyed</a:t>
            </a:r>
            <a:r>
              <a:rPr lang="en-US">
                <a:solidFill>
                  <a:srgbClr val="0070C0"/>
                </a:solidFill>
              </a:rPr>
              <a:t>, its destructor is called first</a:t>
            </a:r>
            <a:r>
              <a:rPr lang="en-US"/>
              <a:t>, then that of the base class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Constructor Rules for Derived Classes </a:t>
            </a:r>
            <a:endParaRPr/>
          </a:p>
        </p:txBody>
      </p:sp>
      <p:sp>
        <p:nvSpPr>
          <p:cNvPr id="353" name="Google Shape;353;p24"/>
          <p:cNvSpPr txBox="1">
            <a:spLocks noGrp="1"/>
          </p:cNvSpPr>
          <p:nvPr>
            <p:ph type="body" idx="1"/>
          </p:nvPr>
        </p:nvSpPr>
        <p:spPr>
          <a:xfrm>
            <a:off x="457200" y="1205346"/>
            <a:ext cx="8299938" cy="521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</a:t>
            </a:r>
            <a:r>
              <a:rPr lang="en-US">
                <a:solidFill>
                  <a:srgbClr val="0070C0"/>
                </a:solidFill>
              </a:rPr>
              <a:t>default constructor </a:t>
            </a:r>
            <a:r>
              <a:rPr lang="en-US"/>
              <a:t>and the </a:t>
            </a:r>
            <a:r>
              <a:rPr lang="en-US">
                <a:solidFill>
                  <a:srgbClr val="0070C0"/>
                </a:solidFill>
              </a:rPr>
              <a:t>destructor of the base class </a:t>
            </a:r>
            <a:r>
              <a:rPr lang="en-US"/>
              <a:t>are </a:t>
            </a:r>
            <a:r>
              <a:rPr lang="en-US" b="1" i="1">
                <a:solidFill>
                  <a:srgbClr val="FF0000"/>
                </a:solidFill>
              </a:rPr>
              <a:t>always called </a:t>
            </a:r>
            <a:r>
              <a:rPr lang="en-US"/>
              <a:t>when a new object of a derived class is created or destroyed. </a:t>
            </a:r>
            <a:endParaRPr/>
          </a:p>
        </p:txBody>
      </p:sp>
      <p:sp>
        <p:nvSpPr>
          <p:cNvPr id="354" name="Google Shape;354;p24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355" name="Google Shape;355;p24"/>
          <p:cNvSpPr/>
          <p:nvPr/>
        </p:nvSpPr>
        <p:spPr>
          <a:xfrm>
            <a:off x="457200" y="2921737"/>
            <a:ext cx="4267200" cy="2321515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 {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 ( )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{ cout&lt;&lt; “A default”&lt;&lt;endl; }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 (int a)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{ cout&lt;&lt;“A parametrized”&lt;&lt;endl; }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356" name="Google Shape;356;p24"/>
          <p:cNvSpPr/>
          <p:nvPr/>
        </p:nvSpPr>
        <p:spPr>
          <a:xfrm>
            <a:off x="4924812" y="2946556"/>
            <a:ext cx="4011369" cy="2296696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 : public A 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public: 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 ( ) { 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cout&lt;&lt;“B default”&lt;&lt;endl; }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357" name="Google Shape;357;p24"/>
          <p:cNvSpPr txBox="1"/>
          <p:nvPr/>
        </p:nvSpPr>
        <p:spPr>
          <a:xfrm>
            <a:off x="2209800" y="5791200"/>
            <a:ext cx="1905000" cy="40011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obj;</a:t>
            </a:r>
            <a:endParaRPr/>
          </a:p>
        </p:txBody>
      </p:sp>
      <p:sp>
        <p:nvSpPr>
          <p:cNvPr id="358" name="Google Shape;358;p24"/>
          <p:cNvSpPr txBox="1"/>
          <p:nvPr/>
        </p:nvSpPr>
        <p:spPr>
          <a:xfrm>
            <a:off x="5867399" y="5791200"/>
            <a:ext cx="2159977" cy="70788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A default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B default</a:t>
            </a:r>
            <a:endParaRPr/>
          </a:p>
        </p:txBody>
      </p:sp>
      <p:sp>
        <p:nvSpPr>
          <p:cNvPr id="359" name="Google Shape;359;p24"/>
          <p:cNvSpPr txBox="1"/>
          <p:nvPr/>
        </p:nvSpPr>
        <p:spPr>
          <a:xfrm>
            <a:off x="4784725" y="5729288"/>
            <a:ext cx="106792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5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Constructor Rules for Derived Classes </a:t>
            </a:r>
            <a:endParaRPr/>
          </a:p>
        </p:txBody>
      </p:sp>
      <p:sp>
        <p:nvSpPr>
          <p:cNvPr id="365" name="Google Shape;365;p25"/>
          <p:cNvSpPr txBox="1">
            <a:spLocks noGrp="1"/>
          </p:cNvSpPr>
          <p:nvPr>
            <p:ph type="body" idx="1"/>
          </p:nvPr>
        </p:nvSpPr>
        <p:spPr>
          <a:xfrm>
            <a:off x="457200" y="1205346"/>
            <a:ext cx="8299938" cy="521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</a:t>
            </a:r>
            <a:r>
              <a:rPr lang="en-US">
                <a:solidFill>
                  <a:srgbClr val="0070C0"/>
                </a:solidFill>
              </a:rPr>
              <a:t>default constructor </a:t>
            </a:r>
            <a:r>
              <a:rPr lang="en-US"/>
              <a:t>and the </a:t>
            </a:r>
            <a:r>
              <a:rPr lang="en-US">
                <a:solidFill>
                  <a:srgbClr val="0070C0"/>
                </a:solidFill>
              </a:rPr>
              <a:t>destructor of the base class </a:t>
            </a:r>
            <a:r>
              <a:rPr lang="en-US"/>
              <a:t>are </a:t>
            </a:r>
            <a:r>
              <a:rPr lang="en-US" b="1" i="1">
                <a:solidFill>
                  <a:srgbClr val="FF0000"/>
                </a:solidFill>
              </a:rPr>
              <a:t>always called </a:t>
            </a:r>
            <a:r>
              <a:rPr lang="en-US"/>
              <a:t>when a new object of a derived class is created or destroyed. </a:t>
            </a:r>
            <a:endParaRPr/>
          </a:p>
        </p:txBody>
      </p:sp>
      <p:sp>
        <p:nvSpPr>
          <p:cNvPr id="366" name="Google Shape;366;p25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67" name="Google Shape;367;p25"/>
          <p:cNvSpPr/>
          <p:nvPr/>
        </p:nvSpPr>
        <p:spPr>
          <a:xfrm>
            <a:off x="457200" y="2921737"/>
            <a:ext cx="4267200" cy="2321515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 {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 ( )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{ cout&lt;&lt; “A default”&lt;&lt;endl; }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 (int a)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{ cout&lt;&lt;“A parametrized”&lt;&lt;endl; }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368" name="Google Shape;368;p25"/>
          <p:cNvSpPr/>
          <p:nvPr/>
        </p:nvSpPr>
        <p:spPr>
          <a:xfrm>
            <a:off x="4924812" y="2946556"/>
            <a:ext cx="4011369" cy="2296696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 : public A 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public: 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 (int a) { 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cout&lt;&lt;“B parametrized”&lt;&lt;endl; }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369" name="Google Shape;369;p25"/>
          <p:cNvSpPr txBox="1"/>
          <p:nvPr/>
        </p:nvSpPr>
        <p:spPr>
          <a:xfrm>
            <a:off x="2209800" y="5791200"/>
            <a:ext cx="1905000" cy="40011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obj(1);</a:t>
            </a:r>
            <a:endParaRPr/>
          </a:p>
        </p:txBody>
      </p:sp>
      <p:sp>
        <p:nvSpPr>
          <p:cNvPr id="370" name="Google Shape;370;p25"/>
          <p:cNvSpPr txBox="1"/>
          <p:nvPr/>
        </p:nvSpPr>
        <p:spPr>
          <a:xfrm>
            <a:off x="5867399" y="5791200"/>
            <a:ext cx="2159977" cy="70788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A default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B parametrized</a:t>
            </a:r>
            <a:endParaRPr/>
          </a:p>
        </p:txBody>
      </p:sp>
      <p:sp>
        <p:nvSpPr>
          <p:cNvPr id="371" name="Google Shape;371;p25"/>
          <p:cNvSpPr txBox="1"/>
          <p:nvPr/>
        </p:nvSpPr>
        <p:spPr>
          <a:xfrm>
            <a:off x="4784725" y="5729288"/>
            <a:ext cx="106792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"/>
          <p:cNvSpPr txBox="1">
            <a:spLocks noGrp="1"/>
          </p:cNvSpPr>
          <p:nvPr>
            <p:ph type="title"/>
          </p:nvPr>
        </p:nvSpPr>
        <p:spPr>
          <a:xfrm>
            <a:off x="457200" y="337177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Passing Arguments to Base Class Constructor</a:t>
            </a:r>
            <a:endParaRPr/>
          </a:p>
        </p:txBody>
      </p:sp>
      <p:sp>
        <p:nvSpPr>
          <p:cNvPr id="378" name="Google Shape;378;p26"/>
          <p:cNvSpPr txBox="1">
            <a:spLocks noGrp="1"/>
          </p:cNvSpPr>
          <p:nvPr>
            <p:ph type="body" idx="1"/>
          </p:nvPr>
        </p:nvSpPr>
        <p:spPr>
          <a:xfrm>
            <a:off x="304800" y="1752599"/>
            <a:ext cx="8839200" cy="4869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Allows </a:t>
            </a:r>
            <a:r>
              <a:rPr lang="en-US">
                <a:solidFill>
                  <a:srgbClr val="0070C0"/>
                </a:solidFill>
              </a:rPr>
              <a:t>selection </a:t>
            </a:r>
            <a:r>
              <a:rPr lang="en-US"/>
              <a:t>between </a:t>
            </a:r>
            <a:r>
              <a:rPr lang="en-US">
                <a:solidFill>
                  <a:srgbClr val="0070C0"/>
                </a:solidFill>
              </a:rPr>
              <a:t>multiple base class constructors</a:t>
            </a:r>
            <a:endParaRPr/>
          </a:p>
          <a:p>
            <a:pPr marL="342900" lvl="0" indent="-190500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Specify </a:t>
            </a:r>
            <a:r>
              <a:rPr lang="en-US">
                <a:solidFill>
                  <a:srgbClr val="0070C0"/>
                </a:solidFill>
              </a:rPr>
              <a:t>arguments to base constructor on derived constructor </a:t>
            </a:r>
            <a:r>
              <a:rPr lang="en-US"/>
              <a:t>heading:</a:t>
            </a:r>
            <a:endParaRPr/>
          </a:p>
          <a:p>
            <a:pPr marL="342900" lvl="0" indent="-190500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Inline constructor syntax:</a:t>
            </a:r>
            <a:endParaRPr/>
          </a:p>
          <a:p>
            <a:pPr marL="742950" lvl="1" indent="-285750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Calibri"/>
              <a:buNone/>
            </a:pPr>
            <a:r>
              <a:rPr lang="en-US"/>
              <a:t>	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Square(int side)</a:t>
            </a: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Rectangle(side, side) </a:t>
            </a:r>
            <a:endParaRPr/>
          </a:p>
          <a:p>
            <a:pPr marL="742950" lvl="1" indent="-285750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Calibri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also be done with out-of-line constructors</a:t>
            </a:r>
            <a:endParaRPr/>
          </a:p>
          <a:p>
            <a:pPr marL="342900" lvl="0" indent="-190500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Square</a:t>
            </a: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Square(int side)</a:t>
            </a: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Rectangle(side, side) </a:t>
            </a:r>
            <a:endParaRPr/>
          </a:p>
          <a:p>
            <a:pPr marL="0" lvl="0" indent="0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Must be done if </a:t>
            </a:r>
            <a:r>
              <a:rPr lang="en-US" b="1" i="1">
                <a:solidFill>
                  <a:srgbClr val="FF0000"/>
                </a:solidFill>
              </a:rPr>
              <a:t>base class has no default constructor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 txBox="1">
            <a:spLocks noGrp="1"/>
          </p:cNvSpPr>
          <p:nvPr>
            <p:ph type="title"/>
          </p:nvPr>
        </p:nvSpPr>
        <p:spPr>
          <a:xfrm>
            <a:off x="433265" y="284886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Passing Arguments to Base Class Constructor</a:t>
            </a:r>
            <a:endParaRPr/>
          </a:p>
        </p:txBody>
      </p:sp>
      <p:sp>
        <p:nvSpPr>
          <p:cNvPr id="385" name="Google Shape;385;p27"/>
          <p:cNvSpPr txBox="1">
            <a:spLocks noGrp="1"/>
          </p:cNvSpPr>
          <p:nvPr>
            <p:ph type="body" idx="1"/>
          </p:nvPr>
        </p:nvSpPr>
        <p:spPr>
          <a:xfrm>
            <a:off x="304800" y="3657600"/>
            <a:ext cx="8534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342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"/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Square::Square(int side):Rectangle(side,side)	</a:t>
            </a:r>
            <a:endParaRPr/>
          </a:p>
        </p:txBody>
      </p:sp>
      <p:sp>
        <p:nvSpPr>
          <p:cNvPr id="386" name="Google Shape;386;p27"/>
          <p:cNvSpPr/>
          <p:nvPr/>
        </p:nvSpPr>
        <p:spPr>
          <a:xfrm rot="5400000">
            <a:off x="2324100" y="1257300"/>
            <a:ext cx="381000" cy="4267200"/>
          </a:xfrm>
          <a:prstGeom prst="leftBrace">
            <a:avLst>
              <a:gd name="adj1" fmla="val 93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7"/>
          <p:cNvSpPr/>
          <p:nvPr/>
        </p:nvSpPr>
        <p:spPr>
          <a:xfrm rot="5400000">
            <a:off x="6515100" y="1562100"/>
            <a:ext cx="381000" cy="3657600"/>
          </a:xfrm>
          <a:prstGeom prst="leftBrace">
            <a:avLst>
              <a:gd name="adj1" fmla="val 8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7"/>
          <p:cNvSpPr/>
          <p:nvPr/>
        </p:nvSpPr>
        <p:spPr>
          <a:xfrm rot="5400000">
            <a:off x="7543800" y="3429000"/>
            <a:ext cx="152400" cy="1676400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7"/>
          <p:cNvSpPr/>
          <p:nvPr/>
        </p:nvSpPr>
        <p:spPr>
          <a:xfrm rot="5400000">
            <a:off x="3810000" y="3352800"/>
            <a:ext cx="152400" cy="1676400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7"/>
          <p:cNvSpPr txBox="1"/>
          <p:nvPr/>
        </p:nvSpPr>
        <p:spPr>
          <a:xfrm>
            <a:off x="955551" y="2543175"/>
            <a:ext cx="35910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derived class constructor</a:t>
            </a:r>
            <a:endParaRPr/>
          </a:p>
        </p:txBody>
      </p:sp>
      <p:sp>
        <p:nvSpPr>
          <p:cNvPr id="391" name="Google Shape;391;p27"/>
          <p:cNvSpPr txBox="1"/>
          <p:nvPr/>
        </p:nvSpPr>
        <p:spPr>
          <a:xfrm>
            <a:off x="5334000" y="2543175"/>
            <a:ext cx="32480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base class constructor</a:t>
            </a:r>
            <a:endParaRPr/>
          </a:p>
        </p:txBody>
      </p:sp>
      <p:sp>
        <p:nvSpPr>
          <p:cNvPr id="392" name="Google Shape;392;p27"/>
          <p:cNvSpPr txBox="1"/>
          <p:nvPr/>
        </p:nvSpPr>
        <p:spPr>
          <a:xfrm>
            <a:off x="2514600" y="4383115"/>
            <a:ext cx="3048000" cy="68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derived constructor parameter</a:t>
            </a:r>
            <a:endParaRPr/>
          </a:p>
        </p:txBody>
      </p:sp>
      <p:sp>
        <p:nvSpPr>
          <p:cNvPr id="393" name="Google Shape;393;p27"/>
          <p:cNvSpPr txBox="1"/>
          <p:nvPr/>
        </p:nvSpPr>
        <p:spPr>
          <a:xfrm>
            <a:off x="6400800" y="4495800"/>
            <a:ext cx="2514600" cy="68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constructor parameters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8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Constructor Rules for Derived Classes </a:t>
            </a:r>
            <a:endParaRPr/>
          </a:p>
        </p:txBody>
      </p:sp>
      <p:sp>
        <p:nvSpPr>
          <p:cNvPr id="399" name="Google Shape;399;p28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 can </a:t>
            </a:r>
            <a:r>
              <a:rPr lang="en-US">
                <a:solidFill>
                  <a:srgbClr val="0070C0"/>
                </a:solidFill>
              </a:rPr>
              <a:t>specifically call a constructor of the base class </a:t>
            </a:r>
            <a:r>
              <a:rPr lang="en-US"/>
              <a:t>other than the default constructor</a:t>
            </a:r>
            <a:endParaRPr/>
          </a:p>
        </p:txBody>
      </p:sp>
      <p:sp>
        <p:nvSpPr>
          <p:cNvPr id="400" name="Google Shape;400;p28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401" name="Google Shape;401;p28"/>
          <p:cNvSpPr/>
          <p:nvPr/>
        </p:nvSpPr>
        <p:spPr>
          <a:xfrm>
            <a:off x="494922" y="3307532"/>
            <a:ext cx="4289803" cy="2340915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 {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public: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 ( )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{ cout&lt;&lt; “A default”&lt;&lt;endl; }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 (int a)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{ cout&lt;&lt;“A parametrized”&lt;&lt;endl; }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402" name="Google Shape;402;p28"/>
          <p:cNvSpPr/>
          <p:nvPr/>
        </p:nvSpPr>
        <p:spPr>
          <a:xfrm>
            <a:off x="4866142" y="3318320"/>
            <a:ext cx="3978166" cy="234091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 : public A {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public: 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 (int a) : A(a)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cout&lt;&lt;“C parametrized”&lt;&lt;endl; }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403" name="Google Shape;403;p28"/>
          <p:cNvSpPr txBox="1"/>
          <p:nvPr/>
        </p:nvSpPr>
        <p:spPr>
          <a:xfrm>
            <a:off x="3124200" y="5791200"/>
            <a:ext cx="1239838" cy="400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test(1);</a:t>
            </a:r>
            <a:endParaRPr/>
          </a:p>
        </p:txBody>
      </p:sp>
      <p:sp>
        <p:nvSpPr>
          <p:cNvPr id="404" name="Google Shape;404;p28"/>
          <p:cNvSpPr txBox="1"/>
          <p:nvPr/>
        </p:nvSpPr>
        <p:spPr>
          <a:xfrm>
            <a:off x="5867399" y="5791200"/>
            <a:ext cx="1918855" cy="70788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A parametrized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C parametrized</a:t>
            </a:r>
            <a:endParaRPr/>
          </a:p>
        </p:txBody>
      </p:sp>
      <p:sp>
        <p:nvSpPr>
          <p:cNvPr id="405" name="Google Shape;405;p28"/>
          <p:cNvSpPr txBox="1"/>
          <p:nvPr/>
        </p:nvSpPr>
        <p:spPr>
          <a:xfrm>
            <a:off x="4784725" y="5729288"/>
            <a:ext cx="9017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/>
          </a:p>
        </p:txBody>
      </p:sp>
      <p:sp>
        <p:nvSpPr>
          <p:cNvPr id="406" name="Google Shape;406;p28"/>
          <p:cNvSpPr txBox="1"/>
          <p:nvPr/>
        </p:nvSpPr>
        <p:spPr>
          <a:xfrm>
            <a:off x="278158" y="2184872"/>
            <a:ext cx="8566150" cy="954107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DerivedClassCon ( derivedClass args ) </a:t>
            </a:r>
            <a:r>
              <a:rPr lang="en-US" sz="16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 BaseClassCon ( baseClass args )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{  DerivedClass constructor body   }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Example: Insects</a:t>
            </a:r>
            <a:endParaRPr/>
          </a:p>
        </p:txBody>
      </p:sp>
      <p:pic>
        <p:nvPicPr>
          <p:cNvPr id="133" name="Google Shape;133;p3" descr="1501sowc cop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417638"/>
            <a:ext cx="6454775" cy="377348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"/>
          <p:cNvSpPr txBox="1"/>
          <p:nvPr/>
        </p:nvSpPr>
        <p:spPr>
          <a:xfrm>
            <a:off x="457200" y="5526088"/>
            <a:ext cx="8299938" cy="892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Insect is </a:t>
            </a:r>
            <a:r>
              <a:rPr lang="en-US" sz="2400" b="1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generic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Bee and grasshopper are </a:t>
            </a:r>
            <a:r>
              <a:rPr lang="en-US" sz="2400" b="1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specific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9"/>
          <p:cNvSpPr txBox="1">
            <a:spLocks noGrp="1"/>
          </p:cNvSpPr>
          <p:nvPr>
            <p:ph type="body" idx="1"/>
          </p:nvPr>
        </p:nvSpPr>
        <p:spPr>
          <a:xfrm>
            <a:off x="422031" y="280353"/>
            <a:ext cx="8299938" cy="6457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//*********Inheritance Example************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306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//Square is "IS-A" Rectangle (with l = w)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Rectangle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lvl="0" indent="0" algn="l" rtl="0"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lvl="0" indent="0" algn="l" rtl="0"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length;</a:t>
            </a:r>
            <a:endParaRPr/>
          </a:p>
          <a:p>
            <a:pPr marL="0" lvl="0" indent="0" algn="l" rtl="0"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width;</a:t>
            </a:r>
            <a:endParaRPr/>
          </a:p>
          <a:p>
            <a:pPr marL="0" lvl="0" indent="0" algn="l" rtl="0"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lvl="0" indent="0" algn="l" rtl="0"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Rectangle() {</a:t>
            </a:r>
            <a:endParaRPr/>
          </a:p>
          <a:p>
            <a:pPr marL="0" lvl="0" indent="0" algn="l" rtl="0"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length = 0; width = 0;</a:t>
            </a:r>
            <a:endParaRPr/>
          </a:p>
          <a:p>
            <a:pPr marL="0" lvl="0" indent="0" algn="l" rtl="0"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"\nRectangle default"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"Length 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length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"Width 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width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Rectangle(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lvl="0" indent="0" algn="l" rtl="0"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length =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width =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lvl="0" indent="0" algn="l" rtl="0"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"\nRectangle parametrized"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"Length 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length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"Width 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width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~Rectangle() {</a:t>
            </a:r>
            <a:endParaRPr/>
          </a:p>
          <a:p>
            <a:pPr marL="0" lvl="0" indent="0" algn="l" rtl="0"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"\nRectangle destructor"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l" rtl="0"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412" name="Google Shape;412;p29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0"/>
          <p:cNvSpPr txBox="1">
            <a:spLocks noGrp="1"/>
          </p:cNvSpPr>
          <p:nvPr>
            <p:ph type="body" idx="1"/>
          </p:nvPr>
        </p:nvSpPr>
        <p:spPr>
          <a:xfrm>
            <a:off x="422031" y="120371"/>
            <a:ext cx="8299938" cy="66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Rectangle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side;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Square() {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side = 0;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"\nSquare default"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"Side 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side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Square(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: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Rectangle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s,s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side =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"\nSquare parametrized"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"Side 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side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~Square() {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"\nSquare destructor"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obj(5);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0;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18" name="Google Shape;418;p30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pic>
        <p:nvPicPr>
          <p:cNvPr id="419" name="Google Shape;41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69222" y="120369"/>
            <a:ext cx="2881879" cy="291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1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Class Derivation</a:t>
            </a:r>
            <a:endParaRPr/>
          </a:p>
        </p:txBody>
      </p:sp>
      <p:sp>
        <p:nvSpPr>
          <p:cNvPr id="425" name="Google Shape;425;p31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426" name="Google Shape;426;p31"/>
          <p:cNvSpPr/>
          <p:nvPr/>
        </p:nvSpPr>
        <p:spPr>
          <a:xfrm>
            <a:off x="4822134" y="1239928"/>
            <a:ext cx="4198132" cy="2120901"/>
          </a:xfrm>
          <a:prstGeom prst="rect">
            <a:avLst/>
          </a:prstGeom>
          <a:solidFill>
            <a:srgbClr val="D5E3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Point{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protected: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int x, y;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void set (int a, int b);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427" name="Google Shape;427;p31"/>
          <p:cNvSpPr/>
          <p:nvPr/>
        </p:nvSpPr>
        <p:spPr>
          <a:xfrm>
            <a:off x="228600" y="3746790"/>
            <a:ext cx="3962400" cy="18288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3DPoint : public Point {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private: 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double z;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428" name="Google Shape;428;p31"/>
          <p:cNvSpPr/>
          <p:nvPr/>
        </p:nvSpPr>
        <p:spPr>
          <a:xfrm>
            <a:off x="4822134" y="3746790"/>
            <a:ext cx="4198135" cy="1832665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class Sphere : public 3DPoint{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private:  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   double r;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endParaRPr sz="1800" b="1">
              <a:solidFill>
                <a:srgbClr val="0000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grpSp>
        <p:nvGrpSpPr>
          <p:cNvPr id="429" name="Google Shape;429;p31"/>
          <p:cNvGrpSpPr/>
          <p:nvPr/>
        </p:nvGrpSpPr>
        <p:grpSpPr>
          <a:xfrm>
            <a:off x="1473327" y="1313502"/>
            <a:ext cx="1056700" cy="1839934"/>
            <a:chOff x="1338178" y="1053472"/>
            <a:chExt cx="1056700" cy="1839934"/>
          </a:xfrm>
        </p:grpSpPr>
        <p:sp>
          <p:nvSpPr>
            <p:cNvPr id="430" name="Google Shape;430;p31"/>
            <p:cNvSpPr txBox="1"/>
            <p:nvPr/>
          </p:nvSpPr>
          <p:spPr>
            <a:xfrm>
              <a:off x="1498600" y="1053472"/>
              <a:ext cx="7617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Point</a:t>
              </a:r>
              <a:endParaRPr/>
            </a:p>
          </p:txBody>
        </p:sp>
        <p:sp>
          <p:nvSpPr>
            <p:cNvPr id="431" name="Google Shape;431;p31"/>
            <p:cNvSpPr txBox="1"/>
            <p:nvPr/>
          </p:nvSpPr>
          <p:spPr>
            <a:xfrm>
              <a:off x="1338178" y="1855683"/>
              <a:ext cx="10567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3DPoint</a:t>
              </a:r>
              <a:endParaRPr/>
            </a:p>
          </p:txBody>
        </p:sp>
        <p:cxnSp>
          <p:nvCxnSpPr>
            <p:cNvPr id="432" name="Google Shape;432;p31"/>
            <p:cNvCxnSpPr/>
            <p:nvPr/>
          </p:nvCxnSpPr>
          <p:spPr>
            <a:xfrm>
              <a:off x="1905000" y="1394934"/>
              <a:ext cx="0" cy="46363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433" name="Google Shape;433;p31"/>
            <p:cNvCxnSpPr/>
            <p:nvPr/>
          </p:nvCxnSpPr>
          <p:spPr>
            <a:xfrm>
              <a:off x="1905000" y="2133519"/>
              <a:ext cx="0" cy="390555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434" name="Google Shape;434;p31"/>
            <p:cNvSpPr txBox="1"/>
            <p:nvPr/>
          </p:nvSpPr>
          <p:spPr>
            <a:xfrm>
              <a:off x="1396007" y="2524074"/>
              <a:ext cx="9669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Sphere</a:t>
              </a:r>
              <a:endParaRPr/>
            </a:p>
          </p:txBody>
        </p:sp>
      </p:grpSp>
      <p:sp>
        <p:nvSpPr>
          <p:cNvPr id="435" name="Google Shape;435;p31"/>
          <p:cNvSpPr txBox="1"/>
          <p:nvPr/>
        </p:nvSpPr>
        <p:spPr>
          <a:xfrm>
            <a:off x="228600" y="5954802"/>
            <a:ext cx="839523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Point</a:t>
            </a: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</a:t>
            </a:r>
            <a:r>
              <a:rPr lang="en-US" sz="20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base class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lang="en-US" sz="2000" b="1">
                <a:solidFill>
                  <a:srgbClr val="D20000"/>
                </a:solidFill>
                <a:latin typeface="Calibri"/>
                <a:ea typeface="Calibri"/>
                <a:cs typeface="Calibri"/>
                <a:sym typeface="Calibri"/>
              </a:rPr>
              <a:t>3D-Point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while </a:t>
            </a:r>
            <a:r>
              <a:rPr lang="en-US" sz="2000" b="1">
                <a:solidFill>
                  <a:srgbClr val="D20000"/>
                </a:solidFill>
                <a:latin typeface="Calibri"/>
                <a:ea typeface="Calibri"/>
                <a:cs typeface="Calibri"/>
                <a:sym typeface="Calibri"/>
              </a:rPr>
              <a:t>3DPoint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</a:t>
            </a:r>
            <a:r>
              <a:rPr lang="en-US" sz="20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base class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lang="en-US" sz="2000" b="1">
                <a:solidFill>
                  <a:srgbClr val="D20000"/>
                </a:solidFill>
                <a:latin typeface="Calibri"/>
                <a:ea typeface="Calibri"/>
                <a:cs typeface="Calibri"/>
                <a:sym typeface="Calibri"/>
              </a:rPr>
              <a:t>Sphere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2"/>
          <p:cNvSpPr txBox="1">
            <a:spLocks noGrp="1"/>
          </p:cNvSpPr>
          <p:nvPr>
            <p:ph type="title"/>
          </p:nvPr>
        </p:nvSpPr>
        <p:spPr>
          <a:xfrm>
            <a:off x="132151" y="151207"/>
            <a:ext cx="8950036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Order of execution of Constructors/Destructors</a:t>
            </a:r>
            <a:endParaRPr/>
          </a:p>
        </p:txBody>
      </p:sp>
      <p:sp>
        <p:nvSpPr>
          <p:cNvPr id="441" name="Google Shape;441;p32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Chain of constructor calls: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	</a:t>
            </a: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🡪 </a:t>
            </a:r>
            <a:r>
              <a:rPr lang="en-US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Circle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🡪 </a:t>
            </a:r>
            <a:r>
              <a:rPr lang="en-US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Cylinder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Point constructor executes first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Then circle and last Cylinder</a:t>
            </a:r>
            <a:endParaRPr/>
          </a:p>
        </p:txBody>
      </p:sp>
      <p:sp>
        <p:nvSpPr>
          <p:cNvPr id="442" name="Google Shape;442;p32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3"/>
          <p:cNvSpPr txBox="1">
            <a:spLocks noGrp="1"/>
          </p:cNvSpPr>
          <p:nvPr>
            <p:ph type="title"/>
          </p:nvPr>
        </p:nvSpPr>
        <p:spPr>
          <a:xfrm>
            <a:off x="110836" y="112772"/>
            <a:ext cx="8922327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Order of execution of Constructors/Destructors</a:t>
            </a:r>
            <a:endParaRPr/>
          </a:p>
        </p:txBody>
      </p:sp>
      <p:sp>
        <p:nvSpPr>
          <p:cNvPr id="448" name="Google Shape;448;p33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Chain of destructor calls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Char char="–"/>
            </a:pPr>
            <a:r>
              <a:rPr lang="en-US">
                <a:solidFill>
                  <a:srgbClr val="0070C0"/>
                </a:solidFill>
              </a:rPr>
              <a:t>Reverse order of constructor chain</a:t>
            </a:r>
            <a:endParaRPr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solidFill>
                <a:srgbClr val="0070C0"/>
              </a:solidFill>
            </a:endParaRPr>
          </a:p>
          <a:p>
            <a:pPr marL="1314450" lvl="3" indent="0" algn="l" rtl="0"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None/>
            </a:pPr>
            <a:r>
              <a:rPr lang="en-US" sz="2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Cylinder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🡪 </a:t>
            </a:r>
            <a:r>
              <a:rPr lang="en-US" sz="24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Circle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🡪 </a:t>
            </a:r>
            <a:r>
              <a:rPr lang="en-US" sz="2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/>
          </a:p>
          <a:p>
            <a:pPr marL="1314450" lvl="3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70C0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Destructor of derived-class called first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Destructor of next base class up hierarchy next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Continue up hierarchy until final base reached</a:t>
            </a:r>
            <a:endParaRPr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After final base-class destructor, </a:t>
            </a:r>
            <a:r>
              <a:rPr lang="en-US">
                <a:solidFill>
                  <a:srgbClr val="0070C0"/>
                </a:solidFill>
              </a:rPr>
              <a:t>object removed from memory</a:t>
            </a:r>
            <a:endParaRPr/>
          </a:p>
        </p:txBody>
      </p:sp>
      <p:sp>
        <p:nvSpPr>
          <p:cNvPr id="449" name="Google Shape;449;p33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4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455" name="Google Shape;455;p34"/>
          <p:cNvSpPr txBox="1">
            <a:spLocks noGrp="1"/>
          </p:cNvSpPr>
          <p:nvPr>
            <p:ph type="body" idx="1"/>
          </p:nvPr>
        </p:nvSpPr>
        <p:spPr>
          <a:xfrm>
            <a:off x="457200" y="972946"/>
            <a:ext cx="8299938" cy="560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8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Point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protected: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			int x, y;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			Point(int ,int );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			void display(void);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			~Point() { cout&lt;&lt;"\nPoint Class Destructor\n"; }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Point(int a,int b) {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	cout&lt;&lt; "\nPoint Class Constructor\n";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	x = a;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	y = b;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void Point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display(void) {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	cout&lt;&lt; "point = [" &lt;&lt; x &lt;&lt;","&lt;&lt; y &lt;&lt;"]";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56" name="Google Shape;456;p34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5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Example – cont.</a:t>
            </a:r>
            <a:endParaRPr/>
          </a:p>
        </p:txBody>
      </p:sp>
      <p:sp>
        <p:nvSpPr>
          <p:cNvPr id="462" name="Google Shape;462;p35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Circle : </a:t>
            </a: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Point</a:t>
            </a:r>
            <a:endParaRPr/>
          </a:p>
          <a:p>
            <a:pPr marL="0" lvl="0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lvl="0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marL="0" lvl="0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		double radius;</a:t>
            </a:r>
            <a:endParaRPr/>
          </a:p>
          <a:p>
            <a:pPr marL="0" lvl="0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marL="0" lvl="0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		Circle(int ,int ,double);</a:t>
            </a:r>
            <a:endParaRPr/>
          </a:p>
          <a:p>
            <a:pPr marL="0" lvl="0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		void display(void);</a:t>
            </a:r>
            <a:endParaRPr/>
          </a:p>
          <a:p>
            <a:pPr marL="0" lvl="0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		~Circle() { cout &lt;&lt;"\n Circle Class Destructor \n"; }</a:t>
            </a:r>
            <a:endParaRPr/>
          </a:p>
          <a:p>
            <a:pPr marL="0" lvl="0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lvl="0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Circle(int a,int b,double c)</a:t>
            </a: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Point(a,b) {</a:t>
            </a:r>
            <a:endParaRPr/>
          </a:p>
          <a:p>
            <a:pPr marL="0" lvl="0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	cout &lt;&lt;"\n Circle Class Constructor “&lt;&lt;endl;</a:t>
            </a:r>
            <a:endParaRPr/>
          </a:p>
          <a:p>
            <a:pPr marL="0" lvl="0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	radius = c;	</a:t>
            </a:r>
            <a:endParaRPr/>
          </a:p>
          <a:p>
            <a:pPr marL="0" lvl="0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lvl="0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void Circle</a:t>
            </a: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display(void) {</a:t>
            </a:r>
            <a:endParaRPr/>
          </a:p>
          <a:p>
            <a:pPr marL="0" lvl="0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Point::display();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//Parent class display called</a:t>
            </a:r>
            <a:endParaRPr/>
          </a:p>
          <a:p>
            <a:pPr marL="0" lvl="0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	cout &lt;&lt;" radius = “ &lt;&lt; radius;</a:t>
            </a:r>
            <a:endParaRPr/>
          </a:p>
          <a:p>
            <a:pPr marL="0" lvl="0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63" name="Google Shape;463;p35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6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Example – cont.</a:t>
            </a:r>
            <a:endParaRPr/>
          </a:p>
        </p:txBody>
      </p:sp>
      <p:sp>
        <p:nvSpPr>
          <p:cNvPr id="469" name="Google Shape;469;p36"/>
          <p:cNvSpPr txBox="1">
            <a:spLocks noGrp="1"/>
          </p:cNvSpPr>
          <p:nvPr>
            <p:ph type="body" idx="1"/>
          </p:nvPr>
        </p:nvSpPr>
        <p:spPr>
          <a:xfrm>
            <a:off x="457199" y="972946"/>
            <a:ext cx="8548255" cy="5741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latin typeface="Courier New"/>
                <a:ea typeface="Courier New"/>
                <a:cs typeface="Courier New"/>
                <a:sym typeface="Courier New"/>
              </a:rPr>
              <a:t>class Cylinder</a:t>
            </a:r>
            <a:r>
              <a:rPr lang="en-US" sz="17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7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700" b="1">
                <a:latin typeface="Courier New"/>
                <a:ea typeface="Courier New"/>
                <a:cs typeface="Courier New"/>
                <a:sym typeface="Courier New"/>
              </a:rPr>
              <a:t> Circle</a:t>
            </a:r>
            <a:endParaRPr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latin typeface="Courier New"/>
                <a:ea typeface="Courier New"/>
                <a:cs typeface="Courier New"/>
                <a:sym typeface="Courier New"/>
              </a:rPr>
              <a:t>	double height;</a:t>
            </a:r>
            <a:endParaRPr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7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700" b="1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latin typeface="Courier New"/>
                <a:ea typeface="Courier New"/>
                <a:cs typeface="Courier New"/>
                <a:sym typeface="Courier New"/>
              </a:rPr>
              <a:t>		Cylinder(int ,int ,double ,double);</a:t>
            </a:r>
            <a:endParaRPr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latin typeface="Courier New"/>
                <a:ea typeface="Courier New"/>
                <a:cs typeface="Courier New"/>
                <a:sym typeface="Courier New"/>
              </a:rPr>
              <a:t>		void display(void);</a:t>
            </a:r>
            <a:endParaRPr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latin typeface="Courier New"/>
                <a:ea typeface="Courier New"/>
                <a:cs typeface="Courier New"/>
                <a:sym typeface="Courier New"/>
              </a:rPr>
              <a:t>		double GetVolume(void);</a:t>
            </a:r>
            <a:endParaRPr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latin typeface="Courier New"/>
                <a:ea typeface="Courier New"/>
                <a:cs typeface="Courier New"/>
                <a:sym typeface="Courier New"/>
              </a:rPr>
              <a:t>		~Cylinder() { cout&lt;&lt;"\nCylinder Class Destructor\n"; }</a:t>
            </a:r>
            <a:endParaRPr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latin typeface="Courier New"/>
                <a:ea typeface="Courier New"/>
                <a:cs typeface="Courier New"/>
                <a:sym typeface="Courier New"/>
              </a:rPr>
              <a:t>Cylinder</a:t>
            </a:r>
            <a:r>
              <a:rPr lang="en-US" sz="17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700" b="1">
                <a:latin typeface="Courier New"/>
                <a:ea typeface="Courier New"/>
                <a:cs typeface="Courier New"/>
                <a:sym typeface="Courier New"/>
              </a:rPr>
              <a:t>Cylinder(int a,int b,double r,double h)</a:t>
            </a:r>
            <a:r>
              <a:rPr lang="en-US" sz="17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:Circle(a,b,r)</a:t>
            </a:r>
            <a:r>
              <a:rPr lang="en-US" sz="1700" b="1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latin typeface="Courier New"/>
                <a:ea typeface="Courier New"/>
                <a:cs typeface="Courier New"/>
                <a:sym typeface="Courier New"/>
              </a:rPr>
              <a:t>	cout &lt;&lt; "\nCylinder Class Constructor“&lt;&lt;endl;</a:t>
            </a:r>
            <a:endParaRPr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latin typeface="Courier New"/>
                <a:ea typeface="Courier New"/>
                <a:cs typeface="Courier New"/>
                <a:sym typeface="Courier New"/>
              </a:rPr>
              <a:t>	height=h;</a:t>
            </a:r>
            <a:endParaRPr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latin typeface="Courier New"/>
                <a:ea typeface="Courier New"/>
                <a:cs typeface="Courier New"/>
                <a:sym typeface="Courier New"/>
              </a:rPr>
              <a:t>double Cylinder</a:t>
            </a:r>
            <a:r>
              <a:rPr lang="en-US" sz="17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700" b="1">
                <a:latin typeface="Courier New"/>
                <a:ea typeface="Courier New"/>
                <a:cs typeface="Courier New"/>
                <a:sym typeface="Courier New"/>
              </a:rPr>
              <a:t>GetVolume(void) {</a:t>
            </a:r>
            <a:endParaRPr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latin typeface="Courier New"/>
                <a:ea typeface="Courier New"/>
                <a:cs typeface="Courier New"/>
                <a:sym typeface="Courier New"/>
              </a:rPr>
              <a:t>	return 3.14 * radius * radius * radius;</a:t>
            </a:r>
            <a:endParaRPr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latin typeface="Courier New"/>
                <a:ea typeface="Courier New"/>
                <a:cs typeface="Courier New"/>
                <a:sym typeface="Courier New"/>
              </a:rPr>
              <a:t>void Cylinder::display(void) {</a:t>
            </a:r>
            <a:endParaRPr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latin typeface="Courier New"/>
                <a:ea typeface="Courier New"/>
                <a:cs typeface="Courier New"/>
                <a:sym typeface="Courier New"/>
              </a:rPr>
              <a:t>	Circle::display();</a:t>
            </a:r>
            <a:endParaRPr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latin typeface="Courier New"/>
                <a:ea typeface="Courier New"/>
                <a:cs typeface="Courier New"/>
                <a:sym typeface="Courier New"/>
              </a:rPr>
              <a:t>	cout&lt;&lt;" height = "&lt;&lt;height;</a:t>
            </a:r>
            <a:endParaRPr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70" name="Google Shape;470;p36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7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Example – cont.</a:t>
            </a:r>
            <a:endParaRPr/>
          </a:p>
        </p:txBody>
      </p:sp>
      <p:sp>
        <p:nvSpPr>
          <p:cNvPr id="476" name="Google Shape;476;p37"/>
          <p:cNvSpPr txBox="1">
            <a:spLocks noGrp="1"/>
          </p:cNvSpPr>
          <p:nvPr>
            <p:ph type="body" idx="1"/>
          </p:nvPr>
        </p:nvSpPr>
        <p:spPr>
          <a:xfrm>
            <a:off x="420565" y="1310775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int main(void)</a:t>
            </a:r>
            <a:endParaRPr/>
          </a:p>
          <a:p>
            <a:pPr marL="0" lvl="0" indent="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lvl="0" indent="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	Cylinder c(3, 4, 2.5, 3.7);</a:t>
            </a:r>
            <a:endParaRPr/>
          </a:p>
          <a:p>
            <a:pPr marL="0" lvl="0" indent="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/>
          </a:p>
          <a:p>
            <a:pPr marL="0" lvl="0" indent="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lvl="0" indent="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u="sng"/>
              <a:t>Output:</a:t>
            </a:r>
            <a:endParaRPr/>
          </a:p>
          <a:p>
            <a:pPr marL="0" lvl="0" indent="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Point Class Constructor</a:t>
            </a:r>
            <a:endParaRPr/>
          </a:p>
          <a:p>
            <a:pPr marL="0" lvl="0" indent="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Circle Class Constructor</a:t>
            </a:r>
            <a:endParaRPr/>
          </a:p>
          <a:p>
            <a:pPr marL="0" lvl="0" indent="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Cylinder Class Constructor</a:t>
            </a:r>
            <a:endParaRPr/>
          </a:p>
          <a:p>
            <a:pPr marL="0" lvl="0" indent="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Cylinder Class Destructor</a:t>
            </a:r>
            <a:endParaRPr/>
          </a:p>
          <a:p>
            <a:pPr marL="0" lvl="0" indent="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Circle Class Destructor</a:t>
            </a:r>
            <a:endParaRPr/>
          </a:p>
          <a:p>
            <a:pPr marL="0" lvl="0" indent="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Point Class Destructor</a:t>
            </a:r>
            <a:endParaRPr/>
          </a:p>
        </p:txBody>
      </p:sp>
      <p:sp>
        <p:nvSpPr>
          <p:cNvPr id="477" name="Google Shape;477;p37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8"/>
          <p:cNvSpPr txBox="1">
            <a:spLocks noGrp="1"/>
          </p:cNvSpPr>
          <p:nvPr>
            <p:ph type="title"/>
          </p:nvPr>
        </p:nvSpPr>
        <p:spPr>
          <a:xfrm>
            <a:off x="457200" y="1063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 sz="3300" b="1">
                <a:latin typeface="Arial"/>
                <a:ea typeface="Arial"/>
                <a:cs typeface="Arial"/>
                <a:sym typeface="Arial"/>
              </a:rPr>
              <a:t>Data vs Class Access Specifier</a:t>
            </a:r>
            <a:endParaRPr/>
          </a:p>
        </p:txBody>
      </p:sp>
      <p:sp>
        <p:nvSpPr>
          <p:cNvPr id="483" name="Google Shape;483;p38"/>
          <p:cNvSpPr txBox="1">
            <a:spLocks noGrp="1"/>
          </p:cNvSpPr>
          <p:nvPr>
            <p:ph type="body" idx="1"/>
          </p:nvPr>
        </p:nvSpPr>
        <p:spPr>
          <a:xfrm>
            <a:off x="457200" y="1249364"/>
            <a:ext cx="4038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Two levels of </a:t>
            </a:r>
            <a:r>
              <a:rPr lang="en-US" sz="2400">
                <a:solidFill>
                  <a:srgbClr val="0070C0"/>
                </a:solidFill>
              </a:rPr>
              <a:t>access control </a:t>
            </a:r>
            <a:r>
              <a:rPr lang="en-US" sz="2400"/>
              <a:t>over class members</a:t>
            </a:r>
            <a:endParaRPr/>
          </a:p>
          <a:p>
            <a:pPr marL="914400" lvl="1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class definition</a:t>
            </a:r>
            <a:endParaRPr/>
          </a:p>
          <a:p>
            <a:pPr marL="914400" lvl="1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inheritance type</a:t>
            </a:r>
            <a:endParaRPr/>
          </a:p>
        </p:txBody>
      </p:sp>
      <p:sp>
        <p:nvSpPr>
          <p:cNvPr id="484" name="Google Shape;484;p3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485" name="Google Shape;485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graphicFrame>
        <p:nvGraphicFramePr>
          <p:cNvPr id="486" name="Google Shape;486;p38"/>
          <p:cNvGraphicFramePr/>
          <p:nvPr/>
        </p:nvGraphicFramePr>
        <p:xfrm>
          <a:off x="914400" y="3086100"/>
          <a:ext cx="28956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895600" imgH="3657600" progId="">
                  <p:embed/>
                </p:oleObj>
              </mc:Choice>
              <mc:Fallback>
                <p:oleObj r:id="rId3" imgW="2895600" imgH="3657600" progId="">
                  <p:embed/>
                  <p:pic>
                    <p:nvPicPr>
                      <p:cNvPr id="486" name="Google Shape;486;p38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914400" y="3086100"/>
                        <a:ext cx="289560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" name="Google Shape;487;p38"/>
          <p:cNvSpPr/>
          <p:nvPr/>
        </p:nvSpPr>
        <p:spPr>
          <a:xfrm>
            <a:off x="4381500" y="2324100"/>
            <a:ext cx="4572000" cy="15240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Point{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protected: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 x, y;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r>
              <a:rPr lang="en-US" sz="2000" b="1">
                <a:solidFill>
                  <a:srgbClr val="D2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set(int a, int b);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</p:txBody>
      </p:sp>
      <p:sp>
        <p:nvSpPr>
          <p:cNvPr id="488" name="Google Shape;488;p38"/>
          <p:cNvSpPr/>
          <p:nvPr/>
        </p:nvSpPr>
        <p:spPr>
          <a:xfrm>
            <a:off x="4267200" y="4343400"/>
            <a:ext cx="4572000" cy="1143000"/>
          </a:xfrm>
          <a:prstGeom prst="rect">
            <a:avLst/>
          </a:prstGeom>
          <a:solidFill>
            <a:srgbClr val="FBD4B4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class Circle : </a:t>
            </a:r>
            <a:r>
              <a:rPr lang="en-US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Point{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	… …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4"/>
          <p:cNvPicPr preferRelativeResize="0"/>
          <p:nvPr/>
        </p:nvPicPr>
        <p:blipFill rotWithShape="1">
          <a:blip r:embed="rId3">
            <a:alphaModFix/>
          </a:blip>
          <a:srcRect l="7382" t="4405" r="6164" b="1640"/>
          <a:stretch/>
        </p:blipFill>
        <p:spPr>
          <a:xfrm>
            <a:off x="3733800" y="1676400"/>
            <a:ext cx="5410200" cy="51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The “IS - A" Relationship</a:t>
            </a:r>
            <a:endParaRPr/>
          </a:p>
        </p:txBody>
      </p:sp>
      <p:sp>
        <p:nvSpPr>
          <p:cNvPr id="141" name="Google Shape;141;p4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Inheritance establishes an “</a:t>
            </a:r>
            <a:r>
              <a:rPr lang="en-US" b="1" i="1">
                <a:solidFill>
                  <a:srgbClr val="FF0000"/>
                </a:solidFill>
              </a:rPr>
              <a:t>IS - A</a:t>
            </a:r>
            <a:r>
              <a:rPr lang="en-US"/>
              <a:t>" relationship between classes.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 poodle </a:t>
            </a:r>
            <a:r>
              <a:rPr lang="en-US">
                <a:solidFill>
                  <a:srgbClr val="0070C0"/>
                </a:solidFill>
              </a:rPr>
              <a:t>is a</a:t>
            </a:r>
            <a:r>
              <a:rPr lang="en-US"/>
              <a:t> dog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 car </a:t>
            </a:r>
            <a:r>
              <a:rPr lang="en-US">
                <a:solidFill>
                  <a:srgbClr val="0070C0"/>
                </a:solidFill>
              </a:rPr>
              <a:t>is a</a:t>
            </a:r>
            <a:r>
              <a:rPr lang="en-US"/>
              <a:t> vehicle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 flower </a:t>
            </a:r>
            <a:r>
              <a:rPr lang="en-US">
                <a:solidFill>
                  <a:srgbClr val="0070C0"/>
                </a:solidFill>
              </a:rPr>
              <a:t>is a</a:t>
            </a:r>
            <a:r>
              <a:rPr lang="en-US"/>
              <a:t> plant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 football player </a:t>
            </a:r>
            <a:r>
              <a:rPr lang="en-US">
                <a:solidFill>
                  <a:srgbClr val="0070C0"/>
                </a:solidFill>
              </a:rPr>
              <a:t>is an </a:t>
            </a:r>
            <a:r>
              <a:rPr lang="en-US"/>
              <a:t>athlete</a:t>
            </a:r>
            <a:endParaRPr/>
          </a:p>
        </p:txBody>
      </p:sp>
      <p:sp>
        <p:nvSpPr>
          <p:cNvPr id="142" name="Google Shape;142;p4"/>
          <p:cNvSpPr/>
          <p:nvPr/>
        </p:nvSpPr>
        <p:spPr>
          <a:xfrm>
            <a:off x="4828233" y="4267199"/>
            <a:ext cx="712413" cy="65722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4828233" y="5261533"/>
            <a:ext cx="712413" cy="65722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5726487" y="5181600"/>
            <a:ext cx="712413" cy="65722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6479139" y="5457287"/>
            <a:ext cx="701426" cy="65722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7332965" y="5048705"/>
            <a:ext cx="701426" cy="65722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8169788" y="4524374"/>
            <a:ext cx="701426" cy="65722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9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Types of inheritance/ Class access specifier</a:t>
            </a:r>
            <a:endParaRPr/>
          </a:p>
        </p:txBody>
      </p:sp>
      <p:sp>
        <p:nvSpPr>
          <p:cNvPr id="494" name="Google Shape;494;p39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public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private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protected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95" name="Google Shape;495;p39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0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Public Inheritance</a:t>
            </a:r>
            <a:endParaRPr/>
          </a:p>
        </p:txBody>
      </p:sp>
      <p:sp>
        <p:nvSpPr>
          <p:cNvPr id="502" name="Google Shape;502;p40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With public inheritance,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public and protected members of the </a:t>
            </a:r>
            <a:r>
              <a:rPr lang="en-US">
                <a:solidFill>
                  <a:srgbClr val="0070C0"/>
                </a:solidFill>
              </a:rPr>
              <a:t>base class </a:t>
            </a:r>
            <a:r>
              <a:rPr lang="en-US"/>
              <a:t>become respectively public and protected members of the </a:t>
            </a:r>
            <a:r>
              <a:rPr lang="en-US">
                <a:solidFill>
                  <a:srgbClr val="0070C0"/>
                </a:solidFill>
              </a:rPr>
              <a:t>derived class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503" name="Google Shape;503;p40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504" name="Google Shape;504;p40"/>
          <p:cNvSpPr txBox="1"/>
          <p:nvPr/>
        </p:nvSpPr>
        <p:spPr>
          <a:xfrm>
            <a:off x="2321169" y="3423267"/>
            <a:ext cx="4572000" cy="155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class derived : </a:t>
            </a: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base{</a:t>
            </a:r>
            <a:endParaRPr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	… …</a:t>
            </a:r>
            <a:endParaRPr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1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Protected Inheritance</a:t>
            </a:r>
            <a:endParaRPr/>
          </a:p>
        </p:txBody>
      </p:sp>
      <p:sp>
        <p:nvSpPr>
          <p:cNvPr id="510" name="Google Shape;510;p41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Public and protected members of the base class become </a:t>
            </a:r>
            <a:r>
              <a:rPr lang="en-US" b="1" i="1">
                <a:solidFill>
                  <a:srgbClr val="0070C0"/>
                </a:solidFill>
              </a:rPr>
              <a:t>protected members </a:t>
            </a:r>
            <a:r>
              <a:rPr lang="en-US"/>
              <a:t>of the derived class.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511" name="Google Shape;511;p41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512" name="Google Shape;512;p41"/>
          <p:cNvSpPr txBox="1"/>
          <p:nvPr/>
        </p:nvSpPr>
        <p:spPr>
          <a:xfrm>
            <a:off x="2286000" y="2911936"/>
            <a:ext cx="5181600" cy="155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class derived : </a:t>
            </a: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protected</a:t>
            </a:r>
            <a:r>
              <a:rPr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base{</a:t>
            </a:r>
            <a:endParaRPr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	… …</a:t>
            </a:r>
            <a:endParaRPr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2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Private Inheritance</a:t>
            </a:r>
            <a:endParaRPr/>
          </a:p>
        </p:txBody>
      </p:sp>
      <p:sp>
        <p:nvSpPr>
          <p:cNvPr id="518" name="Google Shape;518;p42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With private inheritance, public and protected members of the base class become </a:t>
            </a:r>
            <a:r>
              <a:rPr lang="en-US" b="1" i="1">
                <a:solidFill>
                  <a:srgbClr val="0070C0"/>
                </a:solidFill>
              </a:rPr>
              <a:t>private members of the derived class</a:t>
            </a:r>
            <a:r>
              <a:rPr lang="en-US"/>
              <a:t>.</a:t>
            </a:r>
            <a:endParaRPr/>
          </a:p>
        </p:txBody>
      </p:sp>
      <p:sp>
        <p:nvSpPr>
          <p:cNvPr id="519" name="Google Shape;519;p42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520" name="Google Shape;520;p42"/>
          <p:cNvSpPr txBox="1"/>
          <p:nvPr/>
        </p:nvSpPr>
        <p:spPr>
          <a:xfrm>
            <a:off x="2286000" y="2911936"/>
            <a:ext cx="5181600" cy="155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class derived : </a:t>
            </a: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r>
              <a:rPr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base{</a:t>
            </a:r>
            <a:endParaRPr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	… …</a:t>
            </a:r>
            <a:endParaRPr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3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public, protected and private Inheritance</a:t>
            </a:r>
            <a:endParaRPr/>
          </a:p>
        </p:txBody>
      </p:sp>
      <p:sp>
        <p:nvSpPr>
          <p:cNvPr id="527" name="Google Shape;527;p43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528" name="Google Shape;528;p43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pic>
        <p:nvPicPr>
          <p:cNvPr id="529" name="Google Shape;529;p43" descr="https://media.geeksforgeeks.org/wp-content/cdn-uploads/table-clas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9391" y="1988598"/>
            <a:ext cx="8085217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4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Inheritance vs. Access </a:t>
            </a:r>
            <a:endParaRPr/>
          </a:p>
        </p:txBody>
      </p:sp>
      <p:grpSp>
        <p:nvGrpSpPr>
          <p:cNvPr id="535" name="Google Shape;535;p44"/>
          <p:cNvGrpSpPr/>
          <p:nvPr/>
        </p:nvGrpSpPr>
        <p:grpSpPr>
          <a:xfrm>
            <a:off x="228600" y="1446213"/>
            <a:ext cx="8002588" cy="4954587"/>
            <a:chOff x="47" y="576"/>
            <a:chExt cx="5041" cy="3121"/>
          </a:xfrm>
        </p:grpSpPr>
        <p:sp>
          <p:nvSpPr>
            <p:cNvPr id="536" name="Google Shape;536;p44"/>
            <p:cNvSpPr txBox="1"/>
            <p:nvPr/>
          </p:nvSpPr>
          <p:spPr>
            <a:xfrm>
              <a:off x="288" y="1008"/>
              <a:ext cx="1200" cy="5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private: x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protected: y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public: z</a:t>
              </a:r>
              <a:endParaRPr/>
            </a:p>
          </p:txBody>
        </p:sp>
        <p:sp>
          <p:nvSpPr>
            <p:cNvPr id="537" name="Google Shape;537;p44"/>
            <p:cNvSpPr txBox="1"/>
            <p:nvPr/>
          </p:nvSpPr>
          <p:spPr>
            <a:xfrm>
              <a:off x="288" y="2064"/>
              <a:ext cx="1296" cy="5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private: x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protected: y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public: z</a:t>
              </a:r>
              <a:endParaRPr/>
            </a:p>
          </p:txBody>
        </p:sp>
        <p:sp>
          <p:nvSpPr>
            <p:cNvPr id="538" name="Google Shape;538;p44"/>
            <p:cNvSpPr txBox="1"/>
            <p:nvPr/>
          </p:nvSpPr>
          <p:spPr>
            <a:xfrm>
              <a:off x="336" y="3120"/>
              <a:ext cx="1248" cy="5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private: x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protected: y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public: z</a:t>
              </a:r>
              <a:endParaRPr/>
            </a:p>
          </p:txBody>
        </p:sp>
        <p:sp>
          <p:nvSpPr>
            <p:cNvPr id="539" name="Google Shape;539;p44"/>
            <p:cNvSpPr txBox="1"/>
            <p:nvPr/>
          </p:nvSpPr>
          <p:spPr>
            <a:xfrm>
              <a:off x="47" y="768"/>
              <a:ext cx="1537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Base class members</a:t>
              </a:r>
              <a:endParaRPr/>
            </a:p>
          </p:txBody>
        </p:sp>
        <p:sp>
          <p:nvSpPr>
            <p:cNvPr id="540" name="Google Shape;540;p44"/>
            <p:cNvSpPr/>
            <p:nvPr/>
          </p:nvSpPr>
          <p:spPr>
            <a:xfrm>
              <a:off x="288" y="1056"/>
              <a:ext cx="1152" cy="48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44"/>
            <p:cNvSpPr/>
            <p:nvPr/>
          </p:nvSpPr>
          <p:spPr>
            <a:xfrm>
              <a:off x="288" y="2112"/>
              <a:ext cx="1200" cy="48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44"/>
            <p:cNvSpPr/>
            <p:nvPr/>
          </p:nvSpPr>
          <p:spPr>
            <a:xfrm>
              <a:off x="336" y="3168"/>
              <a:ext cx="1152" cy="48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44"/>
            <p:cNvSpPr txBox="1"/>
            <p:nvPr/>
          </p:nvSpPr>
          <p:spPr>
            <a:xfrm>
              <a:off x="3600" y="1041"/>
              <a:ext cx="1209" cy="5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is inaccessible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private: y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private: z</a:t>
              </a:r>
              <a:endParaRPr/>
            </a:p>
          </p:txBody>
        </p:sp>
        <p:sp>
          <p:nvSpPr>
            <p:cNvPr id="544" name="Google Shape;544;p44"/>
            <p:cNvSpPr txBox="1"/>
            <p:nvPr/>
          </p:nvSpPr>
          <p:spPr>
            <a:xfrm>
              <a:off x="3639" y="2064"/>
              <a:ext cx="1170" cy="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is inaccessible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protected: y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protected: z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44"/>
            <p:cNvSpPr txBox="1"/>
            <p:nvPr/>
          </p:nvSpPr>
          <p:spPr>
            <a:xfrm>
              <a:off x="3648" y="3120"/>
              <a:ext cx="1200" cy="5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is inaccessible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protected: y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public: z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44"/>
            <p:cNvSpPr/>
            <p:nvPr/>
          </p:nvSpPr>
          <p:spPr>
            <a:xfrm>
              <a:off x="3600" y="1056"/>
              <a:ext cx="1152" cy="52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44"/>
            <p:cNvSpPr/>
            <p:nvPr/>
          </p:nvSpPr>
          <p:spPr>
            <a:xfrm>
              <a:off x="3648" y="2064"/>
              <a:ext cx="1152" cy="52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44"/>
            <p:cNvSpPr/>
            <p:nvPr/>
          </p:nvSpPr>
          <p:spPr>
            <a:xfrm>
              <a:off x="3648" y="3120"/>
              <a:ext cx="1200" cy="52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44"/>
            <p:cNvSpPr txBox="1"/>
            <p:nvPr/>
          </p:nvSpPr>
          <p:spPr>
            <a:xfrm>
              <a:off x="3198" y="576"/>
              <a:ext cx="1890" cy="4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How inherited base class members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appear in derived class</a:t>
              </a:r>
              <a:endParaRPr/>
            </a:p>
          </p:txBody>
        </p:sp>
        <p:cxnSp>
          <p:nvCxnSpPr>
            <p:cNvPr id="550" name="Google Shape;550;p44"/>
            <p:cNvCxnSpPr/>
            <p:nvPr/>
          </p:nvCxnSpPr>
          <p:spPr>
            <a:xfrm>
              <a:off x="1440" y="1296"/>
              <a:ext cx="216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1" name="Google Shape;551;p44"/>
            <p:cNvCxnSpPr/>
            <p:nvPr/>
          </p:nvCxnSpPr>
          <p:spPr>
            <a:xfrm>
              <a:off x="1488" y="2352"/>
              <a:ext cx="216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2" name="Google Shape;552;p44"/>
            <p:cNvCxnSpPr/>
            <p:nvPr/>
          </p:nvCxnSpPr>
          <p:spPr>
            <a:xfrm>
              <a:off x="1488" y="3408"/>
              <a:ext cx="216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53" name="Google Shape;553;p44"/>
            <p:cNvSpPr txBox="1"/>
            <p:nvPr/>
          </p:nvSpPr>
          <p:spPr>
            <a:xfrm>
              <a:off x="2042" y="1008"/>
              <a:ext cx="812" cy="3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private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base class</a:t>
              </a:r>
              <a:endParaRPr/>
            </a:p>
          </p:txBody>
        </p:sp>
        <p:sp>
          <p:nvSpPr>
            <p:cNvPr id="554" name="Google Shape;554;p44"/>
            <p:cNvSpPr txBox="1"/>
            <p:nvPr/>
          </p:nvSpPr>
          <p:spPr>
            <a:xfrm>
              <a:off x="2003" y="2064"/>
              <a:ext cx="890" cy="3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protected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base class</a:t>
              </a:r>
              <a:endParaRPr/>
            </a:p>
          </p:txBody>
        </p:sp>
        <p:sp>
          <p:nvSpPr>
            <p:cNvPr id="555" name="Google Shape;555;p44"/>
            <p:cNvSpPr txBox="1"/>
            <p:nvPr/>
          </p:nvSpPr>
          <p:spPr>
            <a:xfrm>
              <a:off x="2090" y="3120"/>
              <a:ext cx="812" cy="3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base class</a:t>
              </a:r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5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Class Access Specifiers – When to use?</a:t>
            </a:r>
            <a:endParaRPr/>
          </a:p>
        </p:txBody>
      </p:sp>
      <p:sp>
        <p:nvSpPr>
          <p:cNvPr id="561" name="Google Shape;561;p45"/>
          <p:cNvSpPr txBox="1">
            <a:spLocks noGrp="1"/>
          </p:cNvSpPr>
          <p:nvPr>
            <p:ph type="body" idx="1"/>
          </p:nvPr>
        </p:nvSpPr>
        <p:spPr>
          <a:xfrm>
            <a:off x="457200" y="1752311"/>
            <a:ext cx="8075613" cy="4288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09600" lvl="0" indent="-609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AutoNum type="arabicParenR"/>
            </a:pP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2800"/>
              <a:t> – object of derived class can be treated as object of base class (not vice-versa)</a:t>
            </a:r>
            <a:endParaRPr/>
          </a:p>
          <a:p>
            <a:pPr marL="609600" lvl="0" indent="-431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/>
          </a:p>
          <a:p>
            <a:pPr marL="609600" lvl="0" indent="-609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AutoNum type="arabicParenR"/>
            </a:pP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-US" sz="2800"/>
              <a:t> – more restrictive than </a:t>
            </a: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2800"/>
              <a:t>, but allows derived classes to know details of parents</a:t>
            </a:r>
            <a:endParaRPr/>
          </a:p>
          <a:p>
            <a:pPr marL="609600" lvl="0" indent="-431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/>
          </a:p>
          <a:p>
            <a:pPr marL="609600" lvl="0" indent="-609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AutoNum type="arabicParenR"/>
            </a:pP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2800"/>
              <a:t> – prevents objects of derived class from being treated as objects of base class.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6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Method Overriding</a:t>
            </a:r>
            <a:endParaRPr/>
          </a:p>
        </p:txBody>
      </p:sp>
      <p:sp>
        <p:nvSpPr>
          <p:cNvPr id="567" name="Google Shape;567;p46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derived class can </a:t>
            </a:r>
            <a:r>
              <a:rPr lang="en-US">
                <a:solidFill>
                  <a:srgbClr val="0070C0"/>
                </a:solidFill>
              </a:rPr>
              <a:t>override methods </a:t>
            </a:r>
            <a:r>
              <a:rPr lang="en-US"/>
              <a:t>defined in its parent class.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the method in the subclass must have the </a:t>
            </a:r>
            <a:r>
              <a:rPr lang="en-US">
                <a:solidFill>
                  <a:srgbClr val="0070C0"/>
                </a:solidFill>
              </a:rPr>
              <a:t>identical signature</a:t>
            </a:r>
            <a:r>
              <a:rPr lang="en-US"/>
              <a:t> to the method in the base class.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 subclass implements its own version of a base class method. </a:t>
            </a:r>
            <a:endParaRPr/>
          </a:p>
        </p:txBody>
      </p:sp>
      <p:sp>
        <p:nvSpPr>
          <p:cNvPr id="568" name="Google Shape;568;p46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sp>
        <p:nvSpPr>
          <p:cNvPr id="569" name="Google Shape;569;p46"/>
          <p:cNvSpPr/>
          <p:nvPr/>
        </p:nvSpPr>
        <p:spPr>
          <a:xfrm>
            <a:off x="381000" y="3886198"/>
            <a:ext cx="3962400" cy="2126055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 {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protected: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int x, y;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void print ()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{ cout&lt;&lt;“From A”&lt;&lt;endl; }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570" name="Google Shape;570;p46"/>
          <p:cNvSpPr/>
          <p:nvPr/>
        </p:nvSpPr>
        <p:spPr>
          <a:xfrm>
            <a:off x="4953000" y="3886199"/>
            <a:ext cx="3733800" cy="212605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 B : public A {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public: 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void print ()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    {cout&lt;&lt;“From B”&lt;&lt;endl;}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cxnSp>
        <p:nvCxnSpPr>
          <p:cNvPr id="571" name="Google Shape;571;p46"/>
          <p:cNvCxnSpPr/>
          <p:nvPr/>
        </p:nvCxnSpPr>
        <p:spPr>
          <a:xfrm rot="10800000" flipH="1">
            <a:off x="2286000" y="4679508"/>
            <a:ext cx="3071389" cy="50209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7"/>
          <p:cNvSpPr/>
          <p:nvPr/>
        </p:nvSpPr>
        <p:spPr>
          <a:xfrm>
            <a:off x="152400" y="1053822"/>
            <a:ext cx="3581400" cy="3137178"/>
          </a:xfrm>
          <a:prstGeom prst="rect">
            <a:avLst/>
          </a:prstGeom>
          <a:solidFill>
            <a:srgbClr val="FFE5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Point{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protected: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int x, y;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lang="en-US" sz="18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(int a, int b)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{ x=a; y=b; 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lang="en-US" sz="1800" b="1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();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lang="en-US" sz="1800" b="1">
                <a:solidFill>
                  <a:srgbClr val="00CC0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577" name="Google Shape;577;p47"/>
          <p:cNvSpPr/>
          <p:nvPr/>
        </p:nvSpPr>
        <p:spPr>
          <a:xfrm>
            <a:off x="3886200" y="797587"/>
            <a:ext cx="5086539" cy="4595787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class Circle : public Point{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private:  double r;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//function overriding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//In inheritance base class functions are not overloaded. They are overridden.</a:t>
            </a:r>
            <a:endParaRPr sz="1800" b="1" i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lang="en-US" sz="18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1800" b="1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 (int a, int b, double c) {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Point :: set(a, b); </a:t>
            </a:r>
            <a:r>
              <a:rPr lang="en-US" sz="1200" b="1">
                <a:solidFill>
                  <a:srgbClr val="2C14DE"/>
                </a:solidFill>
                <a:latin typeface="Consolas"/>
                <a:ea typeface="Consolas"/>
                <a:cs typeface="Consolas"/>
                <a:sym typeface="Consolas"/>
              </a:rPr>
              <a:t>//same name function call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  r = c;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//function overriding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  void </a:t>
            </a:r>
            <a:r>
              <a:rPr lang="en-US" sz="18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 b="1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();  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578" name="Google Shape;578;p47"/>
          <p:cNvSpPr/>
          <p:nvPr/>
        </p:nvSpPr>
        <p:spPr>
          <a:xfrm>
            <a:off x="4379959" y="5273675"/>
            <a:ext cx="4724400" cy="1524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Circle C;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(10,10,100); 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from class Circle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r>
              <a:rPr lang="en-US" sz="1800" b="1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foo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from base class Point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C.</a:t>
            </a:r>
            <a:r>
              <a:rPr lang="en-US" sz="1800" b="1">
                <a:solidFill>
                  <a:srgbClr val="BE7100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from class Circle</a:t>
            </a:r>
            <a:endParaRPr/>
          </a:p>
        </p:txBody>
      </p:sp>
      <p:sp>
        <p:nvSpPr>
          <p:cNvPr id="579" name="Google Shape;579;p47"/>
          <p:cNvSpPr/>
          <p:nvPr/>
        </p:nvSpPr>
        <p:spPr>
          <a:xfrm>
            <a:off x="152400" y="4664075"/>
            <a:ext cx="3581400" cy="12192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 A;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</a:t>
            </a: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(30,50); 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from base class Point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</a:t>
            </a: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();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from base class Point</a:t>
            </a:r>
            <a:endParaRPr/>
          </a:p>
        </p:txBody>
      </p:sp>
      <p:sp>
        <p:nvSpPr>
          <p:cNvPr id="580" name="Google Shape;580;p4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Method Overriding</a:t>
            </a:r>
            <a:endParaRPr/>
          </a:p>
        </p:txBody>
      </p:sp>
      <p:sp>
        <p:nvSpPr>
          <p:cNvPr id="581" name="Google Shape;581;p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8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Types of Inheritance</a:t>
            </a:r>
            <a:endParaRPr/>
          </a:p>
        </p:txBody>
      </p:sp>
      <p:sp>
        <p:nvSpPr>
          <p:cNvPr id="587" name="Google Shape;587;p48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/>
              <a:t>Single inheritance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Inherits from one base class</a:t>
            </a:r>
            <a:endParaRPr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/>
              <a:t>Multi-level inheritance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Chain of inheritance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/>
              <a:t>Multiple inheritance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Inherits from multiple classes</a:t>
            </a:r>
            <a:endParaRPr/>
          </a:p>
        </p:txBody>
      </p:sp>
      <p:sp>
        <p:nvSpPr>
          <p:cNvPr id="588" name="Google Shape;588;p48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pic>
        <p:nvPicPr>
          <p:cNvPr id="589" name="Google Shape;589;p48"/>
          <p:cNvPicPr preferRelativeResize="0"/>
          <p:nvPr/>
        </p:nvPicPr>
        <p:blipFill rotWithShape="1">
          <a:blip r:embed="rId3">
            <a:alphaModFix/>
          </a:blip>
          <a:srcRect r="48122"/>
          <a:stretch/>
        </p:blipFill>
        <p:spPr>
          <a:xfrm>
            <a:off x="5321516" y="1681394"/>
            <a:ext cx="3070741" cy="349521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Introduction - Inheritance</a:t>
            </a:r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Existing classes are called </a:t>
            </a:r>
            <a:r>
              <a:rPr lang="en-US">
                <a:solidFill>
                  <a:srgbClr val="0070C0"/>
                </a:solidFill>
              </a:rPr>
              <a:t>base classes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solidFill>
                <a:srgbClr val="0070C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New classes are called </a:t>
            </a:r>
            <a:r>
              <a:rPr lang="en-US">
                <a:solidFill>
                  <a:srgbClr val="0070C0"/>
                </a:solidFill>
              </a:rPr>
              <a:t>derived classes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solidFill>
                <a:srgbClr val="0070C0"/>
              </a:solidFill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54" name="Google Shape;154;p5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55" name="Google Shape;15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1569" y="3625728"/>
            <a:ext cx="579120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9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Types of Inheritance: University Example</a:t>
            </a:r>
            <a:endParaRPr/>
          </a:p>
        </p:txBody>
      </p:sp>
      <p:sp>
        <p:nvSpPr>
          <p:cNvPr id="595" name="Google Shape;595;p49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grpSp>
        <p:nvGrpSpPr>
          <p:cNvPr id="596" name="Google Shape;596;p49"/>
          <p:cNvGrpSpPr/>
          <p:nvPr/>
        </p:nvGrpSpPr>
        <p:grpSpPr>
          <a:xfrm>
            <a:off x="762000" y="1447800"/>
            <a:ext cx="7315200" cy="4316413"/>
            <a:chOff x="432" y="1121"/>
            <a:chExt cx="4608" cy="2719"/>
          </a:xfrm>
        </p:grpSpPr>
        <p:sp>
          <p:nvSpPr>
            <p:cNvPr id="597" name="Google Shape;597;p49"/>
            <p:cNvSpPr/>
            <p:nvPr/>
          </p:nvSpPr>
          <p:spPr>
            <a:xfrm>
              <a:off x="2322" y="1121"/>
              <a:ext cx="1260" cy="198"/>
            </a:xfrm>
            <a:custGeom>
              <a:avLst/>
              <a:gdLst/>
              <a:ahLst/>
              <a:cxnLst/>
              <a:rect l="l" t="t" r="r" b="b"/>
              <a:pathLst>
                <a:path w="20000" h="20000" extrusionOk="0">
                  <a:moveTo>
                    <a:pt x="19987" y="0"/>
                  </a:moveTo>
                  <a:lnTo>
                    <a:pt x="19987" y="19929"/>
                  </a:lnTo>
                  <a:lnTo>
                    <a:pt x="0" y="19929"/>
                  </a:lnTo>
                  <a:lnTo>
                    <a:pt x="0" y="0"/>
                  </a:lnTo>
                  <a:lnTo>
                    <a:pt x="19987" y="0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9"/>
            <p:cNvSpPr/>
            <p:nvPr/>
          </p:nvSpPr>
          <p:spPr>
            <a:xfrm>
              <a:off x="3404" y="1800"/>
              <a:ext cx="710" cy="198"/>
            </a:xfrm>
            <a:custGeom>
              <a:avLst/>
              <a:gdLst/>
              <a:ahLst/>
              <a:cxnLst/>
              <a:rect l="l" t="t" r="r" b="b"/>
              <a:pathLst>
                <a:path w="20000" h="20000" extrusionOk="0">
                  <a:moveTo>
                    <a:pt x="19977" y="0"/>
                  </a:moveTo>
                  <a:lnTo>
                    <a:pt x="19977" y="19929"/>
                  </a:lnTo>
                  <a:lnTo>
                    <a:pt x="0" y="19929"/>
                  </a:lnTo>
                  <a:lnTo>
                    <a:pt x="0" y="0"/>
                  </a:lnTo>
                  <a:lnTo>
                    <a:pt x="19977" y="0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9"/>
            <p:cNvSpPr/>
            <p:nvPr/>
          </p:nvSpPr>
          <p:spPr>
            <a:xfrm>
              <a:off x="1789" y="1800"/>
              <a:ext cx="711" cy="198"/>
            </a:xfrm>
            <a:custGeom>
              <a:avLst/>
              <a:gdLst/>
              <a:ahLst/>
              <a:cxnLst/>
              <a:rect l="l" t="t" r="r" b="b"/>
              <a:pathLst>
                <a:path w="20000" h="20000" extrusionOk="0">
                  <a:moveTo>
                    <a:pt x="19977" y="0"/>
                  </a:moveTo>
                  <a:lnTo>
                    <a:pt x="19977" y="19929"/>
                  </a:lnTo>
                  <a:lnTo>
                    <a:pt x="0" y="19929"/>
                  </a:lnTo>
                  <a:lnTo>
                    <a:pt x="0" y="0"/>
                  </a:lnTo>
                  <a:lnTo>
                    <a:pt x="19977" y="0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49"/>
            <p:cNvSpPr/>
            <p:nvPr/>
          </p:nvSpPr>
          <p:spPr>
            <a:xfrm>
              <a:off x="2290" y="2394"/>
              <a:ext cx="710" cy="198"/>
            </a:xfrm>
            <a:custGeom>
              <a:avLst/>
              <a:gdLst/>
              <a:ahLst/>
              <a:cxnLst/>
              <a:rect l="l" t="t" r="r" b="b"/>
              <a:pathLst>
                <a:path w="20000" h="20000" extrusionOk="0">
                  <a:moveTo>
                    <a:pt x="19977" y="0"/>
                  </a:moveTo>
                  <a:lnTo>
                    <a:pt x="19977" y="19929"/>
                  </a:lnTo>
                  <a:lnTo>
                    <a:pt x="0" y="19929"/>
                  </a:lnTo>
                  <a:lnTo>
                    <a:pt x="0" y="0"/>
                  </a:lnTo>
                  <a:lnTo>
                    <a:pt x="19977" y="0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49"/>
            <p:cNvSpPr/>
            <p:nvPr/>
          </p:nvSpPr>
          <p:spPr>
            <a:xfrm>
              <a:off x="1757" y="2988"/>
              <a:ext cx="710" cy="198"/>
            </a:xfrm>
            <a:custGeom>
              <a:avLst/>
              <a:gdLst/>
              <a:ahLst/>
              <a:cxnLst/>
              <a:rect l="l" t="t" r="r" b="b"/>
              <a:pathLst>
                <a:path w="20000" h="20000" extrusionOk="0">
                  <a:moveTo>
                    <a:pt x="19977" y="0"/>
                  </a:moveTo>
                  <a:lnTo>
                    <a:pt x="19977" y="19929"/>
                  </a:lnTo>
                  <a:lnTo>
                    <a:pt x="0" y="19929"/>
                  </a:lnTo>
                  <a:lnTo>
                    <a:pt x="0" y="0"/>
                  </a:lnTo>
                  <a:lnTo>
                    <a:pt x="19977" y="0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49"/>
            <p:cNvSpPr/>
            <p:nvPr/>
          </p:nvSpPr>
          <p:spPr>
            <a:xfrm>
              <a:off x="432" y="2988"/>
              <a:ext cx="1099" cy="198"/>
            </a:xfrm>
            <a:custGeom>
              <a:avLst/>
              <a:gdLst/>
              <a:ahLst/>
              <a:cxnLst/>
              <a:rect l="l" t="t" r="r" b="b"/>
              <a:pathLst>
                <a:path w="20000" h="20000" extrusionOk="0">
                  <a:moveTo>
                    <a:pt x="19985" y="0"/>
                  </a:moveTo>
                  <a:lnTo>
                    <a:pt x="19985" y="19929"/>
                  </a:lnTo>
                  <a:lnTo>
                    <a:pt x="0" y="19929"/>
                  </a:lnTo>
                  <a:lnTo>
                    <a:pt x="0" y="0"/>
                  </a:lnTo>
                  <a:lnTo>
                    <a:pt x="19985" y="0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49"/>
            <p:cNvSpPr/>
            <p:nvPr/>
          </p:nvSpPr>
          <p:spPr>
            <a:xfrm>
              <a:off x="768" y="3582"/>
              <a:ext cx="1712" cy="198"/>
            </a:xfrm>
            <a:custGeom>
              <a:avLst/>
              <a:gdLst/>
              <a:ahLst/>
              <a:cxnLst/>
              <a:rect l="l" t="t" r="r" b="b"/>
              <a:pathLst>
                <a:path w="20000" h="20000" extrusionOk="0">
                  <a:moveTo>
                    <a:pt x="19991" y="0"/>
                  </a:moveTo>
                  <a:lnTo>
                    <a:pt x="19991" y="19929"/>
                  </a:lnTo>
                  <a:lnTo>
                    <a:pt x="0" y="19929"/>
                  </a:lnTo>
                  <a:lnTo>
                    <a:pt x="0" y="0"/>
                  </a:lnTo>
                  <a:lnTo>
                    <a:pt x="19991" y="0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4" name="Google Shape;604;p49"/>
            <p:cNvGrpSpPr/>
            <p:nvPr/>
          </p:nvGrpSpPr>
          <p:grpSpPr>
            <a:xfrm>
              <a:off x="4289" y="1729"/>
              <a:ext cx="751" cy="319"/>
              <a:chOff x="4308" y="1729"/>
              <a:chExt cx="904" cy="319"/>
            </a:xfrm>
          </p:grpSpPr>
          <p:sp>
            <p:nvSpPr>
              <p:cNvPr id="605" name="Google Shape;605;p49"/>
              <p:cNvSpPr/>
              <p:nvPr/>
            </p:nvSpPr>
            <p:spPr>
              <a:xfrm>
                <a:off x="4308" y="1729"/>
                <a:ext cx="904" cy="311"/>
              </a:xfrm>
              <a:custGeom>
                <a:avLst/>
                <a:gdLst/>
                <a:ahLst/>
                <a:cxnLst/>
                <a:rect l="l" t="t" r="r" b="b"/>
                <a:pathLst>
                  <a:path w="20000" h="20000" extrusionOk="0">
                    <a:moveTo>
                      <a:pt x="17125" y="0"/>
                    </a:moveTo>
                    <a:lnTo>
                      <a:pt x="19982" y="5318"/>
                    </a:lnTo>
                    <a:lnTo>
                      <a:pt x="19982" y="19955"/>
                    </a:lnTo>
                    <a:lnTo>
                      <a:pt x="0" y="19955"/>
                    </a:lnTo>
                    <a:lnTo>
                      <a:pt x="0" y="18636"/>
                    </a:lnTo>
                    <a:lnTo>
                      <a:pt x="0" y="0"/>
                    </a:lnTo>
                    <a:lnTo>
                      <a:pt x="17125" y="0"/>
                    </a:lnTo>
                    <a:close/>
                  </a:path>
                </a:pathLst>
              </a:custGeom>
              <a:solidFill>
                <a:srgbClr val="FBD4B4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1890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49"/>
              <p:cNvSpPr/>
              <p:nvPr/>
            </p:nvSpPr>
            <p:spPr>
              <a:xfrm>
                <a:off x="5083" y="1729"/>
                <a:ext cx="129" cy="83"/>
              </a:xfrm>
              <a:custGeom>
                <a:avLst/>
                <a:gdLst/>
                <a:ahLst/>
                <a:cxnLst/>
                <a:rect l="l" t="t" r="r" b="b"/>
                <a:pathLst>
                  <a:path w="20000" h="20000" extrusionOk="0">
                    <a:moveTo>
                      <a:pt x="19875" y="19829"/>
                    </a:moveTo>
                    <a:lnTo>
                      <a:pt x="0" y="19829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49"/>
              <p:cNvSpPr/>
              <p:nvPr/>
            </p:nvSpPr>
            <p:spPr>
              <a:xfrm>
                <a:off x="4388" y="1779"/>
                <a:ext cx="744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Single inheritance</a:t>
                </a:r>
                <a:endParaRPr/>
              </a:p>
            </p:txBody>
          </p:sp>
        </p:grpSp>
        <p:sp>
          <p:nvSpPr>
            <p:cNvPr id="608" name="Google Shape;608;p49"/>
            <p:cNvSpPr/>
            <p:nvPr/>
          </p:nvSpPr>
          <p:spPr>
            <a:xfrm>
              <a:off x="2322" y="1163"/>
              <a:ext cx="1260" cy="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CommunityMember</a:t>
              </a:r>
              <a:endParaRPr/>
            </a:p>
          </p:txBody>
        </p:sp>
        <p:sp>
          <p:nvSpPr>
            <p:cNvPr id="609" name="Google Shape;609;p49"/>
            <p:cNvSpPr/>
            <p:nvPr/>
          </p:nvSpPr>
          <p:spPr>
            <a:xfrm>
              <a:off x="1788" y="1859"/>
              <a:ext cx="712" cy="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Employee</a:t>
              </a:r>
              <a:endParaRPr/>
            </a:p>
          </p:txBody>
        </p:sp>
        <p:sp>
          <p:nvSpPr>
            <p:cNvPr id="610" name="Google Shape;610;p49"/>
            <p:cNvSpPr/>
            <p:nvPr/>
          </p:nvSpPr>
          <p:spPr>
            <a:xfrm>
              <a:off x="2597" y="1800"/>
              <a:ext cx="709" cy="198"/>
            </a:xfrm>
            <a:custGeom>
              <a:avLst/>
              <a:gdLst/>
              <a:ahLst/>
              <a:cxnLst/>
              <a:rect l="l" t="t" r="r" b="b"/>
              <a:pathLst>
                <a:path w="20000" h="20000" extrusionOk="0">
                  <a:moveTo>
                    <a:pt x="19977" y="0"/>
                  </a:moveTo>
                  <a:lnTo>
                    <a:pt x="19977" y="19929"/>
                  </a:lnTo>
                  <a:lnTo>
                    <a:pt x="0" y="19929"/>
                  </a:lnTo>
                  <a:lnTo>
                    <a:pt x="0" y="0"/>
                  </a:lnTo>
                  <a:lnTo>
                    <a:pt x="19977" y="0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49"/>
            <p:cNvSpPr/>
            <p:nvPr/>
          </p:nvSpPr>
          <p:spPr>
            <a:xfrm>
              <a:off x="2596" y="1859"/>
              <a:ext cx="710" cy="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Student</a:t>
              </a:r>
              <a:endParaRPr/>
            </a:p>
          </p:txBody>
        </p:sp>
        <p:sp>
          <p:nvSpPr>
            <p:cNvPr id="612" name="Google Shape;612;p49"/>
            <p:cNvSpPr/>
            <p:nvPr/>
          </p:nvSpPr>
          <p:spPr>
            <a:xfrm>
              <a:off x="432" y="3047"/>
              <a:ext cx="1099" cy="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Administrator</a:t>
              </a:r>
              <a:endParaRPr/>
            </a:p>
          </p:txBody>
        </p:sp>
        <p:sp>
          <p:nvSpPr>
            <p:cNvPr id="613" name="Google Shape;613;p49"/>
            <p:cNvSpPr/>
            <p:nvPr/>
          </p:nvSpPr>
          <p:spPr>
            <a:xfrm>
              <a:off x="1756" y="3047"/>
              <a:ext cx="711" cy="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Teacher</a:t>
              </a:r>
              <a:endParaRPr/>
            </a:p>
          </p:txBody>
        </p:sp>
        <p:sp>
          <p:nvSpPr>
            <p:cNvPr id="614" name="Google Shape;614;p49"/>
            <p:cNvSpPr/>
            <p:nvPr/>
          </p:nvSpPr>
          <p:spPr>
            <a:xfrm>
              <a:off x="787" y="3641"/>
              <a:ext cx="1713" cy="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AdministratorTeacher</a:t>
              </a:r>
              <a:endParaRPr/>
            </a:p>
          </p:txBody>
        </p:sp>
        <p:sp>
          <p:nvSpPr>
            <p:cNvPr id="615" name="Google Shape;615;p49"/>
            <p:cNvSpPr/>
            <p:nvPr/>
          </p:nvSpPr>
          <p:spPr>
            <a:xfrm>
              <a:off x="2288" y="2453"/>
              <a:ext cx="712" cy="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Staff</a:t>
              </a:r>
              <a:endParaRPr/>
            </a:p>
          </p:txBody>
        </p:sp>
        <p:sp>
          <p:nvSpPr>
            <p:cNvPr id="616" name="Google Shape;616;p49"/>
            <p:cNvSpPr/>
            <p:nvPr/>
          </p:nvSpPr>
          <p:spPr>
            <a:xfrm>
              <a:off x="1288" y="2394"/>
              <a:ext cx="710" cy="198"/>
            </a:xfrm>
            <a:custGeom>
              <a:avLst/>
              <a:gdLst/>
              <a:ahLst/>
              <a:cxnLst/>
              <a:rect l="l" t="t" r="r" b="b"/>
              <a:pathLst>
                <a:path w="20000" h="20000" extrusionOk="0">
                  <a:moveTo>
                    <a:pt x="19977" y="0"/>
                  </a:moveTo>
                  <a:lnTo>
                    <a:pt x="19977" y="19929"/>
                  </a:lnTo>
                  <a:lnTo>
                    <a:pt x="0" y="19929"/>
                  </a:lnTo>
                  <a:lnTo>
                    <a:pt x="0" y="0"/>
                  </a:lnTo>
                  <a:lnTo>
                    <a:pt x="19977" y="0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9"/>
            <p:cNvSpPr/>
            <p:nvPr/>
          </p:nvSpPr>
          <p:spPr>
            <a:xfrm>
              <a:off x="1288" y="2453"/>
              <a:ext cx="710" cy="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Faculty</a:t>
              </a:r>
              <a:endParaRPr/>
            </a:p>
          </p:txBody>
        </p:sp>
        <p:grpSp>
          <p:nvGrpSpPr>
            <p:cNvPr id="618" name="Google Shape;618;p49"/>
            <p:cNvGrpSpPr/>
            <p:nvPr/>
          </p:nvGrpSpPr>
          <p:grpSpPr>
            <a:xfrm>
              <a:off x="2177" y="1319"/>
              <a:ext cx="1550" cy="481"/>
              <a:chOff x="271" y="0"/>
              <a:chExt cx="19458" cy="20000"/>
            </a:xfrm>
          </p:grpSpPr>
          <p:sp>
            <p:nvSpPr>
              <p:cNvPr id="619" name="Google Shape;619;p49"/>
              <p:cNvSpPr/>
              <p:nvPr/>
            </p:nvSpPr>
            <p:spPr>
              <a:xfrm>
                <a:off x="9991" y="0"/>
                <a:ext cx="9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20000" h="20000" extrusionOk="0">
                    <a:moveTo>
                      <a:pt x="0" y="1997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49"/>
              <p:cNvSpPr/>
              <p:nvPr/>
            </p:nvSpPr>
            <p:spPr>
              <a:xfrm>
                <a:off x="271" y="0"/>
                <a:ext cx="5271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20000" h="20000" extrusionOk="0">
                    <a:moveTo>
                      <a:pt x="0" y="19971"/>
                    </a:moveTo>
                    <a:lnTo>
                      <a:pt x="19962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49"/>
              <p:cNvSpPr/>
              <p:nvPr/>
            </p:nvSpPr>
            <p:spPr>
              <a:xfrm>
                <a:off x="14461" y="0"/>
                <a:ext cx="5268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20000" h="20000" extrusionOk="0">
                    <a:moveTo>
                      <a:pt x="19962" y="1997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2" name="Google Shape;622;p49"/>
            <p:cNvGrpSpPr/>
            <p:nvPr/>
          </p:nvGrpSpPr>
          <p:grpSpPr>
            <a:xfrm>
              <a:off x="1770" y="1998"/>
              <a:ext cx="749" cy="396"/>
              <a:chOff x="0" y="0"/>
              <a:chExt cx="20000" cy="20000"/>
            </a:xfrm>
          </p:grpSpPr>
          <p:sp>
            <p:nvSpPr>
              <p:cNvPr id="623" name="Google Shape;623;p49"/>
              <p:cNvSpPr/>
              <p:nvPr/>
            </p:nvSpPr>
            <p:spPr>
              <a:xfrm>
                <a:off x="13963" y="0"/>
                <a:ext cx="6037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20000" h="20000" extrusionOk="0">
                    <a:moveTo>
                      <a:pt x="19929" y="1996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49"/>
              <p:cNvSpPr/>
              <p:nvPr/>
            </p:nvSpPr>
            <p:spPr>
              <a:xfrm>
                <a:off x="0" y="0"/>
                <a:ext cx="6031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20000" h="20000" extrusionOk="0">
                    <a:moveTo>
                      <a:pt x="0" y="19964"/>
                    </a:moveTo>
                    <a:lnTo>
                      <a:pt x="1992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5" name="Google Shape;625;p49"/>
            <p:cNvGrpSpPr/>
            <p:nvPr/>
          </p:nvGrpSpPr>
          <p:grpSpPr>
            <a:xfrm>
              <a:off x="1273" y="2592"/>
              <a:ext cx="748" cy="396"/>
              <a:chOff x="-1" y="0"/>
              <a:chExt cx="20001" cy="20000"/>
            </a:xfrm>
          </p:grpSpPr>
          <p:sp>
            <p:nvSpPr>
              <p:cNvPr id="626" name="Google Shape;626;p49"/>
              <p:cNvSpPr/>
              <p:nvPr/>
            </p:nvSpPr>
            <p:spPr>
              <a:xfrm>
                <a:off x="13969" y="0"/>
                <a:ext cx="6031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20000" h="20000" extrusionOk="0">
                    <a:moveTo>
                      <a:pt x="19929" y="1996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49"/>
              <p:cNvSpPr/>
              <p:nvPr/>
            </p:nvSpPr>
            <p:spPr>
              <a:xfrm>
                <a:off x="-1" y="0"/>
                <a:ext cx="6031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20000" h="20000" extrusionOk="0">
                    <a:moveTo>
                      <a:pt x="0" y="19964"/>
                    </a:moveTo>
                    <a:lnTo>
                      <a:pt x="1992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8" name="Google Shape;628;p49"/>
            <p:cNvGrpSpPr/>
            <p:nvPr/>
          </p:nvGrpSpPr>
          <p:grpSpPr>
            <a:xfrm>
              <a:off x="1269" y="3186"/>
              <a:ext cx="749" cy="396"/>
              <a:chOff x="0" y="0"/>
              <a:chExt cx="20000" cy="20000"/>
            </a:xfrm>
          </p:grpSpPr>
          <p:sp>
            <p:nvSpPr>
              <p:cNvPr id="629" name="Google Shape;629;p49"/>
              <p:cNvSpPr/>
              <p:nvPr/>
            </p:nvSpPr>
            <p:spPr>
              <a:xfrm>
                <a:off x="13963" y="0"/>
                <a:ext cx="6037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20000" h="20000" extrusionOk="0">
                    <a:moveTo>
                      <a:pt x="19929" y="0"/>
                    </a:moveTo>
                    <a:lnTo>
                      <a:pt x="0" y="19964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49"/>
              <p:cNvSpPr/>
              <p:nvPr/>
            </p:nvSpPr>
            <p:spPr>
              <a:xfrm>
                <a:off x="0" y="0"/>
                <a:ext cx="6031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20000" h="20000" extrusionOk="0">
                    <a:moveTo>
                      <a:pt x="0" y="0"/>
                    </a:moveTo>
                    <a:lnTo>
                      <a:pt x="19929" y="19964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31" name="Google Shape;631;p49"/>
            <p:cNvSpPr/>
            <p:nvPr/>
          </p:nvSpPr>
          <p:spPr>
            <a:xfrm>
              <a:off x="3402" y="1859"/>
              <a:ext cx="712" cy="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Alumnus</a:t>
              </a:r>
              <a:endParaRPr/>
            </a:p>
          </p:txBody>
        </p:sp>
        <p:grpSp>
          <p:nvGrpSpPr>
            <p:cNvPr id="632" name="Google Shape;632;p49"/>
            <p:cNvGrpSpPr/>
            <p:nvPr/>
          </p:nvGrpSpPr>
          <p:grpSpPr>
            <a:xfrm>
              <a:off x="3185" y="2321"/>
              <a:ext cx="751" cy="319"/>
              <a:chOff x="4308" y="1729"/>
              <a:chExt cx="904" cy="319"/>
            </a:xfrm>
          </p:grpSpPr>
          <p:sp>
            <p:nvSpPr>
              <p:cNvPr id="633" name="Google Shape;633;p49"/>
              <p:cNvSpPr/>
              <p:nvPr/>
            </p:nvSpPr>
            <p:spPr>
              <a:xfrm>
                <a:off x="4308" y="1729"/>
                <a:ext cx="904" cy="311"/>
              </a:xfrm>
              <a:custGeom>
                <a:avLst/>
                <a:gdLst/>
                <a:ahLst/>
                <a:cxnLst/>
                <a:rect l="l" t="t" r="r" b="b"/>
                <a:pathLst>
                  <a:path w="20000" h="20000" extrusionOk="0">
                    <a:moveTo>
                      <a:pt x="17125" y="0"/>
                    </a:moveTo>
                    <a:lnTo>
                      <a:pt x="19982" y="5318"/>
                    </a:lnTo>
                    <a:lnTo>
                      <a:pt x="19982" y="19955"/>
                    </a:lnTo>
                    <a:lnTo>
                      <a:pt x="0" y="19955"/>
                    </a:lnTo>
                    <a:lnTo>
                      <a:pt x="0" y="18636"/>
                    </a:lnTo>
                    <a:lnTo>
                      <a:pt x="0" y="0"/>
                    </a:lnTo>
                    <a:lnTo>
                      <a:pt x="17125" y="0"/>
                    </a:lnTo>
                    <a:close/>
                  </a:path>
                </a:pathLst>
              </a:custGeom>
              <a:solidFill>
                <a:srgbClr val="FBD4B4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1890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49"/>
              <p:cNvSpPr/>
              <p:nvPr/>
            </p:nvSpPr>
            <p:spPr>
              <a:xfrm>
                <a:off x="5083" y="1729"/>
                <a:ext cx="129" cy="83"/>
              </a:xfrm>
              <a:custGeom>
                <a:avLst/>
                <a:gdLst/>
                <a:ahLst/>
                <a:cxnLst/>
                <a:rect l="l" t="t" r="r" b="b"/>
                <a:pathLst>
                  <a:path w="20000" h="20000" extrusionOk="0">
                    <a:moveTo>
                      <a:pt x="19875" y="19829"/>
                    </a:moveTo>
                    <a:lnTo>
                      <a:pt x="0" y="19829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49"/>
              <p:cNvSpPr/>
              <p:nvPr/>
            </p:nvSpPr>
            <p:spPr>
              <a:xfrm>
                <a:off x="4388" y="1779"/>
                <a:ext cx="744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Single inheritance</a:t>
                </a:r>
                <a:endParaRPr/>
              </a:p>
            </p:txBody>
          </p:sp>
        </p:grpSp>
        <p:grpSp>
          <p:nvGrpSpPr>
            <p:cNvPr id="636" name="Google Shape;636;p49"/>
            <p:cNvGrpSpPr/>
            <p:nvPr/>
          </p:nvGrpSpPr>
          <p:grpSpPr>
            <a:xfrm>
              <a:off x="2657" y="2945"/>
              <a:ext cx="751" cy="319"/>
              <a:chOff x="4308" y="1729"/>
              <a:chExt cx="904" cy="319"/>
            </a:xfrm>
          </p:grpSpPr>
          <p:sp>
            <p:nvSpPr>
              <p:cNvPr id="637" name="Google Shape;637;p49"/>
              <p:cNvSpPr/>
              <p:nvPr/>
            </p:nvSpPr>
            <p:spPr>
              <a:xfrm>
                <a:off x="4308" y="1729"/>
                <a:ext cx="904" cy="311"/>
              </a:xfrm>
              <a:custGeom>
                <a:avLst/>
                <a:gdLst/>
                <a:ahLst/>
                <a:cxnLst/>
                <a:rect l="l" t="t" r="r" b="b"/>
                <a:pathLst>
                  <a:path w="20000" h="20000" extrusionOk="0">
                    <a:moveTo>
                      <a:pt x="17125" y="0"/>
                    </a:moveTo>
                    <a:lnTo>
                      <a:pt x="19982" y="5318"/>
                    </a:lnTo>
                    <a:lnTo>
                      <a:pt x="19982" y="19955"/>
                    </a:lnTo>
                    <a:lnTo>
                      <a:pt x="0" y="19955"/>
                    </a:lnTo>
                    <a:lnTo>
                      <a:pt x="0" y="18636"/>
                    </a:lnTo>
                    <a:lnTo>
                      <a:pt x="0" y="0"/>
                    </a:lnTo>
                    <a:lnTo>
                      <a:pt x="17125" y="0"/>
                    </a:lnTo>
                    <a:close/>
                  </a:path>
                </a:pathLst>
              </a:custGeom>
              <a:solidFill>
                <a:srgbClr val="FBD4B4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1890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49"/>
              <p:cNvSpPr/>
              <p:nvPr/>
            </p:nvSpPr>
            <p:spPr>
              <a:xfrm>
                <a:off x="5083" y="1729"/>
                <a:ext cx="129" cy="83"/>
              </a:xfrm>
              <a:custGeom>
                <a:avLst/>
                <a:gdLst/>
                <a:ahLst/>
                <a:cxnLst/>
                <a:rect l="l" t="t" r="r" b="b"/>
                <a:pathLst>
                  <a:path w="20000" h="20000" extrusionOk="0">
                    <a:moveTo>
                      <a:pt x="19875" y="19829"/>
                    </a:moveTo>
                    <a:lnTo>
                      <a:pt x="0" y="19829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49"/>
              <p:cNvSpPr/>
              <p:nvPr/>
            </p:nvSpPr>
            <p:spPr>
              <a:xfrm>
                <a:off x="4388" y="1779"/>
                <a:ext cx="744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Single inheritance</a:t>
                </a:r>
                <a:endParaRPr/>
              </a:p>
            </p:txBody>
          </p:sp>
        </p:grpSp>
        <p:grpSp>
          <p:nvGrpSpPr>
            <p:cNvPr id="640" name="Google Shape;640;p49"/>
            <p:cNvGrpSpPr/>
            <p:nvPr/>
          </p:nvGrpSpPr>
          <p:grpSpPr>
            <a:xfrm>
              <a:off x="2657" y="3521"/>
              <a:ext cx="751" cy="319"/>
              <a:chOff x="4308" y="1729"/>
              <a:chExt cx="904" cy="319"/>
            </a:xfrm>
          </p:grpSpPr>
          <p:sp>
            <p:nvSpPr>
              <p:cNvPr id="641" name="Google Shape;641;p49"/>
              <p:cNvSpPr/>
              <p:nvPr/>
            </p:nvSpPr>
            <p:spPr>
              <a:xfrm>
                <a:off x="4308" y="1729"/>
                <a:ext cx="904" cy="311"/>
              </a:xfrm>
              <a:custGeom>
                <a:avLst/>
                <a:gdLst/>
                <a:ahLst/>
                <a:cxnLst/>
                <a:rect l="l" t="t" r="r" b="b"/>
                <a:pathLst>
                  <a:path w="20000" h="20000" extrusionOk="0">
                    <a:moveTo>
                      <a:pt x="17125" y="0"/>
                    </a:moveTo>
                    <a:lnTo>
                      <a:pt x="19982" y="5318"/>
                    </a:lnTo>
                    <a:lnTo>
                      <a:pt x="19982" y="19955"/>
                    </a:lnTo>
                    <a:lnTo>
                      <a:pt x="0" y="19955"/>
                    </a:lnTo>
                    <a:lnTo>
                      <a:pt x="0" y="18636"/>
                    </a:lnTo>
                    <a:lnTo>
                      <a:pt x="0" y="0"/>
                    </a:lnTo>
                    <a:lnTo>
                      <a:pt x="17125" y="0"/>
                    </a:lnTo>
                    <a:close/>
                  </a:path>
                </a:pathLst>
              </a:custGeom>
              <a:solidFill>
                <a:srgbClr val="E36C0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1890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49"/>
              <p:cNvSpPr/>
              <p:nvPr/>
            </p:nvSpPr>
            <p:spPr>
              <a:xfrm>
                <a:off x="5083" y="1729"/>
                <a:ext cx="129" cy="83"/>
              </a:xfrm>
              <a:custGeom>
                <a:avLst/>
                <a:gdLst/>
                <a:ahLst/>
                <a:cxnLst/>
                <a:rect l="l" t="t" r="r" b="b"/>
                <a:pathLst>
                  <a:path w="20000" h="20000" extrusionOk="0">
                    <a:moveTo>
                      <a:pt x="19875" y="19829"/>
                    </a:moveTo>
                    <a:lnTo>
                      <a:pt x="0" y="1982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BD4B4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1890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49"/>
              <p:cNvSpPr/>
              <p:nvPr/>
            </p:nvSpPr>
            <p:spPr>
              <a:xfrm>
                <a:off x="4388" y="1779"/>
                <a:ext cx="744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Multiple inheritance</a:t>
                </a:r>
                <a:endParaRPr/>
              </a:p>
            </p:txBody>
          </p:sp>
        </p:grpSp>
      </p:grpSp>
      <p:sp>
        <p:nvSpPr>
          <p:cNvPr id="644" name="Google Shape;644;p49"/>
          <p:cNvSpPr txBox="1"/>
          <p:nvPr/>
        </p:nvSpPr>
        <p:spPr>
          <a:xfrm>
            <a:off x="6884988" y="2336690"/>
            <a:ext cx="1470026" cy="646331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Inheritance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49"/>
          <p:cNvSpPr txBox="1"/>
          <p:nvPr/>
        </p:nvSpPr>
        <p:spPr>
          <a:xfrm>
            <a:off x="5068889" y="3294255"/>
            <a:ext cx="1470026" cy="646331"/>
          </a:xfrm>
          <a:prstGeom prst="rect">
            <a:avLst/>
          </a:prstGeom>
          <a:solidFill>
            <a:srgbClr val="E5B8B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Multi-level Inheritance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49"/>
          <p:cNvSpPr txBox="1"/>
          <p:nvPr/>
        </p:nvSpPr>
        <p:spPr>
          <a:xfrm>
            <a:off x="4184413" y="4276170"/>
            <a:ext cx="1470026" cy="646331"/>
          </a:xfrm>
          <a:prstGeom prst="rect">
            <a:avLst/>
          </a:prstGeom>
          <a:solidFill>
            <a:srgbClr val="E5B8B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Multi-level Inheritance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49"/>
          <p:cNvSpPr txBox="1"/>
          <p:nvPr/>
        </p:nvSpPr>
        <p:spPr>
          <a:xfrm>
            <a:off x="4189696" y="5227528"/>
            <a:ext cx="1470026" cy="646331"/>
          </a:xfrm>
          <a:prstGeom prst="rect">
            <a:avLst/>
          </a:prstGeom>
          <a:solidFill>
            <a:srgbClr val="FBD4B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Inheritance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0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Multiple Inheritance</a:t>
            </a:r>
            <a:endParaRPr/>
          </a:p>
        </p:txBody>
      </p:sp>
      <p:sp>
        <p:nvSpPr>
          <p:cNvPr id="654" name="Google Shape;654;p50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655" name="Google Shape;655;p50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  <p:sp>
        <p:nvSpPr>
          <p:cNvPr id="656" name="Google Shape;656;p50"/>
          <p:cNvSpPr/>
          <p:nvPr/>
        </p:nvSpPr>
        <p:spPr>
          <a:xfrm>
            <a:off x="2009047" y="2667074"/>
            <a:ext cx="1191353" cy="4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endParaRPr/>
          </a:p>
        </p:txBody>
      </p:sp>
      <p:sp>
        <p:nvSpPr>
          <p:cNvPr id="657" name="Google Shape;657;p50"/>
          <p:cNvSpPr/>
          <p:nvPr/>
        </p:nvSpPr>
        <p:spPr>
          <a:xfrm>
            <a:off x="5726414" y="1856669"/>
            <a:ext cx="1440652" cy="4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  <a:endParaRPr/>
          </a:p>
        </p:txBody>
      </p:sp>
      <p:sp>
        <p:nvSpPr>
          <p:cNvPr id="658" name="Google Shape;658;p50"/>
          <p:cNvSpPr/>
          <p:nvPr/>
        </p:nvSpPr>
        <p:spPr>
          <a:xfrm>
            <a:off x="3325559" y="4874900"/>
            <a:ext cx="2679902" cy="4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Graduate_Assistant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9" name="Google Shape;659;p50"/>
          <p:cNvCxnSpPr/>
          <p:nvPr/>
        </p:nvCxnSpPr>
        <p:spPr>
          <a:xfrm>
            <a:off x="2825750" y="3054350"/>
            <a:ext cx="1365250" cy="189865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stealth" w="med" len="med"/>
            <a:tailEnd type="none" w="lg" len="lg"/>
          </a:ln>
        </p:spPr>
      </p:cxnSp>
      <p:cxnSp>
        <p:nvCxnSpPr>
          <p:cNvPr id="660" name="Google Shape;660;p50"/>
          <p:cNvCxnSpPr/>
          <p:nvPr/>
        </p:nvCxnSpPr>
        <p:spPr>
          <a:xfrm flipH="1">
            <a:off x="5645150" y="2285999"/>
            <a:ext cx="762000" cy="627375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stealth" w="med" len="med"/>
            <a:tailEnd type="none" w="lg" len="lg"/>
          </a:ln>
        </p:spPr>
      </p:cxnSp>
      <p:sp>
        <p:nvSpPr>
          <p:cNvPr id="661" name="Google Shape;661;p50"/>
          <p:cNvSpPr/>
          <p:nvPr/>
        </p:nvSpPr>
        <p:spPr>
          <a:xfrm>
            <a:off x="4953000" y="2819400"/>
            <a:ext cx="1213475" cy="4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Salaried</a:t>
            </a:r>
            <a:endParaRPr/>
          </a:p>
        </p:txBody>
      </p:sp>
      <p:cxnSp>
        <p:nvCxnSpPr>
          <p:cNvPr id="662" name="Google Shape;662;p50"/>
          <p:cNvCxnSpPr/>
          <p:nvPr/>
        </p:nvCxnSpPr>
        <p:spPr>
          <a:xfrm flipH="1">
            <a:off x="4712324" y="3200400"/>
            <a:ext cx="697875" cy="175260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stealth" w="med" len="med"/>
            <a:tailEnd type="none" w="lg" len="lg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1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What is Multiple Inheritance?</a:t>
            </a:r>
            <a:endParaRPr/>
          </a:p>
        </p:txBody>
      </p:sp>
      <p:sp>
        <p:nvSpPr>
          <p:cNvPr id="669" name="Google Shape;669;p51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class A </a:t>
            </a:r>
            <a:r>
              <a:rPr lang="en-US" b="1" i="1">
                <a:solidFill>
                  <a:srgbClr val="FF0000"/>
                </a:solidFill>
              </a:rPr>
              <a:t>inherits from more than one class</a:t>
            </a:r>
            <a:r>
              <a:rPr lang="en-US"/>
              <a:t>,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i.e.,  A 🡪 (B1, B2, ..., Bn), we speak of </a:t>
            </a:r>
            <a:r>
              <a:rPr lang="en-US">
                <a:solidFill>
                  <a:srgbClr val="0070C0"/>
                </a:solidFill>
              </a:rPr>
              <a:t>multiple inheritance</a:t>
            </a:r>
            <a:r>
              <a:rPr lang="en-US"/>
              <a:t>. 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This may introduce naming conflicts: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if at least two of its base classes define properties (data members or member functions) with the </a:t>
            </a:r>
            <a:r>
              <a:rPr lang="en-US">
                <a:solidFill>
                  <a:srgbClr val="0070C0"/>
                </a:solidFill>
              </a:rPr>
              <a:t>same name</a:t>
            </a:r>
            <a:endParaRPr/>
          </a:p>
        </p:txBody>
      </p:sp>
      <p:sp>
        <p:nvSpPr>
          <p:cNvPr id="670" name="Google Shape;670;p51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endParaRPr/>
          </a:p>
        </p:txBody>
      </p:sp>
      <p:sp>
        <p:nvSpPr>
          <p:cNvPr id="677" name="Google Shape;677;p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  <p:sp>
        <p:nvSpPr>
          <p:cNvPr id="678" name="Google Shape;678;p52"/>
          <p:cNvSpPr txBox="1">
            <a:spLocks noGrp="1"/>
          </p:cNvSpPr>
          <p:nvPr>
            <p:ph type="body" idx="4294967295"/>
          </p:nvPr>
        </p:nvSpPr>
        <p:spPr>
          <a:xfrm>
            <a:off x="381000" y="738188"/>
            <a:ext cx="8382000" cy="579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lang="en-US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//simple example showing multiple inheritance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A {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fun1(</a:t>
            </a: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)  { cout&lt;&lt;"fun1"; 	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B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fun2(</a:t>
            </a: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) 	{ cout&lt;&lt;"fun2";	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derived: </a:t>
            </a: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A, </a:t>
            </a: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B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funderived(</a:t>
            </a: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)  { cout&lt;&lt;"func derived";}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derived der;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der.fun1(); 	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der.fun2();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der.funderived();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53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Ambiguity in Multiple Inheritance</a:t>
            </a:r>
            <a:endParaRPr/>
          </a:p>
        </p:txBody>
      </p:sp>
      <p:sp>
        <p:nvSpPr>
          <p:cNvPr id="685" name="Google Shape;685;p53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class Student {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	int id;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	int age;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	int GetAge() const { return age; }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	int GetId() const { return id; }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	void SetAge( int n ) { age = n; }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	void SetId( int n ) { id=n; }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686" name="Google Shape;686;p53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4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Ambiguity in Multiple Inheritance</a:t>
            </a:r>
            <a:endParaRPr/>
          </a:p>
        </p:txBody>
      </p:sp>
      <p:sp>
        <p:nvSpPr>
          <p:cNvPr id="692" name="Google Shape;692;p54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20193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>
                <a:latin typeface="Consolas"/>
                <a:ea typeface="Consolas"/>
                <a:cs typeface="Consolas"/>
                <a:sym typeface="Consolas"/>
              </a:rPr>
              <a:t>class Employee {</a:t>
            </a: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6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26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>
                <a:latin typeface="Consolas"/>
                <a:ea typeface="Consolas"/>
                <a:cs typeface="Consolas"/>
                <a:sym typeface="Consolas"/>
              </a:rPr>
              <a:t>	int GetAge() const { return age; }</a:t>
            </a: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>
                <a:latin typeface="Consolas"/>
                <a:ea typeface="Consolas"/>
                <a:cs typeface="Consolas"/>
                <a:sym typeface="Consolas"/>
              </a:rPr>
              <a:t>	int SetAge( int n ) { age = n; }</a:t>
            </a: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>
                <a:latin typeface="Consolas"/>
                <a:ea typeface="Consolas"/>
                <a:cs typeface="Consolas"/>
                <a:sym typeface="Consolas"/>
              </a:rPr>
              <a:t>	void SetId( int n) { id=n; }</a:t>
            </a: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>
                <a:latin typeface="Consolas"/>
                <a:ea typeface="Consolas"/>
                <a:cs typeface="Consolas"/>
                <a:sym typeface="Consolas"/>
              </a:rPr>
              <a:t>	int GetId(void) const { return id; }</a:t>
            </a: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6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26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private:</a:t>
            </a: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>
                <a:latin typeface="Consolas"/>
                <a:ea typeface="Consolas"/>
                <a:cs typeface="Consolas"/>
                <a:sym typeface="Consolas"/>
              </a:rPr>
              <a:t>	int age;</a:t>
            </a: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>
                <a:latin typeface="Consolas"/>
                <a:ea typeface="Consolas"/>
                <a:cs typeface="Consolas"/>
                <a:sym typeface="Consolas"/>
              </a:rPr>
              <a:t>	int id;</a:t>
            </a: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342900" lvl="0" indent="-20193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693" name="Google Shape;693;p54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5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Ambiguity in Multiple Inheritance</a:t>
            </a:r>
            <a:endParaRPr/>
          </a:p>
        </p:txBody>
      </p:sp>
      <p:sp>
        <p:nvSpPr>
          <p:cNvPr id="700" name="Google Shape;700;p55"/>
          <p:cNvSpPr txBox="1">
            <a:spLocks noGrp="1"/>
          </p:cNvSpPr>
          <p:nvPr>
            <p:ph type="body" idx="1"/>
          </p:nvPr>
        </p:nvSpPr>
        <p:spPr>
          <a:xfrm>
            <a:off x="102443" y="1390321"/>
            <a:ext cx="8936182" cy="565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class Salaried : 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 Employee {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	float salary;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	float GetSalary() const { return salary; }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	void SetSalary( float s ) { salary=s; }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};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class GradAssistant 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:public Student, public Salaried</a:t>
            </a: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  void Display() const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{	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   cout&lt;&lt;GetId()&lt;&lt;","&lt;&lt;GetSalary()&lt;&lt;","&lt;&lt;GetAge(); </a:t>
            </a: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//ambiguity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701" name="Google Shape;701;p55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6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Ambiguity in Multiple Inheritance</a:t>
            </a:r>
            <a:endParaRPr/>
          </a:p>
        </p:txBody>
      </p:sp>
      <p:sp>
        <p:nvSpPr>
          <p:cNvPr id="707" name="Google Shape;707;p56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int main(void) {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GradAssistant ga;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ga.SetAge(20);	</a:t>
            </a: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//ambiguity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ga.SetId(15);	</a:t>
            </a: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//ambiguity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ga.Display();	</a:t>
            </a: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//ambiguity inside display()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//program will not compile and will generate errors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708" name="Google Shape;708;p56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57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What is the solution?</a:t>
            </a:r>
            <a:endParaRPr/>
          </a:p>
        </p:txBody>
      </p:sp>
      <p:sp>
        <p:nvSpPr>
          <p:cNvPr id="715" name="Google Shape;715;p57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Call </a:t>
            </a:r>
            <a:r>
              <a:rPr lang="en-US">
                <a:solidFill>
                  <a:srgbClr val="0070C0"/>
                </a:solidFill>
              </a:rPr>
              <a:t>functions explicitly </a:t>
            </a:r>
            <a:r>
              <a:rPr lang="en-US"/>
              <a:t>by specifying name of class and using </a:t>
            </a:r>
            <a:r>
              <a:rPr lang="en-US">
                <a:solidFill>
                  <a:srgbClr val="0070C0"/>
                </a:solidFill>
              </a:rPr>
              <a:t>scope resolution operator </a:t>
            </a:r>
            <a:r>
              <a:rPr lang="en-US"/>
              <a:t>to remove ambiguity: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914400" lvl="1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Direct solution: </a:t>
            </a:r>
            <a:endParaRPr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	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Student::SetAge() </a:t>
            </a:r>
            <a:r>
              <a:rPr lang="en-US"/>
              <a:t>or 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Salaried::SetAge()</a:t>
            </a:r>
            <a:endParaRPr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716" name="Google Shape;716;p57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The Diamond Problem</a:t>
            </a:r>
            <a:endParaRPr/>
          </a:p>
        </p:txBody>
      </p:sp>
      <p:sp>
        <p:nvSpPr>
          <p:cNvPr id="722" name="Google Shape;722;p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  <p:sp>
        <p:nvSpPr>
          <p:cNvPr id="723" name="Google Shape;723;p58"/>
          <p:cNvSpPr/>
          <p:nvPr/>
        </p:nvSpPr>
        <p:spPr>
          <a:xfrm>
            <a:off x="457200" y="1476506"/>
            <a:ext cx="807720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 {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public: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void Foo() {}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 : public A {}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 : public A {}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D : public B, public C {}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4" name="Google Shape;724;p58"/>
          <p:cNvSpPr/>
          <p:nvPr/>
        </p:nvSpPr>
        <p:spPr>
          <a:xfrm>
            <a:off x="457200" y="4923247"/>
            <a:ext cx="75438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d;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d.Foo();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 this B's Foo() or C's Foo() ?? </a:t>
            </a:r>
            <a:r>
              <a:rPr lang="en-US" sz="2400" b="1" i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ambiguous</a:t>
            </a:r>
            <a:endParaRPr sz="2400" b="1" i="1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25" name="Google Shape;725;p58" descr="Usage of super() with Dreaded Diamond - CodeSpeed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94764" y="2821235"/>
            <a:ext cx="230505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Introduction - Inheritance</a:t>
            </a:r>
            <a:endParaRPr/>
          </a:p>
        </p:txBody>
      </p:sp>
      <p:sp>
        <p:nvSpPr>
          <p:cNvPr id="161" name="Google Shape;161;p6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Objects of derived classes are more </a:t>
            </a:r>
            <a:r>
              <a:rPr lang="en-US">
                <a:solidFill>
                  <a:srgbClr val="0070C0"/>
                </a:solidFill>
              </a:rPr>
              <a:t>specialized </a:t>
            </a:r>
            <a:r>
              <a:rPr lang="en-US"/>
              <a:t>as compared to objects of their base classes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62" name="Google Shape;162;p6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63" name="Google Shape;163;p6" descr="http://www.dotnet-tricks.com/Content/images/oops/generalizati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5697" y="2959769"/>
            <a:ext cx="7362943" cy="2673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59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What is the solution?</a:t>
            </a:r>
            <a:endParaRPr/>
          </a:p>
        </p:txBody>
      </p:sp>
      <p:sp>
        <p:nvSpPr>
          <p:cNvPr id="732" name="Google Shape;732;p59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Call </a:t>
            </a:r>
            <a:r>
              <a:rPr lang="en-US">
                <a:solidFill>
                  <a:srgbClr val="0070C0"/>
                </a:solidFill>
              </a:rPr>
              <a:t>functions explicitly </a:t>
            </a:r>
            <a:r>
              <a:rPr lang="en-US"/>
              <a:t>by specifying name of class and using scope resolution operator to remove ambiguity: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914400" lvl="1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Direct solution: </a:t>
            </a:r>
            <a:endParaRPr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	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Student::SetAge() </a:t>
            </a:r>
            <a:r>
              <a:rPr lang="en-US"/>
              <a:t>or 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Salaried::SetAge()</a:t>
            </a:r>
            <a:endParaRPr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2.    Virtual inheritance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733" name="Google Shape;733;p59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Solution (virtual inheritance)</a:t>
            </a:r>
            <a:endParaRPr/>
          </a:p>
        </p:txBody>
      </p:sp>
      <p:sp>
        <p:nvSpPr>
          <p:cNvPr id="739" name="Google Shape;739;p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  <p:sp>
        <p:nvSpPr>
          <p:cNvPr id="740" name="Google Shape;740;p60"/>
          <p:cNvSpPr/>
          <p:nvPr/>
        </p:nvSpPr>
        <p:spPr>
          <a:xfrm>
            <a:off x="363984" y="1226195"/>
            <a:ext cx="8478175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 {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public: void Foo() {}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 : public </a:t>
            </a: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 : public </a:t>
            </a: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D : public B, public C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1" name="Google Shape;741;p60"/>
          <p:cNvSpPr/>
          <p:nvPr/>
        </p:nvSpPr>
        <p:spPr>
          <a:xfrm>
            <a:off x="364790" y="5323643"/>
            <a:ext cx="76962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d;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d.Foo(); // no longer ambiguous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61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Virtual Inheritance</a:t>
            </a:r>
            <a:endParaRPr/>
          </a:p>
        </p:txBody>
      </p:sp>
      <p:sp>
        <p:nvSpPr>
          <p:cNvPr id="747" name="Google Shape;747;p61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None/>
            </a:pPr>
            <a:r>
              <a:rPr lang="en-US" b="0" i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Virtual inheritance is </a:t>
            </a:r>
            <a:r>
              <a:rPr lang="en-US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a C++ technique that ensures that </a:t>
            </a:r>
            <a:r>
              <a:rPr lang="en-US" b="1" i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only one copy of common base class's member variables are inherited by second-level derivatives</a:t>
            </a:r>
            <a:r>
              <a:rPr lang="en-US" b="0" i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b="0" i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(a.k.a. grandchild derived classes)</a:t>
            </a:r>
            <a:endParaRPr/>
          </a:p>
        </p:txBody>
      </p:sp>
      <p:sp>
        <p:nvSpPr>
          <p:cNvPr id="748" name="Google Shape;748;p61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62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Another example</a:t>
            </a:r>
            <a:endParaRPr/>
          </a:p>
        </p:txBody>
      </p:sp>
      <p:sp>
        <p:nvSpPr>
          <p:cNvPr id="754" name="Google Shape;754;p62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class PoweredDevice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    	PoweredDevice(int nPower)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    	 {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				cout &lt;&lt; "PoweredDevice: " &lt;&lt;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				nPower &lt;&lt; endl;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   	 }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755" name="Google Shape;755;p62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63"/>
          <p:cNvSpPr txBox="1">
            <a:spLocks noGrp="1"/>
          </p:cNvSpPr>
          <p:nvPr>
            <p:ph type="body" idx="1"/>
          </p:nvPr>
        </p:nvSpPr>
        <p:spPr>
          <a:xfrm>
            <a:off x="0" y="623454"/>
            <a:ext cx="9296400" cy="623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class Scanner</a:t>
            </a:r>
            <a:r>
              <a:rPr lang="en-US"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 public PoweredDevice </a:t>
            </a: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  Scanner(int nScanner, int nPower) </a:t>
            </a:r>
            <a:r>
              <a:rPr lang="en-US" sz="20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: PoweredDevice(nPower)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    {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        cout &lt;&lt; "Scanner: " &lt;&lt; nScanner &lt;&lt; endl;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    }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class Printer</a:t>
            </a:r>
            <a:r>
              <a:rPr lang="en-US"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 public PoweredDevice </a:t>
            </a: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  Printer(int nPrinter, int nPower) </a:t>
            </a:r>
            <a:r>
              <a:rPr lang="en-US" sz="20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: PoweredDevice(nPower)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    {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        cout &lt;&lt; "Printer: " &lt;&lt; nPrinter &lt;&lt; endl;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    }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</p:txBody>
      </p:sp>
      <p:sp>
        <p:nvSpPr>
          <p:cNvPr id="761" name="Google Shape;761;p63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64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Another example</a:t>
            </a:r>
            <a:endParaRPr/>
          </a:p>
        </p:txBody>
      </p:sp>
      <p:sp>
        <p:nvSpPr>
          <p:cNvPr id="767" name="Google Shape;767;p64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class Copier: public Scanner, public Printer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Copier(int nScanner, int nPrinter, int nPower) </a:t>
            </a:r>
            <a:r>
              <a:rPr lang="en-US"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 Scanner(nScanner, nPower</a:t>
            </a: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-US" sz="20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Printer(nPrinter, nPower)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    {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    }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r>
              <a:rPr lang="en-US"/>
              <a:t>	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768" name="Google Shape;768;p64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  <p:pic>
        <p:nvPicPr>
          <p:cNvPr id="769" name="Google Shape;769;p64"/>
          <p:cNvPicPr preferRelativeResize="0"/>
          <p:nvPr/>
        </p:nvPicPr>
        <p:blipFill rotWithShape="1">
          <a:blip r:embed="rId3">
            <a:alphaModFix/>
          </a:blip>
          <a:srcRect t="42262"/>
          <a:stretch/>
        </p:blipFill>
        <p:spPr>
          <a:xfrm>
            <a:off x="2286000" y="4835236"/>
            <a:ext cx="4430333" cy="1583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64"/>
          <p:cNvPicPr preferRelativeResize="0"/>
          <p:nvPr/>
        </p:nvPicPr>
        <p:blipFill rotWithShape="1">
          <a:blip r:embed="rId3">
            <a:alphaModFix/>
          </a:blip>
          <a:srcRect r="56064" b="79960"/>
          <a:stretch/>
        </p:blipFill>
        <p:spPr>
          <a:xfrm>
            <a:off x="3527913" y="3604407"/>
            <a:ext cx="1946506" cy="5497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1" name="Google Shape;771;p64"/>
          <p:cNvCxnSpPr/>
          <p:nvPr/>
        </p:nvCxnSpPr>
        <p:spPr>
          <a:xfrm rot="10800000">
            <a:off x="4570534" y="4154138"/>
            <a:ext cx="1179102" cy="681098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772" name="Google Shape;772;p64"/>
          <p:cNvCxnSpPr/>
          <p:nvPr/>
        </p:nvCxnSpPr>
        <p:spPr>
          <a:xfrm rot="10800000" flipH="1">
            <a:off x="3252696" y="4154138"/>
            <a:ext cx="1317838" cy="681098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lg" len="lg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5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Another example</a:t>
            </a:r>
            <a:endParaRPr/>
          </a:p>
        </p:txBody>
      </p:sp>
      <p:sp>
        <p:nvSpPr>
          <p:cNvPr id="778" name="Google Shape;778;p65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    Copier cCopier(1, 2, 3);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What should be the output?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PoweredDevice: 3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Scanner: 1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PoweredDevice: 3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Printer: 2 </a:t>
            </a:r>
            <a:endParaRPr/>
          </a:p>
        </p:txBody>
      </p:sp>
      <p:sp>
        <p:nvSpPr>
          <p:cNvPr id="779" name="Google Shape;779;p65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Animals: Class’s hierarchy</a:t>
            </a:r>
            <a:endParaRPr/>
          </a:p>
        </p:txBody>
      </p:sp>
      <p:sp>
        <p:nvSpPr>
          <p:cNvPr id="169" name="Google Shape;169;p7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2971800" y="2743200"/>
            <a:ext cx="1563688" cy="531813"/>
          </a:xfrm>
          <a:prstGeom prst="rect">
            <a:avLst/>
          </a:prstGeom>
          <a:solidFill>
            <a:srgbClr val="00FF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Mammal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7"/>
          <p:cNvSpPr/>
          <p:nvPr/>
        </p:nvSpPr>
        <p:spPr>
          <a:xfrm>
            <a:off x="1828800" y="3581400"/>
            <a:ext cx="1306513" cy="531813"/>
          </a:xfrm>
          <a:prstGeom prst="rect">
            <a:avLst/>
          </a:prstGeom>
          <a:solidFill>
            <a:srgbClr val="00FF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7"/>
          <p:cNvSpPr/>
          <p:nvPr/>
        </p:nvSpPr>
        <p:spPr>
          <a:xfrm>
            <a:off x="5562600" y="2743200"/>
            <a:ext cx="1524000" cy="531813"/>
          </a:xfrm>
          <a:prstGeom prst="rect">
            <a:avLst/>
          </a:prstGeom>
          <a:solidFill>
            <a:srgbClr val="00FF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Reptiles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7"/>
          <p:cNvSpPr/>
          <p:nvPr/>
        </p:nvSpPr>
        <p:spPr>
          <a:xfrm>
            <a:off x="4114800" y="3657600"/>
            <a:ext cx="850900" cy="531813"/>
          </a:xfrm>
          <a:prstGeom prst="rect">
            <a:avLst/>
          </a:prstGeom>
          <a:solidFill>
            <a:srgbClr val="00FF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Dog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7"/>
          <p:cNvSpPr/>
          <p:nvPr/>
        </p:nvSpPr>
        <p:spPr>
          <a:xfrm>
            <a:off x="4038600" y="1752600"/>
            <a:ext cx="1285875" cy="531813"/>
          </a:xfrm>
          <a:prstGeom prst="rect">
            <a:avLst/>
          </a:prstGeom>
          <a:solidFill>
            <a:srgbClr val="00FF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Animal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7"/>
          <p:cNvSpPr/>
          <p:nvPr/>
        </p:nvSpPr>
        <p:spPr>
          <a:xfrm>
            <a:off x="1219200" y="4419600"/>
            <a:ext cx="890588" cy="531813"/>
          </a:xfrm>
          <a:prstGeom prst="rect">
            <a:avLst/>
          </a:prstGeom>
          <a:solidFill>
            <a:srgbClr val="00FF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2895600" y="4419600"/>
            <a:ext cx="1346200" cy="531813"/>
          </a:xfrm>
          <a:prstGeom prst="rect">
            <a:avLst/>
          </a:prstGeom>
          <a:solidFill>
            <a:srgbClr val="00FF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woman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7"/>
          <p:cNvCxnSpPr/>
          <p:nvPr/>
        </p:nvCxnSpPr>
        <p:spPr>
          <a:xfrm flipH="1">
            <a:off x="3810000" y="2286000"/>
            <a:ext cx="838200" cy="457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7"/>
          <p:cNvCxnSpPr/>
          <p:nvPr/>
        </p:nvCxnSpPr>
        <p:spPr>
          <a:xfrm>
            <a:off x="4800600" y="2286000"/>
            <a:ext cx="1600200" cy="457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7"/>
          <p:cNvCxnSpPr/>
          <p:nvPr/>
        </p:nvCxnSpPr>
        <p:spPr>
          <a:xfrm flipH="1">
            <a:off x="2438400" y="3276600"/>
            <a:ext cx="1143000" cy="304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7"/>
          <p:cNvCxnSpPr/>
          <p:nvPr/>
        </p:nvCxnSpPr>
        <p:spPr>
          <a:xfrm>
            <a:off x="3886200" y="3276600"/>
            <a:ext cx="685800" cy="381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7"/>
          <p:cNvCxnSpPr/>
          <p:nvPr/>
        </p:nvCxnSpPr>
        <p:spPr>
          <a:xfrm>
            <a:off x="4343400" y="3276600"/>
            <a:ext cx="2286000" cy="381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7"/>
          <p:cNvCxnSpPr/>
          <p:nvPr/>
        </p:nvCxnSpPr>
        <p:spPr>
          <a:xfrm flipH="1">
            <a:off x="1676400" y="4114800"/>
            <a:ext cx="609600" cy="304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7"/>
          <p:cNvCxnSpPr/>
          <p:nvPr/>
        </p:nvCxnSpPr>
        <p:spPr>
          <a:xfrm>
            <a:off x="2743200" y="4114800"/>
            <a:ext cx="838200" cy="304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7"/>
          <p:cNvSpPr/>
          <p:nvPr/>
        </p:nvSpPr>
        <p:spPr>
          <a:xfrm>
            <a:off x="1135063" y="5473700"/>
            <a:ext cx="1290637" cy="709613"/>
          </a:xfrm>
          <a:prstGeom prst="ellipse">
            <a:avLst/>
          </a:prstGeom>
          <a:solidFill>
            <a:srgbClr val="FFFF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7"/>
          <p:cNvSpPr/>
          <p:nvPr/>
        </p:nvSpPr>
        <p:spPr>
          <a:xfrm>
            <a:off x="3111500" y="5473700"/>
            <a:ext cx="1319213" cy="709613"/>
          </a:xfrm>
          <a:prstGeom prst="ellipse">
            <a:avLst/>
          </a:prstGeom>
          <a:solidFill>
            <a:srgbClr val="FFFF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Mary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" name="Google Shape;186;p7"/>
          <p:cNvCxnSpPr/>
          <p:nvPr/>
        </p:nvCxnSpPr>
        <p:spPr>
          <a:xfrm>
            <a:off x="1676400" y="4953000"/>
            <a:ext cx="0" cy="533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7"/>
          <p:cNvCxnSpPr/>
          <p:nvPr/>
        </p:nvCxnSpPr>
        <p:spPr>
          <a:xfrm>
            <a:off x="3657600" y="4953000"/>
            <a:ext cx="0" cy="533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88" name="Google Shape;188;p7"/>
          <p:cNvSpPr txBox="1"/>
          <p:nvPr/>
        </p:nvSpPr>
        <p:spPr>
          <a:xfrm>
            <a:off x="6156325" y="3622675"/>
            <a:ext cx="869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. . . .</a:t>
            </a:r>
            <a:endParaRPr/>
          </a:p>
        </p:txBody>
      </p:sp>
      <p:cxnSp>
        <p:nvCxnSpPr>
          <p:cNvPr id="189" name="Google Shape;189;p7"/>
          <p:cNvCxnSpPr/>
          <p:nvPr/>
        </p:nvCxnSpPr>
        <p:spPr>
          <a:xfrm>
            <a:off x="914400" y="2286000"/>
            <a:ext cx="0" cy="2743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0" name="Google Shape;190;p7"/>
          <p:cNvSpPr/>
          <p:nvPr/>
        </p:nvSpPr>
        <p:spPr>
          <a:xfrm>
            <a:off x="255573" y="1706403"/>
            <a:ext cx="240482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Specialization</a:t>
            </a:r>
            <a:endParaRPr sz="2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Google Shape;191;p7"/>
          <p:cNvCxnSpPr/>
          <p:nvPr/>
        </p:nvCxnSpPr>
        <p:spPr>
          <a:xfrm rot="10800000">
            <a:off x="7696200" y="1752600"/>
            <a:ext cx="0" cy="251460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2" name="Google Shape;192;p7"/>
          <p:cNvCxnSpPr/>
          <p:nvPr/>
        </p:nvCxnSpPr>
        <p:spPr>
          <a:xfrm>
            <a:off x="533400" y="5181600"/>
            <a:ext cx="83058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7"/>
          <p:cNvSpPr/>
          <p:nvPr/>
        </p:nvSpPr>
        <p:spPr>
          <a:xfrm>
            <a:off x="6324600" y="4419600"/>
            <a:ext cx="223490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Abstraction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Inheritance Examples</a:t>
            </a:r>
            <a:endParaRPr/>
          </a:p>
        </p:txBody>
      </p:sp>
      <p:graphicFrame>
        <p:nvGraphicFramePr>
          <p:cNvPr id="199" name="Google Shape;199;p8"/>
          <p:cNvGraphicFramePr/>
          <p:nvPr/>
        </p:nvGraphicFramePr>
        <p:xfrm>
          <a:off x="727416" y="1367548"/>
          <a:ext cx="7686236" cy="4656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686236" imgH="4656955" progId="Word.Document.8">
                  <p:embed/>
                </p:oleObj>
              </mc:Choice>
              <mc:Fallback>
                <p:oleObj r:id="rId3" imgW="7686236" imgH="4656955" progId="Word.Document.8">
                  <p:embed/>
                  <p:pic>
                    <p:nvPicPr>
                      <p:cNvPr id="199" name="Google Shape;199;p8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727416" y="1367548"/>
                        <a:ext cx="7686236" cy="46569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" name="Google Shape;200;p8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Why Inheritance?</a:t>
            </a:r>
            <a:endParaRPr/>
          </a:p>
        </p:txBody>
      </p:sp>
      <p:sp>
        <p:nvSpPr>
          <p:cNvPr id="206" name="Google Shape;206;p9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07" name="Google Shape;207;p9"/>
          <p:cNvSpPr/>
          <p:nvPr/>
        </p:nvSpPr>
        <p:spPr>
          <a:xfrm>
            <a:off x="4588566" y="1070975"/>
            <a:ext cx="4398066" cy="2586625"/>
          </a:xfrm>
          <a:prstGeom prst="rect">
            <a:avLst/>
          </a:prstGeom>
          <a:solidFill>
            <a:srgbClr val="FFCCF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Rectangle{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private: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  int numVertices;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  float *xCoord, *yCoord;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public: 			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set(float *x, float *y, int nV);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float area();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208" name="Google Shape;208;p9"/>
          <p:cNvSpPr/>
          <p:nvPr/>
        </p:nvSpPr>
        <p:spPr>
          <a:xfrm>
            <a:off x="381000" y="2590800"/>
            <a:ext cx="1828800" cy="762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Rectangle</a:t>
            </a:r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2286000" y="2590799"/>
            <a:ext cx="2057400" cy="1014413"/>
          </a:xfrm>
          <a:prstGeom prst="triangle">
            <a:avLst>
              <a:gd name="adj" fmla="val 50000"/>
            </a:avLst>
          </a:prstGeom>
          <a:solidFill>
            <a:srgbClr val="000066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Triangle</a:t>
            </a:r>
            <a:endParaRPr/>
          </a:p>
        </p:txBody>
      </p:sp>
      <p:sp>
        <p:nvSpPr>
          <p:cNvPr id="210" name="Google Shape;210;p9"/>
          <p:cNvSpPr/>
          <p:nvPr/>
        </p:nvSpPr>
        <p:spPr>
          <a:xfrm>
            <a:off x="1638300" y="1509712"/>
            <a:ext cx="1828800" cy="609600"/>
          </a:xfrm>
          <a:prstGeom prst="rect">
            <a:avLst/>
          </a:prstGeom>
          <a:solidFill>
            <a:srgbClr val="FFFF99">
              <a:alpha val="0"/>
            </a:srgbClr>
          </a:solidFill>
          <a:ln w="9525" cap="flat" cmpd="sng">
            <a:solidFill>
              <a:schemeClr val="dk1">
                <a:alpha val="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Polygon</a:t>
            </a:r>
            <a:endParaRPr/>
          </a:p>
        </p:txBody>
      </p:sp>
      <p:sp>
        <p:nvSpPr>
          <p:cNvPr id="211" name="Google Shape;211;p9"/>
          <p:cNvSpPr/>
          <p:nvPr/>
        </p:nvSpPr>
        <p:spPr>
          <a:xfrm>
            <a:off x="114300" y="3883532"/>
            <a:ext cx="4343400" cy="2545131"/>
          </a:xfrm>
          <a:prstGeom prst="rect">
            <a:avLst/>
          </a:prstGeom>
          <a:solidFill>
            <a:srgbClr val="D5E3FF"/>
          </a:solidFill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Polygon{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private: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 numVertices;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float *xCoord, *yCoord;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public: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set(float *x, float *y, int nV);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212" name="Google Shape;212;p9"/>
          <p:cNvSpPr/>
          <p:nvPr/>
        </p:nvSpPr>
        <p:spPr>
          <a:xfrm>
            <a:off x="4588566" y="3918237"/>
            <a:ext cx="4398066" cy="2510426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Triangle{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private: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int numVertices;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float *xCoord, *yCoord;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public: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set(float *x, float *y, int nV);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float area();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pic>
        <p:nvPicPr>
          <p:cNvPr id="213" name="Google Shape;213;p9" descr="http://upload.wikimedia.org/wikipedia/commons/thumb/8/8f/Simple_polygon.svg/220px-Simple_polygon.sv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998218"/>
            <a:ext cx="2343150" cy="1478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4261</Words>
  <Application>Microsoft Office PowerPoint</Application>
  <PresentationFormat>On-screen Show (4:3)</PresentationFormat>
  <Paragraphs>942</Paragraphs>
  <Slides>66</Slides>
  <Notes>65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8" baseType="lpstr">
      <vt:lpstr>Calibri</vt:lpstr>
      <vt:lpstr>arial</vt:lpstr>
      <vt:lpstr>Times</vt:lpstr>
      <vt:lpstr>Roboto</vt:lpstr>
      <vt:lpstr>Courier New</vt:lpstr>
      <vt:lpstr>Times New Roman</vt:lpstr>
      <vt:lpstr>MentiText</vt:lpstr>
      <vt:lpstr>Comic Sans MS</vt:lpstr>
      <vt:lpstr>arial</vt:lpstr>
      <vt:lpstr>Consolas</vt:lpstr>
      <vt:lpstr>template</vt:lpstr>
      <vt:lpstr>Microsoft Word 97 - 2003 Document</vt:lpstr>
      <vt:lpstr>Inheritance</vt:lpstr>
      <vt:lpstr>What Is Inheritance?</vt:lpstr>
      <vt:lpstr>Example: Insects</vt:lpstr>
      <vt:lpstr>The “IS - A" Relationship</vt:lpstr>
      <vt:lpstr>Introduction - Inheritance</vt:lpstr>
      <vt:lpstr>Introduction - Inheritance</vt:lpstr>
      <vt:lpstr>Animals: Class’s hierarchy</vt:lpstr>
      <vt:lpstr>Inheritance Examples</vt:lpstr>
      <vt:lpstr>Why Inheritance?</vt:lpstr>
      <vt:lpstr>Why Inheritance?</vt:lpstr>
      <vt:lpstr>Inheritance – Terminology and Notation</vt:lpstr>
      <vt:lpstr>Inheriting Data and Functions</vt:lpstr>
      <vt:lpstr>What Does a Child Class Have?</vt:lpstr>
      <vt:lpstr>PowerPoint Presentation</vt:lpstr>
      <vt:lpstr>Menti.com</vt:lpstr>
      <vt:lpstr>Protected Members and Class Access</vt:lpstr>
      <vt:lpstr>PowerPoint Presentation</vt:lpstr>
      <vt:lpstr>Protected Members and Class Access</vt:lpstr>
      <vt:lpstr>Protected Members and Class Access</vt:lpstr>
      <vt:lpstr>Inheritance Example 1</vt:lpstr>
      <vt:lpstr>Inheritance Example 2</vt:lpstr>
      <vt:lpstr>Define its Own Members</vt:lpstr>
      <vt:lpstr>Dangers of Protected</vt:lpstr>
      <vt:lpstr>Constructors and Destructors in Base and Derived Classes</vt:lpstr>
      <vt:lpstr>Constructor Rules for Derived Classes </vt:lpstr>
      <vt:lpstr>Constructor Rules for Derived Classes </vt:lpstr>
      <vt:lpstr>Passing Arguments to Base Class Constructor</vt:lpstr>
      <vt:lpstr>Passing Arguments to Base Class Constructor</vt:lpstr>
      <vt:lpstr>Constructor Rules for Derived Classes </vt:lpstr>
      <vt:lpstr>PowerPoint Presentation</vt:lpstr>
      <vt:lpstr>PowerPoint Presentation</vt:lpstr>
      <vt:lpstr>Class Derivation</vt:lpstr>
      <vt:lpstr>Order of execution of Constructors/Destructors</vt:lpstr>
      <vt:lpstr>Order of execution of Constructors/Destructors</vt:lpstr>
      <vt:lpstr>Example</vt:lpstr>
      <vt:lpstr>Example – cont.</vt:lpstr>
      <vt:lpstr>Example – cont.</vt:lpstr>
      <vt:lpstr>Example – cont.</vt:lpstr>
      <vt:lpstr>Data vs Class Access Specifier</vt:lpstr>
      <vt:lpstr>Types of inheritance/ Class access specifier</vt:lpstr>
      <vt:lpstr>Public Inheritance</vt:lpstr>
      <vt:lpstr>Protected Inheritance</vt:lpstr>
      <vt:lpstr>Private Inheritance</vt:lpstr>
      <vt:lpstr>public, protected and private Inheritance</vt:lpstr>
      <vt:lpstr>Inheritance vs. Access </vt:lpstr>
      <vt:lpstr>Class Access Specifiers – When to use?</vt:lpstr>
      <vt:lpstr>Method Overriding</vt:lpstr>
      <vt:lpstr>Method Overriding</vt:lpstr>
      <vt:lpstr>Types of Inheritance</vt:lpstr>
      <vt:lpstr>Types of Inheritance: University Example</vt:lpstr>
      <vt:lpstr>Multiple Inheritance</vt:lpstr>
      <vt:lpstr>What is Multiple Inheritance?</vt:lpstr>
      <vt:lpstr>PowerPoint Presentation</vt:lpstr>
      <vt:lpstr>Ambiguity in Multiple Inheritance</vt:lpstr>
      <vt:lpstr>Ambiguity in Multiple Inheritance</vt:lpstr>
      <vt:lpstr>Ambiguity in Multiple Inheritance</vt:lpstr>
      <vt:lpstr>Ambiguity in Multiple Inheritance</vt:lpstr>
      <vt:lpstr>What is the solution?</vt:lpstr>
      <vt:lpstr>The Diamond Problem</vt:lpstr>
      <vt:lpstr>What is the solution?</vt:lpstr>
      <vt:lpstr>Solution (virtual inheritance)</vt:lpstr>
      <vt:lpstr>Virtual Inheritance</vt:lpstr>
      <vt:lpstr>Another example</vt:lpstr>
      <vt:lpstr>PowerPoint Presentation</vt:lpstr>
      <vt:lpstr>Another example</vt:lpstr>
      <vt:lpstr>Another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Hassan Sartaj</dc:creator>
  <cp:lastModifiedBy>zeshan khan</cp:lastModifiedBy>
  <cp:revision>1</cp:revision>
  <dcterms:created xsi:type="dcterms:W3CDTF">2020-01-19T18:42:10Z</dcterms:created>
  <dcterms:modified xsi:type="dcterms:W3CDTF">2024-10-18T03:19:04Z</dcterms:modified>
</cp:coreProperties>
</file>