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sldIdLst>
    <p:sldId id="288" r:id="rId2"/>
    <p:sldId id="289" r:id="rId3"/>
    <p:sldId id="287" r:id="rId4"/>
    <p:sldId id="647" r:id="rId5"/>
    <p:sldId id="648" r:id="rId6"/>
    <p:sldId id="296" r:id="rId7"/>
    <p:sldId id="294" r:id="rId8"/>
    <p:sldId id="291" r:id="rId9"/>
    <p:sldId id="297" r:id="rId10"/>
    <p:sldId id="649" r:id="rId11"/>
    <p:sldId id="650" r:id="rId12"/>
    <p:sldId id="651" r:id="rId13"/>
    <p:sldId id="652" r:id="rId14"/>
    <p:sldId id="653" r:id="rId15"/>
    <p:sldId id="656" r:id="rId16"/>
    <p:sldId id="654" r:id="rId17"/>
    <p:sldId id="655" r:id="rId18"/>
    <p:sldId id="597" r:id="rId19"/>
    <p:sldId id="619" r:id="rId20"/>
    <p:sldId id="591" r:id="rId21"/>
    <p:sldId id="592" r:id="rId22"/>
    <p:sldId id="593" r:id="rId23"/>
    <p:sldId id="594" r:id="rId24"/>
    <p:sldId id="595" r:id="rId25"/>
    <p:sldId id="596" r:id="rId26"/>
    <p:sldId id="307" r:id="rId27"/>
    <p:sldId id="308" r:id="rId28"/>
    <p:sldId id="309" r:id="rId29"/>
    <p:sldId id="612" r:id="rId30"/>
    <p:sldId id="310" r:id="rId31"/>
    <p:sldId id="658" r:id="rId32"/>
    <p:sldId id="659" r:id="rId33"/>
    <p:sldId id="609" r:id="rId34"/>
    <p:sldId id="611" r:id="rId35"/>
    <p:sldId id="614" r:id="rId36"/>
    <p:sldId id="615" r:id="rId37"/>
    <p:sldId id="660" r:id="rId38"/>
    <p:sldId id="475" r:id="rId39"/>
    <p:sldId id="476" r:id="rId40"/>
    <p:sldId id="477" r:id="rId41"/>
    <p:sldId id="661" r:id="rId42"/>
    <p:sldId id="662" r:id="rId43"/>
    <p:sldId id="479" r:id="rId44"/>
    <p:sldId id="600" r:id="rId45"/>
    <p:sldId id="601" r:id="rId46"/>
    <p:sldId id="603" r:id="rId47"/>
    <p:sldId id="657" r:id="rId48"/>
    <p:sldId id="605" r:id="rId49"/>
    <p:sldId id="606" r:id="rId50"/>
    <p:sldId id="489" r:id="rId51"/>
    <p:sldId id="490" r:id="rId52"/>
    <p:sldId id="553" r:id="rId53"/>
    <p:sldId id="618" r:id="rId54"/>
    <p:sldId id="616" r:id="rId55"/>
    <p:sldId id="663" r:id="rId56"/>
    <p:sldId id="499" r:id="rId57"/>
    <p:sldId id="664" r:id="rId58"/>
    <p:sldId id="623" r:id="rId59"/>
    <p:sldId id="665" r:id="rId60"/>
    <p:sldId id="666" r:id="rId61"/>
    <p:sldId id="667" r:id="rId62"/>
    <p:sldId id="668" r:id="rId63"/>
    <p:sldId id="670" r:id="rId64"/>
    <p:sldId id="672" r:id="rId65"/>
    <p:sldId id="673" r:id="rId66"/>
    <p:sldId id="674" r:id="rId67"/>
    <p:sldId id="675" r:id="rId68"/>
    <p:sldId id="676" r:id="rId69"/>
    <p:sldId id="677" r:id="rId70"/>
    <p:sldId id="678" r:id="rId71"/>
    <p:sldId id="679" r:id="rId72"/>
    <p:sldId id="680" r:id="rId73"/>
    <p:sldId id="681" r:id="rId74"/>
    <p:sldId id="682" r:id="rId75"/>
    <p:sldId id="683" r:id="rId76"/>
    <p:sldId id="684" r:id="rId77"/>
    <p:sldId id="685" r:id="rId78"/>
    <p:sldId id="686" r:id="rId79"/>
    <p:sldId id="687" r:id="rId80"/>
    <p:sldId id="688" r:id="rId81"/>
    <p:sldId id="690" r:id="rId82"/>
    <p:sldId id="691" r:id="rId83"/>
    <p:sldId id="692" r:id="rId84"/>
    <p:sldId id="693" r:id="rId85"/>
    <p:sldId id="694" r:id="rId86"/>
    <p:sldId id="695" r:id="rId87"/>
    <p:sldId id="696" r:id="rId88"/>
    <p:sldId id="697" r:id="rId89"/>
    <p:sldId id="698" r:id="rId90"/>
    <p:sldId id="699" r:id="rId91"/>
    <p:sldId id="66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BC7"/>
    <a:srgbClr val="E9EFF7"/>
    <a:srgbClr val="008000"/>
    <a:srgbClr val="D20000"/>
    <a:srgbClr val="2C14DE"/>
    <a:srgbClr val="B80000"/>
    <a:srgbClr val="27558D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5394" autoAdjust="0"/>
  </p:normalViewPr>
  <p:slideViewPr>
    <p:cSldViewPr>
      <p:cViewPr varScale="1">
        <p:scale>
          <a:sx n="71" d="100"/>
          <a:sy n="71" d="100"/>
        </p:scale>
        <p:origin x="9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9.xml"/><Relationship Id="rId3" Type="http://schemas.openxmlformats.org/officeDocument/2006/relationships/slide" Target="slides/slide39.xml"/><Relationship Id="rId7" Type="http://schemas.openxmlformats.org/officeDocument/2006/relationships/slide" Target="slides/slide48.xml"/><Relationship Id="rId2" Type="http://schemas.openxmlformats.org/officeDocument/2006/relationships/slide" Target="slides/slide23.xml"/><Relationship Id="rId1" Type="http://schemas.openxmlformats.org/officeDocument/2006/relationships/slide" Target="slides/slide22.xml"/><Relationship Id="rId6" Type="http://schemas.openxmlformats.org/officeDocument/2006/relationships/slide" Target="slides/slide45.xml"/><Relationship Id="rId5" Type="http://schemas.openxmlformats.org/officeDocument/2006/relationships/slide" Target="slides/slide44.xml"/><Relationship Id="rId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Unified Modeling Language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general-purpose, developmental, modeling language in the field of software engineering that is intended to provide a standard way to visualize the design of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035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095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9918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2886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ifndef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checks whether the given token has been #defined earlier in the file or in an included file; if not, it includes the code between it and the closing #else or, if no #else is present, #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678104-3FEC-4F74-91CC-157FC9576882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494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4D3453-0BA6-4022-85FF-CEFD66D48CE9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18725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5A00E1-12D1-4748-A3D2-7F7797D8F8B2}" type="slidenum">
              <a:rPr lang="en-US" sz="1200">
                <a:latin typeface="Times New Roman" panose="02020603050405020304" pitchFamily="18" charset="0"/>
              </a:rPr>
              <a:pPr eaLnBrk="1" hangingPunct="1"/>
              <a:t>43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96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constructor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with « Default » parameters can be used as no argument constructor, and set of argument based constructor (1, 2, …n, argumnt based)</a:t>
            </a:r>
            <a:endParaRPr lang="fr-F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AD8B68-8AFB-49ED-B321-1665E8BA1EFD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503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8DFCFD-661E-431F-AC27-5A8525967573}" type="slidenum">
              <a:rPr lang="en-US" sz="1200"/>
              <a:pPr eaLnBrk="1" hangingPunct="1"/>
              <a:t>45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5964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b="1" dirty="0" err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const</a:t>
            </a:r>
            <a:r>
              <a:rPr lang="fr-FR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That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cannot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modify</a:t>
            </a:r>
            <a:r>
              <a:rPr lang="fr-FR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class data </a:t>
            </a:r>
            <a:r>
              <a:rPr lang="fr-FR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members</a:t>
            </a:r>
            <a:endParaRPr lang="fr-FR" baseline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static</a:t>
            </a: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class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level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(not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assosiated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with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any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object</a:t>
            </a:r>
            <a:r>
              <a:rPr lang="fr-F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volatile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virtual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C++ virtual function is a member function in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that you redefine in a derived class</a:t>
            </a:r>
            <a:endParaRPr lang="fr-FR" b="1" baseline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pure-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virtual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FR" b="1" baseline="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function</a:t>
            </a:r>
            <a:r>
              <a:rPr lang="fr-FR" b="1" baseline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virtual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function in C++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which we need not to write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definition and only we have to declare it</a:t>
            </a:r>
            <a:endParaRPr lang="fr-FR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F13B0B-DA1B-43AB-8679-B6491A654938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928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constructor can be public or private.</a:t>
            </a:r>
          </a:p>
          <a:p>
            <a:r>
              <a:rPr lang="en-US" dirty="0"/>
              <a:t>If there are multiple constructors of a</a:t>
            </a:r>
            <a:r>
              <a:rPr lang="en-US" baseline="0" dirty="0"/>
              <a:t> class, then the </a:t>
            </a:r>
            <a:r>
              <a:rPr lang="en-US" b="1" baseline="0" dirty="0"/>
              <a:t>constructor being used to construct an object must be public</a:t>
            </a:r>
            <a:r>
              <a:rPr lang="en-US" baseline="0" dirty="0"/>
              <a:t>. Although, the constructors not being used to construct objects may still be “Private”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5A00E1-12D1-4748-A3D2-7F7797D8F8B2}" type="slidenum">
              <a:rPr lang="en-US" sz="1200">
                <a:latin typeface="Times New Roman" panose="02020603050405020304" pitchFamily="18" charset="0"/>
              </a:rPr>
              <a:pPr eaLnBrk="1" hangingPunct="1"/>
              <a:t>47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784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02E1CB-8E81-477C-AC36-A4F8C04A01B8}" type="slidenum">
              <a:rPr lang="en-US" sz="1200"/>
              <a:pPr eaLnBrk="1" hangingPunct="1"/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2728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627D3-C5E1-4E3B-86FF-BECCE06EAB33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859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don’t define our own copy constructor, the C++ compiler creates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copy constructor for each class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does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member-wise copy between objects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constructor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 new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from an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operator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when an already initialized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assigned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new value from another existing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dynamic memory or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517AC5-9AA3-4408-876C-57C59914222F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8847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216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89414D-0126-43F0-BBDF-989A2978F2AB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65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04CAE1-F8BC-486F-B630-F9D77232B580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786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1900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9EE14-42A3-4EA0-A56F-F4219FA2BE2A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336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400" b="1">
              <a:latin typeface="AvantGarde" pitchFamily="34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1"/>
            <a:ext cx="8109411" cy="906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</a:rPr>
              <a:t>Classes in OOP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68356" y="1143000"/>
            <a:ext cx="87232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Classes are </a:t>
            </a:r>
            <a:r>
              <a:rPr lang="en-US" sz="3000" b="1" u="sng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constructs/templates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 that define objects of the same type. 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class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uses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Variables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(data fields) to define </a:t>
            </a:r>
            <a:r>
              <a:rPr lang="en-US" sz="3000" b="1" u="sng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state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b="1" dirty="0">
              <a:solidFill>
                <a:srgbClr val="B80000"/>
              </a:solidFill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class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uses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Functions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to define</a:t>
            </a:r>
            <a:r>
              <a:rPr lang="en-US" sz="3000" b="1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u="sng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behaviors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Additionally, </a:t>
            </a:r>
            <a:r>
              <a:rPr lang="en-US" sz="3000" b="1" i="1" dirty="0">
                <a:latin typeface="Calibri" pitchFamily="34" charset="0"/>
                <a:cs typeface="Times New Roman" pitchFamily="18" charset="0"/>
              </a:rPr>
              <a:t>a class provides a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Times New Roman" pitchFamily="18" charset="0"/>
              </a:rPr>
              <a:t>special type of functio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3000" b="1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known as </a:t>
            </a:r>
            <a:r>
              <a:rPr lang="en-US" sz="3000" b="1" u="sng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constructors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: 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latin typeface="Calibri" pitchFamily="34" charset="0"/>
                <a:cs typeface="Times New Roman" pitchFamily="18" charset="0"/>
              </a:rPr>
              <a:t>Invoked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to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Times New Roman" pitchFamily="18" charset="0"/>
              </a:rPr>
              <a:t>construct objects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from the 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class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116956" cy="98072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  <a:latin typeface="Calibri" pitchFamily="34" charset="0"/>
              </a:rPr>
              <a:t>Access Modifiers/</a:t>
            </a:r>
            <a:r>
              <a:rPr lang="en-US" sz="4800" b="1" dirty="0" err="1">
                <a:solidFill>
                  <a:srgbClr val="B80000"/>
                </a:solidFill>
                <a:latin typeface="Calibri" pitchFamily="34" charset="0"/>
              </a:rPr>
              <a:t>Specifier</a:t>
            </a:r>
            <a:endParaRPr lang="en-US" sz="4800" b="1" dirty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840" y="1026059"/>
            <a:ext cx="8812088" cy="410527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Calibri" pitchFamily="34" charset="0"/>
              </a:rPr>
              <a:t>Access modifiers are used to </a:t>
            </a:r>
            <a:r>
              <a:rPr lang="en-US" sz="2800" b="1" u="sng" dirty="0">
                <a:solidFill>
                  <a:srgbClr val="C00000"/>
                </a:solidFill>
                <a:latin typeface="Calibri" pitchFamily="34" charset="0"/>
              </a:rPr>
              <a:t>set access levels</a:t>
            </a:r>
            <a:r>
              <a:rPr lang="en-US" sz="2800" b="1" u="sng" dirty="0">
                <a:latin typeface="Calibri" pitchFamily="34" charset="0"/>
              </a:rPr>
              <a:t> for</a:t>
            </a:r>
            <a:r>
              <a:rPr lang="en-US" sz="2800" b="1" u="sng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</a:rPr>
              <a:t>variables</a:t>
            </a:r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</a:rPr>
              <a:t>methods,</a:t>
            </a:r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 and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</a:rPr>
              <a:t>constructors </a:t>
            </a:r>
            <a:endParaRPr lang="en-US" sz="2800" dirty="0">
              <a:latin typeface="Calibri" pitchFamily="34" charset="0"/>
            </a:endParaRPr>
          </a:p>
          <a:p>
            <a:r>
              <a:rPr lang="en-US" sz="2800" b="1" dirty="0">
                <a:solidFill>
                  <a:srgbClr val="008000"/>
                </a:solidFill>
                <a:latin typeface="Calibri" pitchFamily="34" charset="0"/>
              </a:rPr>
              <a:t>private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alibri" pitchFamily="34" charset="0"/>
              </a:rPr>
              <a:t>public</a:t>
            </a:r>
            <a:r>
              <a:rPr lang="en-US" sz="2800" dirty="0">
                <a:latin typeface="Calibri" pitchFamily="34" charset="0"/>
              </a:rPr>
              <a:t>, and </a:t>
            </a:r>
            <a:r>
              <a:rPr lang="en-US" sz="2800" b="1" dirty="0">
                <a:solidFill>
                  <a:srgbClr val="008000"/>
                </a:solidFill>
                <a:latin typeface="Calibri" pitchFamily="34" charset="0"/>
              </a:rPr>
              <a:t>protected</a:t>
            </a:r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In C++, </a:t>
            </a:r>
            <a:r>
              <a:rPr lang="en-US" sz="2800" b="1" i="1" dirty="0">
                <a:solidFill>
                  <a:srgbClr val="2C14DE"/>
                </a:solidFill>
                <a:latin typeface="Calibri" pitchFamily="34" charset="0"/>
              </a:rPr>
              <a:t>default</a:t>
            </a:r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 accessibility is </a:t>
            </a:r>
            <a:r>
              <a:rPr lang="en-US" sz="2800" b="1" i="1" dirty="0">
                <a:solidFill>
                  <a:srgbClr val="2C14DE"/>
                </a:solidFill>
                <a:latin typeface="Calibri" pitchFamily="34" charset="0"/>
              </a:rPr>
              <a:t>private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39546"/>
            <a:ext cx="5105400" cy="346605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8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Arial" panose="020B0604020202020204" pitchFamily="34" charset="0"/>
              </a:rPr>
              <a:t>Member Access </a:t>
            </a:r>
            <a:r>
              <a:rPr lang="en-US" b="1" dirty="0" err="1">
                <a:solidFill>
                  <a:srgbClr val="B80000"/>
                </a:solidFill>
                <a:latin typeface="Arial" panose="020B0604020202020204" pitchFamily="34" charset="0"/>
              </a:rPr>
              <a:t>Specifiers</a:t>
            </a:r>
            <a:endParaRPr lang="en-US" b="1" dirty="0">
              <a:solidFill>
                <a:srgbClr val="B8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6388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B80000"/>
                </a:solidFill>
              </a:rPr>
              <a:t> </a:t>
            </a:r>
          </a:p>
          <a:p>
            <a:pPr lvl="1"/>
            <a:r>
              <a:rPr lang="en-US" b="1" dirty="0"/>
              <a:t>Presents</a:t>
            </a:r>
            <a:r>
              <a:rPr lang="en-US" dirty="0"/>
              <a:t> </a:t>
            </a:r>
            <a:r>
              <a:rPr lang="en-US" b="1" dirty="0"/>
              <a:t>clients</a:t>
            </a:r>
            <a:r>
              <a:rPr lang="en-US" dirty="0"/>
              <a:t> with a view of the </a:t>
            </a:r>
            <a:r>
              <a:rPr lang="en-US" b="1" dirty="0">
                <a:solidFill>
                  <a:srgbClr val="2C14DE"/>
                </a:solidFill>
              </a:rPr>
              <a:t>services the class provides </a:t>
            </a:r>
            <a:r>
              <a:rPr lang="en-US" dirty="0"/>
              <a:t>(i.e., </a:t>
            </a:r>
            <a:r>
              <a:rPr lang="en-US" b="1" dirty="0">
                <a:solidFill>
                  <a:srgbClr val="008000"/>
                </a:solidFill>
              </a:rPr>
              <a:t>interface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Data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2C14DE"/>
                </a:solidFill>
              </a:rPr>
              <a:t>member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functions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2C14DE"/>
                </a:solidFill>
              </a:rPr>
              <a:t>accessible </a:t>
            </a:r>
            <a:r>
              <a:rPr lang="en-US" b="1" dirty="0"/>
              <a:t>(outside class)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private</a:t>
            </a:r>
            <a:endParaRPr lang="en-US" sz="2400" dirty="0">
              <a:solidFill>
                <a:srgbClr val="B80000"/>
              </a:solidFill>
            </a:endParaRP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Default</a:t>
            </a:r>
            <a:r>
              <a:rPr lang="en-US" b="1" dirty="0"/>
              <a:t> </a:t>
            </a:r>
            <a:r>
              <a:rPr lang="en-US" b="1" dirty="0">
                <a:solidFill>
                  <a:srgbClr val="2C14DE"/>
                </a:solidFill>
              </a:rPr>
              <a:t>access mode</a:t>
            </a: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/>
              <a:t>only accessible</a:t>
            </a:r>
            <a:r>
              <a:rPr lang="en-US" dirty="0"/>
              <a:t> to </a:t>
            </a:r>
            <a:r>
              <a:rPr lang="en-US" b="1" dirty="0">
                <a:solidFill>
                  <a:srgbClr val="2C14DE"/>
                </a:solidFill>
              </a:rPr>
              <a:t>member functions </a:t>
            </a:r>
            <a:r>
              <a:rPr lang="en-US" dirty="0"/>
              <a:t>and </a:t>
            </a:r>
            <a:r>
              <a:rPr lang="en-US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friend</a:t>
            </a:r>
            <a:r>
              <a:rPr lang="en-US" b="1" u="sng" dirty="0">
                <a:solidFill>
                  <a:srgbClr val="008000"/>
                </a:solidFill>
              </a:rPr>
              <a:t>s</a:t>
            </a:r>
          </a:p>
          <a:p>
            <a:pPr lvl="1"/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/>
              <a:t>members</a:t>
            </a:r>
            <a:r>
              <a:rPr lang="en-US" dirty="0"/>
              <a:t> </a:t>
            </a:r>
            <a:r>
              <a:rPr lang="en-US" b="1" dirty="0"/>
              <a:t>only accessible through</a:t>
            </a:r>
            <a:r>
              <a:rPr lang="en-US" dirty="0"/>
              <a:t> the 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class interface using 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2C14DE"/>
                </a:solidFill>
              </a:rPr>
              <a:t> member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26988"/>
            <a:ext cx="8193156" cy="97186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B80000"/>
                </a:solidFill>
                <a:latin typeface="Calibri" pitchFamily="34" charset="0"/>
              </a:rPr>
              <a:t>Data Hiding - Data Field Encapsulation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314" y="1066800"/>
            <a:ext cx="8928168" cy="45370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b="1" dirty="0">
                <a:solidFill>
                  <a:srgbClr val="B80000"/>
                </a:solidFill>
                <a:latin typeface="Calibri" pitchFamily="34" charset="0"/>
              </a:rPr>
              <a:t>key feature </a:t>
            </a:r>
            <a:r>
              <a:rPr lang="en-US" sz="2800" dirty="0">
                <a:latin typeface="Calibri" pitchFamily="34" charset="0"/>
              </a:rPr>
              <a:t>of </a:t>
            </a:r>
            <a:r>
              <a:rPr lang="en-US" sz="2800" b="1" dirty="0">
                <a:solidFill>
                  <a:srgbClr val="B80000"/>
                </a:solidFill>
                <a:latin typeface="Calibri" pitchFamily="34" charset="0"/>
              </a:rPr>
              <a:t>OOP</a:t>
            </a:r>
            <a:r>
              <a:rPr lang="en-US" sz="2800" dirty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is </a:t>
            </a:r>
            <a:r>
              <a:rPr lang="en-US" sz="2800" b="1" dirty="0">
                <a:solidFill>
                  <a:srgbClr val="B80000"/>
                </a:solidFill>
                <a:latin typeface="Calibri" pitchFamily="34" charset="0"/>
              </a:rPr>
              <a:t>data hiding</a:t>
            </a:r>
            <a:endParaRPr lang="en-US" sz="2800" dirty="0">
              <a:latin typeface="Calibri" pitchFamily="34" charset="0"/>
            </a:endParaRPr>
          </a:p>
          <a:p>
            <a:pPr lvl="1" algn="just"/>
            <a:r>
              <a:rPr lang="en-US" b="1" dirty="0">
                <a:latin typeface="Calibri" pitchFamily="34" charset="0"/>
              </a:rPr>
              <a:t>data is </a:t>
            </a:r>
            <a:r>
              <a:rPr lang="en-US" b="1" u="sng" dirty="0">
                <a:solidFill>
                  <a:srgbClr val="2F1BC7"/>
                </a:solidFill>
                <a:latin typeface="Calibri" pitchFamily="34" charset="0"/>
              </a:rPr>
              <a:t>concealed</a:t>
            </a:r>
            <a:r>
              <a:rPr lang="en-US" b="1" dirty="0">
                <a:solidFill>
                  <a:srgbClr val="2F1BC7"/>
                </a:solidFill>
                <a:latin typeface="Calibri" pitchFamily="34" charset="0"/>
              </a:rPr>
              <a:t> within a class </a:t>
            </a:r>
            <a:r>
              <a:rPr lang="en-US" b="1" dirty="0">
                <a:latin typeface="Calibri" pitchFamily="34" charset="0"/>
              </a:rPr>
              <a:t>so that it </a:t>
            </a:r>
            <a:r>
              <a:rPr lang="en-US" b="1" dirty="0">
                <a:solidFill>
                  <a:srgbClr val="2F1BC7"/>
                </a:solidFill>
                <a:latin typeface="Calibri" pitchFamily="34" charset="0"/>
              </a:rPr>
              <a:t>cannot be accessed mistakenly </a:t>
            </a:r>
            <a:r>
              <a:rPr lang="en-US" b="1" dirty="0">
                <a:latin typeface="Calibri" pitchFamily="34" charset="0"/>
              </a:rPr>
              <a:t>by </a:t>
            </a:r>
            <a:r>
              <a:rPr lang="en-US" b="1" dirty="0">
                <a:solidFill>
                  <a:srgbClr val="2F1BC7"/>
                </a:solidFill>
                <a:latin typeface="Calibri" pitchFamily="34" charset="0"/>
              </a:rPr>
              <a:t>functions outside the class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 algn="just"/>
            <a:endParaRPr lang="en-US" sz="2800" dirty="0">
              <a:latin typeface="Calibri" pitchFamily="34" charset="0"/>
            </a:endParaRPr>
          </a:p>
          <a:p>
            <a:pPr algn="just"/>
            <a:endParaRPr lang="en-US" sz="2800" dirty="0">
              <a:latin typeface="Calibri" pitchFamily="34" charset="0"/>
            </a:endParaRPr>
          </a:p>
          <a:p>
            <a:pPr algn="just"/>
            <a:r>
              <a:rPr lang="en-US" sz="2800" b="1" dirty="0">
                <a:latin typeface="Calibri" pitchFamily="34" charset="0"/>
              </a:rPr>
              <a:t>To prevent </a:t>
            </a:r>
            <a:r>
              <a:rPr lang="en-US" sz="2800" b="1" u="sng" dirty="0">
                <a:solidFill>
                  <a:srgbClr val="C00000"/>
                </a:solidFill>
                <a:latin typeface="Calibri" pitchFamily="34" charset="0"/>
              </a:rPr>
              <a:t>direct modification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of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</a:rPr>
              <a:t>class attributes </a:t>
            </a:r>
            <a:r>
              <a:rPr lang="en-US" sz="2800" dirty="0">
                <a:latin typeface="Calibri" pitchFamily="34" charset="0"/>
              </a:rPr>
              <a:t>(outside the class), the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</a:rPr>
              <a:t>primary mechanism for hiding data</a:t>
            </a:r>
            <a:r>
              <a:rPr lang="en-US" sz="2800" dirty="0">
                <a:latin typeface="Calibri" pitchFamily="34" charset="0"/>
              </a:rPr>
              <a:t> is to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</a:rPr>
              <a:t>put</a:t>
            </a:r>
            <a:r>
              <a:rPr lang="en-US" sz="2800" dirty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it in a </a:t>
            </a:r>
            <a:r>
              <a:rPr lang="en-US" sz="2800" b="1" dirty="0">
                <a:latin typeface="Calibri" pitchFamily="34" charset="0"/>
              </a:rPr>
              <a:t>class</a:t>
            </a:r>
            <a:r>
              <a:rPr lang="en-US" sz="2800" dirty="0">
                <a:latin typeface="Calibri" pitchFamily="34" charset="0"/>
              </a:rPr>
              <a:t> and </a:t>
            </a:r>
            <a:r>
              <a:rPr lang="en-US" sz="2800" b="1" u="sng" dirty="0">
                <a:latin typeface="Calibri" pitchFamily="34" charset="0"/>
              </a:rPr>
              <a:t>make it </a:t>
            </a:r>
            <a:r>
              <a:rPr lang="en-US" sz="2800" b="1" u="sng" dirty="0">
                <a:solidFill>
                  <a:srgbClr val="2C14DE"/>
                </a:solidFill>
                <a:latin typeface="Calibri" pitchFamily="34" charset="0"/>
              </a:rPr>
              <a:t>private</a:t>
            </a:r>
            <a:r>
              <a:rPr lang="en-US" sz="2800" b="1" u="sng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using 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</a:rPr>
              <a:t>private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keyword.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This is also known as </a:t>
            </a:r>
            <a:r>
              <a:rPr lang="en-US" sz="2800" b="1" i="1" u="sng" dirty="0">
                <a:solidFill>
                  <a:srgbClr val="008000"/>
                </a:solidFill>
                <a:latin typeface="Calibri" pitchFamily="34" charset="0"/>
              </a:rPr>
              <a:t>data field encapsulation</a:t>
            </a:r>
            <a:r>
              <a:rPr lang="en-US" sz="2800" b="1" dirty="0">
                <a:solidFill>
                  <a:srgbClr val="008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-26988"/>
            <a:ext cx="8351906" cy="971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</a:rPr>
              <a:t>Hidden from Whom?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3" y="1231900"/>
            <a:ext cx="9082087" cy="4449763"/>
          </a:xfrm>
        </p:spPr>
        <p:txBody>
          <a:bodyPr/>
          <a:lstStyle/>
          <a:p>
            <a:pPr algn="just"/>
            <a:r>
              <a:rPr lang="en-US" b="1" i="1" dirty="0">
                <a:solidFill>
                  <a:srgbClr val="FF0000"/>
                </a:solidFill>
                <a:latin typeface="Calibri" pitchFamily="34" charset="0"/>
              </a:rPr>
              <a:t>Data hiding means </a:t>
            </a:r>
            <a:r>
              <a:rPr lang="en-US" b="1" i="1" dirty="0">
                <a:solidFill>
                  <a:srgbClr val="2F1BC7"/>
                </a:solidFill>
                <a:latin typeface="Calibri" pitchFamily="34" charset="0"/>
              </a:rPr>
              <a:t>hiding data from parts of the program</a:t>
            </a:r>
            <a:r>
              <a:rPr lang="en-US" b="1" i="1" dirty="0">
                <a:solidFill>
                  <a:srgbClr val="FF0000"/>
                </a:solidFill>
                <a:latin typeface="Calibri" pitchFamily="34" charset="0"/>
              </a:rPr>
              <a:t> that don’t need to access it.</a:t>
            </a:r>
            <a:r>
              <a:rPr lang="en-US" dirty="0">
                <a:latin typeface="Calibri" pitchFamily="34" charset="0"/>
              </a:rPr>
              <a:t> More specifically, </a:t>
            </a:r>
            <a:r>
              <a:rPr lang="en-US" b="1" dirty="0">
                <a:latin typeface="Calibri" pitchFamily="34" charset="0"/>
              </a:rPr>
              <a:t>one class’s data </a:t>
            </a:r>
            <a:r>
              <a:rPr lang="en-US" dirty="0">
                <a:latin typeface="Calibri" pitchFamily="34" charset="0"/>
              </a:rPr>
              <a:t>is </a:t>
            </a:r>
            <a:r>
              <a:rPr lang="en-US" b="1" dirty="0">
                <a:latin typeface="Calibri" pitchFamily="34" charset="0"/>
              </a:rPr>
              <a:t>hidden</a:t>
            </a:r>
            <a:r>
              <a:rPr lang="en-US" dirty="0">
                <a:latin typeface="Calibri" pitchFamily="34" charset="0"/>
              </a:rPr>
              <a:t> from </a:t>
            </a:r>
            <a:r>
              <a:rPr lang="en-US" b="1" dirty="0">
                <a:latin typeface="Calibri" pitchFamily="34" charset="0"/>
              </a:rPr>
              <a:t>other classes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en-US" b="1" dirty="0">
                <a:solidFill>
                  <a:srgbClr val="2F1BC7"/>
                </a:solidFill>
                <a:latin typeface="Calibri" pitchFamily="34" charset="0"/>
              </a:rPr>
              <a:t>Data hiding </a:t>
            </a:r>
            <a:r>
              <a:rPr lang="en-US" dirty="0">
                <a:latin typeface="Calibri" pitchFamily="34" charset="0"/>
              </a:rPr>
              <a:t>is </a:t>
            </a:r>
            <a:r>
              <a:rPr lang="en-US" b="1" dirty="0">
                <a:latin typeface="Calibri" pitchFamily="34" charset="0"/>
              </a:rPr>
              <a:t>designed</a:t>
            </a:r>
            <a:r>
              <a:rPr lang="en-US" dirty="0">
                <a:latin typeface="Calibri" pitchFamily="34" charset="0"/>
              </a:rPr>
              <a:t> to </a:t>
            </a:r>
            <a:r>
              <a:rPr lang="en-US" b="1" u="sng" dirty="0">
                <a:latin typeface="Calibri" pitchFamily="34" charset="0"/>
              </a:rPr>
              <a:t>protect well-intentioned programmers</a:t>
            </a:r>
            <a:r>
              <a:rPr lang="en-US" dirty="0">
                <a:latin typeface="Calibri" pitchFamily="34" charset="0"/>
              </a:rPr>
              <a:t> from </a:t>
            </a:r>
            <a:r>
              <a:rPr lang="en-US" b="1" u="sng" dirty="0">
                <a:latin typeface="Calibri" pitchFamily="34" charset="0"/>
              </a:rPr>
              <a:t>mistakes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algn="just"/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28575"/>
            <a:ext cx="8388350" cy="457200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200" dirty="0">
                <a:latin typeface="Calibri" pitchFamily="34" charset="0"/>
              </a:rPr>
              <a:t>A Simple Program – </a:t>
            </a:r>
            <a:r>
              <a:rPr lang="en-US" altLang="zh-CN" sz="3200" b="1" dirty="0">
                <a:latin typeface="Calibri" pitchFamily="34" charset="0"/>
              </a:rPr>
              <a:t>Accessing</a:t>
            </a:r>
            <a:r>
              <a:rPr lang="en-US" altLang="zh-CN" sz="3200" dirty="0">
                <a:latin typeface="Calibri" pitchFamily="34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Calibri" pitchFamily="34" charset="0"/>
              </a:rPr>
              <a:t>Member Function</a:t>
            </a:r>
            <a:endParaRPr lang="en-US" altLang="zh-CN" sz="3200" b="1" dirty="0">
              <a:latin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5.0;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71550" y="3252788"/>
            <a:ext cx="4537075" cy="720725"/>
          </a:xfrm>
          <a:prstGeom prst="rect">
            <a:avLst/>
          </a:prstGeom>
          <a:solidFill>
            <a:schemeClr val="tx2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2F1BC7"/>
              </a:solidFill>
            </a:endParaRP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6732588" y="1003300"/>
            <a:ext cx="1897062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6269038" y="917575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grpSp>
        <p:nvGrpSpPr>
          <p:cNvPr id="23559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23564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2356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942013"/>
            <a:ext cx="4840288" cy="295275"/>
          </a:xfrm>
          <a:prstGeom prst="rect">
            <a:avLst/>
          </a:prstGeom>
          <a:solidFill>
            <a:schemeClr val="tx2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14775" y="3860800"/>
            <a:ext cx="0" cy="20812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5674" y="533401"/>
            <a:ext cx="8188325" cy="675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39756" y="0"/>
            <a:ext cx="9104244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D20000"/>
                </a:solidFill>
              </a:rPr>
              <a:t>Accessors</a:t>
            </a:r>
            <a:r>
              <a:rPr lang="en-US" sz="3600" b="1" dirty="0">
                <a:solidFill>
                  <a:srgbClr val="D20000"/>
                </a:solidFill>
              </a:rPr>
              <a:t> and </a:t>
            </a:r>
            <a:r>
              <a:rPr lang="en-US" sz="3600" b="1" dirty="0" err="1">
                <a:solidFill>
                  <a:srgbClr val="D20000"/>
                </a:solidFill>
              </a:rPr>
              <a:t>Mutators</a:t>
            </a:r>
            <a:r>
              <a:rPr lang="en-US" sz="3600" b="1" dirty="0">
                <a:solidFill>
                  <a:srgbClr val="D20000"/>
                </a:solidFill>
              </a:rPr>
              <a:t>(Getters &amp; Setters)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144000" cy="5638800"/>
          </a:xfrm>
        </p:spPr>
        <p:txBody>
          <a:bodyPr/>
          <a:lstStyle/>
          <a:p>
            <a:r>
              <a:rPr lang="en-US" sz="3000" b="1" dirty="0" err="1">
                <a:solidFill>
                  <a:srgbClr val="D20000"/>
                </a:solidFill>
              </a:rPr>
              <a:t>Accessors</a:t>
            </a:r>
            <a:r>
              <a:rPr lang="en-US" sz="3000" b="1" dirty="0">
                <a:solidFill>
                  <a:srgbClr val="D20000"/>
                </a:solidFill>
              </a:rPr>
              <a:t>:</a:t>
            </a:r>
            <a:r>
              <a:rPr lang="en-US" sz="3000" dirty="0"/>
              <a:t> </a:t>
            </a:r>
            <a:r>
              <a:rPr lang="en-US" sz="3000" b="1" dirty="0"/>
              <a:t>member function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rgbClr val="2C14DE"/>
                </a:solidFill>
              </a:rPr>
              <a:t>reads/gets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value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dirty="0"/>
              <a:t>from a </a:t>
            </a:r>
            <a:r>
              <a:rPr lang="en-US" sz="3000" b="1" dirty="0">
                <a:solidFill>
                  <a:srgbClr val="2C14DE"/>
                </a:solidFill>
              </a:rPr>
              <a:t>class’s member variable </a:t>
            </a:r>
            <a:r>
              <a:rPr lang="en-US" sz="3000" dirty="0"/>
              <a:t>but </a:t>
            </a:r>
            <a:r>
              <a:rPr lang="en-US" sz="3000" b="1" u="sng" dirty="0">
                <a:solidFill>
                  <a:srgbClr val="2C14DE"/>
                </a:solidFill>
              </a:rPr>
              <a:t>does not change it</a:t>
            </a:r>
            <a:r>
              <a:rPr lang="en-US" sz="3000" b="1" dirty="0">
                <a:solidFill>
                  <a:srgbClr val="2C14DE"/>
                </a:solidFill>
              </a:rPr>
              <a:t>.</a:t>
            </a:r>
          </a:p>
          <a:p>
            <a:r>
              <a:rPr lang="en-US" sz="3000" b="1" dirty="0" err="1">
                <a:solidFill>
                  <a:srgbClr val="D20000"/>
                </a:solidFill>
              </a:rPr>
              <a:t>Mutators</a:t>
            </a:r>
            <a:r>
              <a:rPr lang="en-US" sz="3000" b="1" dirty="0">
                <a:solidFill>
                  <a:srgbClr val="D20000"/>
                </a:solidFill>
              </a:rPr>
              <a:t>:</a:t>
            </a:r>
            <a:r>
              <a:rPr lang="en-US" sz="3000" dirty="0"/>
              <a:t> </a:t>
            </a:r>
            <a:r>
              <a:rPr lang="en-US" sz="3000" b="1" dirty="0"/>
              <a:t>member function </a:t>
            </a:r>
            <a:r>
              <a:rPr lang="en-US" sz="3000" dirty="0"/>
              <a:t>that </a:t>
            </a:r>
            <a:r>
              <a:rPr lang="en-US" sz="3000" b="1" dirty="0">
                <a:solidFill>
                  <a:srgbClr val="2C14DE"/>
                </a:solidFill>
              </a:rPr>
              <a:t>stores a value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rgbClr val="2C14DE"/>
                </a:solidFill>
              </a:rPr>
              <a:t>member variable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90800"/>
            <a:ext cx="4724400" cy="4086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99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7993062" cy="4572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sz="3200" b="1" dirty="0">
                <a:latin typeface="Calibri" pitchFamily="34" charset="0"/>
              </a:rPr>
              <a:t>A Simple Program – </a:t>
            </a:r>
            <a:r>
              <a:rPr lang="en-US" altLang="zh-CN" sz="3200" b="1" i="1" dirty="0">
                <a:solidFill>
                  <a:srgbClr val="FF0000"/>
                </a:solidFill>
                <a:latin typeface="Calibri" pitchFamily="34" charset="0"/>
              </a:rPr>
              <a:t>Default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40000"/>
              <a:lumOff val="6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55675" y="2527300"/>
            <a:ext cx="3095625" cy="438150"/>
          </a:xfrm>
          <a:prstGeom prst="rect">
            <a:avLst/>
          </a:prstGeom>
          <a:solidFill>
            <a:schemeClr val="bg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// No Constructor Here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57485" y="991750"/>
            <a:ext cx="1897063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268913"/>
            <a:ext cx="3592513" cy="295275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30650" y="2965450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64728" y="2213576"/>
            <a:ext cx="3851275" cy="857823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latin typeface="Calibri" pitchFamily="34" charset="0"/>
              </a:rPr>
              <a:t>//Default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Circle()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alibri" pitchFamily="34" charset="0"/>
              </a:rPr>
              <a:t>{  	    }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083300" y="1270000"/>
            <a:ext cx="2851150" cy="2116138"/>
            <a:chOff x="6083300" y="1324084"/>
            <a:chExt cx="2851150" cy="2116029"/>
          </a:xfrm>
        </p:grpSpPr>
        <p:graphicFrame>
          <p:nvGraphicFramePr>
            <p:cNvPr id="24589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2458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732588" y="3789363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674" y="533401"/>
            <a:ext cx="8188325" cy="675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20" grpId="0" animBg="1"/>
      <p:bldP spid="13321" grpId="0"/>
      <p:bldP spid="13316" grpId="0" animBg="1"/>
      <p:bldP spid="13" grpId="0" animBg="1"/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" y="2057400"/>
            <a:ext cx="883920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rgbClr val="D20000"/>
                </a:solidFill>
              </a:rPr>
              <a:t>default constructor </a:t>
            </a:r>
            <a:r>
              <a:rPr lang="en-US" sz="2200" b="1" dirty="0">
                <a:solidFill>
                  <a:schemeClr val="tx1"/>
                </a:solidFill>
              </a:rPr>
              <a:t>(provided by compiler) is always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Programmer can specify a constructor to be private  (no use) or public </a:t>
            </a:r>
          </a:p>
        </p:txBody>
      </p:sp>
    </p:spTree>
    <p:extLst>
      <p:ext uri="{BB962C8B-B14F-4D97-AF65-F5344CB8AC3E}">
        <p14:creationId xmlns:p14="http://schemas.microsoft.com/office/powerpoint/2010/main" val="26490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6839"/>
            <a:ext cx="8116956" cy="8880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  <a:latin typeface="Calibri" pitchFamily="34" charset="0"/>
              </a:rPr>
              <a:t>Object Member Access 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53" y="1066800"/>
            <a:ext cx="8926947" cy="5791200"/>
          </a:xfrm>
        </p:spPr>
        <p:txBody>
          <a:bodyPr/>
          <a:lstStyle/>
          <a:p>
            <a:pPr algn="just"/>
            <a:r>
              <a:rPr lang="en-US" sz="2800" dirty="0">
                <a:latin typeface="Calibri" pitchFamily="34" charset="0"/>
              </a:rPr>
              <a:t>After </a:t>
            </a:r>
            <a:r>
              <a:rPr lang="en-US" sz="2800" b="1" dirty="0">
                <a:latin typeface="Calibri" pitchFamily="34" charset="0"/>
              </a:rPr>
              <a:t>object creation</a:t>
            </a:r>
            <a:r>
              <a:rPr lang="en-US" sz="2800" dirty="0">
                <a:latin typeface="Calibri" pitchFamily="34" charset="0"/>
              </a:rPr>
              <a:t>, its 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</a:rPr>
              <a:t>data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and 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</a:rPr>
              <a:t>functions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can be 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</a:rPr>
              <a:t>accessed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(invoked) using:</a:t>
            </a:r>
          </a:p>
          <a:p>
            <a:pPr lvl="1" algn="just"/>
            <a:r>
              <a:rPr lang="en-US" dirty="0">
                <a:latin typeface="Calibri" pitchFamily="34" charset="0"/>
              </a:rPr>
              <a:t>The </a:t>
            </a:r>
            <a:r>
              <a:rPr lang="en-US" b="1" i="1" dirty="0">
                <a:solidFill>
                  <a:srgbClr val="2F1BC7"/>
                </a:solidFill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solidFill>
                  <a:srgbClr val="2F1BC7"/>
                </a:solidFill>
                <a:latin typeface="Calibri" pitchFamily="34" charset="0"/>
              </a:rPr>
              <a:t>operator</a:t>
            </a:r>
            <a:r>
              <a:rPr lang="en-US" dirty="0">
                <a:latin typeface="Calibri" pitchFamily="34" charset="0"/>
              </a:rPr>
              <a:t>, also known as the </a:t>
            </a:r>
            <a:r>
              <a:rPr lang="en-US" b="1" i="1" dirty="0">
                <a:solidFill>
                  <a:srgbClr val="B80000"/>
                </a:solidFill>
                <a:latin typeface="Calibri" pitchFamily="34" charset="0"/>
              </a:rPr>
              <a:t>object member access operator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endParaRPr lang="en-US" sz="2800" dirty="0">
              <a:latin typeface="Calibri" pitchFamily="34" charset="0"/>
            </a:endParaRPr>
          </a:p>
          <a:p>
            <a:pPr algn="just"/>
            <a:r>
              <a:rPr lang="en-US" sz="2800" b="1" i="1" dirty="0" err="1">
                <a:solidFill>
                  <a:srgbClr val="2F1BC7"/>
                </a:solidFill>
                <a:latin typeface="Calibri" pitchFamily="34" charset="0"/>
              </a:rPr>
              <a:t>objectName.dataField</a:t>
            </a:r>
            <a:r>
              <a:rPr lang="en-US" sz="2800" dirty="0">
                <a:latin typeface="Calibri" pitchFamily="34" charset="0"/>
              </a:rPr>
              <a:t> references a </a:t>
            </a:r>
            <a:r>
              <a:rPr lang="en-US" sz="2800" b="1" dirty="0">
                <a:latin typeface="Calibri" pitchFamily="34" charset="0"/>
              </a:rPr>
              <a:t>data field</a:t>
            </a:r>
            <a:r>
              <a:rPr lang="en-US" sz="2800" dirty="0">
                <a:latin typeface="Calibri" pitchFamily="34" charset="0"/>
              </a:rPr>
              <a:t> in the object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b="1" i="1" dirty="0" err="1">
                <a:solidFill>
                  <a:srgbClr val="2F1BC7"/>
                </a:solidFill>
                <a:latin typeface="Calibri" pitchFamily="34" charset="0"/>
              </a:rPr>
              <a:t>objectName.function</a:t>
            </a:r>
            <a:r>
              <a:rPr lang="en-US" sz="2800" b="1" i="1" dirty="0">
                <a:solidFill>
                  <a:srgbClr val="2F1BC7"/>
                </a:solidFill>
                <a:latin typeface="Calibri" pitchFamily="34" charset="0"/>
              </a:rPr>
              <a:t>( )</a:t>
            </a:r>
            <a:r>
              <a:rPr lang="en-US" sz="28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invokes</a:t>
            </a:r>
            <a:r>
              <a:rPr lang="en-US" sz="2800" dirty="0">
                <a:latin typeface="Calibri" pitchFamily="34" charset="0"/>
              </a:rPr>
              <a:t> a </a:t>
            </a:r>
            <a:r>
              <a:rPr lang="en-US" sz="2800" b="1" dirty="0">
                <a:latin typeface="Calibri" pitchFamily="34" charset="0"/>
              </a:rPr>
              <a:t>function on the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B80000"/>
                </a:solidFill>
              </a:rPr>
              <a:t>Inline</a:t>
            </a:r>
            <a:r>
              <a:rPr lang="fr-FR" sz="4000" b="1" dirty="0">
                <a:solidFill>
                  <a:srgbClr val="B80000"/>
                </a:solidFill>
              </a:rPr>
              <a:t>/Out-of-Line </a:t>
            </a:r>
            <a:r>
              <a:rPr lang="fr-FR" sz="4000" b="1" dirty="0" err="1">
                <a:solidFill>
                  <a:srgbClr val="B80000"/>
                </a:solidFill>
              </a:rPr>
              <a:t>Member</a:t>
            </a:r>
            <a:r>
              <a:rPr lang="fr-FR" sz="4000" b="1" dirty="0">
                <a:solidFill>
                  <a:srgbClr val="B80000"/>
                </a:solidFill>
              </a:rPr>
              <a:t> </a:t>
            </a:r>
            <a:r>
              <a:rPr lang="fr-FR" sz="4000" b="1" dirty="0" err="1">
                <a:solidFill>
                  <a:srgbClr val="B80000"/>
                </a:solidFill>
              </a:rPr>
              <a:t>Functions</a:t>
            </a:r>
            <a:endParaRPr lang="fr-FR" sz="4000" b="1" dirty="0">
              <a:solidFill>
                <a:srgbClr val="B80000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+mj-lt"/>
              </a:rPr>
              <a:t>Inline </a:t>
            </a:r>
            <a:r>
              <a:rPr lang="en-US" b="1" dirty="0">
                <a:latin typeface="+mj-lt"/>
              </a:rPr>
              <a:t>functions:</a:t>
            </a:r>
          </a:p>
          <a:p>
            <a:pPr lvl="1"/>
            <a:r>
              <a:rPr lang="en-US" dirty="0">
                <a:latin typeface="+mj-lt"/>
              </a:rPr>
              <a:t>are </a:t>
            </a:r>
            <a:r>
              <a:rPr lang="en-US" b="1" u="sng" dirty="0">
                <a:latin typeface="+mj-lt"/>
              </a:rPr>
              <a:t>defined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within the body of the class</a:t>
            </a:r>
            <a:r>
              <a:rPr lang="en-US" dirty="0">
                <a:latin typeface="+mj-lt"/>
              </a:rPr>
              <a:t> definition.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>
                <a:solidFill>
                  <a:srgbClr val="B80000"/>
                </a:solidFill>
                <a:latin typeface="+mj-lt"/>
              </a:rPr>
              <a:t>Out-of-line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functions</a:t>
            </a:r>
            <a:r>
              <a:rPr lang="en-US" dirty="0">
                <a:latin typeface="+mj-lt"/>
              </a:rPr>
              <a:t>: </a:t>
            </a:r>
          </a:p>
          <a:p>
            <a:pPr lvl="1"/>
            <a:r>
              <a:rPr lang="en-US" dirty="0">
                <a:latin typeface="+mj-lt"/>
              </a:rPr>
              <a:t>are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declared within the body of the class </a:t>
            </a:r>
            <a:r>
              <a:rPr lang="en-US" dirty="0">
                <a:latin typeface="+mj-lt"/>
              </a:rPr>
              <a:t>definition and </a:t>
            </a:r>
            <a:r>
              <a:rPr lang="en-US" b="1" u="sng" dirty="0">
                <a:solidFill>
                  <a:srgbClr val="2C14DE"/>
                </a:solidFill>
                <a:latin typeface="+mj-lt"/>
              </a:rPr>
              <a:t>defined outside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3811"/>
            <a:ext cx="8105775" cy="9310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B80000"/>
                </a:solidFill>
                <a:latin typeface="Calibri" pitchFamily="34" charset="0"/>
              </a:rPr>
              <a:t>Objects in OOP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325" y="1198563"/>
            <a:ext cx="90360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b="1" dirty="0">
                <a:latin typeface="Calibri" pitchFamily="34" charset="0"/>
                <a:cs typeface="Courier New" pitchFamily="49" charset="0"/>
              </a:rPr>
              <a:t>An </a:t>
            </a:r>
            <a:r>
              <a:rPr lang="en-US" sz="3000" b="1" dirty="0">
                <a:solidFill>
                  <a:srgbClr val="B80000"/>
                </a:solidFill>
                <a:latin typeface="Calibri" pitchFamily="34" charset="0"/>
                <a:cs typeface="Courier New" pitchFamily="49" charset="0"/>
              </a:rPr>
              <a:t>object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 has a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unique identity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state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, and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behaviors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.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Courier New" pitchFamily="49" charset="0"/>
              </a:rPr>
              <a:t>The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state</a:t>
            </a:r>
            <a:r>
              <a:rPr lang="en-US" sz="30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of an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object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consists of </a:t>
            </a:r>
            <a:r>
              <a:rPr lang="en-US" sz="3000" b="1" i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a </a:t>
            </a:r>
            <a:r>
              <a:rPr lang="en-US" sz="3000" b="1" i="1" u="sng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set of data fields</a:t>
            </a:r>
            <a:r>
              <a:rPr lang="en-US" sz="3000" u="sng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(also known as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properties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)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with their </a:t>
            </a:r>
            <a:r>
              <a:rPr lang="en-US" sz="3000" b="1" u="sng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current values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000" dirty="0">
                <a:latin typeface="Calibri" pitchFamily="34" charset="0"/>
                <a:cs typeface="Courier New" pitchFamily="49" charset="0"/>
              </a:rPr>
              <a:t>The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behavior</a:t>
            </a:r>
            <a:r>
              <a:rPr lang="en-US" sz="3000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of an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object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is </a:t>
            </a:r>
            <a:r>
              <a:rPr lang="en-US" sz="3000" b="1" dirty="0">
                <a:latin typeface="Calibri" pitchFamily="34" charset="0"/>
                <a:cs typeface="Courier New" pitchFamily="49" charset="0"/>
              </a:rPr>
              <a:t>defined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by </a:t>
            </a:r>
            <a:r>
              <a:rPr lang="en-US" sz="3000" b="1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a set of functions</a:t>
            </a:r>
            <a:r>
              <a:rPr lang="en-US" sz="3000" dirty="0">
                <a:solidFill>
                  <a:srgbClr val="2C14DE"/>
                </a:solidFill>
                <a:latin typeface="Calibri" pitchFamily="34" charset="0"/>
                <a:cs typeface="Courier New" pitchFamily="49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C00000"/>
                </a:solidFill>
              </a:rPr>
              <a:t>Inline</a:t>
            </a:r>
            <a:r>
              <a:rPr lang="fr-FR" sz="4000" b="1" dirty="0">
                <a:solidFill>
                  <a:srgbClr val="C00000"/>
                </a:solidFill>
              </a:rPr>
              <a:t>/Out-of-Line </a:t>
            </a:r>
            <a:r>
              <a:rPr lang="fr-FR" sz="4000" b="1" dirty="0" err="1">
                <a:solidFill>
                  <a:srgbClr val="C00000"/>
                </a:solidFill>
              </a:rPr>
              <a:t>Member</a:t>
            </a:r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err="1">
                <a:solidFill>
                  <a:srgbClr val="C00000"/>
                </a:solidFill>
              </a:rPr>
              <a:t>Functions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 </a:t>
            </a:r>
            <a:r>
              <a:rPr lang="en-US" sz="2800" b="1" dirty="0">
                <a:solidFill>
                  <a:srgbClr val="C00000"/>
                </a:solidFill>
              </a:rPr>
              <a:t>member function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rgbClr val="C00000"/>
                </a:solidFill>
              </a:rPr>
              <a:t>defined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outside the class</a:t>
            </a:r>
          </a:p>
          <a:p>
            <a:pPr lvl="1" algn="just"/>
            <a:r>
              <a:rPr lang="en-US" sz="2600" b="1" dirty="0">
                <a:solidFill>
                  <a:srgbClr val="2C14DE"/>
                </a:solidFill>
              </a:rPr>
              <a:t>Scope resolution operator </a:t>
            </a:r>
            <a:r>
              <a:rPr lang="en-US" sz="2600" dirty="0"/>
              <a:t>(</a:t>
            </a:r>
            <a:r>
              <a:rPr lang="en-US" sz="2600" b="1" dirty="0"/>
              <a:t>::</a:t>
            </a:r>
            <a:r>
              <a:rPr lang="en-US" sz="2600" dirty="0"/>
              <a:t>) and </a:t>
            </a:r>
            <a:r>
              <a:rPr lang="en-US" sz="2600" b="1" dirty="0">
                <a:solidFill>
                  <a:srgbClr val="2C14DE"/>
                </a:solidFill>
              </a:rPr>
              <a:t>class name </a:t>
            </a:r>
            <a:r>
              <a:rPr lang="en-US" sz="2600" dirty="0"/>
              <a:t>are needed  </a:t>
            </a:r>
          </a:p>
          <a:p>
            <a:pPr lvl="1" algn="just"/>
            <a:r>
              <a:rPr lang="en-US" sz="2600" dirty="0"/>
              <a:t>Defining a </a:t>
            </a:r>
            <a:r>
              <a:rPr lang="en-US" sz="2600" b="1" dirty="0"/>
              <a:t>function outside a class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does not change </a:t>
            </a:r>
            <a:r>
              <a:rPr lang="en-US" sz="2600" dirty="0"/>
              <a:t>it being </a:t>
            </a:r>
            <a:r>
              <a:rPr lang="en-US" sz="2600" b="1" dirty="0">
                <a:solidFill>
                  <a:srgbClr val="2C14DE"/>
                </a:solidFill>
                <a:latin typeface="Courier New" panose="02070309020205020404" pitchFamily="49" charset="0"/>
              </a:rPr>
              <a:t>public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or </a:t>
            </a:r>
            <a:r>
              <a:rPr lang="en-US" sz="2600" b="1" dirty="0">
                <a:solidFill>
                  <a:srgbClr val="2C14DE"/>
                </a:solidFill>
                <a:latin typeface="Courier New" panose="02070309020205020404" pitchFamily="49" charset="0"/>
              </a:rPr>
              <a:t>private</a:t>
            </a:r>
          </a:p>
          <a:p>
            <a:pPr marL="457200" lvl="1" indent="0"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MemberFunctionName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 ){</a:t>
            </a:r>
          </a:p>
          <a:p>
            <a:pPr lvl="2"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…</a:t>
            </a:r>
          </a:p>
          <a:p>
            <a:pPr lvl="2"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  <a:endParaRPr lang="en-US" sz="3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7049" y="123280"/>
            <a:ext cx="8208391" cy="78544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Member Functions</a:t>
            </a:r>
            <a:br>
              <a:rPr lang="en-US" sz="3200" b="1" dirty="0">
                <a:solidFill>
                  <a:srgbClr val="B80000"/>
                </a:solidFill>
                <a:latin typeface="Calibri" pitchFamily="34" charset="0"/>
              </a:rPr>
            </a:br>
            <a:r>
              <a:rPr lang="en-US" sz="3200" b="1" dirty="0">
                <a:solidFill>
                  <a:srgbClr val="B80000"/>
                </a:solidFill>
                <a:latin typeface="Calibri" pitchFamily="34" charset="0"/>
              </a:rPr>
              <a:t>Separating Declaration from Implementation</a:t>
            </a:r>
            <a:endParaRPr lang="en-US" altLang="zh-CN" sz="3200" b="1" dirty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682" y="1030619"/>
            <a:ext cx="6337250" cy="4103985"/>
          </a:xfrm>
          <a:solidFill>
            <a:schemeClr val="tx2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  radius)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this-&gt;radius = radius;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008000"/>
                </a:solidFill>
                <a:latin typeface="Calibri" pitchFamily="34" charset="0"/>
              </a:rPr>
              <a:t>	</a:t>
            </a:r>
            <a:r>
              <a:rPr lang="en-US" altLang="zh-CN" sz="2200" b="1" dirty="0">
                <a:solidFill>
                  <a:srgbClr val="2C14DE"/>
                </a:solidFill>
                <a:latin typeface="Calibri" pitchFamily="34" charset="0"/>
              </a:rPr>
              <a:t>double   </a:t>
            </a:r>
            <a:r>
              <a:rPr lang="en-US" altLang="zh-CN" sz="2200" b="1" dirty="0" err="1">
                <a:solidFill>
                  <a:srgbClr val="2C14DE"/>
                </a:solidFill>
                <a:latin typeface="Calibri" pitchFamily="34" charset="0"/>
              </a:rPr>
              <a:t>getArea</a:t>
            </a:r>
            <a:r>
              <a:rPr lang="en-US" altLang="zh-CN" sz="2200" b="1" dirty="0">
                <a:solidFill>
                  <a:srgbClr val="2C14DE"/>
                </a:solidFill>
                <a:latin typeface="Calibri" pitchFamily="34" charset="0"/>
              </a:rPr>
              <a:t>( ); </a:t>
            </a:r>
            <a:r>
              <a:rPr lang="en-US" altLang="zh-CN" sz="2200" b="1" dirty="0">
                <a:solidFill>
                  <a:srgbClr val="00B050"/>
                </a:solidFill>
                <a:latin typeface="Calibri" pitchFamily="34" charset="0"/>
              </a:rPr>
              <a:t>// Not implemented yet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double   Circle::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  return  this-&gt;radius *  radius  *  3.14159; 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87596" y="5164970"/>
            <a:ext cx="5400898" cy="1657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C1(99.0);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0682" y="4291002"/>
            <a:ext cx="5826715" cy="792088"/>
          </a:xfrm>
          <a:prstGeom prst="rect">
            <a:avLst/>
          </a:prstGeom>
          <a:solidFill>
            <a:schemeClr val="accent3">
              <a:lumMod val="20000"/>
              <a:lumOff val="8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4800600" y="1591169"/>
            <a:ext cx="4244840" cy="1380632"/>
          </a:xfrm>
          <a:prstGeom prst="wedgeEllipseCallout">
            <a:avLst>
              <a:gd name="adj1" fmla="val -85391"/>
              <a:gd name="adj2" fmla="val 5361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 must define a no-argument constructor too….</a:t>
            </a:r>
          </a:p>
        </p:txBody>
      </p:sp>
    </p:spTree>
    <p:extLst>
      <p:ext uri="{BB962C8B-B14F-4D97-AF65-F5344CB8AC3E}">
        <p14:creationId xmlns:p14="http://schemas.microsoft.com/office/powerpoint/2010/main" val="371621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>
            <a:grpSpLocks/>
          </p:cNvGrpSpPr>
          <p:nvPr/>
        </p:nvGrpSpPr>
        <p:grpSpPr bwMode="auto">
          <a:xfrm>
            <a:off x="152400" y="0"/>
            <a:ext cx="6705600" cy="6919913"/>
            <a:chOff x="0" y="-55"/>
            <a:chExt cx="3072" cy="12077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0" y="-55"/>
              <a:ext cx="3072" cy="483"/>
              <a:chOff x="0" y="-55"/>
              <a:chExt cx="3072" cy="483"/>
            </a:xfrm>
          </p:grpSpPr>
          <p:sp>
            <p:nvSpPr>
              <p:cNvPr id="11364" name="Rectangle 6"/>
              <p:cNvSpPr>
                <a:spLocks noChangeArrowheads="1"/>
              </p:cNvSpPr>
              <p:nvPr/>
            </p:nvSpPr>
            <p:spPr bwMode="auto">
              <a:xfrm>
                <a:off x="0" y="-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6.3: fig06_03.cpp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1" name="Group 8"/>
            <p:cNvGrpSpPr>
              <a:grpSpLocks/>
            </p:cNvGrpSpPr>
            <p:nvPr/>
          </p:nvGrpSpPr>
          <p:grpSpPr bwMode="auto">
            <a:xfrm>
              <a:off x="0" y="319"/>
              <a:ext cx="3072" cy="483"/>
              <a:chOff x="0" y="319"/>
              <a:chExt cx="3072" cy="483"/>
            </a:xfrm>
          </p:grpSpPr>
          <p:sp>
            <p:nvSpPr>
              <p:cNvPr id="11362" name="Rectangle 9"/>
              <p:cNvSpPr>
                <a:spLocks noChangeArrowheads="1"/>
              </p:cNvSpPr>
              <p:nvPr/>
            </p:nvSpPr>
            <p:spPr bwMode="auto">
              <a:xfrm>
                <a:off x="0" y="31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3" name="Rectangle 10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class.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2" name="Group 11"/>
            <p:cNvGrpSpPr>
              <a:grpSpLocks/>
            </p:cNvGrpSpPr>
            <p:nvPr/>
          </p:nvGrpSpPr>
          <p:grpSpPr bwMode="auto">
            <a:xfrm>
              <a:off x="0" y="693"/>
              <a:ext cx="3072" cy="483"/>
              <a:chOff x="0" y="693"/>
              <a:chExt cx="3072" cy="483"/>
            </a:xfrm>
          </p:grpSpPr>
          <p:sp>
            <p:nvSpPr>
              <p:cNvPr id="11360" name="Rectangle 12"/>
              <p:cNvSpPr>
                <a:spLocks noChangeArrowheads="1"/>
              </p:cNvSpPr>
              <p:nvPr/>
            </p:nvSpPr>
            <p:spPr bwMode="auto">
              <a:xfrm>
                <a:off x="0" y="69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61" name="Rectangle 1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latin typeface="Courier New" panose="02070309020205020404" pitchFamily="49" charset="0"/>
                  </a:rPr>
                  <a:t>#include &lt;iostream&gt;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3" name="Group 14"/>
            <p:cNvGrpSpPr>
              <a:grpSpLocks/>
            </p:cNvGrpSpPr>
            <p:nvPr/>
          </p:nvGrpSpPr>
          <p:grpSpPr bwMode="auto">
            <a:xfrm>
              <a:off x="0" y="1067"/>
              <a:ext cx="3072" cy="483"/>
              <a:chOff x="0" y="1067"/>
              <a:chExt cx="3072" cy="483"/>
            </a:xfrm>
          </p:grpSpPr>
          <p:sp>
            <p:nvSpPr>
              <p:cNvPr id="11358" name="Rectangle 15"/>
              <p:cNvSpPr>
                <a:spLocks noChangeArrowheads="1"/>
              </p:cNvSpPr>
              <p:nvPr/>
            </p:nvSpPr>
            <p:spPr bwMode="auto">
              <a:xfrm>
                <a:off x="0" y="106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9" name="Rectangle 16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4" name="Group 17"/>
            <p:cNvGrpSpPr>
              <a:grpSpLocks/>
            </p:cNvGrpSpPr>
            <p:nvPr/>
          </p:nvGrpSpPr>
          <p:grpSpPr bwMode="auto">
            <a:xfrm>
              <a:off x="0" y="1441"/>
              <a:ext cx="3072" cy="483"/>
              <a:chOff x="0" y="1441"/>
              <a:chExt cx="3072" cy="483"/>
            </a:xfrm>
          </p:grpSpPr>
          <p:sp>
            <p:nvSpPr>
              <p:cNvPr id="11356" name="Rectangle 18"/>
              <p:cNvSpPr>
                <a:spLocks noChangeArrowheads="1"/>
              </p:cNvSpPr>
              <p:nvPr/>
            </p:nvSpPr>
            <p:spPr bwMode="auto">
              <a:xfrm>
                <a:off x="0" y="144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7" name="Rectangle 1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using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std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cout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;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5" name="Group 20"/>
            <p:cNvGrpSpPr>
              <a:grpSpLocks/>
            </p:cNvGrpSpPr>
            <p:nvPr/>
          </p:nvGrpSpPr>
          <p:grpSpPr bwMode="auto">
            <a:xfrm>
              <a:off x="0" y="1815"/>
              <a:ext cx="3072" cy="483"/>
              <a:chOff x="0" y="1815"/>
              <a:chExt cx="3072" cy="483"/>
            </a:xfrm>
          </p:grpSpPr>
          <p:sp>
            <p:nvSpPr>
              <p:cNvPr id="11354" name="Rectangle 21"/>
              <p:cNvSpPr>
                <a:spLocks noChangeArrowheads="1"/>
              </p:cNvSpPr>
              <p:nvPr/>
            </p:nvSpPr>
            <p:spPr bwMode="auto">
              <a:xfrm>
                <a:off x="0" y="181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5" name="Rectangle 22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using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std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endl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;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/>
          </p:nvGrpSpPr>
          <p:grpSpPr bwMode="auto">
            <a:xfrm>
              <a:off x="0" y="2189"/>
              <a:ext cx="3072" cy="483"/>
              <a:chOff x="0" y="2189"/>
              <a:chExt cx="3072" cy="483"/>
            </a:xfrm>
          </p:grpSpPr>
          <p:sp>
            <p:nvSpPr>
              <p:cNvPr id="11352" name="Rectangle 24"/>
              <p:cNvSpPr>
                <a:spLocks noChangeArrowheads="1"/>
              </p:cNvSpPr>
              <p:nvPr/>
            </p:nvSpPr>
            <p:spPr bwMode="auto">
              <a:xfrm>
                <a:off x="0" y="218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3" name="Rectangle 2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7" name="Group 26"/>
            <p:cNvGrpSpPr>
              <a:grpSpLocks/>
            </p:cNvGrpSpPr>
            <p:nvPr/>
          </p:nvGrpSpPr>
          <p:grpSpPr bwMode="auto">
            <a:xfrm>
              <a:off x="0" y="2563"/>
              <a:ext cx="3072" cy="483"/>
              <a:chOff x="0" y="2563"/>
              <a:chExt cx="3072" cy="483"/>
            </a:xfrm>
          </p:grpSpPr>
          <p:sp>
            <p:nvSpPr>
              <p:cNvPr id="11350" name="Rectangle 27"/>
              <p:cNvSpPr>
                <a:spLocks noChangeArrowheads="1"/>
              </p:cNvSpPr>
              <p:nvPr/>
            </p:nvSpPr>
            <p:spPr bwMode="auto">
              <a:xfrm>
                <a:off x="0" y="256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51" name="Rectangle 2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abstract data type (ADT) definition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8" name="Group 29"/>
            <p:cNvGrpSpPr>
              <a:grpSpLocks/>
            </p:cNvGrpSpPr>
            <p:nvPr/>
          </p:nvGrpSpPr>
          <p:grpSpPr bwMode="auto">
            <a:xfrm>
              <a:off x="0" y="2937"/>
              <a:ext cx="3072" cy="483"/>
              <a:chOff x="0" y="2937"/>
              <a:chExt cx="3072" cy="483"/>
            </a:xfrm>
          </p:grpSpPr>
          <p:sp>
            <p:nvSpPr>
              <p:cNvPr id="11348" name="Rectangle 30"/>
              <p:cNvSpPr>
                <a:spLocks noChangeArrowheads="1"/>
              </p:cNvSpPr>
              <p:nvPr/>
            </p:nvSpPr>
            <p:spPr bwMode="auto">
              <a:xfrm>
                <a:off x="0" y="293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9" name="Rectangle 31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Time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79" name="Group 32"/>
            <p:cNvGrpSpPr>
              <a:grpSpLocks/>
            </p:cNvGrpSpPr>
            <p:nvPr/>
          </p:nvGrpSpPr>
          <p:grpSpPr bwMode="auto">
            <a:xfrm>
              <a:off x="0" y="3311"/>
              <a:ext cx="3072" cy="483"/>
              <a:chOff x="0" y="3311"/>
              <a:chExt cx="3072" cy="483"/>
            </a:xfrm>
          </p:grpSpPr>
          <p:sp>
            <p:nvSpPr>
              <p:cNvPr id="11346" name="Rectangle 33"/>
              <p:cNvSpPr>
                <a:spLocks noChangeArrowheads="1"/>
              </p:cNvSpPr>
              <p:nvPr/>
            </p:nvSpPr>
            <p:spPr bwMode="auto">
              <a:xfrm>
                <a:off x="0" y="331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7" name="Rectangle 3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0" name="Group 35"/>
            <p:cNvGrpSpPr>
              <a:grpSpLocks/>
            </p:cNvGrpSpPr>
            <p:nvPr/>
          </p:nvGrpSpPr>
          <p:grpSpPr bwMode="auto">
            <a:xfrm>
              <a:off x="0" y="3685"/>
              <a:ext cx="3072" cy="483"/>
              <a:chOff x="0" y="3685"/>
              <a:chExt cx="3072" cy="483"/>
            </a:xfrm>
          </p:grpSpPr>
          <p:sp>
            <p:nvSpPr>
              <p:cNvPr id="11344" name="Rectangle 36"/>
              <p:cNvSpPr>
                <a:spLocks noChangeArrowheads="1"/>
              </p:cNvSpPr>
              <p:nvPr/>
            </p:nvSpPr>
            <p:spPr bwMode="auto">
              <a:xfrm>
                <a:off x="0" y="368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5" name="Rectangle 37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latin typeface="Courier New" panose="02070309020205020404" pitchFamily="49" charset="0"/>
                  </a:rPr>
                  <a:t>   Time();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1" name="Group 38"/>
            <p:cNvGrpSpPr>
              <a:grpSpLocks/>
            </p:cNvGrpSpPr>
            <p:nvPr/>
          </p:nvGrpSpPr>
          <p:grpSpPr bwMode="auto">
            <a:xfrm>
              <a:off x="0" y="4059"/>
              <a:ext cx="3072" cy="483"/>
              <a:chOff x="0" y="4059"/>
              <a:chExt cx="3072" cy="483"/>
            </a:xfrm>
          </p:grpSpPr>
          <p:sp>
            <p:nvSpPr>
              <p:cNvPr id="11342" name="Rectangle 39"/>
              <p:cNvSpPr>
                <a:spLocks noChangeArrowheads="1"/>
              </p:cNvSpPr>
              <p:nvPr/>
            </p:nvSpPr>
            <p:spPr bwMode="auto">
              <a:xfrm>
                <a:off x="0" y="405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3" name="Rectangle 40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setTime( int, int, int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hour, minute, second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2" name="Group 41"/>
            <p:cNvGrpSpPr>
              <a:grpSpLocks/>
            </p:cNvGrpSpPr>
            <p:nvPr/>
          </p:nvGrpSpPr>
          <p:grpSpPr bwMode="auto">
            <a:xfrm>
              <a:off x="0" y="4433"/>
              <a:ext cx="3072" cy="483"/>
              <a:chOff x="0" y="4433"/>
              <a:chExt cx="3072" cy="483"/>
            </a:xfrm>
          </p:grpSpPr>
          <p:sp>
            <p:nvSpPr>
              <p:cNvPr id="11340" name="Rectangle 42"/>
              <p:cNvSpPr>
                <a:spLocks noChangeArrowheads="1"/>
              </p:cNvSpPr>
              <p:nvPr/>
            </p:nvSpPr>
            <p:spPr bwMode="auto">
              <a:xfrm>
                <a:off x="0" y="443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41" name="Rectangle 43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printMilitary();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military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3" name="Group 44"/>
            <p:cNvGrpSpPr>
              <a:grpSpLocks/>
            </p:cNvGrpSpPr>
            <p:nvPr/>
          </p:nvGrpSpPr>
          <p:grpSpPr bwMode="auto">
            <a:xfrm>
              <a:off x="0" y="4807"/>
              <a:ext cx="3072" cy="483"/>
              <a:chOff x="0" y="4807"/>
              <a:chExt cx="3072" cy="483"/>
            </a:xfrm>
          </p:grpSpPr>
          <p:sp>
            <p:nvSpPr>
              <p:cNvPr id="11338" name="Rectangle 45"/>
              <p:cNvSpPr>
                <a:spLocks noChangeArrowheads="1"/>
              </p:cNvSpPr>
              <p:nvPr/>
            </p:nvSpPr>
            <p:spPr bwMode="auto">
              <a:xfrm>
                <a:off x="0" y="480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9" name="Rectangle 46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printStandard();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 // print standard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4" name="Group 47"/>
            <p:cNvGrpSpPr>
              <a:grpSpLocks/>
            </p:cNvGrpSpPr>
            <p:nvPr/>
          </p:nvGrpSpPr>
          <p:grpSpPr bwMode="auto">
            <a:xfrm>
              <a:off x="0" y="5181"/>
              <a:ext cx="3072" cy="483"/>
              <a:chOff x="0" y="5181"/>
              <a:chExt cx="3072" cy="483"/>
            </a:xfrm>
          </p:grpSpPr>
          <p:sp>
            <p:nvSpPr>
              <p:cNvPr id="11336" name="Rectangle 48"/>
              <p:cNvSpPr>
                <a:spLocks noChangeArrowheads="1"/>
              </p:cNvSpPr>
              <p:nvPr/>
            </p:nvSpPr>
            <p:spPr bwMode="auto">
              <a:xfrm>
                <a:off x="0" y="518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7" name="Rectangle 49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5" name="Group 50"/>
            <p:cNvGrpSpPr>
              <a:grpSpLocks/>
            </p:cNvGrpSpPr>
            <p:nvPr/>
          </p:nvGrpSpPr>
          <p:grpSpPr bwMode="auto">
            <a:xfrm>
              <a:off x="0" y="5555"/>
              <a:ext cx="3072" cy="483"/>
              <a:chOff x="0" y="5555"/>
              <a:chExt cx="3072" cy="483"/>
            </a:xfrm>
          </p:grpSpPr>
          <p:sp>
            <p:nvSpPr>
              <p:cNvPr id="11334" name="Rectangle 51"/>
              <p:cNvSpPr>
                <a:spLocks noChangeArrowheads="1"/>
              </p:cNvSpPr>
              <p:nvPr/>
            </p:nvSpPr>
            <p:spPr bwMode="auto">
              <a:xfrm>
                <a:off x="0" y="555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5" name="Rectangle 52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hour;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0 – 23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6" name="Group 53"/>
            <p:cNvGrpSpPr>
              <a:grpSpLocks/>
            </p:cNvGrpSpPr>
            <p:nvPr/>
          </p:nvGrpSpPr>
          <p:grpSpPr bwMode="auto">
            <a:xfrm>
              <a:off x="0" y="5929"/>
              <a:ext cx="3072" cy="483"/>
              <a:chOff x="0" y="5929"/>
              <a:chExt cx="3072" cy="483"/>
            </a:xfrm>
          </p:grpSpPr>
          <p:sp>
            <p:nvSpPr>
              <p:cNvPr id="11332" name="Rectangle 54"/>
              <p:cNvSpPr>
                <a:spLocks noChangeArrowheads="1"/>
              </p:cNvSpPr>
              <p:nvPr/>
            </p:nvSpPr>
            <p:spPr bwMode="auto">
              <a:xfrm>
                <a:off x="0" y="592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3" name="Rectangle 55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minute;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–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7" name="Group 56"/>
            <p:cNvGrpSpPr>
              <a:grpSpLocks/>
            </p:cNvGrpSpPr>
            <p:nvPr/>
          </p:nvGrpSpPr>
          <p:grpSpPr bwMode="auto">
            <a:xfrm>
              <a:off x="0" y="6303"/>
              <a:ext cx="3072" cy="483"/>
              <a:chOff x="0" y="6303"/>
              <a:chExt cx="3072" cy="483"/>
            </a:xfrm>
          </p:grpSpPr>
          <p:sp>
            <p:nvSpPr>
              <p:cNvPr id="11330" name="Rectangle 57"/>
              <p:cNvSpPr>
                <a:spLocks noChangeArrowheads="1"/>
              </p:cNvSpPr>
              <p:nvPr/>
            </p:nvSpPr>
            <p:spPr bwMode="auto">
              <a:xfrm>
                <a:off x="0" y="630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31" name="Rectangle 58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second;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 // 0 –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8" name="Group 59"/>
            <p:cNvGrpSpPr>
              <a:grpSpLocks/>
            </p:cNvGrpSpPr>
            <p:nvPr/>
          </p:nvGrpSpPr>
          <p:grpSpPr bwMode="auto">
            <a:xfrm>
              <a:off x="0" y="6677"/>
              <a:ext cx="3072" cy="483"/>
              <a:chOff x="0" y="6677"/>
              <a:chExt cx="3072" cy="483"/>
            </a:xfrm>
          </p:grpSpPr>
          <p:sp>
            <p:nvSpPr>
              <p:cNvPr id="11328" name="Rectangle 60"/>
              <p:cNvSpPr>
                <a:spLocks noChangeArrowheads="1"/>
              </p:cNvSpPr>
              <p:nvPr/>
            </p:nvSpPr>
            <p:spPr bwMode="auto">
              <a:xfrm>
                <a:off x="0" y="667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9" name="Rectangle 61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89" name="Group 62"/>
            <p:cNvGrpSpPr>
              <a:grpSpLocks/>
            </p:cNvGrpSpPr>
            <p:nvPr/>
          </p:nvGrpSpPr>
          <p:grpSpPr bwMode="auto">
            <a:xfrm>
              <a:off x="0" y="7051"/>
              <a:ext cx="3072" cy="483"/>
              <a:chOff x="0" y="7051"/>
              <a:chExt cx="3072" cy="483"/>
            </a:xfrm>
          </p:grpSpPr>
          <p:sp>
            <p:nvSpPr>
              <p:cNvPr id="11326" name="Rectangle 63"/>
              <p:cNvSpPr>
                <a:spLocks noChangeArrowheads="1"/>
              </p:cNvSpPr>
              <p:nvPr/>
            </p:nvSpPr>
            <p:spPr bwMode="auto">
              <a:xfrm>
                <a:off x="0" y="705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7" name="Rectangle 64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0" name="Group 65"/>
            <p:cNvGrpSpPr>
              <a:grpSpLocks/>
            </p:cNvGrpSpPr>
            <p:nvPr/>
          </p:nvGrpSpPr>
          <p:grpSpPr bwMode="auto">
            <a:xfrm>
              <a:off x="0" y="7425"/>
              <a:ext cx="3072" cy="483"/>
              <a:chOff x="0" y="7425"/>
              <a:chExt cx="3072" cy="483"/>
            </a:xfrm>
          </p:grpSpPr>
          <p:sp>
            <p:nvSpPr>
              <p:cNvPr id="11324" name="Rectangle 66"/>
              <p:cNvSpPr>
                <a:spLocks noChangeArrowheads="1"/>
              </p:cNvSpPr>
              <p:nvPr/>
            </p:nvSpPr>
            <p:spPr bwMode="auto">
              <a:xfrm>
                <a:off x="0" y="742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5" name="Rectangle 67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constructor initializes each data member to zero.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1" name="Group 68"/>
            <p:cNvGrpSpPr>
              <a:grpSpLocks/>
            </p:cNvGrpSpPr>
            <p:nvPr/>
          </p:nvGrpSpPr>
          <p:grpSpPr bwMode="auto">
            <a:xfrm>
              <a:off x="0" y="7799"/>
              <a:ext cx="3072" cy="483"/>
              <a:chOff x="0" y="7799"/>
              <a:chExt cx="3072" cy="483"/>
            </a:xfrm>
          </p:grpSpPr>
          <p:sp>
            <p:nvSpPr>
              <p:cNvPr id="11322" name="Rectangle 69"/>
              <p:cNvSpPr>
                <a:spLocks noChangeArrowheads="1"/>
              </p:cNvSpPr>
              <p:nvPr/>
            </p:nvSpPr>
            <p:spPr bwMode="auto">
              <a:xfrm>
                <a:off x="0" y="779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3" name="Rectangle 70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Ensures all Time objects start in a consistent state.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2" name="Group 71"/>
            <p:cNvGrpSpPr>
              <a:grpSpLocks/>
            </p:cNvGrpSpPr>
            <p:nvPr/>
          </p:nvGrpSpPr>
          <p:grpSpPr bwMode="auto">
            <a:xfrm>
              <a:off x="0" y="8173"/>
              <a:ext cx="3072" cy="483"/>
              <a:chOff x="0" y="8173"/>
              <a:chExt cx="3072" cy="483"/>
            </a:xfrm>
          </p:grpSpPr>
          <p:sp>
            <p:nvSpPr>
              <p:cNvPr id="11320" name="Rectangle 72"/>
              <p:cNvSpPr>
                <a:spLocks noChangeArrowheads="1"/>
              </p:cNvSpPr>
              <p:nvPr/>
            </p:nvSpPr>
            <p:spPr bwMode="auto">
              <a:xfrm>
                <a:off x="0" y="817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21" name="Rectangle 73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Time::Time() { hour = minute = second = 0; }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3" name="Group 74"/>
            <p:cNvGrpSpPr>
              <a:grpSpLocks/>
            </p:cNvGrpSpPr>
            <p:nvPr/>
          </p:nvGrpSpPr>
          <p:grpSpPr bwMode="auto">
            <a:xfrm>
              <a:off x="0" y="8547"/>
              <a:ext cx="3072" cy="483"/>
              <a:chOff x="0" y="8547"/>
              <a:chExt cx="3072" cy="483"/>
            </a:xfrm>
          </p:grpSpPr>
          <p:sp>
            <p:nvSpPr>
              <p:cNvPr id="11318" name="Rectangle 75"/>
              <p:cNvSpPr>
                <a:spLocks noChangeArrowheads="1"/>
              </p:cNvSpPr>
              <p:nvPr/>
            </p:nvSpPr>
            <p:spPr bwMode="auto">
              <a:xfrm>
                <a:off x="0" y="854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9" name="Rectangle 76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4" name="Group 77"/>
            <p:cNvGrpSpPr>
              <a:grpSpLocks/>
            </p:cNvGrpSpPr>
            <p:nvPr/>
          </p:nvGrpSpPr>
          <p:grpSpPr bwMode="auto">
            <a:xfrm>
              <a:off x="0" y="8921"/>
              <a:ext cx="3072" cy="483"/>
              <a:chOff x="0" y="8921"/>
              <a:chExt cx="3072" cy="483"/>
            </a:xfrm>
          </p:grpSpPr>
          <p:sp>
            <p:nvSpPr>
              <p:cNvPr id="11316" name="Rectangle 78"/>
              <p:cNvSpPr>
                <a:spLocks noChangeArrowheads="1"/>
              </p:cNvSpPr>
              <p:nvPr/>
            </p:nvSpPr>
            <p:spPr bwMode="auto">
              <a:xfrm>
                <a:off x="0" y="892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7" name="Rectangle 79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a new Time value using military time. Perform validity 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5" name="Group 80"/>
            <p:cNvGrpSpPr>
              <a:grpSpLocks/>
            </p:cNvGrpSpPr>
            <p:nvPr/>
          </p:nvGrpSpPr>
          <p:grpSpPr bwMode="auto">
            <a:xfrm>
              <a:off x="0" y="9295"/>
              <a:ext cx="3072" cy="483"/>
              <a:chOff x="0" y="9295"/>
              <a:chExt cx="3072" cy="483"/>
            </a:xfrm>
          </p:grpSpPr>
          <p:sp>
            <p:nvSpPr>
              <p:cNvPr id="11314" name="Rectangle 81"/>
              <p:cNvSpPr>
                <a:spLocks noChangeArrowheads="1"/>
              </p:cNvSpPr>
              <p:nvPr/>
            </p:nvSpPr>
            <p:spPr bwMode="auto">
              <a:xfrm>
                <a:off x="0" y="929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5" name="Rectangle 82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checks on the data values. Set invalid values to zero.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6" name="Group 83"/>
            <p:cNvGrpSpPr>
              <a:grpSpLocks/>
            </p:cNvGrpSpPr>
            <p:nvPr/>
          </p:nvGrpSpPr>
          <p:grpSpPr bwMode="auto">
            <a:xfrm>
              <a:off x="0" y="9669"/>
              <a:ext cx="3072" cy="483"/>
              <a:chOff x="0" y="9669"/>
              <a:chExt cx="3072" cy="483"/>
            </a:xfrm>
          </p:grpSpPr>
          <p:sp>
            <p:nvSpPr>
              <p:cNvPr id="11312" name="Rectangle 84"/>
              <p:cNvSpPr>
                <a:spLocks noChangeArrowheads="1"/>
              </p:cNvSpPr>
              <p:nvPr/>
            </p:nvSpPr>
            <p:spPr bwMode="auto">
              <a:xfrm>
                <a:off x="0" y="966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3" name="Rectangle 85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Time::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setTime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h,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m,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s )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7" name="Group 86"/>
            <p:cNvGrpSpPr>
              <a:grpSpLocks/>
            </p:cNvGrpSpPr>
            <p:nvPr/>
          </p:nvGrpSpPr>
          <p:grpSpPr bwMode="auto">
            <a:xfrm>
              <a:off x="0" y="10043"/>
              <a:ext cx="3072" cy="483"/>
              <a:chOff x="0" y="10043"/>
              <a:chExt cx="3072" cy="483"/>
            </a:xfrm>
          </p:grpSpPr>
          <p:sp>
            <p:nvSpPr>
              <p:cNvPr id="11310" name="Rectangle 87"/>
              <p:cNvSpPr>
                <a:spLocks noChangeArrowheads="1"/>
              </p:cNvSpPr>
              <p:nvPr/>
            </p:nvSpPr>
            <p:spPr bwMode="auto">
              <a:xfrm>
                <a:off x="0" y="10043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11" name="Rectangle 88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8" name="Group 89"/>
            <p:cNvGrpSpPr>
              <a:grpSpLocks/>
            </p:cNvGrpSpPr>
            <p:nvPr/>
          </p:nvGrpSpPr>
          <p:grpSpPr bwMode="auto">
            <a:xfrm>
              <a:off x="0" y="10417"/>
              <a:ext cx="3072" cy="483"/>
              <a:chOff x="0" y="10417"/>
              <a:chExt cx="3072" cy="483"/>
            </a:xfrm>
          </p:grpSpPr>
          <p:sp>
            <p:nvSpPr>
              <p:cNvPr id="11308" name="Rectangle 90"/>
              <p:cNvSpPr>
                <a:spLocks noChangeArrowheads="1"/>
              </p:cNvSpPr>
              <p:nvPr/>
            </p:nvSpPr>
            <p:spPr bwMode="auto">
              <a:xfrm>
                <a:off x="0" y="10417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9" name="Rectangle 91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r>
                  <a:rPr lang="en-US" sz="1200" b="1">
                    <a:latin typeface="Courier New" panose="02070309020205020404" pitchFamily="49" charset="0"/>
                  </a:rPr>
                  <a:t>   hour = ( h &gt;= 0 &amp;&amp; h &lt; 24 ) ? h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99" name="Group 92"/>
            <p:cNvGrpSpPr>
              <a:grpSpLocks/>
            </p:cNvGrpSpPr>
            <p:nvPr/>
          </p:nvGrpSpPr>
          <p:grpSpPr bwMode="auto">
            <a:xfrm>
              <a:off x="0" y="10791"/>
              <a:ext cx="3072" cy="483"/>
              <a:chOff x="0" y="10791"/>
              <a:chExt cx="3072" cy="483"/>
            </a:xfrm>
          </p:grpSpPr>
          <p:sp>
            <p:nvSpPr>
              <p:cNvPr id="11306" name="Rectangle 93"/>
              <p:cNvSpPr>
                <a:spLocks noChangeArrowheads="1"/>
              </p:cNvSpPr>
              <p:nvPr/>
            </p:nvSpPr>
            <p:spPr bwMode="auto">
              <a:xfrm>
                <a:off x="0" y="10791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7" name="Rectangle 94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sz="1200" b="1">
                    <a:latin typeface="Courier New" panose="02070309020205020404" pitchFamily="49" charset="0"/>
                  </a:rPr>
                  <a:t>   minute = ( m &gt;= 0 &amp;&amp; m &lt; 60 ) ? m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300" name="Group 95"/>
            <p:cNvGrpSpPr>
              <a:grpSpLocks/>
            </p:cNvGrpSpPr>
            <p:nvPr/>
          </p:nvGrpSpPr>
          <p:grpSpPr bwMode="auto">
            <a:xfrm>
              <a:off x="0" y="11165"/>
              <a:ext cx="3072" cy="483"/>
              <a:chOff x="0" y="11165"/>
              <a:chExt cx="3072" cy="483"/>
            </a:xfrm>
          </p:grpSpPr>
          <p:sp>
            <p:nvSpPr>
              <p:cNvPr id="11304" name="Rectangle 96"/>
              <p:cNvSpPr>
                <a:spLocks noChangeArrowheads="1"/>
              </p:cNvSpPr>
              <p:nvPr/>
            </p:nvSpPr>
            <p:spPr bwMode="auto">
              <a:xfrm>
                <a:off x="0" y="11165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5" name="Rectangle 97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31	</a:t>
                </a:r>
                <a:r>
                  <a:rPr lang="en-US" sz="1200" b="1">
                    <a:latin typeface="Courier New" panose="02070309020205020404" pitchFamily="49" charset="0"/>
                  </a:rPr>
                  <a:t>   second = ( s &gt;= 0 &amp;&amp; s &lt; 60 ) ? s : 0;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301" name="Group 98"/>
            <p:cNvGrpSpPr>
              <a:grpSpLocks/>
            </p:cNvGrpSpPr>
            <p:nvPr/>
          </p:nvGrpSpPr>
          <p:grpSpPr bwMode="auto">
            <a:xfrm>
              <a:off x="0" y="11539"/>
              <a:ext cx="3072" cy="483"/>
              <a:chOff x="0" y="11539"/>
              <a:chExt cx="3072" cy="483"/>
            </a:xfrm>
          </p:grpSpPr>
          <p:sp>
            <p:nvSpPr>
              <p:cNvPr id="11302" name="Rectangle 99"/>
              <p:cNvSpPr>
                <a:spLocks noChangeArrowheads="1"/>
              </p:cNvSpPr>
              <p:nvPr/>
            </p:nvSpPr>
            <p:spPr bwMode="auto">
              <a:xfrm>
                <a:off x="0" y="11539"/>
                <a:ext cx="85" cy="48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1303" name="Rectangle 100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32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30725" name="Group 103"/>
          <p:cNvGrpSpPr>
            <a:grpSpLocks/>
          </p:cNvGrpSpPr>
          <p:nvPr/>
        </p:nvGrpSpPr>
        <p:grpSpPr bwMode="auto">
          <a:xfrm>
            <a:off x="4419180" y="4057594"/>
            <a:ext cx="4343819" cy="790575"/>
            <a:chOff x="2486" y="384"/>
            <a:chExt cx="2458" cy="498"/>
          </a:xfrm>
        </p:grpSpPr>
        <p:sp>
          <p:nvSpPr>
            <p:cNvPr id="11268" name="Text Box 101"/>
            <p:cNvSpPr txBox="1">
              <a:spLocks noChangeArrowheads="1"/>
            </p:cNvSpPr>
            <p:nvPr/>
          </p:nvSpPr>
          <p:spPr bwMode="auto">
            <a:xfrm>
              <a:off x="3600" y="384"/>
              <a:ext cx="134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/>
                <a:t>Note the </a:t>
              </a:r>
              <a:r>
                <a:rPr lang="en-US" sz="1600" b="1">
                  <a:latin typeface="Courier New" panose="02070309020205020404" pitchFamily="49" charset="0"/>
                </a:rPr>
                <a:t>::</a:t>
              </a:r>
              <a:r>
                <a:rPr lang="en-US" sz="1600" b="1"/>
                <a:t> preceding the function names.</a:t>
              </a:r>
            </a:p>
          </p:txBody>
        </p:sp>
        <p:sp>
          <p:nvSpPr>
            <p:cNvPr id="11269" name="Line 102"/>
            <p:cNvSpPr>
              <a:spLocks noChangeShapeType="1"/>
            </p:cNvSpPr>
            <p:nvPr/>
          </p:nvSpPr>
          <p:spPr bwMode="auto">
            <a:xfrm flipH="1">
              <a:off x="2486" y="624"/>
              <a:ext cx="1114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85"/>
          <p:cNvGrpSpPr>
            <a:grpSpLocks/>
          </p:cNvGrpSpPr>
          <p:nvPr/>
        </p:nvGrpSpPr>
        <p:grpSpPr bwMode="auto">
          <a:xfrm>
            <a:off x="457200" y="304800"/>
            <a:ext cx="6705600" cy="4024313"/>
            <a:chOff x="0" y="-34"/>
            <a:chExt cx="3072" cy="6426"/>
          </a:xfrm>
        </p:grpSpPr>
        <p:grpSp>
          <p:nvGrpSpPr>
            <p:cNvPr id="12291" name="Group 32"/>
            <p:cNvGrpSpPr>
              <a:grpSpLocks/>
            </p:cNvGrpSpPr>
            <p:nvPr/>
          </p:nvGrpSpPr>
          <p:grpSpPr bwMode="auto">
            <a:xfrm>
              <a:off x="0" y="-34"/>
              <a:ext cx="3072" cy="442"/>
              <a:chOff x="0" y="-34"/>
              <a:chExt cx="3072" cy="442"/>
            </a:xfrm>
          </p:grpSpPr>
          <p:sp>
            <p:nvSpPr>
              <p:cNvPr id="12340" name="Rectangle 31"/>
              <p:cNvSpPr>
                <a:spLocks noChangeArrowheads="1"/>
              </p:cNvSpPr>
              <p:nvPr/>
            </p:nvSpPr>
            <p:spPr bwMode="auto">
              <a:xfrm>
                <a:off x="0" y="-3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41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2" name="Group 34"/>
            <p:cNvGrpSpPr>
              <a:grpSpLocks/>
            </p:cNvGrpSpPr>
            <p:nvPr/>
          </p:nvGrpSpPr>
          <p:grpSpPr bwMode="auto">
            <a:xfrm>
              <a:off x="0" y="340"/>
              <a:ext cx="3072" cy="442"/>
              <a:chOff x="0" y="340"/>
              <a:chExt cx="3072" cy="442"/>
            </a:xfrm>
          </p:grpSpPr>
          <p:sp>
            <p:nvSpPr>
              <p:cNvPr id="12338" name="Rectangle 33"/>
              <p:cNvSpPr>
                <a:spLocks noChangeArrowheads="1"/>
              </p:cNvSpPr>
              <p:nvPr/>
            </p:nvSpPr>
            <p:spPr bwMode="auto">
              <a:xfrm>
                <a:off x="0" y="34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9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34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Time in military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3" name="Group 36"/>
            <p:cNvGrpSpPr>
              <a:grpSpLocks/>
            </p:cNvGrpSpPr>
            <p:nvPr/>
          </p:nvGrpSpPr>
          <p:grpSpPr bwMode="auto">
            <a:xfrm>
              <a:off x="0" y="714"/>
              <a:ext cx="3072" cy="442"/>
              <a:chOff x="0" y="714"/>
              <a:chExt cx="3072" cy="442"/>
            </a:xfrm>
          </p:grpSpPr>
          <p:sp>
            <p:nvSpPr>
              <p:cNvPr id="12336" name="Rectangle 35"/>
              <p:cNvSpPr>
                <a:spLocks noChangeArrowheads="1"/>
              </p:cNvSpPr>
              <p:nvPr/>
            </p:nvSpPr>
            <p:spPr bwMode="auto">
              <a:xfrm>
                <a:off x="0" y="71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7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Time::printMilitary()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4" name="Group 38"/>
            <p:cNvGrpSpPr>
              <a:grpSpLocks/>
            </p:cNvGrpSpPr>
            <p:nvPr/>
          </p:nvGrpSpPr>
          <p:grpSpPr bwMode="auto">
            <a:xfrm>
              <a:off x="0" y="1088"/>
              <a:ext cx="3072" cy="442"/>
              <a:chOff x="0" y="1088"/>
              <a:chExt cx="3072" cy="442"/>
            </a:xfrm>
          </p:grpSpPr>
          <p:sp>
            <p:nvSpPr>
              <p:cNvPr id="12334" name="Rectangle 37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5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36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5" name="Group 40"/>
            <p:cNvGrpSpPr>
              <a:grpSpLocks/>
            </p:cNvGrpSpPr>
            <p:nvPr/>
          </p:nvGrpSpPr>
          <p:grpSpPr bwMode="auto">
            <a:xfrm>
              <a:off x="0" y="1462"/>
              <a:ext cx="3072" cy="442"/>
              <a:chOff x="0" y="1462"/>
              <a:chExt cx="3072" cy="442"/>
            </a:xfrm>
          </p:grpSpPr>
          <p:sp>
            <p:nvSpPr>
              <p:cNvPr id="12332" name="Rectangle 39"/>
              <p:cNvSpPr>
                <a:spLocks noChangeArrowheads="1"/>
              </p:cNvSpPr>
              <p:nvPr/>
            </p:nvSpPr>
            <p:spPr bwMode="auto">
              <a:xfrm>
                <a:off x="0" y="146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3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37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hour &lt; 10 ? "0" : "" ) &lt;&lt; hour &lt;&lt; ":"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6" name="Group 42"/>
            <p:cNvGrpSpPr>
              <a:grpSpLocks/>
            </p:cNvGrpSpPr>
            <p:nvPr/>
          </p:nvGrpSpPr>
          <p:grpSpPr bwMode="auto">
            <a:xfrm>
              <a:off x="0" y="1836"/>
              <a:ext cx="3072" cy="442"/>
              <a:chOff x="0" y="1836"/>
              <a:chExt cx="3072" cy="442"/>
            </a:xfrm>
          </p:grpSpPr>
          <p:sp>
            <p:nvSpPr>
              <p:cNvPr id="12330" name="Rectangle 41"/>
              <p:cNvSpPr>
                <a:spLocks noChangeArrowheads="1"/>
              </p:cNvSpPr>
              <p:nvPr/>
            </p:nvSpPr>
            <p:spPr bwMode="auto">
              <a:xfrm>
                <a:off x="0" y="183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31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38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minute &lt; 10 ? "0" : "" ) &lt;&lt; minute;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7" name="Group 44"/>
            <p:cNvGrpSpPr>
              <a:grpSpLocks/>
            </p:cNvGrpSpPr>
            <p:nvPr/>
          </p:nvGrpSpPr>
          <p:grpSpPr bwMode="auto">
            <a:xfrm>
              <a:off x="0" y="2210"/>
              <a:ext cx="3072" cy="442"/>
              <a:chOff x="0" y="2210"/>
              <a:chExt cx="3072" cy="442"/>
            </a:xfrm>
          </p:grpSpPr>
          <p:sp>
            <p:nvSpPr>
              <p:cNvPr id="12328" name="Rectangle 43"/>
              <p:cNvSpPr>
                <a:spLocks noChangeArrowheads="1"/>
              </p:cNvSpPr>
              <p:nvPr/>
            </p:nvSpPr>
            <p:spPr bwMode="auto">
              <a:xfrm>
                <a:off x="0" y="221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9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39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8" name="Group 46"/>
            <p:cNvGrpSpPr>
              <a:grpSpLocks/>
            </p:cNvGrpSpPr>
            <p:nvPr/>
          </p:nvGrpSpPr>
          <p:grpSpPr bwMode="auto">
            <a:xfrm>
              <a:off x="0" y="2584"/>
              <a:ext cx="3072" cy="442"/>
              <a:chOff x="0" y="2584"/>
              <a:chExt cx="3072" cy="442"/>
            </a:xfrm>
          </p:grpSpPr>
          <p:sp>
            <p:nvSpPr>
              <p:cNvPr id="12326" name="Rectangle 45"/>
              <p:cNvSpPr>
                <a:spLocks noChangeArrowheads="1"/>
              </p:cNvSpPr>
              <p:nvPr/>
            </p:nvSpPr>
            <p:spPr bwMode="auto">
              <a:xfrm>
                <a:off x="0" y="258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7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40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299" name="Group 48"/>
            <p:cNvGrpSpPr>
              <a:grpSpLocks/>
            </p:cNvGrpSpPr>
            <p:nvPr/>
          </p:nvGrpSpPr>
          <p:grpSpPr bwMode="auto">
            <a:xfrm>
              <a:off x="0" y="2958"/>
              <a:ext cx="3072" cy="442"/>
              <a:chOff x="0" y="2958"/>
              <a:chExt cx="3072" cy="442"/>
            </a:xfrm>
          </p:grpSpPr>
          <p:sp>
            <p:nvSpPr>
              <p:cNvPr id="12324" name="Rectangle 47"/>
              <p:cNvSpPr>
                <a:spLocks noChangeArrowheads="1"/>
              </p:cNvSpPr>
              <p:nvPr/>
            </p:nvSpPr>
            <p:spPr bwMode="auto">
              <a:xfrm>
                <a:off x="0" y="295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5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Time in standard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0" name="Group 50"/>
            <p:cNvGrpSpPr>
              <a:grpSpLocks/>
            </p:cNvGrpSpPr>
            <p:nvPr/>
          </p:nvGrpSpPr>
          <p:grpSpPr bwMode="auto">
            <a:xfrm>
              <a:off x="0" y="3332"/>
              <a:ext cx="3072" cy="442"/>
              <a:chOff x="0" y="3332"/>
              <a:chExt cx="3072" cy="442"/>
            </a:xfrm>
          </p:grpSpPr>
          <p:sp>
            <p:nvSpPr>
              <p:cNvPr id="12322" name="Rectangle 49"/>
              <p:cNvSpPr>
                <a:spLocks noChangeArrowheads="1"/>
              </p:cNvSpPr>
              <p:nvPr/>
            </p:nvSpPr>
            <p:spPr bwMode="auto">
              <a:xfrm>
                <a:off x="0" y="333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3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Time::printStandard()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1" name="Group 52"/>
            <p:cNvGrpSpPr>
              <a:grpSpLocks/>
            </p:cNvGrpSpPr>
            <p:nvPr/>
          </p:nvGrpSpPr>
          <p:grpSpPr bwMode="auto">
            <a:xfrm>
              <a:off x="0" y="3706"/>
              <a:ext cx="3072" cy="442"/>
              <a:chOff x="0" y="3706"/>
              <a:chExt cx="3072" cy="442"/>
            </a:xfrm>
          </p:grpSpPr>
          <p:sp>
            <p:nvSpPr>
              <p:cNvPr id="12320" name="Rectangle 51"/>
              <p:cNvSpPr>
                <a:spLocks noChangeArrowheads="1"/>
              </p:cNvSpPr>
              <p:nvPr/>
            </p:nvSpPr>
            <p:spPr bwMode="auto">
              <a:xfrm>
                <a:off x="0" y="370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21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43	</a:t>
                </a:r>
                <a:r>
                  <a:rPr lang="en-US" sz="1200" b="1">
                    <a:latin typeface="Courier New" panose="02070309020205020404" pitchFamily="49" charset="0"/>
                  </a:rPr>
                  <a:t>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2" name="Group 54"/>
            <p:cNvGrpSpPr>
              <a:grpSpLocks/>
            </p:cNvGrpSpPr>
            <p:nvPr/>
          </p:nvGrpSpPr>
          <p:grpSpPr bwMode="auto">
            <a:xfrm>
              <a:off x="0" y="4080"/>
              <a:ext cx="3072" cy="442"/>
              <a:chOff x="0" y="4080"/>
              <a:chExt cx="3072" cy="442"/>
            </a:xfrm>
          </p:grpSpPr>
          <p:sp>
            <p:nvSpPr>
              <p:cNvPr id="12318" name="Rectangle 53"/>
              <p:cNvSpPr>
                <a:spLocks noChangeArrowheads="1"/>
              </p:cNvSpPr>
              <p:nvPr/>
            </p:nvSpPr>
            <p:spPr bwMode="auto">
              <a:xfrm>
                <a:off x="0" y="408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9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44	</a:t>
                </a:r>
                <a:r>
                  <a:rPr lang="en-US" sz="1200" b="1">
                    <a:latin typeface="Courier New" panose="02070309020205020404" pitchFamily="49" charset="0"/>
                  </a:rPr>
                  <a:t>   cout &lt;&lt; ( ( hour == 0 || hour == 12 ) ? 12 : hour % 12 )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3" name="Group 56"/>
            <p:cNvGrpSpPr>
              <a:grpSpLocks/>
            </p:cNvGrpSpPr>
            <p:nvPr/>
          </p:nvGrpSpPr>
          <p:grpSpPr bwMode="auto">
            <a:xfrm>
              <a:off x="0" y="4454"/>
              <a:ext cx="3072" cy="442"/>
              <a:chOff x="0" y="4454"/>
              <a:chExt cx="3072" cy="442"/>
            </a:xfrm>
          </p:grpSpPr>
          <p:sp>
            <p:nvSpPr>
              <p:cNvPr id="12316" name="Rectangle 55"/>
              <p:cNvSpPr>
                <a:spLocks noChangeArrowheads="1"/>
              </p:cNvSpPr>
              <p:nvPr/>
            </p:nvSpPr>
            <p:spPr bwMode="auto">
              <a:xfrm>
                <a:off x="0" y="4454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7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45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":" &lt;&lt; ( minute &lt; 10 ? "0" : "" ) &lt;&lt; minute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4" name="Group 58"/>
            <p:cNvGrpSpPr>
              <a:grpSpLocks/>
            </p:cNvGrpSpPr>
            <p:nvPr/>
          </p:nvGrpSpPr>
          <p:grpSpPr bwMode="auto">
            <a:xfrm>
              <a:off x="0" y="4828"/>
              <a:ext cx="3072" cy="442"/>
              <a:chOff x="0" y="4828"/>
              <a:chExt cx="3072" cy="442"/>
            </a:xfrm>
          </p:grpSpPr>
          <p:sp>
            <p:nvSpPr>
              <p:cNvPr id="12314" name="Rectangle 57"/>
              <p:cNvSpPr>
                <a:spLocks noChangeArrowheads="1"/>
              </p:cNvSpPr>
              <p:nvPr/>
            </p:nvSpPr>
            <p:spPr bwMode="auto">
              <a:xfrm>
                <a:off x="0" y="4828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5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46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":" &lt;&lt; ( second &lt; 10 ? "0" : "" ) &lt;&lt; second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5" name="Group 60"/>
            <p:cNvGrpSpPr>
              <a:grpSpLocks/>
            </p:cNvGrpSpPr>
            <p:nvPr/>
          </p:nvGrpSpPr>
          <p:grpSpPr bwMode="auto">
            <a:xfrm>
              <a:off x="0" y="5202"/>
              <a:ext cx="3072" cy="442"/>
              <a:chOff x="0" y="5202"/>
              <a:chExt cx="3072" cy="442"/>
            </a:xfrm>
          </p:grpSpPr>
          <p:sp>
            <p:nvSpPr>
              <p:cNvPr id="12312" name="Rectangle 59"/>
              <p:cNvSpPr>
                <a:spLocks noChangeArrowheads="1"/>
              </p:cNvSpPr>
              <p:nvPr/>
            </p:nvSpPr>
            <p:spPr bwMode="auto">
              <a:xfrm>
                <a:off x="0" y="5202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3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47	</a:t>
                </a:r>
                <a:r>
                  <a:rPr lang="en-US" sz="1200" b="1">
                    <a:latin typeface="Courier New" panose="02070309020205020404" pitchFamily="49" charset="0"/>
                  </a:rPr>
                  <a:t>        &lt;&lt; ( hour &lt; 12 ? " AM" : " PM" );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6" name="Group 62"/>
            <p:cNvGrpSpPr>
              <a:grpSpLocks/>
            </p:cNvGrpSpPr>
            <p:nvPr/>
          </p:nvGrpSpPr>
          <p:grpSpPr bwMode="auto">
            <a:xfrm>
              <a:off x="0" y="5576"/>
              <a:ext cx="3072" cy="442"/>
              <a:chOff x="0" y="5576"/>
              <a:chExt cx="3072" cy="442"/>
            </a:xfrm>
          </p:grpSpPr>
          <p:sp>
            <p:nvSpPr>
              <p:cNvPr id="12310" name="Rectangle 61"/>
              <p:cNvSpPr>
                <a:spLocks noChangeArrowheads="1"/>
              </p:cNvSpPr>
              <p:nvPr/>
            </p:nvSpPr>
            <p:spPr bwMode="auto">
              <a:xfrm>
                <a:off x="0" y="5576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11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48	</a:t>
                </a:r>
                <a:r>
                  <a:rPr lang="en-US" sz="1200" b="1">
                    <a:latin typeface="Courier New" panose="02070309020205020404" pitchFamily="49" charset="0"/>
                  </a:rPr>
                  <a:t>}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307" name="Group 64"/>
            <p:cNvGrpSpPr>
              <a:grpSpLocks/>
            </p:cNvGrpSpPr>
            <p:nvPr/>
          </p:nvGrpSpPr>
          <p:grpSpPr bwMode="auto">
            <a:xfrm>
              <a:off x="0" y="5950"/>
              <a:ext cx="3072" cy="442"/>
              <a:chOff x="0" y="5950"/>
              <a:chExt cx="3072" cy="442"/>
            </a:xfrm>
          </p:grpSpPr>
          <p:sp>
            <p:nvSpPr>
              <p:cNvPr id="12308" name="Rectangle 63"/>
              <p:cNvSpPr>
                <a:spLocks noChangeArrowheads="1"/>
              </p:cNvSpPr>
              <p:nvPr/>
            </p:nvSpPr>
            <p:spPr bwMode="auto">
              <a:xfrm>
                <a:off x="0" y="5950"/>
                <a:ext cx="85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12309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49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5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>
            <a:noAutofit/>
          </a:bodyPr>
          <a:lstStyle/>
          <a:p>
            <a:r>
              <a:rPr lang="fr-FR" sz="4000" b="1" dirty="0" err="1">
                <a:solidFill>
                  <a:srgbClr val="B80000"/>
                </a:solidFill>
              </a:rPr>
              <a:t>Private</a:t>
            </a:r>
            <a:r>
              <a:rPr lang="fr-FR" sz="4000" b="1" dirty="0">
                <a:solidFill>
                  <a:srgbClr val="B80000"/>
                </a:solidFill>
              </a:rPr>
              <a:t> </a:t>
            </a:r>
            <a:r>
              <a:rPr lang="fr-FR" sz="4000" b="1" dirty="0" err="1">
                <a:solidFill>
                  <a:srgbClr val="B80000"/>
                </a:solidFill>
              </a:rPr>
              <a:t>Member</a:t>
            </a:r>
            <a:r>
              <a:rPr lang="fr-FR" sz="4000" b="1" dirty="0">
                <a:solidFill>
                  <a:srgbClr val="B80000"/>
                </a:solidFill>
              </a:rPr>
              <a:t> </a:t>
            </a:r>
            <a:r>
              <a:rPr lang="fr-FR" sz="4000" b="1" dirty="0" err="1">
                <a:solidFill>
                  <a:srgbClr val="B80000"/>
                </a:solidFill>
              </a:rPr>
              <a:t>Functions</a:t>
            </a:r>
            <a:endParaRPr lang="fr-FR" sz="4000" b="1" dirty="0">
              <a:solidFill>
                <a:srgbClr val="B80000"/>
              </a:solidFill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6388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+mj-lt"/>
              </a:rPr>
              <a:t>Private Member Functions:</a:t>
            </a:r>
            <a:endParaRPr lang="en-US" b="1" dirty="0">
              <a:latin typeface="+mj-lt"/>
            </a:endParaRPr>
          </a:p>
          <a:p>
            <a:pPr lvl="1" algn="just"/>
            <a:r>
              <a:rPr lang="en-US" dirty="0">
                <a:latin typeface="+mj-lt"/>
              </a:rPr>
              <a:t>Only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accessible</a:t>
            </a:r>
            <a:r>
              <a:rPr lang="en-US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(callable) from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member functions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of the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class</a:t>
            </a:r>
          </a:p>
          <a:p>
            <a:pPr lvl="1" algn="just"/>
            <a:endParaRPr lang="en-US" b="1" dirty="0">
              <a:latin typeface="+mj-lt"/>
            </a:endParaRPr>
          </a:p>
          <a:p>
            <a:pPr lvl="1" algn="just"/>
            <a:r>
              <a:rPr lang="en-US" b="1" dirty="0">
                <a:solidFill>
                  <a:srgbClr val="C00000"/>
                </a:solidFill>
                <a:latin typeface="+mj-lt"/>
              </a:rPr>
              <a:t>No direct access possible </a:t>
            </a:r>
            <a:r>
              <a:rPr lang="en-US" dirty="0">
                <a:latin typeface="+mj-lt"/>
              </a:rPr>
              <a:t>(with </a:t>
            </a:r>
            <a:r>
              <a:rPr lang="en-US" b="1" u="sng" dirty="0">
                <a:latin typeface="+mj-lt"/>
              </a:rPr>
              <a:t>object instance of the class</a:t>
            </a:r>
            <a:r>
              <a:rPr lang="en-US" dirty="0">
                <a:latin typeface="+mj-lt"/>
              </a:rPr>
              <a:t>)</a:t>
            </a:r>
          </a:p>
          <a:p>
            <a:pPr lvl="1" algn="just"/>
            <a:endParaRPr lang="en-US" dirty="0">
              <a:latin typeface="+mj-lt"/>
            </a:endParaRPr>
          </a:p>
          <a:p>
            <a:pPr lvl="1" algn="just"/>
            <a:r>
              <a:rPr lang="en-US" b="1" dirty="0">
                <a:latin typeface="+mj-lt"/>
              </a:rPr>
              <a:t>Can be: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inline </a:t>
            </a:r>
            <a:r>
              <a:rPr lang="en-US" b="1" dirty="0">
                <a:latin typeface="+mj-lt"/>
              </a:rPr>
              <a:t>/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out-of-line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6211956" y="2057400"/>
            <a:ext cx="2895600" cy="19812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2400" b="1" dirty="0" err="1">
                <a:solidFill>
                  <a:srgbClr val="B80000"/>
                </a:solidFill>
              </a:rPr>
              <a:t>Private</a:t>
            </a:r>
            <a:r>
              <a:rPr lang="fr-FR" sz="2400" b="1" dirty="0">
                <a:solidFill>
                  <a:srgbClr val="B80000"/>
                </a:solidFill>
              </a:rPr>
              <a:t> </a:t>
            </a:r>
            <a:r>
              <a:rPr lang="fr-FR" sz="2400" b="1" dirty="0" err="1">
                <a:solidFill>
                  <a:srgbClr val="B80000"/>
                </a:solidFill>
              </a:rPr>
              <a:t>Member</a:t>
            </a:r>
            <a:r>
              <a:rPr lang="fr-FR" sz="2400" b="1" dirty="0">
                <a:solidFill>
                  <a:srgbClr val="B80000"/>
                </a:solidFill>
              </a:rPr>
              <a:t> </a:t>
            </a:r>
            <a:r>
              <a:rPr lang="fr-FR" sz="2400" b="1" dirty="0" err="1">
                <a:solidFill>
                  <a:srgbClr val="B80000"/>
                </a:solidFill>
              </a:rPr>
              <a:t>Functions</a:t>
            </a:r>
            <a:r>
              <a:rPr lang="fr-FR" sz="2800" b="1" dirty="0">
                <a:solidFill>
                  <a:srgbClr val="B80000"/>
                </a:solidFill>
              </a:rPr>
              <a:t/>
            </a:r>
            <a:br>
              <a:rPr lang="fr-FR" sz="2800" b="1" dirty="0">
                <a:solidFill>
                  <a:srgbClr val="B80000"/>
                </a:solidFill>
              </a:rPr>
            </a:br>
            <a:r>
              <a:rPr lang="fr-FR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out-of-line)</a:t>
            </a:r>
            <a:r>
              <a:rPr lang="fr-FR" sz="2800" b="1" dirty="0">
                <a:solidFill>
                  <a:srgbClr val="B80000"/>
                </a:solidFill>
              </a:rPr>
              <a:t/>
            </a:r>
            <a:br>
              <a:rPr lang="fr-FR" sz="2800" b="1" dirty="0">
                <a:solidFill>
                  <a:srgbClr val="B80000"/>
                </a:solidFill>
              </a:rPr>
            </a:br>
            <a:endParaRPr lang="fr-FR" sz="2800" b="1" dirty="0">
              <a:solidFill>
                <a:srgbClr val="B8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6" y="0"/>
            <a:ext cx="5032448" cy="67438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70441" y="2667000"/>
            <a:ext cx="3048000" cy="1752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1849" y="-1588"/>
            <a:ext cx="8240713" cy="9464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  <a:latin typeface="Calibri" pitchFamily="34" charset="0"/>
              </a:rPr>
              <a:t>Object Construction with Arguments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7950" y="1268413"/>
            <a:ext cx="89646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>
                <a:latin typeface="Calibri" pitchFamily="34" charset="0"/>
              </a:rPr>
              <a:t>The syntax to declare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</a:rPr>
              <a:t>an object using a constructor </a:t>
            </a:r>
            <a:r>
              <a:rPr lang="en-US" sz="2800" b="1" u="sng" dirty="0">
                <a:solidFill>
                  <a:srgbClr val="2C14DE"/>
                </a:solidFill>
                <a:latin typeface="Calibri" pitchFamily="34" charset="0"/>
              </a:rPr>
              <a:t>with arguments</a:t>
            </a:r>
            <a:r>
              <a:rPr lang="en-US" sz="2800" dirty="0">
                <a:latin typeface="Calibri" pitchFamily="34" charset="0"/>
              </a:rPr>
              <a:t> is: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u="sng" dirty="0">
              <a:latin typeface="Calibri" pitchFamily="34" charset="0"/>
            </a:endParaRPr>
          </a:p>
          <a:p>
            <a:pPr algn="ctr">
              <a:spcBef>
                <a:spcPct val="20000"/>
              </a:spcBef>
              <a:buClr>
                <a:srgbClr val="00007D"/>
              </a:buClr>
              <a:buSzPct val="75000"/>
              <a:defRPr/>
            </a:pPr>
            <a:r>
              <a:rPr lang="en-US" sz="2800" b="1" i="1" dirty="0" err="1">
                <a:solidFill>
                  <a:srgbClr val="FF0000"/>
                </a:solidFill>
                <a:latin typeface="Calibri" pitchFamily="34" charset="0"/>
              </a:rPr>
              <a:t>ClassName</a:t>
            </a:r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     </a:t>
            </a:r>
            <a:r>
              <a:rPr lang="en-US" sz="2800" b="1" i="1" dirty="0" err="1">
                <a:solidFill>
                  <a:srgbClr val="FF0000"/>
                </a:solidFill>
                <a:latin typeface="Calibri" pitchFamily="34" charset="0"/>
              </a:rPr>
              <a:t>objectName</a:t>
            </a:r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(arguments);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u="sng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dirty="0">
                <a:latin typeface="Calibri" pitchFamily="34" charset="0"/>
              </a:rPr>
              <a:t>For example, the </a:t>
            </a:r>
            <a:r>
              <a:rPr lang="en-US" sz="2800" b="1" dirty="0">
                <a:latin typeface="Calibri" pitchFamily="34" charset="0"/>
              </a:rPr>
              <a:t>following declaration creates an object </a:t>
            </a:r>
            <a:r>
              <a:rPr lang="en-US" sz="2800" dirty="0">
                <a:latin typeface="Calibri" pitchFamily="34" charset="0"/>
              </a:rPr>
              <a:t>named </a:t>
            </a:r>
            <a:r>
              <a:rPr lang="en-US" sz="2800" b="1" i="1" dirty="0">
                <a:latin typeface="Calibri" pitchFamily="34" charset="0"/>
              </a:rPr>
              <a:t>circle1</a:t>
            </a:r>
            <a:r>
              <a:rPr lang="en-US" sz="2800" dirty="0">
                <a:latin typeface="Calibri" pitchFamily="34" charset="0"/>
              </a:rPr>
              <a:t> by invoking the </a:t>
            </a:r>
            <a:r>
              <a:rPr lang="en-US" sz="2800" b="1" i="1" dirty="0">
                <a:latin typeface="Calibri" pitchFamily="34" charset="0"/>
              </a:rPr>
              <a:t>Circle</a:t>
            </a:r>
            <a:r>
              <a:rPr lang="en-US" sz="2800" dirty="0">
                <a:latin typeface="Calibri" pitchFamily="34" charset="0"/>
              </a:rPr>
              <a:t> class’s </a:t>
            </a:r>
            <a:r>
              <a:rPr lang="en-US" sz="2800" b="1" dirty="0">
                <a:latin typeface="Calibri" pitchFamily="34" charset="0"/>
              </a:rPr>
              <a:t>constructor</a:t>
            </a:r>
            <a:r>
              <a:rPr lang="en-US" sz="2800" dirty="0">
                <a:latin typeface="Calibri" pitchFamily="34" charset="0"/>
              </a:rPr>
              <a:t> with a specified radius </a:t>
            </a:r>
            <a:r>
              <a:rPr lang="en-US" sz="2800" b="1" i="1" dirty="0">
                <a:latin typeface="Calibri" pitchFamily="34" charset="0"/>
              </a:rPr>
              <a:t>5.5</a:t>
            </a:r>
            <a:r>
              <a:rPr lang="en-US" sz="2800" dirty="0">
                <a:latin typeface="Calibri" pitchFamily="34" charset="0"/>
              </a:rPr>
              <a:t>.</a:t>
            </a:r>
          </a:p>
          <a:p>
            <a:pPr>
              <a:defRPr/>
            </a:pPr>
            <a:endParaRPr lang="en-US" sz="2800" u="sng" dirty="0">
              <a:latin typeface="Calibri" pitchFamily="34" charset="0"/>
            </a:endParaRPr>
          </a:p>
          <a:p>
            <a:pPr algn="ctr">
              <a:defRPr/>
            </a:pPr>
            <a:r>
              <a:rPr lang="en-US" sz="2800" b="1" dirty="0">
                <a:latin typeface="Consolas" panose="020B0609020204030204" pitchFamily="49" charset="0"/>
              </a:rPr>
              <a:t>Circle   circle1(5.5);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54066"/>
            <a:ext cx="8172450" cy="547596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2800" b="1" dirty="0">
                <a:latin typeface="Calibri" pitchFamily="34" charset="0"/>
              </a:rPr>
              <a:t>A Simple Program – </a:t>
            </a:r>
            <a:r>
              <a:rPr lang="en-US" altLang="zh-CN" sz="2800" b="1" i="1" dirty="0">
                <a:solidFill>
                  <a:srgbClr val="FF0000"/>
                </a:solidFill>
                <a:latin typeface="Calibri" pitchFamily="34" charset="0"/>
              </a:rPr>
              <a:t>Constructor with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>
                <a:latin typeface="Calibri" pitchFamily="34" charset="0"/>
              </a:rPr>
              <a:t>	Circle( ) {}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rad;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835025" y="2404683"/>
            <a:ext cx="3095625" cy="719138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16712" y="901700"/>
            <a:ext cx="1897063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 dirty="0">
                <a:latin typeface="Calibri" pitchFamily="34" charset="0"/>
              </a:rPr>
              <a:t>C1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26636" name="Object 10"/>
            <p:cNvGraphicFramePr>
              <a:graphicFrameLocks noChangeAspect="1"/>
            </p:cNvGraphicFramePr>
            <p:nvPr/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C1(9.0);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//C1.radius = 10;      can’t access private member outside the class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268913"/>
            <a:ext cx="3592513" cy="295275"/>
          </a:xfrm>
          <a:prstGeom prst="rect">
            <a:avLst/>
          </a:prstGeom>
          <a:solidFill>
            <a:schemeClr val="accent3">
              <a:lumMod val="40000"/>
              <a:lumOff val="6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930650" y="2965450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</p:spTree>
    <p:extLst>
      <p:ext uri="{BB962C8B-B14F-4D97-AF65-F5344CB8AC3E}">
        <p14:creationId xmlns:p14="http://schemas.microsoft.com/office/powerpoint/2010/main" val="941615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0" grpId="0" animBg="1"/>
      <p:bldP spid="13321" grpId="0"/>
      <p:bldP spid="13316" grpId="0" animBg="1"/>
      <p:bldP spid="13" grpId="0" animBg="1"/>
      <p:bldP spid="7669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67687" cy="71755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zh-CN" sz="3200" b="1" u="sng" dirty="0">
                <a:solidFill>
                  <a:srgbClr val="B80000"/>
                </a:solidFill>
                <a:latin typeface="Calibri" pitchFamily="34" charset="0"/>
              </a:rPr>
              <a:t>Output of the following Program?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762000"/>
            <a:ext cx="5400675" cy="4068763"/>
          </a:xfrm>
          <a:solidFill>
            <a:schemeClr val="accent5">
              <a:lumMod val="20000"/>
              <a:lumOff val="80000"/>
            </a:schemeClr>
          </a:solidFill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000" b="1" dirty="0">
                <a:latin typeface="Calibri" pitchFamily="34" charset="0"/>
              </a:rPr>
              <a:t>	Circle( ) {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rad;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47800" y="5029200"/>
            <a:ext cx="6481763" cy="1657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>
                <a:solidFill>
                  <a:srgbClr val="C00000"/>
                </a:solidFill>
                <a:latin typeface="Calibri" pitchFamily="34" charset="0"/>
              </a:rPr>
              <a:t>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446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 err="1">
                <a:solidFill>
                  <a:srgbClr val="D20000"/>
                </a:solidFill>
              </a:rPr>
              <a:t>const</a:t>
            </a:r>
            <a:r>
              <a:rPr lang="en-US" b="1" dirty="0">
                <a:solidFill>
                  <a:srgbClr val="D20000"/>
                </a:solidFill>
              </a:rPr>
              <a:t> Member Functions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-36444" y="944881"/>
            <a:ext cx="9144000" cy="5638800"/>
          </a:xfrm>
        </p:spPr>
        <p:txBody>
          <a:bodyPr/>
          <a:lstStyle/>
          <a:p>
            <a:r>
              <a:rPr lang="en-US" sz="3000" b="1" dirty="0" err="1">
                <a:solidFill>
                  <a:srgbClr val="D20000"/>
                </a:solidFill>
              </a:rPr>
              <a:t>const</a:t>
            </a:r>
            <a:r>
              <a:rPr lang="en-US" sz="3000" b="1" dirty="0">
                <a:solidFill>
                  <a:srgbClr val="D20000"/>
                </a:solidFill>
              </a:rPr>
              <a:t> Member Functions: </a:t>
            </a:r>
            <a:r>
              <a:rPr lang="en-US" sz="3000" b="1" dirty="0">
                <a:solidFill>
                  <a:srgbClr val="2C14DE"/>
                </a:solidFill>
              </a:rPr>
              <a:t>Read-only </a:t>
            </a:r>
            <a:r>
              <a:rPr lang="en-US" sz="3000" b="1" dirty="0"/>
              <a:t>functions </a:t>
            </a:r>
            <a:r>
              <a:rPr lang="en-US" sz="3000" b="1" dirty="0">
                <a:solidFill>
                  <a:srgbClr val="2C14DE"/>
                </a:solidFill>
              </a:rPr>
              <a:t>cannot modify</a:t>
            </a:r>
            <a:r>
              <a:rPr lang="en-US" sz="3000" b="1" dirty="0"/>
              <a:t> object’s </a:t>
            </a:r>
            <a:r>
              <a:rPr lang="en-US" sz="3000" b="1" dirty="0">
                <a:solidFill>
                  <a:srgbClr val="2C14DE"/>
                </a:solidFill>
              </a:rPr>
              <a:t>data members</a:t>
            </a:r>
          </a:p>
          <a:p>
            <a:endParaRPr lang="en-US" sz="3000" b="1" dirty="0">
              <a:solidFill>
                <a:srgbClr val="2C14DE"/>
              </a:solidFill>
            </a:endParaRPr>
          </a:p>
          <a:p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2057"/>
          <a:stretch/>
        </p:blipFill>
        <p:spPr>
          <a:xfrm>
            <a:off x="533400" y="2438400"/>
            <a:ext cx="8235888" cy="6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199"/>
            <a:ext cx="7848600" cy="8382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latin typeface="Calibri" pitchFamily="34" charset="0"/>
              </a:rPr>
              <a:t>Classes &amp; Objects</a:t>
            </a:r>
            <a:endParaRPr lang="en-US" b="1" dirty="0">
              <a:solidFill>
                <a:srgbClr val="B80000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888"/>
          <a:stretch/>
        </p:blipFill>
        <p:spPr>
          <a:xfrm>
            <a:off x="134698" y="1219200"/>
            <a:ext cx="88779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67687" cy="4572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sz="3200" b="1" u="sng" dirty="0">
                <a:solidFill>
                  <a:srgbClr val="B80000"/>
                </a:solidFill>
                <a:latin typeface="Calibri" pitchFamily="34" charset="0"/>
              </a:rPr>
              <a:t>Constant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6588" y="630238"/>
            <a:ext cx="5402262" cy="4151312"/>
          </a:xfrm>
          <a:solidFill>
            <a:schemeClr val="accent5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Circle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{    radius = 1;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</a:t>
            </a:r>
            <a:r>
              <a:rPr lang="en-US" altLang="zh-CN" sz="2400" b="1" dirty="0">
                <a:latin typeface="Calibri" pitchFamily="34" charset="0"/>
              </a:rPr>
              <a:t>Circle(double rad)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rad;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() </a:t>
            </a:r>
            <a:r>
              <a:rPr lang="en-US" altLang="zh-CN" sz="2200" b="1" dirty="0" err="1">
                <a:solidFill>
                  <a:srgbClr val="2C14DE"/>
                </a:solidFill>
                <a:latin typeface="Calibri" pitchFamily="34" charset="0"/>
              </a:rPr>
              <a:t>const</a:t>
            </a:r>
            <a:endParaRPr lang="en-US" altLang="zh-CN" sz="2200" b="1" dirty="0">
              <a:solidFill>
                <a:srgbClr val="2C14DE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03350" y="4829175"/>
            <a:ext cx="6481763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 C2(8.0);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</a:t>
            </a:r>
            <a:r>
              <a:rPr lang="en-US" altLang="zh-CN" sz="2200" b="1" dirty="0" err="1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68538" y="2276475"/>
            <a:ext cx="3095625" cy="1439863"/>
          </a:xfrm>
          <a:prstGeom prst="rect">
            <a:avLst/>
          </a:prstGeom>
          <a:solidFill>
            <a:schemeClr val="accent2">
              <a:lumMod val="20000"/>
              <a:lumOff val="80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25888" y="3184525"/>
            <a:ext cx="2940050" cy="2474913"/>
          </a:xfrm>
          <a:custGeom>
            <a:avLst/>
            <a:gdLst>
              <a:gd name="connsiteX0" fmla="*/ 0 w 2940650"/>
              <a:gd name="connsiteY0" fmla="*/ 2475187 h 2475187"/>
              <a:gd name="connsiteX1" fmla="*/ 2932386 w 2940650"/>
              <a:gd name="connsiteY1" fmla="*/ 1119352 h 2475187"/>
              <a:gd name="connsiteX2" fmla="*/ 709448 w 2940650"/>
              <a:gd name="connsiteY2" fmla="*/ 0 h 24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650" h="2475187">
                <a:moveTo>
                  <a:pt x="0" y="2475187"/>
                </a:moveTo>
                <a:cubicBezTo>
                  <a:pt x="1407072" y="2003535"/>
                  <a:pt x="2814145" y="1531883"/>
                  <a:pt x="2932386" y="1119352"/>
                </a:cubicBezTo>
                <a:cubicBezTo>
                  <a:pt x="3050627" y="706821"/>
                  <a:pt x="1880037" y="353410"/>
                  <a:pt x="709448" y="0"/>
                </a:cubicBezTo>
              </a:path>
            </a:pathLst>
          </a:cu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389313" y="2362200"/>
            <a:ext cx="3879850" cy="3660775"/>
          </a:xfrm>
          <a:custGeom>
            <a:avLst/>
            <a:gdLst>
              <a:gd name="connsiteX0" fmla="*/ 31531 w 3879517"/>
              <a:gd name="connsiteY0" fmla="*/ 3659580 h 3659580"/>
              <a:gd name="connsiteX1" fmla="*/ 3263462 w 3879517"/>
              <a:gd name="connsiteY1" fmla="*/ 2760945 h 3659580"/>
              <a:gd name="connsiteX2" fmla="*/ 3736428 w 3879517"/>
              <a:gd name="connsiteY2" fmla="*/ 1436642 h 3659580"/>
              <a:gd name="connsiteX3" fmla="*/ 1529255 w 3879517"/>
              <a:gd name="connsiteY3" fmla="*/ 128104 h 3659580"/>
              <a:gd name="connsiteX4" fmla="*/ 0 w 3879517"/>
              <a:gd name="connsiteY4" fmla="*/ 49276 h 3659580"/>
              <a:gd name="connsiteX5" fmla="*/ 0 w 3879517"/>
              <a:gd name="connsiteY5" fmla="*/ 49276 h 36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9517" h="3659580">
                <a:moveTo>
                  <a:pt x="31531" y="3659580"/>
                </a:moveTo>
                <a:cubicBezTo>
                  <a:pt x="1338755" y="3395507"/>
                  <a:pt x="2645979" y="3131435"/>
                  <a:pt x="3263462" y="2760945"/>
                </a:cubicBezTo>
                <a:cubicBezTo>
                  <a:pt x="3880945" y="2390455"/>
                  <a:pt x="4025462" y="1875449"/>
                  <a:pt x="3736428" y="1436642"/>
                </a:cubicBezTo>
                <a:cubicBezTo>
                  <a:pt x="3447394" y="997835"/>
                  <a:pt x="2151993" y="359332"/>
                  <a:pt x="1529255" y="128104"/>
                </a:cubicBezTo>
                <a:cubicBezTo>
                  <a:pt x="906517" y="-103124"/>
                  <a:pt x="0" y="49276"/>
                  <a:pt x="0" y="49276"/>
                </a:cubicBezTo>
                <a:lnTo>
                  <a:pt x="0" y="49276"/>
                </a:lnTo>
              </a:path>
            </a:pathLst>
          </a:cu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665912" y="3378597"/>
            <a:ext cx="2438401" cy="1584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const</a:t>
            </a:r>
            <a:r>
              <a:rPr lang="en-US" sz="2400" b="1" dirty="0"/>
              <a:t> member function </a:t>
            </a:r>
            <a:r>
              <a:rPr lang="en-US" sz="2400" b="1" dirty="0">
                <a:solidFill>
                  <a:srgbClr val="D20000"/>
                </a:solidFill>
              </a:rPr>
              <a:t>cannot update/change object’s data</a:t>
            </a:r>
          </a:p>
        </p:txBody>
      </p:sp>
    </p:spTree>
    <p:extLst>
      <p:ext uri="{BB962C8B-B14F-4D97-AF65-F5344CB8AC3E}">
        <p14:creationId xmlns:p14="http://schemas.microsoft.com/office/powerpoint/2010/main" val="1953871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3906"/>
            <a:ext cx="8153400" cy="741920"/>
          </a:xfrm>
          <a:prstGeom prst="rect">
            <a:avLst/>
          </a:prstGeom>
        </p:spPr>
        <p:txBody>
          <a:bodyPr vert="horz" wrap="square" lIns="0" tIns="64185" rIns="0" bIns="0" rtlCol="0">
            <a:spAutoFit/>
          </a:bodyPr>
          <a:lstStyle/>
          <a:p>
            <a:pPr marL="3479165" algn="l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D20000"/>
                </a:solidFill>
              </a:rPr>
              <a:t>const</a:t>
            </a:r>
            <a:r>
              <a:rPr spc="-95" dirty="0">
                <a:solidFill>
                  <a:srgbClr val="D20000"/>
                </a:solidFill>
              </a:rPr>
              <a:t> </a:t>
            </a:r>
            <a:r>
              <a:rPr spc="-10" dirty="0">
                <a:solidFill>
                  <a:srgbClr val="D20000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3" y="952245"/>
            <a:ext cx="8872855" cy="399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D20000"/>
                </a:solidFill>
                <a:latin typeface="Calibri"/>
                <a:cs typeface="Calibri"/>
              </a:rPr>
              <a:t>const</a:t>
            </a:r>
            <a:r>
              <a:rPr sz="3200" b="1" spc="-3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20000"/>
                </a:solidFill>
                <a:latin typeface="Calibri"/>
                <a:cs typeface="Calibri"/>
              </a:rPr>
              <a:t>Object:</a:t>
            </a:r>
            <a:r>
              <a:rPr sz="3200" b="1" spc="-1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2C13DE"/>
                </a:solidFill>
                <a:latin typeface="Calibri"/>
                <a:cs typeface="Calibri"/>
              </a:rPr>
              <a:t>Read-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only</a:t>
            </a:r>
            <a:r>
              <a:rPr sz="32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756285" marR="7620" lvl="1" indent="-287020">
              <a:lnSpc>
                <a:spcPct val="100600"/>
              </a:lnSpc>
              <a:spcBef>
                <a:spcPts val="3595"/>
              </a:spcBef>
              <a:buFont typeface="Arial MT"/>
              <a:buChar char="–"/>
              <a:tabLst>
                <a:tab pos="756285" algn="l"/>
                <a:tab pos="1998980" algn="l"/>
                <a:tab pos="3007360" algn="l"/>
                <a:tab pos="4749800" algn="l"/>
                <a:tab pos="5614035" algn="l"/>
                <a:tab pos="6602095" algn="l"/>
                <a:tab pos="7320915" algn="l"/>
                <a:tab pos="8415655" algn="l"/>
              </a:tabLst>
            </a:pPr>
            <a:r>
              <a:rPr sz="2600" b="1" spc="-10" dirty="0">
                <a:latin typeface="Calibri"/>
                <a:cs typeface="Calibri"/>
              </a:rPr>
              <a:t>Object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800" b="1" spc="-20" dirty="0">
                <a:solidFill>
                  <a:srgbClr val="2C13DE"/>
                </a:solidFill>
                <a:latin typeface="Calibri"/>
                <a:cs typeface="Calibri"/>
              </a:rPr>
              <a:t>data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members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800" b="1" spc="-25" dirty="0">
                <a:solidFill>
                  <a:srgbClr val="2C13DE"/>
                </a:solidFill>
                <a:latin typeface="Calibri"/>
                <a:cs typeface="Calibri"/>
              </a:rPr>
              <a:t>can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800" b="1" spc="-20" dirty="0">
                <a:solidFill>
                  <a:srgbClr val="2C13DE"/>
                </a:solidFill>
                <a:latin typeface="Calibri"/>
                <a:cs typeface="Calibri"/>
              </a:rPr>
              <a:t>only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800" b="1" spc="-25" dirty="0">
                <a:solidFill>
                  <a:srgbClr val="2C13DE"/>
                </a:solidFill>
                <a:latin typeface="Calibri"/>
                <a:cs typeface="Calibri"/>
              </a:rPr>
              <a:t>be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read</a:t>
            </a:r>
            <a:r>
              <a:rPr sz="2600" b="1" spc="-10" dirty="0">
                <a:latin typeface="Calibri"/>
                <a:cs typeface="Calibri"/>
              </a:rPr>
              <a:t>,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b="1" spc="-25" dirty="0">
                <a:solidFill>
                  <a:srgbClr val="D20000"/>
                </a:solidFill>
                <a:latin typeface="Calibri"/>
                <a:cs typeface="Calibri"/>
              </a:rPr>
              <a:t>NO </a:t>
            </a:r>
            <a:r>
              <a:rPr sz="2600" b="1" spc="-10" dirty="0">
                <a:solidFill>
                  <a:srgbClr val="D20000"/>
                </a:solidFill>
                <a:latin typeface="Calibri"/>
                <a:cs typeface="Calibri"/>
              </a:rPr>
              <a:t>write/update</a:t>
            </a:r>
            <a:r>
              <a:rPr sz="2600" b="1" spc="-3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data</a:t>
            </a:r>
            <a:r>
              <a:rPr sz="2600" b="1" spc="-4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member</a:t>
            </a:r>
            <a:r>
              <a:rPr sz="2600" b="1" spc="-7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D20000"/>
                </a:solidFill>
                <a:latin typeface="Calibri"/>
                <a:cs typeface="Calibri"/>
              </a:rPr>
              <a:t>allowed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405"/>
              </a:spcBef>
              <a:buFont typeface="Arial MT"/>
              <a:buChar char="–"/>
              <a:tabLst>
                <a:tab pos="756285" algn="l"/>
                <a:tab pos="2294255" algn="l"/>
                <a:tab pos="2960370" algn="l"/>
                <a:tab pos="4467860" algn="l"/>
                <a:tab pos="6091555" algn="l"/>
                <a:tab pos="6777355" algn="l"/>
                <a:tab pos="7854315" algn="l"/>
              </a:tabLst>
            </a:pPr>
            <a:r>
              <a:rPr sz="2600" b="1" spc="-10" dirty="0">
                <a:solidFill>
                  <a:srgbClr val="D20000"/>
                </a:solidFill>
                <a:latin typeface="Calibri"/>
                <a:cs typeface="Calibri"/>
              </a:rPr>
              <a:t>Requires</a:t>
            </a: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	</a:t>
            </a:r>
            <a:r>
              <a:rPr sz="2600" b="1" spc="-25" dirty="0">
                <a:latin typeface="Calibri"/>
                <a:cs typeface="Calibri"/>
              </a:rPr>
              <a:t>all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b="1" spc="-10" dirty="0">
                <a:solidFill>
                  <a:srgbClr val="2C13DE"/>
                </a:solidFill>
                <a:latin typeface="Calibri"/>
                <a:cs typeface="Calibri"/>
              </a:rPr>
              <a:t>member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6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600" b="1" spc="-25" dirty="0">
                <a:latin typeface="Calibri"/>
                <a:cs typeface="Calibri"/>
              </a:rPr>
              <a:t>be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b="1" spc="-10" dirty="0">
                <a:solidFill>
                  <a:srgbClr val="2C13DE"/>
                </a:solidFill>
                <a:latin typeface="Calibri"/>
                <a:cs typeface="Calibri"/>
              </a:rPr>
              <a:t>const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2600" b="1" spc="-30" dirty="0">
                <a:latin typeface="Calibri"/>
                <a:cs typeface="Calibri"/>
              </a:rPr>
              <a:t>(except </a:t>
            </a:r>
            <a:r>
              <a:rPr sz="2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constructors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destructors</a:t>
            </a:r>
            <a:r>
              <a:rPr sz="2600" b="1" spc="-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240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const</a:t>
            </a:r>
            <a:r>
              <a:rPr sz="2600" b="1" spc="9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object</a:t>
            </a:r>
            <a:r>
              <a:rPr sz="2600" b="1" spc="10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must</a:t>
            </a:r>
            <a:r>
              <a:rPr sz="2600" b="1" spc="1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be</a:t>
            </a:r>
            <a:r>
              <a:rPr sz="2600" b="1" spc="1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initialized</a:t>
            </a:r>
            <a:r>
              <a:rPr sz="2600" b="1" spc="1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(using</a:t>
            </a:r>
            <a:r>
              <a:rPr sz="2600" b="1" spc="1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constructors)</a:t>
            </a:r>
            <a:r>
              <a:rPr sz="2600" b="1" spc="114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at</a:t>
            </a:r>
            <a:r>
              <a:rPr sz="2600" b="1" spc="110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2C13DE"/>
                </a:solidFill>
                <a:latin typeface="Calibri"/>
                <a:cs typeface="Calibri"/>
              </a:rPr>
              <a:t>the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time</a:t>
            </a:r>
            <a:r>
              <a:rPr sz="2600" b="1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of</a:t>
            </a:r>
            <a:r>
              <a:rPr sz="26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2600" b="1" spc="-3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C13DE"/>
                </a:solidFill>
                <a:latin typeface="Calibri"/>
                <a:cs typeface="Calibri"/>
              </a:rPr>
              <a:t>creation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241" y="5783240"/>
            <a:ext cx="8241336" cy="2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6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3906"/>
            <a:ext cx="8153400" cy="741920"/>
          </a:xfrm>
          <a:prstGeom prst="rect">
            <a:avLst/>
          </a:prstGeom>
        </p:spPr>
        <p:txBody>
          <a:bodyPr vert="horz" wrap="square" lIns="0" tIns="64185" rIns="0" bIns="0" rtlCol="0">
            <a:spAutoFit/>
          </a:bodyPr>
          <a:lstStyle/>
          <a:p>
            <a:pPr marL="3479165" algn="l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D20000"/>
                </a:solidFill>
              </a:rPr>
              <a:t>const</a:t>
            </a:r>
            <a:r>
              <a:rPr spc="-95" dirty="0">
                <a:solidFill>
                  <a:srgbClr val="D20000"/>
                </a:solidFill>
              </a:rPr>
              <a:t> </a:t>
            </a:r>
            <a:r>
              <a:rPr spc="-10" dirty="0">
                <a:solidFill>
                  <a:srgbClr val="D20000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3" y="952245"/>
            <a:ext cx="887285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D20000"/>
                </a:solidFill>
                <a:latin typeface="Calibri"/>
                <a:cs typeface="Calibri"/>
              </a:rPr>
              <a:t>const</a:t>
            </a:r>
            <a:r>
              <a:rPr sz="3200" b="1" spc="515" dirty="0">
                <a:solidFill>
                  <a:srgbClr val="D20000"/>
                </a:solidFill>
                <a:latin typeface="Calibri"/>
                <a:cs typeface="Calibri"/>
              </a:rPr>
              <a:t>  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property</a:t>
            </a:r>
            <a:r>
              <a:rPr sz="3200" b="1" spc="515" dirty="0">
                <a:solidFill>
                  <a:srgbClr val="2C13DE"/>
                </a:solidFill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2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20" dirty="0">
                <a:latin typeface="Calibri"/>
                <a:cs typeface="Calibri"/>
              </a:rPr>
              <a:t>  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3200" b="1" spc="520" dirty="0">
                <a:solidFill>
                  <a:srgbClr val="2C13DE"/>
                </a:solidFill>
                <a:latin typeface="Calibri"/>
                <a:cs typeface="Calibri"/>
              </a:rPr>
              <a:t>   </a:t>
            </a:r>
            <a:r>
              <a:rPr sz="3200" b="1" dirty="0">
                <a:latin typeface="Calibri"/>
                <a:cs typeface="Calibri"/>
              </a:rPr>
              <a:t>goes</a:t>
            </a:r>
            <a:r>
              <a:rPr sz="3200" b="1" spc="525" dirty="0">
                <a:latin typeface="Calibri"/>
                <a:cs typeface="Calibri"/>
              </a:rPr>
              <a:t>   </a:t>
            </a:r>
            <a:r>
              <a:rPr sz="3200" b="1" spc="-20" dirty="0">
                <a:latin typeface="Calibri"/>
                <a:cs typeface="Calibri"/>
              </a:rPr>
              <a:t>into 	</a:t>
            </a:r>
            <a:r>
              <a:rPr sz="3200" b="1" dirty="0">
                <a:latin typeface="Calibri"/>
                <a:cs typeface="Calibri"/>
              </a:rPr>
              <a:t>effect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after</a:t>
            </a:r>
            <a:r>
              <a:rPr sz="3200" b="1" spc="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3200" b="1" spc="8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constructor</a:t>
            </a:r>
            <a:r>
              <a:rPr sz="3200" b="1" spc="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finishes</a:t>
            </a:r>
            <a:r>
              <a:rPr sz="3200" b="1" spc="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executing</a:t>
            </a:r>
            <a:r>
              <a:rPr sz="3200" b="1" spc="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and 	</a:t>
            </a:r>
            <a:r>
              <a:rPr sz="3200" b="1" dirty="0">
                <a:latin typeface="Calibri"/>
                <a:cs typeface="Calibri"/>
              </a:rPr>
              <a:t>ends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before</a:t>
            </a:r>
            <a:r>
              <a:rPr sz="3200" b="1" spc="-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3200" b="1" spc="-6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class's</a:t>
            </a:r>
            <a:r>
              <a:rPr sz="3200" b="1" spc="-8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destructor</a:t>
            </a:r>
            <a:r>
              <a:rPr sz="3200" b="1" spc="-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executes</a:t>
            </a:r>
            <a:endParaRPr sz="3200">
              <a:latin typeface="Calibri"/>
              <a:cs typeface="Calibri"/>
            </a:endParaRPr>
          </a:p>
          <a:p>
            <a:pPr marL="756285" marR="516255" indent="-287020" algn="just">
              <a:lnSpc>
                <a:spcPct val="100000"/>
              </a:lnSpc>
              <a:spcBef>
                <a:spcPts val="1200"/>
              </a:spcBef>
            </a:pP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420" dirty="0">
                <a:latin typeface="Arial MT"/>
                <a:cs typeface="Arial MT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 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con</a:t>
            </a:r>
            <a:r>
              <a:rPr sz="3200" b="1" u="sng" spc="-3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sng" spc="-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</a:t>
            </a:r>
            <a:r>
              <a:rPr sz="32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ruc</a:t>
            </a:r>
            <a:r>
              <a:rPr sz="3200" b="1" u="sng" spc="-40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</a:t>
            </a:r>
            <a:r>
              <a:rPr sz="3200" b="1" u="sng" spc="-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r</a:t>
            </a:r>
            <a:r>
              <a:rPr sz="3200" b="1" spc="-5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u="sng" spc="-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d</a:t>
            </a:r>
            <a:r>
              <a:rPr sz="3200" b="1" u="sng" spc="-1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e</a:t>
            </a:r>
            <a:r>
              <a:rPr sz="3200" b="1" u="sng" spc="-3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truc</a:t>
            </a:r>
            <a:r>
              <a:rPr sz="3200" b="1" u="sng" spc="-30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</a:t>
            </a:r>
            <a:r>
              <a:rPr sz="3200" b="1" u="sng" spc="-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3200" b="1" i="1" spc="-25" dirty="0">
                <a:solidFill>
                  <a:srgbClr val="2C13DE"/>
                </a:solidFill>
                <a:latin typeface="Calibri"/>
                <a:cs typeface="Calibri"/>
              </a:rPr>
              <a:t>c</a:t>
            </a:r>
            <a:r>
              <a:rPr sz="3200" b="1" i="1" spc="-5" dirty="0">
                <a:solidFill>
                  <a:srgbClr val="2C13DE"/>
                </a:solidFill>
                <a:latin typeface="Calibri"/>
                <a:cs typeface="Calibri"/>
              </a:rPr>
              <a:t>a</a:t>
            </a:r>
            <a:r>
              <a:rPr sz="3200" b="1" i="1" dirty="0">
                <a:solidFill>
                  <a:srgbClr val="2C13DE"/>
                </a:solidFill>
                <a:latin typeface="Calibri"/>
                <a:cs typeface="Calibri"/>
              </a:rPr>
              <a:t>n</a:t>
            </a:r>
            <a:r>
              <a:rPr sz="3200" b="1" i="1" spc="-2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2C13DE"/>
                </a:solidFill>
                <a:latin typeface="Calibri"/>
                <a:cs typeface="Calibri"/>
              </a:rPr>
              <a:t>modi</a:t>
            </a:r>
            <a:r>
              <a:rPr sz="3200" b="1" i="1" spc="20" dirty="0">
                <a:solidFill>
                  <a:srgbClr val="2C13DE"/>
                </a:solidFill>
                <a:latin typeface="Calibri"/>
                <a:cs typeface="Calibri"/>
              </a:rPr>
              <a:t>f</a:t>
            </a:r>
            <a:r>
              <a:rPr sz="3200" b="1" i="1" dirty="0">
                <a:solidFill>
                  <a:srgbClr val="2C13DE"/>
                </a:solidFill>
                <a:latin typeface="Calibri"/>
                <a:cs typeface="Calibri"/>
              </a:rPr>
              <a:t>y </a:t>
            </a:r>
            <a:r>
              <a:rPr sz="3200" b="1" i="1" spc="-20" dirty="0">
                <a:solidFill>
                  <a:srgbClr val="2C13DE"/>
                </a:solidFill>
                <a:latin typeface="Calibri"/>
                <a:cs typeface="Calibri"/>
              </a:rPr>
              <a:t>the</a:t>
            </a:r>
            <a:r>
              <a:rPr sz="3200" b="1" i="1" dirty="0">
                <a:solidFill>
                  <a:srgbClr val="2C13DE"/>
                </a:solidFill>
                <a:latin typeface="Calibri"/>
                <a:cs typeface="Calibri"/>
              </a:rPr>
              <a:t> object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40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Pointers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dirty="0"/>
              <a:t>You can also </a:t>
            </a:r>
            <a:r>
              <a:rPr lang="en-US" sz="2800" b="1" dirty="0">
                <a:solidFill>
                  <a:srgbClr val="2C14DE"/>
                </a:solidFill>
              </a:rPr>
              <a:t>define pointers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2C14DE"/>
                </a:solidFill>
              </a:rPr>
              <a:t>class objects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You </a:t>
            </a:r>
            <a:r>
              <a:rPr lang="en-US" sz="2800" b="1" dirty="0">
                <a:solidFill>
                  <a:srgbClr val="2C14DE"/>
                </a:solidFill>
              </a:rPr>
              <a:t>can use </a:t>
            </a:r>
            <a:r>
              <a:rPr lang="en-US" sz="2800" b="1" dirty="0">
                <a:solidFill>
                  <a:srgbClr val="D20000"/>
                </a:solidFill>
              </a:rPr>
              <a:t>*</a:t>
            </a:r>
            <a:r>
              <a:rPr lang="en-US" sz="2800" b="1" dirty="0"/>
              <a:t> and  </a:t>
            </a:r>
            <a:r>
              <a:rPr lang="en-US" b="1" dirty="0">
                <a:solidFill>
                  <a:srgbClr val="D20000"/>
                </a:solidFill>
              </a:rPr>
              <a:t>.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2C14DE"/>
                </a:solidFill>
              </a:rPr>
              <a:t>operators</a:t>
            </a:r>
            <a:r>
              <a:rPr lang="en-US" sz="2800" b="1" dirty="0"/>
              <a:t> OR </a:t>
            </a:r>
            <a:r>
              <a:rPr lang="en-US" sz="2800" b="1" dirty="0">
                <a:solidFill>
                  <a:srgbClr val="D20000"/>
                </a:solidFill>
              </a:rPr>
              <a:t>-&gt;</a:t>
            </a:r>
            <a:r>
              <a:rPr lang="en-US" sz="2800" b="1" dirty="0"/>
              <a:t> to </a:t>
            </a:r>
            <a:r>
              <a:rPr lang="en-US" sz="2800" b="1" dirty="0">
                <a:solidFill>
                  <a:srgbClr val="2C14DE"/>
                </a:solidFill>
              </a:rPr>
              <a:t>access members</a:t>
            </a:r>
            <a:r>
              <a:rPr lang="en-US" sz="2800" b="1" dirty="0"/>
              <a:t>: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7" y="1646276"/>
            <a:ext cx="8608223" cy="87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33800"/>
            <a:ext cx="4038600" cy="7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Pointers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u="sng" dirty="0">
                <a:solidFill>
                  <a:srgbClr val="2C14DE"/>
                </a:solidFill>
              </a:rPr>
              <a:t>Dynamic Object Creation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1" y="1600200"/>
            <a:ext cx="861309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Reference to Objects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9756" y="995680"/>
            <a:ext cx="9028044" cy="5862320"/>
          </a:xfrm>
        </p:spPr>
        <p:txBody>
          <a:bodyPr/>
          <a:lstStyle/>
          <a:p>
            <a:r>
              <a:rPr lang="en-US" sz="2800" b="1" u="sng" dirty="0">
                <a:solidFill>
                  <a:srgbClr val="D20000"/>
                </a:solidFill>
              </a:rPr>
              <a:t>Reference</a:t>
            </a:r>
            <a:r>
              <a:rPr lang="en-US" sz="2800" b="1" dirty="0">
                <a:solidFill>
                  <a:srgbClr val="D20000"/>
                </a:solidFill>
              </a:rPr>
              <a:t> </a:t>
            </a:r>
            <a:r>
              <a:rPr lang="en-US" sz="2800" b="1" dirty="0"/>
              <a:t>is an </a:t>
            </a:r>
            <a:r>
              <a:rPr lang="en-US" sz="2800" b="1" dirty="0">
                <a:solidFill>
                  <a:srgbClr val="008000"/>
                </a:solidFill>
              </a:rPr>
              <a:t>alias </a:t>
            </a:r>
            <a:r>
              <a:rPr lang="en-US" sz="2800" b="1" dirty="0"/>
              <a:t>to an </a:t>
            </a:r>
            <a:r>
              <a:rPr lang="en-US" sz="2800" b="1" dirty="0">
                <a:solidFill>
                  <a:srgbClr val="2C14DE"/>
                </a:solidFill>
              </a:rPr>
              <a:t>existing object</a:t>
            </a:r>
          </a:p>
          <a:p>
            <a:endParaRPr lang="en-US" sz="2800" b="1" dirty="0">
              <a:solidFill>
                <a:srgbClr val="2C14DE"/>
              </a:solidFill>
            </a:endParaRPr>
          </a:p>
          <a:p>
            <a:endParaRPr lang="en-US" sz="2800" b="1" dirty="0">
              <a:solidFill>
                <a:srgbClr val="2C14DE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800"/>
            <a:ext cx="6934200" cy="52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D20000"/>
                </a:solidFill>
              </a:rPr>
              <a:t>Reference to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2" y="1058400"/>
            <a:ext cx="8221258" cy="442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562600"/>
            <a:ext cx="8292163" cy="1028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55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91439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" y="167721"/>
            <a:ext cx="88773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96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20000"/>
                </a:solidFill>
              </a:rPr>
              <a:t>Reference</a:t>
            </a:r>
            <a:r>
              <a:rPr spc="-140" dirty="0">
                <a:solidFill>
                  <a:srgbClr val="D20000"/>
                </a:solidFill>
              </a:rPr>
              <a:t> </a:t>
            </a:r>
            <a:r>
              <a:rPr dirty="0">
                <a:solidFill>
                  <a:srgbClr val="D20000"/>
                </a:solidFill>
              </a:rPr>
              <a:t>and</a:t>
            </a:r>
            <a:r>
              <a:rPr spc="-90" dirty="0">
                <a:solidFill>
                  <a:srgbClr val="D20000"/>
                </a:solidFill>
              </a:rPr>
              <a:t> </a:t>
            </a:r>
            <a:r>
              <a:rPr spc="-10" dirty="0">
                <a:solidFill>
                  <a:srgbClr val="D20000"/>
                </a:solidFill>
              </a:rPr>
              <a:t>Pointers</a:t>
            </a:r>
            <a:r>
              <a:rPr spc="-130" dirty="0">
                <a:solidFill>
                  <a:srgbClr val="D20000"/>
                </a:solidFill>
              </a:rPr>
              <a:t> </a:t>
            </a:r>
            <a:r>
              <a:rPr dirty="0">
                <a:solidFill>
                  <a:srgbClr val="D20000"/>
                </a:solidFill>
              </a:rPr>
              <a:t>to</a:t>
            </a:r>
            <a:r>
              <a:rPr spc="-90" dirty="0">
                <a:solidFill>
                  <a:srgbClr val="D20000"/>
                </a:solidFill>
              </a:rPr>
              <a:t> </a:t>
            </a:r>
            <a:r>
              <a:rPr spc="-10" dirty="0">
                <a:solidFill>
                  <a:srgbClr val="D20000"/>
                </a:solidFill>
              </a:rPr>
              <a:t>Objects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446" y="1073612"/>
            <a:ext cx="8587740" cy="5736590"/>
            <a:chOff x="192446" y="1073612"/>
            <a:chExt cx="8587740" cy="5736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46" y="1073612"/>
              <a:ext cx="6677789" cy="57360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2855" y="1961388"/>
              <a:ext cx="4216908" cy="2039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764" y="1987296"/>
              <a:ext cx="4114799" cy="19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744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Interface </a:t>
            </a:r>
            <a:r>
              <a:rPr lang="en-US" b="1" dirty="0" err="1">
                <a:solidFill>
                  <a:srgbClr val="D20000"/>
                </a:solidFill>
              </a:rPr>
              <a:t>vs</a:t>
            </a:r>
            <a:r>
              <a:rPr lang="en-US" b="1" dirty="0">
                <a:solidFill>
                  <a:srgbClr val="D20000"/>
                </a:solidFill>
              </a:rPr>
              <a:t> Implementation </a:t>
            </a:r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20000"/>
                </a:solidFill>
              </a:rPr>
              <a:t>Separating</a:t>
            </a:r>
            <a:r>
              <a:rPr lang="en-US" dirty="0">
                <a:solidFill>
                  <a:srgbClr val="D20000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interface</a:t>
            </a:r>
            <a:r>
              <a:rPr lang="en-US" dirty="0"/>
              <a:t> from </a:t>
            </a:r>
            <a:r>
              <a:rPr lang="en-US" b="1" dirty="0">
                <a:solidFill>
                  <a:srgbClr val="2C14DE"/>
                </a:solidFill>
              </a:rPr>
              <a:t>implementation</a:t>
            </a:r>
          </a:p>
          <a:p>
            <a:pPr lvl="1"/>
            <a:r>
              <a:rPr lang="en-US" sz="3200" b="1" dirty="0">
                <a:solidFill>
                  <a:srgbClr val="008000"/>
                </a:solidFill>
              </a:rPr>
              <a:t>Makes it easier to modify programs</a:t>
            </a:r>
          </a:p>
          <a:p>
            <a:pPr lvl="1"/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sz="3200" b="1" dirty="0">
                <a:solidFill>
                  <a:srgbClr val="D20000"/>
                </a:solidFill>
              </a:rPr>
              <a:t>Header files</a:t>
            </a:r>
          </a:p>
          <a:p>
            <a:pPr lvl="2"/>
            <a:r>
              <a:rPr lang="en-US" sz="2800" b="1" dirty="0"/>
              <a:t>Contains</a:t>
            </a:r>
            <a:r>
              <a:rPr lang="en-US" sz="2800" dirty="0"/>
              <a:t> </a:t>
            </a:r>
            <a:r>
              <a:rPr lang="en-US" sz="2800" b="1" u="sng" dirty="0">
                <a:solidFill>
                  <a:srgbClr val="2C14DE"/>
                </a:solidFill>
              </a:rPr>
              <a:t>class definitions </a:t>
            </a:r>
            <a:r>
              <a:rPr lang="en-US" sz="2800" dirty="0"/>
              <a:t>and </a:t>
            </a:r>
            <a:r>
              <a:rPr lang="en-US" sz="2800" b="1" u="sng" dirty="0">
                <a:solidFill>
                  <a:srgbClr val="2C14DE"/>
                </a:solidFill>
              </a:rPr>
              <a:t>function prototypes</a:t>
            </a:r>
          </a:p>
          <a:p>
            <a:pPr lvl="1"/>
            <a:endParaRPr lang="en-US" b="1" dirty="0">
              <a:solidFill>
                <a:srgbClr val="2C14DE"/>
              </a:solidFill>
            </a:endParaRPr>
          </a:p>
          <a:p>
            <a:pPr lvl="1"/>
            <a:r>
              <a:rPr lang="en-US" sz="3200" b="1" dirty="0">
                <a:solidFill>
                  <a:srgbClr val="D20000"/>
                </a:solidFill>
              </a:rPr>
              <a:t>Source-code files</a:t>
            </a:r>
          </a:p>
          <a:p>
            <a:pPr lvl="2"/>
            <a:r>
              <a:rPr lang="en-US" sz="2800" b="1" dirty="0"/>
              <a:t>Contains</a:t>
            </a:r>
            <a:r>
              <a:rPr lang="en-US" sz="2800" dirty="0"/>
              <a:t> </a:t>
            </a:r>
            <a:r>
              <a:rPr lang="en-US" sz="2800" b="1" u="sng" dirty="0">
                <a:solidFill>
                  <a:srgbClr val="2C14DE"/>
                </a:solidFill>
              </a:rPr>
              <a:t>member function definitions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0"/>
          <p:cNvGrpSpPr>
            <a:grpSpLocks/>
          </p:cNvGrpSpPr>
          <p:nvPr/>
        </p:nvGrpSpPr>
        <p:grpSpPr bwMode="auto">
          <a:xfrm>
            <a:off x="76200" y="228600"/>
            <a:ext cx="6705600" cy="6400800"/>
            <a:chOff x="0" y="0"/>
            <a:chExt cx="3072" cy="8228"/>
          </a:xfrm>
        </p:grpSpPr>
        <p:grpSp>
          <p:nvGrpSpPr>
            <p:cNvPr id="9225" name="Group 27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289" name="Rectangle 26"/>
              <p:cNvSpPr>
                <a:spLocks noChangeArrowheads="1"/>
              </p:cNvSpPr>
              <p:nvPr/>
            </p:nvSpPr>
            <p:spPr bwMode="auto">
              <a:xfrm>
                <a:off x="0" y="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9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Fig. 6.5: time1.h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6" name="Group 29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287" name="Rectangle 28"/>
              <p:cNvSpPr>
                <a:spLocks noChangeArrowheads="1"/>
              </p:cNvSpPr>
              <p:nvPr/>
            </p:nvSpPr>
            <p:spPr bwMode="auto">
              <a:xfrm>
                <a:off x="0" y="38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8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Declaration of the Time class.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7" name="Group 31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285" name="Rectangle 30"/>
              <p:cNvSpPr>
                <a:spLocks noChangeArrowheads="1"/>
              </p:cNvSpPr>
              <p:nvPr/>
            </p:nvSpPr>
            <p:spPr bwMode="auto">
              <a:xfrm>
                <a:off x="0" y="75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6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Member functions are defined in time1.cpp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8" name="Group 3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283" name="Rectangle 32"/>
              <p:cNvSpPr>
                <a:spLocks noChangeArrowheads="1"/>
              </p:cNvSpPr>
              <p:nvPr/>
            </p:nvSpPr>
            <p:spPr bwMode="auto">
              <a:xfrm>
                <a:off x="0" y="113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4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29" name="Group 35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281" name="Rectangle 34"/>
              <p:cNvSpPr>
                <a:spLocks noChangeArrowheads="1"/>
              </p:cNvSpPr>
              <p:nvPr/>
            </p:nvSpPr>
            <p:spPr bwMode="auto">
              <a:xfrm>
                <a:off x="0" y="150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2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prevent multiple inclusions of header file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0" name="Group 37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79" name="Rectangle 36"/>
              <p:cNvSpPr>
                <a:spLocks noChangeArrowheads="1"/>
              </p:cNvSpPr>
              <p:nvPr/>
            </p:nvSpPr>
            <p:spPr bwMode="auto">
              <a:xfrm>
                <a:off x="0" y="187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80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#</a:t>
                </a:r>
                <a:r>
                  <a:rPr lang="en-US" sz="1200" b="1" dirty="0" err="1">
                    <a:latin typeface="Courier New" panose="02070309020205020404" pitchFamily="49" charset="0"/>
                  </a:rPr>
                  <a:t>ifndef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TIME1_H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1" name="Group 39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277" name="Rectangle 38"/>
              <p:cNvSpPr>
                <a:spLocks noChangeArrowheads="1"/>
              </p:cNvSpPr>
              <p:nvPr/>
            </p:nvSpPr>
            <p:spPr bwMode="auto">
              <a:xfrm>
                <a:off x="0" y="225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8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#define TIME1_H</a:t>
                </a: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2" name="Group 41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275" name="Rectangle 40"/>
              <p:cNvSpPr>
                <a:spLocks noChangeArrowheads="1"/>
              </p:cNvSpPr>
              <p:nvPr/>
            </p:nvSpPr>
            <p:spPr bwMode="auto">
              <a:xfrm>
                <a:off x="0" y="262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6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3" name="Group 43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273" name="Rectangle 42"/>
              <p:cNvSpPr>
                <a:spLocks noChangeArrowheads="1"/>
              </p:cNvSpPr>
              <p:nvPr/>
            </p:nvSpPr>
            <p:spPr bwMode="auto">
              <a:xfrm>
                <a:off x="0" y="300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4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Time abstract data type definition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4" name="Group 45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9271" name="Rectangle 44"/>
              <p:cNvSpPr>
                <a:spLocks noChangeArrowheads="1"/>
              </p:cNvSpPr>
              <p:nvPr/>
            </p:nvSpPr>
            <p:spPr bwMode="auto">
              <a:xfrm>
                <a:off x="0" y="337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2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class</a:t>
                </a:r>
                <a:r>
                  <a:rPr lang="en-US" sz="1200" b="1">
                    <a:latin typeface="Courier New" panose="02070309020205020404" pitchFamily="49" charset="0"/>
                  </a:rPr>
                  <a:t> Time {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5" name="Group 47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9269" name="Rectangle 46"/>
              <p:cNvSpPr>
                <a:spLocks noChangeArrowheads="1"/>
              </p:cNvSpPr>
              <p:nvPr/>
            </p:nvSpPr>
            <p:spPr bwMode="auto">
              <a:xfrm>
                <a:off x="0" y="374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70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public: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6" name="Group 49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9267" name="Rectangle 48"/>
              <p:cNvSpPr>
                <a:spLocks noChangeArrowheads="1"/>
              </p:cNvSpPr>
              <p:nvPr/>
            </p:nvSpPr>
            <p:spPr bwMode="auto">
              <a:xfrm>
                <a:off x="0" y="412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8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latin typeface="Courier New" panose="02070309020205020404" pitchFamily="49" charset="0"/>
                  </a:rPr>
                  <a:t>   Time();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constructor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7" name="Group 51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9265" name="Rectangle 50"/>
              <p:cNvSpPr>
                <a:spLocks noChangeArrowheads="1"/>
              </p:cNvSpPr>
              <p:nvPr/>
            </p:nvSpPr>
            <p:spPr bwMode="auto">
              <a:xfrm>
                <a:off x="0" y="449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6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setTime( int, int, int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set hour, minute, second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8" name="Group 5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9263" name="Rectangle 52"/>
              <p:cNvSpPr>
                <a:spLocks noChangeArrowheads="1"/>
              </p:cNvSpPr>
              <p:nvPr/>
            </p:nvSpPr>
            <p:spPr bwMode="auto">
              <a:xfrm>
                <a:off x="0" y="487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4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printMilitary();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military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39" name="Group 55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9261" name="Rectangle 54"/>
              <p:cNvSpPr>
                <a:spLocks noChangeArrowheads="1"/>
              </p:cNvSpPr>
              <p:nvPr/>
            </p:nvSpPr>
            <p:spPr bwMode="auto">
              <a:xfrm>
                <a:off x="0" y="524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2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latin typeface="Courier New" panose="02070309020205020404" pitchFamily="49" charset="0"/>
                  </a:rPr>
                  <a:t> printStandard();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print standard time format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0" name="Group 57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9259" name="Rectangle 56"/>
              <p:cNvSpPr>
                <a:spLocks noChangeArrowheads="1"/>
              </p:cNvSpPr>
              <p:nvPr/>
            </p:nvSpPr>
            <p:spPr bwMode="auto">
              <a:xfrm>
                <a:off x="0" y="561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60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private: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1" name="Group 59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9257" name="Rectangle 58"/>
              <p:cNvSpPr>
                <a:spLocks noChangeArrowheads="1"/>
              </p:cNvSpPr>
              <p:nvPr/>
            </p:nvSpPr>
            <p:spPr bwMode="auto">
              <a:xfrm>
                <a:off x="0" y="599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hour;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0 - 23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2" name="Group 61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9255" name="Rectangle 60"/>
              <p:cNvSpPr>
                <a:spLocks noChangeArrowheads="1"/>
              </p:cNvSpPr>
              <p:nvPr/>
            </p:nvSpPr>
            <p:spPr bwMode="auto">
              <a:xfrm>
                <a:off x="0" y="6367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6" name="Rectangle 21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latin typeface="Courier New" panose="02070309020205020404" pitchFamily="49" charset="0"/>
                  </a:rPr>
                  <a:t> minute;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 // 0 - 59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3" name="Group 63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9253" name="Rectangle 62"/>
              <p:cNvSpPr>
                <a:spLocks noChangeArrowheads="1"/>
              </p:cNvSpPr>
              <p:nvPr/>
            </p:nvSpPr>
            <p:spPr bwMode="auto">
              <a:xfrm>
                <a:off x="0" y="6741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4" name="Rectangle 22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latin typeface="Courier New" panose="02070309020205020404" pitchFamily="49" charset="0"/>
                  </a:rPr>
                  <a:t> second;   </a:t>
                </a:r>
                <a:r>
                  <a:rPr 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// 0 - 59</a:t>
                </a:r>
                <a:endParaRPr lang="en-US" sz="1200" b="1" dirty="0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4" name="Group 65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9251" name="Rectangle 64"/>
              <p:cNvSpPr>
                <a:spLocks noChangeArrowheads="1"/>
              </p:cNvSpPr>
              <p:nvPr/>
            </p:nvSpPr>
            <p:spPr bwMode="auto">
              <a:xfrm>
                <a:off x="0" y="7115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2" name="Rectangle 2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latin typeface="Courier New" panose="02070309020205020404" pitchFamily="49" charset="0"/>
                  </a:rPr>
                  <a:t>};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5" name="Group 67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9249" name="Rectangle 66"/>
              <p:cNvSpPr>
                <a:spLocks noChangeArrowheads="1"/>
              </p:cNvSpPr>
              <p:nvPr/>
            </p:nvSpPr>
            <p:spPr bwMode="auto">
              <a:xfrm>
                <a:off x="0" y="7489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50" name="Rectangle 2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endParaRPr lang="en-US" sz="1200" b="1">
                  <a:latin typeface="Courier New" panose="02070309020205020404" pitchFamily="49" charset="0"/>
                </a:endParaRP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246" name="Group 69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9247" name="Rectangle 68"/>
              <p:cNvSpPr>
                <a:spLocks noChangeArrowheads="1"/>
              </p:cNvSpPr>
              <p:nvPr/>
            </p:nvSpPr>
            <p:spPr bwMode="auto">
              <a:xfrm>
                <a:off x="0" y="7863"/>
                <a:ext cx="85" cy="35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fr-FR" sz="1200"/>
              </a:p>
            </p:txBody>
          </p:sp>
          <p:sp>
            <p:nvSpPr>
              <p:cNvPr id="9248" name="Rectangle 25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latin typeface="Courier New" panose="02070309020205020404" pitchFamily="49" charset="0"/>
                  </a:rPr>
                  <a:t>#endif</a:t>
                </a:r>
              </a:p>
              <a:p>
                <a:pPr eaLnBrk="1" hangingPunct="1"/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1828800" y="2127250"/>
            <a:ext cx="7086600" cy="1022350"/>
            <a:chOff x="1152" y="1340"/>
            <a:chExt cx="4394" cy="644"/>
          </a:xfrm>
        </p:grpSpPr>
        <p:sp>
          <p:nvSpPr>
            <p:cNvPr id="9223" name="Line 74"/>
            <p:cNvSpPr>
              <a:spLocks noChangeShapeType="1"/>
            </p:cNvSpPr>
            <p:nvPr/>
          </p:nvSpPr>
          <p:spPr bwMode="auto">
            <a:xfrm flipH="1" flipV="1">
              <a:off x="1152" y="1340"/>
              <a:ext cx="292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224" name="Text Box 73"/>
            <p:cNvSpPr txBox="1">
              <a:spLocks noChangeArrowheads="1"/>
            </p:cNvSpPr>
            <p:nvPr/>
          </p:nvSpPr>
          <p:spPr bwMode="auto">
            <a:xfrm>
              <a:off x="3216" y="1344"/>
              <a:ext cx="2330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/>
                <a:t>If </a:t>
              </a:r>
              <a:r>
                <a:rPr lang="en-US" sz="1200" b="1">
                  <a:latin typeface="Courier New" panose="02070309020205020404" pitchFamily="49" charset="0"/>
                </a:rPr>
                <a:t>time1.h</a:t>
              </a:r>
              <a:r>
                <a:rPr lang="en-US" sz="1200"/>
                <a:t> (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) is not defined (</a:t>
              </a:r>
              <a:r>
                <a:rPr lang="en-US" sz="1200" b="1">
                  <a:latin typeface="Courier New" panose="02070309020205020404" pitchFamily="49" charset="0"/>
                </a:rPr>
                <a:t>#ifndef</a:t>
              </a:r>
              <a:r>
                <a:rPr lang="en-US" sz="1200"/>
                <a:t>) then it is loaded (</a:t>
              </a:r>
              <a:r>
                <a:rPr lang="en-US" sz="1200" b="1">
                  <a:latin typeface="Courier New" panose="02070309020205020404" pitchFamily="49" charset="0"/>
                </a:rPr>
                <a:t>#define</a:t>
              </a:r>
              <a:r>
                <a:rPr lang="en-US" sz="1200"/>
                <a:t> 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).  If </a:t>
              </a:r>
              <a:r>
                <a:rPr lang="en-US" sz="1200" b="1">
                  <a:latin typeface="Courier New" panose="02070309020205020404" pitchFamily="49" charset="0"/>
                </a:rPr>
                <a:t>TIME1_H</a:t>
              </a:r>
              <a:r>
                <a:rPr lang="en-US" sz="1200"/>
                <a:t> </a:t>
              </a:r>
              <a:r>
                <a:rPr lang="en-US" sz="1200" i="1"/>
                <a:t>is</a:t>
              </a:r>
              <a:r>
                <a:rPr lang="en-US" sz="1200"/>
                <a:t> already defined, then everything up to </a:t>
              </a:r>
              <a:r>
                <a:rPr lang="en-US" sz="1200" b="1">
                  <a:latin typeface="Courier New" panose="02070309020205020404" pitchFamily="49" charset="0"/>
                </a:rPr>
                <a:t>#endif</a:t>
              </a:r>
              <a:r>
                <a:rPr lang="en-US" sz="1200">
                  <a:latin typeface="Courier New" panose="02070309020205020404" pitchFamily="49" charset="0"/>
                </a:rPr>
                <a:t> </a:t>
              </a:r>
              <a:r>
                <a:rPr lang="en-US" sz="1200"/>
                <a:t>is ignored.</a:t>
              </a:r>
            </a:p>
            <a:p>
              <a:pPr eaLnBrk="1" hangingPunct="1"/>
              <a:r>
                <a:rPr lang="en-US" sz="1200"/>
                <a:t>This prevents loading a header file multiple times.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8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699"/>
            <a:ext cx="9107556" cy="93218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 pitchFamily="34" charset="0"/>
              </a:rPr>
              <a:t>Class Data Members and Member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67818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The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</a:rPr>
              <a:t>data items </a:t>
            </a:r>
            <a:r>
              <a:rPr lang="en-US" dirty="0">
                <a:latin typeface="Calibri" pitchFamily="34" charset="0"/>
              </a:rPr>
              <a:t>within a </a:t>
            </a:r>
            <a:r>
              <a:rPr lang="en-US" b="1" dirty="0">
                <a:latin typeface="Calibri" pitchFamily="34" charset="0"/>
              </a:rPr>
              <a:t>class</a:t>
            </a:r>
            <a:r>
              <a:rPr lang="en-US" dirty="0">
                <a:latin typeface="Calibri" pitchFamily="34" charset="0"/>
              </a:rPr>
              <a:t> are called </a:t>
            </a:r>
            <a:r>
              <a:rPr lang="en-US" b="1" i="1" u="sng" dirty="0">
                <a:solidFill>
                  <a:srgbClr val="C00000"/>
                </a:solidFill>
                <a:latin typeface="Calibri" pitchFamily="34" charset="0"/>
              </a:rPr>
              <a:t>data members</a:t>
            </a:r>
            <a:r>
              <a:rPr lang="en-US" u="sng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or </a:t>
            </a:r>
            <a:r>
              <a:rPr lang="en-US" b="1" i="1" u="sng" dirty="0">
                <a:solidFill>
                  <a:srgbClr val="C00000"/>
                </a:solidFill>
                <a:latin typeface="Calibri" pitchFamily="34" charset="0"/>
              </a:rPr>
              <a:t>data fields</a:t>
            </a:r>
            <a:r>
              <a:rPr lang="en-US" u="sng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or </a:t>
            </a:r>
            <a:r>
              <a:rPr lang="en-US" b="1" i="1" u="sng" dirty="0">
                <a:solidFill>
                  <a:srgbClr val="C00000"/>
                </a:solidFill>
                <a:latin typeface="Calibri" pitchFamily="34" charset="0"/>
              </a:rPr>
              <a:t>instance variables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solidFill>
                <a:srgbClr val="2C14DE"/>
              </a:solidFill>
              <a:latin typeface="Calibri" pitchFamily="34" charset="0"/>
            </a:endParaRPr>
          </a:p>
          <a:p>
            <a:pPr algn="just"/>
            <a:r>
              <a:rPr lang="en-US" b="1" i="1" dirty="0">
                <a:solidFill>
                  <a:srgbClr val="2C14DE"/>
                </a:solidFill>
                <a:latin typeface="Calibri" pitchFamily="34" charset="0"/>
              </a:rPr>
              <a:t>Member functions</a:t>
            </a:r>
            <a:r>
              <a:rPr lang="en-US" dirty="0">
                <a:solidFill>
                  <a:srgbClr val="2C14DE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are </a:t>
            </a:r>
            <a:r>
              <a:rPr lang="en-US" b="1" dirty="0">
                <a:latin typeface="Calibri" pitchFamily="34" charset="0"/>
              </a:rPr>
              <a:t>functions</a:t>
            </a:r>
            <a:r>
              <a:rPr lang="en-US" dirty="0">
                <a:latin typeface="Calibri" pitchFamily="34" charset="0"/>
              </a:rPr>
              <a:t> that are </a:t>
            </a:r>
            <a:r>
              <a:rPr lang="en-US" b="1" dirty="0">
                <a:latin typeface="Calibri" pitchFamily="34" charset="0"/>
              </a:rPr>
              <a:t>included</a:t>
            </a:r>
            <a:r>
              <a:rPr lang="en-US" dirty="0">
                <a:latin typeface="Calibri" pitchFamily="34" charset="0"/>
              </a:rPr>
              <a:t> within a </a:t>
            </a:r>
            <a:r>
              <a:rPr lang="en-US" b="1" dirty="0">
                <a:latin typeface="Calibri" pitchFamily="34" charset="0"/>
              </a:rPr>
              <a:t>class</a:t>
            </a:r>
            <a:r>
              <a:rPr lang="en-US" dirty="0">
                <a:latin typeface="Calibri" pitchFamily="34" charset="0"/>
              </a:rPr>
              <a:t>. Also known as </a:t>
            </a:r>
            <a:r>
              <a:rPr lang="en-US" b="1" i="1" u="sng" dirty="0">
                <a:solidFill>
                  <a:srgbClr val="C00000"/>
                </a:solidFill>
                <a:latin typeface="Calibri" pitchFamily="34" charset="0"/>
              </a:rPr>
              <a:t>instance functions</a:t>
            </a:r>
            <a:r>
              <a:rPr lang="en-US" dirty="0">
                <a:latin typeface="Calibri" pitchFamily="34" charset="0"/>
              </a:rPr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56184"/>
            <a:ext cx="1853411" cy="377301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1"/>
          <p:cNvGrpSpPr>
            <a:grpSpLocks/>
          </p:cNvGrpSpPr>
          <p:nvPr/>
        </p:nvGrpSpPr>
        <p:grpSpPr bwMode="auto">
          <a:xfrm>
            <a:off x="0" y="0"/>
            <a:ext cx="6705600" cy="190500"/>
            <a:chOff x="0" y="0"/>
            <a:chExt cx="3072" cy="374"/>
          </a:xfrm>
        </p:grpSpPr>
        <p:sp>
          <p:nvSpPr>
            <p:cNvPr id="10356" name="Rectangle 40"/>
            <p:cNvSpPr>
              <a:spLocks noChangeArrowheads="1"/>
            </p:cNvSpPr>
            <p:nvPr/>
          </p:nvSpPr>
          <p:spPr bwMode="auto">
            <a:xfrm>
              <a:off x="0" y="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Fig. 6.5: time1.cpp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3" name="Group 43"/>
          <p:cNvGrpSpPr>
            <a:grpSpLocks/>
          </p:cNvGrpSpPr>
          <p:nvPr/>
        </p:nvGrpSpPr>
        <p:grpSpPr bwMode="auto">
          <a:xfrm>
            <a:off x="0" y="190500"/>
            <a:ext cx="6705600" cy="190500"/>
            <a:chOff x="0" y="374"/>
            <a:chExt cx="3072" cy="374"/>
          </a:xfrm>
        </p:grpSpPr>
        <p:sp>
          <p:nvSpPr>
            <p:cNvPr id="10354" name="Rectangle 42"/>
            <p:cNvSpPr>
              <a:spLocks noChangeArrowheads="1"/>
            </p:cNvSpPr>
            <p:nvPr/>
          </p:nvSpPr>
          <p:spPr bwMode="auto">
            <a:xfrm>
              <a:off x="0" y="37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5" name="Rectangle 5"/>
            <p:cNvSpPr>
              <a:spLocks noChangeArrowheads="1"/>
            </p:cNvSpPr>
            <p:nvPr/>
          </p:nvSpPr>
          <p:spPr bwMode="auto">
            <a:xfrm>
              <a:off x="0" y="37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Member function definitions for Time class.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4" name="Group 45"/>
          <p:cNvGrpSpPr>
            <a:grpSpLocks/>
          </p:cNvGrpSpPr>
          <p:nvPr/>
        </p:nvGrpSpPr>
        <p:grpSpPr bwMode="auto">
          <a:xfrm>
            <a:off x="0" y="381000"/>
            <a:ext cx="6705600" cy="190500"/>
            <a:chOff x="0" y="748"/>
            <a:chExt cx="3072" cy="374"/>
          </a:xfrm>
        </p:grpSpPr>
        <p:sp>
          <p:nvSpPr>
            <p:cNvPr id="10352" name="Rectangle 44"/>
            <p:cNvSpPr>
              <a:spLocks noChangeArrowheads="1"/>
            </p:cNvSpPr>
            <p:nvPr/>
          </p:nvSpPr>
          <p:spPr bwMode="auto">
            <a:xfrm>
              <a:off x="0" y="75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3" name="Rectangle 6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200" b="1" dirty="0">
                  <a:latin typeface="Courier New" panose="02070309020205020404" pitchFamily="49" charset="0"/>
                </a:rPr>
                <a:t>#include &lt;</a:t>
              </a:r>
              <a:r>
                <a:rPr lang="en-US" sz="1200" b="1" dirty="0" err="1">
                  <a:latin typeface="Courier New" panose="02070309020205020404" pitchFamily="49" charset="0"/>
                </a:rPr>
                <a:t>iostream</a:t>
              </a:r>
              <a:r>
                <a:rPr lang="en-US" sz="1200" b="1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5" name="Group 47"/>
          <p:cNvGrpSpPr>
            <a:grpSpLocks/>
          </p:cNvGrpSpPr>
          <p:nvPr/>
        </p:nvGrpSpPr>
        <p:grpSpPr bwMode="auto">
          <a:xfrm>
            <a:off x="0" y="571500"/>
            <a:ext cx="6705600" cy="190500"/>
            <a:chOff x="0" y="1122"/>
            <a:chExt cx="3072" cy="374"/>
          </a:xfrm>
        </p:grpSpPr>
        <p:sp>
          <p:nvSpPr>
            <p:cNvPr id="10350" name="Rectangle 46"/>
            <p:cNvSpPr>
              <a:spLocks noChangeArrowheads="1"/>
            </p:cNvSpPr>
            <p:nvPr/>
          </p:nvSpPr>
          <p:spPr bwMode="auto">
            <a:xfrm>
              <a:off x="0" y="112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51" name="Rectangle 7"/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6" name="Group 49"/>
          <p:cNvGrpSpPr>
            <a:grpSpLocks/>
          </p:cNvGrpSpPr>
          <p:nvPr/>
        </p:nvGrpSpPr>
        <p:grpSpPr bwMode="auto">
          <a:xfrm>
            <a:off x="0" y="762000"/>
            <a:ext cx="6705600" cy="190500"/>
            <a:chOff x="0" y="1496"/>
            <a:chExt cx="3072" cy="374"/>
          </a:xfrm>
        </p:grpSpPr>
        <p:sp>
          <p:nvSpPr>
            <p:cNvPr id="10348" name="Rectangle 48"/>
            <p:cNvSpPr>
              <a:spLocks noChangeArrowheads="1"/>
            </p:cNvSpPr>
            <p:nvPr/>
          </p:nvSpPr>
          <p:spPr bwMode="auto">
            <a:xfrm>
              <a:off x="0" y="150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9" name="Rectangle 8"/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using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std</a:t>
              </a:r>
              <a:r>
                <a:rPr lang="en-US" sz="1200" b="1" dirty="0">
                  <a:latin typeface="Courier New" panose="02070309020205020404" pitchFamily="49" charset="0"/>
                </a:rPr>
                <a:t>::</a:t>
              </a:r>
              <a:r>
                <a:rPr lang="en-US" sz="1200" b="1" dirty="0" err="1">
                  <a:latin typeface="Courier New" panose="02070309020205020404" pitchFamily="49" charset="0"/>
                </a:rPr>
                <a:t>cout</a:t>
              </a:r>
              <a:r>
                <a:rPr lang="en-US" sz="12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7" name="Group 51"/>
          <p:cNvGrpSpPr>
            <a:grpSpLocks/>
          </p:cNvGrpSpPr>
          <p:nvPr/>
        </p:nvGrpSpPr>
        <p:grpSpPr bwMode="auto">
          <a:xfrm>
            <a:off x="0" y="952500"/>
            <a:ext cx="6705600" cy="190500"/>
            <a:chOff x="0" y="1870"/>
            <a:chExt cx="3072" cy="374"/>
          </a:xfrm>
        </p:grpSpPr>
        <p:sp>
          <p:nvSpPr>
            <p:cNvPr id="10346" name="Rectangle 50"/>
            <p:cNvSpPr>
              <a:spLocks noChangeArrowheads="1"/>
            </p:cNvSpPr>
            <p:nvPr/>
          </p:nvSpPr>
          <p:spPr bwMode="auto">
            <a:xfrm>
              <a:off x="0" y="187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7" name="Rectangle 9"/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8" name="Group 53"/>
          <p:cNvGrpSpPr>
            <a:grpSpLocks/>
          </p:cNvGrpSpPr>
          <p:nvPr/>
        </p:nvGrpSpPr>
        <p:grpSpPr bwMode="auto">
          <a:xfrm>
            <a:off x="0" y="1143000"/>
            <a:ext cx="6705600" cy="190500"/>
            <a:chOff x="0" y="2244"/>
            <a:chExt cx="3072" cy="374"/>
          </a:xfrm>
        </p:grpSpPr>
        <p:sp>
          <p:nvSpPr>
            <p:cNvPr id="10344" name="Rectangle 52"/>
            <p:cNvSpPr>
              <a:spLocks noChangeArrowheads="1"/>
            </p:cNvSpPr>
            <p:nvPr/>
          </p:nvSpPr>
          <p:spPr bwMode="auto">
            <a:xfrm>
              <a:off x="0" y="224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5" name="Rectangle 10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200" b="1" dirty="0">
                  <a:latin typeface="Courier New" panose="02070309020205020404" pitchFamily="49" charset="0"/>
                </a:rPr>
                <a:t>#include "time1.h"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9" name="Group 55"/>
          <p:cNvGrpSpPr>
            <a:grpSpLocks/>
          </p:cNvGrpSpPr>
          <p:nvPr/>
        </p:nvGrpSpPr>
        <p:grpSpPr bwMode="auto">
          <a:xfrm>
            <a:off x="0" y="1333500"/>
            <a:ext cx="6705600" cy="190500"/>
            <a:chOff x="0" y="2618"/>
            <a:chExt cx="3072" cy="374"/>
          </a:xfrm>
        </p:grpSpPr>
        <p:sp>
          <p:nvSpPr>
            <p:cNvPr id="10342" name="Rectangle 54"/>
            <p:cNvSpPr>
              <a:spLocks noChangeArrowheads="1"/>
            </p:cNvSpPr>
            <p:nvPr/>
          </p:nvSpPr>
          <p:spPr bwMode="auto">
            <a:xfrm>
              <a:off x="0" y="262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3" name="Rectangle 11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0" name="Group 57"/>
          <p:cNvGrpSpPr>
            <a:grpSpLocks/>
          </p:cNvGrpSpPr>
          <p:nvPr/>
        </p:nvGrpSpPr>
        <p:grpSpPr bwMode="auto">
          <a:xfrm>
            <a:off x="0" y="1524000"/>
            <a:ext cx="6705600" cy="190500"/>
            <a:chOff x="0" y="2992"/>
            <a:chExt cx="3072" cy="374"/>
          </a:xfrm>
        </p:grpSpPr>
        <p:sp>
          <p:nvSpPr>
            <p:cNvPr id="10340" name="Rectangle 56"/>
            <p:cNvSpPr>
              <a:spLocks noChangeArrowheads="1"/>
            </p:cNvSpPr>
            <p:nvPr/>
          </p:nvSpPr>
          <p:spPr bwMode="auto">
            <a:xfrm>
              <a:off x="0" y="299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41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Time constructor initializes each data member to zero.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0" y="1714500"/>
            <a:ext cx="6705600" cy="190500"/>
            <a:chOff x="0" y="3366"/>
            <a:chExt cx="3072" cy="374"/>
          </a:xfrm>
        </p:grpSpPr>
        <p:sp>
          <p:nvSpPr>
            <p:cNvPr id="10338" name="Rectangle 58"/>
            <p:cNvSpPr>
              <a:spLocks noChangeArrowheads="1"/>
            </p:cNvSpPr>
            <p:nvPr/>
          </p:nvSpPr>
          <p:spPr bwMode="auto">
            <a:xfrm>
              <a:off x="0" y="337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9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Ensures all Time objects start in a consistent state.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2" name="Group 61"/>
          <p:cNvGrpSpPr>
            <a:grpSpLocks/>
          </p:cNvGrpSpPr>
          <p:nvPr/>
        </p:nvGrpSpPr>
        <p:grpSpPr bwMode="auto">
          <a:xfrm>
            <a:off x="0" y="1905000"/>
            <a:ext cx="6705600" cy="190500"/>
            <a:chOff x="0" y="3740"/>
            <a:chExt cx="3072" cy="374"/>
          </a:xfrm>
        </p:grpSpPr>
        <p:sp>
          <p:nvSpPr>
            <p:cNvPr id="10336" name="Rectangle 60"/>
            <p:cNvSpPr>
              <a:spLocks noChangeArrowheads="1"/>
            </p:cNvSpPr>
            <p:nvPr/>
          </p:nvSpPr>
          <p:spPr bwMode="auto">
            <a:xfrm>
              <a:off x="0" y="374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7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33	</a:t>
              </a:r>
              <a:r>
                <a:rPr lang="en-US" sz="1200" b="1" dirty="0">
                  <a:latin typeface="Courier New" panose="02070309020205020404" pitchFamily="49" charset="0"/>
                </a:rPr>
                <a:t>Time::Time() { hour = minute = second = 0; }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3" name="Group 63"/>
          <p:cNvGrpSpPr>
            <a:grpSpLocks/>
          </p:cNvGrpSpPr>
          <p:nvPr/>
        </p:nvGrpSpPr>
        <p:grpSpPr bwMode="auto">
          <a:xfrm>
            <a:off x="0" y="2095500"/>
            <a:ext cx="6705600" cy="190500"/>
            <a:chOff x="0" y="4114"/>
            <a:chExt cx="3072" cy="374"/>
          </a:xfrm>
        </p:grpSpPr>
        <p:sp>
          <p:nvSpPr>
            <p:cNvPr id="10334" name="Rectangle 62"/>
            <p:cNvSpPr>
              <a:spLocks noChangeArrowheads="1"/>
            </p:cNvSpPr>
            <p:nvPr/>
          </p:nvSpPr>
          <p:spPr bwMode="auto">
            <a:xfrm>
              <a:off x="0" y="411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5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4" name="Group 65"/>
          <p:cNvGrpSpPr>
            <a:grpSpLocks/>
          </p:cNvGrpSpPr>
          <p:nvPr/>
        </p:nvGrpSpPr>
        <p:grpSpPr bwMode="auto">
          <a:xfrm>
            <a:off x="0" y="2286000"/>
            <a:ext cx="6705600" cy="190500"/>
            <a:chOff x="0" y="4488"/>
            <a:chExt cx="3072" cy="374"/>
          </a:xfrm>
        </p:grpSpPr>
        <p:sp>
          <p:nvSpPr>
            <p:cNvPr id="10332" name="Rectangle 64"/>
            <p:cNvSpPr>
              <a:spLocks noChangeArrowheads="1"/>
            </p:cNvSpPr>
            <p:nvPr/>
          </p:nvSpPr>
          <p:spPr bwMode="auto">
            <a:xfrm>
              <a:off x="0" y="449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3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35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Set a new Time value using military time. Perform validity 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5" name="Group 67"/>
          <p:cNvGrpSpPr>
            <a:grpSpLocks/>
          </p:cNvGrpSpPr>
          <p:nvPr/>
        </p:nvGrpSpPr>
        <p:grpSpPr bwMode="auto">
          <a:xfrm>
            <a:off x="0" y="2476500"/>
            <a:ext cx="6705600" cy="190500"/>
            <a:chOff x="0" y="4862"/>
            <a:chExt cx="3072" cy="374"/>
          </a:xfrm>
        </p:grpSpPr>
        <p:sp>
          <p:nvSpPr>
            <p:cNvPr id="10330" name="Rectangle 66"/>
            <p:cNvSpPr>
              <a:spLocks noChangeArrowheads="1"/>
            </p:cNvSpPr>
            <p:nvPr/>
          </p:nvSpPr>
          <p:spPr bwMode="auto">
            <a:xfrm>
              <a:off x="0" y="486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31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36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checks on the data values. Set invalid values to zero.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6" name="Group 69"/>
          <p:cNvGrpSpPr>
            <a:grpSpLocks/>
          </p:cNvGrpSpPr>
          <p:nvPr/>
        </p:nvGrpSpPr>
        <p:grpSpPr bwMode="auto">
          <a:xfrm>
            <a:off x="0" y="2667000"/>
            <a:ext cx="6705600" cy="190500"/>
            <a:chOff x="0" y="5236"/>
            <a:chExt cx="3072" cy="374"/>
          </a:xfrm>
        </p:grpSpPr>
        <p:sp>
          <p:nvSpPr>
            <p:cNvPr id="10328" name="Rectangle 68"/>
            <p:cNvSpPr>
              <a:spLocks noChangeArrowheads="1"/>
            </p:cNvSpPr>
            <p:nvPr/>
          </p:nvSpPr>
          <p:spPr bwMode="auto">
            <a:xfrm>
              <a:off x="0" y="524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9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37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h,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m, </a:t>
              </a:r>
              <a:r>
                <a:rPr lang="en-US" sz="1200" b="1" dirty="0" err="1"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s 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7" name="Group 71"/>
          <p:cNvGrpSpPr>
            <a:grpSpLocks/>
          </p:cNvGrpSpPr>
          <p:nvPr/>
        </p:nvGrpSpPr>
        <p:grpSpPr bwMode="auto">
          <a:xfrm>
            <a:off x="0" y="2857500"/>
            <a:ext cx="6705600" cy="190500"/>
            <a:chOff x="0" y="5610"/>
            <a:chExt cx="3072" cy="374"/>
          </a:xfrm>
        </p:grpSpPr>
        <p:sp>
          <p:nvSpPr>
            <p:cNvPr id="10326" name="Rectangle 70"/>
            <p:cNvSpPr>
              <a:spLocks noChangeArrowheads="1"/>
            </p:cNvSpPr>
            <p:nvPr/>
          </p:nvSpPr>
          <p:spPr bwMode="auto">
            <a:xfrm>
              <a:off x="0" y="561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7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38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8" name="Group 73"/>
          <p:cNvGrpSpPr>
            <a:grpSpLocks/>
          </p:cNvGrpSpPr>
          <p:nvPr/>
        </p:nvGrpSpPr>
        <p:grpSpPr bwMode="auto">
          <a:xfrm>
            <a:off x="0" y="3048000"/>
            <a:ext cx="6705600" cy="190500"/>
            <a:chOff x="0" y="5984"/>
            <a:chExt cx="3072" cy="374"/>
          </a:xfrm>
        </p:grpSpPr>
        <p:sp>
          <p:nvSpPr>
            <p:cNvPr id="10324" name="Rectangle 72"/>
            <p:cNvSpPr>
              <a:spLocks noChangeArrowheads="1"/>
            </p:cNvSpPr>
            <p:nvPr/>
          </p:nvSpPr>
          <p:spPr bwMode="auto">
            <a:xfrm>
              <a:off x="0" y="598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5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39	</a:t>
              </a:r>
              <a:r>
                <a:rPr lang="en-US" sz="1200" b="1">
                  <a:latin typeface="Courier New" panose="02070309020205020404" pitchFamily="49" charset="0"/>
                </a:rPr>
                <a:t>   hour   = ( h &gt;= 0 &amp;&amp; h &lt; 24 ) ? h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59" name="Group 75"/>
          <p:cNvGrpSpPr>
            <a:grpSpLocks/>
          </p:cNvGrpSpPr>
          <p:nvPr/>
        </p:nvGrpSpPr>
        <p:grpSpPr bwMode="auto">
          <a:xfrm>
            <a:off x="0" y="3238500"/>
            <a:ext cx="6705600" cy="190500"/>
            <a:chOff x="0" y="6358"/>
            <a:chExt cx="3072" cy="374"/>
          </a:xfrm>
        </p:grpSpPr>
        <p:sp>
          <p:nvSpPr>
            <p:cNvPr id="10322" name="Rectangle 74"/>
            <p:cNvSpPr>
              <a:spLocks noChangeArrowheads="1"/>
            </p:cNvSpPr>
            <p:nvPr/>
          </p:nvSpPr>
          <p:spPr bwMode="auto">
            <a:xfrm>
              <a:off x="0" y="636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3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40	</a:t>
              </a:r>
              <a:r>
                <a:rPr lang="en-US" sz="1200" b="1">
                  <a:latin typeface="Courier New" panose="02070309020205020404" pitchFamily="49" charset="0"/>
                </a:rPr>
                <a:t>   minute = ( m &gt;= 0 &amp;&amp; m &lt; 60 ) ? m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0" name="Group 77"/>
          <p:cNvGrpSpPr>
            <a:grpSpLocks/>
          </p:cNvGrpSpPr>
          <p:nvPr/>
        </p:nvGrpSpPr>
        <p:grpSpPr bwMode="auto">
          <a:xfrm>
            <a:off x="0" y="3429000"/>
            <a:ext cx="6705600" cy="190500"/>
            <a:chOff x="0" y="6732"/>
            <a:chExt cx="3072" cy="374"/>
          </a:xfrm>
        </p:grpSpPr>
        <p:sp>
          <p:nvSpPr>
            <p:cNvPr id="10320" name="Rectangle 76"/>
            <p:cNvSpPr>
              <a:spLocks noChangeArrowheads="1"/>
            </p:cNvSpPr>
            <p:nvPr/>
          </p:nvSpPr>
          <p:spPr bwMode="auto">
            <a:xfrm>
              <a:off x="0" y="673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21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41	</a:t>
              </a:r>
              <a:r>
                <a:rPr lang="en-US" sz="1200" b="1">
                  <a:latin typeface="Courier New" panose="02070309020205020404" pitchFamily="49" charset="0"/>
                </a:rPr>
                <a:t>   second = ( s &gt;= 0 &amp;&amp; s &lt; 60 ) ? s : 0;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1" name="Group 79"/>
          <p:cNvGrpSpPr>
            <a:grpSpLocks/>
          </p:cNvGrpSpPr>
          <p:nvPr/>
        </p:nvGrpSpPr>
        <p:grpSpPr bwMode="auto">
          <a:xfrm>
            <a:off x="0" y="3619500"/>
            <a:ext cx="6705600" cy="190500"/>
            <a:chOff x="0" y="7106"/>
            <a:chExt cx="3072" cy="374"/>
          </a:xfrm>
        </p:grpSpPr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0" y="711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9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42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2" name="Group 81"/>
          <p:cNvGrpSpPr>
            <a:grpSpLocks/>
          </p:cNvGrpSpPr>
          <p:nvPr/>
        </p:nvGrpSpPr>
        <p:grpSpPr bwMode="auto">
          <a:xfrm>
            <a:off x="0" y="3810000"/>
            <a:ext cx="6705600" cy="190500"/>
            <a:chOff x="0" y="7480"/>
            <a:chExt cx="3072" cy="374"/>
          </a:xfrm>
        </p:grpSpPr>
        <p:sp>
          <p:nvSpPr>
            <p:cNvPr id="10316" name="Rectangle 80"/>
            <p:cNvSpPr>
              <a:spLocks noChangeArrowheads="1"/>
            </p:cNvSpPr>
            <p:nvPr/>
          </p:nvSpPr>
          <p:spPr bwMode="auto">
            <a:xfrm>
              <a:off x="0" y="748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7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43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3" name="Group 83"/>
          <p:cNvGrpSpPr>
            <a:grpSpLocks/>
          </p:cNvGrpSpPr>
          <p:nvPr/>
        </p:nvGrpSpPr>
        <p:grpSpPr bwMode="auto">
          <a:xfrm>
            <a:off x="0" y="4000500"/>
            <a:ext cx="6705600" cy="190500"/>
            <a:chOff x="0" y="7854"/>
            <a:chExt cx="3072" cy="374"/>
          </a:xfrm>
        </p:grpSpPr>
        <p:sp>
          <p:nvSpPr>
            <p:cNvPr id="10314" name="Rectangle 82"/>
            <p:cNvSpPr>
              <a:spLocks noChangeArrowheads="1"/>
            </p:cNvSpPr>
            <p:nvPr/>
          </p:nvSpPr>
          <p:spPr bwMode="auto">
            <a:xfrm>
              <a:off x="0" y="785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5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44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Time in military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4" name="Group 85"/>
          <p:cNvGrpSpPr>
            <a:grpSpLocks/>
          </p:cNvGrpSpPr>
          <p:nvPr/>
        </p:nvGrpSpPr>
        <p:grpSpPr bwMode="auto">
          <a:xfrm>
            <a:off x="0" y="4191000"/>
            <a:ext cx="6705600" cy="190500"/>
            <a:chOff x="0" y="8228"/>
            <a:chExt cx="3072" cy="374"/>
          </a:xfrm>
        </p:grpSpPr>
        <p:sp>
          <p:nvSpPr>
            <p:cNvPr id="10312" name="Rectangle 84"/>
            <p:cNvSpPr>
              <a:spLocks noChangeArrowheads="1"/>
            </p:cNvSpPr>
            <p:nvPr/>
          </p:nvSpPr>
          <p:spPr bwMode="auto">
            <a:xfrm>
              <a:off x="0" y="823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3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45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printMilitary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5" name="Group 87"/>
          <p:cNvGrpSpPr>
            <a:grpSpLocks/>
          </p:cNvGrpSpPr>
          <p:nvPr/>
        </p:nvGrpSpPr>
        <p:grpSpPr bwMode="auto">
          <a:xfrm>
            <a:off x="0" y="4381500"/>
            <a:ext cx="6705600" cy="190500"/>
            <a:chOff x="0" y="8602"/>
            <a:chExt cx="3072" cy="374"/>
          </a:xfrm>
        </p:grpSpPr>
        <p:sp>
          <p:nvSpPr>
            <p:cNvPr id="10310" name="Rectangle 86"/>
            <p:cNvSpPr>
              <a:spLocks noChangeArrowheads="1"/>
            </p:cNvSpPr>
            <p:nvPr/>
          </p:nvSpPr>
          <p:spPr bwMode="auto">
            <a:xfrm>
              <a:off x="0" y="860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11" name="Rectangle 27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46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6" name="Group 89"/>
          <p:cNvGrpSpPr>
            <a:grpSpLocks/>
          </p:cNvGrpSpPr>
          <p:nvPr/>
        </p:nvGrpSpPr>
        <p:grpSpPr bwMode="auto">
          <a:xfrm>
            <a:off x="0" y="4572000"/>
            <a:ext cx="6705600" cy="190500"/>
            <a:chOff x="0" y="8976"/>
            <a:chExt cx="3072" cy="374"/>
          </a:xfrm>
        </p:grpSpPr>
        <p:sp>
          <p:nvSpPr>
            <p:cNvPr id="10308" name="Rectangle 88"/>
            <p:cNvSpPr>
              <a:spLocks noChangeArrowheads="1"/>
            </p:cNvSpPr>
            <p:nvPr/>
          </p:nvSpPr>
          <p:spPr bwMode="auto">
            <a:xfrm>
              <a:off x="0" y="898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9" name="Rectangle 28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47	</a:t>
              </a:r>
              <a:r>
                <a:rPr lang="en-US" sz="1200" b="1">
                  <a:latin typeface="Courier New" panose="02070309020205020404" pitchFamily="49" charset="0"/>
                </a:rPr>
                <a:t>   cout &lt;&lt; ( hour &lt; 10 ? "0" : "" ) &lt;&lt; hour &lt;&lt; ":"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7" name="Group 91"/>
          <p:cNvGrpSpPr>
            <a:grpSpLocks/>
          </p:cNvGrpSpPr>
          <p:nvPr/>
        </p:nvGrpSpPr>
        <p:grpSpPr bwMode="auto">
          <a:xfrm>
            <a:off x="0" y="4762500"/>
            <a:ext cx="6705600" cy="190500"/>
            <a:chOff x="0" y="9350"/>
            <a:chExt cx="3072" cy="374"/>
          </a:xfrm>
        </p:grpSpPr>
        <p:sp>
          <p:nvSpPr>
            <p:cNvPr id="10306" name="Rectangle 90"/>
            <p:cNvSpPr>
              <a:spLocks noChangeArrowheads="1"/>
            </p:cNvSpPr>
            <p:nvPr/>
          </p:nvSpPr>
          <p:spPr bwMode="auto">
            <a:xfrm>
              <a:off x="0" y="935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7" name="Rectangle 29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48	</a:t>
              </a:r>
              <a:r>
                <a:rPr lang="en-US" sz="1200" b="1">
                  <a:latin typeface="Courier New" panose="02070309020205020404" pitchFamily="49" charset="0"/>
                </a:rPr>
                <a:t>        &lt;&lt; ( minute &lt; 10 ? "0" : "" ) &lt;&lt; minute;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8" name="Group 93"/>
          <p:cNvGrpSpPr>
            <a:grpSpLocks/>
          </p:cNvGrpSpPr>
          <p:nvPr/>
        </p:nvGrpSpPr>
        <p:grpSpPr bwMode="auto">
          <a:xfrm>
            <a:off x="0" y="4953000"/>
            <a:ext cx="6705600" cy="190500"/>
            <a:chOff x="0" y="9724"/>
            <a:chExt cx="3072" cy="374"/>
          </a:xfrm>
        </p:grpSpPr>
        <p:sp>
          <p:nvSpPr>
            <p:cNvPr id="10304" name="Rectangle 92"/>
            <p:cNvSpPr>
              <a:spLocks noChangeArrowheads="1"/>
            </p:cNvSpPr>
            <p:nvPr/>
          </p:nvSpPr>
          <p:spPr bwMode="auto">
            <a:xfrm>
              <a:off x="0" y="972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5" name="Rectangle 30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49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69" name="Group 95"/>
          <p:cNvGrpSpPr>
            <a:grpSpLocks/>
          </p:cNvGrpSpPr>
          <p:nvPr/>
        </p:nvGrpSpPr>
        <p:grpSpPr bwMode="auto">
          <a:xfrm>
            <a:off x="0" y="5143500"/>
            <a:ext cx="6705600" cy="190500"/>
            <a:chOff x="0" y="10098"/>
            <a:chExt cx="3072" cy="374"/>
          </a:xfrm>
        </p:grpSpPr>
        <p:sp>
          <p:nvSpPr>
            <p:cNvPr id="10302" name="Rectangle 94"/>
            <p:cNvSpPr>
              <a:spLocks noChangeArrowheads="1"/>
            </p:cNvSpPr>
            <p:nvPr/>
          </p:nvSpPr>
          <p:spPr bwMode="auto">
            <a:xfrm>
              <a:off x="0" y="1010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3" name="Rectangle 31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0" name="Group 97"/>
          <p:cNvGrpSpPr>
            <a:grpSpLocks/>
          </p:cNvGrpSpPr>
          <p:nvPr/>
        </p:nvGrpSpPr>
        <p:grpSpPr bwMode="auto">
          <a:xfrm>
            <a:off x="0" y="5334000"/>
            <a:ext cx="6705600" cy="190500"/>
            <a:chOff x="0" y="10472"/>
            <a:chExt cx="3072" cy="374"/>
          </a:xfrm>
        </p:grpSpPr>
        <p:sp>
          <p:nvSpPr>
            <p:cNvPr id="10300" name="Rectangle 96"/>
            <p:cNvSpPr>
              <a:spLocks noChangeArrowheads="1"/>
            </p:cNvSpPr>
            <p:nvPr/>
          </p:nvSpPr>
          <p:spPr bwMode="auto">
            <a:xfrm>
              <a:off x="0" y="1047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301" name="Rectangle 32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51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time in standard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1" name="Group 99"/>
          <p:cNvGrpSpPr>
            <a:grpSpLocks/>
          </p:cNvGrpSpPr>
          <p:nvPr/>
        </p:nvGrpSpPr>
        <p:grpSpPr bwMode="auto">
          <a:xfrm>
            <a:off x="0" y="5524500"/>
            <a:ext cx="6705600" cy="190500"/>
            <a:chOff x="0" y="10846"/>
            <a:chExt cx="3072" cy="374"/>
          </a:xfrm>
        </p:grpSpPr>
        <p:sp>
          <p:nvSpPr>
            <p:cNvPr id="10298" name="Rectangle 98"/>
            <p:cNvSpPr>
              <a:spLocks noChangeArrowheads="1"/>
            </p:cNvSpPr>
            <p:nvPr/>
          </p:nvSpPr>
          <p:spPr bwMode="auto">
            <a:xfrm>
              <a:off x="0" y="1085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9" name="Rectangle 33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52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Time::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200" b="1" dirty="0">
                  <a:latin typeface="Courier New" panose="02070309020205020404" pitchFamily="49" charset="0"/>
                </a:rPr>
                <a:t>()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2" name="Group 101"/>
          <p:cNvGrpSpPr>
            <a:grpSpLocks/>
          </p:cNvGrpSpPr>
          <p:nvPr/>
        </p:nvGrpSpPr>
        <p:grpSpPr bwMode="auto">
          <a:xfrm>
            <a:off x="0" y="5715000"/>
            <a:ext cx="6705600" cy="190500"/>
            <a:chOff x="0" y="11220"/>
            <a:chExt cx="3072" cy="374"/>
          </a:xfrm>
        </p:grpSpPr>
        <p:sp>
          <p:nvSpPr>
            <p:cNvPr id="10296" name="Rectangle 100"/>
            <p:cNvSpPr>
              <a:spLocks noChangeArrowheads="1"/>
            </p:cNvSpPr>
            <p:nvPr/>
          </p:nvSpPr>
          <p:spPr bwMode="auto">
            <a:xfrm>
              <a:off x="0" y="1122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7" name="Rectangle 34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53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3" name="Group 103"/>
          <p:cNvGrpSpPr>
            <a:grpSpLocks/>
          </p:cNvGrpSpPr>
          <p:nvPr/>
        </p:nvGrpSpPr>
        <p:grpSpPr bwMode="auto">
          <a:xfrm>
            <a:off x="0" y="5905500"/>
            <a:ext cx="6705600" cy="190500"/>
            <a:chOff x="0" y="11594"/>
            <a:chExt cx="3072" cy="374"/>
          </a:xfrm>
        </p:grpSpPr>
        <p:sp>
          <p:nvSpPr>
            <p:cNvPr id="10294" name="Rectangle 102"/>
            <p:cNvSpPr>
              <a:spLocks noChangeArrowheads="1"/>
            </p:cNvSpPr>
            <p:nvPr/>
          </p:nvSpPr>
          <p:spPr bwMode="auto">
            <a:xfrm>
              <a:off x="0" y="11599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5" name="Rectangle 35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54	</a:t>
              </a:r>
              <a:r>
                <a:rPr lang="en-US" sz="1200" b="1">
                  <a:latin typeface="Courier New" panose="02070309020205020404" pitchFamily="49" charset="0"/>
                </a:rPr>
                <a:t>   cout &lt;&lt; ( ( hour == 0 || hour == 12 ) ? 12 : hour % 12 )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4" name="Group 105"/>
          <p:cNvGrpSpPr>
            <a:grpSpLocks/>
          </p:cNvGrpSpPr>
          <p:nvPr/>
        </p:nvGrpSpPr>
        <p:grpSpPr bwMode="auto">
          <a:xfrm>
            <a:off x="0" y="6096000"/>
            <a:ext cx="6705600" cy="190500"/>
            <a:chOff x="0" y="11968"/>
            <a:chExt cx="3072" cy="374"/>
          </a:xfrm>
        </p:grpSpPr>
        <p:sp>
          <p:nvSpPr>
            <p:cNvPr id="10292" name="Rectangle 104"/>
            <p:cNvSpPr>
              <a:spLocks noChangeArrowheads="1"/>
            </p:cNvSpPr>
            <p:nvPr/>
          </p:nvSpPr>
          <p:spPr bwMode="auto">
            <a:xfrm>
              <a:off x="0" y="11973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3" name="Rectangle 36"/>
            <p:cNvSpPr>
              <a:spLocks noChangeArrowheads="1"/>
            </p:cNvSpPr>
            <p:nvPr/>
          </p:nvSpPr>
          <p:spPr bwMode="auto"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55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minute &lt; 10 ? "0" : "" ) &lt;&lt; minute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5" name="Group 107"/>
          <p:cNvGrpSpPr>
            <a:grpSpLocks/>
          </p:cNvGrpSpPr>
          <p:nvPr/>
        </p:nvGrpSpPr>
        <p:grpSpPr bwMode="auto">
          <a:xfrm>
            <a:off x="0" y="6286500"/>
            <a:ext cx="6705600" cy="190500"/>
            <a:chOff x="0" y="12342"/>
            <a:chExt cx="3072" cy="374"/>
          </a:xfrm>
        </p:grpSpPr>
        <p:sp>
          <p:nvSpPr>
            <p:cNvPr id="10290" name="Rectangle 106"/>
            <p:cNvSpPr>
              <a:spLocks noChangeArrowheads="1"/>
            </p:cNvSpPr>
            <p:nvPr/>
          </p:nvSpPr>
          <p:spPr bwMode="auto">
            <a:xfrm>
              <a:off x="0" y="12347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91" name="Rectangle 37"/>
            <p:cNvSpPr>
              <a:spLocks noChangeArrowheads="1"/>
            </p:cNvSpPr>
            <p:nvPr/>
          </p:nvSpPr>
          <p:spPr bwMode="auto">
            <a:xfrm>
              <a:off x="0" y="1234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56	</a:t>
              </a:r>
              <a:r>
                <a:rPr lang="en-US" sz="1200" b="1">
                  <a:latin typeface="Courier New" panose="02070309020205020404" pitchFamily="49" charset="0"/>
                </a:rPr>
                <a:t>        &lt;&lt; ":" &lt;&lt; ( second &lt; 10 ? "0" : "" ) &lt;&lt; second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6" name="Group 109"/>
          <p:cNvGrpSpPr>
            <a:grpSpLocks/>
          </p:cNvGrpSpPr>
          <p:nvPr/>
        </p:nvGrpSpPr>
        <p:grpSpPr bwMode="auto">
          <a:xfrm>
            <a:off x="0" y="6477000"/>
            <a:ext cx="6705600" cy="190500"/>
            <a:chOff x="0" y="12716"/>
            <a:chExt cx="3072" cy="374"/>
          </a:xfrm>
        </p:grpSpPr>
        <p:sp>
          <p:nvSpPr>
            <p:cNvPr id="10288" name="Rectangle 108"/>
            <p:cNvSpPr>
              <a:spLocks noChangeArrowheads="1"/>
            </p:cNvSpPr>
            <p:nvPr/>
          </p:nvSpPr>
          <p:spPr bwMode="auto">
            <a:xfrm>
              <a:off x="0" y="12721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89" name="Rectangle 38"/>
            <p:cNvSpPr>
              <a:spLocks noChangeArrowheads="1"/>
            </p:cNvSpPr>
            <p:nvPr/>
          </p:nvSpPr>
          <p:spPr bwMode="auto">
            <a:xfrm>
              <a:off x="0" y="1271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57	</a:t>
              </a:r>
              <a:r>
                <a:rPr lang="en-US" sz="1200" b="1">
                  <a:latin typeface="Courier New" panose="02070309020205020404" pitchFamily="49" charset="0"/>
                </a:rPr>
                <a:t>        &lt;&lt; ( hour &lt; 12 ? " AM" : " PM" 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77" name="Group 111"/>
          <p:cNvGrpSpPr>
            <a:grpSpLocks/>
          </p:cNvGrpSpPr>
          <p:nvPr/>
        </p:nvGrpSpPr>
        <p:grpSpPr bwMode="auto">
          <a:xfrm>
            <a:off x="0" y="6667500"/>
            <a:ext cx="6705600" cy="190500"/>
            <a:chOff x="0" y="13090"/>
            <a:chExt cx="3072" cy="374"/>
          </a:xfrm>
        </p:grpSpPr>
        <p:sp>
          <p:nvSpPr>
            <p:cNvPr id="10286" name="Rectangle 110"/>
            <p:cNvSpPr>
              <a:spLocks noChangeArrowheads="1"/>
            </p:cNvSpPr>
            <p:nvPr/>
          </p:nvSpPr>
          <p:spPr bwMode="auto">
            <a:xfrm>
              <a:off x="0" y="13095"/>
              <a:ext cx="0" cy="36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0287" name="Rectangle 39"/>
            <p:cNvSpPr>
              <a:spLocks noChangeArrowheads="1"/>
            </p:cNvSpPr>
            <p:nvPr/>
          </p:nvSpPr>
          <p:spPr bwMode="auto">
            <a:xfrm>
              <a:off x="0" y="1309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58	</a:t>
              </a:r>
              <a:r>
                <a:rPr lang="en-US" sz="12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9819" name="Group 122"/>
          <p:cNvGrpSpPr>
            <a:grpSpLocks/>
          </p:cNvGrpSpPr>
          <p:nvPr/>
        </p:nvGrpSpPr>
        <p:grpSpPr bwMode="auto">
          <a:xfrm>
            <a:off x="1904893" y="920751"/>
            <a:ext cx="5410308" cy="430213"/>
            <a:chOff x="1219" y="580"/>
            <a:chExt cx="2957" cy="271"/>
          </a:xfrm>
        </p:grpSpPr>
        <p:sp>
          <p:nvSpPr>
            <p:cNvPr id="10284" name="Text Box 113"/>
            <p:cNvSpPr txBox="1">
              <a:spLocks noChangeArrowheads="1"/>
            </p:cNvSpPr>
            <p:nvPr/>
          </p:nvSpPr>
          <p:spPr bwMode="auto">
            <a:xfrm>
              <a:off x="2496" y="580"/>
              <a:ext cx="1680" cy="2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Source file uses </a:t>
              </a:r>
              <a:r>
                <a:rPr lang="en-US" sz="1400" b="1" dirty="0">
                  <a:latin typeface="Courier New" panose="02070309020205020404" pitchFamily="49" charset="0"/>
                </a:rPr>
                <a:t>#include</a:t>
              </a:r>
              <a:r>
                <a:rPr lang="en-US" sz="1400" dirty="0"/>
                <a:t> to load the header file</a:t>
              </a:r>
            </a:p>
          </p:txBody>
        </p:sp>
        <p:sp>
          <p:nvSpPr>
            <p:cNvPr id="10285" name="Line 114"/>
            <p:cNvSpPr>
              <a:spLocks noChangeShapeType="1"/>
            </p:cNvSpPr>
            <p:nvPr/>
          </p:nvSpPr>
          <p:spPr bwMode="auto">
            <a:xfrm flipH="1">
              <a:off x="1219" y="718"/>
              <a:ext cx="1277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820" name="Group 123"/>
          <p:cNvGrpSpPr>
            <a:grpSpLocks/>
          </p:cNvGrpSpPr>
          <p:nvPr/>
        </p:nvGrpSpPr>
        <p:grpSpPr bwMode="auto">
          <a:xfrm>
            <a:off x="2667000" y="2762250"/>
            <a:ext cx="5562600" cy="3105150"/>
            <a:chOff x="1680" y="1740"/>
            <a:chExt cx="3504" cy="1956"/>
          </a:xfrm>
        </p:grpSpPr>
        <p:sp>
          <p:nvSpPr>
            <p:cNvPr id="10280" name="Text Box 118"/>
            <p:cNvSpPr txBox="1">
              <a:spLocks noChangeArrowheads="1"/>
            </p:cNvSpPr>
            <p:nvPr/>
          </p:nvSpPr>
          <p:spPr bwMode="auto">
            <a:xfrm>
              <a:off x="3840" y="2160"/>
              <a:ext cx="1344" cy="27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400" b="1" dirty="0"/>
                <a:t>Source file contains function definitions</a:t>
              </a:r>
            </a:p>
          </p:txBody>
        </p:sp>
        <p:sp>
          <p:nvSpPr>
            <p:cNvPr id="10281" name="Line 119"/>
            <p:cNvSpPr>
              <a:spLocks noChangeShapeType="1"/>
            </p:cNvSpPr>
            <p:nvPr/>
          </p:nvSpPr>
          <p:spPr bwMode="auto">
            <a:xfrm flipH="1" flipV="1">
              <a:off x="2520" y="174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2" name="Line 120"/>
            <p:cNvSpPr>
              <a:spLocks noChangeShapeType="1"/>
            </p:cNvSpPr>
            <p:nvPr/>
          </p:nvSpPr>
          <p:spPr bwMode="auto">
            <a:xfrm flipH="1">
              <a:off x="1680" y="2352"/>
              <a:ext cx="216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3" name="Line 121"/>
            <p:cNvSpPr>
              <a:spLocks noChangeShapeType="1"/>
            </p:cNvSpPr>
            <p:nvPr/>
          </p:nvSpPr>
          <p:spPr bwMode="auto">
            <a:xfrm flipH="1">
              <a:off x="2160" y="2352"/>
              <a:ext cx="168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7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87325"/>
            <a:ext cx="2968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C00000"/>
                </a:solidFill>
              </a:rPr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491" y="886713"/>
            <a:ext cx="8847455" cy="554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indent="-342265" algn="ctr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226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320" dirty="0"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constructor</a:t>
            </a:r>
            <a:r>
              <a:rPr sz="2600" b="1" i="1" spc="3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600" b="1" i="1" spc="3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i="1" spc="3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special</a:t>
            </a:r>
            <a:r>
              <a:rPr sz="2600" b="1" i="1" spc="3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600" b="1" i="1" spc="3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2600" b="1" i="1" spc="3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i="1" spc="3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2600" b="1" i="1" spc="3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600" b="1" i="1" spc="3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spc="-10" dirty="0">
                <a:solidFill>
                  <a:srgbClr val="C00000"/>
                </a:solidFill>
                <a:latin typeface="Calibri"/>
                <a:cs typeface="Calibri"/>
              </a:rPr>
              <a:t>object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9845" algn="ctr">
              <a:lnSpc>
                <a:spcPct val="100000"/>
              </a:lnSpc>
            </a:pPr>
            <a:r>
              <a:rPr sz="2600" b="1" dirty="0">
                <a:latin typeface="Calibri"/>
                <a:cs typeface="Calibri"/>
              </a:rPr>
              <a:t>Constructor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exactly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alibri"/>
                <a:cs typeface="Calibri"/>
              </a:rPr>
              <a:t>same</a:t>
            </a:r>
            <a:r>
              <a:rPr sz="2600" b="1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alibri"/>
                <a:cs typeface="Calibri"/>
              </a:rPr>
              <a:t>name</a:t>
            </a:r>
            <a:r>
              <a:rPr sz="2600" b="1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C13DE"/>
                </a:solidFill>
                <a:latin typeface="Calibri"/>
                <a:cs typeface="Calibri"/>
              </a:rPr>
              <a:t>defining</a:t>
            </a:r>
            <a:r>
              <a:rPr sz="2600" b="1" spc="-10" dirty="0">
                <a:solidFill>
                  <a:srgbClr val="2C13DE"/>
                </a:solidFill>
                <a:latin typeface="Calibri"/>
                <a:cs typeface="Calibri"/>
              </a:rPr>
              <a:t> class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600" b="1" dirty="0">
                <a:solidFill>
                  <a:srgbClr val="2E1BC6"/>
                </a:solidFill>
                <a:latin typeface="Calibri"/>
                <a:cs typeface="Calibri"/>
              </a:rPr>
              <a:t>Constructors</a:t>
            </a:r>
            <a:r>
              <a:rPr sz="2600" b="1" spc="59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overloaded</a:t>
            </a:r>
            <a:r>
              <a:rPr sz="2600" b="1" i="1" spc="5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(i.e.,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multiple</a:t>
            </a:r>
            <a:r>
              <a:rPr sz="2600" b="1" spc="58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constructors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b="1" dirty="0">
                <a:latin typeface="Calibri"/>
                <a:cs typeface="Calibri"/>
              </a:rPr>
              <a:t>different</a:t>
            </a:r>
            <a:r>
              <a:rPr sz="2600" b="1" spc="340" dirty="0">
                <a:latin typeface="Calibri"/>
                <a:cs typeface="Calibri"/>
              </a:rPr>
              <a:t>  </a:t>
            </a:r>
            <a:r>
              <a:rPr sz="2600" b="1" dirty="0">
                <a:latin typeface="Calibri"/>
                <a:cs typeface="Calibri"/>
              </a:rPr>
              <a:t>signatures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[</a:t>
            </a:r>
            <a:r>
              <a:rPr sz="26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Purpose:</a:t>
            </a:r>
            <a:r>
              <a:rPr sz="2600" b="1" u="sng" spc="34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making</a:t>
            </a:r>
            <a:r>
              <a:rPr sz="2600" b="1" spc="355" dirty="0">
                <a:solidFill>
                  <a:srgbClr val="008000"/>
                </a:solidFill>
                <a:latin typeface="Calibri"/>
                <a:cs typeface="Calibri"/>
              </a:rPr>
              <a:t> 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it</a:t>
            </a:r>
            <a:r>
              <a:rPr sz="2600" b="1" spc="345" dirty="0">
                <a:solidFill>
                  <a:srgbClr val="008000"/>
                </a:solidFill>
                <a:latin typeface="Calibri"/>
                <a:cs typeface="Calibri"/>
              </a:rPr>
              <a:t> 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sz="2600" b="1" spc="345" dirty="0">
                <a:solidFill>
                  <a:srgbClr val="008000"/>
                </a:solidFill>
                <a:latin typeface="Calibri"/>
                <a:cs typeface="Calibri"/>
              </a:rPr>
              <a:t>  </a:t>
            </a:r>
            <a:r>
              <a:rPr sz="2600" b="1" spc="-25" dirty="0">
                <a:solidFill>
                  <a:srgbClr val="008000"/>
                </a:solidFill>
                <a:latin typeface="Calibri"/>
                <a:cs typeface="Calibri"/>
              </a:rPr>
              <a:t>to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construct</a:t>
            </a:r>
            <a:r>
              <a:rPr sz="2600" b="1" spc="-8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objects</a:t>
            </a:r>
            <a:r>
              <a:rPr sz="2600" b="1" spc="-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with</a:t>
            </a:r>
            <a:r>
              <a:rPr sz="2600" b="1" spc="-8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8000"/>
                </a:solidFill>
                <a:latin typeface="Calibri"/>
                <a:cs typeface="Calibri"/>
              </a:rPr>
              <a:t>different</a:t>
            </a:r>
            <a:r>
              <a:rPr sz="2600" b="1" spc="-5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initial</a:t>
            </a:r>
            <a:r>
              <a:rPr sz="2600" b="1" spc="-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8000"/>
                </a:solidFill>
                <a:latin typeface="Calibri"/>
                <a:cs typeface="Calibri"/>
              </a:rPr>
              <a:t>data</a:t>
            </a:r>
            <a:r>
              <a:rPr sz="26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8000"/>
                </a:solidFill>
                <a:latin typeface="Calibri"/>
                <a:cs typeface="Calibri"/>
              </a:rPr>
              <a:t>values</a:t>
            </a:r>
            <a:r>
              <a:rPr sz="2600" spc="-10" dirty="0">
                <a:latin typeface="Calibri"/>
                <a:cs typeface="Calibri"/>
              </a:rPr>
              <a:t>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Clr>
                <a:srgbClr val="00007C"/>
              </a:buClr>
              <a:buFont typeface="Wingdings"/>
              <a:buChar char=""/>
            </a:pPr>
            <a:endParaRPr sz="26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600" b="1" spc="2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declared</a:t>
            </a:r>
            <a:r>
              <a:rPr sz="2600" b="1" spc="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alibri"/>
                <a:cs typeface="Calibri"/>
              </a:rPr>
              <a:t>without</a:t>
            </a:r>
            <a:r>
              <a:rPr sz="2600" b="1" spc="229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E1BC6"/>
                </a:solidFill>
                <a:latin typeface="Calibri"/>
                <a:cs typeface="Calibri"/>
              </a:rPr>
              <a:t>constructors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case,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b="1" spc="-50" dirty="0">
                <a:latin typeface="Calibri"/>
                <a:cs typeface="Calibri"/>
              </a:rPr>
              <a:t>a </a:t>
            </a:r>
            <a:r>
              <a:rPr sz="26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no-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</a:t>
            </a:r>
            <a:r>
              <a:rPr sz="2600" b="1" u="sng" spc="6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constructor</a:t>
            </a:r>
            <a:r>
              <a:rPr sz="2600" b="1" u="sng" spc="5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with</a:t>
            </a:r>
            <a:r>
              <a:rPr sz="2600" b="1" spc="59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</a:t>
            </a:r>
            <a:r>
              <a:rPr sz="2600" b="1" spc="600" dirty="0">
                <a:latin typeface="Calibri"/>
                <a:cs typeface="Calibri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empty</a:t>
            </a:r>
            <a:r>
              <a:rPr sz="2600" b="1" u="sng" spc="6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body</a:t>
            </a:r>
            <a:r>
              <a:rPr sz="2600" b="1" u="sng" spc="6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605" dirty="0">
                <a:latin typeface="Calibri"/>
                <a:cs typeface="Calibri"/>
              </a:rPr>
              <a:t> </a:t>
            </a:r>
            <a:r>
              <a:rPr sz="2600" b="1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implicitly</a:t>
            </a:r>
            <a:r>
              <a:rPr sz="26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declared</a:t>
            </a:r>
            <a:r>
              <a:rPr sz="2600" b="1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default</a:t>
            </a:r>
            <a:r>
              <a:rPr sz="2600" b="1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constructor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Clr>
                <a:srgbClr val="00007C"/>
              </a:buClr>
              <a:buFont typeface="Wingdings"/>
              <a:buChar char=""/>
            </a:pPr>
            <a:endParaRPr sz="2600">
              <a:latin typeface="Calibri"/>
              <a:cs typeface="Calibri"/>
            </a:endParaRPr>
          </a:p>
          <a:p>
            <a:pPr marL="355600" marR="10160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600" b="1" i="1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26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Default constructor</a:t>
            </a:r>
            <a:r>
              <a:rPr sz="2600" b="1" u="sng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is</a:t>
            </a:r>
            <a:r>
              <a:rPr sz="2600" b="1" u="sng" spc="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provided</a:t>
            </a:r>
            <a:r>
              <a:rPr sz="2600" b="1" u="sng" spc="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automatically</a:t>
            </a:r>
            <a:r>
              <a:rPr sz="2600" b="1" u="sng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2C13D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only</a:t>
            </a:r>
            <a:r>
              <a:rPr sz="2600" b="1" i="1" u="sng" spc="20" dirty="0">
                <a:solidFill>
                  <a:srgbClr val="2C13D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2C13D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if</a:t>
            </a:r>
            <a:r>
              <a:rPr sz="2600" b="1" i="1" u="sng" spc="10" dirty="0">
                <a:solidFill>
                  <a:srgbClr val="2C13D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no</a:t>
            </a:r>
            <a:r>
              <a:rPr sz="2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constructors</a:t>
            </a:r>
            <a:r>
              <a:rPr sz="2600" b="1" i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are</a:t>
            </a:r>
            <a:r>
              <a:rPr sz="2600" b="1" i="1" u="sng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explicitly</a:t>
            </a:r>
            <a:r>
              <a:rPr sz="2600" b="1" i="1" u="sng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declared</a:t>
            </a:r>
            <a:r>
              <a:rPr sz="2600" b="1" i="1" u="sng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in</a:t>
            </a:r>
            <a:r>
              <a:rPr sz="26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6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07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9448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Constructors’</a:t>
            </a:r>
            <a:r>
              <a:rPr spc="-21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826" y="1458594"/>
            <a:ext cx="685609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must</a:t>
            </a:r>
            <a:r>
              <a:rPr sz="2800" b="1" i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have</a:t>
            </a:r>
            <a:r>
              <a:rPr sz="2800" b="1" i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the</a:t>
            </a:r>
            <a:r>
              <a:rPr sz="2800" b="1" i="1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same</a:t>
            </a:r>
            <a:r>
              <a:rPr sz="2800" b="1" i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name</a:t>
            </a:r>
            <a:r>
              <a:rPr sz="2800" b="1" i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as</a:t>
            </a:r>
            <a:r>
              <a:rPr sz="2800" b="1" i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the</a:t>
            </a:r>
            <a:r>
              <a:rPr sz="2800" b="1" i="1" spc="-5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class</a:t>
            </a:r>
            <a:r>
              <a:rPr sz="2800" b="1" i="1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itself.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Clr>
                <a:srgbClr val="00007C"/>
              </a:buClr>
              <a:buFont typeface="Wingdings"/>
              <a:buChar char="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do</a:t>
            </a:r>
            <a:r>
              <a:rPr sz="2800" b="1" i="1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not</a:t>
            </a:r>
            <a:r>
              <a:rPr sz="2800" b="1" i="1" spc="-3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have</a:t>
            </a:r>
            <a:r>
              <a:rPr sz="2800" b="1" i="1" spc="-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a</a:t>
            </a:r>
            <a:r>
              <a:rPr sz="2800" b="1" i="1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return</a:t>
            </a:r>
            <a:r>
              <a:rPr sz="2800" b="1" i="1" spc="-10" dirty="0">
                <a:solidFill>
                  <a:srgbClr val="2E1BC6"/>
                </a:solidFill>
                <a:latin typeface="Calibri"/>
                <a:cs typeface="Calibri"/>
              </a:rPr>
              <a:t> type</a:t>
            </a:r>
            <a:r>
              <a:rPr sz="2800" spc="-10" dirty="0">
                <a:latin typeface="Calibri"/>
                <a:cs typeface="Calibri"/>
              </a:rPr>
              <a:t>—</a:t>
            </a:r>
            <a:r>
              <a:rPr sz="28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not</a:t>
            </a:r>
            <a:r>
              <a:rPr sz="28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even</a:t>
            </a:r>
            <a:r>
              <a:rPr sz="28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void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00007C"/>
              </a:buClr>
              <a:buFont typeface="Wingdings"/>
              <a:buChar char="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play</a:t>
            </a:r>
            <a:r>
              <a:rPr sz="2800" b="1" i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the</a:t>
            </a:r>
            <a:r>
              <a:rPr sz="2800" b="1" i="1" spc="-6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role</a:t>
            </a:r>
            <a:r>
              <a:rPr sz="2800" b="1" i="1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of</a:t>
            </a:r>
            <a:r>
              <a:rPr sz="2800" b="1" i="1" spc="-5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E1BC6"/>
                </a:solidFill>
                <a:latin typeface="Calibri"/>
                <a:cs typeface="Calibri"/>
              </a:rPr>
              <a:t>initializing</a:t>
            </a:r>
            <a:r>
              <a:rPr sz="2800" b="1" i="1" spc="-4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2E1BC6"/>
                </a:solidFill>
                <a:latin typeface="Calibri"/>
                <a:cs typeface="Calibri"/>
              </a:rPr>
              <a:t>objects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702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solidFill>
                  <a:srgbClr val="D2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Constructors (Summary)</a:t>
            </a:r>
            <a:endParaRPr lang="en-US" sz="3600" b="1" dirty="0">
              <a:solidFill>
                <a:srgbClr val="D2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066800"/>
            <a:ext cx="8951844" cy="5715000"/>
          </a:xfrm>
        </p:spPr>
        <p:txBody>
          <a:bodyPr/>
          <a:lstStyle/>
          <a:p>
            <a:pPr lvl="1" algn="just"/>
            <a:r>
              <a:rPr lang="en-US" sz="3000" b="1" dirty="0">
                <a:solidFill>
                  <a:srgbClr val="D20000"/>
                </a:solidFill>
                <a:latin typeface="+mj-lt"/>
              </a:rPr>
              <a:t>Constructor</a:t>
            </a:r>
            <a:r>
              <a:rPr lang="en-US" sz="3000" dirty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is a </a:t>
            </a:r>
            <a:r>
              <a:rPr lang="en-US" sz="3000" b="1" u="sng" dirty="0">
                <a:solidFill>
                  <a:srgbClr val="2C14DE"/>
                </a:solidFill>
                <a:latin typeface="+mj-lt"/>
              </a:rPr>
              <a:t>function in every class</a:t>
            </a:r>
            <a:r>
              <a:rPr lang="en-US" sz="3000" dirty="0">
                <a:latin typeface="+mj-lt"/>
              </a:rPr>
              <a:t> which is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called</a:t>
            </a:r>
            <a:r>
              <a:rPr lang="en-US" sz="3000" dirty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when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class creates its object</a:t>
            </a:r>
          </a:p>
          <a:p>
            <a:pPr lvl="2" eaLnBrk="1" hangingPunct="1"/>
            <a:r>
              <a:rPr lang="en-US" sz="2800" dirty="0">
                <a:latin typeface="+mj-lt"/>
              </a:rPr>
              <a:t>Basically it </a:t>
            </a:r>
            <a:r>
              <a:rPr lang="en-US" sz="2800" b="1" dirty="0">
                <a:latin typeface="+mj-lt"/>
              </a:rPr>
              <a:t>helps in</a:t>
            </a:r>
            <a:r>
              <a:rPr lang="en-US" sz="2800" b="1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2800" b="1" u="sng" dirty="0">
                <a:solidFill>
                  <a:srgbClr val="2C14DE"/>
                </a:solidFill>
                <a:latin typeface="+mj-lt"/>
              </a:rPr>
              <a:t>initializing data members</a:t>
            </a:r>
            <a:r>
              <a:rPr lang="en-US" sz="2800" b="1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of the class</a:t>
            </a:r>
          </a:p>
          <a:p>
            <a:pPr lvl="2" eaLnBrk="1" hangingPunct="1"/>
            <a:r>
              <a:rPr lang="en-US" sz="2800" dirty="0">
                <a:latin typeface="+mj-lt"/>
              </a:rPr>
              <a:t>A class may have </a:t>
            </a:r>
            <a:r>
              <a:rPr lang="en-US" sz="2800" b="1" u="sng" dirty="0">
                <a:solidFill>
                  <a:srgbClr val="2C14DE"/>
                </a:solidFill>
                <a:latin typeface="+mj-lt"/>
              </a:rPr>
              <a:t>multiple constructors</a:t>
            </a:r>
          </a:p>
          <a:p>
            <a:pPr marL="457200" lvl="1" indent="0" eaLnBrk="1" hangingPunct="1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46"/>
          <p:cNvGrpSpPr>
            <a:grpSpLocks/>
          </p:cNvGrpSpPr>
          <p:nvPr/>
        </p:nvGrpSpPr>
        <p:grpSpPr bwMode="auto">
          <a:xfrm>
            <a:off x="533400" y="942883"/>
            <a:ext cx="7848600" cy="849405"/>
            <a:chOff x="0" y="3365"/>
            <a:chExt cx="3072" cy="377"/>
          </a:xfrm>
        </p:grpSpPr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0" y="336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8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Time abstract data type definition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5" name="Group 48"/>
          <p:cNvGrpSpPr>
            <a:grpSpLocks/>
          </p:cNvGrpSpPr>
          <p:nvPr/>
        </p:nvGrpSpPr>
        <p:grpSpPr bwMode="auto">
          <a:xfrm>
            <a:off x="533400" y="1217521"/>
            <a:ext cx="7848600" cy="849402"/>
            <a:chOff x="0" y="3739"/>
            <a:chExt cx="3072" cy="377"/>
          </a:xfrm>
        </p:grpSpPr>
        <p:sp>
          <p:nvSpPr>
            <p:cNvPr id="18475" name="Rectangle 47"/>
            <p:cNvSpPr>
              <a:spLocks noChangeArrowheads="1"/>
            </p:cNvSpPr>
            <p:nvPr/>
          </p:nvSpPr>
          <p:spPr bwMode="auto">
            <a:xfrm>
              <a:off x="0" y="373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6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200" b="1" dirty="0">
                  <a:latin typeface="Courier New" panose="02070309020205020404" pitchFamily="49" charset="0"/>
                </a:rPr>
                <a:t> Time {</a:t>
              </a: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6" name="Group 50"/>
          <p:cNvGrpSpPr>
            <a:grpSpLocks/>
          </p:cNvGrpSpPr>
          <p:nvPr/>
        </p:nvGrpSpPr>
        <p:grpSpPr bwMode="auto">
          <a:xfrm>
            <a:off x="533400" y="1492158"/>
            <a:ext cx="7848600" cy="849405"/>
            <a:chOff x="0" y="4113"/>
            <a:chExt cx="3072" cy="377"/>
          </a:xfrm>
        </p:grpSpPr>
        <p:sp>
          <p:nvSpPr>
            <p:cNvPr id="18473" name="Rectangle 49"/>
            <p:cNvSpPr>
              <a:spLocks noChangeArrowheads="1"/>
            </p:cNvSpPr>
            <p:nvPr/>
          </p:nvSpPr>
          <p:spPr bwMode="auto">
            <a:xfrm>
              <a:off x="0" y="411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4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7" name="Group 52"/>
          <p:cNvGrpSpPr>
            <a:grpSpLocks/>
          </p:cNvGrpSpPr>
          <p:nvPr/>
        </p:nvGrpSpPr>
        <p:grpSpPr bwMode="auto">
          <a:xfrm>
            <a:off x="533400" y="1768383"/>
            <a:ext cx="7848600" cy="844550"/>
            <a:chOff x="0" y="4487"/>
            <a:chExt cx="3072" cy="377"/>
          </a:xfrm>
        </p:grpSpPr>
        <p:sp>
          <p:nvSpPr>
            <p:cNvPr id="18471" name="Rectangle 51"/>
            <p:cNvSpPr>
              <a:spLocks noChangeArrowheads="1"/>
            </p:cNvSpPr>
            <p:nvPr/>
          </p:nvSpPr>
          <p:spPr bwMode="auto">
            <a:xfrm>
              <a:off x="0" y="448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2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Time(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0, </a:t>
              </a:r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= 0 );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default constructor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8" name="Group 54"/>
          <p:cNvGrpSpPr>
            <a:grpSpLocks/>
          </p:cNvGrpSpPr>
          <p:nvPr/>
        </p:nvGrpSpPr>
        <p:grpSpPr bwMode="auto">
          <a:xfrm>
            <a:off x="533400" y="2043021"/>
            <a:ext cx="7848600" cy="844550"/>
            <a:chOff x="0" y="4861"/>
            <a:chExt cx="3072" cy="377"/>
          </a:xfrm>
        </p:grpSpPr>
        <p:sp>
          <p:nvSpPr>
            <p:cNvPr id="18469" name="Rectangle 53"/>
            <p:cNvSpPr>
              <a:spLocks noChangeArrowheads="1"/>
            </p:cNvSpPr>
            <p:nvPr/>
          </p:nvSpPr>
          <p:spPr bwMode="auto">
            <a:xfrm>
              <a:off x="0" y="486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70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setTime</a:t>
              </a:r>
              <a:r>
                <a:rPr lang="en-US" sz="1200" b="1" dirty="0">
                  <a:latin typeface="Courier New" panose="02070309020205020404" pitchFamily="49" charset="0"/>
                </a:rPr>
                <a:t>(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, </a:t>
              </a:r>
              <a:r>
                <a:rPr lang="en-US" sz="12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 dirty="0">
                  <a:latin typeface="Courier New" panose="02070309020205020404" pitchFamily="49" charset="0"/>
                </a:rPr>
                <a:t> 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set hour, minute, second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39" name="Group 56"/>
          <p:cNvGrpSpPr>
            <a:grpSpLocks/>
          </p:cNvGrpSpPr>
          <p:nvPr/>
        </p:nvGrpSpPr>
        <p:grpSpPr bwMode="auto">
          <a:xfrm>
            <a:off x="533400" y="2317658"/>
            <a:ext cx="7848600" cy="849405"/>
            <a:chOff x="0" y="5235"/>
            <a:chExt cx="3072" cy="377"/>
          </a:xfrm>
        </p:grpSpPr>
        <p:sp>
          <p:nvSpPr>
            <p:cNvPr id="18467" name="Rectangle 55"/>
            <p:cNvSpPr>
              <a:spLocks noChangeArrowheads="1"/>
            </p:cNvSpPr>
            <p:nvPr/>
          </p:nvSpPr>
          <p:spPr bwMode="auto">
            <a:xfrm>
              <a:off x="0" y="523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8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>
                  <a:latin typeface="Courier New" panose="02070309020205020404" pitchFamily="49" charset="0"/>
                </a:rPr>
                <a:t> printMilitary();     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military time format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0" name="Group 58"/>
          <p:cNvGrpSpPr>
            <a:grpSpLocks/>
          </p:cNvGrpSpPr>
          <p:nvPr/>
        </p:nvGrpSpPr>
        <p:grpSpPr bwMode="auto">
          <a:xfrm>
            <a:off x="533400" y="2592296"/>
            <a:ext cx="7848600" cy="849402"/>
            <a:chOff x="0" y="5609"/>
            <a:chExt cx="3072" cy="377"/>
          </a:xfrm>
        </p:grpSpPr>
        <p:sp>
          <p:nvSpPr>
            <p:cNvPr id="18465" name="Rectangle 57"/>
            <p:cNvSpPr>
              <a:spLocks noChangeArrowheads="1"/>
            </p:cNvSpPr>
            <p:nvPr/>
          </p:nvSpPr>
          <p:spPr bwMode="auto">
            <a:xfrm>
              <a:off x="0" y="560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6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16	</a:t>
              </a:r>
              <a:r>
                <a:rPr lang="en-US" sz="1200" b="1" dirty="0">
                  <a:latin typeface="Courier New" panose="02070309020205020404" pitchFamily="49" charset="0"/>
                </a:rPr>
                <a:t>   </a:t>
              </a:r>
              <a:r>
                <a:rPr lang="en-US" sz="12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200" b="1" dirty="0">
                  <a:latin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</a:rPr>
                <a:t>printStandard</a:t>
              </a:r>
              <a:r>
                <a:rPr lang="en-US" sz="1200" b="1" dirty="0">
                  <a:latin typeface="Courier New" panose="02070309020205020404" pitchFamily="49" charset="0"/>
                </a:rPr>
                <a:t>();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print standard time format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1" name="Group 60"/>
          <p:cNvGrpSpPr>
            <a:grpSpLocks/>
          </p:cNvGrpSpPr>
          <p:nvPr/>
        </p:nvGrpSpPr>
        <p:grpSpPr bwMode="auto">
          <a:xfrm>
            <a:off x="533400" y="2866933"/>
            <a:ext cx="7848600" cy="849405"/>
            <a:chOff x="0" y="5983"/>
            <a:chExt cx="3072" cy="377"/>
          </a:xfrm>
        </p:grpSpPr>
        <p:sp>
          <p:nvSpPr>
            <p:cNvPr id="18463" name="Rectangle 59"/>
            <p:cNvSpPr>
              <a:spLocks noChangeArrowheads="1"/>
            </p:cNvSpPr>
            <p:nvPr/>
          </p:nvSpPr>
          <p:spPr bwMode="auto">
            <a:xfrm>
              <a:off x="0" y="598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4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17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2" name="Group 62"/>
          <p:cNvGrpSpPr>
            <a:grpSpLocks/>
          </p:cNvGrpSpPr>
          <p:nvPr/>
        </p:nvGrpSpPr>
        <p:grpSpPr bwMode="auto">
          <a:xfrm>
            <a:off x="533400" y="3143158"/>
            <a:ext cx="7848600" cy="844550"/>
            <a:chOff x="0" y="6357"/>
            <a:chExt cx="3072" cy="377"/>
          </a:xfrm>
        </p:grpSpPr>
        <p:sp>
          <p:nvSpPr>
            <p:cNvPr id="18461" name="Rectangle 61"/>
            <p:cNvSpPr>
              <a:spLocks noChangeArrowheads="1"/>
            </p:cNvSpPr>
            <p:nvPr/>
          </p:nvSpPr>
          <p:spPr bwMode="auto">
            <a:xfrm>
              <a:off x="0" y="635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2" name="Rectangle 21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18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hour;  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0 - 23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3" name="Group 64"/>
          <p:cNvGrpSpPr>
            <a:grpSpLocks/>
          </p:cNvGrpSpPr>
          <p:nvPr/>
        </p:nvGrpSpPr>
        <p:grpSpPr bwMode="auto">
          <a:xfrm>
            <a:off x="533400" y="3417796"/>
            <a:ext cx="7848600" cy="844550"/>
            <a:chOff x="0" y="6731"/>
            <a:chExt cx="3072" cy="377"/>
          </a:xfrm>
        </p:grpSpPr>
        <p:sp>
          <p:nvSpPr>
            <p:cNvPr id="18459" name="Rectangle 63"/>
            <p:cNvSpPr>
              <a:spLocks noChangeArrowheads="1"/>
            </p:cNvSpPr>
            <p:nvPr/>
          </p:nvSpPr>
          <p:spPr bwMode="auto">
            <a:xfrm>
              <a:off x="0" y="6731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60" name="Rectangle 22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19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minute;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4" name="Group 66"/>
          <p:cNvGrpSpPr>
            <a:grpSpLocks/>
          </p:cNvGrpSpPr>
          <p:nvPr/>
        </p:nvGrpSpPr>
        <p:grpSpPr bwMode="auto">
          <a:xfrm>
            <a:off x="533400" y="3692433"/>
            <a:ext cx="7848600" cy="849405"/>
            <a:chOff x="0" y="7105"/>
            <a:chExt cx="3072" cy="377"/>
          </a:xfrm>
        </p:grpSpPr>
        <p:sp>
          <p:nvSpPr>
            <p:cNvPr id="18457" name="Rectangle 65"/>
            <p:cNvSpPr>
              <a:spLocks noChangeArrowheads="1"/>
            </p:cNvSpPr>
            <p:nvPr/>
          </p:nvSpPr>
          <p:spPr bwMode="auto">
            <a:xfrm>
              <a:off x="0" y="7105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20	</a:t>
              </a:r>
              <a:r>
                <a:rPr lang="en-US" sz="1200" b="1">
                  <a:latin typeface="Courier New" panose="02070309020205020404" pitchFamily="49" charset="0"/>
                </a:rPr>
                <a:t>   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second;   </a:t>
              </a:r>
              <a:r>
                <a:rPr lang="en-US" sz="12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0 - 59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5" name="Group 68"/>
          <p:cNvGrpSpPr>
            <a:grpSpLocks/>
          </p:cNvGrpSpPr>
          <p:nvPr/>
        </p:nvGrpSpPr>
        <p:grpSpPr bwMode="auto">
          <a:xfrm>
            <a:off x="533400" y="3967071"/>
            <a:ext cx="7848600" cy="849402"/>
            <a:chOff x="0" y="7479"/>
            <a:chExt cx="3072" cy="377"/>
          </a:xfrm>
        </p:grpSpPr>
        <p:sp>
          <p:nvSpPr>
            <p:cNvPr id="18455" name="Rectangle 67"/>
            <p:cNvSpPr>
              <a:spLocks noChangeArrowheads="1"/>
            </p:cNvSpPr>
            <p:nvPr/>
          </p:nvSpPr>
          <p:spPr bwMode="auto">
            <a:xfrm>
              <a:off x="0" y="7479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21	</a:t>
              </a:r>
              <a:r>
                <a:rPr lang="en-US" sz="12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6" name="Group 70"/>
          <p:cNvGrpSpPr>
            <a:grpSpLocks/>
          </p:cNvGrpSpPr>
          <p:nvPr/>
        </p:nvGrpSpPr>
        <p:grpSpPr bwMode="auto">
          <a:xfrm>
            <a:off x="533400" y="4241708"/>
            <a:ext cx="7848600" cy="849405"/>
            <a:chOff x="0" y="7853"/>
            <a:chExt cx="3072" cy="377"/>
          </a:xfrm>
        </p:grpSpPr>
        <p:sp>
          <p:nvSpPr>
            <p:cNvPr id="18453" name="Rectangle 69"/>
            <p:cNvSpPr>
              <a:spLocks noChangeArrowheads="1"/>
            </p:cNvSpPr>
            <p:nvPr/>
          </p:nvSpPr>
          <p:spPr bwMode="auto">
            <a:xfrm>
              <a:off x="0" y="7853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22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8447" name="Group 72"/>
          <p:cNvGrpSpPr>
            <a:grpSpLocks/>
          </p:cNvGrpSpPr>
          <p:nvPr/>
        </p:nvGrpSpPr>
        <p:grpSpPr bwMode="auto">
          <a:xfrm>
            <a:off x="533400" y="4517933"/>
            <a:ext cx="7848600" cy="844550"/>
            <a:chOff x="0" y="8227"/>
            <a:chExt cx="3072" cy="377"/>
          </a:xfrm>
        </p:grpSpPr>
        <p:sp>
          <p:nvSpPr>
            <p:cNvPr id="18451" name="Rectangle 71"/>
            <p:cNvSpPr>
              <a:spLocks noChangeArrowheads="1"/>
            </p:cNvSpPr>
            <p:nvPr/>
          </p:nvSpPr>
          <p:spPr bwMode="auto">
            <a:xfrm>
              <a:off x="0" y="8227"/>
              <a:ext cx="85" cy="37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23	</a:t>
              </a:r>
              <a:r>
                <a:rPr lang="en-US" sz="1200" b="1">
                  <a:latin typeface="Courier New" panose="02070309020205020404" pitchFamily="49" charset="0"/>
                </a:rPr>
                <a:t>#endif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4191000" y="152401"/>
            <a:ext cx="4953000" cy="1362982"/>
            <a:chOff x="2784" y="1872"/>
            <a:chExt cx="2928" cy="989"/>
          </a:xfrm>
        </p:grpSpPr>
        <p:sp>
          <p:nvSpPr>
            <p:cNvPr id="18449" name="Line 74"/>
            <p:cNvSpPr>
              <a:spLocks noChangeShapeType="1"/>
            </p:cNvSpPr>
            <p:nvPr/>
          </p:nvSpPr>
          <p:spPr bwMode="auto">
            <a:xfrm flipH="1">
              <a:off x="2784" y="1968"/>
              <a:ext cx="1344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 sz="2000"/>
            </a:p>
          </p:txBody>
        </p:sp>
        <p:sp>
          <p:nvSpPr>
            <p:cNvPr id="18450" name="Text Box 75"/>
            <p:cNvSpPr txBox="1">
              <a:spLocks noChangeArrowheads="1"/>
            </p:cNvSpPr>
            <p:nvPr/>
          </p:nvSpPr>
          <p:spPr bwMode="auto">
            <a:xfrm>
              <a:off x="3312" y="1872"/>
              <a:ext cx="2400" cy="9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 eaLnBrk="1" hangingPunct="1"/>
              <a:r>
                <a:rPr lang="en-US" sz="1600" b="1" dirty="0"/>
                <a:t>Notice that </a:t>
              </a:r>
              <a:r>
                <a:rPr lang="en-US" sz="1600" b="1" dirty="0">
                  <a:solidFill>
                    <a:srgbClr val="FF0000"/>
                  </a:solidFill>
                </a:rPr>
                <a:t>default settings </a:t>
              </a:r>
              <a:r>
                <a:rPr lang="en-US" sz="1600" b="1" dirty="0"/>
                <a:t>for the three member variables are set in constructor prototype.  </a:t>
              </a:r>
              <a:r>
                <a:rPr lang="en-US" sz="1600" b="1" dirty="0">
                  <a:solidFill>
                    <a:srgbClr val="FF0000"/>
                  </a:solidFill>
                </a:rPr>
                <a:t>No names are needed</a:t>
              </a:r>
              <a:r>
                <a:rPr lang="en-US" sz="1600" b="1" dirty="0"/>
                <a:t>; the </a:t>
              </a:r>
              <a:r>
                <a:rPr lang="en-US" sz="1600" b="1" dirty="0">
                  <a:solidFill>
                    <a:srgbClr val="008000"/>
                  </a:solidFill>
                </a:rPr>
                <a:t>defaults are applied in the order the variables are declared.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5715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D20000"/>
                </a:solidFill>
              </a:rPr>
              <a:t>Default Parameters in Constructor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29183" y="19455"/>
            <a:ext cx="45720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20000"/>
                </a:solidFill>
                <a:cs typeface="Arial" panose="020B0604020202020204" pitchFamily="34" charset="0"/>
              </a:rPr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13345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69"/>
          <p:cNvGrpSpPr>
            <a:grpSpLocks/>
          </p:cNvGrpSpPr>
          <p:nvPr/>
        </p:nvGrpSpPr>
        <p:grpSpPr bwMode="auto">
          <a:xfrm>
            <a:off x="762000" y="1260475"/>
            <a:ext cx="6705600" cy="207963"/>
            <a:chOff x="0" y="3366"/>
            <a:chExt cx="3072" cy="374"/>
          </a:xfrm>
        </p:grpSpPr>
        <p:sp>
          <p:nvSpPr>
            <p:cNvPr id="19531" name="Rectangle 268"/>
            <p:cNvSpPr>
              <a:spLocks noChangeArrowheads="1"/>
            </p:cNvSpPr>
            <p:nvPr/>
          </p:nvSpPr>
          <p:spPr bwMode="auto">
            <a:xfrm>
              <a:off x="0" y="338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32" name="Rectangle 226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59" name="Group 271"/>
          <p:cNvGrpSpPr>
            <a:grpSpLocks/>
          </p:cNvGrpSpPr>
          <p:nvPr/>
        </p:nvGrpSpPr>
        <p:grpSpPr bwMode="auto">
          <a:xfrm>
            <a:off x="762000" y="1468438"/>
            <a:ext cx="6705600" cy="207962"/>
            <a:chOff x="0" y="3740"/>
            <a:chExt cx="3072" cy="374"/>
          </a:xfrm>
        </p:grpSpPr>
        <p:sp>
          <p:nvSpPr>
            <p:cNvPr id="19529" name="Rectangle 270"/>
            <p:cNvSpPr>
              <a:spLocks noChangeArrowheads="1"/>
            </p:cNvSpPr>
            <p:nvPr/>
          </p:nvSpPr>
          <p:spPr bwMode="auto">
            <a:xfrm>
              <a:off x="0" y="376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30" name="Rectangle 227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71	</a:t>
              </a:r>
              <a:r>
                <a:rPr lang="en-US" sz="12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200" b="1">
                  <a:latin typeface="Courier New" panose="02070309020205020404" pitchFamily="49" charset="0"/>
                </a:rPr>
                <a:t> main()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0" name="Group 273"/>
          <p:cNvGrpSpPr>
            <a:grpSpLocks/>
          </p:cNvGrpSpPr>
          <p:nvPr/>
        </p:nvGrpSpPr>
        <p:grpSpPr bwMode="auto">
          <a:xfrm>
            <a:off x="762000" y="1676400"/>
            <a:ext cx="6705600" cy="207963"/>
            <a:chOff x="0" y="4114"/>
            <a:chExt cx="3072" cy="374"/>
          </a:xfrm>
        </p:grpSpPr>
        <p:sp>
          <p:nvSpPr>
            <p:cNvPr id="19527" name="Rectangle 272"/>
            <p:cNvSpPr>
              <a:spLocks noChangeArrowheads="1"/>
            </p:cNvSpPr>
            <p:nvPr/>
          </p:nvSpPr>
          <p:spPr bwMode="auto">
            <a:xfrm>
              <a:off x="0" y="413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8" name="Rectangle 228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72	</a:t>
              </a:r>
              <a:r>
                <a:rPr lang="en-US" sz="12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1" name="Group 275"/>
          <p:cNvGrpSpPr>
            <a:grpSpLocks/>
          </p:cNvGrpSpPr>
          <p:nvPr/>
        </p:nvGrpSpPr>
        <p:grpSpPr bwMode="auto">
          <a:xfrm>
            <a:off x="762000" y="1884363"/>
            <a:ext cx="6705600" cy="207962"/>
            <a:chOff x="0" y="4488"/>
            <a:chExt cx="3072" cy="374"/>
          </a:xfrm>
        </p:grpSpPr>
        <p:sp>
          <p:nvSpPr>
            <p:cNvPr id="19525" name="Rectangle 274"/>
            <p:cNvSpPr>
              <a:spLocks noChangeArrowheads="1"/>
            </p:cNvSpPr>
            <p:nvPr/>
          </p:nvSpPr>
          <p:spPr bwMode="auto">
            <a:xfrm>
              <a:off x="0" y="450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6" name="Rectangle 229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73	</a:t>
              </a:r>
              <a:r>
                <a:rPr lang="en-US" sz="1200" b="1" dirty="0">
                  <a:latin typeface="Courier New" panose="02070309020205020404" pitchFamily="49" charset="0"/>
                </a:rPr>
                <a:t>   Time t1,   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arguments defaulted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2" name="Group 277"/>
          <p:cNvGrpSpPr>
            <a:grpSpLocks/>
          </p:cNvGrpSpPr>
          <p:nvPr/>
        </p:nvGrpSpPr>
        <p:grpSpPr bwMode="auto">
          <a:xfrm>
            <a:off x="762000" y="2092325"/>
            <a:ext cx="6705600" cy="207963"/>
            <a:chOff x="0" y="4862"/>
            <a:chExt cx="3072" cy="374"/>
          </a:xfrm>
        </p:grpSpPr>
        <p:sp>
          <p:nvSpPr>
            <p:cNvPr id="19523" name="Rectangle 276"/>
            <p:cNvSpPr>
              <a:spLocks noChangeArrowheads="1"/>
            </p:cNvSpPr>
            <p:nvPr/>
          </p:nvSpPr>
          <p:spPr bwMode="auto">
            <a:xfrm>
              <a:off x="0" y="488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4" name="Rectangle 230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74	</a:t>
              </a:r>
              <a:r>
                <a:rPr lang="en-US" sz="1200" b="1" dirty="0">
                  <a:latin typeface="Courier New" panose="02070309020205020404" pitchFamily="49" charset="0"/>
                </a:rPr>
                <a:t>        t2(2),     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minute and second defaulted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3" name="Group 279"/>
          <p:cNvGrpSpPr>
            <a:grpSpLocks/>
          </p:cNvGrpSpPr>
          <p:nvPr/>
        </p:nvGrpSpPr>
        <p:grpSpPr bwMode="auto">
          <a:xfrm>
            <a:off x="762000" y="2300288"/>
            <a:ext cx="6705600" cy="206375"/>
            <a:chOff x="0" y="5236"/>
            <a:chExt cx="3072" cy="374"/>
          </a:xfrm>
        </p:grpSpPr>
        <p:sp>
          <p:nvSpPr>
            <p:cNvPr id="19521" name="Rectangle 278"/>
            <p:cNvSpPr>
              <a:spLocks noChangeArrowheads="1"/>
            </p:cNvSpPr>
            <p:nvPr/>
          </p:nvSpPr>
          <p:spPr bwMode="auto">
            <a:xfrm>
              <a:off x="0" y="525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2" name="Rectangle 231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75	</a:t>
              </a:r>
              <a:r>
                <a:rPr lang="en-US" sz="1200" b="1" dirty="0">
                  <a:latin typeface="Courier New" panose="02070309020205020404" pitchFamily="49" charset="0"/>
                </a:rPr>
                <a:t>        t3(21, 34),    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second defaulted 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4" name="Group 281"/>
          <p:cNvGrpSpPr>
            <a:grpSpLocks/>
          </p:cNvGrpSpPr>
          <p:nvPr/>
        </p:nvGrpSpPr>
        <p:grpSpPr bwMode="auto">
          <a:xfrm>
            <a:off x="762000" y="2506663"/>
            <a:ext cx="6705600" cy="207962"/>
            <a:chOff x="0" y="5610"/>
            <a:chExt cx="3072" cy="374"/>
          </a:xfrm>
        </p:grpSpPr>
        <p:sp>
          <p:nvSpPr>
            <p:cNvPr id="19519" name="Rectangle 280"/>
            <p:cNvSpPr>
              <a:spLocks noChangeArrowheads="1"/>
            </p:cNvSpPr>
            <p:nvPr/>
          </p:nvSpPr>
          <p:spPr bwMode="auto">
            <a:xfrm>
              <a:off x="0" y="563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20" name="Rectangle 232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76	</a:t>
              </a:r>
              <a:r>
                <a:rPr lang="en-US" sz="1200" b="1" dirty="0">
                  <a:latin typeface="Courier New" panose="02070309020205020404" pitchFamily="49" charset="0"/>
                </a:rPr>
                <a:t>        t4(12, 25, 42),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values specified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5" name="Group 283"/>
          <p:cNvGrpSpPr>
            <a:grpSpLocks/>
          </p:cNvGrpSpPr>
          <p:nvPr/>
        </p:nvGrpSpPr>
        <p:grpSpPr bwMode="auto">
          <a:xfrm>
            <a:off x="762000" y="2714625"/>
            <a:ext cx="6705600" cy="207963"/>
            <a:chOff x="0" y="5984"/>
            <a:chExt cx="3072" cy="374"/>
          </a:xfrm>
        </p:grpSpPr>
        <p:sp>
          <p:nvSpPr>
            <p:cNvPr id="19517" name="Rectangle 282"/>
            <p:cNvSpPr>
              <a:spLocks noChangeArrowheads="1"/>
            </p:cNvSpPr>
            <p:nvPr/>
          </p:nvSpPr>
          <p:spPr bwMode="auto">
            <a:xfrm>
              <a:off x="0" y="600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8" name="Rectangle 233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77	</a:t>
              </a:r>
              <a:r>
                <a:rPr lang="en-US" sz="1200" b="1" dirty="0">
                  <a:latin typeface="Courier New" panose="02070309020205020404" pitchFamily="49" charset="0"/>
                </a:rPr>
                <a:t>        t5(27, 74, 99); </a:t>
              </a:r>
              <a:r>
                <a:rPr lang="en-US" sz="1200" b="1" dirty="0">
                  <a:solidFill>
                    <a:srgbClr val="33CC33"/>
                  </a:solidFill>
                  <a:latin typeface="Courier New" panose="02070309020205020404" pitchFamily="49" charset="0"/>
                </a:rPr>
                <a:t>// all bad values specified</a:t>
              </a:r>
              <a:endParaRPr lang="en-US" sz="1200" b="1" dirty="0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6" name="Group 285"/>
          <p:cNvGrpSpPr>
            <a:grpSpLocks/>
          </p:cNvGrpSpPr>
          <p:nvPr/>
        </p:nvGrpSpPr>
        <p:grpSpPr bwMode="auto">
          <a:xfrm>
            <a:off x="762000" y="2922588"/>
            <a:ext cx="6705600" cy="207962"/>
            <a:chOff x="0" y="6358"/>
            <a:chExt cx="3072" cy="374"/>
          </a:xfrm>
        </p:grpSpPr>
        <p:sp>
          <p:nvSpPr>
            <p:cNvPr id="19515" name="Rectangle 284"/>
            <p:cNvSpPr>
              <a:spLocks noChangeArrowheads="1"/>
            </p:cNvSpPr>
            <p:nvPr/>
          </p:nvSpPr>
          <p:spPr bwMode="auto">
            <a:xfrm>
              <a:off x="0" y="637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6" name="Rectangle 234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78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7" name="Group 287"/>
          <p:cNvGrpSpPr>
            <a:grpSpLocks/>
          </p:cNvGrpSpPr>
          <p:nvPr/>
        </p:nvGrpSpPr>
        <p:grpSpPr bwMode="auto">
          <a:xfrm>
            <a:off x="762000" y="3130550"/>
            <a:ext cx="6705600" cy="207963"/>
            <a:chOff x="0" y="6732"/>
            <a:chExt cx="3072" cy="374"/>
          </a:xfrm>
        </p:grpSpPr>
        <p:sp>
          <p:nvSpPr>
            <p:cNvPr id="19513" name="Rectangle 286"/>
            <p:cNvSpPr>
              <a:spLocks noChangeArrowheads="1"/>
            </p:cNvSpPr>
            <p:nvPr/>
          </p:nvSpPr>
          <p:spPr bwMode="auto">
            <a:xfrm>
              <a:off x="0" y="675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4" name="Rectangle 235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79	</a:t>
              </a:r>
              <a:r>
                <a:rPr lang="en-US" sz="1200" b="1">
                  <a:latin typeface="Courier New" panose="02070309020205020404" pitchFamily="49" charset="0"/>
                </a:rPr>
                <a:t>   cout &lt;&lt; "Constructed with:\n"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8" name="Group 289"/>
          <p:cNvGrpSpPr>
            <a:grpSpLocks/>
          </p:cNvGrpSpPr>
          <p:nvPr/>
        </p:nvGrpSpPr>
        <p:grpSpPr bwMode="auto">
          <a:xfrm>
            <a:off x="762000" y="3338513"/>
            <a:ext cx="6705600" cy="207962"/>
            <a:chOff x="0" y="7106"/>
            <a:chExt cx="3072" cy="374"/>
          </a:xfrm>
        </p:grpSpPr>
        <p:sp>
          <p:nvSpPr>
            <p:cNvPr id="19511" name="Rectangle 288"/>
            <p:cNvSpPr>
              <a:spLocks noChangeArrowheads="1"/>
            </p:cNvSpPr>
            <p:nvPr/>
          </p:nvSpPr>
          <p:spPr bwMode="auto">
            <a:xfrm>
              <a:off x="0" y="712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2" name="Rectangle 236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80	</a:t>
              </a:r>
              <a:r>
                <a:rPr lang="en-US" sz="1200" b="1">
                  <a:latin typeface="Courier New" panose="02070309020205020404" pitchFamily="49" charset="0"/>
                </a:rPr>
                <a:t>        &lt;&lt; "all arguments defaulted:\n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69" name="Group 291"/>
          <p:cNvGrpSpPr>
            <a:grpSpLocks/>
          </p:cNvGrpSpPr>
          <p:nvPr/>
        </p:nvGrpSpPr>
        <p:grpSpPr bwMode="auto">
          <a:xfrm>
            <a:off x="762000" y="3546475"/>
            <a:ext cx="6705600" cy="207963"/>
            <a:chOff x="0" y="7480"/>
            <a:chExt cx="3072" cy="374"/>
          </a:xfrm>
        </p:grpSpPr>
        <p:sp>
          <p:nvSpPr>
            <p:cNvPr id="19509" name="Rectangle 290"/>
            <p:cNvSpPr>
              <a:spLocks noChangeArrowheads="1"/>
            </p:cNvSpPr>
            <p:nvPr/>
          </p:nvSpPr>
          <p:spPr bwMode="auto">
            <a:xfrm>
              <a:off x="0" y="750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10" name="Rectangle 237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81	</a:t>
              </a:r>
              <a:r>
                <a:rPr lang="en-US" sz="1200" b="1">
                  <a:latin typeface="Courier New" panose="02070309020205020404" pitchFamily="49" charset="0"/>
                </a:rPr>
                <a:t>   t1.printMilitary();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0" name="Group 293"/>
          <p:cNvGrpSpPr>
            <a:grpSpLocks/>
          </p:cNvGrpSpPr>
          <p:nvPr/>
        </p:nvGrpSpPr>
        <p:grpSpPr bwMode="auto">
          <a:xfrm>
            <a:off x="762000" y="3754438"/>
            <a:ext cx="6705600" cy="207962"/>
            <a:chOff x="0" y="7854"/>
            <a:chExt cx="3072" cy="374"/>
          </a:xfrm>
        </p:grpSpPr>
        <p:sp>
          <p:nvSpPr>
            <p:cNvPr id="19507" name="Rectangle 292"/>
            <p:cNvSpPr>
              <a:spLocks noChangeArrowheads="1"/>
            </p:cNvSpPr>
            <p:nvPr/>
          </p:nvSpPr>
          <p:spPr bwMode="auto">
            <a:xfrm>
              <a:off x="0" y="787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8" name="Rectangle 238"/>
            <p:cNvSpPr>
              <a:spLocks noChangeArrowheads="1"/>
            </p:cNvSpPr>
            <p:nvPr/>
          </p:nvSpPr>
          <p:spPr bwMode="auto">
            <a:xfrm>
              <a:off x="0" y="785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82	</a:t>
              </a:r>
              <a:r>
                <a:rPr lang="en-US" sz="1200" b="1">
                  <a:latin typeface="Courier New" panose="02070309020205020404" pitchFamily="49" charset="0"/>
                </a:rPr>
                <a:t>   cout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1" name="Group 295"/>
          <p:cNvGrpSpPr>
            <a:grpSpLocks/>
          </p:cNvGrpSpPr>
          <p:nvPr/>
        </p:nvGrpSpPr>
        <p:grpSpPr bwMode="auto">
          <a:xfrm>
            <a:off x="762000" y="3962400"/>
            <a:ext cx="6705600" cy="207963"/>
            <a:chOff x="0" y="8228"/>
            <a:chExt cx="3072" cy="374"/>
          </a:xfrm>
        </p:grpSpPr>
        <p:sp>
          <p:nvSpPr>
            <p:cNvPr id="19505" name="Rectangle 294"/>
            <p:cNvSpPr>
              <a:spLocks noChangeArrowheads="1"/>
            </p:cNvSpPr>
            <p:nvPr/>
          </p:nvSpPr>
          <p:spPr bwMode="auto">
            <a:xfrm>
              <a:off x="0" y="824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6" name="Rectangle 239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83	</a:t>
              </a:r>
              <a:r>
                <a:rPr lang="en-US" sz="1200" b="1">
                  <a:latin typeface="Courier New" panose="02070309020205020404" pitchFamily="49" charset="0"/>
                </a:rPr>
                <a:t>   t1.printStandard();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2" name="Group 297"/>
          <p:cNvGrpSpPr>
            <a:grpSpLocks/>
          </p:cNvGrpSpPr>
          <p:nvPr/>
        </p:nvGrpSpPr>
        <p:grpSpPr bwMode="auto">
          <a:xfrm>
            <a:off x="762000" y="4170363"/>
            <a:ext cx="6705600" cy="207962"/>
            <a:chOff x="0" y="8602"/>
            <a:chExt cx="3072" cy="374"/>
          </a:xfrm>
        </p:grpSpPr>
        <p:sp>
          <p:nvSpPr>
            <p:cNvPr id="19503" name="Rectangle 296"/>
            <p:cNvSpPr>
              <a:spLocks noChangeArrowheads="1"/>
            </p:cNvSpPr>
            <p:nvPr/>
          </p:nvSpPr>
          <p:spPr bwMode="auto">
            <a:xfrm>
              <a:off x="0" y="862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4" name="Rectangle 240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84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3" name="Group 299"/>
          <p:cNvGrpSpPr>
            <a:grpSpLocks/>
          </p:cNvGrpSpPr>
          <p:nvPr/>
        </p:nvGrpSpPr>
        <p:grpSpPr bwMode="auto">
          <a:xfrm>
            <a:off x="762000" y="4378325"/>
            <a:ext cx="6705600" cy="207963"/>
            <a:chOff x="0" y="8976"/>
            <a:chExt cx="3072" cy="374"/>
          </a:xfrm>
        </p:grpSpPr>
        <p:sp>
          <p:nvSpPr>
            <p:cNvPr id="19501" name="Rectangle 298"/>
            <p:cNvSpPr>
              <a:spLocks noChangeArrowheads="1"/>
            </p:cNvSpPr>
            <p:nvPr/>
          </p:nvSpPr>
          <p:spPr bwMode="auto">
            <a:xfrm>
              <a:off x="0" y="899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2" name="Rectangle 241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85	</a:t>
              </a:r>
              <a:r>
                <a:rPr lang="en-US" sz="1200" b="1">
                  <a:latin typeface="Courier New" panose="02070309020205020404" pitchFamily="49" charset="0"/>
                </a:rPr>
                <a:t>   cout &lt;&lt; "\nhour specified; minute and second defaulted:"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4" name="Group 301"/>
          <p:cNvGrpSpPr>
            <a:grpSpLocks/>
          </p:cNvGrpSpPr>
          <p:nvPr/>
        </p:nvGrpSpPr>
        <p:grpSpPr bwMode="auto">
          <a:xfrm>
            <a:off x="762000" y="4586288"/>
            <a:ext cx="6705600" cy="207962"/>
            <a:chOff x="0" y="9350"/>
            <a:chExt cx="3072" cy="374"/>
          </a:xfrm>
        </p:grpSpPr>
        <p:sp>
          <p:nvSpPr>
            <p:cNvPr id="19499" name="Rectangle 300"/>
            <p:cNvSpPr>
              <a:spLocks noChangeArrowheads="1"/>
            </p:cNvSpPr>
            <p:nvPr/>
          </p:nvSpPr>
          <p:spPr bwMode="auto">
            <a:xfrm>
              <a:off x="0" y="937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500" name="Rectangle 242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86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5" name="Group 303"/>
          <p:cNvGrpSpPr>
            <a:grpSpLocks/>
          </p:cNvGrpSpPr>
          <p:nvPr/>
        </p:nvGrpSpPr>
        <p:grpSpPr bwMode="auto">
          <a:xfrm>
            <a:off x="762000" y="4794250"/>
            <a:ext cx="6705600" cy="206375"/>
            <a:chOff x="0" y="9724"/>
            <a:chExt cx="3072" cy="374"/>
          </a:xfrm>
        </p:grpSpPr>
        <p:sp>
          <p:nvSpPr>
            <p:cNvPr id="19497" name="Rectangle 302"/>
            <p:cNvSpPr>
              <a:spLocks noChangeArrowheads="1"/>
            </p:cNvSpPr>
            <p:nvPr/>
          </p:nvSpPr>
          <p:spPr bwMode="auto">
            <a:xfrm>
              <a:off x="0" y="974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8" name="Rectangle 243"/>
            <p:cNvSpPr>
              <a:spLocks noChangeArrowheads="1"/>
            </p:cNvSpPr>
            <p:nvPr/>
          </p:nvSpPr>
          <p:spPr bwMode="auto">
            <a:xfrm>
              <a:off x="0" y="972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87	</a:t>
              </a:r>
              <a:r>
                <a:rPr lang="en-US" sz="1200" b="1">
                  <a:latin typeface="Courier New" panose="02070309020205020404" pitchFamily="49" charset="0"/>
                </a:rPr>
                <a:t>   t2.printMilitary();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6" name="Group 305"/>
          <p:cNvGrpSpPr>
            <a:grpSpLocks/>
          </p:cNvGrpSpPr>
          <p:nvPr/>
        </p:nvGrpSpPr>
        <p:grpSpPr bwMode="auto">
          <a:xfrm>
            <a:off x="762000" y="5000625"/>
            <a:ext cx="6705600" cy="207963"/>
            <a:chOff x="0" y="10098"/>
            <a:chExt cx="3072" cy="374"/>
          </a:xfrm>
        </p:grpSpPr>
        <p:sp>
          <p:nvSpPr>
            <p:cNvPr id="19495" name="Rectangle 304"/>
            <p:cNvSpPr>
              <a:spLocks noChangeArrowheads="1"/>
            </p:cNvSpPr>
            <p:nvPr/>
          </p:nvSpPr>
          <p:spPr bwMode="auto">
            <a:xfrm>
              <a:off x="0" y="1011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6" name="Rectangle 244"/>
            <p:cNvSpPr>
              <a:spLocks noChangeArrowheads="1"/>
            </p:cNvSpPr>
            <p:nvPr/>
          </p:nvSpPr>
          <p:spPr bwMode="auto">
            <a:xfrm>
              <a:off x="0" y="1009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88	</a:t>
              </a:r>
              <a:r>
                <a:rPr lang="en-US" sz="1200" b="1">
                  <a:latin typeface="Courier New" panose="02070309020205020404" pitchFamily="49" charset="0"/>
                </a:rPr>
                <a:t>   cout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7" name="Group 307"/>
          <p:cNvGrpSpPr>
            <a:grpSpLocks/>
          </p:cNvGrpSpPr>
          <p:nvPr/>
        </p:nvGrpSpPr>
        <p:grpSpPr bwMode="auto">
          <a:xfrm>
            <a:off x="762000" y="5208588"/>
            <a:ext cx="6705600" cy="207962"/>
            <a:chOff x="0" y="10472"/>
            <a:chExt cx="3072" cy="374"/>
          </a:xfrm>
        </p:grpSpPr>
        <p:sp>
          <p:nvSpPr>
            <p:cNvPr id="19493" name="Rectangle 306"/>
            <p:cNvSpPr>
              <a:spLocks noChangeArrowheads="1"/>
            </p:cNvSpPr>
            <p:nvPr/>
          </p:nvSpPr>
          <p:spPr bwMode="auto">
            <a:xfrm>
              <a:off x="0" y="10493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4" name="Rectangle 245"/>
            <p:cNvSpPr>
              <a:spLocks noChangeArrowheads="1"/>
            </p:cNvSpPr>
            <p:nvPr/>
          </p:nvSpPr>
          <p:spPr bwMode="auto">
            <a:xfrm>
              <a:off x="0" y="1047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89	</a:t>
              </a:r>
              <a:r>
                <a:rPr lang="en-US" sz="1200" b="1">
                  <a:latin typeface="Courier New" panose="02070309020205020404" pitchFamily="49" charset="0"/>
                </a:rPr>
                <a:t>   t2.printStandard();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8" name="Group 309"/>
          <p:cNvGrpSpPr>
            <a:grpSpLocks/>
          </p:cNvGrpSpPr>
          <p:nvPr/>
        </p:nvGrpSpPr>
        <p:grpSpPr bwMode="auto">
          <a:xfrm>
            <a:off x="762000" y="5416550"/>
            <a:ext cx="6705600" cy="207963"/>
            <a:chOff x="0" y="10846"/>
            <a:chExt cx="3072" cy="374"/>
          </a:xfrm>
        </p:grpSpPr>
        <p:sp>
          <p:nvSpPr>
            <p:cNvPr id="19491" name="Rectangle 308"/>
            <p:cNvSpPr>
              <a:spLocks noChangeArrowheads="1"/>
            </p:cNvSpPr>
            <p:nvPr/>
          </p:nvSpPr>
          <p:spPr bwMode="auto">
            <a:xfrm>
              <a:off x="0" y="10867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2" name="Rectangle 246"/>
            <p:cNvSpPr>
              <a:spLocks noChangeArrowheads="1"/>
            </p:cNvSpPr>
            <p:nvPr/>
          </p:nvSpPr>
          <p:spPr bwMode="auto">
            <a:xfrm>
              <a:off x="0" y="1084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90	</a:t>
              </a:r>
              <a:endParaRPr lang="en-US" sz="12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79" name="Group 311"/>
          <p:cNvGrpSpPr>
            <a:grpSpLocks/>
          </p:cNvGrpSpPr>
          <p:nvPr/>
        </p:nvGrpSpPr>
        <p:grpSpPr bwMode="auto">
          <a:xfrm>
            <a:off x="762000" y="5624513"/>
            <a:ext cx="6705600" cy="207962"/>
            <a:chOff x="0" y="11220"/>
            <a:chExt cx="3072" cy="374"/>
          </a:xfrm>
        </p:grpSpPr>
        <p:sp>
          <p:nvSpPr>
            <p:cNvPr id="19489" name="Rectangle 310"/>
            <p:cNvSpPr>
              <a:spLocks noChangeArrowheads="1"/>
            </p:cNvSpPr>
            <p:nvPr/>
          </p:nvSpPr>
          <p:spPr bwMode="auto">
            <a:xfrm>
              <a:off x="0" y="11241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90" name="Rectangle 247"/>
            <p:cNvSpPr>
              <a:spLocks noChangeArrowheads="1"/>
            </p:cNvSpPr>
            <p:nvPr/>
          </p:nvSpPr>
          <p:spPr bwMode="auto">
            <a:xfrm>
              <a:off x="0" y="1122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91	</a:t>
              </a:r>
              <a:r>
                <a:rPr lang="en-US" sz="1200" b="1">
                  <a:latin typeface="Courier New" panose="02070309020205020404" pitchFamily="49" charset="0"/>
                </a:rPr>
                <a:t>   cout &lt;&lt; "\nhour and minute specified; second defaulted:" 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80" name="Group 313"/>
          <p:cNvGrpSpPr>
            <a:grpSpLocks/>
          </p:cNvGrpSpPr>
          <p:nvPr/>
        </p:nvGrpSpPr>
        <p:grpSpPr bwMode="auto">
          <a:xfrm>
            <a:off x="762000" y="5832475"/>
            <a:ext cx="6705600" cy="207963"/>
            <a:chOff x="0" y="11594"/>
            <a:chExt cx="3072" cy="374"/>
          </a:xfrm>
        </p:grpSpPr>
        <p:sp>
          <p:nvSpPr>
            <p:cNvPr id="19487" name="Rectangle 312"/>
            <p:cNvSpPr>
              <a:spLocks noChangeArrowheads="1"/>
            </p:cNvSpPr>
            <p:nvPr/>
          </p:nvSpPr>
          <p:spPr bwMode="auto">
            <a:xfrm>
              <a:off x="0" y="11615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88" name="Rectangle 248"/>
            <p:cNvSpPr>
              <a:spLocks noChangeArrowheads="1"/>
            </p:cNvSpPr>
            <p:nvPr/>
          </p:nvSpPr>
          <p:spPr bwMode="auto">
            <a:xfrm>
              <a:off x="0" y="1159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92	</a:t>
              </a:r>
              <a:r>
                <a:rPr lang="en-US" sz="1200" b="1">
                  <a:latin typeface="Courier New" panose="02070309020205020404" pitchFamily="49" charset="0"/>
                </a:rPr>
                <a:t>        &lt;&lt; "\n   ";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9481" name="Group 315"/>
          <p:cNvGrpSpPr>
            <a:grpSpLocks/>
          </p:cNvGrpSpPr>
          <p:nvPr/>
        </p:nvGrpSpPr>
        <p:grpSpPr bwMode="auto">
          <a:xfrm>
            <a:off x="762000" y="6040438"/>
            <a:ext cx="6705600" cy="207962"/>
            <a:chOff x="0" y="11968"/>
            <a:chExt cx="3072" cy="374"/>
          </a:xfrm>
        </p:grpSpPr>
        <p:sp>
          <p:nvSpPr>
            <p:cNvPr id="19485" name="Rectangle 314"/>
            <p:cNvSpPr>
              <a:spLocks noChangeArrowheads="1"/>
            </p:cNvSpPr>
            <p:nvPr/>
          </p:nvSpPr>
          <p:spPr bwMode="auto">
            <a:xfrm>
              <a:off x="0" y="11989"/>
              <a:ext cx="3072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200"/>
            </a:p>
          </p:txBody>
        </p:sp>
        <p:sp>
          <p:nvSpPr>
            <p:cNvPr id="19486" name="Rectangle 249"/>
            <p:cNvSpPr>
              <a:spLocks noChangeArrowheads="1"/>
            </p:cNvSpPr>
            <p:nvPr/>
          </p:nvSpPr>
          <p:spPr bwMode="auto">
            <a:xfrm>
              <a:off x="0" y="1196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93	</a:t>
              </a:r>
              <a:r>
                <a:rPr lang="en-US" sz="1200" b="1">
                  <a:latin typeface="Courier New" panose="02070309020205020404" pitchFamily="49" charset="0"/>
                </a:rPr>
                <a:t>   t3.printMilitary();</a:t>
              </a:r>
            </a:p>
            <a:p>
              <a:pPr eaLnBrk="1" hangingPunct="1"/>
              <a:endParaRPr lang="en-US" sz="12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6" name="Group 320"/>
          <p:cNvGrpSpPr>
            <a:grpSpLocks/>
          </p:cNvGrpSpPr>
          <p:nvPr/>
        </p:nvGrpSpPr>
        <p:grpSpPr bwMode="auto">
          <a:xfrm>
            <a:off x="2361530" y="1153557"/>
            <a:ext cx="6182445" cy="827088"/>
            <a:chOff x="1083" y="959"/>
            <a:chExt cx="3155" cy="521"/>
          </a:xfrm>
        </p:grpSpPr>
        <p:sp>
          <p:nvSpPr>
            <p:cNvPr id="19483" name="Text Box 321"/>
            <p:cNvSpPr txBox="1">
              <a:spLocks noChangeArrowheads="1"/>
            </p:cNvSpPr>
            <p:nvPr/>
          </p:nvSpPr>
          <p:spPr bwMode="auto">
            <a:xfrm>
              <a:off x="1550" y="959"/>
              <a:ext cx="2688" cy="21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Same constructor, used in overloaded style</a:t>
              </a:r>
              <a:endParaRPr lang="en-US" sz="1600" i="1" dirty="0"/>
            </a:p>
          </p:txBody>
        </p:sp>
        <p:sp>
          <p:nvSpPr>
            <p:cNvPr id="19484" name="Line 322"/>
            <p:cNvSpPr>
              <a:spLocks noChangeShapeType="1"/>
            </p:cNvSpPr>
            <p:nvPr/>
          </p:nvSpPr>
          <p:spPr bwMode="auto">
            <a:xfrm flipH="1">
              <a:off x="1083" y="1152"/>
              <a:ext cx="64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777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  <a:latin typeface="Arial" panose="020B0604020202020204" pitchFamily="34" charset="0"/>
              </a:rPr>
              <a:t>Using Destructors 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Destructors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Are </a:t>
            </a:r>
            <a:r>
              <a:rPr lang="en-US" b="1" dirty="0">
                <a:solidFill>
                  <a:srgbClr val="2C14DE"/>
                </a:solidFill>
              </a:rPr>
              <a:t>member function </a:t>
            </a:r>
            <a:r>
              <a:rPr lang="en-US" dirty="0"/>
              <a:t>of </a:t>
            </a:r>
            <a:r>
              <a:rPr lang="en-US" b="1" dirty="0"/>
              <a:t>class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Perform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termination housekeeping </a:t>
            </a:r>
            <a:r>
              <a:rPr lang="en-US" dirty="0"/>
              <a:t>before the system reclaims the object</a:t>
            </a:r>
            <a:r>
              <a:rPr lang="ja-JP" altLang="en-US" dirty="0"/>
              <a:t>’</a:t>
            </a:r>
            <a:r>
              <a:rPr lang="en-US" altLang="ja-JP" dirty="0"/>
              <a:t>s memory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Name is </a:t>
            </a:r>
            <a:r>
              <a:rPr lang="en-US" b="1" dirty="0">
                <a:solidFill>
                  <a:srgbClr val="2C14DE"/>
                </a:solidFill>
              </a:rPr>
              <a:t>tilde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~</a:t>
            </a:r>
            <a:r>
              <a:rPr lang="en-US" dirty="0"/>
              <a:t>) </a:t>
            </a:r>
            <a:r>
              <a:rPr lang="en-US" b="1" dirty="0"/>
              <a:t>followed by </a:t>
            </a:r>
            <a:r>
              <a:rPr lang="en-US" dirty="0"/>
              <a:t>the </a:t>
            </a:r>
            <a:r>
              <a:rPr lang="en-US" b="1" dirty="0"/>
              <a:t>class name </a:t>
            </a:r>
            <a:r>
              <a:rPr lang="en-US" dirty="0"/>
              <a:t>(i.e., 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</a:rPr>
              <a:t>~Time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Receives </a:t>
            </a:r>
            <a:r>
              <a:rPr lang="en-US" b="1" dirty="0">
                <a:solidFill>
                  <a:srgbClr val="2C14DE"/>
                </a:solidFill>
              </a:rPr>
              <a:t>no parameters</a:t>
            </a:r>
            <a:r>
              <a:rPr lang="en-US" dirty="0"/>
              <a:t>, </a:t>
            </a:r>
            <a:r>
              <a:rPr lang="en-US" b="1" dirty="0">
                <a:solidFill>
                  <a:srgbClr val="2C14DE"/>
                </a:solidFill>
              </a:rPr>
              <a:t>returns no value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solidFill>
                  <a:srgbClr val="B80000"/>
                </a:solidFill>
              </a:rPr>
              <a:t>One destructor per class </a:t>
            </a:r>
            <a:r>
              <a:rPr lang="en-US" b="1" dirty="0"/>
              <a:t>(no overloading)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Destructors </a:t>
            </a:r>
            <a:r>
              <a:rPr lang="en-US" b="1" u="sng" dirty="0">
                <a:solidFill>
                  <a:srgbClr val="B80000"/>
                </a:solidFill>
                <a:latin typeface="Calibri" panose="020F0502020204030204" pitchFamily="34" charset="0"/>
              </a:rPr>
              <a:t>cannot be declared </a:t>
            </a:r>
            <a:r>
              <a:rPr lang="en-US" b="1" i="1" dirty="0" err="1">
                <a:solidFill>
                  <a:srgbClr val="2C14DE"/>
                </a:solidFill>
                <a:latin typeface="Calibri" panose="020F0502020204030204" pitchFamily="34" charset="0"/>
              </a:rPr>
              <a:t>const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i="1" dirty="0">
                <a:solidFill>
                  <a:srgbClr val="2C14DE"/>
                </a:solidFill>
                <a:latin typeface="Calibri" panose="020F0502020204030204" pitchFamily="34" charset="0"/>
              </a:rPr>
              <a:t>static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destructor can be declared </a:t>
            </a:r>
            <a:r>
              <a:rPr lang="en-US" b="1" i="1" dirty="0">
                <a:solidFill>
                  <a:srgbClr val="2C14DE"/>
                </a:solidFill>
                <a:latin typeface="Calibri" panose="020F0502020204030204" pitchFamily="34" charset="0"/>
              </a:rPr>
              <a:t>virtual</a:t>
            </a:r>
            <a:r>
              <a:rPr lang="en-US" dirty="0">
                <a:solidFill>
                  <a:srgbClr val="2C14DE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or </a:t>
            </a:r>
            <a:r>
              <a:rPr lang="en-US" b="1" i="1" dirty="0">
                <a:solidFill>
                  <a:srgbClr val="2C14DE"/>
                </a:solidFill>
                <a:latin typeface="Calibri" panose="020F0502020204030204" pitchFamily="34" charset="0"/>
              </a:rPr>
              <a:t>pure virtual</a:t>
            </a:r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b="1" u="sng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D2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Destructors (Summary)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066800"/>
            <a:ext cx="8951844" cy="5715000"/>
          </a:xfrm>
        </p:spPr>
        <p:txBody>
          <a:bodyPr/>
          <a:lstStyle/>
          <a:p>
            <a:pPr lvl="1" algn="just" eaLnBrk="1" hangingPunct="1"/>
            <a:r>
              <a:rPr lang="en-US" sz="3000" b="1" dirty="0" smtClean="0">
                <a:solidFill>
                  <a:srgbClr val="D20000"/>
                </a:solidFill>
                <a:latin typeface="+mj-lt"/>
              </a:rPr>
              <a:t>Destructors</a:t>
            </a:r>
            <a:r>
              <a:rPr lang="en-US" sz="3000" dirty="0" smtClean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is a 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function in every class</a:t>
            </a:r>
            <a:r>
              <a:rPr lang="en-US" sz="3000" dirty="0">
                <a:latin typeface="+mj-lt"/>
              </a:rPr>
              <a:t> which is 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called</a:t>
            </a:r>
            <a:r>
              <a:rPr lang="en-US" sz="3000" dirty="0">
                <a:solidFill>
                  <a:srgbClr val="D20000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when the 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object of a class is destroyed</a:t>
            </a:r>
          </a:p>
          <a:p>
            <a:pPr lvl="2" algn="just" eaLnBrk="1" hangingPunct="1"/>
            <a:r>
              <a:rPr lang="en-US" sz="2800" dirty="0">
                <a:latin typeface="+mj-lt"/>
              </a:rPr>
              <a:t>The main purpose of destructor is to </a:t>
            </a:r>
            <a:r>
              <a:rPr lang="en-US" sz="2800" b="1" dirty="0">
                <a:solidFill>
                  <a:srgbClr val="2C14DE"/>
                </a:solidFill>
                <a:latin typeface="+mj-lt"/>
              </a:rPr>
              <a:t>remove dynamic memories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2"/>
          <p:cNvGrpSpPr>
            <a:grpSpLocks/>
          </p:cNvGrpSpPr>
          <p:nvPr/>
        </p:nvGrpSpPr>
        <p:grpSpPr bwMode="auto">
          <a:xfrm>
            <a:off x="609600" y="1298575"/>
            <a:ext cx="8153400" cy="1504950"/>
            <a:chOff x="0" y="2244"/>
            <a:chExt cx="3072" cy="374"/>
          </a:xfrm>
        </p:grpSpPr>
        <p:sp>
          <p:nvSpPr>
            <p:cNvPr id="23579" name="Rectangle 31"/>
            <p:cNvSpPr>
              <a:spLocks noChangeArrowheads="1"/>
            </p:cNvSpPr>
            <p:nvPr/>
          </p:nvSpPr>
          <p:spPr bwMode="auto">
            <a:xfrm>
              <a:off x="0" y="234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80" name="Rectangle 10"/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r>
                <a:rPr lang="en-US" sz="1600" b="1" dirty="0">
                  <a:solidFill>
                    <a:srgbClr val="275A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sz="1600" b="1" dirty="0">
                  <a:latin typeface="Courier New" panose="02070309020205020404" pitchFamily="49" charset="0"/>
                </a:rPr>
                <a:t> 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 {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5" name="Group 34"/>
          <p:cNvGrpSpPr>
            <a:grpSpLocks/>
          </p:cNvGrpSpPr>
          <p:nvPr/>
        </p:nvGrpSpPr>
        <p:grpSpPr bwMode="auto">
          <a:xfrm>
            <a:off x="609600" y="1558925"/>
            <a:ext cx="8153400" cy="1503363"/>
            <a:chOff x="0" y="2618"/>
            <a:chExt cx="3072" cy="374"/>
          </a:xfrm>
        </p:grpSpPr>
        <p:sp>
          <p:nvSpPr>
            <p:cNvPr id="23577" name="Rectangle 33"/>
            <p:cNvSpPr>
              <a:spLocks noChangeArrowheads="1"/>
            </p:cNvSpPr>
            <p:nvPr/>
          </p:nvSpPr>
          <p:spPr bwMode="auto">
            <a:xfrm>
              <a:off x="0" y="271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8" name="Rectangle 11"/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8	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public: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6" name="Group 36"/>
          <p:cNvGrpSpPr>
            <a:grpSpLocks/>
          </p:cNvGrpSpPr>
          <p:nvPr/>
        </p:nvGrpSpPr>
        <p:grpSpPr bwMode="auto">
          <a:xfrm>
            <a:off x="609600" y="1817688"/>
            <a:ext cx="8153400" cy="1504950"/>
            <a:chOff x="0" y="2992"/>
            <a:chExt cx="3072" cy="374"/>
          </a:xfrm>
        </p:grpSpPr>
        <p:sp>
          <p:nvSpPr>
            <p:cNvPr id="23575" name="Rectangle 35"/>
            <p:cNvSpPr>
              <a:spLocks noChangeArrowheads="1"/>
            </p:cNvSpPr>
            <p:nvPr/>
          </p:nvSpPr>
          <p:spPr bwMode="auto">
            <a:xfrm>
              <a:off x="0" y="309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6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9	</a:t>
              </a:r>
              <a:r>
                <a:rPr lang="en-US" sz="1600" b="1">
                  <a:latin typeface="Courier New" panose="02070309020205020404" pitchFamily="49" charset="0"/>
                </a:rPr>
                <a:t>   CreateAndDestroy( int );  </a:t>
              </a:r>
              <a:r>
                <a:rPr lang="en-US" sz="16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constructor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7" name="Group 38"/>
          <p:cNvGrpSpPr>
            <a:grpSpLocks/>
          </p:cNvGrpSpPr>
          <p:nvPr/>
        </p:nvGrpSpPr>
        <p:grpSpPr bwMode="auto">
          <a:xfrm>
            <a:off x="609600" y="2076450"/>
            <a:ext cx="8153400" cy="1504950"/>
            <a:chOff x="0" y="3366"/>
            <a:chExt cx="3072" cy="374"/>
          </a:xfrm>
        </p:grpSpPr>
        <p:sp>
          <p:nvSpPr>
            <p:cNvPr id="23573" name="Rectangle 37"/>
            <p:cNvSpPr>
              <a:spLocks noChangeArrowheads="1"/>
            </p:cNvSpPr>
            <p:nvPr/>
          </p:nvSpPr>
          <p:spPr bwMode="auto">
            <a:xfrm>
              <a:off x="0" y="346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4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10	</a:t>
              </a:r>
              <a:r>
                <a:rPr lang="en-US" sz="1600" b="1">
                  <a:latin typeface="Courier New" panose="02070309020205020404" pitchFamily="49" charset="0"/>
                </a:rPr>
                <a:t>   ~CreateAndDestroy();      </a:t>
              </a:r>
              <a:r>
                <a:rPr lang="en-US" sz="1600" b="1">
                  <a:solidFill>
                    <a:srgbClr val="33CC33"/>
                  </a:solidFill>
                  <a:latin typeface="Courier New" panose="02070309020205020404" pitchFamily="49" charset="0"/>
                </a:rPr>
                <a:t>// destructor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8" name="Group 40"/>
          <p:cNvGrpSpPr>
            <a:grpSpLocks/>
          </p:cNvGrpSpPr>
          <p:nvPr/>
        </p:nvGrpSpPr>
        <p:grpSpPr bwMode="auto">
          <a:xfrm>
            <a:off x="609600" y="2335213"/>
            <a:ext cx="8153400" cy="1504950"/>
            <a:chOff x="0" y="3740"/>
            <a:chExt cx="3072" cy="374"/>
          </a:xfrm>
        </p:grpSpPr>
        <p:sp>
          <p:nvSpPr>
            <p:cNvPr id="23571" name="Rectangle 39"/>
            <p:cNvSpPr>
              <a:spLocks noChangeArrowheads="1"/>
            </p:cNvSpPr>
            <p:nvPr/>
          </p:nvSpPr>
          <p:spPr bwMode="auto">
            <a:xfrm>
              <a:off x="0" y="3841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2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11	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private: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59" name="Group 42"/>
          <p:cNvGrpSpPr>
            <a:grpSpLocks/>
          </p:cNvGrpSpPr>
          <p:nvPr/>
        </p:nvGrpSpPr>
        <p:grpSpPr bwMode="auto">
          <a:xfrm>
            <a:off x="609600" y="2595563"/>
            <a:ext cx="8153400" cy="1503362"/>
            <a:chOff x="0" y="4114"/>
            <a:chExt cx="3072" cy="374"/>
          </a:xfrm>
        </p:grpSpPr>
        <p:sp>
          <p:nvSpPr>
            <p:cNvPr id="23569" name="Rectangle 41"/>
            <p:cNvSpPr>
              <a:spLocks noChangeArrowheads="1"/>
            </p:cNvSpPr>
            <p:nvPr/>
          </p:nvSpPr>
          <p:spPr bwMode="auto">
            <a:xfrm>
              <a:off x="0" y="4215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70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12	</a:t>
              </a:r>
              <a:r>
                <a:rPr lang="en-US" sz="1600" b="1">
                  <a:latin typeface="Courier New" panose="02070309020205020404" pitchFamily="49" charset="0"/>
                </a:rPr>
                <a:t>   </a:t>
              </a:r>
              <a:r>
                <a:rPr lang="en-US" sz="1600" b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</a:rPr>
                <a:t> data;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0" name="Group 44"/>
          <p:cNvGrpSpPr>
            <a:grpSpLocks/>
          </p:cNvGrpSpPr>
          <p:nvPr/>
        </p:nvGrpSpPr>
        <p:grpSpPr bwMode="auto">
          <a:xfrm>
            <a:off x="609600" y="2854325"/>
            <a:ext cx="8153400" cy="1184275"/>
            <a:chOff x="0" y="4488"/>
            <a:chExt cx="3072" cy="374"/>
          </a:xfrm>
        </p:grpSpPr>
        <p:sp>
          <p:nvSpPr>
            <p:cNvPr id="23567" name="Rectangle 43"/>
            <p:cNvSpPr>
              <a:spLocks noChangeArrowheads="1"/>
            </p:cNvSpPr>
            <p:nvPr/>
          </p:nvSpPr>
          <p:spPr bwMode="auto">
            <a:xfrm>
              <a:off x="0" y="4589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13	</a:t>
              </a:r>
              <a:r>
                <a:rPr lang="en-US" sz="1600" b="1">
                  <a:latin typeface="Courier New" panose="02070309020205020404" pitchFamily="49" charset="0"/>
                </a:rPr>
                <a:t>};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1" name="Group 46"/>
          <p:cNvGrpSpPr>
            <a:grpSpLocks/>
          </p:cNvGrpSpPr>
          <p:nvPr/>
        </p:nvGrpSpPr>
        <p:grpSpPr bwMode="auto">
          <a:xfrm>
            <a:off x="609600" y="3113088"/>
            <a:ext cx="8153400" cy="925512"/>
            <a:chOff x="0" y="4862"/>
            <a:chExt cx="3072" cy="374"/>
          </a:xfrm>
        </p:grpSpPr>
        <p:sp>
          <p:nvSpPr>
            <p:cNvPr id="23565" name="Rectangle 45"/>
            <p:cNvSpPr>
              <a:spLocks noChangeArrowheads="1"/>
            </p:cNvSpPr>
            <p:nvPr/>
          </p:nvSpPr>
          <p:spPr bwMode="auto">
            <a:xfrm>
              <a:off x="0" y="4963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6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14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3562" name="Group 48"/>
          <p:cNvGrpSpPr>
            <a:grpSpLocks/>
          </p:cNvGrpSpPr>
          <p:nvPr/>
        </p:nvGrpSpPr>
        <p:grpSpPr bwMode="auto">
          <a:xfrm>
            <a:off x="609600" y="3371850"/>
            <a:ext cx="8153400" cy="742950"/>
            <a:chOff x="0" y="5236"/>
            <a:chExt cx="3072" cy="374"/>
          </a:xfrm>
        </p:grpSpPr>
        <p:sp>
          <p:nvSpPr>
            <p:cNvPr id="23563" name="Rectangle 47"/>
            <p:cNvSpPr>
              <a:spLocks noChangeArrowheads="1"/>
            </p:cNvSpPr>
            <p:nvPr/>
          </p:nvSpPr>
          <p:spPr bwMode="auto">
            <a:xfrm>
              <a:off x="0" y="5337"/>
              <a:ext cx="76" cy="171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3564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15	</a:t>
              </a:r>
              <a:r>
                <a:rPr lang="en-US" sz="1600" b="1">
                  <a:latin typeface="Courier New" panose="02070309020205020404" pitchFamily="49" charset="0"/>
                </a:rPr>
                <a:t>#endif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9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8"/>
          <p:cNvGrpSpPr>
            <a:grpSpLocks/>
          </p:cNvGrpSpPr>
          <p:nvPr/>
        </p:nvGrpSpPr>
        <p:grpSpPr bwMode="auto">
          <a:xfrm>
            <a:off x="678256" y="1143000"/>
            <a:ext cx="8001000" cy="381000"/>
            <a:chOff x="0" y="2992"/>
            <a:chExt cx="3072" cy="374"/>
          </a:xfrm>
        </p:grpSpPr>
        <p:sp>
          <p:nvSpPr>
            <p:cNvPr id="24607" name="Rectangle 37"/>
            <p:cNvSpPr>
              <a:spLocks noChangeArrowheads="1"/>
            </p:cNvSpPr>
            <p:nvPr/>
          </p:nvSpPr>
          <p:spPr bwMode="auto">
            <a:xfrm>
              <a:off x="0" y="301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8" name="Rectangle 12"/>
            <p:cNvSpPr>
              <a:spLocks noChangeArrowheads="1"/>
            </p:cNvSpPr>
            <p:nvPr/>
          </p:nvSpPr>
          <p:spPr bwMode="auto">
            <a:xfrm>
              <a:off x="0" y="299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24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79" name="Group 40"/>
          <p:cNvGrpSpPr>
            <a:grpSpLocks/>
          </p:cNvGrpSpPr>
          <p:nvPr/>
        </p:nvGrpSpPr>
        <p:grpSpPr bwMode="auto">
          <a:xfrm>
            <a:off x="678256" y="1524000"/>
            <a:ext cx="8001000" cy="381000"/>
            <a:chOff x="0" y="3366"/>
            <a:chExt cx="3072" cy="374"/>
          </a:xfrm>
        </p:grpSpPr>
        <p:sp>
          <p:nvSpPr>
            <p:cNvPr id="24605" name="Rectangle 39"/>
            <p:cNvSpPr>
              <a:spLocks noChangeArrowheads="1"/>
            </p:cNvSpPr>
            <p:nvPr/>
          </p:nvSpPr>
          <p:spPr bwMode="auto">
            <a:xfrm>
              <a:off x="0" y="338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6" name="Rectangle 13"/>
            <p:cNvSpPr>
              <a:spLocks noChangeArrowheads="1"/>
            </p:cNvSpPr>
            <p:nvPr/>
          </p:nvSpPr>
          <p:spPr bwMode="auto">
            <a:xfrm>
              <a:off x="0" y="336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25	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::</a:t>
              </a:r>
              <a:r>
                <a:rPr lang="en-US" sz="1600" b="1" dirty="0" err="1">
                  <a:latin typeface="Courier New" panose="02070309020205020404" pitchFamily="49" charset="0"/>
                </a:rPr>
                <a:t>CreateAndDestroy</a:t>
              </a:r>
              <a:r>
                <a:rPr lang="en-US" sz="1600" b="1" dirty="0">
                  <a:latin typeface="Courier New" panose="02070309020205020404" pitchFamily="49" charset="0"/>
                </a:rPr>
                <a:t>( </a:t>
              </a:r>
              <a:r>
                <a:rPr lang="en-US" sz="1600" b="1" dirty="0" err="1">
                  <a:solidFill>
                    <a:srgbClr val="275A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</a:rPr>
                <a:t> value )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0" name="Group 42"/>
          <p:cNvGrpSpPr>
            <a:grpSpLocks/>
          </p:cNvGrpSpPr>
          <p:nvPr/>
        </p:nvGrpSpPr>
        <p:grpSpPr bwMode="auto">
          <a:xfrm>
            <a:off x="678256" y="1905000"/>
            <a:ext cx="8001000" cy="381000"/>
            <a:chOff x="0" y="3740"/>
            <a:chExt cx="3072" cy="374"/>
          </a:xfrm>
        </p:grpSpPr>
        <p:sp>
          <p:nvSpPr>
            <p:cNvPr id="24603" name="Rectangle 41"/>
            <p:cNvSpPr>
              <a:spLocks noChangeArrowheads="1"/>
            </p:cNvSpPr>
            <p:nvPr/>
          </p:nvSpPr>
          <p:spPr bwMode="auto">
            <a:xfrm>
              <a:off x="0" y="376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4" name="Rectangle 14"/>
            <p:cNvSpPr>
              <a:spLocks noChangeArrowheads="1"/>
            </p:cNvSpPr>
            <p:nvPr/>
          </p:nvSpPr>
          <p:spPr bwMode="auto">
            <a:xfrm>
              <a:off x="0" y="374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26	</a:t>
              </a:r>
              <a:r>
                <a:rPr lang="en-US" sz="1600" b="1">
                  <a:latin typeface="Courier New" panose="02070309020205020404" pitchFamily="49" charset="0"/>
                </a:rPr>
                <a:t>{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1" name="Group 44"/>
          <p:cNvGrpSpPr>
            <a:grpSpLocks/>
          </p:cNvGrpSpPr>
          <p:nvPr/>
        </p:nvGrpSpPr>
        <p:grpSpPr bwMode="auto">
          <a:xfrm>
            <a:off x="678256" y="2286000"/>
            <a:ext cx="8001000" cy="381000"/>
            <a:chOff x="0" y="4114"/>
            <a:chExt cx="3072" cy="374"/>
          </a:xfrm>
        </p:grpSpPr>
        <p:sp>
          <p:nvSpPr>
            <p:cNvPr id="24601" name="Rectangle 43"/>
            <p:cNvSpPr>
              <a:spLocks noChangeArrowheads="1"/>
            </p:cNvSpPr>
            <p:nvPr/>
          </p:nvSpPr>
          <p:spPr bwMode="auto">
            <a:xfrm>
              <a:off x="0" y="413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2" name="Rectangle 15"/>
            <p:cNvSpPr>
              <a:spLocks noChangeArrowheads="1"/>
            </p:cNvSpPr>
            <p:nvPr/>
          </p:nvSpPr>
          <p:spPr bwMode="auto">
            <a:xfrm>
              <a:off x="0" y="411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27	</a:t>
              </a:r>
              <a:r>
                <a:rPr lang="en-US" sz="1600" b="1">
                  <a:latin typeface="Courier New" panose="02070309020205020404" pitchFamily="49" charset="0"/>
                </a:rPr>
                <a:t>   data = value;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2" name="Group 46"/>
          <p:cNvGrpSpPr>
            <a:grpSpLocks/>
          </p:cNvGrpSpPr>
          <p:nvPr/>
        </p:nvGrpSpPr>
        <p:grpSpPr bwMode="auto">
          <a:xfrm>
            <a:off x="678256" y="2667000"/>
            <a:ext cx="8001000" cy="381000"/>
            <a:chOff x="0" y="4488"/>
            <a:chExt cx="3072" cy="374"/>
          </a:xfrm>
        </p:grpSpPr>
        <p:sp>
          <p:nvSpPr>
            <p:cNvPr id="24599" name="Rectangle 45"/>
            <p:cNvSpPr>
              <a:spLocks noChangeArrowheads="1"/>
            </p:cNvSpPr>
            <p:nvPr/>
          </p:nvSpPr>
          <p:spPr bwMode="auto">
            <a:xfrm>
              <a:off x="0" y="4509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600" name="Rectangle 16"/>
            <p:cNvSpPr>
              <a:spLocks noChangeArrowheads="1"/>
            </p:cNvSpPr>
            <p:nvPr/>
          </p:nvSpPr>
          <p:spPr bwMode="auto">
            <a:xfrm>
              <a:off x="0" y="448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28	</a:t>
              </a:r>
              <a:r>
                <a:rPr lang="en-US" sz="1600" b="1" dirty="0">
                  <a:latin typeface="Courier New" panose="02070309020205020404" pitchFamily="49" charset="0"/>
                </a:rPr>
                <a:t>   </a:t>
              </a:r>
              <a:r>
                <a:rPr lang="en-US" sz="1600" b="1" dirty="0" err="1">
                  <a:latin typeface="Courier New" panose="02070309020205020404" pitchFamily="49" charset="0"/>
                </a:rPr>
                <a:t>cout</a:t>
              </a:r>
              <a:r>
                <a:rPr lang="en-US" sz="1600" b="1" dirty="0">
                  <a:latin typeface="Courier New" panose="02070309020205020404" pitchFamily="49" charset="0"/>
                </a:rPr>
                <a:t> &lt;&lt; "Object " &lt;&lt; data &lt;&lt; "   constructor";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3" name="Group 48"/>
          <p:cNvGrpSpPr>
            <a:grpSpLocks/>
          </p:cNvGrpSpPr>
          <p:nvPr/>
        </p:nvGrpSpPr>
        <p:grpSpPr bwMode="auto">
          <a:xfrm>
            <a:off x="678256" y="3048000"/>
            <a:ext cx="8000999" cy="381000"/>
            <a:chOff x="0" y="4862"/>
            <a:chExt cx="3072" cy="374"/>
          </a:xfrm>
        </p:grpSpPr>
        <p:sp>
          <p:nvSpPr>
            <p:cNvPr id="24597" name="Rectangle 47"/>
            <p:cNvSpPr>
              <a:spLocks noChangeArrowheads="1"/>
            </p:cNvSpPr>
            <p:nvPr/>
          </p:nvSpPr>
          <p:spPr bwMode="auto">
            <a:xfrm>
              <a:off x="0" y="4883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8" name="Rectangle 17"/>
            <p:cNvSpPr>
              <a:spLocks noChangeArrowheads="1"/>
            </p:cNvSpPr>
            <p:nvPr/>
          </p:nvSpPr>
          <p:spPr bwMode="auto">
            <a:xfrm>
              <a:off x="0" y="486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29	</a:t>
              </a:r>
              <a:r>
                <a:rPr lang="en-US" sz="1600" b="1">
                  <a:latin typeface="Courier New" panose="02070309020205020404" pitchFamily="49" charset="0"/>
                </a:rPr>
                <a:t>}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4" name="Group 50"/>
          <p:cNvGrpSpPr>
            <a:grpSpLocks/>
          </p:cNvGrpSpPr>
          <p:nvPr/>
        </p:nvGrpSpPr>
        <p:grpSpPr bwMode="auto">
          <a:xfrm>
            <a:off x="678256" y="3429000"/>
            <a:ext cx="8001000" cy="381000"/>
            <a:chOff x="0" y="5236"/>
            <a:chExt cx="3072" cy="374"/>
          </a:xfrm>
        </p:grpSpPr>
        <p:sp>
          <p:nvSpPr>
            <p:cNvPr id="24595" name="Rectangle 49"/>
            <p:cNvSpPr>
              <a:spLocks noChangeArrowheads="1"/>
            </p:cNvSpPr>
            <p:nvPr/>
          </p:nvSpPr>
          <p:spPr bwMode="auto">
            <a:xfrm>
              <a:off x="0" y="5257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6" name="Rectangle 18"/>
            <p:cNvSpPr>
              <a:spLocks noChangeArrowheads="1"/>
            </p:cNvSpPr>
            <p:nvPr/>
          </p:nvSpPr>
          <p:spPr bwMode="auto">
            <a:xfrm>
              <a:off x="0" y="523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30	</a:t>
              </a:r>
              <a:endParaRPr lang="en-US" sz="1600" b="1">
                <a:latin typeface="Courier New" panose="02070309020205020404" pitchFamily="49" charset="0"/>
              </a:endParaRP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5" name="Group 52"/>
          <p:cNvGrpSpPr>
            <a:grpSpLocks/>
          </p:cNvGrpSpPr>
          <p:nvPr/>
        </p:nvGrpSpPr>
        <p:grpSpPr bwMode="auto">
          <a:xfrm>
            <a:off x="678256" y="3810000"/>
            <a:ext cx="8000999" cy="381000"/>
            <a:chOff x="0" y="5610"/>
            <a:chExt cx="3072" cy="374"/>
          </a:xfrm>
        </p:grpSpPr>
        <p:sp>
          <p:nvSpPr>
            <p:cNvPr id="24593" name="Rectangle 51"/>
            <p:cNvSpPr>
              <a:spLocks noChangeArrowheads="1"/>
            </p:cNvSpPr>
            <p:nvPr/>
          </p:nvSpPr>
          <p:spPr bwMode="auto">
            <a:xfrm>
              <a:off x="0" y="5631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4" name="Rectangle 19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31	</a:t>
              </a:r>
              <a:r>
                <a:rPr lang="en-US" sz="1600" b="1">
                  <a:latin typeface="Courier New" panose="02070309020205020404" pitchFamily="49" charset="0"/>
                </a:rPr>
                <a:t>CreateAndDestroy::~CreateAndDestroy()</a:t>
              </a:r>
            </a:p>
            <a:p>
              <a:pPr eaLnBrk="1" hangingPunct="1"/>
              <a:endParaRPr lang="en-US" sz="16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24586" name="Group 54"/>
          <p:cNvGrpSpPr>
            <a:grpSpLocks/>
          </p:cNvGrpSpPr>
          <p:nvPr/>
        </p:nvGrpSpPr>
        <p:grpSpPr bwMode="auto">
          <a:xfrm>
            <a:off x="685800" y="4191000"/>
            <a:ext cx="7993455" cy="381000"/>
            <a:chOff x="0" y="5984"/>
            <a:chExt cx="3072" cy="374"/>
          </a:xfrm>
        </p:grpSpPr>
        <p:sp>
          <p:nvSpPr>
            <p:cNvPr id="24591" name="Rectangle 53"/>
            <p:cNvSpPr>
              <a:spLocks noChangeArrowheads="1"/>
            </p:cNvSpPr>
            <p:nvPr/>
          </p:nvSpPr>
          <p:spPr bwMode="auto">
            <a:xfrm>
              <a:off x="0" y="6005"/>
              <a:ext cx="85" cy="332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sz="1600"/>
            </a:p>
          </p:txBody>
        </p:sp>
        <p:sp>
          <p:nvSpPr>
            <p:cNvPr id="24592" name="Rectangle 20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4D8DFF"/>
                  </a:solidFill>
                  <a:latin typeface="Courier New" panose="02070309020205020404" pitchFamily="49" charset="0"/>
                </a:rPr>
                <a:t>	32	</a:t>
              </a:r>
              <a:r>
                <a:rPr lang="en-US" sz="1600" b="1" dirty="0">
                  <a:latin typeface="Courier New" panose="02070309020205020404" pitchFamily="49" charset="0"/>
                </a:rPr>
                <a:t>   { </a:t>
              </a:r>
              <a:r>
                <a:rPr lang="en-US" sz="1600" b="1" dirty="0" err="1">
                  <a:latin typeface="Courier New" panose="02070309020205020404" pitchFamily="49" charset="0"/>
                </a:rPr>
                <a:t>cout</a:t>
              </a:r>
              <a:r>
                <a:rPr lang="en-US" sz="1600" b="1" dirty="0">
                  <a:latin typeface="Courier New" panose="02070309020205020404" pitchFamily="49" charset="0"/>
                </a:rPr>
                <a:t> &lt;&lt; "Object " &lt;&lt; data &lt;&lt; "   destructor " &lt;&lt; </a:t>
              </a:r>
              <a:r>
                <a:rPr lang="en-US" sz="1600" b="1" dirty="0" err="1">
                  <a:latin typeface="Courier New" panose="02070309020205020404" pitchFamily="49" charset="0"/>
                </a:rPr>
                <a:t>endl</a:t>
              </a:r>
              <a:r>
                <a:rPr lang="en-US" sz="1600" b="1" dirty="0">
                  <a:latin typeface="Courier New" panose="02070309020205020404" pitchFamily="49" charset="0"/>
                </a:rPr>
                <a:t>; }</a:t>
              </a:r>
            </a:p>
            <a:p>
              <a:pPr eaLnBrk="1" hangingPunct="1"/>
              <a:endParaRPr lang="en-US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70961"/>
            <a:ext cx="8135956" cy="8117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Class in C++ -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7" y="1295400"/>
            <a:ext cx="7004525" cy="48070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Constructing Arrays of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Complex </a:t>
            </a:r>
            <a:r>
              <a:rPr lang="en-US" sz="2400" b="1" dirty="0" err="1">
                <a:latin typeface="Courier New" panose="02070309020205020404" pitchFamily="49" charset="0"/>
              </a:rPr>
              <a:t>c_arr</a:t>
            </a:r>
            <a:r>
              <a:rPr lang="en-US" sz="2400" b="1" dirty="0">
                <a:latin typeface="Courier New" panose="02070309020205020404" pitchFamily="49" charset="0"/>
              </a:rPr>
              <a:t>[10];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 err="1">
                <a:latin typeface="Courier New" panose="02070309020205020404" pitchFamily="49" charset="0"/>
              </a:rPr>
              <a:t>date_arr</a:t>
            </a:r>
            <a:r>
              <a:rPr lang="en-US" sz="2400" b="1" dirty="0">
                <a:latin typeface="Courier New" panose="02070309020205020404" pitchFamily="49" charset="0"/>
              </a:rPr>
              <a:t>[20];</a:t>
            </a:r>
          </a:p>
          <a:p>
            <a:pPr eaLnBrk="1" hangingPunct="1"/>
            <a:endParaRPr lang="en-US" sz="2800" dirty="0">
              <a:latin typeface="Tahoma" panose="020B0604030504040204" pitchFamily="34" charset="0"/>
            </a:endParaRPr>
          </a:p>
          <a:p>
            <a:pPr marL="0" indent="0" algn="just" eaLnBrk="1" hangingPunct="1">
              <a:buNone/>
            </a:pPr>
            <a:r>
              <a:rPr lang="en-US" sz="2800" b="1" u="sng" dirty="0">
                <a:solidFill>
                  <a:srgbClr val="B80000"/>
                </a:solidFill>
                <a:latin typeface="+mj-lt"/>
              </a:rPr>
              <a:t>Issue: </a:t>
            </a:r>
            <a:r>
              <a:rPr lang="en-US" sz="2800" b="1" dirty="0">
                <a:solidFill>
                  <a:srgbClr val="B80000"/>
                </a:solidFill>
                <a:latin typeface="+mj-lt"/>
              </a:rPr>
              <a:t>There is no way to call argument-based constructors </a:t>
            </a:r>
            <a:r>
              <a:rPr lang="en-US" sz="2800" dirty="0">
                <a:latin typeface="+mj-lt"/>
              </a:rPr>
              <a:t>(</a:t>
            </a:r>
            <a:r>
              <a:rPr lang="en-US" sz="2800" b="1" dirty="0">
                <a:latin typeface="+mj-lt"/>
              </a:rPr>
              <a:t>non-default</a:t>
            </a:r>
            <a:r>
              <a:rPr lang="en-US" sz="2800" dirty="0">
                <a:latin typeface="+mj-lt"/>
              </a:rPr>
              <a:t>) </a:t>
            </a:r>
            <a:r>
              <a:rPr lang="en-US" sz="2800" b="1" dirty="0">
                <a:latin typeface="+mj-lt"/>
              </a:rPr>
              <a:t>for array members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19"/>
            <a:ext cx="83058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Arrays of Objects and Non-Default Constructors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05800" cy="5334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ahoma" panose="020B0604030504040204" pitchFamily="34" charset="0"/>
              </a:rPr>
              <a:t>Trick: </a:t>
            </a:r>
            <a:r>
              <a:rPr lang="en-US" sz="2800" dirty="0">
                <a:solidFill>
                  <a:srgbClr val="2C14DE"/>
                </a:solidFill>
                <a:latin typeface="Tahoma" panose="020B0604030504040204" pitchFamily="34" charset="0"/>
              </a:rPr>
              <a:t>declare an </a:t>
            </a:r>
            <a:r>
              <a:rPr lang="en-US" sz="2800" b="1" dirty="0">
                <a:solidFill>
                  <a:srgbClr val="2C14DE"/>
                </a:solidFill>
                <a:latin typeface="Tahoma" panose="020B0604030504040204" pitchFamily="34" charset="0"/>
              </a:rPr>
              <a:t>array</a:t>
            </a:r>
            <a:r>
              <a:rPr lang="en-US" sz="2800" dirty="0">
                <a:solidFill>
                  <a:srgbClr val="2C14DE"/>
                </a:solidFill>
                <a:latin typeface="Tahoma" panose="020B0604030504040204" pitchFamily="34" charset="0"/>
              </a:rPr>
              <a:t> of </a:t>
            </a:r>
            <a:r>
              <a:rPr lang="en-US" sz="2800" u="sng" dirty="0">
                <a:solidFill>
                  <a:srgbClr val="2C14DE"/>
                </a:solidFill>
                <a:latin typeface="Tahoma" panose="020B0604030504040204" pitchFamily="34" charset="0"/>
              </a:rPr>
              <a:t>pointer to objects</a:t>
            </a:r>
          </a:p>
          <a:p>
            <a:pPr eaLnBrk="1" hangingPunct="1"/>
            <a:r>
              <a:rPr lang="en-US" sz="2400" b="1" dirty="0">
                <a:solidFill>
                  <a:srgbClr val="D20000"/>
                </a:solidFill>
                <a:latin typeface="Tahoma" panose="020B0604030504040204" pitchFamily="34" charset="0"/>
              </a:rPr>
              <a:t>Allocate</a:t>
            </a:r>
            <a:r>
              <a:rPr lang="en-US" sz="2400" dirty="0">
                <a:solidFill>
                  <a:srgbClr val="D20000"/>
                </a:solidFill>
                <a:latin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</a:rPr>
              <a:t>and </a:t>
            </a:r>
            <a:r>
              <a:rPr lang="en-US" sz="2400" b="1" dirty="0">
                <a:solidFill>
                  <a:srgbClr val="D20000"/>
                </a:solidFill>
                <a:latin typeface="Tahoma" panose="020B0604030504040204" pitchFamily="34" charset="0"/>
              </a:rPr>
              <a:t>initialize each object in a loop</a:t>
            </a:r>
          </a:p>
          <a:p>
            <a:pPr eaLnBrk="1" hangingPunct="1"/>
            <a:endParaRPr lang="en-US" sz="2400" dirty="0">
              <a:latin typeface="Tahoma" panose="020B0604030504040204" pitchFamily="34" charset="0"/>
            </a:endParaRPr>
          </a:p>
          <a:p>
            <a:pPr eaLnBrk="1" hangingPunct="1"/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Date *dates[31];</a:t>
            </a:r>
          </a:p>
          <a:p>
            <a:pPr eaLnBrk="1" hangingPunct="1">
              <a:buFont typeface="Monotype Sorts" charset="2"/>
              <a:buNone/>
            </a:pP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day = 0; day &lt; 31; ++day) 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dates[day] = new Date(3, day, 2020);</a:t>
            </a:r>
          </a:p>
          <a:p>
            <a:pPr eaLnBrk="1" hangingPunct="1">
              <a:buFont typeface="Monotype Sorts" charset="2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  <a:endParaRPr lang="en-US" sz="2800" b="1" dirty="0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988"/>
            <a:ext cx="8280468" cy="9178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anose="020F0502020204030204" pitchFamily="34" charset="0"/>
              </a:rPr>
              <a:t>Default Member-wise Assignment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Assignment operator </a:t>
            </a:r>
            <a:r>
              <a:rPr lang="en-US" sz="3000" dirty="0">
                <a:latin typeface="+mj-lt"/>
              </a:rPr>
              <a:t>(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=</a:t>
            </a:r>
            <a:r>
              <a:rPr lang="en-US" sz="3000" dirty="0">
                <a:latin typeface="+mj-lt"/>
              </a:rPr>
              <a:t>) can be used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to assign </a:t>
            </a:r>
            <a:r>
              <a:rPr lang="en-US" sz="3000" dirty="0">
                <a:latin typeface="+mj-lt"/>
              </a:rPr>
              <a:t>an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object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another object </a:t>
            </a:r>
            <a:r>
              <a:rPr lang="en-US" sz="3000" dirty="0">
                <a:latin typeface="+mj-lt"/>
              </a:rPr>
              <a:t>of the </a:t>
            </a:r>
            <a:r>
              <a:rPr lang="en-US" sz="3000" b="1" u="sng" dirty="0">
                <a:solidFill>
                  <a:srgbClr val="2C14DE"/>
                </a:solidFill>
                <a:latin typeface="+mj-lt"/>
              </a:rPr>
              <a:t>same type</a:t>
            </a:r>
            <a:r>
              <a:rPr lang="en-US" sz="3000" dirty="0">
                <a:latin typeface="+mj-lt"/>
              </a:rPr>
              <a:t>.</a:t>
            </a:r>
          </a:p>
          <a:p>
            <a:pPr algn="just"/>
            <a:endParaRPr lang="en-US" sz="30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D20000"/>
                </a:solidFill>
                <a:latin typeface="+mj-lt"/>
              </a:rPr>
              <a:t>Member-wise assignment</a:t>
            </a:r>
            <a:r>
              <a:rPr lang="en-US" sz="3000" dirty="0">
                <a:latin typeface="+mj-lt"/>
              </a:rPr>
              <a:t>: each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data member </a:t>
            </a:r>
            <a:r>
              <a:rPr lang="en-US" sz="3000" dirty="0">
                <a:latin typeface="+mj-lt"/>
              </a:rPr>
              <a:t>of the </a:t>
            </a:r>
            <a:r>
              <a:rPr lang="en-US" sz="3000" b="1" dirty="0">
                <a:latin typeface="+mj-lt"/>
              </a:rPr>
              <a:t>object</a:t>
            </a:r>
            <a:r>
              <a:rPr lang="en-US" sz="3000" dirty="0">
                <a:latin typeface="+mj-lt"/>
              </a:rPr>
              <a:t> on the </a:t>
            </a:r>
            <a:r>
              <a:rPr lang="en-US" sz="3000" b="1" u="sng" dirty="0">
                <a:latin typeface="+mj-lt"/>
              </a:rPr>
              <a:t>right of the assignment </a:t>
            </a:r>
            <a:r>
              <a:rPr lang="en-US" sz="3000" dirty="0">
                <a:latin typeface="+mj-lt"/>
              </a:rPr>
              <a:t>operator is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assigned individually </a:t>
            </a:r>
            <a:r>
              <a:rPr lang="en-US" sz="3000" dirty="0">
                <a:latin typeface="+mj-lt"/>
              </a:rPr>
              <a:t>to the </a:t>
            </a:r>
            <a:r>
              <a:rPr lang="en-US" sz="3000" b="1" i="1" dirty="0">
                <a:latin typeface="+mj-lt"/>
              </a:rPr>
              <a:t>same </a:t>
            </a:r>
            <a:r>
              <a:rPr lang="en-US" sz="3000" b="1" dirty="0">
                <a:latin typeface="+mj-lt"/>
              </a:rPr>
              <a:t>data member </a:t>
            </a:r>
            <a:r>
              <a:rPr lang="en-US" sz="3000" dirty="0">
                <a:latin typeface="+mj-lt"/>
              </a:rPr>
              <a:t>in the </a:t>
            </a:r>
            <a:r>
              <a:rPr lang="en-US" sz="3000" b="1" dirty="0">
                <a:latin typeface="+mj-lt"/>
              </a:rPr>
              <a:t>object on the left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" y="228600"/>
            <a:ext cx="8543199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9" y="5410200"/>
            <a:ext cx="7945121" cy="1101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988"/>
            <a:ext cx="8280468" cy="9178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anose="020F0502020204030204" pitchFamily="34" charset="0"/>
              </a:rPr>
              <a:t>Default copy constructor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" y="1125538"/>
            <a:ext cx="89646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</a:rPr>
              <a:t>A type of </a:t>
            </a:r>
            <a:r>
              <a:rPr lang="en-US" sz="3200" b="1" dirty="0">
                <a:solidFill>
                  <a:srgbClr val="B80000"/>
                </a:solidFill>
                <a:latin typeface="Calibri" panose="020F0502020204030204" pitchFamily="34" charset="0"/>
              </a:rPr>
              <a:t>constructor that is used </a:t>
            </a:r>
            <a:r>
              <a:rPr lang="en-US" sz="3200" b="1" dirty="0">
                <a:latin typeface="Calibri" panose="020F0502020204030204" pitchFamily="34" charset="0"/>
              </a:rPr>
              <a:t>to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2C14DE"/>
                </a:solidFill>
                <a:latin typeface="Calibri" panose="020F0502020204030204" pitchFamily="34" charset="0"/>
              </a:rPr>
              <a:t>initialize an object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 with </a:t>
            </a:r>
            <a:r>
              <a:rPr lang="en-US" sz="3200" b="1" dirty="0">
                <a:solidFill>
                  <a:srgbClr val="2C14DE"/>
                </a:solidFill>
                <a:latin typeface="Calibri" panose="020F0502020204030204" pitchFamily="34" charset="0"/>
              </a:rPr>
              <a:t>another object </a:t>
            </a:r>
            <a:r>
              <a:rPr lang="en-US" sz="3200" b="1" dirty="0">
                <a:latin typeface="Calibri" panose="020F0502020204030204" pitchFamily="34" charset="0"/>
              </a:rPr>
              <a:t>of the </a:t>
            </a:r>
            <a:r>
              <a:rPr lang="en-US" sz="3200" b="1" u="sng" dirty="0">
                <a:solidFill>
                  <a:srgbClr val="2C14DE"/>
                </a:solidFill>
                <a:latin typeface="Calibri" panose="020F0502020204030204" pitchFamily="34" charset="0"/>
              </a:rPr>
              <a:t>same type</a:t>
            </a:r>
            <a:r>
              <a:rPr lang="en-US" sz="3200" b="1" dirty="0">
                <a:solidFill>
                  <a:srgbClr val="2C14DE"/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</a:rPr>
              <a:t>is known as </a:t>
            </a:r>
            <a:r>
              <a:rPr lang="en-US" sz="3200" b="1" u="sng" dirty="0">
                <a:solidFill>
                  <a:srgbClr val="2C14DE"/>
                </a:solidFill>
                <a:latin typeface="Calibri" panose="020F0502020204030204" pitchFamily="34" charset="0"/>
              </a:rPr>
              <a:t>default copy constructor</a:t>
            </a:r>
            <a:r>
              <a:rPr lang="en-US" sz="3200" b="1" dirty="0">
                <a:latin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It is </a:t>
            </a:r>
            <a:r>
              <a:rPr lang="en-US" sz="3200" b="1" u="sng" dirty="0">
                <a:solidFill>
                  <a:srgbClr val="B80000"/>
                </a:solidFill>
                <a:latin typeface="Calibri" panose="020F0502020204030204" pitchFamily="34" charset="0"/>
              </a:rPr>
              <a:t>by default available in all classes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>
                <a:latin typeface="Calibri" panose="020F0502020204030204" pitchFamily="34" charset="0"/>
              </a:rPr>
              <a:t> syntax is  </a:t>
            </a:r>
            <a:r>
              <a:rPr lang="en-US" sz="32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ClassName</a:t>
            </a:r>
            <a:r>
              <a:rPr 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ClassName</a:t>
            </a:r>
            <a:r>
              <a:rPr 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   &amp;Variable)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9448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85" rIns="0" bIns="0" rtlCol="0">
            <a:spAutoFit/>
          </a:bodyPr>
          <a:lstStyle/>
          <a:p>
            <a:pPr marL="1389380">
              <a:lnSpc>
                <a:spcPct val="100000"/>
              </a:lnSpc>
              <a:spcBef>
                <a:spcPts val="100"/>
              </a:spcBef>
            </a:pPr>
            <a:r>
              <a:rPr dirty="0"/>
              <a:t>Copy</a:t>
            </a:r>
            <a:r>
              <a:rPr spc="-65" dirty="0"/>
              <a:t> </a:t>
            </a:r>
            <a:r>
              <a:rPr dirty="0"/>
              <a:t>Constructor</a:t>
            </a:r>
            <a:r>
              <a:rPr spc="-9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Class</a:t>
            </a:r>
            <a:r>
              <a:rPr spc="-80" dirty="0"/>
              <a:t> </a:t>
            </a:r>
            <a:r>
              <a:rPr spc="-2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048473"/>
            <a:ext cx="7472680" cy="36118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Courier New"/>
                <a:cs typeface="Courier New"/>
              </a:rPr>
              <a:t>Date::Date(Date</a:t>
            </a:r>
            <a:r>
              <a:rPr sz="2800" b="1" spc="-1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&amp;date)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8784" marR="5080" indent="-426720">
              <a:lnSpc>
                <a:spcPct val="120000"/>
              </a:lnSpc>
            </a:pPr>
            <a:r>
              <a:rPr sz="2800" b="1" dirty="0">
                <a:latin typeface="Courier New"/>
                <a:cs typeface="Courier New"/>
              </a:rPr>
              <a:t>//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no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need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to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check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passed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date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arg </a:t>
            </a:r>
            <a:r>
              <a:rPr sz="2800" b="1" dirty="0">
                <a:latin typeface="Courier New"/>
                <a:cs typeface="Courier New"/>
              </a:rPr>
              <a:t>month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date.month;</a:t>
            </a:r>
            <a:endParaRPr sz="2800">
              <a:latin typeface="Courier New"/>
              <a:cs typeface="Courier New"/>
            </a:endParaRPr>
          </a:p>
          <a:p>
            <a:pPr marL="438784" marR="3196590">
              <a:lnSpc>
                <a:spcPct val="120000"/>
              </a:lnSpc>
              <a:spcBef>
                <a:spcPts val="5"/>
              </a:spcBef>
              <a:tabLst>
                <a:tab pos="1714500" algn="l"/>
              </a:tabLst>
            </a:pPr>
            <a:r>
              <a:rPr sz="2800" b="1" spc="-25" dirty="0">
                <a:latin typeface="Courier New"/>
                <a:cs typeface="Courier New"/>
              </a:rPr>
              <a:t>day</a:t>
            </a:r>
            <a:r>
              <a:rPr sz="2800" b="1" dirty="0">
                <a:latin typeface="Courier New"/>
                <a:cs typeface="Courier New"/>
              </a:rPr>
              <a:t>	=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date.day; </a:t>
            </a:r>
            <a:r>
              <a:rPr sz="2800" b="1" spc="-20" dirty="0">
                <a:latin typeface="Courier New"/>
                <a:cs typeface="Courier New"/>
              </a:rPr>
              <a:t>year</a:t>
            </a:r>
            <a:r>
              <a:rPr sz="2800" b="1" dirty="0">
                <a:latin typeface="Courier New"/>
                <a:cs typeface="Courier New"/>
              </a:rPr>
              <a:t>	=</a:t>
            </a:r>
            <a:r>
              <a:rPr sz="2800" b="1" spc="-10" dirty="0">
                <a:latin typeface="Courier New"/>
                <a:cs typeface="Courier New"/>
              </a:rPr>
              <a:t> date.year;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3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7556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Copy Constructor:  Defining a New Object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96956" y="1600200"/>
            <a:ext cx="8153400" cy="396240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(02</a:t>
            </a:r>
            <a:r>
              <a:rPr lang="en-US" altLang="ja-JP" sz="2400" b="1" dirty="0">
                <a:latin typeface="Courier New" panose="02070309020205020404" pitchFamily="49" charset="0"/>
              </a:rPr>
              <a:t>,28,2020); </a:t>
            </a:r>
          </a:p>
          <a:p>
            <a:pPr eaLnBrk="1" hangingPunct="1">
              <a:buFont typeface="Monotype Sorts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 2 local objects from d1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d2</a:t>
            </a:r>
            <a:r>
              <a:rPr lang="en-US" sz="2400" b="1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);// pass by value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d3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;// return value </a:t>
            </a:r>
          </a:p>
          <a:p>
            <a:pPr eaLnBrk="1" hangingPunct="1">
              <a:buFont typeface="Monotype Sorts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// </a:t>
            </a:r>
            <a:r>
              <a:rPr lang="en-US" sz="24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 a dynamic object from d1</a:t>
            </a:r>
          </a:p>
          <a:p>
            <a:pPr eaLnBrk="1" hangingPunct="1"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Date*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pdate</a:t>
            </a:r>
            <a:r>
              <a:rPr lang="en-US" sz="2400" b="1" dirty="0">
                <a:latin typeface="Courier New" panose="02070309020205020404" pitchFamily="49" charset="0"/>
              </a:rPr>
              <a:t> = new Date(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d1</a:t>
            </a:r>
            <a:r>
              <a:rPr lang="en-US" sz="2400" b="1" dirty="0">
                <a:latin typeface="Courier New" panose="02070309020205020404" pitchFamily="49" charset="0"/>
              </a:rPr>
              <a:t>);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44880"/>
          </a:xfrm>
          <a:custGeom>
            <a:avLst/>
            <a:gdLst/>
            <a:ahLst/>
            <a:cxnLst/>
            <a:rect l="l" t="t" r="r" b="b"/>
            <a:pathLst>
              <a:path w="9144000" h="944880">
                <a:moveTo>
                  <a:pt x="9144000" y="0"/>
                </a:moveTo>
                <a:lnTo>
                  <a:pt x="0" y="0"/>
                </a:lnTo>
                <a:lnTo>
                  <a:pt x="0" y="944879"/>
                </a:lnTo>
                <a:lnTo>
                  <a:pt x="9144000" y="9448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60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Copy</a:t>
            </a:r>
            <a:r>
              <a:rPr sz="4000" spc="-105" dirty="0"/>
              <a:t> </a:t>
            </a:r>
            <a:r>
              <a:rPr sz="4000" spc="-20" dirty="0"/>
              <a:t>Constructor:Passing</a:t>
            </a:r>
            <a:r>
              <a:rPr sz="4000" spc="-55" dirty="0"/>
              <a:t> </a:t>
            </a:r>
            <a:r>
              <a:rPr sz="4000" dirty="0"/>
              <a:t>Objects</a:t>
            </a:r>
            <a:r>
              <a:rPr sz="4000" spc="-110" dirty="0"/>
              <a:t> </a:t>
            </a:r>
            <a:r>
              <a:rPr sz="4000" dirty="0"/>
              <a:t>by</a:t>
            </a:r>
            <a:r>
              <a:rPr sz="4000" spc="-105" dirty="0"/>
              <a:t> </a:t>
            </a:r>
            <a:r>
              <a:rPr sz="4000" spc="-10" dirty="0"/>
              <a:t>Value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21640" y="1408747"/>
            <a:ext cx="8058150" cy="26606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dirty="0">
                <a:solidFill>
                  <a:srgbClr val="D20000"/>
                </a:solidFill>
                <a:latin typeface="Courier New"/>
                <a:cs typeface="Courier New"/>
              </a:rPr>
              <a:t>//copy</a:t>
            </a:r>
            <a:r>
              <a:rPr sz="2400" b="1" spc="-75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D20000"/>
                </a:solidFill>
                <a:latin typeface="Courier New"/>
                <a:cs typeface="Courier New"/>
              </a:rPr>
              <a:t>constructor</a:t>
            </a:r>
            <a:r>
              <a:rPr sz="2400" b="1" spc="-40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D20000"/>
                </a:solidFill>
                <a:latin typeface="Courier New"/>
                <a:cs typeface="Courier New"/>
              </a:rPr>
              <a:t>called</a:t>
            </a:r>
            <a:r>
              <a:rPr sz="2400" b="1" spc="-40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D20000"/>
                </a:solidFill>
                <a:latin typeface="Courier New"/>
                <a:cs typeface="Courier New"/>
              </a:rPr>
              <a:t>for</a:t>
            </a:r>
            <a:r>
              <a:rPr sz="2400" b="1" spc="-50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D20000"/>
                </a:solidFill>
                <a:latin typeface="Courier New"/>
                <a:cs typeface="Courier New"/>
              </a:rPr>
              <a:t>each</a:t>
            </a:r>
            <a:r>
              <a:rPr sz="2400" b="1" spc="-40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D20000"/>
                </a:solidFill>
                <a:latin typeface="Courier New"/>
                <a:cs typeface="Courier New"/>
              </a:rPr>
              <a:t>value</a:t>
            </a:r>
            <a:r>
              <a:rPr sz="2400" b="1" spc="-35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D20000"/>
                </a:solidFill>
                <a:latin typeface="Courier New"/>
                <a:cs typeface="Courier New"/>
              </a:rPr>
              <a:t>arg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Courier New"/>
                <a:cs typeface="Courier New"/>
              </a:rPr>
              <a:t>unsigned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dateDiff(Date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d1,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Date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d2);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Courier New"/>
                <a:cs typeface="Courier New"/>
              </a:rPr>
              <a:t>Date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today;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urier New"/>
                <a:cs typeface="Courier New"/>
              </a:rPr>
              <a:t>Date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d3(02,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21,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2000);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27100" algn="l"/>
              </a:tabLst>
            </a:pPr>
            <a:r>
              <a:rPr sz="2400" b="1" spc="-20" dirty="0">
                <a:latin typeface="Courier New"/>
                <a:cs typeface="Courier New"/>
              </a:rPr>
              <a:t>cout</a:t>
            </a:r>
            <a:r>
              <a:rPr sz="2400" b="1" dirty="0">
                <a:latin typeface="Courier New"/>
                <a:cs typeface="Courier New"/>
              </a:rPr>
              <a:t>	&lt;&lt;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dateDiff(d3,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today);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5648" y="2210561"/>
            <a:ext cx="992505" cy="1649730"/>
          </a:xfrm>
          <a:custGeom>
            <a:avLst/>
            <a:gdLst/>
            <a:ahLst/>
            <a:cxnLst/>
            <a:rect l="l" t="t" r="r" b="b"/>
            <a:pathLst>
              <a:path w="992504" h="1649729">
                <a:moveTo>
                  <a:pt x="901550" y="81779"/>
                </a:moveTo>
                <a:lnTo>
                  <a:pt x="0" y="1631823"/>
                </a:lnTo>
                <a:lnTo>
                  <a:pt x="30225" y="1649349"/>
                </a:lnTo>
                <a:lnTo>
                  <a:pt x="931654" y="99299"/>
                </a:lnTo>
                <a:lnTo>
                  <a:pt x="901550" y="81779"/>
                </a:lnTo>
                <a:close/>
              </a:path>
              <a:path w="992504" h="1649729">
                <a:moveTo>
                  <a:pt x="980596" y="66675"/>
                </a:moveTo>
                <a:lnTo>
                  <a:pt x="910336" y="66675"/>
                </a:lnTo>
                <a:lnTo>
                  <a:pt x="940435" y="84200"/>
                </a:lnTo>
                <a:lnTo>
                  <a:pt x="931654" y="99299"/>
                </a:lnTo>
                <a:lnTo>
                  <a:pt x="992124" y="134492"/>
                </a:lnTo>
                <a:lnTo>
                  <a:pt x="980596" y="66675"/>
                </a:lnTo>
                <a:close/>
              </a:path>
              <a:path w="992504" h="1649729">
                <a:moveTo>
                  <a:pt x="910336" y="66675"/>
                </a:moveTo>
                <a:lnTo>
                  <a:pt x="901550" y="81779"/>
                </a:lnTo>
                <a:lnTo>
                  <a:pt x="931654" y="99299"/>
                </a:lnTo>
                <a:lnTo>
                  <a:pt x="940435" y="84200"/>
                </a:lnTo>
                <a:lnTo>
                  <a:pt x="910336" y="66675"/>
                </a:lnTo>
                <a:close/>
              </a:path>
              <a:path w="992504" h="1649729">
                <a:moveTo>
                  <a:pt x="969263" y="0"/>
                </a:moveTo>
                <a:lnTo>
                  <a:pt x="841121" y="46609"/>
                </a:lnTo>
                <a:lnTo>
                  <a:pt x="901550" y="81779"/>
                </a:lnTo>
                <a:lnTo>
                  <a:pt x="910336" y="66675"/>
                </a:lnTo>
                <a:lnTo>
                  <a:pt x="980596" y="66675"/>
                </a:lnTo>
                <a:lnTo>
                  <a:pt x="96926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753" y="2250185"/>
            <a:ext cx="1093470" cy="1609090"/>
          </a:xfrm>
          <a:custGeom>
            <a:avLst/>
            <a:gdLst/>
            <a:ahLst/>
            <a:cxnLst/>
            <a:rect l="l" t="t" r="r" b="b"/>
            <a:pathLst>
              <a:path w="1093470" h="1609089">
                <a:moveTo>
                  <a:pt x="1013962" y="70430"/>
                </a:moveTo>
                <a:lnTo>
                  <a:pt x="0" y="1591437"/>
                </a:lnTo>
                <a:lnTo>
                  <a:pt x="26416" y="1608963"/>
                </a:lnTo>
                <a:lnTo>
                  <a:pt x="1040331" y="88026"/>
                </a:lnTo>
                <a:lnTo>
                  <a:pt x="1013962" y="70430"/>
                </a:lnTo>
                <a:close/>
              </a:path>
              <a:path w="1093470" h="1609089">
                <a:moveTo>
                  <a:pt x="1086142" y="57276"/>
                </a:moveTo>
                <a:lnTo>
                  <a:pt x="1022731" y="57276"/>
                </a:lnTo>
                <a:lnTo>
                  <a:pt x="1049147" y="74802"/>
                </a:lnTo>
                <a:lnTo>
                  <a:pt x="1040331" y="88026"/>
                </a:lnTo>
                <a:lnTo>
                  <a:pt x="1093216" y="123316"/>
                </a:lnTo>
                <a:lnTo>
                  <a:pt x="1086142" y="57276"/>
                </a:lnTo>
                <a:close/>
              </a:path>
              <a:path w="1093470" h="1609089">
                <a:moveTo>
                  <a:pt x="1022731" y="57276"/>
                </a:moveTo>
                <a:lnTo>
                  <a:pt x="1013962" y="70430"/>
                </a:lnTo>
                <a:lnTo>
                  <a:pt x="1040331" y="88026"/>
                </a:lnTo>
                <a:lnTo>
                  <a:pt x="1049147" y="74802"/>
                </a:lnTo>
                <a:lnTo>
                  <a:pt x="1022731" y="57276"/>
                </a:lnTo>
                <a:close/>
              </a:path>
              <a:path w="1093470" h="1609089">
                <a:moveTo>
                  <a:pt x="1080008" y="0"/>
                </a:moveTo>
                <a:lnTo>
                  <a:pt x="961136" y="35178"/>
                </a:lnTo>
                <a:lnTo>
                  <a:pt x="1013962" y="70430"/>
                </a:lnTo>
                <a:lnTo>
                  <a:pt x="1022731" y="57276"/>
                </a:lnTo>
                <a:lnTo>
                  <a:pt x="1086142" y="57276"/>
                </a:lnTo>
                <a:lnTo>
                  <a:pt x="1080008" y="0"/>
                </a:lnTo>
                <a:close/>
              </a:path>
            </a:pathLst>
          </a:custGeom>
          <a:solidFill>
            <a:srgbClr val="2C13D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0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4544" y="13447"/>
            <a:ext cx="9296400" cy="944881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solidFill>
                  <a:srgbClr val="B80000"/>
                </a:solidFill>
                <a:latin typeface="+mn-lt"/>
                <a:cs typeface="Arial" panose="020B0604020202020204" pitchFamily="34" charset="0"/>
              </a:rPr>
              <a:t>User-defined Copy Constructor, when required?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3002" y="1066800"/>
            <a:ext cx="9233397" cy="49530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+mj-lt"/>
              </a:rPr>
              <a:t>Default-copy Constructor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do only “Shallow Copy”</a:t>
            </a:r>
            <a:endParaRPr lang="en-US" sz="3000" b="1" dirty="0">
              <a:latin typeface="+mj-lt"/>
            </a:endParaRPr>
          </a:p>
          <a:p>
            <a:r>
              <a:rPr lang="en-US" sz="3000" b="1" dirty="0">
                <a:latin typeface="+mj-lt"/>
              </a:rPr>
              <a:t>We need </a:t>
            </a:r>
            <a:r>
              <a:rPr lang="en-US" sz="3000" b="1" dirty="0">
                <a:solidFill>
                  <a:srgbClr val="D20000"/>
                </a:solidFill>
                <a:latin typeface="+mj-lt"/>
              </a:rPr>
              <a:t>user-defined copy-constructor</a:t>
            </a:r>
            <a:r>
              <a:rPr lang="en-US" sz="3000" b="1" dirty="0">
                <a:latin typeface="+mj-lt"/>
              </a:rPr>
              <a:t>, </a:t>
            </a:r>
          </a:p>
          <a:p>
            <a:pPr lvl="1"/>
            <a:r>
              <a:rPr lang="en-US" sz="3000" b="1" dirty="0">
                <a:latin typeface="+mj-lt"/>
              </a:rPr>
              <a:t>When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we need “Deep Copy” (for Dynamic Memory)</a:t>
            </a:r>
            <a:endParaRPr lang="en-US" sz="3000" dirty="0">
              <a:solidFill>
                <a:srgbClr val="2C14DE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s://media.geeksforgeeks.org/wp-content/uploads/shallow-cop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4" t="17236" r="7823" b="7631"/>
          <a:stretch/>
        </p:blipFill>
        <p:spPr bwMode="auto">
          <a:xfrm>
            <a:off x="228600" y="3429000"/>
            <a:ext cx="37338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media.geeksforgeeks.org/wp-content/uploads/deep-cop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6883" r="12100" b="17932"/>
          <a:stretch/>
        </p:blipFill>
        <p:spPr bwMode="auto">
          <a:xfrm>
            <a:off x="4311153" y="3429000"/>
            <a:ext cx="47244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114800" y="2743200"/>
            <a:ext cx="0" cy="3962400"/>
          </a:xfrm>
          <a:prstGeom prst="lin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499210" y="1458686"/>
            <a:ext cx="5032219" cy="2188028"/>
          </a:xfrm>
          <a:custGeom>
            <a:avLst/>
            <a:gdLst>
              <a:gd name="connsiteX0" fmla="*/ 5032219 w 5032219"/>
              <a:gd name="connsiteY0" fmla="*/ 0 h 2188028"/>
              <a:gd name="connsiteX1" fmla="*/ 329590 w 5032219"/>
              <a:gd name="connsiteY1" fmla="*/ 185057 h 2188028"/>
              <a:gd name="connsiteX2" fmla="*/ 394904 w 5032219"/>
              <a:gd name="connsiteY2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219" h="2188028">
                <a:moveTo>
                  <a:pt x="5032219" y="0"/>
                </a:moveTo>
                <a:lnTo>
                  <a:pt x="329590" y="185057"/>
                </a:lnTo>
                <a:cubicBezTo>
                  <a:pt x="-443296" y="549728"/>
                  <a:pt x="384018" y="1854200"/>
                  <a:pt x="394904" y="2188028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192486" y="2357179"/>
            <a:ext cx="1991104" cy="1311307"/>
          </a:xfrm>
          <a:custGeom>
            <a:avLst/>
            <a:gdLst>
              <a:gd name="connsiteX0" fmla="*/ 0 w 1991104"/>
              <a:gd name="connsiteY0" fmla="*/ 179192 h 1311307"/>
              <a:gd name="connsiteX1" fmla="*/ 1959428 w 1991104"/>
              <a:gd name="connsiteY1" fmla="*/ 92107 h 1311307"/>
              <a:gd name="connsiteX2" fmla="*/ 1262743 w 1991104"/>
              <a:gd name="connsiteY2" fmla="*/ 1311307 h 131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104" h="1311307">
                <a:moveTo>
                  <a:pt x="0" y="179192"/>
                </a:moveTo>
                <a:cubicBezTo>
                  <a:pt x="874485" y="41306"/>
                  <a:pt x="1748971" y="-96579"/>
                  <a:pt x="1959428" y="92107"/>
                </a:cubicBezTo>
                <a:cubicBezTo>
                  <a:pt x="2169885" y="280793"/>
                  <a:pt x="1262743" y="1311307"/>
                  <a:pt x="1262743" y="1311307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3615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Shallow</a:t>
            </a:r>
            <a:r>
              <a:rPr b="0" spc="-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32687"/>
            <a:ext cx="5492115" cy="56597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4965" algn="l"/>
              </a:tabLst>
            </a:pP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1400" b="1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Demo</a:t>
            </a:r>
            <a:endParaRPr sz="1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4965" algn="l"/>
              </a:tabLst>
            </a:pPr>
            <a:r>
              <a:rPr sz="1400" spc="-5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Verdana"/>
              <a:buAutoNum type="arabicPeriod"/>
              <a:tabLst>
                <a:tab pos="601980" algn="l"/>
              </a:tabLst>
            </a:pPr>
            <a:r>
              <a:rPr sz="14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b="1" spc="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a;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Font typeface="Verdana"/>
              <a:buAutoNum type="arabicPeriod"/>
              <a:tabLst>
                <a:tab pos="601980" algn="l"/>
              </a:tabLst>
            </a:pPr>
            <a:r>
              <a:rPr sz="14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b="1" spc="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b;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Font typeface="Verdana"/>
              <a:buAutoNum type="arabicPeriod"/>
              <a:tabLst>
                <a:tab pos="601980" algn="l"/>
              </a:tabLst>
            </a:pPr>
            <a:r>
              <a:rPr sz="14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b="1" spc="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*p;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Font typeface="Verdana"/>
              <a:buAutoNum type="arabicPeriod"/>
              <a:tabLst>
                <a:tab pos="601980" algn="l"/>
              </a:tabLst>
            </a:pPr>
            <a:r>
              <a:rPr sz="1400" b="1" spc="-10" dirty="0">
                <a:solidFill>
                  <a:srgbClr val="006699"/>
                </a:solidFill>
                <a:latin typeface="Verdana"/>
                <a:cs typeface="Verdana"/>
              </a:rPr>
              <a:t>public</a:t>
            </a:r>
            <a:r>
              <a:rPr sz="1400" spc="-1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01980" algn="l"/>
              </a:tabLst>
            </a:pPr>
            <a:r>
              <a:rPr sz="1400" spc="-10" dirty="0">
                <a:latin typeface="Verdana"/>
                <a:cs typeface="Verdana"/>
              </a:rPr>
              <a:t>Demo()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01980" algn="l"/>
              </a:tabLst>
            </a:pPr>
            <a:r>
              <a:rPr sz="1400" spc="-5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50900" algn="l"/>
              </a:tabLst>
            </a:pPr>
            <a:r>
              <a:rPr sz="1400" dirty="0">
                <a:latin typeface="Verdana"/>
                <a:cs typeface="Verdana"/>
              </a:rPr>
              <a:t>p=</a:t>
            </a: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1400" b="1" spc="-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spc="-20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601980" algn="l"/>
              </a:tabLst>
            </a:pPr>
            <a:r>
              <a:rPr sz="1400" spc="-25" dirty="0">
                <a:latin typeface="Verdana"/>
                <a:cs typeface="Verdana"/>
              </a:rPr>
              <a:t>10.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Font typeface="Verdana"/>
              <a:buAutoNum type="arabicPeriod" startAt="11"/>
              <a:tabLst>
                <a:tab pos="601980" algn="l"/>
              </a:tabLst>
            </a:pP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1400" b="1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setdata(</a:t>
            </a:r>
            <a:r>
              <a:rPr sz="14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b="1" spc="-4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x,</a:t>
            </a:r>
            <a:r>
              <a:rPr sz="14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b="1" spc="-2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y,</a:t>
            </a:r>
            <a:r>
              <a:rPr sz="1400" b="1" spc="-10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400" b="1" spc="-3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z)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AutoNum type="arabicPeriod" startAt="11"/>
              <a:tabLst>
                <a:tab pos="601980" algn="l"/>
              </a:tabLst>
            </a:pPr>
            <a:r>
              <a:rPr sz="1400" spc="-5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40"/>
              </a:spcBef>
              <a:buAutoNum type="arabicPeriod" startAt="11"/>
              <a:tabLst>
                <a:tab pos="850900" algn="l"/>
              </a:tabLst>
            </a:pPr>
            <a:r>
              <a:rPr sz="1400" spc="-20" dirty="0">
                <a:latin typeface="Verdana"/>
                <a:cs typeface="Verdana"/>
              </a:rPr>
              <a:t>a=x;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35"/>
              </a:spcBef>
              <a:buAutoNum type="arabicPeriod" startAt="11"/>
              <a:tabLst>
                <a:tab pos="850900" algn="l"/>
              </a:tabLst>
            </a:pPr>
            <a:r>
              <a:rPr sz="1400" spc="-20" dirty="0">
                <a:latin typeface="Verdana"/>
                <a:cs typeface="Verdana"/>
              </a:rPr>
              <a:t>b=y;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35"/>
              </a:spcBef>
              <a:buAutoNum type="arabicPeriod" startAt="11"/>
              <a:tabLst>
                <a:tab pos="850900" algn="l"/>
              </a:tabLst>
            </a:pPr>
            <a:r>
              <a:rPr sz="1400" spc="-10" dirty="0">
                <a:latin typeface="Verdana"/>
                <a:cs typeface="Verdana"/>
              </a:rPr>
              <a:t>*p=z;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01980" algn="l"/>
              </a:tabLst>
            </a:pPr>
            <a:r>
              <a:rPr sz="1400" spc="-25" dirty="0">
                <a:latin typeface="Verdana"/>
                <a:cs typeface="Verdana"/>
              </a:rPr>
              <a:t>16.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Verdana"/>
              <a:buAutoNum type="arabicPeriod" startAt="17"/>
              <a:tabLst>
                <a:tab pos="601980" algn="l"/>
              </a:tabLst>
            </a:pPr>
            <a:r>
              <a:rPr sz="14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1400" b="1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showdata()</a:t>
            </a:r>
            <a:endParaRPr sz="1400">
              <a:latin typeface="Verdana"/>
              <a:cs typeface="Verdana"/>
            </a:endParaRPr>
          </a:p>
          <a:p>
            <a:pPr marL="601980" indent="-589280">
              <a:lnSpc>
                <a:spcPct val="100000"/>
              </a:lnSpc>
              <a:spcBef>
                <a:spcPts val="335"/>
              </a:spcBef>
              <a:buAutoNum type="arabicPeriod" startAt="17"/>
              <a:tabLst>
                <a:tab pos="601980" algn="l"/>
              </a:tabLst>
            </a:pPr>
            <a:r>
              <a:rPr sz="1400" spc="-5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35"/>
              </a:spcBef>
              <a:buAutoNum type="arabicPeriod" startAt="17"/>
              <a:tabLst>
                <a:tab pos="850900" algn="l"/>
              </a:tabLst>
            </a:pPr>
            <a:r>
              <a:rPr sz="1400" dirty="0">
                <a:latin typeface="Verdana"/>
                <a:cs typeface="Verdana"/>
              </a:rPr>
              <a:t>std::cout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&lt;&lt;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1400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4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14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&lt;&lt;a&lt;&lt;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std::endl;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40"/>
              </a:spcBef>
              <a:buAutoNum type="arabicPeriod" startAt="17"/>
              <a:tabLst>
                <a:tab pos="850900" algn="l"/>
              </a:tabLst>
            </a:pPr>
            <a:r>
              <a:rPr sz="1400" dirty="0">
                <a:latin typeface="Verdana"/>
                <a:cs typeface="Verdana"/>
              </a:rPr>
              <a:t>std::cout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&lt;&lt;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14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4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b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&lt;&lt;b&lt;&lt;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std::endl;</a:t>
            </a:r>
            <a:endParaRPr sz="1400">
              <a:latin typeface="Verdana"/>
              <a:cs typeface="Verdana"/>
            </a:endParaRPr>
          </a:p>
          <a:p>
            <a:pPr marL="850900" indent="-838200">
              <a:lnSpc>
                <a:spcPct val="100000"/>
              </a:lnSpc>
              <a:spcBef>
                <a:spcPts val="335"/>
              </a:spcBef>
              <a:buAutoNum type="arabicPeriod" startAt="17"/>
              <a:tabLst>
                <a:tab pos="850900" algn="l"/>
              </a:tabLst>
            </a:pPr>
            <a:r>
              <a:rPr sz="1400" dirty="0">
                <a:latin typeface="Verdana"/>
                <a:cs typeface="Verdana"/>
              </a:rPr>
              <a:t>std::cout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&lt;&lt;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*p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&lt;&lt;*p&lt;&lt;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std::endl;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01980" algn="l"/>
              </a:tabLst>
            </a:pPr>
            <a:r>
              <a:rPr sz="1400" spc="-25" dirty="0">
                <a:latin typeface="Verdana"/>
                <a:cs typeface="Verdana"/>
              </a:rPr>
              <a:t>22.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958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189844" cy="908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Object Creation - Instantiation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606" y="1027431"/>
            <a:ext cx="8928100" cy="5473700"/>
          </a:xfrm>
        </p:spPr>
        <p:txBody>
          <a:bodyPr/>
          <a:lstStyle/>
          <a:p>
            <a:pPr algn="just">
              <a:defRPr/>
            </a:pPr>
            <a:r>
              <a:rPr lang="en-US" sz="2800" b="1" dirty="0">
                <a:latin typeface="Calibri" pitchFamily="34" charset="0"/>
              </a:rPr>
              <a:t>In C++, </a:t>
            </a:r>
            <a:r>
              <a:rPr lang="en-US" sz="2800" dirty="0">
                <a:latin typeface="Calibri" pitchFamily="34" charset="0"/>
              </a:rPr>
              <a:t>you can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</a:rPr>
              <a:t>assign a name </a:t>
            </a:r>
            <a:r>
              <a:rPr lang="en-US" sz="2800" dirty="0">
                <a:latin typeface="Calibri" pitchFamily="34" charset="0"/>
              </a:rPr>
              <a:t>when </a:t>
            </a:r>
            <a:r>
              <a:rPr lang="en-US" sz="2800" b="1" dirty="0">
                <a:solidFill>
                  <a:srgbClr val="2C14DE"/>
                </a:solidFill>
                <a:latin typeface="Calibri" pitchFamily="34" charset="0"/>
              </a:rPr>
              <a:t>creating an object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 algn="just">
              <a:defRPr/>
            </a:pPr>
            <a:endParaRPr lang="en-US" sz="2800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constructor is invoked </a:t>
            </a:r>
            <a:r>
              <a:rPr lang="en-US" sz="2800" dirty="0">
                <a:latin typeface="Calibri" pitchFamily="34" charset="0"/>
              </a:rPr>
              <a:t>when an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object is created</a:t>
            </a:r>
            <a:r>
              <a:rPr lang="en-US" sz="2800" dirty="0">
                <a:latin typeface="Calibri" pitchFamily="34" charset="0"/>
              </a:rPr>
              <a:t>. </a:t>
            </a:r>
          </a:p>
          <a:p>
            <a:pPr>
              <a:defRPr/>
            </a:pPr>
            <a:endParaRPr lang="en-US" sz="2800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Calibri" pitchFamily="34" charset="0"/>
              </a:rPr>
              <a:t>The syntax to </a:t>
            </a:r>
            <a:r>
              <a:rPr lang="en-US" sz="2800" b="1" dirty="0">
                <a:latin typeface="Calibri" pitchFamily="34" charset="0"/>
              </a:rPr>
              <a:t>create</a:t>
            </a:r>
            <a:r>
              <a:rPr lang="en-US" sz="2800" dirty="0">
                <a:latin typeface="Calibri" pitchFamily="34" charset="0"/>
              </a:rPr>
              <a:t> an </a:t>
            </a:r>
            <a:r>
              <a:rPr lang="en-US" sz="2800" b="1" dirty="0">
                <a:latin typeface="Calibri" pitchFamily="34" charset="0"/>
              </a:rPr>
              <a:t>object</a:t>
            </a:r>
            <a:r>
              <a:rPr lang="en-US" sz="2800" dirty="0">
                <a:latin typeface="Calibri" pitchFamily="34" charset="0"/>
              </a:rPr>
              <a:t> using the 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no-</a:t>
            </a:r>
            <a:r>
              <a:rPr lang="en-US" sz="2800" b="1" i="1" dirty="0" err="1">
                <a:solidFill>
                  <a:srgbClr val="C00000"/>
                </a:solidFill>
                <a:latin typeface="Calibri" pitchFamily="34" charset="0"/>
              </a:rPr>
              <a:t>arg</a:t>
            </a:r>
            <a:r>
              <a:rPr lang="en-US" sz="2800" b="1" i="1" dirty="0">
                <a:solidFill>
                  <a:srgbClr val="C00000"/>
                </a:solidFill>
                <a:latin typeface="Calibri" pitchFamily="34" charset="0"/>
              </a:rPr>
              <a:t> constructor</a:t>
            </a:r>
            <a:r>
              <a:rPr lang="en-US" sz="2800" dirty="0">
                <a:latin typeface="Calibri" pitchFamily="34" charset="0"/>
              </a:rPr>
              <a:t> is:</a:t>
            </a:r>
            <a:endParaRPr lang="en-US" sz="2800" b="1" i="1" dirty="0">
              <a:latin typeface="Calibri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800" u="sng" dirty="0">
              <a:latin typeface="Calibri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>
                <a:latin typeface="Calibri" pitchFamily="34" charset="0"/>
              </a:rPr>
              <a:t>		</a:t>
            </a:r>
            <a:r>
              <a:rPr lang="en-US" sz="2800" b="1" dirty="0" err="1">
                <a:solidFill>
                  <a:srgbClr val="2F1BC7"/>
                </a:solidFill>
                <a:latin typeface="Calibri" pitchFamily="34" charset="0"/>
              </a:rPr>
              <a:t>ClassName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</a:rPr>
              <a:t>    </a:t>
            </a:r>
            <a:r>
              <a:rPr lang="en-US" sz="2800" b="1" dirty="0" err="1">
                <a:solidFill>
                  <a:srgbClr val="2F1BC7"/>
                </a:solidFill>
                <a:latin typeface="Calibri" pitchFamily="34" charset="0"/>
              </a:rPr>
              <a:t>objectName</a:t>
            </a:r>
            <a:r>
              <a:rPr lang="en-US" sz="2800" b="1" dirty="0">
                <a:solidFill>
                  <a:srgbClr val="2F1BC7"/>
                </a:solidFill>
                <a:latin typeface="Calibri" pitchFamily="34" charset="0"/>
              </a:rPr>
              <a:t>;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sz="2800" u="sng" dirty="0">
              <a:latin typeface="Calibri" pitchFamily="34" charset="0"/>
            </a:endParaRPr>
          </a:p>
          <a:p>
            <a:pPr algn="just">
              <a:defRPr/>
            </a:pPr>
            <a:r>
              <a:rPr lang="en-US" sz="2800" dirty="0">
                <a:latin typeface="Calibri" pitchFamily="34" charset="0"/>
              </a:rPr>
              <a:t>Defining </a:t>
            </a:r>
            <a:r>
              <a:rPr lang="en-US" sz="2800" b="1" dirty="0">
                <a:latin typeface="Calibri" pitchFamily="34" charset="0"/>
              </a:rPr>
              <a:t>objects</a:t>
            </a:r>
            <a:r>
              <a:rPr lang="en-US" sz="2800" dirty="0">
                <a:latin typeface="Calibri" pitchFamily="34" charset="0"/>
              </a:rPr>
              <a:t> in this way means </a:t>
            </a:r>
            <a:r>
              <a:rPr lang="en-US" sz="2800" b="1" i="1" dirty="0">
                <a:solidFill>
                  <a:srgbClr val="008000"/>
                </a:solidFill>
                <a:latin typeface="Calibri" pitchFamily="34" charset="0"/>
              </a:rPr>
              <a:t>creating </a:t>
            </a:r>
            <a:r>
              <a:rPr lang="en-US" sz="2800" b="1" i="1" dirty="0">
                <a:latin typeface="Calibri" pitchFamily="34" charset="0"/>
              </a:rPr>
              <a:t>them</a:t>
            </a:r>
            <a:r>
              <a:rPr lang="en-US" sz="2800" dirty="0">
                <a:latin typeface="Calibri" pitchFamily="34" charset="0"/>
              </a:rPr>
              <a:t>. This is also </a:t>
            </a:r>
            <a:r>
              <a:rPr lang="en-US" sz="2800" b="1" dirty="0">
                <a:latin typeface="Calibri" pitchFamily="34" charset="0"/>
              </a:rPr>
              <a:t>called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i="1" dirty="0">
                <a:solidFill>
                  <a:srgbClr val="008000"/>
                </a:solidFill>
                <a:latin typeface="Calibri" pitchFamily="34" charset="0"/>
              </a:rPr>
              <a:t>instantiating</a:t>
            </a:r>
            <a:r>
              <a:rPr lang="en-US" sz="2800" b="1" i="1" dirty="0">
                <a:solidFill>
                  <a:srgbClr val="2C14DE"/>
                </a:solidFill>
                <a:latin typeface="Calibri" pitchFamily="34" charset="0"/>
              </a:rPr>
              <a:t> them</a:t>
            </a:r>
            <a:r>
              <a:rPr lang="en-US" sz="2800" dirty="0">
                <a:latin typeface="Calibri" pitchFamily="34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44196"/>
            <a:ext cx="896112" cy="896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107693"/>
            <a:ext cx="842899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Verdana"/>
                <a:cs typeface="Verdana"/>
              </a:rPr>
              <a:t>1.</a:t>
            </a:r>
            <a:endParaRPr sz="2200">
              <a:latin typeface="Verdana"/>
              <a:cs typeface="Verdana"/>
            </a:endParaRPr>
          </a:p>
          <a:p>
            <a:pPr marL="748665" indent="-735965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2"/>
              <a:tabLst>
                <a:tab pos="748665" algn="l"/>
              </a:tabLst>
            </a:pPr>
            <a:r>
              <a:rPr sz="22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showdata()</a:t>
            </a:r>
            <a:endParaRPr sz="2200">
              <a:latin typeface="Verdana"/>
              <a:cs typeface="Verdana"/>
            </a:endParaRPr>
          </a:p>
          <a:p>
            <a:pPr marL="748665" indent="-735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748665" algn="l"/>
              </a:tabLst>
            </a:pPr>
            <a:r>
              <a:rPr sz="2200" spc="-50" dirty="0">
                <a:latin typeface="Verdana"/>
                <a:cs typeface="Verdana"/>
              </a:rPr>
              <a:t>{</a:t>
            </a:r>
            <a:endParaRPr sz="2200">
              <a:latin typeface="Verdana"/>
              <a:cs typeface="Verdana"/>
            </a:endParaRPr>
          </a:p>
          <a:p>
            <a:pPr marL="1143635" indent="-1130935">
              <a:lnSpc>
                <a:spcPct val="100000"/>
              </a:lnSpc>
              <a:buAutoNum type="arabicPeriod" startAt="2"/>
              <a:tabLst>
                <a:tab pos="1143635" algn="l"/>
              </a:tabLst>
            </a:pPr>
            <a:r>
              <a:rPr sz="2200" dirty="0">
                <a:latin typeface="Verdana"/>
                <a:cs typeface="Verdana"/>
              </a:rPr>
              <a:t>std::cout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22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2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22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&lt;&lt;a&lt;&lt;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std::endl;</a:t>
            </a:r>
            <a:endParaRPr sz="2200">
              <a:latin typeface="Verdana"/>
              <a:cs typeface="Verdana"/>
            </a:endParaRPr>
          </a:p>
          <a:p>
            <a:pPr marL="1143635" indent="-1130935">
              <a:lnSpc>
                <a:spcPct val="100000"/>
              </a:lnSpc>
              <a:buAutoNum type="arabicPeriod" startAt="2"/>
              <a:tabLst>
                <a:tab pos="1143635" algn="l"/>
              </a:tabLst>
            </a:pPr>
            <a:r>
              <a:rPr sz="2200" dirty="0">
                <a:latin typeface="Verdana"/>
                <a:cs typeface="Verdana"/>
              </a:rPr>
              <a:t>std::cout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22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b</a:t>
            </a:r>
            <a:r>
              <a:rPr sz="22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22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&lt;&lt;b&lt;&lt;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std::endl;</a:t>
            </a:r>
            <a:endParaRPr sz="2200">
              <a:latin typeface="Verdana"/>
              <a:cs typeface="Verdana"/>
            </a:endParaRPr>
          </a:p>
          <a:p>
            <a:pPr marL="1143635" indent="-1130935">
              <a:lnSpc>
                <a:spcPct val="100000"/>
              </a:lnSpc>
              <a:buAutoNum type="arabicPeriod" startAt="2"/>
              <a:tabLst>
                <a:tab pos="1143635" algn="l"/>
              </a:tabLst>
            </a:pPr>
            <a:r>
              <a:rPr sz="2200" dirty="0">
                <a:latin typeface="Verdana"/>
                <a:cs typeface="Verdana"/>
              </a:rPr>
              <a:t>std::cout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2200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*p</a:t>
            </a:r>
            <a:r>
              <a:rPr sz="2200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2200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&lt;&lt;*p&lt;&lt;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std::endl;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2200" spc="-25" dirty="0">
                <a:latin typeface="Verdana"/>
                <a:cs typeface="Verdana"/>
              </a:rPr>
              <a:t>7.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0" dirty="0">
                <a:latin typeface="Verdana"/>
                <a:cs typeface="Verdana"/>
              </a:rPr>
              <a:t>}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Verdana"/>
                <a:cs typeface="Verdana"/>
              </a:rPr>
              <a:t>8.</a:t>
            </a:r>
            <a:r>
              <a:rPr sz="2200" spc="-254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};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rgbClr val="2D8A56"/>
                </a:solidFill>
                <a:latin typeface="Verdana"/>
                <a:cs typeface="Verdana"/>
              </a:rPr>
              <a:t>9.</a:t>
            </a:r>
            <a:r>
              <a:rPr sz="2200" b="1" spc="-409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2200" b="1" spc="30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main()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Verdana"/>
                <a:cs typeface="Verdana"/>
              </a:rPr>
              <a:t>10.{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dirty="0">
                <a:latin typeface="Verdana"/>
                <a:cs typeface="Verdana"/>
              </a:rPr>
              <a:t>Demo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d1;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spc="-10" dirty="0">
                <a:latin typeface="Verdana"/>
                <a:cs typeface="Verdana"/>
              </a:rPr>
              <a:t>d1.setdata(4,5,7);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dirty="0">
                <a:latin typeface="Verdana"/>
                <a:cs typeface="Verdana"/>
              </a:rPr>
              <a:t>Demo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d2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=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d1;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spc="-10" dirty="0">
                <a:latin typeface="Verdana"/>
                <a:cs typeface="Verdana"/>
              </a:rPr>
              <a:t>d2.showdata();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11"/>
              <a:tabLst>
                <a:tab pos="666115" algn="l"/>
              </a:tabLst>
            </a:pPr>
            <a:r>
              <a:rPr sz="2200" b="1" dirty="0">
                <a:solidFill>
                  <a:srgbClr val="006699"/>
                </a:solidFill>
                <a:latin typeface="Verdana"/>
                <a:cs typeface="Verdana"/>
              </a:rPr>
              <a:t>return </a:t>
            </a:r>
            <a:r>
              <a:rPr sz="2200" spc="-25" dirty="0">
                <a:latin typeface="Verdana"/>
                <a:cs typeface="Verdana"/>
              </a:rPr>
              <a:t>0;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Verdana"/>
                <a:cs typeface="Verdana"/>
              </a:rPr>
              <a:t>16.}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5646" y="3803268"/>
            <a:ext cx="3467833" cy="19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Deep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Copy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38174"/>
            <a:ext cx="2922270" cy="52876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Demo</a:t>
            </a:r>
            <a:endParaRPr sz="12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54965" algn="l"/>
              </a:tabLst>
            </a:pPr>
            <a:r>
              <a:rPr sz="1200" spc="-5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Verdana"/>
              <a:buAutoNum type="arabicPeriod"/>
              <a:tabLst>
                <a:tab pos="571500" algn="l"/>
              </a:tabLst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public</a:t>
            </a:r>
            <a:r>
              <a:rPr sz="1200" spc="-10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Font typeface="Verdana"/>
              <a:buAutoNum type="arabicPeriod"/>
              <a:tabLst>
                <a:tab pos="571500" algn="l"/>
              </a:tabLst>
            </a:pPr>
            <a:r>
              <a:rPr sz="1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b="1" spc="-1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a;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Verdana"/>
              <a:buAutoNum type="arabicPeriod"/>
              <a:tabLst>
                <a:tab pos="571500" algn="l"/>
              </a:tabLst>
            </a:pPr>
            <a:r>
              <a:rPr sz="1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b="1" spc="-1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b;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Verdana"/>
              <a:buAutoNum type="arabicPeriod"/>
              <a:tabLst>
                <a:tab pos="571500" algn="l"/>
              </a:tabLst>
            </a:pPr>
            <a:r>
              <a:rPr sz="1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b="1" spc="-15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*p;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25" dirty="0">
                <a:latin typeface="Verdana"/>
                <a:cs typeface="Verdana"/>
              </a:rPr>
              <a:t>7.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0"/>
              </a:spcBef>
              <a:buAutoNum type="arabicPeriod" startAt="8"/>
              <a:tabLst>
                <a:tab pos="571500" algn="l"/>
              </a:tabLst>
            </a:pPr>
            <a:r>
              <a:rPr sz="1200" spc="-10" dirty="0">
                <a:latin typeface="Verdana"/>
                <a:cs typeface="Verdana"/>
              </a:rPr>
              <a:t>Demo()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0"/>
              </a:spcBef>
              <a:buAutoNum type="arabicPeriod" startAt="8"/>
              <a:tabLst>
                <a:tab pos="571500" algn="l"/>
              </a:tabLst>
            </a:pPr>
            <a:r>
              <a:rPr sz="1200" spc="-5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90"/>
              </a:spcBef>
              <a:buAutoNum type="arabicPeriod" startAt="8"/>
              <a:tabLst>
                <a:tab pos="786765" algn="l"/>
              </a:tabLst>
            </a:pPr>
            <a:r>
              <a:rPr sz="1200" dirty="0">
                <a:latin typeface="Verdana"/>
                <a:cs typeface="Verdana"/>
              </a:rPr>
              <a:t>p=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200" b="1" spc="-20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spc="-20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71500" algn="l"/>
              </a:tabLst>
            </a:pPr>
            <a:r>
              <a:rPr sz="1200" spc="-25" dirty="0">
                <a:latin typeface="Verdana"/>
                <a:cs typeface="Verdana"/>
              </a:rPr>
              <a:t>11.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0"/>
              </a:spcBef>
              <a:buAutoNum type="arabicPeriod" startAt="12"/>
              <a:tabLst>
                <a:tab pos="571500" algn="l"/>
              </a:tabLst>
            </a:pPr>
            <a:r>
              <a:rPr sz="1200" dirty="0">
                <a:latin typeface="Verdana"/>
                <a:cs typeface="Verdana"/>
              </a:rPr>
              <a:t>Demo(Demo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&amp;d)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0"/>
              </a:spcBef>
              <a:buAutoNum type="arabicPeriod" startAt="12"/>
              <a:tabLst>
                <a:tab pos="571500" algn="l"/>
              </a:tabLst>
            </a:pPr>
            <a:r>
              <a:rPr sz="1200" spc="-5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85"/>
              </a:spcBef>
              <a:buAutoNum type="arabicPeriod" startAt="12"/>
              <a:tabLst>
                <a:tab pos="786765" algn="l"/>
              </a:tabLst>
            </a:pPr>
            <a:r>
              <a:rPr sz="1200" dirty="0">
                <a:latin typeface="Verdana"/>
                <a:cs typeface="Verdana"/>
              </a:rPr>
              <a:t>a = </a:t>
            </a:r>
            <a:r>
              <a:rPr sz="1200" spc="-20" dirty="0">
                <a:latin typeface="Verdana"/>
                <a:cs typeface="Verdana"/>
              </a:rPr>
              <a:t>d.a;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90"/>
              </a:spcBef>
              <a:buAutoNum type="arabicPeriod" startAt="12"/>
              <a:tabLst>
                <a:tab pos="786765" algn="l"/>
              </a:tabLst>
            </a:pPr>
            <a:r>
              <a:rPr sz="1200" dirty="0">
                <a:latin typeface="Verdana"/>
                <a:cs typeface="Verdana"/>
              </a:rPr>
              <a:t>b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 </a:t>
            </a:r>
            <a:r>
              <a:rPr sz="1200" spc="-20" dirty="0">
                <a:latin typeface="Verdana"/>
                <a:cs typeface="Verdana"/>
              </a:rPr>
              <a:t>d.b;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90"/>
              </a:spcBef>
              <a:buAutoNum type="arabicPeriod" startAt="12"/>
              <a:tabLst>
                <a:tab pos="786765" algn="l"/>
              </a:tabLst>
            </a:pP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 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1200" b="1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200" b="1" spc="-20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spc="-20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85"/>
              </a:spcBef>
              <a:buAutoNum type="arabicPeriod" startAt="12"/>
              <a:tabLst>
                <a:tab pos="786765" algn="l"/>
              </a:tabLst>
            </a:pPr>
            <a:r>
              <a:rPr sz="1200" dirty="0">
                <a:latin typeface="Verdana"/>
                <a:cs typeface="Verdana"/>
              </a:rPr>
              <a:t>*p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spc="-10" dirty="0">
                <a:latin typeface="Verdana"/>
                <a:cs typeface="Verdana"/>
              </a:rPr>
              <a:t> *(d.p);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71500" algn="l"/>
              </a:tabLst>
            </a:pPr>
            <a:r>
              <a:rPr sz="1200" spc="-25" dirty="0">
                <a:latin typeface="Verdana"/>
                <a:cs typeface="Verdana"/>
              </a:rPr>
              <a:t>18.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Verdana"/>
              <a:buAutoNum type="arabicPeriod" startAt="19"/>
              <a:tabLst>
                <a:tab pos="571500" algn="l"/>
              </a:tabLst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1200" b="1" spc="-6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setdata(</a:t>
            </a:r>
            <a:r>
              <a:rPr sz="1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b="1" spc="-30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x,</a:t>
            </a:r>
            <a:r>
              <a:rPr sz="1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b="1" spc="-50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y,</a:t>
            </a:r>
            <a:r>
              <a:rPr sz="1200" b="1" spc="-10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1200" b="1" spc="-50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z)</a:t>
            </a:r>
            <a:endParaRPr sz="1200">
              <a:latin typeface="Verdana"/>
              <a:cs typeface="Verdana"/>
            </a:endParaRPr>
          </a:p>
          <a:p>
            <a:pPr marL="571500" indent="-558800">
              <a:lnSpc>
                <a:spcPct val="100000"/>
              </a:lnSpc>
              <a:spcBef>
                <a:spcPts val="285"/>
              </a:spcBef>
              <a:buAutoNum type="arabicPeriod" startAt="19"/>
              <a:tabLst>
                <a:tab pos="571500" algn="l"/>
              </a:tabLst>
            </a:pPr>
            <a:r>
              <a:rPr sz="1200" spc="-5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90"/>
              </a:spcBef>
              <a:buAutoNum type="arabicPeriod" startAt="19"/>
              <a:tabLst>
                <a:tab pos="786765" algn="l"/>
              </a:tabLst>
            </a:pPr>
            <a:r>
              <a:rPr sz="1200" spc="-20" dirty="0">
                <a:latin typeface="Verdana"/>
                <a:cs typeface="Verdana"/>
              </a:rPr>
              <a:t>a=x;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90"/>
              </a:spcBef>
              <a:buAutoNum type="arabicPeriod" startAt="19"/>
              <a:tabLst>
                <a:tab pos="786765" algn="l"/>
              </a:tabLst>
            </a:pPr>
            <a:r>
              <a:rPr sz="1200" spc="-20" dirty="0">
                <a:latin typeface="Verdana"/>
                <a:cs typeface="Verdana"/>
              </a:rPr>
              <a:t>b=y;</a:t>
            </a:r>
            <a:endParaRPr sz="1200">
              <a:latin typeface="Verdana"/>
              <a:cs typeface="Verdana"/>
            </a:endParaRPr>
          </a:p>
          <a:p>
            <a:pPr marL="786765" indent="-774065">
              <a:lnSpc>
                <a:spcPct val="100000"/>
              </a:lnSpc>
              <a:spcBef>
                <a:spcPts val="285"/>
              </a:spcBef>
              <a:buAutoNum type="arabicPeriod" startAt="19"/>
              <a:tabLst>
                <a:tab pos="786765" algn="l"/>
              </a:tabLst>
            </a:pPr>
            <a:r>
              <a:rPr sz="1200" spc="-10" dirty="0">
                <a:latin typeface="Verdana"/>
                <a:cs typeface="Verdana"/>
              </a:rPr>
              <a:t>*p=z;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  <a:tabLst>
                <a:tab pos="571500" algn="l"/>
              </a:tabLst>
            </a:pPr>
            <a:r>
              <a:rPr sz="1200" spc="-25" dirty="0">
                <a:latin typeface="Verdana"/>
                <a:cs typeface="Verdana"/>
              </a:rPr>
              <a:t>24.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5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469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" y="44196"/>
            <a:ext cx="896112" cy="896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107693"/>
            <a:ext cx="842899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Verdana"/>
                <a:cs typeface="Verdana"/>
              </a:rPr>
              <a:t>1.</a:t>
            </a:r>
            <a:endParaRPr sz="2200">
              <a:latin typeface="Verdana"/>
              <a:cs typeface="Verdana"/>
            </a:endParaRPr>
          </a:p>
          <a:p>
            <a:pPr marL="748665" indent="-735965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2"/>
              <a:tabLst>
                <a:tab pos="748665" algn="l"/>
              </a:tabLst>
            </a:pPr>
            <a:r>
              <a:rPr sz="2200" b="1" dirty="0">
                <a:solidFill>
                  <a:srgbClr val="006699"/>
                </a:solidFill>
                <a:latin typeface="Verdana"/>
                <a:cs typeface="Verdana"/>
              </a:rPr>
              <a:t>void</a:t>
            </a:r>
            <a:r>
              <a:rPr sz="2200" b="1" spc="-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showdata()</a:t>
            </a:r>
            <a:endParaRPr sz="2200">
              <a:latin typeface="Verdana"/>
              <a:cs typeface="Verdana"/>
            </a:endParaRPr>
          </a:p>
          <a:p>
            <a:pPr marL="748665" indent="-7359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748665" algn="l"/>
              </a:tabLst>
            </a:pPr>
            <a:r>
              <a:rPr sz="2200" spc="-50" dirty="0">
                <a:latin typeface="Verdana"/>
                <a:cs typeface="Verdana"/>
              </a:rPr>
              <a:t>{</a:t>
            </a:r>
            <a:endParaRPr sz="2200">
              <a:latin typeface="Verdana"/>
              <a:cs typeface="Verdana"/>
            </a:endParaRPr>
          </a:p>
          <a:p>
            <a:pPr marL="1143635" indent="-1130935">
              <a:lnSpc>
                <a:spcPct val="100000"/>
              </a:lnSpc>
              <a:buAutoNum type="arabicPeriod" startAt="2"/>
              <a:tabLst>
                <a:tab pos="1143635" algn="l"/>
              </a:tabLst>
            </a:pPr>
            <a:r>
              <a:rPr sz="2200" dirty="0">
                <a:latin typeface="Verdana"/>
                <a:cs typeface="Verdana"/>
              </a:rPr>
              <a:t>std::cout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22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2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22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&lt;&lt;a&lt;&lt;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std::endl;</a:t>
            </a:r>
            <a:endParaRPr sz="2200">
              <a:latin typeface="Verdana"/>
              <a:cs typeface="Verdana"/>
            </a:endParaRPr>
          </a:p>
          <a:p>
            <a:pPr marL="1143635" indent="-1130935">
              <a:lnSpc>
                <a:spcPct val="100000"/>
              </a:lnSpc>
              <a:buAutoNum type="arabicPeriod" startAt="2"/>
              <a:tabLst>
                <a:tab pos="1143635" algn="l"/>
              </a:tabLst>
            </a:pPr>
            <a:r>
              <a:rPr sz="2200" dirty="0">
                <a:latin typeface="Verdana"/>
                <a:cs typeface="Verdana"/>
              </a:rPr>
              <a:t>std::cout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22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b</a:t>
            </a:r>
            <a:r>
              <a:rPr sz="22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22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&lt;&lt;b&lt;&lt;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std::endl;</a:t>
            </a:r>
            <a:endParaRPr sz="2200">
              <a:latin typeface="Verdana"/>
              <a:cs typeface="Verdana"/>
            </a:endParaRPr>
          </a:p>
          <a:p>
            <a:pPr marL="1143635" indent="-1130935">
              <a:lnSpc>
                <a:spcPct val="100000"/>
              </a:lnSpc>
              <a:buAutoNum type="arabicPeriod" startAt="2"/>
              <a:tabLst>
                <a:tab pos="1143635" algn="l"/>
              </a:tabLst>
            </a:pPr>
            <a:r>
              <a:rPr sz="2200" dirty="0">
                <a:latin typeface="Verdana"/>
                <a:cs typeface="Verdana"/>
              </a:rPr>
              <a:t>std::cout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"value</a:t>
            </a:r>
            <a:r>
              <a:rPr sz="2200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2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*p</a:t>
            </a:r>
            <a:r>
              <a:rPr sz="2200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2200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:</a:t>
            </a:r>
            <a:r>
              <a:rPr sz="22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2200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&lt;&lt;*p&lt;&lt;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std::endl;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48665" algn="l"/>
              </a:tabLst>
            </a:pPr>
            <a:r>
              <a:rPr sz="2200" spc="-25" dirty="0">
                <a:latin typeface="Verdana"/>
                <a:cs typeface="Verdana"/>
              </a:rPr>
              <a:t>7.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0" dirty="0">
                <a:latin typeface="Verdana"/>
                <a:cs typeface="Verdana"/>
              </a:rPr>
              <a:t>}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Verdana"/>
                <a:cs typeface="Verdana"/>
              </a:rPr>
              <a:t>8.</a:t>
            </a:r>
            <a:r>
              <a:rPr sz="2200" spc="-254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};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rgbClr val="2D8A56"/>
                </a:solidFill>
                <a:latin typeface="Verdana"/>
                <a:cs typeface="Verdana"/>
              </a:rPr>
              <a:t>9.</a:t>
            </a:r>
            <a:r>
              <a:rPr sz="2200" b="1" spc="-409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2D8A56"/>
                </a:solidFill>
                <a:latin typeface="Verdana"/>
                <a:cs typeface="Verdana"/>
              </a:rPr>
              <a:t>int</a:t>
            </a:r>
            <a:r>
              <a:rPr sz="2200" b="1" spc="30" dirty="0">
                <a:solidFill>
                  <a:srgbClr val="2D8A5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main()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Verdana"/>
                <a:cs typeface="Verdana"/>
              </a:rPr>
              <a:t>10.{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dirty="0">
                <a:latin typeface="Verdana"/>
                <a:cs typeface="Verdana"/>
              </a:rPr>
              <a:t>Demo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d1;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spc="-10" dirty="0">
                <a:latin typeface="Verdana"/>
                <a:cs typeface="Verdana"/>
              </a:rPr>
              <a:t>d1.setdata(4,5,7);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dirty="0">
                <a:latin typeface="Verdana"/>
                <a:cs typeface="Verdana"/>
              </a:rPr>
              <a:t>Demo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d2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=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d1;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AutoNum type="arabicPeriod" startAt="11"/>
              <a:tabLst>
                <a:tab pos="666115" algn="l"/>
              </a:tabLst>
            </a:pPr>
            <a:r>
              <a:rPr sz="2200" spc="-10" dirty="0">
                <a:latin typeface="Verdana"/>
                <a:cs typeface="Verdana"/>
              </a:rPr>
              <a:t>d2.showdata();</a:t>
            </a:r>
            <a:endParaRPr sz="2200">
              <a:latin typeface="Verdana"/>
              <a:cs typeface="Verdana"/>
            </a:endParaRPr>
          </a:p>
          <a:p>
            <a:pPr marL="666115" indent="-653415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11"/>
              <a:tabLst>
                <a:tab pos="666115" algn="l"/>
              </a:tabLst>
            </a:pPr>
            <a:r>
              <a:rPr sz="2200" b="1" dirty="0">
                <a:solidFill>
                  <a:srgbClr val="006699"/>
                </a:solidFill>
                <a:latin typeface="Verdana"/>
                <a:cs typeface="Verdana"/>
              </a:rPr>
              <a:t>return </a:t>
            </a:r>
            <a:r>
              <a:rPr sz="2200" spc="-25" dirty="0">
                <a:latin typeface="Verdana"/>
                <a:cs typeface="Verdana"/>
              </a:rPr>
              <a:t>0;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Verdana"/>
                <a:cs typeface="Verdana"/>
              </a:rPr>
              <a:t>16.}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6230" y="3962400"/>
            <a:ext cx="3219825" cy="15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49" y="2291588"/>
            <a:ext cx="8230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static</a:t>
            </a:r>
            <a:r>
              <a:rPr sz="5400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</a:rPr>
              <a:t>,</a:t>
            </a:r>
            <a:r>
              <a:rPr sz="5400" u="sng" spc="-15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</a:rPr>
              <a:t> </a:t>
            </a:r>
            <a:r>
              <a:rPr sz="5400" i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const,</a:t>
            </a:r>
            <a:r>
              <a:rPr sz="5400" i="1" u="sng" spc="-13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sz="5400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</a:rPr>
              <a:t>and</a:t>
            </a:r>
            <a:r>
              <a:rPr sz="5400" u="sng" spc="-150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</a:rPr>
              <a:t> </a:t>
            </a:r>
            <a:r>
              <a:rPr sz="5400" i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this</a:t>
            </a:r>
            <a:r>
              <a:rPr sz="5400" i="1" u="sng" spc="-135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sz="5400" u="sng" spc="-10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</a:rPr>
              <a:t>Pointer</a:t>
            </a:r>
            <a:endParaRPr sz="5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0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9448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405" y="99517"/>
            <a:ext cx="5573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pc="-166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/>
              <a:t>Class</a:t>
            </a:r>
            <a:r>
              <a:rPr spc="1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984" y="997965"/>
            <a:ext cx="3886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spc="-50" dirty="0">
                <a:solidFill>
                  <a:srgbClr val="B80000"/>
                </a:solidFill>
                <a:latin typeface="Calibri"/>
                <a:cs typeface="Calibri"/>
              </a:rPr>
              <a:t>Two-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Step</a:t>
            </a:r>
            <a:r>
              <a:rPr sz="3200" b="1" spc="-4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Procedure: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488" y="1489989"/>
            <a:ext cx="3878579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Declare</a:t>
            </a:r>
            <a:r>
              <a:rPr sz="2800" b="1" spc="-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Inside</a:t>
            </a:r>
            <a:r>
              <a:rPr sz="2800" b="1" spc="-10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Class</a:t>
            </a:r>
            <a:r>
              <a:rPr sz="2800" b="1" spc="-10" dirty="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Define</a:t>
            </a:r>
            <a:r>
              <a:rPr sz="28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Outside</a:t>
            </a:r>
            <a:r>
              <a:rPr sz="2800" b="1" spc="-10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Class</a:t>
            </a:r>
            <a:r>
              <a:rPr sz="2800" b="1" spc="-10" dirty="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4404" y="1489989"/>
            <a:ext cx="412242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E36C09"/>
                </a:solidFill>
                <a:latin typeface="Consolas"/>
                <a:cs typeface="Consolas"/>
              </a:rPr>
              <a:t>static</a:t>
            </a:r>
            <a:r>
              <a:rPr sz="2800" b="1" spc="-8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2800" b="1" dirty="0">
                <a:solidFill>
                  <a:srgbClr val="E36C09"/>
                </a:solidFill>
                <a:latin typeface="Consolas"/>
                <a:cs typeface="Consolas"/>
              </a:rPr>
              <a:t>int</a:t>
            </a:r>
            <a:r>
              <a:rPr sz="2800" b="1" spc="-9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E36C09"/>
                </a:solidFill>
                <a:latin typeface="Consolas"/>
                <a:cs typeface="Consolas"/>
              </a:rPr>
              <a:t>radius; </a:t>
            </a:r>
            <a:r>
              <a:rPr sz="2800" b="1" dirty="0">
                <a:solidFill>
                  <a:srgbClr val="E36C09"/>
                </a:solidFill>
                <a:latin typeface="Consolas"/>
                <a:cs typeface="Consolas"/>
              </a:rPr>
              <a:t>int</a:t>
            </a:r>
            <a:r>
              <a:rPr sz="2800" b="1" spc="-6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E36C09"/>
                </a:solidFill>
                <a:latin typeface="Consolas"/>
                <a:cs typeface="Consolas"/>
              </a:rPr>
              <a:t>Circle::radius=2;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4" y="3530734"/>
            <a:ext cx="7800975" cy="266636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static</a:t>
            </a:r>
            <a:r>
              <a:rPr sz="3200" b="1" spc="-14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Variables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Default</a:t>
            </a:r>
            <a:r>
              <a:rPr sz="2800" b="1" spc="-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Initialization</a:t>
            </a:r>
            <a:r>
              <a:rPr sz="2800" b="1" spc="-10" dirty="0">
                <a:latin typeface="Calibri"/>
                <a:cs typeface="Calibri"/>
              </a:rPr>
              <a:t>: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2800" b="1" spc="-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Null</a:t>
            </a:r>
            <a:r>
              <a:rPr sz="2800" b="1" spc="-6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(for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pointers)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Initialization</a:t>
            </a:r>
            <a:r>
              <a:rPr sz="2800" b="1" spc="-10" dirty="0">
                <a:latin typeface="Calibri"/>
                <a:cs typeface="Calibri"/>
              </a:rPr>
              <a:t>: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user</a:t>
            </a:r>
            <a:r>
              <a:rPr sz="2800" b="1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defined</a:t>
            </a:r>
            <a:r>
              <a:rPr sz="2800" b="1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Initialization</a:t>
            </a:r>
            <a:r>
              <a:rPr sz="28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made</a:t>
            </a:r>
            <a:r>
              <a:rPr sz="2800" b="1" u="sng" spc="-5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just</a:t>
            </a:r>
            <a:r>
              <a:rPr sz="2800" b="1" u="sng" spc="-6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once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compile</a:t>
            </a:r>
            <a:r>
              <a:rPr sz="2800" b="1" u="sng" spc="-5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time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Accessibility</a:t>
            </a:r>
            <a:r>
              <a:rPr sz="2800" b="1" dirty="0">
                <a:latin typeface="Calibri"/>
                <a:cs typeface="Calibri"/>
              </a:rPr>
              <a:t>: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Private</a:t>
            </a:r>
            <a:r>
              <a:rPr sz="2800" b="1" spc="-9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8000"/>
                </a:solidFill>
                <a:latin typeface="Calibri"/>
                <a:cs typeface="Calibri"/>
              </a:rPr>
              <a:t>Public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110997"/>
            <a:ext cx="6328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spc="-10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static</a:t>
            </a:r>
            <a:r>
              <a:rPr spc="-8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Class</a:t>
            </a:r>
            <a:r>
              <a:rPr spc="-9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488" y="947148"/>
            <a:ext cx="8627110" cy="52381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445"/>
              </a:spcBef>
              <a:buFont typeface="Arial MT"/>
              <a:buChar char="–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Class</a:t>
            </a:r>
            <a:r>
              <a:rPr sz="28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name:</a:t>
            </a:r>
            <a:endParaRPr sz="2800">
              <a:latin typeface="Calibri"/>
              <a:cs typeface="Calibri"/>
            </a:endParaRPr>
          </a:p>
          <a:p>
            <a:pPr marL="1216025">
              <a:lnSpc>
                <a:spcPct val="100000"/>
              </a:lnSpc>
              <a:spcBef>
                <a:spcPts val="330"/>
              </a:spcBef>
            </a:pP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Employee::count;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600">
              <a:latin typeface="Consolas"/>
              <a:cs typeface="Consolas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–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class’</a:t>
            </a:r>
            <a:r>
              <a:rPr sz="2800" b="1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45"/>
              </a:spcBef>
            </a:pP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e1.count;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600">
              <a:latin typeface="Consolas"/>
              <a:cs typeface="Consolas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–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C13DE"/>
                </a:solidFill>
                <a:latin typeface="Calibri"/>
                <a:cs typeface="Calibri"/>
              </a:rPr>
              <a:t>Non-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Static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member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80160">
              <a:lnSpc>
                <a:spcPct val="100000"/>
              </a:lnSpc>
              <a:spcBef>
                <a:spcPts val="345"/>
              </a:spcBef>
            </a:pP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e1.getCount();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600">
              <a:latin typeface="Consolas"/>
              <a:cs typeface="Consolas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–"/>
              <a:tabLst>
                <a:tab pos="469265" algn="l"/>
                <a:tab pos="1386840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Static</a:t>
            </a:r>
            <a:r>
              <a:rPr sz="28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member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386840" marR="5080">
              <a:lnSpc>
                <a:spcPts val="2810"/>
              </a:lnSpc>
              <a:spcBef>
                <a:spcPts val="700"/>
              </a:spcBef>
            </a:pP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Employee::Stat_getCount(); </a:t>
            </a:r>
            <a:r>
              <a:rPr sz="2600" b="1" dirty="0">
                <a:latin typeface="Consolas"/>
                <a:cs typeface="Consolas"/>
              </a:rPr>
              <a:t>cout&lt;&lt;</a:t>
            </a:r>
            <a:r>
              <a:rPr sz="2600" b="1" dirty="0">
                <a:solidFill>
                  <a:srgbClr val="FF0000"/>
                </a:solidFill>
                <a:latin typeface="Consolas"/>
                <a:cs typeface="Consolas"/>
              </a:rPr>
              <a:t>e1.Stat_getCount();</a:t>
            </a:r>
            <a:r>
              <a:rPr sz="2600" b="1" spc="-1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//public</a:t>
            </a:r>
            <a:r>
              <a:rPr sz="2400" b="1" spc="-1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onsolas"/>
                <a:cs typeface="Consolas"/>
              </a:rPr>
              <a:t>static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0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557" y="110997"/>
            <a:ext cx="6554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Private</a:t>
            </a:r>
            <a:r>
              <a:rPr spc="-15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static</a:t>
            </a:r>
            <a:r>
              <a:rPr spc="-14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Class</a:t>
            </a:r>
            <a:r>
              <a:rPr spc="-15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488" y="919355"/>
            <a:ext cx="8627110" cy="52997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65"/>
              </a:spcBef>
              <a:buFont typeface="Arial MT"/>
              <a:buChar char="–"/>
              <a:tabLst>
                <a:tab pos="469265" algn="l"/>
              </a:tabLst>
            </a:pPr>
            <a:r>
              <a:rPr sz="28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Cannot</a:t>
            </a:r>
            <a:r>
              <a:rPr sz="2800" b="1" spc="-5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Class</a:t>
            </a:r>
            <a:r>
              <a:rPr sz="28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name:</a:t>
            </a:r>
            <a:endParaRPr sz="2800">
              <a:latin typeface="Calibri"/>
              <a:cs typeface="Calibri"/>
            </a:endParaRPr>
          </a:p>
          <a:p>
            <a:pPr marL="573405">
              <a:lnSpc>
                <a:spcPct val="100000"/>
              </a:lnSpc>
              <a:spcBef>
                <a:spcPts val="535"/>
              </a:spcBef>
              <a:tabLst>
                <a:tab pos="2416175" algn="l"/>
              </a:tabLst>
            </a:pP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//</a:t>
            </a:r>
            <a:r>
              <a:rPr sz="2600" b="1" spc="-4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ERROR</a:t>
            </a:r>
            <a:r>
              <a:rPr sz="2600" b="1" spc="-2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D20000"/>
                </a:solidFill>
                <a:latin typeface="Wingdings"/>
                <a:cs typeface="Wingdings"/>
              </a:rPr>
              <a:t></a:t>
            </a:r>
            <a:r>
              <a:rPr sz="2600" dirty="0">
                <a:solidFill>
                  <a:srgbClr val="D20000"/>
                </a:solidFill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Employee::count;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600">
              <a:latin typeface="Consolas"/>
              <a:cs typeface="Consolas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–"/>
              <a:tabLst>
                <a:tab pos="469265" algn="l"/>
              </a:tabLst>
            </a:pPr>
            <a:r>
              <a:rPr sz="28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Cannot</a:t>
            </a:r>
            <a:r>
              <a:rPr sz="2800" b="1" spc="-5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class'</a:t>
            </a:r>
            <a:r>
              <a:rPr sz="2800" b="1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54990">
              <a:lnSpc>
                <a:spcPct val="100000"/>
              </a:lnSpc>
              <a:spcBef>
                <a:spcPts val="360"/>
              </a:spcBef>
            </a:pP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//</a:t>
            </a:r>
            <a:r>
              <a:rPr sz="2600" b="1" spc="-30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D20000"/>
                </a:solidFill>
                <a:latin typeface="Calibri"/>
                <a:cs typeface="Calibri"/>
              </a:rPr>
              <a:t>ERROR</a:t>
            </a:r>
            <a:r>
              <a:rPr sz="2600" b="1" spc="-35" dirty="0">
                <a:solidFill>
                  <a:srgbClr val="D2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D20000"/>
                </a:solidFill>
                <a:latin typeface="Wingdings"/>
                <a:cs typeface="Wingdings"/>
              </a:rPr>
              <a:t></a:t>
            </a:r>
            <a:r>
              <a:rPr sz="2600" spc="-70" dirty="0">
                <a:solidFill>
                  <a:srgbClr val="D2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e1.count;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600">
              <a:latin typeface="Consolas"/>
              <a:cs typeface="Consolas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–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5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C13DE"/>
                </a:solidFill>
                <a:latin typeface="Calibri"/>
                <a:cs typeface="Calibri"/>
              </a:rPr>
              <a:t>Non-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Static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member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80160">
              <a:lnSpc>
                <a:spcPct val="100000"/>
              </a:lnSpc>
              <a:spcBef>
                <a:spcPts val="345"/>
              </a:spcBef>
            </a:pP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e1.getCount();</a:t>
            </a:r>
            <a:endParaRPr sz="2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Consolas"/>
              <a:cs typeface="Consolas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–"/>
              <a:tabLst>
                <a:tab pos="469265" algn="l"/>
                <a:tab pos="1386840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accessed</a:t>
            </a:r>
            <a:r>
              <a:rPr sz="28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Static</a:t>
            </a:r>
            <a:r>
              <a:rPr sz="2800" b="1" spc="-3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member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386840" marR="5080">
              <a:lnSpc>
                <a:spcPts val="2810"/>
              </a:lnSpc>
              <a:spcBef>
                <a:spcPts val="700"/>
              </a:spcBef>
            </a:pPr>
            <a:r>
              <a:rPr sz="2600" b="1" spc="-10" dirty="0">
                <a:latin typeface="Consolas"/>
                <a:cs typeface="Consolas"/>
              </a:rPr>
              <a:t>cout&lt;&lt;</a:t>
            </a:r>
            <a:r>
              <a:rPr sz="2600" b="1" spc="-10" dirty="0">
                <a:solidFill>
                  <a:srgbClr val="FF0000"/>
                </a:solidFill>
                <a:latin typeface="Consolas"/>
                <a:cs typeface="Consolas"/>
              </a:rPr>
              <a:t>Employee::Stat_getCount(); </a:t>
            </a:r>
            <a:r>
              <a:rPr sz="2600" b="1" dirty="0">
                <a:latin typeface="Consolas"/>
                <a:cs typeface="Consolas"/>
              </a:rPr>
              <a:t>cout&lt;&lt;</a:t>
            </a:r>
            <a:r>
              <a:rPr sz="2600" b="1" dirty="0">
                <a:solidFill>
                  <a:srgbClr val="FF0000"/>
                </a:solidFill>
                <a:latin typeface="Consolas"/>
                <a:cs typeface="Consolas"/>
              </a:rPr>
              <a:t>e1.Stat_getCount();</a:t>
            </a:r>
            <a:r>
              <a:rPr sz="2600" b="1" spc="-1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onsolas"/>
                <a:cs typeface="Consolas"/>
              </a:rPr>
              <a:t>//public</a:t>
            </a:r>
            <a:r>
              <a:rPr sz="2400" b="1" spc="-1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onsolas"/>
                <a:cs typeface="Consolas"/>
              </a:rPr>
              <a:t>static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8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797" y="45846"/>
            <a:ext cx="5691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pc="-16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/>
              <a:t>Class</a:t>
            </a:r>
            <a:r>
              <a:rPr spc="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98924"/>
            <a:ext cx="8796655" cy="4857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Non-static</a:t>
            </a:r>
            <a:r>
              <a:rPr sz="3200" b="1" spc="-1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function:</a:t>
            </a:r>
            <a:endParaRPr sz="3200">
              <a:latin typeface="Calibri"/>
              <a:cs typeface="Calibri"/>
            </a:endParaRPr>
          </a:p>
          <a:p>
            <a:pPr marL="455930" lvl="1" indent="-263525">
              <a:lnSpc>
                <a:spcPct val="100000"/>
              </a:lnSpc>
              <a:spcBef>
                <a:spcPts val="735"/>
              </a:spcBef>
              <a:buFont typeface="Arial MT"/>
              <a:buChar char="–"/>
              <a:tabLst>
                <a:tab pos="455930" algn="l"/>
                <a:tab pos="1511935" algn="l"/>
                <a:tab pos="3082290" algn="l"/>
                <a:tab pos="6127750" algn="l"/>
                <a:tab pos="7295515" algn="l"/>
              </a:tabLst>
            </a:pPr>
            <a:r>
              <a:rPr sz="3000" b="1" spc="-25" dirty="0">
                <a:solidFill>
                  <a:srgbClr val="2C13DE"/>
                </a:solidFill>
                <a:latin typeface="Calibri"/>
                <a:cs typeface="Calibri"/>
              </a:rPr>
              <a:t>Can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access: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3000" b="1" u="sng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static/non-</a:t>
            </a:r>
            <a:r>
              <a:rPr sz="3000" b="1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static</a:t>
            </a:r>
            <a:r>
              <a:rPr sz="30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	</a:t>
            </a:r>
            <a:r>
              <a:rPr sz="3000" b="1" u="sng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data</a:t>
            </a:r>
            <a:r>
              <a:rPr sz="3000" b="1" dirty="0">
                <a:solidFill>
                  <a:srgbClr val="008000"/>
                </a:solidFill>
                <a:latin typeface="Calibri"/>
                <a:cs typeface="Calibri"/>
              </a:rPr>
              <a:t>	</a:t>
            </a:r>
            <a:r>
              <a:rPr sz="3000" b="1" spc="-10" dirty="0">
                <a:latin typeface="Calibri"/>
                <a:cs typeface="Calibri"/>
              </a:rPr>
              <a:t>members</a:t>
            </a:r>
            <a:endParaRPr sz="3000">
              <a:latin typeface="Calibri"/>
              <a:cs typeface="Calibri"/>
            </a:endParaRPr>
          </a:p>
          <a:p>
            <a:pPr marL="45593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b="1" u="sng" spc="-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static/non-</a:t>
            </a:r>
            <a:r>
              <a:rPr sz="30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static</a:t>
            </a:r>
            <a:r>
              <a:rPr sz="3000" b="1" u="sng" spc="-6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methods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Static</a:t>
            </a:r>
            <a:r>
              <a:rPr sz="3200" b="1" spc="-10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functions:</a:t>
            </a:r>
            <a:endParaRPr sz="3200">
              <a:latin typeface="Calibri"/>
              <a:cs typeface="Calibri"/>
            </a:endParaRPr>
          </a:p>
          <a:p>
            <a:pPr marL="455930" lvl="1" indent="-263525">
              <a:lnSpc>
                <a:spcPct val="100000"/>
              </a:lnSpc>
              <a:spcBef>
                <a:spcPts val="730"/>
              </a:spcBef>
              <a:buFont typeface="Arial MT"/>
              <a:buChar char="–"/>
              <a:tabLst>
                <a:tab pos="455930" algn="l"/>
              </a:tabLst>
            </a:pP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Can</a:t>
            </a:r>
            <a:r>
              <a:rPr sz="30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access:</a:t>
            </a:r>
            <a:r>
              <a:rPr sz="3000" b="1" spc="-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static</a:t>
            </a:r>
            <a:r>
              <a:rPr sz="3000" b="1" u="sng" spc="-8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data</a:t>
            </a:r>
            <a:r>
              <a:rPr sz="3000" b="1" spc="-8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static</a:t>
            </a:r>
            <a:r>
              <a:rPr sz="3000" b="1" u="sng" spc="-8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Calibri"/>
                <a:cs typeface="Calibri"/>
              </a:rPr>
              <a:t>functions</a:t>
            </a:r>
            <a:endParaRPr sz="3000">
              <a:latin typeface="Calibri"/>
              <a:cs typeface="Calibri"/>
            </a:endParaRPr>
          </a:p>
          <a:p>
            <a:pPr marL="455930" marR="50165" lvl="1" indent="-26416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455930" algn="l"/>
                <a:tab pos="2955925" algn="l"/>
              </a:tabLst>
            </a:pPr>
            <a:r>
              <a:rPr sz="3000" b="1" u="sng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Cannot</a:t>
            </a:r>
            <a:r>
              <a:rPr sz="3000" b="1" u="sng" spc="-10" dirty="0">
                <a:solidFill>
                  <a:srgbClr val="D20000"/>
                </a:solidFill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access</a:t>
            </a:r>
            <a:r>
              <a:rPr sz="3000" b="1" spc="-10" dirty="0">
                <a:solidFill>
                  <a:srgbClr val="D20000"/>
                </a:solidFill>
                <a:latin typeface="Calibri"/>
                <a:cs typeface="Calibri"/>
              </a:rPr>
              <a:t>:</a:t>
            </a:r>
            <a:r>
              <a:rPr sz="3000" b="1" dirty="0">
                <a:solidFill>
                  <a:srgbClr val="D20000"/>
                </a:solidFill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non-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30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data,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non-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30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functions,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3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pointer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3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1" y="38100"/>
            <a:ext cx="9105900" cy="906780"/>
          </a:xfrm>
          <a:custGeom>
            <a:avLst/>
            <a:gdLst/>
            <a:ahLst/>
            <a:cxnLst/>
            <a:rect l="l" t="t" r="r" b="b"/>
            <a:pathLst>
              <a:path w="9105900" h="906780">
                <a:moveTo>
                  <a:pt x="9105900" y="0"/>
                </a:moveTo>
                <a:lnTo>
                  <a:pt x="0" y="0"/>
                </a:lnTo>
                <a:lnTo>
                  <a:pt x="0" y="906779"/>
                </a:lnTo>
                <a:lnTo>
                  <a:pt x="9105900" y="906779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463" y="121742"/>
            <a:ext cx="7308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5665" algn="l"/>
              </a:tabLst>
            </a:pPr>
            <a:r>
              <a:rPr sz="4000" spc="-10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40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4000" spc="-3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4000" spc="-14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dirty="0"/>
              <a:t>Class</a:t>
            </a:r>
            <a:r>
              <a:rPr sz="4000" spc="-55" dirty="0"/>
              <a:t> </a:t>
            </a:r>
            <a:r>
              <a:rPr sz="4000" spc="-10" dirty="0"/>
              <a:t>Functions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80501"/>
            <a:ext cx="6728459" cy="27400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000" dirty="0">
                <a:solidFill>
                  <a:srgbClr val="2C13DE"/>
                </a:solidFill>
                <a:latin typeface="Arial MT"/>
                <a:cs typeface="Arial MT"/>
              </a:rPr>
              <a:t>–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Can</a:t>
            </a:r>
            <a:r>
              <a:rPr sz="30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be</a:t>
            </a:r>
            <a:r>
              <a:rPr sz="30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C13DE"/>
                </a:solidFill>
                <a:latin typeface="Calibri"/>
                <a:cs typeface="Calibri"/>
              </a:rPr>
              <a:t>invoked</a:t>
            </a:r>
            <a:r>
              <a:rPr sz="3000" b="1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using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class’s</a:t>
            </a:r>
            <a:r>
              <a:rPr sz="3000" b="1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any</a:t>
            </a:r>
            <a:r>
              <a:rPr sz="30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object:</a:t>
            </a:r>
            <a:endParaRPr sz="3000">
              <a:latin typeface="Calibri"/>
              <a:cs typeface="Calibri"/>
            </a:endParaRPr>
          </a:p>
          <a:p>
            <a:pPr marL="12700" indent="1256030">
              <a:lnSpc>
                <a:spcPct val="100000"/>
              </a:lnSpc>
              <a:spcBef>
                <a:spcPts val="745"/>
              </a:spcBef>
            </a:pPr>
            <a:r>
              <a:rPr sz="3000" b="1" spc="-10" dirty="0">
                <a:latin typeface="Consolas"/>
                <a:cs typeface="Consolas"/>
              </a:rPr>
              <a:t>cout&lt;&lt;</a:t>
            </a:r>
            <a:r>
              <a:rPr sz="3000" b="1" spc="-10" dirty="0">
                <a:solidFill>
                  <a:srgbClr val="FF0000"/>
                </a:solidFill>
                <a:latin typeface="Consolas"/>
                <a:cs typeface="Consolas"/>
              </a:rPr>
              <a:t>e1.getCount();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2C13DE"/>
                </a:solidFill>
                <a:latin typeface="Arial MT"/>
                <a:cs typeface="Arial MT"/>
              </a:rPr>
              <a:t>–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Can</a:t>
            </a:r>
            <a:r>
              <a:rPr sz="3000" b="1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be</a:t>
            </a:r>
            <a:r>
              <a:rPr sz="3000" b="1" spc="-7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invoked</a:t>
            </a:r>
            <a:r>
              <a:rPr sz="3000" b="1" spc="-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using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Class</a:t>
            </a:r>
            <a:r>
              <a:rPr sz="30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name:</a:t>
            </a:r>
            <a:endParaRPr sz="3000">
              <a:latin typeface="Calibri"/>
              <a:cs typeface="Calibri"/>
            </a:endParaRPr>
          </a:p>
          <a:p>
            <a:pPr marL="1059815">
              <a:lnSpc>
                <a:spcPct val="100000"/>
              </a:lnSpc>
              <a:spcBef>
                <a:spcPts val="745"/>
              </a:spcBef>
            </a:pPr>
            <a:r>
              <a:rPr sz="3000" b="1" spc="-10" dirty="0">
                <a:latin typeface="Consolas"/>
                <a:cs typeface="Consolas"/>
              </a:rPr>
              <a:t>cout&lt;&lt;</a:t>
            </a:r>
            <a:r>
              <a:rPr sz="3000" b="1" spc="-10" dirty="0">
                <a:solidFill>
                  <a:srgbClr val="FF0000"/>
                </a:solidFill>
                <a:latin typeface="Consolas"/>
                <a:cs typeface="Consolas"/>
              </a:rPr>
              <a:t>Employee::getCount();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0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1" y="38100"/>
            <a:ext cx="9105900" cy="906780"/>
          </a:xfrm>
          <a:custGeom>
            <a:avLst/>
            <a:gdLst/>
            <a:ahLst/>
            <a:cxnLst/>
            <a:rect l="l" t="t" r="r" b="b"/>
            <a:pathLst>
              <a:path w="9105900" h="906780">
                <a:moveTo>
                  <a:pt x="9105900" y="0"/>
                </a:moveTo>
                <a:lnTo>
                  <a:pt x="0" y="0"/>
                </a:lnTo>
                <a:lnTo>
                  <a:pt x="0" y="906779"/>
                </a:lnTo>
                <a:lnTo>
                  <a:pt x="9105900" y="906779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121742"/>
            <a:ext cx="7613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0465" algn="l"/>
              </a:tabLst>
            </a:pPr>
            <a:r>
              <a:rPr sz="4000" spc="-10" dirty="0">
                <a:solidFill>
                  <a:srgbClr val="FF0000"/>
                </a:solidFill>
                <a:latin typeface="Courier New"/>
                <a:cs typeface="Courier New"/>
              </a:rPr>
              <a:t>Private</a:t>
            </a:r>
            <a:r>
              <a:rPr sz="40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4000" spc="-30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4000" spc="-14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4000" dirty="0"/>
              <a:t>Class</a:t>
            </a:r>
            <a:r>
              <a:rPr sz="4000" spc="-55" dirty="0"/>
              <a:t> </a:t>
            </a:r>
            <a:r>
              <a:rPr sz="4000" spc="-10" dirty="0"/>
              <a:t>Functions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78976"/>
            <a:ext cx="8145780" cy="49333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000" dirty="0">
                <a:solidFill>
                  <a:srgbClr val="2C13DE"/>
                </a:solidFill>
                <a:latin typeface="Arial MT"/>
                <a:cs typeface="Arial MT"/>
              </a:rPr>
              <a:t>–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Cannot</a:t>
            </a:r>
            <a:r>
              <a:rPr sz="3000" b="1" u="sng" spc="-9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be</a:t>
            </a:r>
            <a:r>
              <a:rPr sz="3000" b="1" u="sng" spc="-85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2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invoked</a:t>
            </a:r>
            <a:r>
              <a:rPr sz="3000" b="1" u="sng" spc="-75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using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class’s</a:t>
            </a:r>
            <a:r>
              <a:rPr sz="3000" b="1" spc="-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endParaRPr sz="30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760"/>
              </a:spcBef>
              <a:tabLst>
                <a:tab pos="2481580" algn="l"/>
              </a:tabLst>
            </a:pPr>
            <a:r>
              <a:rPr sz="3000" b="1" dirty="0">
                <a:solidFill>
                  <a:srgbClr val="FF0000"/>
                </a:solidFill>
                <a:latin typeface="Consolas"/>
                <a:cs typeface="Consolas"/>
              </a:rPr>
              <a:t>//ERROR</a:t>
            </a:r>
            <a:r>
              <a:rPr sz="3000" b="1" spc="-1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10" dirty="0">
                <a:latin typeface="Consolas"/>
                <a:cs typeface="Consolas"/>
              </a:rPr>
              <a:t>cout&lt;&lt;</a:t>
            </a:r>
            <a:r>
              <a:rPr sz="3000" b="1" spc="-10" dirty="0">
                <a:solidFill>
                  <a:srgbClr val="FF0000"/>
                </a:solidFill>
                <a:latin typeface="Consolas"/>
                <a:cs typeface="Consolas"/>
              </a:rPr>
              <a:t>e1.getCount();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2C13DE"/>
                </a:solidFill>
                <a:latin typeface="Arial MT"/>
                <a:cs typeface="Arial MT"/>
              </a:rPr>
              <a:t>–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Cannot</a:t>
            </a:r>
            <a:r>
              <a:rPr sz="3000" b="1" u="sng" spc="-7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be</a:t>
            </a:r>
            <a:r>
              <a:rPr sz="3000" b="1" u="sng" spc="-55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2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invoked</a:t>
            </a:r>
            <a:r>
              <a:rPr sz="3000" b="1" u="sng" spc="-5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using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Class</a:t>
            </a:r>
            <a:r>
              <a:rPr sz="30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C13DE"/>
                </a:solidFill>
                <a:latin typeface="Calibri"/>
                <a:cs typeface="Calibri"/>
              </a:rPr>
              <a:t>name</a:t>
            </a:r>
            <a:endParaRPr sz="30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755"/>
              </a:spcBef>
              <a:tabLst>
                <a:tab pos="2481580" algn="l"/>
              </a:tabLst>
            </a:pPr>
            <a:r>
              <a:rPr sz="3000" b="1" dirty="0">
                <a:solidFill>
                  <a:srgbClr val="FF0000"/>
                </a:solidFill>
                <a:latin typeface="Consolas"/>
                <a:cs typeface="Consolas"/>
              </a:rPr>
              <a:t>//ERROR</a:t>
            </a:r>
            <a:r>
              <a:rPr sz="3000" b="1" spc="-1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b="1" spc="-10" dirty="0">
                <a:latin typeface="Consolas"/>
                <a:cs typeface="Consolas"/>
              </a:rPr>
              <a:t>cout&lt;&lt;</a:t>
            </a:r>
            <a:r>
              <a:rPr sz="3000" b="1" spc="-10" dirty="0">
                <a:solidFill>
                  <a:srgbClr val="FF0000"/>
                </a:solidFill>
                <a:latin typeface="Consolas"/>
                <a:cs typeface="Consolas"/>
              </a:rPr>
              <a:t>Employee::getCount();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2C13DE"/>
                </a:solidFill>
                <a:latin typeface="Arial MT"/>
                <a:cs typeface="Arial MT"/>
              </a:rPr>
              <a:t>–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Can</a:t>
            </a:r>
            <a:r>
              <a:rPr sz="3000" b="1" spc="-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be</a:t>
            </a:r>
            <a:r>
              <a:rPr sz="3000" b="1" spc="-9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invoked</a:t>
            </a:r>
            <a:r>
              <a:rPr sz="3000" b="1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within</a:t>
            </a:r>
            <a:r>
              <a:rPr sz="3000" b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</a:t>
            </a:r>
            <a:r>
              <a:rPr sz="3000" b="1" spc="-1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632460" indent="-21907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632460" algn="l"/>
              </a:tabLst>
            </a:pP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Static</a:t>
            </a:r>
            <a:r>
              <a:rPr sz="30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member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endParaRPr sz="3000">
              <a:latin typeface="Calibri"/>
              <a:cs typeface="Calibri"/>
            </a:endParaRPr>
          </a:p>
          <a:p>
            <a:pPr marL="632460" indent="-21907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632460" algn="l"/>
              </a:tabLst>
            </a:pPr>
            <a:r>
              <a:rPr sz="3000" b="1" spc="-20" dirty="0">
                <a:solidFill>
                  <a:srgbClr val="2C13DE"/>
                </a:solidFill>
                <a:latin typeface="Calibri"/>
                <a:cs typeface="Calibri"/>
              </a:rPr>
              <a:t>Non-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Static</a:t>
            </a:r>
            <a:r>
              <a:rPr sz="30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member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5932"/>
            <a:ext cx="8193156" cy="9546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  <a:latin typeface="Calibri" pitchFamily="34" charset="0"/>
              </a:rPr>
              <a:t>Class is a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dirty="0">
                <a:latin typeface="Calibri" pitchFamily="34" charset="0"/>
              </a:rPr>
              <a:t>You can use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</a:rPr>
              <a:t>primitive data types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to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</a:rPr>
              <a:t>define variables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40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dirty="0">
                <a:latin typeface="Calibri" pitchFamily="34" charset="0"/>
              </a:rPr>
              <a:t>You can also use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</a:rPr>
              <a:t>class names </a:t>
            </a:r>
            <a:r>
              <a:rPr lang="en-US" dirty="0">
                <a:latin typeface="Calibri" pitchFamily="34" charset="0"/>
              </a:rPr>
              <a:t>to </a:t>
            </a:r>
            <a:r>
              <a:rPr lang="en-US" b="1" dirty="0">
                <a:solidFill>
                  <a:srgbClr val="2C14DE"/>
                </a:solidFill>
                <a:latin typeface="Calibri" pitchFamily="34" charset="0"/>
              </a:rPr>
              <a:t>declare object   names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defRPr/>
            </a:pPr>
            <a:endParaRPr lang="en-US" b="1" i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i="1" dirty="0">
                <a:latin typeface="Calibri" pitchFamily="34" charset="0"/>
              </a:rPr>
              <a:t>In this sense, a </a:t>
            </a:r>
            <a:r>
              <a:rPr lang="en-US" b="1" i="1" u="sng" dirty="0">
                <a:solidFill>
                  <a:srgbClr val="B80000"/>
                </a:solidFill>
                <a:latin typeface="Calibri" pitchFamily="34" charset="0"/>
              </a:rPr>
              <a:t>class</a:t>
            </a:r>
            <a:r>
              <a:rPr lang="en-US" b="1" i="1" dirty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</a:rPr>
              <a:t>is an </a:t>
            </a:r>
            <a:r>
              <a:rPr lang="en-US" b="1" i="1" u="sng" dirty="0">
                <a:solidFill>
                  <a:srgbClr val="B80000"/>
                </a:solidFill>
                <a:latin typeface="Calibri" pitchFamily="34" charset="0"/>
              </a:rPr>
              <a:t>abstract data-type</a:t>
            </a:r>
            <a:r>
              <a:rPr lang="en-US" b="1" i="1" dirty="0">
                <a:solidFill>
                  <a:srgbClr val="B80000"/>
                </a:solidFill>
                <a:latin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</a:rPr>
              <a:t>or</a:t>
            </a:r>
            <a:r>
              <a:rPr lang="en-US" b="1" i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b="1" i="1" u="sng" dirty="0">
                <a:solidFill>
                  <a:srgbClr val="B80000"/>
                </a:solidFill>
                <a:latin typeface="Calibri" pitchFamily="34" charset="0"/>
              </a:rPr>
              <a:t>user-defined data type</a:t>
            </a:r>
            <a:r>
              <a:rPr lang="en-US" b="1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90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05600" cy="2286000"/>
          </a:xfrm>
          <a:custGeom>
            <a:avLst/>
            <a:gdLst/>
            <a:ahLst/>
            <a:cxnLst/>
            <a:rect l="l" t="t" r="r" b="b"/>
            <a:pathLst>
              <a:path w="6705600" h="2286000">
                <a:moveTo>
                  <a:pt x="6705600" y="0"/>
                </a:moveTo>
                <a:lnTo>
                  <a:pt x="0" y="0"/>
                </a:lnTo>
                <a:lnTo>
                  <a:pt x="0" y="286512"/>
                </a:lnTo>
                <a:lnTo>
                  <a:pt x="0" y="571500"/>
                </a:lnTo>
                <a:lnTo>
                  <a:pt x="0" y="2286000"/>
                </a:lnTo>
                <a:lnTo>
                  <a:pt x="6705600" y="2286000"/>
                </a:lnTo>
                <a:lnTo>
                  <a:pt x="6705600" y="286512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9895" y="2015490"/>
            <a:ext cx="1312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constructor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85999"/>
            <a:ext cx="6705600" cy="858519"/>
          </a:xfrm>
          <a:custGeom>
            <a:avLst/>
            <a:gdLst/>
            <a:ahLst/>
            <a:cxnLst/>
            <a:rect l="l" t="t" r="r" b="b"/>
            <a:pathLst>
              <a:path w="6705600" h="858519">
                <a:moveTo>
                  <a:pt x="6705600" y="0"/>
                </a:moveTo>
                <a:lnTo>
                  <a:pt x="0" y="0"/>
                </a:lnTo>
                <a:lnTo>
                  <a:pt x="0" y="286512"/>
                </a:lnTo>
                <a:lnTo>
                  <a:pt x="0" y="571500"/>
                </a:lnTo>
                <a:lnTo>
                  <a:pt x="0" y="858012"/>
                </a:lnTo>
                <a:lnTo>
                  <a:pt x="6705600" y="858012"/>
                </a:lnTo>
                <a:lnTo>
                  <a:pt x="6705600" y="571500"/>
                </a:lnTo>
                <a:lnTo>
                  <a:pt x="6705600" y="286512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191" y="2198369"/>
            <a:ext cx="3065145" cy="8832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spc="-10" dirty="0">
                <a:latin typeface="Courier New"/>
                <a:cs typeface="Courier New"/>
              </a:rPr>
              <a:t>~Employee();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4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*getFirstName()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6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200" b="1" spc="-5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*getLastName()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1086" y="2198369"/>
            <a:ext cx="1865630" cy="8832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destructor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first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name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last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144011"/>
            <a:ext cx="6705600" cy="856615"/>
          </a:xfrm>
          <a:custGeom>
            <a:avLst/>
            <a:gdLst/>
            <a:ahLst/>
            <a:cxnLst/>
            <a:rect l="l" t="t" r="r" b="b"/>
            <a:pathLst>
              <a:path w="6705600" h="856614">
                <a:moveTo>
                  <a:pt x="6705600" y="0"/>
                </a:moveTo>
                <a:lnTo>
                  <a:pt x="0" y="0"/>
                </a:lnTo>
                <a:lnTo>
                  <a:pt x="0" y="284988"/>
                </a:lnTo>
                <a:lnTo>
                  <a:pt x="0" y="571500"/>
                </a:lnTo>
                <a:lnTo>
                  <a:pt x="0" y="856488"/>
                </a:lnTo>
                <a:lnTo>
                  <a:pt x="6705600" y="856488"/>
                </a:lnTo>
                <a:lnTo>
                  <a:pt x="6705600" y="571500"/>
                </a:lnTo>
                <a:lnTo>
                  <a:pt x="6705600" y="284988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7191" y="3341623"/>
            <a:ext cx="5189855" cy="5975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static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22225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static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getCount();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#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objects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instantiated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000500"/>
            <a:ext cx="6705600" cy="2001520"/>
          </a:xfrm>
          <a:custGeom>
            <a:avLst/>
            <a:gdLst/>
            <a:ahLst/>
            <a:cxnLst/>
            <a:rect l="l" t="t" r="r" b="b"/>
            <a:pathLst>
              <a:path w="6705600" h="2001520">
                <a:moveTo>
                  <a:pt x="6705600" y="0"/>
                </a:moveTo>
                <a:lnTo>
                  <a:pt x="0" y="0"/>
                </a:lnTo>
                <a:lnTo>
                  <a:pt x="0" y="286512"/>
                </a:lnTo>
                <a:lnTo>
                  <a:pt x="0" y="571500"/>
                </a:lnTo>
                <a:lnTo>
                  <a:pt x="0" y="2001012"/>
                </a:lnTo>
                <a:lnTo>
                  <a:pt x="6705600" y="2001012"/>
                </a:lnTo>
                <a:lnTo>
                  <a:pt x="6705600" y="571500"/>
                </a:lnTo>
                <a:lnTo>
                  <a:pt x="5067300" y="571500"/>
                </a:lnTo>
                <a:lnTo>
                  <a:pt x="5067300" y="286512"/>
                </a:lnTo>
                <a:lnTo>
                  <a:pt x="6705600" y="286512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191" y="5342331"/>
            <a:ext cx="4812030" cy="5975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static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data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7621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static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count;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number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objects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instantiated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001511"/>
            <a:ext cx="6705600" cy="856615"/>
          </a:xfrm>
          <a:custGeom>
            <a:avLst/>
            <a:gdLst/>
            <a:ahLst/>
            <a:cxnLst/>
            <a:rect l="l" t="t" r="r" b="b"/>
            <a:pathLst>
              <a:path w="6705600" h="856615">
                <a:moveTo>
                  <a:pt x="6705600" y="0"/>
                </a:moveTo>
                <a:lnTo>
                  <a:pt x="0" y="0"/>
                </a:lnTo>
                <a:lnTo>
                  <a:pt x="0" y="284988"/>
                </a:lnTo>
                <a:lnTo>
                  <a:pt x="0" y="571500"/>
                </a:lnTo>
                <a:lnTo>
                  <a:pt x="0" y="856488"/>
                </a:lnTo>
                <a:lnTo>
                  <a:pt x="6705600" y="856488"/>
                </a:lnTo>
                <a:lnTo>
                  <a:pt x="6705600" y="571500"/>
                </a:lnTo>
                <a:lnTo>
                  <a:pt x="6705600" y="284988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-88265"/>
            <a:ext cx="4000500" cy="688530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04800" indent="-243840">
              <a:lnSpc>
                <a:spcPct val="100000"/>
              </a:lnSpc>
              <a:spcBef>
                <a:spcPts val="910"/>
              </a:spcBef>
              <a:buClr>
                <a:srgbClr val="4D8DFF"/>
              </a:buClr>
              <a:buAutoNum type="arabicPlain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Fig.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7.9: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employ1.h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810"/>
              </a:spcBef>
              <a:buClr>
                <a:srgbClr val="4D8DFF"/>
              </a:buClr>
              <a:buAutoNum type="arabicPlain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An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employee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class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810"/>
              </a:spcBef>
              <a:buClr>
                <a:srgbClr val="4D8DFF"/>
              </a:buClr>
              <a:buAutoNum type="arabicPlain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#ifndef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EMPLOY1_H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810"/>
              </a:spcBef>
              <a:buClr>
                <a:srgbClr val="4D8DFF"/>
              </a:buClr>
              <a:buAutoNum type="arabicPlain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#define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EMPLOY1_H</a:t>
            </a:r>
            <a:endParaRPr sz="12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810"/>
              </a:spcBef>
            </a:pP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815"/>
              </a:spcBef>
              <a:buClr>
                <a:srgbClr val="4D8DFF"/>
              </a:buClr>
              <a:buAutoNum type="arabicPlain" startAt="6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class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810"/>
              </a:spcBef>
              <a:buClr>
                <a:srgbClr val="4D8DFF"/>
              </a:buClr>
              <a:buAutoNum type="arabicPlain" startAt="6"/>
              <a:tabLst>
                <a:tab pos="304800" algn="l"/>
              </a:tabLst>
            </a:pP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public:</a:t>
            </a:r>
            <a:endParaRPr sz="1200">
              <a:latin typeface="Courier New"/>
              <a:cs typeface="Courier New"/>
            </a:endParaRPr>
          </a:p>
          <a:p>
            <a:pPr marL="60960" marR="5080" indent="520065">
              <a:lnSpc>
                <a:spcPts val="2250"/>
              </a:lnSpc>
              <a:spcBef>
                <a:spcPts val="210"/>
              </a:spcBef>
              <a:buClr>
                <a:srgbClr val="4D8DFF"/>
              </a:buClr>
              <a:buAutoNum type="arabicPlain" startAt="6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Employee(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200" b="1" dirty="0">
                <a:latin typeface="Courier New"/>
                <a:cs typeface="Courier New"/>
              </a:rPr>
              <a:t>*,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 </a:t>
            </a: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15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815"/>
              </a:spcBef>
              <a:buClr>
                <a:srgbClr val="4D8DFF"/>
              </a:buClr>
              <a:buAutoNum type="arabicPlain" startAt="16"/>
              <a:tabLst>
                <a:tab pos="304800" algn="l"/>
              </a:tabLst>
            </a:pP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private: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810"/>
              </a:spcBef>
              <a:buClr>
                <a:srgbClr val="4D8DFF"/>
              </a:buClr>
              <a:buAutoNum type="arabicPlain" startAt="16"/>
              <a:tabLst>
                <a:tab pos="5810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*firstName;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810"/>
              </a:spcBef>
              <a:buClr>
                <a:srgbClr val="4D8DFF"/>
              </a:buClr>
              <a:buAutoNum type="arabicPlain" startAt="16"/>
              <a:tabLst>
                <a:tab pos="5810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*lastName;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22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24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#endif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7300" y="4149852"/>
            <a:ext cx="3276600" cy="584200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D20000"/>
                </a:solidFill>
                <a:latin typeface="Courier New"/>
                <a:cs typeface="Courier New"/>
              </a:rPr>
              <a:t>static</a:t>
            </a:r>
            <a:r>
              <a:rPr sz="1600" b="1" spc="-490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2E1BC6"/>
                </a:solidFill>
                <a:latin typeface="Arial"/>
                <a:cs typeface="Arial"/>
              </a:rPr>
              <a:t>member</a:t>
            </a:r>
            <a:r>
              <a:rPr sz="1600" b="1" spc="-95" dirty="0">
                <a:solidFill>
                  <a:srgbClr val="2E1BC6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E1BC6"/>
                </a:solidFill>
                <a:latin typeface="Arial"/>
                <a:cs typeface="Arial"/>
              </a:rPr>
              <a:t>function</a:t>
            </a:r>
            <a:r>
              <a:rPr sz="1600" b="1" spc="-10" dirty="0">
                <a:solidFill>
                  <a:srgbClr val="2E1BC6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2E1BC6"/>
                </a:solidFill>
                <a:latin typeface="Arial"/>
                <a:cs typeface="Arial"/>
              </a:rPr>
              <a:t>variable</a:t>
            </a:r>
            <a:r>
              <a:rPr sz="1600" b="1" spc="-70" dirty="0">
                <a:solidFill>
                  <a:srgbClr val="2E1BC6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declared.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200" y="3853053"/>
            <a:ext cx="2325370" cy="449580"/>
          </a:xfrm>
          <a:custGeom>
            <a:avLst/>
            <a:gdLst/>
            <a:ahLst/>
            <a:cxnLst/>
            <a:rect l="l" t="t" r="r" b="b"/>
            <a:pathLst>
              <a:path w="2325370" h="449579">
                <a:moveTo>
                  <a:pt x="76114" y="31334"/>
                </a:moveTo>
                <a:lnTo>
                  <a:pt x="73860" y="43786"/>
                </a:lnTo>
                <a:lnTo>
                  <a:pt x="2322957" y="449326"/>
                </a:lnTo>
                <a:lnTo>
                  <a:pt x="2325242" y="436880"/>
                </a:lnTo>
                <a:lnTo>
                  <a:pt x="76114" y="31334"/>
                </a:lnTo>
                <a:close/>
              </a:path>
              <a:path w="2325370" h="449579">
                <a:moveTo>
                  <a:pt x="81787" y="0"/>
                </a:moveTo>
                <a:lnTo>
                  <a:pt x="0" y="24003"/>
                </a:lnTo>
                <a:lnTo>
                  <a:pt x="68199" y="75057"/>
                </a:lnTo>
                <a:lnTo>
                  <a:pt x="73860" y="43786"/>
                </a:lnTo>
                <a:lnTo>
                  <a:pt x="61341" y="41529"/>
                </a:lnTo>
                <a:lnTo>
                  <a:pt x="63626" y="29083"/>
                </a:lnTo>
                <a:lnTo>
                  <a:pt x="76522" y="29083"/>
                </a:lnTo>
                <a:lnTo>
                  <a:pt x="81787" y="0"/>
                </a:lnTo>
                <a:close/>
              </a:path>
              <a:path w="2325370" h="449579">
                <a:moveTo>
                  <a:pt x="63626" y="29083"/>
                </a:moveTo>
                <a:lnTo>
                  <a:pt x="61341" y="41529"/>
                </a:lnTo>
                <a:lnTo>
                  <a:pt x="73860" y="43786"/>
                </a:lnTo>
                <a:lnTo>
                  <a:pt x="76114" y="31334"/>
                </a:lnTo>
                <a:lnTo>
                  <a:pt x="63626" y="29083"/>
                </a:lnTo>
                <a:close/>
              </a:path>
              <a:path w="2325370" h="449579">
                <a:moveTo>
                  <a:pt x="76522" y="29083"/>
                </a:moveTo>
                <a:lnTo>
                  <a:pt x="63626" y="29083"/>
                </a:lnTo>
                <a:lnTo>
                  <a:pt x="76114" y="31334"/>
                </a:lnTo>
                <a:lnTo>
                  <a:pt x="76522" y="29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4703190"/>
            <a:ext cx="3050540" cy="1024255"/>
          </a:xfrm>
          <a:custGeom>
            <a:avLst/>
            <a:gdLst/>
            <a:ahLst/>
            <a:cxnLst/>
            <a:rect l="l" t="t" r="r" b="b"/>
            <a:pathLst>
              <a:path w="3050540" h="1024254">
                <a:moveTo>
                  <a:pt x="60451" y="951750"/>
                </a:moveTo>
                <a:lnTo>
                  <a:pt x="0" y="1011808"/>
                </a:lnTo>
                <a:lnTo>
                  <a:pt x="84327" y="1024102"/>
                </a:lnTo>
                <a:lnTo>
                  <a:pt x="75694" y="997940"/>
                </a:lnTo>
                <a:lnTo>
                  <a:pt x="62230" y="997940"/>
                </a:lnTo>
                <a:lnTo>
                  <a:pt x="58293" y="985875"/>
                </a:lnTo>
                <a:lnTo>
                  <a:pt x="70395" y="981882"/>
                </a:lnTo>
                <a:lnTo>
                  <a:pt x="60451" y="951750"/>
                </a:lnTo>
                <a:close/>
              </a:path>
              <a:path w="3050540" h="1024254">
                <a:moveTo>
                  <a:pt x="70395" y="981882"/>
                </a:moveTo>
                <a:lnTo>
                  <a:pt x="58293" y="985875"/>
                </a:lnTo>
                <a:lnTo>
                  <a:pt x="62230" y="997940"/>
                </a:lnTo>
                <a:lnTo>
                  <a:pt x="74372" y="993933"/>
                </a:lnTo>
                <a:lnTo>
                  <a:pt x="70395" y="981882"/>
                </a:lnTo>
                <a:close/>
              </a:path>
              <a:path w="3050540" h="1024254">
                <a:moveTo>
                  <a:pt x="74372" y="993933"/>
                </a:moveTo>
                <a:lnTo>
                  <a:pt x="62230" y="997940"/>
                </a:lnTo>
                <a:lnTo>
                  <a:pt x="75694" y="997940"/>
                </a:lnTo>
                <a:lnTo>
                  <a:pt x="74372" y="993933"/>
                </a:lnTo>
                <a:close/>
              </a:path>
              <a:path w="3050540" h="1024254">
                <a:moveTo>
                  <a:pt x="3045967" y="0"/>
                </a:moveTo>
                <a:lnTo>
                  <a:pt x="70395" y="981882"/>
                </a:lnTo>
                <a:lnTo>
                  <a:pt x="74372" y="993933"/>
                </a:lnTo>
                <a:lnTo>
                  <a:pt x="3050032" y="11937"/>
                </a:lnTo>
                <a:lnTo>
                  <a:pt x="3045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35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"/>
            <a:ext cx="6781800" cy="1073150"/>
          </a:xfrm>
          <a:custGeom>
            <a:avLst/>
            <a:gdLst/>
            <a:ahLst/>
            <a:cxnLst/>
            <a:rect l="l" t="t" r="r" b="b"/>
            <a:pathLst>
              <a:path w="6781800" h="1073150">
                <a:moveTo>
                  <a:pt x="6781800" y="0"/>
                </a:moveTo>
                <a:lnTo>
                  <a:pt x="0" y="0"/>
                </a:lnTo>
                <a:lnTo>
                  <a:pt x="0" y="214896"/>
                </a:lnTo>
                <a:lnTo>
                  <a:pt x="0" y="216408"/>
                </a:lnTo>
                <a:lnTo>
                  <a:pt x="0" y="1072896"/>
                </a:lnTo>
                <a:lnTo>
                  <a:pt x="6781800" y="1072896"/>
                </a:lnTo>
                <a:lnTo>
                  <a:pt x="6781800" y="214896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-29997"/>
            <a:ext cx="4441190" cy="10972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465"/>
              </a:spcBef>
              <a:buClr>
                <a:srgbClr val="4D8DFF"/>
              </a:buClr>
              <a:buFont typeface="Courier New"/>
              <a:buAutoNum type="arabicPlain" startAt="25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Fig. 7.9: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employ1.cpp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5"/>
              </a:spcBef>
              <a:buClr>
                <a:srgbClr val="4D8DFF"/>
              </a:buClr>
              <a:buAutoNum type="arabicPlain" startAt="25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definitions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for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class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Employee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25"/>
              <a:tabLst>
                <a:tab pos="30480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1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&lt;iostream&gt;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28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29</a:t>
            </a:r>
            <a:r>
              <a:rPr sz="1100" b="1" spc="30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1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std::cout;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69847"/>
            <a:ext cx="5564505" cy="429895"/>
          </a:xfrm>
          <a:custGeom>
            <a:avLst/>
            <a:gdLst/>
            <a:ahLst/>
            <a:cxnLst/>
            <a:rect l="l" t="t" r="r" b="b"/>
            <a:pathLst>
              <a:path w="5564505" h="429894">
                <a:moveTo>
                  <a:pt x="5564124" y="0"/>
                </a:moveTo>
                <a:lnTo>
                  <a:pt x="0" y="0"/>
                </a:lnTo>
                <a:lnTo>
                  <a:pt x="0" y="214884"/>
                </a:lnTo>
                <a:lnTo>
                  <a:pt x="0" y="216408"/>
                </a:lnTo>
                <a:lnTo>
                  <a:pt x="0" y="429768"/>
                </a:lnTo>
                <a:lnTo>
                  <a:pt x="5564124" y="429768"/>
                </a:lnTo>
                <a:lnTo>
                  <a:pt x="5564124" y="216408"/>
                </a:lnTo>
                <a:lnTo>
                  <a:pt x="5564124" y="214884"/>
                </a:lnTo>
                <a:lnTo>
                  <a:pt x="5564124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041247"/>
            <a:ext cx="5559425" cy="45465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30</a:t>
            </a:r>
            <a:r>
              <a:rPr sz="1100" b="1" spc="30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1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std::endl;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31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498091"/>
            <a:ext cx="5564505" cy="216535"/>
          </a:xfrm>
          <a:custGeom>
            <a:avLst/>
            <a:gdLst/>
            <a:ahLst/>
            <a:cxnLst/>
            <a:rect l="l" t="t" r="r" b="b"/>
            <a:pathLst>
              <a:path w="5564505" h="216535">
                <a:moveTo>
                  <a:pt x="0" y="216408"/>
                </a:moveTo>
                <a:lnTo>
                  <a:pt x="5564124" y="216408"/>
                </a:lnTo>
                <a:lnTo>
                  <a:pt x="556412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516507"/>
            <a:ext cx="1832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32</a:t>
            </a:r>
            <a:r>
              <a:rPr sz="1100" b="1" spc="30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1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&lt;cstring&gt;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712975"/>
            <a:ext cx="6781800" cy="859790"/>
          </a:xfrm>
          <a:custGeom>
            <a:avLst/>
            <a:gdLst/>
            <a:ahLst/>
            <a:cxnLst/>
            <a:rect l="l" t="t" r="r" b="b"/>
            <a:pathLst>
              <a:path w="6781800" h="859789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216408"/>
                </a:lnTo>
                <a:lnTo>
                  <a:pt x="0" y="859536"/>
                </a:lnTo>
                <a:lnTo>
                  <a:pt x="6781800" y="859536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685160"/>
            <a:ext cx="3347085" cy="8826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459"/>
              </a:spcBef>
              <a:buClr>
                <a:srgbClr val="4D8DFF"/>
              </a:buClr>
              <a:buAutoNum type="arabicPlain" startAt="33"/>
              <a:tabLst>
                <a:tab pos="30480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1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&lt;cassert&gt;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33"/>
              <a:tabLst>
                <a:tab pos="30480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1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"employ1.h"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35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36</a:t>
            </a:r>
            <a:r>
              <a:rPr sz="1100" b="1" spc="30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Initialize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static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data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569463"/>
            <a:ext cx="6781800" cy="1074420"/>
          </a:xfrm>
          <a:custGeom>
            <a:avLst/>
            <a:gdLst/>
            <a:ahLst/>
            <a:cxnLst/>
            <a:rect l="l" t="t" r="r" b="b"/>
            <a:pathLst>
              <a:path w="6781800" h="1074420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216408"/>
                </a:lnTo>
                <a:lnTo>
                  <a:pt x="0" y="1074420"/>
                </a:lnTo>
                <a:lnTo>
                  <a:pt x="5967984" y="1074420"/>
                </a:lnTo>
                <a:lnTo>
                  <a:pt x="5967984" y="859536"/>
                </a:lnTo>
                <a:lnTo>
                  <a:pt x="6781800" y="859536"/>
                </a:lnTo>
                <a:lnTo>
                  <a:pt x="6781800" y="644652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2541752"/>
            <a:ext cx="4946650" cy="1097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37</a:t>
            </a:r>
            <a:r>
              <a:rPr sz="1100" b="1" spc="30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1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Employee::count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0;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38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5"/>
              </a:spcBef>
              <a:buClr>
                <a:srgbClr val="4D8DFF"/>
              </a:buClr>
              <a:buAutoNum type="arabicPlain" startAt="39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Define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static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function 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that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5"/>
              </a:spcBef>
              <a:buClr>
                <a:srgbClr val="4D8DFF"/>
              </a:buClr>
              <a:buAutoNum type="arabicPlain" startAt="39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returns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number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employee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objects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instantiated.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39"/>
              <a:tabLst>
                <a:tab pos="30480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1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Employee::getCount()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{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100" b="1" spc="-1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count;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5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642359"/>
            <a:ext cx="5968365" cy="429895"/>
          </a:xfrm>
          <a:custGeom>
            <a:avLst/>
            <a:gdLst/>
            <a:ahLst/>
            <a:cxnLst/>
            <a:rect l="l" t="t" r="r" b="b"/>
            <a:pathLst>
              <a:path w="5968365" h="429895">
                <a:moveTo>
                  <a:pt x="5967984" y="0"/>
                </a:moveTo>
                <a:lnTo>
                  <a:pt x="0" y="0"/>
                </a:lnTo>
                <a:lnTo>
                  <a:pt x="0" y="213360"/>
                </a:lnTo>
                <a:lnTo>
                  <a:pt x="0" y="214884"/>
                </a:lnTo>
                <a:lnTo>
                  <a:pt x="0" y="429768"/>
                </a:lnTo>
                <a:lnTo>
                  <a:pt x="5967984" y="429768"/>
                </a:lnTo>
                <a:lnTo>
                  <a:pt x="5967984" y="214884"/>
                </a:lnTo>
                <a:lnTo>
                  <a:pt x="5967984" y="213360"/>
                </a:lnTo>
                <a:lnTo>
                  <a:pt x="5967984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3614140"/>
            <a:ext cx="4525010" cy="4540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42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43</a:t>
            </a:r>
            <a:r>
              <a:rPr sz="1100" b="1" spc="29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Constructor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dynamically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allocates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space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for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070603"/>
            <a:ext cx="6781800" cy="2359660"/>
          </a:xfrm>
          <a:custGeom>
            <a:avLst/>
            <a:gdLst/>
            <a:ahLst/>
            <a:cxnLst/>
            <a:rect l="l" t="t" r="r" b="b"/>
            <a:pathLst>
              <a:path w="6781800" h="2359660">
                <a:moveTo>
                  <a:pt x="6781800" y="0"/>
                </a:moveTo>
                <a:lnTo>
                  <a:pt x="0" y="0"/>
                </a:lnTo>
                <a:lnTo>
                  <a:pt x="0" y="213372"/>
                </a:lnTo>
                <a:lnTo>
                  <a:pt x="0" y="216408"/>
                </a:lnTo>
                <a:lnTo>
                  <a:pt x="0" y="2359152"/>
                </a:lnTo>
                <a:lnTo>
                  <a:pt x="6781800" y="2359152"/>
                </a:lnTo>
                <a:lnTo>
                  <a:pt x="6781800" y="2142744"/>
                </a:lnTo>
                <a:lnTo>
                  <a:pt x="5967984" y="2142744"/>
                </a:lnTo>
                <a:lnTo>
                  <a:pt x="5967984" y="1930908"/>
                </a:lnTo>
                <a:lnTo>
                  <a:pt x="5967984" y="1287780"/>
                </a:lnTo>
                <a:lnTo>
                  <a:pt x="6781800" y="1287780"/>
                </a:lnTo>
                <a:lnTo>
                  <a:pt x="6781800" y="213372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4041912"/>
            <a:ext cx="5114925" cy="23844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470"/>
              </a:spcBef>
              <a:buClr>
                <a:srgbClr val="4D8DFF"/>
              </a:buClr>
              <a:buAutoNum type="arabicPlain" startAt="44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first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and last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name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and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uses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strcpy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copy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44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first</a:t>
            </a:r>
            <a:r>
              <a:rPr sz="1100" b="1" spc="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and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last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names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into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the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object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5"/>
              </a:spcBef>
              <a:buClr>
                <a:srgbClr val="4D8DFF"/>
              </a:buClr>
              <a:buAutoNum type="arabicPlain" startAt="44"/>
              <a:tabLst>
                <a:tab pos="304800" algn="l"/>
              </a:tabLst>
            </a:pPr>
            <a:r>
              <a:rPr sz="1100" b="1" dirty="0">
                <a:latin typeface="Courier New"/>
                <a:cs typeface="Courier New"/>
              </a:rPr>
              <a:t>Employee::Employee(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100" b="1" spc="-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100" b="1" spc="-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*first,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1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1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*last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50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44"/>
              <a:tabLst>
                <a:tab pos="304800" algn="l"/>
              </a:tabLst>
            </a:pPr>
            <a:r>
              <a:rPr sz="1100" b="1" spc="-5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44"/>
              <a:tabLst>
                <a:tab pos="556260" algn="l"/>
              </a:tabLst>
            </a:pPr>
            <a:r>
              <a:rPr sz="1100" b="1" dirty="0">
                <a:latin typeface="Courier New"/>
                <a:cs typeface="Courier New"/>
              </a:rPr>
              <a:t>firstName =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new char</a:t>
            </a:r>
            <a:r>
              <a:rPr sz="1100" b="1" dirty="0">
                <a:latin typeface="Courier New"/>
                <a:cs typeface="Courier New"/>
              </a:rPr>
              <a:t>[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strlen(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first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+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1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];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365"/>
              </a:spcBef>
              <a:buClr>
                <a:srgbClr val="4D8DFF"/>
              </a:buClr>
              <a:buAutoNum type="arabicPlain" startAt="44"/>
              <a:tabLst>
                <a:tab pos="556260" algn="l"/>
                <a:tab pos="2913380" algn="l"/>
              </a:tabLst>
            </a:pPr>
            <a:r>
              <a:rPr sz="1100" b="1" dirty="0">
                <a:latin typeface="Courier New"/>
                <a:cs typeface="Courier New"/>
              </a:rPr>
              <a:t>assert(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firstName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!=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0 </a:t>
            </a:r>
            <a:r>
              <a:rPr sz="1100" b="1" spc="-25" dirty="0">
                <a:latin typeface="Courier New"/>
                <a:cs typeface="Courier New"/>
              </a:rPr>
              <a:t>);</a:t>
            </a:r>
            <a:r>
              <a:rPr sz="1100" b="1" dirty="0">
                <a:latin typeface="Courier New"/>
                <a:cs typeface="Courier New"/>
              </a:rPr>
              <a:t>	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ensure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memory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allocated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370"/>
              </a:spcBef>
              <a:buClr>
                <a:srgbClr val="4D8DFF"/>
              </a:buClr>
              <a:buAutoNum type="arabicPlain" startAt="44"/>
              <a:tabLst>
                <a:tab pos="556260" algn="l"/>
              </a:tabLst>
            </a:pPr>
            <a:r>
              <a:rPr sz="1100" b="1" dirty="0">
                <a:latin typeface="Courier New"/>
                <a:cs typeface="Courier New"/>
              </a:rPr>
              <a:t>strcpy(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firstName,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first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428232"/>
            <a:ext cx="6781800" cy="215265"/>
          </a:xfrm>
          <a:custGeom>
            <a:avLst/>
            <a:gdLst/>
            <a:ahLst/>
            <a:cxnLst/>
            <a:rect l="l" t="t" r="r" b="b"/>
            <a:pathLst>
              <a:path w="6781800" h="215265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39" y="6446926"/>
            <a:ext cx="1930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6641591"/>
            <a:ext cx="6781800" cy="215265"/>
          </a:xfrm>
          <a:custGeom>
            <a:avLst/>
            <a:gdLst/>
            <a:ahLst/>
            <a:cxnLst/>
            <a:rect l="l" t="t" r="r" b="b"/>
            <a:pathLst>
              <a:path w="6781800" h="215265">
                <a:moveTo>
                  <a:pt x="6781800" y="0"/>
                </a:moveTo>
                <a:lnTo>
                  <a:pt x="0" y="0"/>
                </a:lnTo>
                <a:lnTo>
                  <a:pt x="0" y="214884"/>
                </a:lnTo>
                <a:lnTo>
                  <a:pt x="6781800" y="21488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6661201"/>
            <a:ext cx="1930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808" y="5757773"/>
            <a:ext cx="4571365" cy="10972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b="1" dirty="0">
                <a:latin typeface="Courier New"/>
                <a:cs typeface="Courier New"/>
              </a:rPr>
              <a:t>lastName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new</a:t>
            </a:r>
            <a:r>
              <a:rPr sz="1100" b="1" spc="-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100" b="1" dirty="0">
                <a:latin typeface="Courier New"/>
                <a:cs typeface="Courier New"/>
              </a:rPr>
              <a:t>[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strlen(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last )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+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1 </a:t>
            </a:r>
            <a:r>
              <a:rPr sz="1100" b="1" spc="-25" dirty="0">
                <a:latin typeface="Courier New"/>
                <a:cs typeface="Courier New"/>
              </a:rPr>
              <a:t>];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27800"/>
              </a:lnSpc>
              <a:tabLst>
                <a:tab pos="2369185" algn="l"/>
              </a:tabLst>
            </a:pPr>
            <a:r>
              <a:rPr sz="1100" b="1" dirty="0">
                <a:latin typeface="Courier New"/>
                <a:cs typeface="Courier New"/>
              </a:rPr>
              <a:t>assert(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lastName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!=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0 </a:t>
            </a:r>
            <a:r>
              <a:rPr sz="1100" b="1" spc="-25" dirty="0">
                <a:latin typeface="Courier New"/>
                <a:cs typeface="Courier New"/>
              </a:rPr>
              <a:t>);</a:t>
            </a:r>
            <a:r>
              <a:rPr sz="1100" b="1" dirty="0">
                <a:latin typeface="Courier New"/>
                <a:cs typeface="Courier New"/>
              </a:rPr>
              <a:t>	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ensure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memory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allocated </a:t>
            </a:r>
            <a:r>
              <a:rPr sz="1100" b="1" dirty="0">
                <a:latin typeface="Courier New"/>
                <a:cs typeface="Courier New"/>
              </a:rPr>
              <a:t>strcpy(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lastName,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last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54075" algn="l"/>
              </a:tabLst>
            </a:pPr>
            <a:r>
              <a:rPr sz="1100" b="1" spc="-10" dirty="0">
                <a:latin typeface="Courier New"/>
                <a:cs typeface="Courier New"/>
              </a:rPr>
              <a:t>++count;</a:t>
            </a:r>
            <a:r>
              <a:rPr sz="1100" b="1" dirty="0">
                <a:latin typeface="Courier New"/>
                <a:cs typeface="Courier New"/>
              </a:rPr>
              <a:t>	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increment static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count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employees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4123" y="1066800"/>
            <a:ext cx="3479800" cy="69215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 marR="94615">
              <a:lnSpc>
                <a:spcPct val="102499"/>
              </a:lnSpc>
              <a:spcBef>
                <a:spcPts val="190"/>
              </a:spcBef>
            </a:pP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spc="-4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member </a:t>
            </a:r>
            <a:r>
              <a:rPr sz="1400" b="1" spc="-10" dirty="0">
                <a:latin typeface="Courier New"/>
                <a:cs typeface="Courier New"/>
              </a:rPr>
              <a:t>count</a:t>
            </a:r>
            <a:r>
              <a:rPr sz="1400" b="1" spc="-450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function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Courier New"/>
                <a:cs typeface="Courier New"/>
              </a:rPr>
              <a:t>getCount(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-459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D20000"/>
                </a:solidFill>
                <a:latin typeface="Arial"/>
                <a:cs typeface="Arial"/>
              </a:rPr>
              <a:t>initialized</a:t>
            </a:r>
            <a:r>
              <a:rPr sz="1400" b="1" spc="-65" dirty="0">
                <a:solidFill>
                  <a:srgbClr val="D2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20000"/>
                </a:solidFill>
                <a:latin typeface="Arial"/>
                <a:cs typeface="Arial"/>
              </a:rPr>
              <a:t>at</a:t>
            </a:r>
            <a:r>
              <a:rPr sz="1400" b="1" spc="-35" dirty="0">
                <a:solidFill>
                  <a:srgbClr val="D200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D20000"/>
                </a:solidFill>
                <a:latin typeface="Arial"/>
                <a:cs typeface="Arial"/>
              </a:rPr>
              <a:t>file </a:t>
            </a:r>
            <a:r>
              <a:rPr sz="1400" b="1" dirty="0">
                <a:solidFill>
                  <a:srgbClr val="D20000"/>
                </a:solidFill>
                <a:latin typeface="Arial"/>
                <a:cs typeface="Arial"/>
              </a:rPr>
              <a:t>scope</a:t>
            </a:r>
            <a:r>
              <a:rPr sz="1400" b="1" spc="-40" dirty="0">
                <a:solidFill>
                  <a:srgbClr val="D2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D20000"/>
                </a:solidFill>
                <a:latin typeface="Arial"/>
                <a:cs typeface="Arial"/>
              </a:rPr>
              <a:t>(required).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4000" y="1391411"/>
            <a:ext cx="4043679" cy="2075814"/>
          </a:xfrm>
          <a:custGeom>
            <a:avLst/>
            <a:gdLst/>
            <a:ahLst/>
            <a:cxnLst/>
            <a:rect l="l" t="t" r="r" b="b"/>
            <a:pathLst>
              <a:path w="4043679" h="2075814">
                <a:moveTo>
                  <a:pt x="4041902" y="12192"/>
                </a:moveTo>
                <a:lnTo>
                  <a:pt x="4038346" y="0"/>
                </a:lnTo>
                <a:lnTo>
                  <a:pt x="71132" y="1197229"/>
                </a:lnTo>
                <a:lnTo>
                  <a:pt x="61976" y="1166749"/>
                </a:lnTo>
                <a:lnTo>
                  <a:pt x="0" y="1225296"/>
                </a:lnTo>
                <a:lnTo>
                  <a:pt x="83947" y="1239774"/>
                </a:lnTo>
                <a:lnTo>
                  <a:pt x="75882" y="1212977"/>
                </a:lnTo>
                <a:lnTo>
                  <a:pt x="74777" y="1209306"/>
                </a:lnTo>
                <a:lnTo>
                  <a:pt x="4041902" y="12192"/>
                </a:lnTo>
                <a:close/>
              </a:path>
              <a:path w="4043679" h="2075814">
                <a:moveTo>
                  <a:pt x="4043172" y="299720"/>
                </a:moveTo>
                <a:lnTo>
                  <a:pt x="4037076" y="288544"/>
                </a:lnTo>
                <a:lnTo>
                  <a:pt x="901674" y="2033104"/>
                </a:lnTo>
                <a:lnTo>
                  <a:pt x="886206" y="2005330"/>
                </a:lnTo>
                <a:lnTo>
                  <a:pt x="838200" y="2075688"/>
                </a:lnTo>
                <a:lnTo>
                  <a:pt x="923290" y="2071878"/>
                </a:lnTo>
                <a:lnTo>
                  <a:pt x="911326" y="2050415"/>
                </a:lnTo>
                <a:lnTo>
                  <a:pt x="907872" y="2044230"/>
                </a:lnTo>
                <a:lnTo>
                  <a:pt x="4043172" y="29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67984" y="3378708"/>
            <a:ext cx="2109470" cy="78359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85725" algn="just">
              <a:lnSpc>
                <a:spcPct val="100099"/>
              </a:lnSpc>
              <a:spcBef>
                <a:spcPts val="320"/>
              </a:spcBef>
            </a:pPr>
            <a:r>
              <a:rPr sz="1600" dirty="0">
                <a:latin typeface="Arial MT"/>
                <a:cs typeface="Arial MT"/>
              </a:rPr>
              <a:t>Note</a:t>
            </a:r>
            <a:r>
              <a:rPr sz="1600" spc="490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84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484" dirty="0">
                <a:latin typeface="Arial MT"/>
                <a:cs typeface="Arial MT"/>
              </a:rPr>
              <a:t>  </a:t>
            </a:r>
            <a:r>
              <a:rPr sz="1600" spc="-25" dirty="0">
                <a:latin typeface="Arial MT"/>
                <a:cs typeface="Arial MT"/>
              </a:rPr>
              <a:t>of </a:t>
            </a:r>
            <a:r>
              <a:rPr sz="1600" b="1" dirty="0">
                <a:solidFill>
                  <a:srgbClr val="D20000"/>
                </a:solidFill>
                <a:latin typeface="Courier New"/>
                <a:cs typeface="Courier New"/>
              </a:rPr>
              <a:t>assert</a:t>
            </a:r>
            <a:r>
              <a:rPr sz="1600" b="1" spc="35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0" dirty="0">
                <a:latin typeface="Arial MT"/>
                <a:cs typeface="Arial MT"/>
              </a:rPr>
              <a:t>  </a:t>
            </a:r>
            <a:r>
              <a:rPr sz="1600" b="1" dirty="0">
                <a:solidFill>
                  <a:srgbClr val="2E1BC6"/>
                </a:solidFill>
                <a:latin typeface="Arial"/>
                <a:cs typeface="Arial"/>
              </a:rPr>
              <a:t>test</a:t>
            </a:r>
            <a:r>
              <a:rPr sz="1600" b="1" spc="50" dirty="0">
                <a:solidFill>
                  <a:srgbClr val="2E1BC6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E1BC6"/>
                </a:solidFill>
                <a:latin typeface="Arial"/>
                <a:cs typeface="Arial"/>
              </a:rPr>
              <a:t>for </a:t>
            </a:r>
            <a:r>
              <a:rPr sz="1600" b="1" dirty="0">
                <a:solidFill>
                  <a:srgbClr val="2E1BC6"/>
                </a:solidFill>
                <a:latin typeface="Arial"/>
                <a:cs typeface="Arial"/>
              </a:rPr>
              <a:t>memory</a:t>
            </a:r>
            <a:r>
              <a:rPr sz="1600" b="1" spc="-65" dirty="0">
                <a:solidFill>
                  <a:srgbClr val="2E1BC6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E1BC6"/>
                </a:solidFill>
                <a:latin typeface="Arial"/>
                <a:cs typeface="Arial"/>
              </a:rPr>
              <a:t>allocation</a:t>
            </a:r>
            <a:r>
              <a:rPr sz="1600" b="1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7000" y="3504183"/>
            <a:ext cx="3304540" cy="2592070"/>
          </a:xfrm>
          <a:custGeom>
            <a:avLst/>
            <a:gdLst/>
            <a:ahLst/>
            <a:cxnLst/>
            <a:rect l="l" t="t" r="r" b="b"/>
            <a:pathLst>
              <a:path w="3304540" h="2592070">
                <a:moveTo>
                  <a:pt x="3304032" y="11176"/>
                </a:moveTo>
                <a:lnTo>
                  <a:pt x="3297936" y="0"/>
                </a:lnTo>
                <a:lnTo>
                  <a:pt x="140385" y="1693748"/>
                </a:lnTo>
                <a:lnTo>
                  <a:pt x="125349" y="1665732"/>
                </a:lnTo>
                <a:lnTo>
                  <a:pt x="76200" y="1735328"/>
                </a:lnTo>
                <a:lnTo>
                  <a:pt x="161417" y="1732915"/>
                </a:lnTo>
                <a:lnTo>
                  <a:pt x="149618" y="1710944"/>
                </a:lnTo>
                <a:lnTo>
                  <a:pt x="146380" y="1704911"/>
                </a:lnTo>
                <a:lnTo>
                  <a:pt x="3304032" y="11176"/>
                </a:lnTo>
                <a:close/>
              </a:path>
              <a:path w="3304540" h="2592070">
                <a:moveTo>
                  <a:pt x="3304159" y="692277"/>
                </a:moveTo>
                <a:lnTo>
                  <a:pt x="3297809" y="681355"/>
                </a:lnTo>
                <a:lnTo>
                  <a:pt x="62852" y="2548217"/>
                </a:lnTo>
                <a:lnTo>
                  <a:pt x="46990" y="2520721"/>
                </a:lnTo>
                <a:lnTo>
                  <a:pt x="0" y="2591816"/>
                </a:lnTo>
                <a:lnTo>
                  <a:pt x="85090" y="2586723"/>
                </a:lnTo>
                <a:lnTo>
                  <a:pt x="72872" y="2565577"/>
                </a:lnTo>
                <a:lnTo>
                  <a:pt x="69202" y="2559215"/>
                </a:lnTo>
                <a:lnTo>
                  <a:pt x="3304159" y="692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67984" y="5266944"/>
            <a:ext cx="2946400" cy="115570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 marR="420370">
              <a:lnSpc>
                <a:spcPct val="101899"/>
              </a:lnSpc>
              <a:spcBef>
                <a:spcPts val="165"/>
              </a:spcBef>
            </a:pPr>
            <a:r>
              <a:rPr sz="1800" b="1" spc="-10" dirty="0">
                <a:solidFill>
                  <a:srgbClr val="D20000"/>
                </a:solidFill>
                <a:latin typeface="Courier New"/>
                <a:cs typeface="Courier New"/>
              </a:rPr>
              <a:t>static</a:t>
            </a:r>
            <a:r>
              <a:rPr sz="1800" b="1" spc="-610" dirty="0">
                <a:solidFill>
                  <a:srgbClr val="D2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member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r>
              <a:rPr sz="1800" b="1" spc="-61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 MT"/>
                <a:cs typeface="Arial MT"/>
              </a:rPr>
              <a:t>changed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constructor/destructor called.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5400" y="6348742"/>
            <a:ext cx="4673600" cy="419734"/>
          </a:xfrm>
          <a:custGeom>
            <a:avLst/>
            <a:gdLst/>
            <a:ahLst/>
            <a:cxnLst/>
            <a:rect l="l" t="t" r="r" b="b"/>
            <a:pathLst>
              <a:path w="4673600" h="419734">
                <a:moveTo>
                  <a:pt x="72897" y="343166"/>
                </a:moveTo>
                <a:lnTo>
                  <a:pt x="0" y="387334"/>
                </a:lnTo>
                <a:lnTo>
                  <a:pt x="78993" y="419115"/>
                </a:lnTo>
                <a:lnTo>
                  <a:pt x="76536" y="388503"/>
                </a:lnTo>
                <a:lnTo>
                  <a:pt x="63753" y="388503"/>
                </a:lnTo>
                <a:lnTo>
                  <a:pt x="62737" y="375843"/>
                </a:lnTo>
                <a:lnTo>
                  <a:pt x="75437" y="374808"/>
                </a:lnTo>
                <a:lnTo>
                  <a:pt x="72897" y="343166"/>
                </a:lnTo>
                <a:close/>
              </a:path>
              <a:path w="4673600" h="419734">
                <a:moveTo>
                  <a:pt x="75437" y="374808"/>
                </a:moveTo>
                <a:lnTo>
                  <a:pt x="62737" y="375843"/>
                </a:lnTo>
                <a:lnTo>
                  <a:pt x="63753" y="388503"/>
                </a:lnTo>
                <a:lnTo>
                  <a:pt x="76453" y="387467"/>
                </a:lnTo>
                <a:lnTo>
                  <a:pt x="75437" y="374808"/>
                </a:lnTo>
                <a:close/>
              </a:path>
              <a:path w="4673600" h="419734">
                <a:moveTo>
                  <a:pt x="76453" y="387467"/>
                </a:moveTo>
                <a:lnTo>
                  <a:pt x="63753" y="388503"/>
                </a:lnTo>
                <a:lnTo>
                  <a:pt x="76536" y="388503"/>
                </a:lnTo>
                <a:lnTo>
                  <a:pt x="76453" y="387467"/>
                </a:lnTo>
                <a:close/>
              </a:path>
              <a:path w="4673600" h="419734">
                <a:moveTo>
                  <a:pt x="4672076" y="0"/>
                </a:moveTo>
                <a:lnTo>
                  <a:pt x="75437" y="374808"/>
                </a:lnTo>
                <a:lnTo>
                  <a:pt x="76453" y="387467"/>
                </a:lnTo>
                <a:lnTo>
                  <a:pt x="4673092" y="12661"/>
                </a:lnTo>
                <a:lnTo>
                  <a:pt x="4672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6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1800" cy="441959"/>
          </a:xfrm>
          <a:custGeom>
            <a:avLst/>
            <a:gdLst/>
            <a:ahLst/>
            <a:cxnLst/>
            <a:rect l="l" t="t" r="r" b="b"/>
            <a:pathLst>
              <a:path w="6781800" h="441959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2808" y="-36220"/>
            <a:ext cx="4064635" cy="46735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b="1" dirty="0">
                <a:latin typeface="Courier New"/>
                <a:cs typeface="Courier New"/>
              </a:rPr>
              <a:t>cout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"Employee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constructor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for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"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-10" dirty="0">
                <a:latin typeface="Courier New"/>
                <a:cs typeface="Courier New"/>
              </a:rPr>
              <a:t> firstName</a:t>
            </a:r>
            <a:endParaRPr sz="11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  <a:spcBef>
                <a:spcPts val="420"/>
              </a:spcBef>
            </a:pP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' '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 lastName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 "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called."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endl;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41959"/>
            <a:ext cx="6781800" cy="662940"/>
          </a:xfrm>
          <a:custGeom>
            <a:avLst/>
            <a:gdLst/>
            <a:ahLst/>
            <a:cxnLst/>
            <a:rect l="l" t="t" r="r" b="b"/>
            <a:pathLst>
              <a:path w="6781800" h="662940">
                <a:moveTo>
                  <a:pt x="6781800" y="220992"/>
                </a:moveTo>
                <a:lnTo>
                  <a:pt x="0" y="220992"/>
                </a:lnTo>
                <a:lnTo>
                  <a:pt x="0" y="441960"/>
                </a:lnTo>
                <a:lnTo>
                  <a:pt x="0" y="66294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92"/>
                </a:lnTo>
                <a:close/>
              </a:path>
              <a:path w="6781800" h="66294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-36220"/>
            <a:ext cx="4862195" cy="11309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57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58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59</a:t>
            </a:r>
            <a:r>
              <a:rPr sz="1100" b="1" spc="31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spc="-5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60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61</a:t>
            </a:r>
            <a:r>
              <a:rPr sz="1100" b="1" spc="29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Destructor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deallocates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dynamically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allocated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memory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104899"/>
            <a:ext cx="5257800" cy="443865"/>
          </a:xfrm>
          <a:custGeom>
            <a:avLst/>
            <a:gdLst/>
            <a:ahLst/>
            <a:cxnLst/>
            <a:rect l="l" t="t" r="r" b="b"/>
            <a:pathLst>
              <a:path w="5257800" h="443865">
                <a:moveTo>
                  <a:pt x="5257800" y="222516"/>
                </a:moveTo>
                <a:lnTo>
                  <a:pt x="0" y="222516"/>
                </a:lnTo>
                <a:lnTo>
                  <a:pt x="0" y="443484"/>
                </a:lnTo>
                <a:lnTo>
                  <a:pt x="5257800" y="443484"/>
                </a:lnTo>
                <a:lnTo>
                  <a:pt x="5257800" y="222516"/>
                </a:lnTo>
                <a:close/>
              </a:path>
              <a:path w="5257800" h="443865">
                <a:moveTo>
                  <a:pt x="5257800" y="0"/>
                </a:moveTo>
                <a:lnTo>
                  <a:pt x="0" y="0"/>
                </a:lnTo>
                <a:lnTo>
                  <a:pt x="0" y="222504"/>
                </a:lnTo>
                <a:lnTo>
                  <a:pt x="5257800" y="222504"/>
                </a:lnTo>
                <a:lnTo>
                  <a:pt x="5257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067830"/>
            <a:ext cx="2084705" cy="4699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525"/>
              </a:spcBef>
              <a:buClr>
                <a:srgbClr val="4D8DFF"/>
              </a:buClr>
              <a:buAutoNum type="arabicPlain" startAt="62"/>
              <a:tabLst>
                <a:tab pos="304800" algn="l"/>
              </a:tabLst>
            </a:pPr>
            <a:r>
              <a:rPr sz="1100" b="1" spc="-10" dirty="0">
                <a:latin typeface="Courier New"/>
                <a:cs typeface="Courier New"/>
              </a:rPr>
              <a:t>Employee::~Employee()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430"/>
              </a:spcBef>
              <a:buClr>
                <a:srgbClr val="4D8DFF"/>
              </a:buClr>
              <a:buAutoNum type="arabicPlain" startAt="62"/>
              <a:tabLst>
                <a:tab pos="304800" algn="l"/>
              </a:tabLst>
            </a:pPr>
            <a:r>
              <a:rPr sz="1100" b="1" spc="-5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548383"/>
            <a:ext cx="5257800" cy="220979"/>
          </a:xfrm>
          <a:custGeom>
            <a:avLst/>
            <a:gdLst/>
            <a:ahLst/>
            <a:cxnLst/>
            <a:rect l="l" t="t" r="r" b="b"/>
            <a:pathLst>
              <a:path w="5257800" h="220980">
                <a:moveTo>
                  <a:pt x="0" y="220979"/>
                </a:moveTo>
                <a:lnTo>
                  <a:pt x="5257800" y="220979"/>
                </a:lnTo>
                <a:lnTo>
                  <a:pt x="525780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564639"/>
            <a:ext cx="1930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808" y="1564639"/>
            <a:ext cx="38969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ourier New"/>
                <a:cs typeface="Courier New"/>
              </a:rPr>
              <a:t>cout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"~Employee()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called for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"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firstName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769364"/>
            <a:ext cx="6781800" cy="220979"/>
          </a:xfrm>
          <a:custGeom>
            <a:avLst/>
            <a:gdLst/>
            <a:ahLst/>
            <a:cxnLst/>
            <a:rect l="l" t="t" r="r" b="b"/>
            <a:pathLst>
              <a:path w="6781800" h="220980">
                <a:moveTo>
                  <a:pt x="6781800" y="0"/>
                </a:moveTo>
                <a:lnTo>
                  <a:pt x="0" y="0"/>
                </a:lnTo>
                <a:lnTo>
                  <a:pt x="0" y="220979"/>
                </a:lnTo>
                <a:lnTo>
                  <a:pt x="6781800" y="220979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3736" y="1786889"/>
            <a:ext cx="22980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ourier New"/>
                <a:cs typeface="Courier New"/>
              </a:rPr>
              <a:t>&lt;&lt;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' '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 lastName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&lt;&lt; </a:t>
            </a:r>
            <a:r>
              <a:rPr sz="1100" b="1" spc="-10" dirty="0">
                <a:latin typeface="Courier New"/>
                <a:cs typeface="Courier New"/>
              </a:rPr>
              <a:t>endl;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990343"/>
            <a:ext cx="6781800" cy="443865"/>
          </a:xfrm>
          <a:custGeom>
            <a:avLst/>
            <a:gdLst/>
            <a:ahLst/>
            <a:cxnLst/>
            <a:rect l="l" t="t" r="r" b="b"/>
            <a:pathLst>
              <a:path w="6781800" h="443864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3484"/>
                </a:lnTo>
                <a:lnTo>
                  <a:pt x="6781800" y="443484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1734540"/>
            <a:ext cx="193040" cy="6877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65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66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67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08" y="1955012"/>
            <a:ext cx="17087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95"/>
              </a:spcBef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delete</a:t>
            </a:r>
            <a:r>
              <a:rPr sz="11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[]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firstName;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delete</a:t>
            </a:r>
            <a:r>
              <a:rPr sz="11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[]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lastName;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4722" y="1955012"/>
            <a:ext cx="1624965" cy="46735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recapture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memory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recapture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memory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2433827"/>
            <a:ext cx="6781800" cy="220979"/>
          </a:xfrm>
          <a:custGeom>
            <a:avLst/>
            <a:gdLst/>
            <a:ahLst/>
            <a:cxnLst/>
            <a:rect l="l" t="t" r="r" b="b"/>
            <a:pathLst>
              <a:path w="6781800" h="220980">
                <a:moveTo>
                  <a:pt x="6781800" y="0"/>
                </a:moveTo>
                <a:lnTo>
                  <a:pt x="0" y="0"/>
                </a:lnTo>
                <a:lnTo>
                  <a:pt x="0" y="220979"/>
                </a:lnTo>
                <a:lnTo>
                  <a:pt x="6781800" y="220979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39" y="2484247"/>
            <a:ext cx="1930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68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808" y="2446147"/>
            <a:ext cx="8807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D20000"/>
                </a:solidFill>
                <a:latin typeface="Courier New"/>
                <a:cs typeface="Courier New"/>
              </a:rPr>
              <a:t>--count;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9861" y="2484247"/>
            <a:ext cx="32207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decrement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static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count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employees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2654807"/>
            <a:ext cx="6781800" cy="441959"/>
          </a:xfrm>
          <a:custGeom>
            <a:avLst/>
            <a:gdLst/>
            <a:ahLst/>
            <a:cxnLst/>
            <a:rect l="l" t="t" r="r" b="b"/>
            <a:pathLst>
              <a:path w="6781800" h="441960">
                <a:moveTo>
                  <a:pt x="6781800" y="0"/>
                </a:moveTo>
                <a:lnTo>
                  <a:pt x="0" y="0"/>
                </a:lnTo>
                <a:lnTo>
                  <a:pt x="0" y="222504"/>
                </a:lnTo>
                <a:lnTo>
                  <a:pt x="0" y="441960"/>
                </a:lnTo>
                <a:lnTo>
                  <a:pt x="6781800" y="441960"/>
                </a:lnTo>
                <a:lnTo>
                  <a:pt x="6781800" y="22250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9" y="2617317"/>
            <a:ext cx="402590" cy="4699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69</a:t>
            </a:r>
            <a:r>
              <a:rPr sz="1100" b="1" spc="31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spc="-5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70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096780"/>
            <a:ext cx="6781800" cy="3761740"/>
          </a:xfrm>
          <a:custGeom>
            <a:avLst/>
            <a:gdLst/>
            <a:ahLst/>
            <a:cxnLst/>
            <a:rect l="l" t="t" r="r" b="b"/>
            <a:pathLst>
              <a:path w="6781800" h="3761740">
                <a:moveTo>
                  <a:pt x="6781800" y="3098292"/>
                </a:moveTo>
                <a:lnTo>
                  <a:pt x="0" y="3098292"/>
                </a:lnTo>
                <a:lnTo>
                  <a:pt x="0" y="3319259"/>
                </a:lnTo>
                <a:lnTo>
                  <a:pt x="0" y="3540239"/>
                </a:lnTo>
                <a:lnTo>
                  <a:pt x="0" y="3761219"/>
                </a:lnTo>
                <a:lnTo>
                  <a:pt x="6781800" y="3761219"/>
                </a:lnTo>
                <a:lnTo>
                  <a:pt x="6781800" y="3540239"/>
                </a:lnTo>
                <a:lnTo>
                  <a:pt x="6781800" y="3319259"/>
                </a:lnTo>
                <a:lnTo>
                  <a:pt x="6781800" y="3098292"/>
                </a:lnTo>
                <a:close/>
              </a:path>
              <a:path w="6781800" h="3761740">
                <a:moveTo>
                  <a:pt x="6781800" y="2212848"/>
                </a:moveTo>
                <a:lnTo>
                  <a:pt x="0" y="2212848"/>
                </a:lnTo>
                <a:lnTo>
                  <a:pt x="0" y="2433815"/>
                </a:lnTo>
                <a:lnTo>
                  <a:pt x="0" y="2656319"/>
                </a:lnTo>
                <a:lnTo>
                  <a:pt x="0" y="2877299"/>
                </a:lnTo>
                <a:lnTo>
                  <a:pt x="0" y="3098279"/>
                </a:lnTo>
                <a:lnTo>
                  <a:pt x="6781800" y="3098279"/>
                </a:lnTo>
                <a:lnTo>
                  <a:pt x="6781800" y="2877299"/>
                </a:lnTo>
                <a:lnTo>
                  <a:pt x="6781800" y="2656319"/>
                </a:lnTo>
                <a:lnTo>
                  <a:pt x="6781800" y="2433815"/>
                </a:lnTo>
                <a:lnTo>
                  <a:pt x="6781800" y="2212848"/>
                </a:lnTo>
                <a:close/>
              </a:path>
              <a:path w="6781800" h="3761740">
                <a:moveTo>
                  <a:pt x="6781800" y="0"/>
                </a:moveTo>
                <a:lnTo>
                  <a:pt x="0" y="0"/>
                </a:lnTo>
                <a:lnTo>
                  <a:pt x="0" y="220967"/>
                </a:lnTo>
                <a:lnTo>
                  <a:pt x="0" y="443471"/>
                </a:lnTo>
                <a:lnTo>
                  <a:pt x="0" y="2212835"/>
                </a:lnTo>
                <a:lnTo>
                  <a:pt x="6781800" y="2212835"/>
                </a:lnTo>
                <a:lnTo>
                  <a:pt x="6781800" y="22096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3061944"/>
            <a:ext cx="5535295" cy="37871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515"/>
              </a:spcBef>
              <a:buClr>
                <a:srgbClr val="4D8DFF"/>
              </a:buClr>
              <a:buAutoNum type="arabicPlain" startAt="71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first name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employee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415"/>
              </a:spcBef>
              <a:buClr>
                <a:srgbClr val="4D8DFF"/>
              </a:buClr>
              <a:buAutoNum type="arabicPlain" startAt="71"/>
              <a:tabLst>
                <a:tab pos="30480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1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1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*Employee::getFirstName()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434"/>
              </a:spcBef>
              <a:buClr>
                <a:srgbClr val="4D8DFF"/>
              </a:buClr>
              <a:buAutoNum type="arabicPlain" startAt="71"/>
              <a:tabLst>
                <a:tab pos="304800" algn="l"/>
              </a:tabLst>
            </a:pPr>
            <a:r>
              <a:rPr sz="1100" b="1" spc="-5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15"/>
              </a:spcBef>
              <a:buClr>
                <a:srgbClr val="4D8DFF"/>
              </a:buClr>
              <a:buAutoNum type="arabicPlain" startAt="71"/>
              <a:tabLst>
                <a:tab pos="55626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Const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before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type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prevents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client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from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modifying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20"/>
              </a:spcBef>
              <a:buClr>
                <a:srgbClr val="4D8DFF"/>
              </a:buClr>
              <a:buAutoNum type="arabicPlain" startAt="71"/>
              <a:tabLst>
                <a:tab pos="55626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private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data.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Client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should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copy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returned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string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before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30"/>
              </a:spcBef>
              <a:buClr>
                <a:srgbClr val="4D8DFF"/>
              </a:buClr>
              <a:buAutoNum type="arabicPlain" startAt="71"/>
              <a:tabLst>
                <a:tab pos="55626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destructor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deletes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storage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prevent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undefined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pointer.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15"/>
              </a:spcBef>
              <a:buClr>
                <a:srgbClr val="4D8DFF"/>
              </a:buClr>
              <a:buAutoNum type="arabicPlain" startAt="71"/>
              <a:tabLst>
                <a:tab pos="55626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1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firstName;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78</a:t>
            </a:r>
            <a:r>
              <a:rPr sz="1100" b="1" spc="31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spc="-5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spc="-25" dirty="0">
                <a:solidFill>
                  <a:srgbClr val="4D8DFF"/>
                </a:solidFill>
                <a:latin typeface="Courier New"/>
                <a:cs typeface="Courier New"/>
              </a:rPr>
              <a:t>79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420"/>
              </a:spcBef>
              <a:buClr>
                <a:srgbClr val="4D8DFF"/>
              </a:buClr>
              <a:buAutoNum type="arabicPlain" startAt="80"/>
              <a:tabLst>
                <a:tab pos="30480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last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name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employee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430"/>
              </a:spcBef>
              <a:buClr>
                <a:srgbClr val="4D8DFF"/>
              </a:buClr>
              <a:buAutoNum type="arabicPlain" startAt="80"/>
              <a:tabLst>
                <a:tab pos="30480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1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char</a:t>
            </a:r>
            <a:r>
              <a:rPr sz="11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*Employee::getLastName()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endParaRPr sz="11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415"/>
              </a:spcBef>
              <a:buClr>
                <a:srgbClr val="4D8DFF"/>
              </a:buClr>
              <a:buAutoNum type="arabicPlain" startAt="80"/>
              <a:tabLst>
                <a:tab pos="304800" algn="l"/>
              </a:tabLst>
            </a:pPr>
            <a:r>
              <a:rPr sz="1100" b="1" spc="-5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34"/>
              </a:spcBef>
              <a:buClr>
                <a:srgbClr val="4D8DFF"/>
              </a:buClr>
              <a:buAutoNum type="arabicPlain" startAt="80"/>
              <a:tabLst>
                <a:tab pos="55626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Const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before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type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prevents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client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from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modifying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15"/>
              </a:spcBef>
              <a:buClr>
                <a:srgbClr val="4D8DFF"/>
              </a:buClr>
              <a:buAutoNum type="arabicPlain" startAt="80"/>
              <a:tabLst>
                <a:tab pos="55626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private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data.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Client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should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copy</a:t>
            </a:r>
            <a:r>
              <a:rPr sz="11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returned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string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before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20"/>
              </a:spcBef>
              <a:buClr>
                <a:srgbClr val="4D8DFF"/>
              </a:buClr>
              <a:buAutoNum type="arabicPlain" startAt="80"/>
              <a:tabLst>
                <a:tab pos="556260" algn="l"/>
              </a:tabLst>
            </a:pP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destructor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deletes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storage</a:t>
            </a:r>
            <a:r>
              <a:rPr sz="11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prevent</a:t>
            </a:r>
            <a:r>
              <a:rPr sz="11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3CC33"/>
                </a:solidFill>
                <a:latin typeface="Courier New"/>
                <a:cs typeface="Courier New"/>
              </a:rPr>
              <a:t>undefined</a:t>
            </a:r>
            <a:r>
              <a:rPr sz="1100" b="1" spc="-10" dirty="0">
                <a:solidFill>
                  <a:srgbClr val="33CC33"/>
                </a:solidFill>
                <a:latin typeface="Courier New"/>
                <a:cs typeface="Courier New"/>
              </a:rPr>
              <a:t> pointer.</a:t>
            </a:r>
            <a:endParaRPr sz="1100">
              <a:latin typeface="Courier New"/>
              <a:cs typeface="Courier New"/>
            </a:endParaRPr>
          </a:p>
          <a:p>
            <a:pPr marL="556260" indent="-543560">
              <a:lnSpc>
                <a:spcPct val="100000"/>
              </a:lnSpc>
              <a:spcBef>
                <a:spcPts val="425"/>
              </a:spcBef>
              <a:buClr>
                <a:srgbClr val="4D8DFF"/>
              </a:buClr>
              <a:buAutoNum type="arabicPlain" startAt="80"/>
              <a:tabLst>
                <a:tab pos="556260" algn="l"/>
              </a:tabLst>
            </a:pPr>
            <a:r>
              <a:rPr sz="11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1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lastName;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dirty="0">
                <a:solidFill>
                  <a:srgbClr val="4D8DFF"/>
                </a:solidFill>
                <a:latin typeface="Courier New"/>
                <a:cs typeface="Courier New"/>
              </a:rPr>
              <a:t>87</a:t>
            </a:r>
            <a:r>
              <a:rPr sz="1100" b="1" spc="31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100" b="1" spc="-5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7895" y="2090927"/>
            <a:ext cx="2127885" cy="127762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710" marR="173990">
              <a:lnSpc>
                <a:spcPct val="100000"/>
              </a:lnSpc>
              <a:spcBef>
                <a:spcPts val="210"/>
              </a:spcBef>
            </a:pPr>
            <a:r>
              <a:rPr sz="1600" b="1" spc="-10" dirty="0">
                <a:latin typeface="Courier New"/>
                <a:cs typeface="Courier New"/>
              </a:rPr>
              <a:t>Count</a:t>
            </a:r>
            <a:r>
              <a:rPr sz="1600" b="1" spc="-4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 MT"/>
                <a:cs typeface="Arial MT"/>
              </a:rPr>
              <a:t>decremented </a:t>
            </a:r>
            <a:r>
              <a:rPr sz="1600" dirty="0">
                <a:latin typeface="Arial MT"/>
                <a:cs typeface="Arial MT"/>
              </a:rPr>
              <a:t>because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destructor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calls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from </a:t>
            </a:r>
            <a:r>
              <a:rPr sz="1600" b="1" spc="-10" dirty="0">
                <a:latin typeface="Courier New"/>
                <a:cs typeface="Courier New"/>
              </a:rPr>
              <a:t>delete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00200" y="1026985"/>
            <a:ext cx="7091680" cy="2155825"/>
            <a:chOff x="1600200" y="1026985"/>
            <a:chExt cx="7091680" cy="2155825"/>
          </a:xfrm>
        </p:grpSpPr>
        <p:sp>
          <p:nvSpPr>
            <p:cNvPr id="27" name="object 27"/>
            <p:cNvSpPr/>
            <p:nvPr/>
          </p:nvSpPr>
          <p:spPr>
            <a:xfrm>
              <a:off x="1600200" y="2621533"/>
              <a:ext cx="5182235" cy="561340"/>
            </a:xfrm>
            <a:custGeom>
              <a:avLst/>
              <a:gdLst/>
              <a:ahLst/>
              <a:cxnLst/>
              <a:rect l="l" t="t" r="r" b="b"/>
              <a:pathLst>
                <a:path w="5182234" h="561339">
                  <a:moveTo>
                    <a:pt x="76449" y="31637"/>
                  </a:moveTo>
                  <a:lnTo>
                    <a:pt x="75185" y="44211"/>
                  </a:lnTo>
                  <a:lnTo>
                    <a:pt x="5180965" y="560831"/>
                  </a:lnTo>
                  <a:lnTo>
                    <a:pt x="5182234" y="548131"/>
                  </a:lnTo>
                  <a:lnTo>
                    <a:pt x="76449" y="31637"/>
                  </a:lnTo>
                  <a:close/>
                </a:path>
                <a:path w="5182234" h="561339">
                  <a:moveTo>
                    <a:pt x="79629" y="0"/>
                  </a:moveTo>
                  <a:lnTo>
                    <a:pt x="0" y="30225"/>
                  </a:lnTo>
                  <a:lnTo>
                    <a:pt x="72008" y="75818"/>
                  </a:lnTo>
                  <a:lnTo>
                    <a:pt x="75185" y="44211"/>
                  </a:lnTo>
                  <a:lnTo>
                    <a:pt x="62483" y="42925"/>
                  </a:lnTo>
                  <a:lnTo>
                    <a:pt x="63754" y="30352"/>
                  </a:lnTo>
                  <a:lnTo>
                    <a:pt x="76578" y="30352"/>
                  </a:lnTo>
                  <a:lnTo>
                    <a:pt x="79629" y="0"/>
                  </a:lnTo>
                  <a:close/>
                </a:path>
                <a:path w="5182234" h="561339">
                  <a:moveTo>
                    <a:pt x="63754" y="30352"/>
                  </a:moveTo>
                  <a:lnTo>
                    <a:pt x="62483" y="42925"/>
                  </a:lnTo>
                  <a:lnTo>
                    <a:pt x="75185" y="44211"/>
                  </a:lnTo>
                  <a:lnTo>
                    <a:pt x="76449" y="31637"/>
                  </a:lnTo>
                  <a:lnTo>
                    <a:pt x="63754" y="30352"/>
                  </a:lnTo>
                  <a:close/>
                </a:path>
                <a:path w="5182234" h="561339">
                  <a:moveTo>
                    <a:pt x="76578" y="30352"/>
                  </a:moveTo>
                  <a:lnTo>
                    <a:pt x="63754" y="30352"/>
                  </a:lnTo>
                  <a:lnTo>
                    <a:pt x="76449" y="31637"/>
                  </a:lnTo>
                  <a:lnTo>
                    <a:pt x="76578" y="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7800" y="1031747"/>
              <a:ext cx="3429000" cy="784860"/>
            </a:xfrm>
            <a:custGeom>
              <a:avLst/>
              <a:gdLst/>
              <a:ahLst/>
              <a:cxnLst/>
              <a:rect l="l" t="t" r="r" b="b"/>
              <a:pathLst>
                <a:path w="3429000" h="784860">
                  <a:moveTo>
                    <a:pt x="3429000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429000" y="78486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031747"/>
              <a:ext cx="3429000" cy="784860"/>
            </a:xfrm>
            <a:custGeom>
              <a:avLst/>
              <a:gdLst/>
              <a:ahLst/>
              <a:cxnLst/>
              <a:rect l="l" t="t" r="r" b="b"/>
              <a:pathLst>
                <a:path w="3429000" h="784860">
                  <a:moveTo>
                    <a:pt x="0" y="784860"/>
                  </a:moveTo>
                  <a:lnTo>
                    <a:pt x="3429000" y="78486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37428" y="1031761"/>
            <a:ext cx="2905125" cy="785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155"/>
              </a:spcBef>
            </a:pPr>
            <a:r>
              <a:rPr sz="1600" b="1" spc="-10" dirty="0">
                <a:latin typeface="Courier New"/>
                <a:cs typeface="Courier New"/>
              </a:rPr>
              <a:t>static</a:t>
            </a:r>
            <a:r>
              <a:rPr sz="1600" b="1" spc="-495" dirty="0">
                <a:latin typeface="Courier New"/>
                <a:cs typeface="Courier New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member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count </a:t>
            </a:r>
            <a:r>
              <a:rPr sz="1600" dirty="0">
                <a:latin typeface="Arial MT"/>
                <a:cs typeface="Arial MT"/>
              </a:rPr>
              <a:t>changed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b="1" spc="-10" dirty="0">
                <a:latin typeface="Arial"/>
                <a:cs typeface="Arial"/>
              </a:rPr>
              <a:t>constructor/destructor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called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1517777"/>
            <a:ext cx="4040504" cy="1030605"/>
          </a:xfrm>
          <a:custGeom>
            <a:avLst/>
            <a:gdLst/>
            <a:ahLst/>
            <a:cxnLst/>
            <a:rect l="l" t="t" r="r" b="b"/>
            <a:pathLst>
              <a:path w="4040504" h="1030605">
                <a:moveTo>
                  <a:pt x="64769" y="956690"/>
                </a:moveTo>
                <a:lnTo>
                  <a:pt x="0" y="1012063"/>
                </a:lnTo>
                <a:lnTo>
                  <a:pt x="83185" y="1030605"/>
                </a:lnTo>
                <a:lnTo>
                  <a:pt x="76287" y="1002919"/>
                </a:lnTo>
                <a:lnTo>
                  <a:pt x="63118" y="1002919"/>
                </a:lnTo>
                <a:lnTo>
                  <a:pt x="60070" y="990600"/>
                </a:lnTo>
                <a:lnTo>
                  <a:pt x="72449" y="987516"/>
                </a:lnTo>
                <a:lnTo>
                  <a:pt x="64769" y="956690"/>
                </a:lnTo>
                <a:close/>
              </a:path>
              <a:path w="4040504" h="1030605">
                <a:moveTo>
                  <a:pt x="72449" y="987516"/>
                </a:moveTo>
                <a:lnTo>
                  <a:pt x="60070" y="990600"/>
                </a:lnTo>
                <a:lnTo>
                  <a:pt x="63118" y="1002919"/>
                </a:lnTo>
                <a:lnTo>
                  <a:pt x="75517" y="999831"/>
                </a:lnTo>
                <a:lnTo>
                  <a:pt x="72449" y="987516"/>
                </a:lnTo>
                <a:close/>
              </a:path>
              <a:path w="4040504" h="1030605">
                <a:moveTo>
                  <a:pt x="75517" y="999831"/>
                </a:moveTo>
                <a:lnTo>
                  <a:pt x="63118" y="1002919"/>
                </a:lnTo>
                <a:lnTo>
                  <a:pt x="76287" y="1002919"/>
                </a:lnTo>
                <a:lnTo>
                  <a:pt x="75517" y="999831"/>
                </a:lnTo>
                <a:close/>
              </a:path>
              <a:path w="4040504" h="1030605">
                <a:moveTo>
                  <a:pt x="4037076" y="0"/>
                </a:moveTo>
                <a:lnTo>
                  <a:pt x="72449" y="987516"/>
                </a:lnTo>
                <a:lnTo>
                  <a:pt x="75517" y="999831"/>
                </a:lnTo>
                <a:lnTo>
                  <a:pt x="4040124" y="12446"/>
                </a:lnTo>
                <a:lnTo>
                  <a:pt x="4037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0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1800" cy="2659380"/>
          </a:xfrm>
          <a:custGeom>
            <a:avLst/>
            <a:gdLst/>
            <a:ahLst/>
            <a:cxnLst/>
            <a:rect l="l" t="t" r="r" b="b"/>
            <a:pathLst>
              <a:path w="6781800" h="2659380">
                <a:moveTo>
                  <a:pt x="6781800" y="0"/>
                </a:moveTo>
                <a:lnTo>
                  <a:pt x="0" y="0"/>
                </a:lnTo>
                <a:lnTo>
                  <a:pt x="0" y="216420"/>
                </a:lnTo>
                <a:lnTo>
                  <a:pt x="0" y="225552"/>
                </a:lnTo>
                <a:lnTo>
                  <a:pt x="0" y="2659380"/>
                </a:lnTo>
                <a:lnTo>
                  <a:pt x="6781800" y="2659380"/>
                </a:lnTo>
                <a:lnTo>
                  <a:pt x="6781800" y="879348"/>
                </a:lnTo>
                <a:lnTo>
                  <a:pt x="6096000" y="879348"/>
                </a:lnTo>
                <a:lnTo>
                  <a:pt x="6096000" y="669036"/>
                </a:lnTo>
                <a:lnTo>
                  <a:pt x="6096000" y="658368"/>
                </a:lnTo>
                <a:lnTo>
                  <a:pt x="6096000" y="446532"/>
                </a:lnTo>
                <a:lnTo>
                  <a:pt x="6781800" y="446532"/>
                </a:lnTo>
                <a:lnTo>
                  <a:pt x="6781800" y="225552"/>
                </a:lnTo>
                <a:lnTo>
                  <a:pt x="6781800" y="21642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7191" y="2448509"/>
            <a:ext cx="49955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"Number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before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instantiation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50235"/>
            <a:ext cx="6781800" cy="231775"/>
          </a:xfrm>
          <a:custGeom>
            <a:avLst/>
            <a:gdLst/>
            <a:ahLst/>
            <a:cxnLst/>
            <a:rect l="l" t="t" r="r" b="b"/>
            <a:pathLst>
              <a:path w="6781800" h="231775">
                <a:moveTo>
                  <a:pt x="6781800" y="0"/>
                </a:moveTo>
                <a:lnTo>
                  <a:pt x="0" y="0"/>
                </a:lnTo>
                <a:lnTo>
                  <a:pt x="0" y="231648"/>
                </a:lnTo>
                <a:lnTo>
                  <a:pt x="6781800" y="23164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7744" y="2669794"/>
            <a:ext cx="3432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5960" algn="l"/>
              </a:tabLst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Employee::getCount()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endl;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9726" y="2708018"/>
            <a:ext cx="128841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use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class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1215"/>
            <a:ext cx="6781800" cy="1336675"/>
          </a:xfrm>
          <a:custGeom>
            <a:avLst/>
            <a:gdLst/>
            <a:ahLst/>
            <a:cxnLst/>
            <a:rect l="l" t="t" r="r" b="b"/>
            <a:pathLst>
              <a:path w="6781800" h="1336675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230124"/>
                </a:lnTo>
                <a:lnTo>
                  <a:pt x="0" y="1336548"/>
                </a:lnTo>
                <a:lnTo>
                  <a:pt x="6781800" y="1336548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744" y="3997197"/>
            <a:ext cx="1957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e1Ptr-&gt;getCount();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98619"/>
            <a:ext cx="6781800" cy="1559560"/>
          </a:xfrm>
          <a:custGeom>
            <a:avLst/>
            <a:gdLst/>
            <a:ahLst/>
            <a:cxnLst/>
            <a:rect l="l" t="t" r="r" b="b"/>
            <a:pathLst>
              <a:path w="6781800" h="1559560">
                <a:moveTo>
                  <a:pt x="6781800" y="220980"/>
                </a:moveTo>
                <a:lnTo>
                  <a:pt x="4530852" y="220980"/>
                </a:lnTo>
                <a:lnTo>
                  <a:pt x="4530852" y="0"/>
                </a:lnTo>
                <a:lnTo>
                  <a:pt x="0" y="0"/>
                </a:lnTo>
                <a:lnTo>
                  <a:pt x="0" y="1559052"/>
                </a:lnTo>
                <a:lnTo>
                  <a:pt x="6781800" y="1559052"/>
                </a:lnTo>
                <a:lnTo>
                  <a:pt x="6781800" y="443484"/>
                </a:lnTo>
                <a:lnTo>
                  <a:pt x="6781800" y="22098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744" y="5546547"/>
            <a:ext cx="3804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e2Ptr-</a:t>
            </a:r>
            <a:r>
              <a:rPr sz="1200" b="1" dirty="0">
                <a:latin typeface="Courier New"/>
                <a:cs typeface="Courier New"/>
              </a:rPr>
              <a:t>&gt;getLastName()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"\n\n";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748528"/>
            <a:ext cx="6781800" cy="230504"/>
          </a:xfrm>
          <a:custGeom>
            <a:avLst/>
            <a:gdLst/>
            <a:ahLst/>
            <a:cxnLst/>
            <a:rect l="l" t="t" r="r" b="b"/>
            <a:pathLst>
              <a:path w="6781800" h="230504">
                <a:moveTo>
                  <a:pt x="6781800" y="0"/>
                </a:moveTo>
                <a:lnTo>
                  <a:pt x="0" y="0"/>
                </a:lnTo>
                <a:lnTo>
                  <a:pt x="0" y="230124"/>
                </a:lnTo>
                <a:lnTo>
                  <a:pt x="6781800" y="23012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-23114"/>
            <a:ext cx="5470525" cy="60007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88</a:t>
            </a:r>
            <a:r>
              <a:rPr sz="1200" b="1" spc="11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Fig.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7.9: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fig07_09.cpp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89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Driver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test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employee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class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89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6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&lt;iostream&gt;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91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92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std::cout;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92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std::endl;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95</a:t>
            </a:r>
            <a:r>
              <a:rPr sz="1200" b="1" spc="9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"employ1.h"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96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97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main()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97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101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102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*e1Ptr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new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Employee(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"Susan",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"Baker"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102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*e2Ptr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new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Employee(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"Robert",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"Jones"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104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600"/>
              </a:lnSpc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105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"Number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after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instantiation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"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107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108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"\n\nEmployee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1: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"</a:t>
            </a:r>
            <a:endParaRPr sz="1200">
              <a:latin typeface="Courier New"/>
              <a:cs typeface="Courier New"/>
            </a:endParaRPr>
          </a:p>
          <a:p>
            <a:pPr marL="1041400" indent="-1028700">
              <a:lnSpc>
                <a:spcPct val="100000"/>
              </a:lnSpc>
              <a:spcBef>
                <a:spcPts val="310"/>
              </a:spcBef>
              <a:buClr>
                <a:srgbClr val="4D8DFF"/>
              </a:buClr>
              <a:buAutoNum type="arabicPlain" startAt="108"/>
              <a:tabLst>
                <a:tab pos="1041400" algn="l"/>
              </a:tabLst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e1Ptr-&gt;getFirstName()</a:t>
            </a:r>
            <a:endParaRPr sz="1200">
              <a:latin typeface="Courier New"/>
              <a:cs typeface="Courier New"/>
            </a:endParaRPr>
          </a:p>
          <a:p>
            <a:pPr marL="1041400" indent="-10287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108"/>
              <a:tabLst>
                <a:tab pos="1041400" algn="l"/>
              </a:tabLst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e1Ptr-&gt;getLastName()</a:t>
            </a:r>
            <a:endParaRPr sz="1200">
              <a:latin typeface="Courier New"/>
              <a:cs typeface="Courier New"/>
            </a:endParaRPr>
          </a:p>
          <a:p>
            <a:pPr marL="1041400" indent="-1028700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108"/>
              <a:tabLst>
                <a:tab pos="1041400" algn="l"/>
              </a:tabLst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"\nEmployee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2: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"</a:t>
            </a:r>
            <a:endParaRPr sz="1200">
              <a:latin typeface="Courier New"/>
              <a:cs typeface="Courier New"/>
            </a:endParaRPr>
          </a:p>
          <a:p>
            <a:pPr marL="1041400" indent="-1028700">
              <a:lnSpc>
                <a:spcPct val="100000"/>
              </a:lnSpc>
              <a:spcBef>
                <a:spcPts val="310"/>
              </a:spcBef>
              <a:buClr>
                <a:srgbClr val="4D8DFF"/>
              </a:buClr>
              <a:buAutoNum type="arabicPlain" startAt="108"/>
              <a:tabLst>
                <a:tab pos="1041400" algn="l"/>
              </a:tabLst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e2Ptr-&gt;getFirstName()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969508"/>
            <a:ext cx="6781800" cy="889000"/>
          </a:xfrm>
          <a:custGeom>
            <a:avLst/>
            <a:gdLst/>
            <a:ahLst/>
            <a:cxnLst/>
            <a:rect l="l" t="t" r="r" b="b"/>
            <a:pathLst>
              <a:path w="6781800" h="889000">
                <a:moveTo>
                  <a:pt x="6781800" y="219456"/>
                </a:moveTo>
                <a:lnTo>
                  <a:pt x="4517136" y="219456"/>
                </a:lnTo>
                <a:lnTo>
                  <a:pt x="4517136" y="0"/>
                </a:lnTo>
                <a:lnTo>
                  <a:pt x="0" y="0"/>
                </a:lnTo>
                <a:lnTo>
                  <a:pt x="0" y="888492"/>
                </a:lnTo>
                <a:lnTo>
                  <a:pt x="6781800" y="888492"/>
                </a:lnTo>
                <a:lnTo>
                  <a:pt x="6781800" y="672084"/>
                </a:lnTo>
                <a:lnTo>
                  <a:pt x="6781800" y="662940"/>
                </a:lnTo>
                <a:lnTo>
                  <a:pt x="6781800" y="452628"/>
                </a:lnTo>
                <a:lnTo>
                  <a:pt x="6781800" y="441960"/>
                </a:lnTo>
                <a:lnTo>
                  <a:pt x="6781800" y="219456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690" y="6028255"/>
          <a:ext cx="3854449" cy="828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115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240"/>
                        </a:lnSpc>
                      </a:pPr>
                      <a:r>
                        <a:rPr sz="1200" b="1" dirty="0">
                          <a:solidFill>
                            <a:srgbClr val="275AFF"/>
                          </a:solidFill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200" b="1" spc="-25" dirty="0">
                          <a:solidFill>
                            <a:srgbClr val="275A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e1Ptr;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40"/>
                        </a:lnSpc>
                      </a:pPr>
                      <a:r>
                        <a:rPr sz="1200" b="1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200" b="1" spc="-30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recapture</a:t>
                      </a:r>
                      <a:r>
                        <a:rPr sz="1200" b="1" spc="-20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memory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ts val="1430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116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43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e1Ptr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117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435"/>
                        </a:lnSpc>
                      </a:pPr>
                      <a:r>
                        <a:rPr sz="1200" b="1" dirty="0">
                          <a:solidFill>
                            <a:srgbClr val="275AFF"/>
                          </a:solidFill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200" b="1" spc="-25" dirty="0">
                          <a:solidFill>
                            <a:srgbClr val="275A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e2Ptr;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35"/>
                        </a:lnSpc>
                      </a:pPr>
                      <a:r>
                        <a:rPr sz="1200" b="1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200" b="1" spc="-30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recapture</a:t>
                      </a:r>
                      <a:r>
                        <a:rPr sz="1200" b="1" spc="-20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33CC33"/>
                          </a:solidFill>
                          <a:latin typeface="Courier New"/>
                          <a:cs typeface="Courier New"/>
                        </a:rPr>
                        <a:t>memory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118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e2Ptr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096000" y="393191"/>
            <a:ext cx="2895600" cy="69215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54330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Employee</a:t>
            </a:r>
            <a:r>
              <a:rPr sz="1400" b="1" spc="-459" dirty="0">
                <a:latin typeface="Courier New"/>
                <a:cs typeface="Courier New"/>
              </a:rPr>
              <a:t> </a:t>
            </a:r>
            <a:r>
              <a:rPr sz="1400" dirty="0">
                <a:latin typeface="Arial MT"/>
                <a:cs typeface="Arial MT"/>
              </a:rPr>
              <a:t>objects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exist </a:t>
            </a:r>
            <a:r>
              <a:rPr sz="1400" b="1" spc="-10" dirty="0">
                <a:latin typeface="Courier New"/>
                <a:cs typeface="Courier New"/>
              </a:rPr>
              <a:t>getCount</a:t>
            </a:r>
            <a:r>
              <a:rPr sz="1400" b="1" spc="-459" dirty="0">
                <a:latin typeface="Courier New"/>
                <a:cs typeface="Courier New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accessed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b="1" spc="-20" dirty="0">
                <a:latin typeface="Courier New"/>
                <a:cs typeface="Courier New"/>
              </a:rPr>
              <a:t>::</a:t>
            </a:r>
            <a:r>
              <a:rPr sz="1400" spc="-20" dirty="0">
                <a:latin typeface="Arial MT"/>
                <a:cs typeface="Arial MT"/>
              </a:rPr>
              <a:t>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0" y="921003"/>
            <a:ext cx="3355975" cy="1840864"/>
          </a:xfrm>
          <a:custGeom>
            <a:avLst/>
            <a:gdLst/>
            <a:ahLst/>
            <a:cxnLst/>
            <a:rect l="l" t="t" r="r" b="b"/>
            <a:pathLst>
              <a:path w="3355975" h="1840864">
                <a:moveTo>
                  <a:pt x="48513" y="1770507"/>
                </a:moveTo>
                <a:lnTo>
                  <a:pt x="0" y="1840484"/>
                </a:lnTo>
                <a:lnTo>
                  <a:pt x="85089" y="1837309"/>
                </a:lnTo>
                <a:lnTo>
                  <a:pt x="73199" y="1815592"/>
                </a:lnTo>
                <a:lnTo>
                  <a:pt x="58800" y="1815592"/>
                </a:lnTo>
                <a:lnTo>
                  <a:pt x="52705" y="1804416"/>
                </a:lnTo>
                <a:lnTo>
                  <a:pt x="63765" y="1798362"/>
                </a:lnTo>
                <a:lnTo>
                  <a:pt x="48513" y="1770507"/>
                </a:lnTo>
                <a:close/>
              </a:path>
              <a:path w="3355975" h="1840864">
                <a:moveTo>
                  <a:pt x="63765" y="1798362"/>
                </a:moveTo>
                <a:lnTo>
                  <a:pt x="52705" y="1804416"/>
                </a:lnTo>
                <a:lnTo>
                  <a:pt x="58800" y="1815592"/>
                </a:lnTo>
                <a:lnTo>
                  <a:pt x="69879" y="1809528"/>
                </a:lnTo>
                <a:lnTo>
                  <a:pt x="63765" y="1798362"/>
                </a:lnTo>
                <a:close/>
              </a:path>
              <a:path w="3355975" h="1840864">
                <a:moveTo>
                  <a:pt x="69879" y="1809528"/>
                </a:moveTo>
                <a:lnTo>
                  <a:pt x="58800" y="1815592"/>
                </a:lnTo>
                <a:lnTo>
                  <a:pt x="73199" y="1815592"/>
                </a:lnTo>
                <a:lnTo>
                  <a:pt x="69879" y="1809528"/>
                </a:lnTo>
                <a:close/>
              </a:path>
              <a:path w="3355975" h="1840864">
                <a:moveTo>
                  <a:pt x="3349752" y="0"/>
                </a:moveTo>
                <a:lnTo>
                  <a:pt x="63765" y="1798362"/>
                </a:lnTo>
                <a:lnTo>
                  <a:pt x="69879" y="1809528"/>
                </a:lnTo>
                <a:lnTo>
                  <a:pt x="3355848" y="11175"/>
                </a:lnTo>
                <a:lnTo>
                  <a:pt x="3349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47259" y="1837944"/>
            <a:ext cx="4352925" cy="230504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Courier New"/>
                <a:cs typeface="Courier New"/>
              </a:rPr>
              <a:t>Number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before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instantiation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66288" y="2041270"/>
            <a:ext cx="6082665" cy="2089150"/>
            <a:chOff x="3066288" y="2041270"/>
            <a:chExt cx="6082665" cy="2089150"/>
          </a:xfrm>
        </p:grpSpPr>
        <p:sp>
          <p:nvSpPr>
            <p:cNvPr id="19" name="object 19"/>
            <p:cNvSpPr/>
            <p:nvPr/>
          </p:nvSpPr>
          <p:spPr>
            <a:xfrm>
              <a:off x="3066288" y="2041270"/>
              <a:ext cx="1684655" cy="2089150"/>
            </a:xfrm>
            <a:custGeom>
              <a:avLst/>
              <a:gdLst/>
              <a:ahLst/>
              <a:cxnLst/>
              <a:rect l="l" t="t" r="r" b="b"/>
              <a:pathLst>
                <a:path w="1684654" h="2089150">
                  <a:moveTo>
                    <a:pt x="1681480" y="932688"/>
                  </a:moveTo>
                  <a:lnTo>
                    <a:pt x="1674368" y="922274"/>
                  </a:lnTo>
                  <a:lnTo>
                    <a:pt x="59042" y="2040166"/>
                  </a:lnTo>
                  <a:lnTo>
                    <a:pt x="41021" y="2014093"/>
                  </a:lnTo>
                  <a:lnTo>
                    <a:pt x="0" y="2088769"/>
                  </a:lnTo>
                  <a:lnTo>
                    <a:pt x="84328" y="2076704"/>
                  </a:lnTo>
                  <a:lnTo>
                    <a:pt x="71323" y="2057908"/>
                  </a:lnTo>
                  <a:lnTo>
                    <a:pt x="66319" y="2050681"/>
                  </a:lnTo>
                  <a:lnTo>
                    <a:pt x="1681480" y="932688"/>
                  </a:lnTo>
                  <a:close/>
                </a:path>
                <a:path w="1684654" h="2089150">
                  <a:moveTo>
                    <a:pt x="1684274" y="10922"/>
                  </a:moveTo>
                  <a:lnTo>
                    <a:pt x="1677670" y="0"/>
                  </a:lnTo>
                  <a:lnTo>
                    <a:pt x="958176" y="431749"/>
                  </a:lnTo>
                  <a:lnTo>
                    <a:pt x="941832" y="404495"/>
                  </a:lnTo>
                  <a:lnTo>
                    <a:pt x="896112" y="476377"/>
                  </a:lnTo>
                  <a:lnTo>
                    <a:pt x="981075" y="469900"/>
                  </a:lnTo>
                  <a:lnTo>
                    <a:pt x="968654" y="449199"/>
                  </a:lnTo>
                  <a:lnTo>
                    <a:pt x="964704" y="442633"/>
                  </a:lnTo>
                  <a:lnTo>
                    <a:pt x="1684274" y="10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5612" y="2663951"/>
              <a:ext cx="4628515" cy="416559"/>
            </a:xfrm>
            <a:custGeom>
              <a:avLst/>
              <a:gdLst/>
              <a:ahLst/>
              <a:cxnLst/>
              <a:rect l="l" t="t" r="r" b="b"/>
              <a:pathLst>
                <a:path w="4628515" h="416560">
                  <a:moveTo>
                    <a:pt x="0" y="416051"/>
                  </a:moveTo>
                  <a:lnTo>
                    <a:pt x="4628387" y="416051"/>
                  </a:lnTo>
                  <a:lnTo>
                    <a:pt x="4628387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5612" y="2663951"/>
              <a:ext cx="4628515" cy="416559"/>
            </a:xfrm>
            <a:custGeom>
              <a:avLst/>
              <a:gdLst/>
              <a:ahLst/>
              <a:cxnLst/>
              <a:rect l="l" t="t" r="r" b="b"/>
              <a:pathLst>
                <a:path w="4628515" h="416560">
                  <a:moveTo>
                    <a:pt x="0" y="416051"/>
                  </a:moveTo>
                  <a:lnTo>
                    <a:pt x="4628387" y="416051"/>
                  </a:lnTo>
                </a:path>
                <a:path w="4628515" h="416560">
                  <a:moveTo>
                    <a:pt x="4628387" y="0"/>
                  </a:moveTo>
                  <a:lnTo>
                    <a:pt x="0" y="0"/>
                  </a:lnTo>
                  <a:lnTo>
                    <a:pt x="0" y="4160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20374" y="2671698"/>
            <a:ext cx="462407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310515">
              <a:lnSpc>
                <a:spcPct val="105800"/>
              </a:lnSpc>
              <a:spcBef>
                <a:spcPts val="100"/>
              </a:spcBef>
            </a:pPr>
            <a:r>
              <a:rPr sz="1200" b="1" spc="-20" dirty="0">
                <a:latin typeface="Courier New"/>
                <a:cs typeface="Courier New"/>
              </a:rPr>
              <a:t>e2Ptr-</a:t>
            </a:r>
            <a:r>
              <a:rPr sz="1200" b="1" dirty="0">
                <a:latin typeface="Courier New"/>
                <a:cs typeface="Courier New"/>
              </a:rPr>
              <a:t>&gt;getCount()</a:t>
            </a:r>
            <a:r>
              <a:rPr sz="1200" b="1" spc="-8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Employee::getCount()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Arial"/>
                <a:cs typeface="Arial"/>
              </a:rPr>
              <a:t>would </a:t>
            </a:r>
            <a:r>
              <a:rPr sz="1200" b="1" dirty="0">
                <a:latin typeface="Arial"/>
                <a:cs typeface="Arial"/>
              </a:rPr>
              <a:t>also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work.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0852" y="4198620"/>
            <a:ext cx="4572000" cy="416559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 marR="332740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constructor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Susan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Baker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called. </a:t>
            </a: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constructor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Robert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Jones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called.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0400" y="3581400"/>
            <a:ext cx="1715135" cy="775335"/>
          </a:xfrm>
          <a:custGeom>
            <a:avLst/>
            <a:gdLst/>
            <a:ahLst/>
            <a:cxnLst/>
            <a:rect l="l" t="t" r="r" b="b"/>
            <a:pathLst>
              <a:path w="1715135" h="775335">
                <a:moveTo>
                  <a:pt x="1319911" y="764159"/>
                </a:moveTo>
                <a:lnTo>
                  <a:pt x="68999" y="32956"/>
                </a:lnTo>
                <a:lnTo>
                  <a:pt x="72745" y="26543"/>
                </a:lnTo>
                <a:lnTo>
                  <a:pt x="84963" y="5588"/>
                </a:lnTo>
                <a:lnTo>
                  <a:pt x="0" y="0"/>
                </a:lnTo>
                <a:lnTo>
                  <a:pt x="46609" y="71374"/>
                </a:lnTo>
                <a:lnTo>
                  <a:pt x="62611" y="43929"/>
                </a:lnTo>
                <a:lnTo>
                  <a:pt x="1313561" y="775081"/>
                </a:lnTo>
                <a:lnTo>
                  <a:pt x="1319911" y="764159"/>
                </a:lnTo>
                <a:close/>
              </a:path>
              <a:path w="1715135" h="775335">
                <a:moveTo>
                  <a:pt x="1715135" y="47117"/>
                </a:moveTo>
                <a:lnTo>
                  <a:pt x="1710817" y="35179"/>
                </a:lnTo>
                <a:lnTo>
                  <a:pt x="1060132" y="268541"/>
                </a:lnTo>
                <a:lnTo>
                  <a:pt x="1049401" y="238633"/>
                </a:lnTo>
                <a:lnTo>
                  <a:pt x="990600" y="300228"/>
                </a:lnTo>
                <a:lnTo>
                  <a:pt x="1075182" y="310388"/>
                </a:lnTo>
                <a:lnTo>
                  <a:pt x="1065961" y="284734"/>
                </a:lnTo>
                <a:lnTo>
                  <a:pt x="1064425" y="280492"/>
                </a:lnTo>
                <a:lnTo>
                  <a:pt x="1715135" y="47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40223" y="3525011"/>
            <a:ext cx="4261485" cy="230504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Courier New"/>
                <a:cs typeface="Courier New"/>
              </a:rPr>
              <a:t>Number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after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instantiation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17135" y="4887467"/>
            <a:ext cx="4572000" cy="416559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1: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Susan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Baker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2: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Robert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Jones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52800" y="5262245"/>
            <a:ext cx="1165860" cy="226695"/>
          </a:xfrm>
          <a:custGeom>
            <a:avLst/>
            <a:gdLst/>
            <a:ahLst/>
            <a:cxnLst/>
            <a:rect l="l" t="t" r="r" b="b"/>
            <a:pathLst>
              <a:path w="1165860" h="226695">
                <a:moveTo>
                  <a:pt x="68834" y="151129"/>
                </a:moveTo>
                <a:lnTo>
                  <a:pt x="0" y="201294"/>
                </a:lnTo>
                <a:lnTo>
                  <a:pt x="81407" y="226313"/>
                </a:lnTo>
                <a:lnTo>
                  <a:pt x="76522" y="197103"/>
                </a:lnTo>
                <a:lnTo>
                  <a:pt x="63626" y="197103"/>
                </a:lnTo>
                <a:lnTo>
                  <a:pt x="61595" y="184530"/>
                </a:lnTo>
                <a:lnTo>
                  <a:pt x="74070" y="182441"/>
                </a:lnTo>
                <a:lnTo>
                  <a:pt x="68834" y="151129"/>
                </a:lnTo>
                <a:close/>
              </a:path>
              <a:path w="1165860" h="226695">
                <a:moveTo>
                  <a:pt x="74070" y="182441"/>
                </a:moveTo>
                <a:lnTo>
                  <a:pt x="61595" y="184530"/>
                </a:lnTo>
                <a:lnTo>
                  <a:pt x="63626" y="197103"/>
                </a:lnTo>
                <a:lnTo>
                  <a:pt x="76170" y="195001"/>
                </a:lnTo>
                <a:lnTo>
                  <a:pt x="74070" y="182441"/>
                </a:lnTo>
                <a:close/>
              </a:path>
              <a:path w="1165860" h="226695">
                <a:moveTo>
                  <a:pt x="76170" y="195001"/>
                </a:moveTo>
                <a:lnTo>
                  <a:pt x="63626" y="197103"/>
                </a:lnTo>
                <a:lnTo>
                  <a:pt x="76522" y="197103"/>
                </a:lnTo>
                <a:lnTo>
                  <a:pt x="76170" y="195001"/>
                </a:lnTo>
                <a:close/>
              </a:path>
              <a:path w="1165860" h="226695">
                <a:moveTo>
                  <a:pt x="1163320" y="0"/>
                </a:moveTo>
                <a:lnTo>
                  <a:pt x="74070" y="182441"/>
                </a:lnTo>
                <a:lnTo>
                  <a:pt x="76170" y="195001"/>
                </a:lnTo>
                <a:lnTo>
                  <a:pt x="1165352" y="12445"/>
                </a:lnTo>
                <a:lnTo>
                  <a:pt x="1163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17135" y="5964935"/>
            <a:ext cx="4572000" cy="414655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Courier New"/>
                <a:cs typeface="Courier New"/>
              </a:rPr>
              <a:t>~Employee()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called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Susan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Baker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~Employee()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called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Robert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Jones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43200" y="6197904"/>
            <a:ext cx="1788795" cy="278130"/>
          </a:xfrm>
          <a:custGeom>
            <a:avLst/>
            <a:gdLst/>
            <a:ahLst/>
            <a:cxnLst/>
            <a:rect l="l" t="t" r="r" b="b"/>
            <a:pathLst>
              <a:path w="1788795" h="278129">
                <a:moveTo>
                  <a:pt x="70357" y="202082"/>
                </a:moveTo>
                <a:lnTo>
                  <a:pt x="0" y="250139"/>
                </a:lnTo>
                <a:lnTo>
                  <a:pt x="80644" y="277583"/>
                </a:lnTo>
                <a:lnTo>
                  <a:pt x="76592" y="247840"/>
                </a:lnTo>
                <a:lnTo>
                  <a:pt x="63754" y="247840"/>
                </a:lnTo>
                <a:lnTo>
                  <a:pt x="62102" y="235267"/>
                </a:lnTo>
                <a:lnTo>
                  <a:pt x="74646" y="233556"/>
                </a:lnTo>
                <a:lnTo>
                  <a:pt x="70357" y="202082"/>
                </a:lnTo>
                <a:close/>
              </a:path>
              <a:path w="1788795" h="278129">
                <a:moveTo>
                  <a:pt x="74646" y="233556"/>
                </a:moveTo>
                <a:lnTo>
                  <a:pt x="62102" y="235267"/>
                </a:lnTo>
                <a:lnTo>
                  <a:pt x="63754" y="247840"/>
                </a:lnTo>
                <a:lnTo>
                  <a:pt x="76358" y="246121"/>
                </a:lnTo>
                <a:lnTo>
                  <a:pt x="74646" y="233556"/>
                </a:lnTo>
                <a:close/>
              </a:path>
              <a:path w="1788795" h="278129">
                <a:moveTo>
                  <a:pt x="76358" y="246121"/>
                </a:moveTo>
                <a:lnTo>
                  <a:pt x="63754" y="247840"/>
                </a:lnTo>
                <a:lnTo>
                  <a:pt x="76592" y="247840"/>
                </a:lnTo>
                <a:lnTo>
                  <a:pt x="76358" y="246121"/>
                </a:lnTo>
                <a:close/>
              </a:path>
              <a:path w="1788795" h="278129">
                <a:moveTo>
                  <a:pt x="1786763" y="0"/>
                </a:moveTo>
                <a:lnTo>
                  <a:pt x="74646" y="233556"/>
                </a:lnTo>
                <a:lnTo>
                  <a:pt x="76358" y="246121"/>
                </a:lnTo>
                <a:lnTo>
                  <a:pt x="1788540" y="12585"/>
                </a:lnTo>
                <a:lnTo>
                  <a:pt x="1786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35479" y="678180"/>
            <a:ext cx="2438400" cy="416559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95250">
              <a:lnSpc>
                <a:spcPct val="100000"/>
              </a:lnSpc>
              <a:spcBef>
                <a:spcPts val="240"/>
              </a:spcBef>
            </a:pPr>
            <a:r>
              <a:rPr sz="1200" b="1" spc="-20" dirty="0">
                <a:latin typeface="Courier New"/>
                <a:cs typeface="Courier New"/>
              </a:rPr>
              <a:t>count</a:t>
            </a:r>
            <a:r>
              <a:rPr sz="1200" b="1" spc="-33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Arial"/>
                <a:cs typeface="Arial"/>
              </a:rPr>
              <a:t>incremented</a:t>
            </a:r>
            <a:r>
              <a:rPr sz="1200" b="1" dirty="0">
                <a:latin typeface="Arial"/>
                <a:cs typeface="Arial"/>
              </a:rPr>
              <a:t> because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of </a:t>
            </a:r>
            <a:r>
              <a:rPr sz="1200" b="1" dirty="0">
                <a:latin typeface="Arial"/>
                <a:cs typeface="Arial"/>
              </a:rPr>
              <a:t>constructor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calls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new</a:t>
            </a:r>
            <a:r>
              <a:rPr sz="1200" b="1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29560" y="1099185"/>
            <a:ext cx="420370" cy="2085975"/>
          </a:xfrm>
          <a:custGeom>
            <a:avLst/>
            <a:gdLst/>
            <a:ahLst/>
            <a:cxnLst/>
            <a:rect l="l" t="t" r="r" b="b"/>
            <a:pathLst>
              <a:path w="420369" h="2085975">
                <a:moveTo>
                  <a:pt x="0" y="2004060"/>
                </a:moveTo>
                <a:lnTo>
                  <a:pt x="23494" y="2085975"/>
                </a:lnTo>
                <a:lnTo>
                  <a:pt x="69834" y="2024761"/>
                </a:lnTo>
                <a:lnTo>
                  <a:pt x="41401" y="2024761"/>
                </a:lnTo>
                <a:lnTo>
                  <a:pt x="28956" y="2022348"/>
                </a:lnTo>
                <a:lnTo>
                  <a:pt x="31286" y="2009893"/>
                </a:lnTo>
                <a:lnTo>
                  <a:pt x="0" y="2004060"/>
                </a:lnTo>
                <a:close/>
              </a:path>
              <a:path w="420369" h="2085975">
                <a:moveTo>
                  <a:pt x="31286" y="2009893"/>
                </a:moveTo>
                <a:lnTo>
                  <a:pt x="28956" y="2022348"/>
                </a:lnTo>
                <a:lnTo>
                  <a:pt x="41401" y="2024761"/>
                </a:lnTo>
                <a:lnTo>
                  <a:pt x="43749" y="2012216"/>
                </a:lnTo>
                <a:lnTo>
                  <a:pt x="31286" y="2009893"/>
                </a:lnTo>
                <a:close/>
              </a:path>
              <a:path w="420369" h="2085975">
                <a:moveTo>
                  <a:pt x="43749" y="2012216"/>
                </a:moveTo>
                <a:lnTo>
                  <a:pt x="41401" y="2024761"/>
                </a:lnTo>
                <a:lnTo>
                  <a:pt x="69834" y="2024761"/>
                </a:lnTo>
                <a:lnTo>
                  <a:pt x="74930" y="2018029"/>
                </a:lnTo>
                <a:lnTo>
                  <a:pt x="43749" y="2012216"/>
                </a:lnTo>
                <a:close/>
              </a:path>
              <a:path w="420369" h="2085975">
                <a:moveTo>
                  <a:pt x="407415" y="0"/>
                </a:moveTo>
                <a:lnTo>
                  <a:pt x="31286" y="2009893"/>
                </a:lnTo>
                <a:lnTo>
                  <a:pt x="43749" y="2012216"/>
                </a:lnTo>
                <a:lnTo>
                  <a:pt x="419862" y="2286"/>
                </a:lnTo>
                <a:lnTo>
                  <a:pt x="407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3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29400" cy="1321435"/>
          </a:xfrm>
          <a:custGeom>
            <a:avLst/>
            <a:gdLst/>
            <a:ahLst/>
            <a:cxnLst/>
            <a:rect l="l" t="t" r="r" b="b"/>
            <a:pathLst>
              <a:path w="6629400" h="1321435">
                <a:moveTo>
                  <a:pt x="6629400" y="0"/>
                </a:moveTo>
                <a:lnTo>
                  <a:pt x="0" y="0"/>
                </a:lnTo>
                <a:lnTo>
                  <a:pt x="0" y="330708"/>
                </a:lnTo>
                <a:lnTo>
                  <a:pt x="0" y="659892"/>
                </a:lnTo>
                <a:lnTo>
                  <a:pt x="0" y="990600"/>
                </a:lnTo>
                <a:lnTo>
                  <a:pt x="0" y="1321308"/>
                </a:lnTo>
                <a:lnTo>
                  <a:pt x="6629400" y="1321308"/>
                </a:lnTo>
                <a:lnTo>
                  <a:pt x="6629400" y="990600"/>
                </a:lnTo>
                <a:lnTo>
                  <a:pt x="6629400" y="659892"/>
                </a:lnTo>
                <a:lnTo>
                  <a:pt x="6629400" y="330708"/>
                </a:lnTo>
                <a:lnTo>
                  <a:pt x="6629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90" y="52956"/>
          <a:ext cx="5049520" cy="116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"Number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after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deletion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2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0" dirty="0">
                          <a:latin typeface="Courier New"/>
                          <a:cs typeface="Courier New"/>
                        </a:rPr>
                        <a:t>"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121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Employee::getCount()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endl;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122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1321308"/>
            <a:ext cx="6629400" cy="329565"/>
          </a:xfrm>
          <a:custGeom>
            <a:avLst/>
            <a:gdLst/>
            <a:ahLst/>
            <a:cxnLst/>
            <a:rect l="l" t="t" r="r" b="b"/>
            <a:pathLst>
              <a:path w="6629400" h="329564">
                <a:moveTo>
                  <a:pt x="6629400" y="0"/>
                </a:moveTo>
                <a:lnTo>
                  <a:pt x="0" y="0"/>
                </a:lnTo>
                <a:lnTo>
                  <a:pt x="0" y="329184"/>
                </a:lnTo>
                <a:lnTo>
                  <a:pt x="6629400" y="329184"/>
                </a:lnTo>
                <a:lnTo>
                  <a:pt x="6629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336040"/>
            <a:ext cx="1421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123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650492"/>
            <a:ext cx="6629400" cy="330835"/>
          </a:xfrm>
          <a:custGeom>
            <a:avLst/>
            <a:gdLst/>
            <a:ahLst/>
            <a:cxnLst/>
            <a:rect l="l" t="t" r="r" b="b"/>
            <a:pathLst>
              <a:path w="6629400" h="330835">
                <a:moveTo>
                  <a:pt x="6629400" y="0"/>
                </a:moveTo>
                <a:lnTo>
                  <a:pt x="0" y="0"/>
                </a:lnTo>
                <a:lnTo>
                  <a:pt x="0" y="330708"/>
                </a:lnTo>
                <a:lnTo>
                  <a:pt x="6629400" y="330708"/>
                </a:lnTo>
                <a:lnTo>
                  <a:pt x="6629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666113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124</a:t>
            </a:r>
            <a:r>
              <a:rPr sz="1200" b="1" spc="-55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209800"/>
            <a:ext cx="6629400" cy="2308860"/>
          </a:xfrm>
          <a:custGeom>
            <a:avLst/>
            <a:gdLst/>
            <a:ahLst/>
            <a:cxnLst/>
            <a:rect l="l" t="t" r="r" b="b"/>
            <a:pathLst>
              <a:path w="6629400" h="2308860">
                <a:moveTo>
                  <a:pt x="6629400" y="0"/>
                </a:moveTo>
                <a:lnTo>
                  <a:pt x="0" y="0"/>
                </a:lnTo>
                <a:lnTo>
                  <a:pt x="0" y="2308860"/>
                </a:lnTo>
                <a:lnTo>
                  <a:pt x="6629400" y="2308860"/>
                </a:lnTo>
                <a:lnTo>
                  <a:pt x="6629400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225166"/>
            <a:ext cx="416496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Number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before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instantiation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0 </a:t>
            </a: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constructor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Susan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Baker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called. </a:t>
            </a: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constructor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Robert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Jones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called. </a:t>
            </a:r>
            <a:r>
              <a:rPr sz="1200" b="1" dirty="0">
                <a:latin typeface="Courier New"/>
                <a:cs typeface="Courier New"/>
              </a:rPr>
              <a:t>Number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after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instantiation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1937385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1: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Susan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Baker </a:t>
            </a:r>
            <a:r>
              <a:rPr sz="1200" b="1" dirty="0">
                <a:latin typeface="Courier New"/>
                <a:cs typeface="Courier New"/>
              </a:rPr>
              <a:t>Employee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2: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Robert</a:t>
            </a:r>
            <a:r>
              <a:rPr sz="1200" b="1" spc="-20" dirty="0">
                <a:latin typeface="Courier New"/>
                <a:cs typeface="Courier New"/>
              </a:rPr>
              <a:t> Jones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~Employee()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called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Susan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Baker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~Employee()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called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for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Robert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Jones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Number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after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deletion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6200" y="914400"/>
            <a:ext cx="917575" cy="539115"/>
          </a:xfrm>
          <a:custGeom>
            <a:avLst/>
            <a:gdLst/>
            <a:ahLst/>
            <a:cxnLst/>
            <a:rect l="l" t="t" r="r" b="b"/>
            <a:pathLst>
              <a:path w="917575" h="539115">
                <a:moveTo>
                  <a:pt x="68958" y="32912"/>
                </a:moveTo>
                <a:lnTo>
                  <a:pt x="62595" y="43826"/>
                </a:lnTo>
                <a:lnTo>
                  <a:pt x="911225" y="538861"/>
                </a:lnTo>
                <a:lnTo>
                  <a:pt x="917575" y="527938"/>
                </a:lnTo>
                <a:lnTo>
                  <a:pt x="68958" y="32912"/>
                </a:lnTo>
                <a:close/>
              </a:path>
              <a:path w="917575" h="539115">
                <a:moveTo>
                  <a:pt x="0" y="0"/>
                </a:moveTo>
                <a:lnTo>
                  <a:pt x="46609" y="71247"/>
                </a:lnTo>
                <a:lnTo>
                  <a:pt x="62595" y="43826"/>
                </a:lnTo>
                <a:lnTo>
                  <a:pt x="51688" y="37464"/>
                </a:lnTo>
                <a:lnTo>
                  <a:pt x="58038" y="26542"/>
                </a:lnTo>
                <a:lnTo>
                  <a:pt x="72671" y="26542"/>
                </a:lnTo>
                <a:lnTo>
                  <a:pt x="84962" y="5461"/>
                </a:lnTo>
                <a:lnTo>
                  <a:pt x="0" y="0"/>
                </a:lnTo>
                <a:close/>
              </a:path>
              <a:path w="917575" h="539115">
                <a:moveTo>
                  <a:pt x="58038" y="26542"/>
                </a:moveTo>
                <a:lnTo>
                  <a:pt x="51688" y="37464"/>
                </a:lnTo>
                <a:lnTo>
                  <a:pt x="62595" y="43826"/>
                </a:lnTo>
                <a:lnTo>
                  <a:pt x="68958" y="32912"/>
                </a:lnTo>
                <a:lnTo>
                  <a:pt x="58038" y="26542"/>
                </a:lnTo>
                <a:close/>
              </a:path>
              <a:path w="917575" h="539115">
                <a:moveTo>
                  <a:pt x="72671" y="26542"/>
                </a:moveTo>
                <a:lnTo>
                  <a:pt x="58038" y="26542"/>
                </a:lnTo>
                <a:lnTo>
                  <a:pt x="68958" y="32912"/>
                </a:lnTo>
                <a:lnTo>
                  <a:pt x="72671" y="2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1400" y="1748663"/>
            <a:ext cx="1833880" cy="2290445"/>
          </a:xfrm>
          <a:custGeom>
            <a:avLst/>
            <a:gdLst/>
            <a:ahLst/>
            <a:cxnLst/>
            <a:rect l="l" t="t" r="r" b="b"/>
            <a:pathLst>
              <a:path w="1833879" h="2290445">
                <a:moveTo>
                  <a:pt x="17907" y="2206625"/>
                </a:moveTo>
                <a:lnTo>
                  <a:pt x="0" y="2289937"/>
                </a:lnTo>
                <a:lnTo>
                  <a:pt x="77342" y="2254250"/>
                </a:lnTo>
                <a:lnTo>
                  <a:pt x="64980" y="2244344"/>
                </a:lnTo>
                <a:lnTo>
                  <a:pt x="44576" y="2244344"/>
                </a:lnTo>
                <a:lnTo>
                  <a:pt x="34671" y="2236343"/>
                </a:lnTo>
                <a:lnTo>
                  <a:pt x="42610" y="2226419"/>
                </a:lnTo>
                <a:lnTo>
                  <a:pt x="17907" y="2206625"/>
                </a:lnTo>
                <a:close/>
              </a:path>
              <a:path w="1833879" h="2290445">
                <a:moveTo>
                  <a:pt x="42610" y="2226419"/>
                </a:moveTo>
                <a:lnTo>
                  <a:pt x="34671" y="2236343"/>
                </a:lnTo>
                <a:lnTo>
                  <a:pt x="44576" y="2244344"/>
                </a:lnTo>
                <a:lnTo>
                  <a:pt x="52547" y="2234381"/>
                </a:lnTo>
                <a:lnTo>
                  <a:pt x="42610" y="2226419"/>
                </a:lnTo>
                <a:close/>
              </a:path>
              <a:path w="1833879" h="2290445">
                <a:moveTo>
                  <a:pt x="52547" y="2234381"/>
                </a:moveTo>
                <a:lnTo>
                  <a:pt x="44576" y="2244344"/>
                </a:lnTo>
                <a:lnTo>
                  <a:pt x="64980" y="2244344"/>
                </a:lnTo>
                <a:lnTo>
                  <a:pt x="52547" y="2234381"/>
                </a:lnTo>
                <a:close/>
              </a:path>
              <a:path w="1833879" h="2290445">
                <a:moveTo>
                  <a:pt x="1823847" y="0"/>
                </a:moveTo>
                <a:lnTo>
                  <a:pt x="42610" y="2226419"/>
                </a:lnTo>
                <a:lnTo>
                  <a:pt x="52547" y="2234381"/>
                </a:lnTo>
                <a:lnTo>
                  <a:pt x="1833752" y="7874"/>
                </a:lnTo>
                <a:lnTo>
                  <a:pt x="182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3800" y="1447800"/>
            <a:ext cx="2743200" cy="3079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400" b="1" spc="-10" dirty="0">
                <a:latin typeface="Courier New"/>
                <a:cs typeface="Courier New"/>
              </a:rPr>
              <a:t>count</a:t>
            </a:r>
            <a:r>
              <a:rPr sz="1400" b="1" spc="-47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Arial"/>
                <a:cs typeface="Arial"/>
              </a:rPr>
              <a:t>back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zero.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3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9448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462" rIns="0" bIns="0" rtlCol="0">
            <a:spAutoFit/>
          </a:bodyPr>
          <a:lstStyle/>
          <a:p>
            <a:pPr marL="28270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const</a:t>
            </a:r>
            <a:r>
              <a:rPr sz="4000" spc="-110" dirty="0"/>
              <a:t> </a:t>
            </a:r>
            <a:r>
              <a:rPr sz="4000" dirty="0"/>
              <a:t>Class</a:t>
            </a:r>
            <a:r>
              <a:rPr sz="4000" spc="-114" dirty="0"/>
              <a:t> </a:t>
            </a:r>
            <a:r>
              <a:rPr sz="4000" spc="-10" dirty="0"/>
              <a:t>Members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1150061"/>
            <a:ext cx="8910320" cy="418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72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member</a:t>
            </a:r>
            <a:r>
              <a:rPr sz="3200" b="1" spc="-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functions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data</a:t>
            </a:r>
            <a:r>
              <a:rPr sz="3200" b="1" spc="-8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C13DE"/>
                </a:solidFill>
                <a:latin typeface="Calibri"/>
                <a:cs typeface="Calibri"/>
              </a:rPr>
              <a:t>members</a:t>
            </a:r>
            <a:r>
              <a:rPr sz="32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also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C13DE"/>
                </a:solidFill>
                <a:latin typeface="Calibri"/>
                <a:cs typeface="Calibri"/>
              </a:rPr>
              <a:t>const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Member</a:t>
            </a:r>
            <a:r>
              <a:rPr sz="3200" b="1" spc="-5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Initializer</a:t>
            </a:r>
            <a:r>
              <a:rPr sz="3200" b="1" spc="-7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List: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30"/>
              </a:spcBef>
              <a:buFont typeface="Arial MT"/>
              <a:buChar char="–"/>
              <a:tabLst>
                <a:tab pos="756285" algn="l"/>
              </a:tabLst>
            </a:pP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Can</a:t>
            </a:r>
            <a:r>
              <a:rPr sz="3000" b="1" spc="2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be</a:t>
            </a:r>
            <a:r>
              <a:rPr sz="3000" b="1" spc="229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used</a:t>
            </a:r>
            <a:r>
              <a:rPr sz="3000" b="1" spc="229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to</a:t>
            </a:r>
            <a:r>
              <a:rPr sz="3000" b="1" spc="225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initialize</a:t>
            </a:r>
            <a:r>
              <a:rPr sz="3000" b="1" spc="235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both</a:t>
            </a:r>
            <a:r>
              <a:rPr sz="3000" b="1" spc="22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const</a:t>
            </a:r>
            <a:r>
              <a:rPr sz="3000" b="1" spc="22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220" dirty="0"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E1BC6"/>
                </a:solidFill>
                <a:latin typeface="Calibri"/>
                <a:cs typeface="Calibri"/>
              </a:rPr>
              <a:t>non-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const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members</a:t>
            </a:r>
            <a:endParaRPr sz="3000">
              <a:latin typeface="Calibri"/>
              <a:cs typeface="Calibri"/>
            </a:endParaRPr>
          </a:p>
          <a:p>
            <a:pPr marL="756285" marR="6350" lvl="1" indent="-287020">
              <a:lnSpc>
                <a:spcPct val="103299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2225675" algn="l"/>
                <a:tab pos="2983230" algn="l"/>
                <a:tab pos="4815205" algn="l"/>
                <a:tab pos="5782945" algn="l"/>
                <a:tab pos="6354445" algn="l"/>
                <a:tab pos="8058784" algn="l"/>
              </a:tabLst>
            </a:pPr>
            <a:r>
              <a:rPr sz="3000" b="1" spc="-10" dirty="0">
                <a:solidFill>
                  <a:srgbClr val="2E1BC6"/>
                </a:solidFill>
                <a:latin typeface="Courier New"/>
                <a:cs typeface="Courier New"/>
              </a:rPr>
              <a:t>const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s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references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	</a:t>
            </a:r>
            <a:r>
              <a:rPr sz="30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must</a:t>
            </a:r>
            <a:r>
              <a:rPr sz="3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	</a:t>
            </a:r>
            <a:r>
              <a:rPr sz="30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be</a:t>
            </a:r>
            <a:r>
              <a:rPr sz="3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	</a:t>
            </a:r>
            <a:r>
              <a:rPr sz="30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initialized</a:t>
            </a:r>
            <a:r>
              <a:rPr sz="3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using </a:t>
            </a:r>
            <a:r>
              <a:rPr sz="3000" b="1" dirty="0">
                <a:solidFill>
                  <a:srgbClr val="2E1BC6"/>
                </a:solidFill>
                <a:latin typeface="Calibri"/>
                <a:cs typeface="Calibri"/>
              </a:rPr>
              <a:t>member</a:t>
            </a:r>
            <a:r>
              <a:rPr sz="3000" b="1" spc="-4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initializer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1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059" y="107438"/>
            <a:ext cx="8544653" cy="668439"/>
          </a:xfrm>
          <a:prstGeom prst="rect">
            <a:avLst/>
          </a:prstGeom>
        </p:spPr>
        <p:txBody>
          <a:bodyPr vert="horz" wrap="square" lIns="0" tIns="113334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Member</a:t>
            </a:r>
            <a:r>
              <a:rPr sz="3600" spc="-105" dirty="0"/>
              <a:t> </a:t>
            </a:r>
            <a:r>
              <a:rPr sz="3600" spc="-10" dirty="0"/>
              <a:t>Initializer</a:t>
            </a:r>
            <a:r>
              <a:rPr sz="3600" spc="-95" dirty="0"/>
              <a:t> </a:t>
            </a:r>
            <a:r>
              <a:rPr sz="3600" dirty="0"/>
              <a:t>List</a:t>
            </a:r>
            <a:r>
              <a:rPr sz="3600" spc="-110" dirty="0"/>
              <a:t> </a:t>
            </a:r>
            <a:r>
              <a:rPr sz="3600" spc="-20" dirty="0"/>
              <a:t>(Non-</a:t>
            </a:r>
            <a:r>
              <a:rPr sz="3600" dirty="0"/>
              <a:t>const</a:t>
            </a:r>
            <a:r>
              <a:rPr sz="3600" spc="-90" dirty="0"/>
              <a:t> </a:t>
            </a:r>
            <a:r>
              <a:rPr sz="3600" spc="-10" dirty="0"/>
              <a:t>Members)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24968" y="914400"/>
            <a:ext cx="9019540" cy="45720"/>
          </a:xfrm>
          <a:custGeom>
            <a:avLst/>
            <a:gdLst/>
            <a:ahLst/>
            <a:cxnLst/>
            <a:rect l="l" t="t" r="r" b="b"/>
            <a:pathLst>
              <a:path w="9019540" h="45719">
                <a:moveTo>
                  <a:pt x="0" y="45720"/>
                </a:moveTo>
                <a:lnTo>
                  <a:pt x="9019031" y="45720"/>
                </a:lnTo>
                <a:lnTo>
                  <a:pt x="90190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2655" y="1134502"/>
            <a:ext cx="8922385" cy="5405120"/>
            <a:chOff x="142655" y="1134502"/>
            <a:chExt cx="8922385" cy="5405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55" y="1134502"/>
              <a:ext cx="8922385" cy="5404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4" y="2298191"/>
              <a:ext cx="8522208" cy="1798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2" y="2362200"/>
              <a:ext cx="8343900" cy="1620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1762" y="2343150"/>
              <a:ext cx="8382000" cy="1658620"/>
            </a:xfrm>
            <a:custGeom>
              <a:avLst/>
              <a:gdLst/>
              <a:ahLst/>
              <a:cxnLst/>
              <a:rect l="l" t="t" r="r" b="b"/>
              <a:pathLst>
                <a:path w="8382000" h="1658620">
                  <a:moveTo>
                    <a:pt x="0" y="1658112"/>
                  </a:moveTo>
                  <a:lnTo>
                    <a:pt x="8382000" y="1658112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1658112"/>
                  </a:lnTo>
                  <a:close/>
                </a:path>
              </a:pathLst>
            </a:custGeom>
            <a:ln w="38100">
              <a:solidFill>
                <a:srgbClr val="2C13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23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" y="109606"/>
            <a:ext cx="8763000" cy="695189"/>
          </a:xfrm>
          <a:prstGeom prst="rect">
            <a:avLst/>
          </a:prstGeom>
        </p:spPr>
        <p:txBody>
          <a:bodyPr vert="horz" wrap="square" lIns="0" tIns="78866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Member</a:t>
            </a:r>
            <a:r>
              <a:rPr sz="4000" spc="-165" dirty="0"/>
              <a:t> </a:t>
            </a:r>
            <a:r>
              <a:rPr sz="4000" spc="-10" dirty="0"/>
              <a:t>Initializer</a:t>
            </a:r>
            <a:r>
              <a:rPr sz="4000" spc="-135" dirty="0"/>
              <a:t> </a:t>
            </a:r>
            <a:r>
              <a:rPr sz="4000" dirty="0"/>
              <a:t>List</a:t>
            </a:r>
            <a:r>
              <a:rPr sz="4000" spc="-155" dirty="0"/>
              <a:t> </a:t>
            </a:r>
            <a:r>
              <a:rPr sz="4000" spc="-20" dirty="0"/>
              <a:t>(non-</a:t>
            </a:r>
            <a:r>
              <a:rPr sz="4000" dirty="0"/>
              <a:t>static</a:t>
            </a:r>
            <a:r>
              <a:rPr sz="4000" spc="-135" dirty="0"/>
              <a:t> </a:t>
            </a:r>
            <a:r>
              <a:rPr sz="4000" spc="-10" dirty="0"/>
              <a:t>const)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24968" y="914400"/>
            <a:ext cx="9019540" cy="45720"/>
          </a:xfrm>
          <a:custGeom>
            <a:avLst/>
            <a:gdLst/>
            <a:ahLst/>
            <a:cxnLst/>
            <a:rect l="l" t="t" r="r" b="b"/>
            <a:pathLst>
              <a:path w="9019540" h="45719">
                <a:moveTo>
                  <a:pt x="0" y="45720"/>
                </a:moveTo>
                <a:lnTo>
                  <a:pt x="9019031" y="45720"/>
                </a:lnTo>
                <a:lnTo>
                  <a:pt x="90190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69" y="1243132"/>
            <a:ext cx="7228253" cy="40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49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wrap="square" lIns="0" tIns="78866" rIns="0" bIns="0" rtlCol="0">
            <a:spAutoFit/>
          </a:bodyPr>
          <a:lstStyle/>
          <a:p>
            <a:pPr marL="80899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Member</a:t>
            </a:r>
            <a:r>
              <a:rPr sz="4000" spc="-140" dirty="0"/>
              <a:t> </a:t>
            </a:r>
            <a:r>
              <a:rPr sz="4000" spc="-10" dirty="0"/>
              <a:t>Initializer</a:t>
            </a:r>
            <a:r>
              <a:rPr sz="4000" spc="-120" dirty="0"/>
              <a:t> </a:t>
            </a:r>
            <a:r>
              <a:rPr sz="4000" dirty="0"/>
              <a:t>List</a:t>
            </a:r>
            <a:r>
              <a:rPr sz="4000" spc="-145" dirty="0"/>
              <a:t> </a:t>
            </a:r>
            <a:r>
              <a:rPr sz="4000" spc="-10" dirty="0"/>
              <a:t>(References)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124968" y="914400"/>
            <a:ext cx="9019540" cy="45720"/>
          </a:xfrm>
          <a:custGeom>
            <a:avLst/>
            <a:gdLst/>
            <a:ahLst/>
            <a:cxnLst/>
            <a:rect l="l" t="t" r="r" b="b"/>
            <a:pathLst>
              <a:path w="9019540" h="45719">
                <a:moveTo>
                  <a:pt x="0" y="45720"/>
                </a:moveTo>
                <a:lnTo>
                  <a:pt x="9019031" y="45720"/>
                </a:lnTo>
                <a:lnTo>
                  <a:pt x="9019031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308848" cy="47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93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0" y="609600"/>
                </a:moveTo>
                <a:lnTo>
                  <a:pt x="9144000" y="609600"/>
                </a:lnTo>
                <a:lnTo>
                  <a:pt x="9144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822" y="89074"/>
            <a:ext cx="8561832" cy="431451"/>
          </a:xfrm>
          <a:prstGeom prst="rect">
            <a:avLst/>
          </a:prstGeom>
        </p:spPr>
        <p:txBody>
          <a:bodyPr vert="horz" wrap="square" lIns="0" tIns="61518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Member</a:t>
            </a:r>
            <a:r>
              <a:rPr sz="2400" spc="-85" dirty="0"/>
              <a:t> </a:t>
            </a:r>
            <a:r>
              <a:rPr sz="2400" dirty="0"/>
              <a:t>Initializer</a:t>
            </a:r>
            <a:r>
              <a:rPr sz="2400" spc="-60" dirty="0"/>
              <a:t> </a:t>
            </a:r>
            <a:r>
              <a:rPr sz="2400" dirty="0"/>
              <a:t>List</a:t>
            </a:r>
            <a:r>
              <a:rPr sz="2400" spc="-75" dirty="0"/>
              <a:t> </a:t>
            </a:r>
            <a:r>
              <a:rPr sz="2400" dirty="0"/>
              <a:t>(member</a:t>
            </a:r>
            <a:r>
              <a:rPr sz="2400" spc="-80" dirty="0"/>
              <a:t> </a:t>
            </a:r>
            <a:r>
              <a:rPr sz="2400" dirty="0"/>
              <a:t>object,</a:t>
            </a:r>
            <a:r>
              <a:rPr sz="2400" spc="-65" dirty="0"/>
              <a:t> </a:t>
            </a:r>
            <a:r>
              <a:rPr sz="2400" dirty="0"/>
              <a:t>no</a:t>
            </a:r>
            <a:r>
              <a:rPr sz="2400" spc="-75" dirty="0"/>
              <a:t> </a:t>
            </a:r>
            <a:r>
              <a:rPr sz="2400" spc="-10" dirty="0"/>
              <a:t>default</a:t>
            </a:r>
            <a:r>
              <a:rPr sz="2400" spc="-70" dirty="0"/>
              <a:t> </a:t>
            </a:r>
            <a:r>
              <a:rPr sz="2400" spc="-10" dirty="0"/>
              <a:t>constructor)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4968" y="1143000"/>
            <a:ext cx="9019540" cy="5715000"/>
            <a:chOff x="124968" y="609600"/>
            <a:chExt cx="9019540" cy="6248400"/>
          </a:xfrm>
        </p:grpSpPr>
        <p:sp>
          <p:nvSpPr>
            <p:cNvPr id="5" name="object 5"/>
            <p:cNvSpPr/>
            <p:nvPr/>
          </p:nvSpPr>
          <p:spPr>
            <a:xfrm>
              <a:off x="124968" y="609600"/>
              <a:ext cx="9019540" cy="45720"/>
            </a:xfrm>
            <a:custGeom>
              <a:avLst/>
              <a:gdLst/>
              <a:ahLst/>
              <a:cxnLst/>
              <a:rect l="l" t="t" r="r" b="b"/>
              <a:pathLst>
                <a:path w="9019540" h="45720">
                  <a:moveTo>
                    <a:pt x="0" y="45720"/>
                  </a:moveTo>
                  <a:lnTo>
                    <a:pt x="9019031" y="45720"/>
                  </a:lnTo>
                  <a:lnTo>
                    <a:pt x="901903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655318"/>
              <a:ext cx="7426452" cy="6202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130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7394" y="65512"/>
            <a:ext cx="8172450" cy="901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UML Diagram for Class and Object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68054"/>
              </p:ext>
            </p:extLst>
          </p:nvPr>
        </p:nvGraphicFramePr>
        <p:xfrm>
          <a:off x="181292" y="1219200"/>
          <a:ext cx="878141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icture" r:id="rId4" imgW="3860292" imgH="1466088" progId="Word.Picture.8">
                  <p:embed/>
                </p:oleObj>
              </mc:Choice>
              <mc:Fallback>
                <p:oleObj name="Picture" r:id="rId4" imgW="3860292" imgH="1466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" y="1219200"/>
                        <a:ext cx="8781415" cy="3657600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9138285" cy="1214755"/>
          </a:xfrm>
          <a:custGeom>
            <a:avLst/>
            <a:gdLst/>
            <a:ahLst/>
            <a:cxnLst/>
            <a:rect l="l" t="t" r="r" b="b"/>
            <a:pathLst>
              <a:path w="9138285" h="1214755">
                <a:moveTo>
                  <a:pt x="9137904" y="0"/>
                </a:moveTo>
                <a:lnTo>
                  <a:pt x="0" y="0"/>
                </a:lnTo>
                <a:lnTo>
                  <a:pt x="0" y="1214627"/>
                </a:lnTo>
                <a:lnTo>
                  <a:pt x="9137904" y="1214627"/>
                </a:lnTo>
                <a:lnTo>
                  <a:pt x="9137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32" y="-42595"/>
            <a:ext cx="862520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865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Member</a:t>
            </a:r>
            <a:r>
              <a:rPr sz="4000" spc="-160" dirty="0"/>
              <a:t> </a:t>
            </a:r>
            <a:r>
              <a:rPr sz="4000" spc="-10" dirty="0"/>
              <a:t>Initializer</a:t>
            </a:r>
            <a:r>
              <a:rPr sz="4000" spc="-135" dirty="0"/>
              <a:t> </a:t>
            </a:r>
            <a:r>
              <a:rPr sz="4000" spc="-20" dirty="0"/>
              <a:t>List </a:t>
            </a:r>
            <a:r>
              <a:rPr sz="4000" spc="-20" dirty="0">
                <a:solidFill>
                  <a:srgbClr val="C00000"/>
                </a:solidFill>
              </a:rPr>
              <a:t>(parameter</a:t>
            </a:r>
            <a:r>
              <a:rPr sz="4000" spc="-10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name</a:t>
            </a:r>
            <a:r>
              <a:rPr sz="4000" spc="-12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same</a:t>
            </a:r>
            <a:r>
              <a:rPr sz="4000" spc="-114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as</a:t>
            </a:r>
            <a:r>
              <a:rPr sz="4000" spc="-12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data</a:t>
            </a:r>
            <a:r>
              <a:rPr sz="4000" spc="-120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member)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6200" y="1246632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532876" cy="50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3" y="944879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3354" y="85089"/>
            <a:ext cx="3671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Pointer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549" y="1151966"/>
            <a:ext cx="8798560" cy="544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000" b="1" i="1" dirty="0">
                <a:solidFill>
                  <a:srgbClr val="B80000"/>
                </a:solidFill>
                <a:latin typeface="Calibri"/>
                <a:cs typeface="Calibri"/>
              </a:rPr>
              <a:t>this</a:t>
            </a:r>
            <a:r>
              <a:rPr sz="3000" b="1" i="1" spc="58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keyword</a:t>
            </a:r>
            <a:r>
              <a:rPr sz="3000" b="1" spc="59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is</a:t>
            </a:r>
            <a:r>
              <a:rPr sz="3000" b="1" spc="5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</a:t>
            </a:r>
            <a:r>
              <a:rPr sz="3000" b="1" spc="580" dirty="0"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special</a:t>
            </a:r>
            <a:r>
              <a:rPr sz="3000" b="1" u="sng" spc="565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built-</a:t>
            </a:r>
            <a:r>
              <a:rPr sz="30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in</a:t>
            </a:r>
            <a:r>
              <a:rPr sz="3000" b="1" u="sng" spc="57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pointer</a:t>
            </a:r>
            <a:r>
              <a:rPr sz="3000" b="1" u="sng" spc="59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2E1BC6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(</a:t>
            </a:r>
            <a:r>
              <a:rPr sz="3000" b="1" u="sng" spc="-10" dirty="0">
                <a:solidFill>
                  <a:srgbClr val="FF0000"/>
                </a:solidFill>
                <a:uFill>
                  <a:solidFill>
                    <a:srgbClr val="2E1BC6"/>
                  </a:solidFill>
                </a:uFill>
                <a:latin typeface="Calibri"/>
                <a:cs typeface="Calibri"/>
              </a:rPr>
              <a:t>constant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pointer</a:t>
            </a:r>
            <a:r>
              <a:rPr sz="3000" b="1" u="sng" dirty="0">
                <a:solidFill>
                  <a:srgbClr val="2E1BC6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)</a:t>
            </a:r>
            <a:r>
              <a:rPr sz="3000" b="1" u="sng" spc="-75" dirty="0">
                <a:solidFill>
                  <a:srgbClr val="2E1BC6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that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E1BC6"/>
                </a:solidFill>
                <a:latin typeface="Calibri"/>
                <a:cs typeface="Calibri"/>
              </a:rPr>
              <a:t>references</a:t>
            </a:r>
            <a:r>
              <a:rPr sz="3000" b="1" spc="-100" dirty="0">
                <a:solidFill>
                  <a:srgbClr val="2E1BC6"/>
                </a:solidFill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to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calling</a:t>
            </a:r>
            <a:r>
              <a:rPr sz="3000" b="1" spc="-8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3000" b="1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00007C"/>
              </a:buClr>
              <a:buFont typeface="Wingdings"/>
              <a:buChar char=""/>
            </a:pP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000" b="1" dirty="0">
                <a:solidFill>
                  <a:srgbClr val="B80000"/>
                </a:solidFill>
                <a:latin typeface="Calibri"/>
                <a:cs typeface="Calibri"/>
              </a:rPr>
              <a:t>this</a:t>
            </a:r>
            <a:r>
              <a:rPr sz="3000" b="1" spc="63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pointer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passed</a:t>
            </a:r>
            <a:r>
              <a:rPr sz="3000" spc="6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6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620" dirty="0"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hidden</a:t>
            </a:r>
            <a:r>
              <a:rPr sz="3000" b="1" u="sng" spc="64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argument</a:t>
            </a:r>
            <a:r>
              <a:rPr sz="3000" b="1" u="sng" spc="595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6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all </a:t>
            </a:r>
            <a:r>
              <a:rPr sz="3000" b="1" u="sng" spc="-2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non-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static</a:t>
            </a:r>
            <a:r>
              <a:rPr sz="3000" b="1" u="sng" spc="-6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member</a:t>
            </a:r>
            <a:r>
              <a:rPr sz="3000" b="1" u="sng" spc="-45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function</a:t>
            </a:r>
            <a:r>
              <a:rPr sz="3000" b="1" spc="-4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available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local </a:t>
            </a:r>
            <a:r>
              <a:rPr sz="3000" b="1" dirty="0">
                <a:latin typeface="Calibri"/>
                <a:cs typeface="Calibri"/>
              </a:rPr>
              <a:t>variable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body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static</a:t>
            </a:r>
            <a:r>
              <a:rPr sz="30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811530" marR="6350" lvl="1" indent="-342265" algn="just">
              <a:lnSpc>
                <a:spcPct val="100000"/>
              </a:lnSpc>
              <a:spcBef>
                <a:spcPts val="7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8128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sz="3000" b="1" u="sng" spc="5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part</a:t>
            </a:r>
            <a:r>
              <a:rPr sz="3000" b="1" u="sng" spc="5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000" b="1" u="sng" spc="5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3000" b="1" u="sng" spc="5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</a:t>
            </a:r>
            <a:r>
              <a:rPr sz="3000" b="1" u="sng" spc="5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itself</a:t>
            </a:r>
            <a:r>
              <a:rPr sz="3000" b="1" u="sng" spc="5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0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sz="3000" b="1" u="sng" spc="5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pointer</a:t>
            </a:r>
            <a:r>
              <a:rPr sz="3000" b="1" u="sng" spc="550" dirty="0">
                <a:solidFill>
                  <a:srgbClr val="2C13D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3000" b="1" u="sng" spc="540" dirty="0">
                <a:solidFill>
                  <a:srgbClr val="2C13D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25" dirty="0">
                <a:solidFill>
                  <a:srgbClr val="2C13D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sz="3000" b="1" spc="-25" dirty="0">
                <a:solidFill>
                  <a:srgbClr val="2C13DE"/>
                </a:solidFill>
                <a:latin typeface="Calibri"/>
                <a:cs typeface="Calibri"/>
              </a:rPr>
              <a:t> 	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reflected</a:t>
            </a:r>
            <a:r>
              <a:rPr sz="3000" b="1" u="sng" spc="-95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with</a:t>
            </a:r>
            <a:r>
              <a:rPr sz="3000" b="1" u="sng" spc="-8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2C13DE"/>
                </a:solidFill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sizeof(object)</a:t>
            </a:r>
            <a:r>
              <a:rPr sz="3000" b="1" u="sng" spc="-10" dirty="0">
                <a:uFill>
                  <a:solidFill>
                    <a:srgbClr val="2C13DE"/>
                  </a:solidFill>
                </a:uFill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90"/>
              </a:spcBef>
              <a:buClr>
                <a:srgbClr val="00007C"/>
              </a:buClr>
              <a:buFont typeface="Wingdings"/>
              <a:buChar char=""/>
            </a:pP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1184275" algn="l"/>
                <a:tab pos="1815464" algn="l"/>
                <a:tab pos="2804795" algn="l"/>
                <a:tab pos="3364229" algn="l"/>
                <a:tab pos="4601845" algn="l"/>
                <a:tab pos="6155055" algn="l"/>
                <a:tab pos="7810500" algn="l"/>
              </a:tabLst>
            </a:pPr>
            <a:r>
              <a:rPr sz="3000" b="1" spc="-25" dirty="0">
                <a:latin typeface="Calibri"/>
                <a:cs typeface="Calibri"/>
              </a:rPr>
              <a:t>Can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25" dirty="0">
                <a:latin typeface="Calibri"/>
                <a:cs typeface="Calibri"/>
              </a:rPr>
              <a:t>be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b="1" spc="-20" dirty="0">
                <a:latin typeface="Calibri"/>
                <a:cs typeface="Calibri"/>
              </a:rPr>
              <a:t>used</a:t>
            </a:r>
            <a:r>
              <a:rPr sz="3000" b="1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access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instance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variables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within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constructors</a:t>
            </a:r>
            <a:r>
              <a:rPr sz="3000" b="1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C13DE"/>
                </a:solidFill>
                <a:latin typeface="Calibri"/>
                <a:cs typeface="Calibri"/>
              </a:rPr>
              <a:t>member</a:t>
            </a:r>
            <a:r>
              <a:rPr sz="3000" b="1" spc="-2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113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873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>
                <a:solidFill>
                  <a:srgbClr val="FF0000"/>
                </a:solidFill>
              </a:rPr>
              <a:t>this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668" y="982457"/>
            <a:ext cx="8343900" cy="523367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Examples</a:t>
            </a:r>
            <a:r>
              <a:rPr sz="3200" b="1" spc="-8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using</a:t>
            </a:r>
            <a:r>
              <a:rPr sz="3200" b="1" spc="-7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ourier New"/>
                <a:cs typeface="Courier New"/>
              </a:rPr>
              <a:t>this</a:t>
            </a:r>
            <a:endParaRPr sz="32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member</a:t>
            </a:r>
            <a:r>
              <a:rPr sz="2800" b="1" spc="-6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function</a:t>
            </a:r>
            <a:r>
              <a:rPr sz="2800" b="1" spc="-6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print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member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ourier New"/>
                <a:cs typeface="Courier New"/>
              </a:rPr>
              <a:t>x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either</a:t>
            </a:r>
            <a:endParaRPr sz="2800">
              <a:latin typeface="Calibri"/>
              <a:cs typeface="Calibri"/>
            </a:endParaRPr>
          </a:p>
          <a:p>
            <a:pPr marL="2938780">
              <a:lnSpc>
                <a:spcPct val="100000"/>
              </a:lnSpc>
              <a:spcBef>
                <a:spcPts val="585"/>
              </a:spcBef>
            </a:pPr>
            <a:r>
              <a:rPr sz="2400" b="1" spc="-10" dirty="0">
                <a:solidFill>
                  <a:srgbClr val="008000"/>
                </a:solidFill>
                <a:latin typeface="Courier New"/>
                <a:cs typeface="Courier New"/>
              </a:rPr>
              <a:t>this-</a:t>
            </a:r>
            <a:r>
              <a:rPr sz="2400" b="1" spc="-25" dirty="0">
                <a:solidFill>
                  <a:srgbClr val="008000"/>
                </a:solidFill>
                <a:latin typeface="Courier New"/>
                <a:cs typeface="Courier New"/>
              </a:rPr>
              <a:t>&gt;x;</a:t>
            </a:r>
            <a:endParaRPr sz="2400">
              <a:latin typeface="Courier New"/>
              <a:cs typeface="Courier New"/>
            </a:endParaRPr>
          </a:p>
          <a:p>
            <a:pPr marR="1791970" algn="ctr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2938780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008000"/>
                </a:solidFill>
                <a:latin typeface="Courier New"/>
                <a:cs typeface="Courier New"/>
              </a:rPr>
              <a:t>(*this).x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b="1" u="sng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cs typeface="Calibri"/>
              </a:rPr>
              <a:t>Cascaded</a:t>
            </a:r>
            <a:r>
              <a:rPr sz="3200" b="1" spc="-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member</a:t>
            </a:r>
            <a:r>
              <a:rPr sz="3200" b="1" spc="-4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B80000"/>
                </a:solidFill>
                <a:latin typeface="Calibri"/>
                <a:cs typeface="Calibri"/>
              </a:rPr>
              <a:t>function</a:t>
            </a:r>
            <a:r>
              <a:rPr sz="3200" b="1" spc="-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B80000"/>
                </a:solidFill>
                <a:latin typeface="Calibri"/>
                <a:cs typeface="Calibri"/>
              </a:rPr>
              <a:t>calls:</a:t>
            </a:r>
            <a:endParaRPr sz="3200">
              <a:latin typeface="Calibri"/>
              <a:cs typeface="Calibri"/>
            </a:endParaRPr>
          </a:p>
          <a:p>
            <a:pPr marL="755015" marR="423545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Function</a:t>
            </a:r>
            <a:r>
              <a:rPr sz="2800" b="1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returns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reference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pointer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same 	</a:t>
            </a:r>
            <a:r>
              <a:rPr sz="2800" b="1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  <a:spcBef>
                <a:spcPts val="43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return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*this;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C13DE"/>
                </a:solidFill>
                <a:latin typeface="Calibri"/>
                <a:cs typeface="Calibri"/>
              </a:rPr>
              <a:t>functions</a:t>
            </a:r>
            <a:r>
              <a:rPr sz="2800" b="1" spc="-95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operate</a:t>
            </a:r>
            <a:r>
              <a:rPr sz="2800" b="1" spc="-5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13DE"/>
                </a:solidFill>
                <a:latin typeface="Calibri"/>
                <a:cs typeface="Calibri"/>
              </a:rPr>
              <a:t>pointer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3" y="94488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400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476" y="-45008"/>
            <a:ext cx="4556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Using</a:t>
            </a:r>
            <a:r>
              <a:rPr sz="4000" spc="-80" dirty="0"/>
              <a:t> </a:t>
            </a:r>
            <a:r>
              <a:rPr sz="4000" dirty="0"/>
              <a:t>the</a:t>
            </a:r>
            <a:r>
              <a:rPr sz="4000" spc="-85" dirty="0"/>
              <a:t> </a:t>
            </a:r>
            <a:r>
              <a:rPr sz="4000" dirty="0"/>
              <a:t>this</a:t>
            </a:r>
            <a:r>
              <a:rPr sz="4000" spc="-70" dirty="0"/>
              <a:t> </a:t>
            </a:r>
            <a:r>
              <a:rPr sz="4000" spc="-10" dirty="0"/>
              <a:t>Pointer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4488" y="533400"/>
            <a:ext cx="9050020" cy="6324600"/>
          </a:xfrm>
          <a:custGeom>
            <a:avLst/>
            <a:gdLst/>
            <a:ahLst/>
            <a:cxnLst/>
            <a:rect l="l" t="t" r="r" b="b"/>
            <a:pathLst>
              <a:path w="9050020" h="6324600">
                <a:moveTo>
                  <a:pt x="9049512" y="6324596"/>
                </a:moveTo>
                <a:lnTo>
                  <a:pt x="9049512" y="0"/>
                </a:lnTo>
                <a:lnTo>
                  <a:pt x="0" y="0"/>
                </a:lnTo>
                <a:lnTo>
                  <a:pt x="0" y="6324596"/>
                </a:lnTo>
                <a:lnTo>
                  <a:pt x="9049512" y="6324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228" y="464757"/>
            <a:ext cx="8877935" cy="61639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solidFill>
                  <a:srgbClr val="B80000"/>
                </a:solidFill>
                <a:latin typeface="Calibri"/>
                <a:cs typeface="Calibri"/>
              </a:rPr>
              <a:t>Example</a:t>
            </a:r>
            <a:r>
              <a:rPr sz="2700" b="1" spc="-70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B80000"/>
                </a:solidFill>
                <a:latin typeface="Calibri"/>
                <a:cs typeface="Calibri"/>
              </a:rPr>
              <a:t>cascaded</a:t>
            </a:r>
            <a:r>
              <a:rPr sz="2700" b="1" spc="-7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B80000"/>
                </a:solidFill>
                <a:latin typeface="Calibri"/>
                <a:cs typeface="Calibri"/>
              </a:rPr>
              <a:t>member</a:t>
            </a:r>
            <a:r>
              <a:rPr sz="2700" b="1" spc="-6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B80000"/>
                </a:solidFill>
                <a:latin typeface="Calibri"/>
                <a:cs typeface="Calibri"/>
              </a:rPr>
              <a:t>function</a:t>
            </a:r>
            <a:r>
              <a:rPr sz="2700" b="1" spc="-75" dirty="0">
                <a:solidFill>
                  <a:srgbClr val="B800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B80000"/>
                </a:solidFill>
                <a:latin typeface="Calibri"/>
                <a:cs typeface="Calibri"/>
              </a:rPr>
              <a:t>calls:</a:t>
            </a:r>
            <a:endParaRPr sz="2700">
              <a:latin typeface="Calibri"/>
              <a:cs typeface="Calibri"/>
            </a:endParaRPr>
          </a:p>
          <a:p>
            <a:pPr marL="754380" marR="5080" lvl="1" indent="-285115">
              <a:lnSpc>
                <a:spcPts val="2590"/>
              </a:lnSpc>
              <a:spcBef>
                <a:spcPts val="60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C13DE"/>
                </a:solidFill>
                <a:latin typeface="Courier New"/>
                <a:cs typeface="Courier New"/>
              </a:rPr>
              <a:t>setHour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C13DE"/>
                </a:solidFill>
                <a:latin typeface="Courier New"/>
                <a:cs typeface="Courier New"/>
              </a:rPr>
              <a:t>setMinute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C13DE"/>
                </a:solidFill>
                <a:latin typeface="Courier New"/>
                <a:cs typeface="Courier New"/>
              </a:rPr>
              <a:t>setSecond</a:t>
            </a:r>
            <a:r>
              <a:rPr sz="2400" b="1" spc="-925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all 	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*</a:t>
            </a:r>
            <a:r>
              <a:rPr sz="2400" b="1" spc="-10" dirty="0">
                <a:solidFill>
                  <a:srgbClr val="2C13DE"/>
                </a:solidFill>
                <a:latin typeface="Courier New"/>
                <a:cs typeface="Courier New"/>
              </a:rPr>
              <a:t>this</a:t>
            </a:r>
            <a:r>
              <a:rPr sz="2400" b="1" spc="-915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i="1" dirty="0">
                <a:latin typeface="Calibri"/>
                <a:cs typeface="Calibri"/>
              </a:rPr>
              <a:t>reference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to</a:t>
            </a:r>
            <a:r>
              <a:rPr sz="2400" b="1" i="1" spc="-6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an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C13DE"/>
                </a:solidFill>
                <a:latin typeface="Calibri"/>
                <a:cs typeface="Calibri"/>
              </a:rPr>
              <a:t>object</a:t>
            </a:r>
            <a:r>
              <a:rPr sz="2400" b="1" spc="-4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consider:</a:t>
            </a:r>
            <a:endParaRPr sz="24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54"/>
              </a:spcBef>
            </a:pPr>
            <a:r>
              <a:rPr sz="2400" b="1" spc="-10" dirty="0">
                <a:latin typeface="Courier New"/>
                <a:cs typeface="Courier New"/>
              </a:rPr>
              <a:t>t.setHour(1).setMinute(2).setSecond(3);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400">
              <a:latin typeface="Courier New"/>
              <a:cs typeface="Courier New"/>
            </a:endParaRPr>
          </a:p>
          <a:p>
            <a:pPr marL="756285" marR="132080" indent="-287020">
              <a:lnSpc>
                <a:spcPts val="262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C13DE"/>
                </a:solidFill>
                <a:latin typeface="Courier New"/>
                <a:cs typeface="Courier New"/>
              </a:rPr>
              <a:t>t.setHour(1)</a:t>
            </a:r>
            <a:r>
              <a:rPr sz="2400" dirty="0">
                <a:solidFill>
                  <a:srgbClr val="2C13DE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2C13D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C13DE"/>
                </a:solidFill>
                <a:latin typeface="Courier New"/>
                <a:cs typeface="Courier New"/>
              </a:rPr>
              <a:t>*this</a:t>
            </a:r>
            <a:r>
              <a:rPr sz="2400" b="1" spc="-915" dirty="0">
                <a:solidFill>
                  <a:srgbClr val="2C13DE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(reference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object)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expression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becomes</a:t>
            </a:r>
            <a:endParaRPr sz="24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180"/>
              </a:spcBef>
            </a:pPr>
            <a:r>
              <a:rPr sz="2400" b="1" spc="-10" dirty="0">
                <a:latin typeface="Courier New"/>
                <a:cs typeface="Courier New"/>
              </a:rPr>
              <a:t>t.setMinute(2).setSecond(3);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C13DE"/>
                </a:solidFill>
                <a:latin typeface="Courier New"/>
                <a:cs typeface="Courier New"/>
              </a:rPr>
              <a:t>t.setMinute(2)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returns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reference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endParaRPr sz="24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50"/>
              </a:spcBef>
            </a:pPr>
            <a:r>
              <a:rPr sz="2400" b="1" spc="-10" dirty="0">
                <a:solidFill>
                  <a:srgbClr val="2C13DE"/>
                </a:solidFill>
                <a:latin typeface="Courier New"/>
                <a:cs typeface="Courier New"/>
              </a:rPr>
              <a:t>t.setSecond(3);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C13DE"/>
                </a:solidFill>
                <a:latin typeface="Courier New"/>
                <a:cs typeface="Courier New"/>
              </a:rPr>
              <a:t>t.setSecond(3)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endParaRPr sz="24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Courier New"/>
                <a:cs typeface="Courier New"/>
              </a:rPr>
              <a:t>t;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 no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effect)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3" y="609600"/>
            <a:ext cx="9067800" cy="45720"/>
          </a:xfrm>
          <a:custGeom>
            <a:avLst/>
            <a:gdLst/>
            <a:ahLst/>
            <a:cxnLst/>
            <a:rect l="l" t="t" r="r" b="b"/>
            <a:pathLst>
              <a:path w="9067800" h="4572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7617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05600" cy="2143125"/>
          </a:xfrm>
          <a:custGeom>
            <a:avLst/>
            <a:gdLst/>
            <a:ahLst/>
            <a:cxnLst/>
            <a:rect l="l" t="t" r="r" b="b"/>
            <a:pathLst>
              <a:path w="6705600" h="2143125">
                <a:moveTo>
                  <a:pt x="6705600" y="214896"/>
                </a:moveTo>
                <a:lnTo>
                  <a:pt x="0" y="214896"/>
                </a:lnTo>
                <a:lnTo>
                  <a:pt x="0" y="428244"/>
                </a:lnTo>
                <a:lnTo>
                  <a:pt x="0" y="643128"/>
                </a:lnTo>
                <a:lnTo>
                  <a:pt x="0" y="2142744"/>
                </a:lnTo>
                <a:lnTo>
                  <a:pt x="6705600" y="2142744"/>
                </a:lnTo>
                <a:lnTo>
                  <a:pt x="6705600" y="428244"/>
                </a:lnTo>
                <a:lnTo>
                  <a:pt x="6705600" y="214896"/>
                </a:lnTo>
                <a:close/>
              </a:path>
              <a:path w="6705600" h="2143125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19398" y="1898396"/>
            <a:ext cx="2048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default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constructor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42743"/>
            <a:ext cx="6705600" cy="1929764"/>
          </a:xfrm>
          <a:custGeom>
            <a:avLst/>
            <a:gdLst/>
            <a:ahLst/>
            <a:cxnLst/>
            <a:rect l="l" t="t" r="r" b="b"/>
            <a:pathLst>
              <a:path w="6705600" h="1929764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9768"/>
                </a:lnTo>
                <a:lnTo>
                  <a:pt x="0" y="1929384"/>
                </a:lnTo>
                <a:lnTo>
                  <a:pt x="5562600" y="1929384"/>
                </a:lnTo>
                <a:lnTo>
                  <a:pt x="5562600" y="1714500"/>
                </a:lnTo>
                <a:lnTo>
                  <a:pt x="5562600" y="1501140"/>
                </a:lnTo>
                <a:lnTo>
                  <a:pt x="6705600" y="1501140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-61990"/>
            <a:ext cx="5388610" cy="40982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45"/>
              </a:spcBef>
              <a:tabLst>
                <a:tab pos="304800" algn="l"/>
              </a:tabLst>
            </a:pP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Fig.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7.7: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fig07_07.cpp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2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Using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this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pointer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refer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object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members.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2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5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&lt;iostream&gt;</a:t>
            </a:r>
            <a:endParaRPr sz="12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245"/>
              </a:spcBef>
            </a:pP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5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std::cout;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5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std::endl;</a:t>
            </a:r>
            <a:endParaRPr sz="12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245"/>
              </a:spcBef>
            </a:pP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8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class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Test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8"/>
              <a:tabLst>
                <a:tab pos="304800" algn="l"/>
              </a:tabLst>
            </a:pP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public: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8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Test(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8"/>
              <a:tabLst>
                <a:tab pos="5810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void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print()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8"/>
              <a:tabLst>
                <a:tab pos="304800" algn="l"/>
              </a:tabLst>
            </a:pP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private: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8"/>
              <a:tabLst>
                <a:tab pos="5810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14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15</a:t>
            </a:r>
            <a:endParaRPr sz="1200">
              <a:latin typeface="Courier New"/>
              <a:cs typeface="Courier New"/>
            </a:endParaRPr>
          </a:p>
          <a:p>
            <a:pPr marL="12700" marR="840105">
              <a:lnSpc>
                <a:spcPct val="117200"/>
              </a:lnSpc>
              <a:tabLst>
                <a:tab pos="3253104" algn="l"/>
              </a:tabLst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16</a:t>
            </a:r>
            <a:r>
              <a:rPr sz="1200" b="1" spc="114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Test::Test(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{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x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constructor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17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18"/>
              <a:tabLst>
                <a:tab pos="304800" algn="l"/>
                <a:tab pos="27908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void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Test::print()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(</a:t>
            </a:r>
            <a:r>
              <a:rPr sz="1200" b="1" spc="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)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around *this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required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18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72127"/>
            <a:ext cx="6705600" cy="428625"/>
          </a:xfrm>
          <a:custGeom>
            <a:avLst/>
            <a:gdLst/>
            <a:ahLst/>
            <a:cxnLst/>
            <a:rect l="l" t="t" r="r" b="b"/>
            <a:pathLst>
              <a:path w="6705600" h="428625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8244"/>
                </a:lnTo>
                <a:lnTo>
                  <a:pt x="6705600" y="42824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690" y="4080252"/>
          <a:ext cx="3855719" cy="38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1240"/>
                        </a:lnSpc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240"/>
                        </a:lnSpc>
                      </a:pPr>
                      <a:r>
                        <a:rPr sz="1200" b="1" spc="-50" dirty="0">
                          <a:latin typeface="Courier New"/>
                          <a:cs typeface="Courier New"/>
                        </a:rPr>
                        <a:t>"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24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12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b="1" spc="-50" dirty="0">
                          <a:latin typeface="Courier New"/>
                          <a:cs typeface="Courier New"/>
                        </a:rPr>
                        <a:t>"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200" b="1" spc="-25" dirty="0">
                          <a:solidFill>
                            <a:srgbClr val="4D8DFF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405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"\n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405"/>
                        </a:lnSpc>
                      </a:pPr>
                      <a:r>
                        <a:rPr sz="1200" b="1" spc="-10" dirty="0">
                          <a:latin typeface="Courier New"/>
                          <a:cs typeface="Courier New"/>
                        </a:rPr>
                        <a:t>this-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&gt;x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405"/>
                        </a:lnSpc>
                      </a:pPr>
                      <a:r>
                        <a:rPr sz="1200" b="1" spc="-10" dirty="0">
                          <a:latin typeface="Courier New"/>
                          <a:cs typeface="Courier New"/>
                        </a:rPr>
                        <a:t>this-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&gt;x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4500371"/>
            <a:ext cx="6705600" cy="215265"/>
          </a:xfrm>
          <a:custGeom>
            <a:avLst/>
            <a:gdLst/>
            <a:ahLst/>
            <a:cxnLst/>
            <a:rect l="l" t="t" r="r" b="b"/>
            <a:pathLst>
              <a:path w="6705600" h="215264">
                <a:moveTo>
                  <a:pt x="6705600" y="0"/>
                </a:moveTo>
                <a:lnTo>
                  <a:pt x="0" y="0"/>
                </a:lnTo>
                <a:lnTo>
                  <a:pt x="0" y="214883"/>
                </a:lnTo>
                <a:lnTo>
                  <a:pt x="6705600" y="214883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7744" y="4470349"/>
            <a:ext cx="3985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"\n(*this).x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*this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).x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0" dirty="0">
                <a:latin typeface="Courier New"/>
                <a:cs typeface="Courier New"/>
              </a:rPr>
              <a:t> endl;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715255"/>
            <a:ext cx="6705600" cy="1499870"/>
          </a:xfrm>
          <a:custGeom>
            <a:avLst/>
            <a:gdLst/>
            <a:ahLst/>
            <a:cxnLst/>
            <a:rect l="l" t="t" r="r" b="b"/>
            <a:pathLst>
              <a:path w="6705600" h="1499870">
                <a:moveTo>
                  <a:pt x="67056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8244"/>
                </a:lnTo>
                <a:lnTo>
                  <a:pt x="0" y="1499616"/>
                </a:lnTo>
                <a:lnTo>
                  <a:pt x="6705600" y="1499616"/>
                </a:lnTo>
                <a:lnTo>
                  <a:pt x="6705600" y="21336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191" y="5970828"/>
            <a:ext cx="1773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urier New"/>
                <a:cs typeface="Courier New"/>
              </a:rPr>
              <a:t>testObject.print();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214871"/>
            <a:ext cx="6705600" cy="428625"/>
          </a:xfrm>
          <a:custGeom>
            <a:avLst/>
            <a:gdLst/>
            <a:ahLst/>
            <a:cxnLst/>
            <a:rect l="l" t="t" r="r" b="b"/>
            <a:pathLst>
              <a:path w="6705600" h="428625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8244"/>
                </a:lnTo>
                <a:lnTo>
                  <a:pt x="6705600" y="42824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7191" y="6399987"/>
            <a:ext cx="853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643115"/>
            <a:ext cx="6705600" cy="215265"/>
          </a:xfrm>
          <a:custGeom>
            <a:avLst/>
            <a:gdLst/>
            <a:ahLst/>
            <a:cxnLst/>
            <a:rect l="l" t="t" r="r" b="b"/>
            <a:pathLst>
              <a:path w="6705600" h="215265">
                <a:moveTo>
                  <a:pt x="6705600" y="0"/>
                </a:moveTo>
                <a:lnTo>
                  <a:pt x="0" y="0"/>
                </a:lnTo>
                <a:lnTo>
                  <a:pt x="0" y="214884"/>
                </a:lnTo>
                <a:lnTo>
                  <a:pt x="6705600" y="214884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4438724"/>
            <a:ext cx="2618105" cy="23844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23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24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25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main()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25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25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Test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testObject(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12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30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31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32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1400" y="2438400"/>
            <a:ext cx="1981200" cy="24574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85"/>
              </a:lnSpc>
            </a:pPr>
            <a:r>
              <a:rPr sz="1600" dirty="0">
                <a:latin typeface="Arial MT"/>
                <a:cs typeface="Arial MT"/>
              </a:rPr>
              <a:t>Printing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x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directly.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05200" y="3847972"/>
            <a:ext cx="2059305" cy="474345"/>
          </a:xfrm>
          <a:custGeom>
            <a:avLst/>
            <a:gdLst/>
            <a:ahLst/>
            <a:cxnLst/>
            <a:rect l="l" t="t" r="r" b="b"/>
            <a:pathLst>
              <a:path w="2059304" h="474345">
                <a:moveTo>
                  <a:pt x="66421" y="399414"/>
                </a:moveTo>
                <a:lnTo>
                  <a:pt x="0" y="452754"/>
                </a:lnTo>
                <a:lnTo>
                  <a:pt x="82550" y="473837"/>
                </a:lnTo>
                <a:lnTo>
                  <a:pt x="76412" y="445515"/>
                </a:lnTo>
                <a:lnTo>
                  <a:pt x="63373" y="445515"/>
                </a:lnTo>
                <a:lnTo>
                  <a:pt x="60705" y="433069"/>
                </a:lnTo>
                <a:lnTo>
                  <a:pt x="73130" y="430373"/>
                </a:lnTo>
                <a:lnTo>
                  <a:pt x="66421" y="399414"/>
                </a:lnTo>
                <a:close/>
              </a:path>
              <a:path w="2059304" h="474345">
                <a:moveTo>
                  <a:pt x="73130" y="430373"/>
                </a:moveTo>
                <a:lnTo>
                  <a:pt x="60705" y="433069"/>
                </a:lnTo>
                <a:lnTo>
                  <a:pt x="63373" y="445515"/>
                </a:lnTo>
                <a:lnTo>
                  <a:pt x="75826" y="442813"/>
                </a:lnTo>
                <a:lnTo>
                  <a:pt x="73130" y="430373"/>
                </a:lnTo>
                <a:close/>
              </a:path>
              <a:path w="2059304" h="474345">
                <a:moveTo>
                  <a:pt x="75826" y="442813"/>
                </a:moveTo>
                <a:lnTo>
                  <a:pt x="63373" y="445515"/>
                </a:lnTo>
                <a:lnTo>
                  <a:pt x="76412" y="445515"/>
                </a:lnTo>
                <a:lnTo>
                  <a:pt x="75826" y="442813"/>
                </a:lnTo>
                <a:close/>
              </a:path>
              <a:path w="2059304" h="474345">
                <a:moveTo>
                  <a:pt x="2056002" y="0"/>
                </a:moveTo>
                <a:lnTo>
                  <a:pt x="73130" y="430373"/>
                </a:lnTo>
                <a:lnTo>
                  <a:pt x="75826" y="442813"/>
                </a:lnTo>
                <a:lnTo>
                  <a:pt x="2058797" y="12445"/>
                </a:lnTo>
                <a:lnTo>
                  <a:pt x="2056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600" y="2663443"/>
            <a:ext cx="2137410" cy="3276600"/>
          </a:xfrm>
          <a:custGeom>
            <a:avLst/>
            <a:gdLst/>
            <a:ahLst/>
            <a:cxnLst/>
            <a:rect l="l" t="t" r="r" b="b"/>
            <a:pathLst>
              <a:path w="2137410" h="3276600">
                <a:moveTo>
                  <a:pt x="1072007" y="7112"/>
                </a:moveTo>
                <a:lnTo>
                  <a:pt x="1061593" y="0"/>
                </a:lnTo>
                <a:lnTo>
                  <a:pt x="113982" y="1384871"/>
                </a:lnTo>
                <a:lnTo>
                  <a:pt x="87757" y="1366901"/>
                </a:lnTo>
                <a:lnTo>
                  <a:pt x="76200" y="1451356"/>
                </a:lnTo>
                <a:lnTo>
                  <a:pt x="150622" y="1409954"/>
                </a:lnTo>
                <a:lnTo>
                  <a:pt x="139865" y="1402588"/>
                </a:lnTo>
                <a:lnTo>
                  <a:pt x="124523" y="1392097"/>
                </a:lnTo>
                <a:lnTo>
                  <a:pt x="1072007" y="7112"/>
                </a:lnTo>
                <a:close/>
              </a:path>
              <a:path w="2137410" h="3276600">
                <a:moveTo>
                  <a:pt x="2136902" y="3265563"/>
                </a:moveTo>
                <a:lnTo>
                  <a:pt x="68567" y="2023198"/>
                </a:lnTo>
                <a:lnTo>
                  <a:pt x="72517" y="2016633"/>
                </a:lnTo>
                <a:lnTo>
                  <a:pt x="84963" y="1995932"/>
                </a:lnTo>
                <a:lnTo>
                  <a:pt x="0" y="1989328"/>
                </a:lnTo>
                <a:lnTo>
                  <a:pt x="45720" y="2061210"/>
                </a:lnTo>
                <a:lnTo>
                  <a:pt x="62077" y="2033981"/>
                </a:lnTo>
                <a:lnTo>
                  <a:pt x="2130298" y="3276460"/>
                </a:lnTo>
                <a:lnTo>
                  <a:pt x="2136902" y="3265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600" y="3631691"/>
            <a:ext cx="3200400" cy="492759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85"/>
              </a:lnSpc>
            </a:pPr>
            <a:r>
              <a:rPr sz="1600" dirty="0">
                <a:latin typeface="Arial MT"/>
                <a:cs typeface="Arial MT"/>
              </a:rPr>
              <a:t>Print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x</a:t>
            </a:r>
            <a:r>
              <a:rPr sz="1600" b="1" spc="-505" dirty="0">
                <a:latin typeface="Courier New"/>
                <a:cs typeface="Courier New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arrow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</a:t>
            </a:r>
            <a:r>
              <a:rPr sz="1600" b="1" spc="-5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operator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this</a:t>
            </a:r>
            <a:r>
              <a:rPr sz="1600" b="1" spc="-4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 MT"/>
                <a:cs typeface="Arial MT"/>
              </a:rPr>
              <a:t>pointer.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3400" y="5708903"/>
            <a:ext cx="4572000" cy="98488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85"/>
              </a:lnSpc>
            </a:pPr>
            <a:r>
              <a:rPr sz="1600" dirty="0">
                <a:latin typeface="Arial MT"/>
                <a:cs typeface="Arial MT"/>
              </a:rPr>
              <a:t>Printing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x</a:t>
            </a:r>
            <a:r>
              <a:rPr sz="1600" b="1" spc="-515" dirty="0">
                <a:latin typeface="Courier New"/>
                <a:cs typeface="Courier New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b="1" dirty="0">
                <a:latin typeface="Arial"/>
                <a:cs typeface="Arial"/>
              </a:rPr>
              <a:t>.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operator. Parenthesis</a:t>
            </a:r>
            <a:endParaRPr sz="1600">
              <a:latin typeface="Arial MT"/>
              <a:cs typeface="Arial MT"/>
            </a:endParaRPr>
          </a:p>
          <a:p>
            <a:pPr marL="92075" marR="744855">
              <a:lnSpc>
                <a:spcPct val="97300"/>
              </a:lnSpc>
              <a:spcBef>
                <a:spcPts val="160"/>
              </a:spcBef>
            </a:pPr>
            <a:r>
              <a:rPr sz="1600" dirty="0">
                <a:latin typeface="Arial MT"/>
                <a:cs typeface="Arial MT"/>
              </a:rPr>
              <a:t>required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because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operator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higher </a:t>
            </a:r>
            <a:r>
              <a:rPr sz="1600" dirty="0">
                <a:latin typeface="Arial MT"/>
                <a:cs typeface="Arial MT"/>
              </a:rPr>
              <a:t>precedence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Without,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interpreted </a:t>
            </a:r>
            <a:r>
              <a:rPr sz="1600" dirty="0">
                <a:latin typeface="Arial MT"/>
                <a:cs typeface="Arial MT"/>
              </a:rPr>
              <a:t>incorrectly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*(this.x)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060721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14400"/>
            <a:ext cx="6629400" cy="1385570"/>
          </a:xfrm>
          <a:custGeom>
            <a:avLst/>
            <a:gdLst/>
            <a:ahLst/>
            <a:cxnLst/>
            <a:rect l="l" t="t" r="r" b="b"/>
            <a:pathLst>
              <a:path w="6629400" h="1385570">
                <a:moveTo>
                  <a:pt x="6629400" y="0"/>
                </a:moveTo>
                <a:lnTo>
                  <a:pt x="0" y="0"/>
                </a:lnTo>
                <a:lnTo>
                  <a:pt x="0" y="1385315"/>
                </a:lnTo>
                <a:lnTo>
                  <a:pt x="6629400" y="1385315"/>
                </a:lnTo>
                <a:lnTo>
                  <a:pt x="66294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490" y="1395621"/>
          <a:ext cx="1555115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010"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5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this-</a:t>
                      </a:r>
                      <a:r>
                        <a:rPr sz="1400" b="1" spc="-25" dirty="0">
                          <a:latin typeface="Courier New"/>
                          <a:cs typeface="Courier New"/>
                        </a:rPr>
                        <a:t>&gt;x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495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(*this).x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495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10000" y="2895600"/>
            <a:ext cx="2209800" cy="584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 marR="167640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latin typeface="Arial MT"/>
                <a:cs typeface="Arial MT"/>
              </a:rPr>
              <a:t>All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three</a:t>
            </a:r>
            <a:r>
              <a:rPr sz="1600" spc="-10" dirty="0">
                <a:latin typeface="Arial MT"/>
                <a:cs typeface="Arial MT"/>
              </a:rPr>
              <a:t> methods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result.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1752600"/>
            <a:ext cx="1908810" cy="1301115"/>
          </a:xfrm>
          <a:custGeom>
            <a:avLst/>
            <a:gdLst/>
            <a:ahLst/>
            <a:cxnLst/>
            <a:rect l="l" t="t" r="r" b="b"/>
            <a:pathLst>
              <a:path w="1908810" h="1301114">
                <a:moveTo>
                  <a:pt x="66556" y="37567"/>
                </a:moveTo>
                <a:lnTo>
                  <a:pt x="59415" y="48047"/>
                </a:lnTo>
                <a:lnTo>
                  <a:pt x="1901444" y="1300607"/>
                </a:lnTo>
                <a:lnTo>
                  <a:pt x="1908555" y="1290192"/>
                </a:lnTo>
                <a:lnTo>
                  <a:pt x="66556" y="37567"/>
                </a:lnTo>
                <a:close/>
              </a:path>
              <a:path w="1908810" h="1301114">
                <a:moveTo>
                  <a:pt x="0" y="0"/>
                </a:moveTo>
                <a:lnTo>
                  <a:pt x="41529" y="74295"/>
                </a:lnTo>
                <a:lnTo>
                  <a:pt x="59415" y="48047"/>
                </a:lnTo>
                <a:lnTo>
                  <a:pt x="48894" y="40894"/>
                </a:lnTo>
                <a:lnTo>
                  <a:pt x="56133" y="30479"/>
                </a:lnTo>
                <a:lnTo>
                  <a:pt x="71386" y="30479"/>
                </a:lnTo>
                <a:lnTo>
                  <a:pt x="84455" y="11302"/>
                </a:lnTo>
                <a:lnTo>
                  <a:pt x="0" y="0"/>
                </a:lnTo>
                <a:close/>
              </a:path>
              <a:path w="1908810" h="1301114">
                <a:moveTo>
                  <a:pt x="56133" y="30479"/>
                </a:moveTo>
                <a:lnTo>
                  <a:pt x="48894" y="40894"/>
                </a:lnTo>
                <a:lnTo>
                  <a:pt x="59415" y="48047"/>
                </a:lnTo>
                <a:lnTo>
                  <a:pt x="66556" y="37567"/>
                </a:lnTo>
                <a:lnTo>
                  <a:pt x="56133" y="30479"/>
                </a:lnTo>
                <a:close/>
              </a:path>
              <a:path w="1908810" h="1301114">
                <a:moveTo>
                  <a:pt x="71386" y="30479"/>
                </a:moveTo>
                <a:lnTo>
                  <a:pt x="56133" y="30479"/>
                </a:lnTo>
                <a:lnTo>
                  <a:pt x="66556" y="37567"/>
                </a:lnTo>
                <a:lnTo>
                  <a:pt x="7138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8787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1800" cy="2284730"/>
          </a:xfrm>
          <a:custGeom>
            <a:avLst/>
            <a:gdLst/>
            <a:ahLst/>
            <a:cxnLst/>
            <a:rect l="l" t="t" r="r" b="b"/>
            <a:pathLst>
              <a:path w="6781800" h="2284730">
                <a:moveTo>
                  <a:pt x="6781800" y="829068"/>
                </a:moveTo>
                <a:lnTo>
                  <a:pt x="0" y="829068"/>
                </a:lnTo>
                <a:lnTo>
                  <a:pt x="0" y="1036320"/>
                </a:lnTo>
                <a:lnTo>
                  <a:pt x="0" y="1245108"/>
                </a:lnTo>
                <a:lnTo>
                  <a:pt x="0" y="2284476"/>
                </a:lnTo>
                <a:lnTo>
                  <a:pt x="6781800" y="2284476"/>
                </a:lnTo>
                <a:lnTo>
                  <a:pt x="6781800" y="1036320"/>
                </a:lnTo>
                <a:lnTo>
                  <a:pt x="6781800" y="829068"/>
                </a:lnTo>
                <a:close/>
              </a:path>
              <a:path w="6781800" h="228473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0" y="414528"/>
                </a:lnTo>
                <a:lnTo>
                  <a:pt x="0" y="620268"/>
                </a:lnTo>
                <a:lnTo>
                  <a:pt x="0" y="829056"/>
                </a:lnTo>
                <a:lnTo>
                  <a:pt x="6781800" y="829056"/>
                </a:lnTo>
                <a:lnTo>
                  <a:pt x="6781800" y="620268"/>
                </a:lnTo>
                <a:lnTo>
                  <a:pt x="6781800" y="414528"/>
                </a:lnTo>
                <a:lnTo>
                  <a:pt x="6781800" y="207276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2527" y="2046223"/>
            <a:ext cx="204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default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constructor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84475"/>
            <a:ext cx="6781800" cy="623570"/>
          </a:xfrm>
          <a:custGeom>
            <a:avLst/>
            <a:gdLst/>
            <a:ahLst/>
            <a:cxnLst/>
            <a:rect l="l" t="t" r="r" b="b"/>
            <a:pathLst>
              <a:path w="6781800" h="623569">
                <a:moveTo>
                  <a:pt x="6781800" y="0"/>
                </a:moveTo>
                <a:lnTo>
                  <a:pt x="0" y="0"/>
                </a:lnTo>
                <a:lnTo>
                  <a:pt x="0" y="208788"/>
                </a:lnTo>
                <a:lnTo>
                  <a:pt x="0" y="416052"/>
                </a:lnTo>
                <a:lnTo>
                  <a:pt x="0" y="623316"/>
                </a:lnTo>
                <a:lnTo>
                  <a:pt x="6781800" y="623316"/>
                </a:lnTo>
                <a:lnTo>
                  <a:pt x="6781800" y="416052"/>
                </a:lnTo>
                <a:lnTo>
                  <a:pt x="6781800" y="20878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191" y="2437611"/>
            <a:ext cx="5457825" cy="4413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functions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&amp;setTime(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);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hour,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minute,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second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907791"/>
            <a:ext cx="6781800" cy="623570"/>
          </a:xfrm>
          <a:custGeom>
            <a:avLst/>
            <a:gdLst/>
            <a:ahLst/>
            <a:cxnLst/>
            <a:rect l="l" t="t" r="r" b="b"/>
            <a:pathLst>
              <a:path w="6781800" h="623570">
                <a:moveTo>
                  <a:pt x="6781800" y="207276"/>
                </a:moveTo>
                <a:lnTo>
                  <a:pt x="0" y="207276"/>
                </a:lnTo>
                <a:lnTo>
                  <a:pt x="0" y="414528"/>
                </a:lnTo>
                <a:lnTo>
                  <a:pt x="0" y="623328"/>
                </a:lnTo>
                <a:lnTo>
                  <a:pt x="6781800" y="623328"/>
                </a:lnTo>
                <a:lnTo>
                  <a:pt x="6781800" y="414528"/>
                </a:lnTo>
                <a:lnTo>
                  <a:pt x="6781800" y="207276"/>
                </a:lnTo>
                <a:close/>
              </a:path>
              <a:path w="6781800" h="62357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6781800" y="20726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191" y="2854833"/>
            <a:ext cx="2142490" cy="646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0"/>
              </a:spcBef>
            </a:pP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&amp;setHour(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 </a:t>
            </a: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&amp;setMinute(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 </a:t>
            </a: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&amp;setSecond(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9067" y="2854833"/>
            <a:ext cx="1222375" cy="6464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hour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minute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second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531120"/>
            <a:ext cx="5554980" cy="416559"/>
          </a:xfrm>
          <a:custGeom>
            <a:avLst/>
            <a:gdLst/>
            <a:ahLst/>
            <a:cxnLst/>
            <a:rect l="l" t="t" r="r" b="b"/>
            <a:pathLst>
              <a:path w="5554980" h="416560">
                <a:moveTo>
                  <a:pt x="5554980" y="0"/>
                </a:moveTo>
                <a:lnTo>
                  <a:pt x="0" y="0"/>
                </a:lnTo>
                <a:lnTo>
                  <a:pt x="0" y="207251"/>
                </a:lnTo>
                <a:lnTo>
                  <a:pt x="0" y="416039"/>
                </a:lnTo>
                <a:lnTo>
                  <a:pt x="5554980" y="416039"/>
                </a:lnTo>
                <a:lnTo>
                  <a:pt x="5554980" y="207251"/>
                </a:lnTo>
                <a:lnTo>
                  <a:pt x="555498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191" y="3708907"/>
            <a:ext cx="388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get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functions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(normally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declared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const)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947159"/>
            <a:ext cx="6781800" cy="623570"/>
          </a:xfrm>
          <a:custGeom>
            <a:avLst/>
            <a:gdLst/>
            <a:ahLst/>
            <a:cxnLst/>
            <a:rect l="l" t="t" r="r" b="b"/>
            <a:pathLst>
              <a:path w="6781800" h="623570">
                <a:moveTo>
                  <a:pt x="6781800" y="207264"/>
                </a:moveTo>
                <a:lnTo>
                  <a:pt x="5554980" y="207264"/>
                </a:lnTo>
                <a:lnTo>
                  <a:pt x="5554980" y="0"/>
                </a:lnTo>
                <a:lnTo>
                  <a:pt x="0" y="0"/>
                </a:lnTo>
                <a:lnTo>
                  <a:pt x="0" y="207264"/>
                </a:lnTo>
                <a:lnTo>
                  <a:pt x="0" y="416052"/>
                </a:lnTo>
                <a:lnTo>
                  <a:pt x="0" y="623316"/>
                </a:lnTo>
                <a:lnTo>
                  <a:pt x="6781800" y="623316"/>
                </a:lnTo>
                <a:lnTo>
                  <a:pt x="6781800" y="416052"/>
                </a:lnTo>
                <a:lnTo>
                  <a:pt x="6781800" y="207264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191" y="3892142"/>
            <a:ext cx="205168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getHour()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4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getMinute()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getSecond()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9067" y="3892142"/>
            <a:ext cx="1498600" cy="6496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hour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minute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return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second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570476"/>
            <a:ext cx="6781800" cy="416559"/>
          </a:xfrm>
          <a:custGeom>
            <a:avLst/>
            <a:gdLst/>
            <a:ahLst/>
            <a:cxnLst/>
            <a:rect l="l" t="t" r="r" b="b"/>
            <a:pathLst>
              <a:path w="6781800" h="416560">
                <a:moveTo>
                  <a:pt x="6781800" y="0"/>
                </a:moveTo>
                <a:lnTo>
                  <a:pt x="0" y="0"/>
                </a:lnTo>
                <a:lnTo>
                  <a:pt x="0" y="208788"/>
                </a:lnTo>
                <a:lnTo>
                  <a:pt x="0" y="416052"/>
                </a:lnTo>
                <a:lnTo>
                  <a:pt x="6781800" y="416052"/>
                </a:lnTo>
                <a:lnTo>
                  <a:pt x="6781800" y="20878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7191" y="4748910"/>
            <a:ext cx="4077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print</a:t>
            </a:r>
            <a:r>
              <a:rPr sz="1200" b="1" spc="-4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functions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(normally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declared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const)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4986540"/>
            <a:ext cx="6781800" cy="416559"/>
          </a:xfrm>
          <a:custGeom>
            <a:avLst/>
            <a:gdLst/>
            <a:ahLst/>
            <a:cxnLst/>
            <a:rect l="l" t="t" r="r" b="b"/>
            <a:pathLst>
              <a:path w="6781800" h="41656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0" y="416039"/>
                </a:lnTo>
                <a:lnTo>
                  <a:pt x="6781800" y="416039"/>
                </a:lnTo>
                <a:lnTo>
                  <a:pt x="6781800" y="20726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19398" y="4931536"/>
            <a:ext cx="2048510" cy="44195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print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military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print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standard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5402579"/>
            <a:ext cx="6781800" cy="830580"/>
          </a:xfrm>
          <a:custGeom>
            <a:avLst/>
            <a:gdLst/>
            <a:ahLst/>
            <a:cxnLst/>
            <a:rect l="l" t="t" r="r" b="b"/>
            <a:pathLst>
              <a:path w="6781800" h="830579">
                <a:moveTo>
                  <a:pt x="6781800" y="205752"/>
                </a:moveTo>
                <a:lnTo>
                  <a:pt x="0" y="205752"/>
                </a:lnTo>
                <a:lnTo>
                  <a:pt x="0" y="414528"/>
                </a:lnTo>
                <a:lnTo>
                  <a:pt x="0" y="621792"/>
                </a:lnTo>
                <a:lnTo>
                  <a:pt x="0" y="830580"/>
                </a:lnTo>
                <a:lnTo>
                  <a:pt x="6781800" y="830580"/>
                </a:lnTo>
                <a:lnTo>
                  <a:pt x="6781800" y="621792"/>
                </a:lnTo>
                <a:lnTo>
                  <a:pt x="6781800" y="414528"/>
                </a:lnTo>
                <a:lnTo>
                  <a:pt x="6781800" y="205752"/>
                </a:lnTo>
                <a:close/>
              </a:path>
              <a:path w="6781800" h="830579">
                <a:moveTo>
                  <a:pt x="6781800" y="0"/>
                </a:moveTo>
                <a:lnTo>
                  <a:pt x="0" y="0"/>
                </a:lnTo>
                <a:lnTo>
                  <a:pt x="0" y="205740"/>
                </a:lnTo>
                <a:lnTo>
                  <a:pt x="6781800" y="20574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7191" y="5553567"/>
            <a:ext cx="1037590" cy="65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hour;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minute;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second;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5805" y="5553567"/>
            <a:ext cx="853440" cy="6502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- 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23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 0 - 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59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- 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59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233159"/>
            <a:ext cx="6781800" cy="624840"/>
          </a:xfrm>
          <a:custGeom>
            <a:avLst/>
            <a:gdLst/>
            <a:ahLst/>
            <a:cxnLst/>
            <a:rect l="l" t="t" r="r" b="b"/>
            <a:pathLst>
              <a:path w="6781800" h="624840">
                <a:moveTo>
                  <a:pt x="6781800" y="417576"/>
                </a:moveTo>
                <a:lnTo>
                  <a:pt x="0" y="417576"/>
                </a:lnTo>
                <a:lnTo>
                  <a:pt x="0" y="624840"/>
                </a:lnTo>
                <a:lnTo>
                  <a:pt x="6781800" y="624840"/>
                </a:lnTo>
                <a:lnTo>
                  <a:pt x="6781800" y="417576"/>
                </a:lnTo>
                <a:close/>
              </a:path>
              <a:path w="6781800" h="624840">
                <a:moveTo>
                  <a:pt x="6781800" y="0"/>
                </a:moveTo>
                <a:lnTo>
                  <a:pt x="0" y="0"/>
                </a:lnTo>
                <a:lnTo>
                  <a:pt x="0" y="207264"/>
                </a:lnTo>
                <a:lnTo>
                  <a:pt x="0" y="416052"/>
                </a:lnTo>
                <a:lnTo>
                  <a:pt x="6781800" y="416052"/>
                </a:lnTo>
                <a:lnTo>
                  <a:pt x="6781800" y="207264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9" y="-54737"/>
            <a:ext cx="3997960" cy="688403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04800" indent="-243840">
              <a:lnSpc>
                <a:spcPct val="100000"/>
              </a:lnSpc>
              <a:spcBef>
                <a:spcPts val="285"/>
              </a:spcBef>
              <a:buClr>
                <a:srgbClr val="4D8DFF"/>
              </a:buClr>
              <a:buAutoNum type="arabicPlain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Fig.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7.8: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time6.h</a:t>
            </a:r>
            <a:endParaRPr sz="1200">
              <a:latin typeface="Courier New"/>
              <a:cs typeface="Courier New"/>
            </a:endParaRPr>
          </a:p>
          <a:p>
            <a:pPr marL="60960" marR="464820" indent="243840">
              <a:lnSpc>
                <a:spcPts val="1639"/>
              </a:lnSpc>
              <a:spcBef>
                <a:spcPts val="75"/>
              </a:spcBef>
              <a:buClr>
                <a:srgbClr val="4D8DFF"/>
              </a:buClr>
              <a:buAutoNum type="arabicPlain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Cascading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calls. </a:t>
            </a: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95"/>
              </a:spcBef>
              <a:buClr>
                <a:srgbClr val="4D8DFF"/>
              </a:buClr>
              <a:buAutoNum type="arabicPlain" startAt="4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Declaration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class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Time.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00"/>
              </a:spcBef>
              <a:buClr>
                <a:srgbClr val="4D8DFF"/>
              </a:buClr>
              <a:buAutoNum type="arabicPlain" startAt="4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defined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in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time6.cpp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200"/>
              </a:spcBef>
              <a:buClr>
                <a:srgbClr val="4D8DFF"/>
              </a:buClr>
              <a:buAutoNum type="arabicPlain" startAt="4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#ifndef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TIME6_H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195"/>
              </a:spcBef>
              <a:buClr>
                <a:srgbClr val="4D8DFF"/>
              </a:buClr>
              <a:buAutoNum type="arabicPlain" startAt="4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#define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TIME6_H</a:t>
            </a:r>
            <a:endParaRPr sz="12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z="1200" b="1" spc="-50" dirty="0">
                <a:solidFill>
                  <a:srgbClr val="4D8DFF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  <a:p>
            <a:pPr marL="304800" indent="-243840">
              <a:lnSpc>
                <a:spcPct val="100000"/>
              </a:lnSpc>
              <a:spcBef>
                <a:spcPts val="195"/>
              </a:spcBef>
              <a:buClr>
                <a:srgbClr val="4D8DFF"/>
              </a:buClr>
              <a:buAutoNum type="arabicPlain" startAt="9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class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00"/>
              </a:spcBef>
              <a:buClr>
                <a:srgbClr val="4D8DFF"/>
              </a:buClr>
              <a:buAutoNum type="arabicPlain" startAt="9"/>
              <a:tabLst>
                <a:tab pos="304800" algn="l"/>
              </a:tabLst>
            </a:pP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public: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195"/>
              </a:spcBef>
              <a:buClr>
                <a:srgbClr val="4D8DFF"/>
              </a:buClr>
              <a:buAutoNum type="arabicPlain" startAt="9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Time(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 =</a:t>
            </a:r>
            <a:r>
              <a:rPr sz="1200" b="1" spc="-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0,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15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24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195"/>
              </a:spcBef>
              <a:buClr>
                <a:srgbClr val="4D8DFF"/>
              </a:buClr>
              <a:buAutoNum type="arabicPlain" startAt="25"/>
              <a:tabLst>
                <a:tab pos="5810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void</a:t>
            </a:r>
            <a:r>
              <a:rPr sz="1200" b="1" spc="-4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printMilitary()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00"/>
              </a:spcBef>
              <a:buClr>
                <a:srgbClr val="4D8DFF"/>
              </a:buClr>
              <a:buAutoNum type="arabicPlain" startAt="25"/>
              <a:tabLst>
                <a:tab pos="58102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void</a:t>
            </a:r>
            <a:r>
              <a:rPr sz="1200" b="1" spc="-4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printStandard()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10" dirty="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195"/>
              </a:spcBef>
              <a:buClr>
                <a:srgbClr val="4D8DFF"/>
              </a:buClr>
              <a:buAutoNum type="arabicPlain" startAt="25"/>
              <a:tabLst>
                <a:tab pos="304800" algn="l"/>
              </a:tabLst>
            </a:pP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private: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29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30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31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32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33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275AFF"/>
                </a:solidFill>
                <a:latin typeface="Courier New"/>
                <a:cs typeface="Courier New"/>
              </a:rPr>
              <a:t>#endif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4979" y="3334511"/>
            <a:ext cx="3359150" cy="98488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80"/>
              </a:lnSpc>
            </a:pPr>
            <a:r>
              <a:rPr sz="1600" dirty="0">
                <a:latin typeface="Arial MT"/>
                <a:cs typeface="Arial MT"/>
              </a:rPr>
              <a:t>Notice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Time</a:t>
            </a:r>
            <a:r>
              <a:rPr sz="16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&amp;</a:t>
            </a:r>
            <a:r>
              <a:rPr sz="1600" b="1" spc="-509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Arial MT"/>
                <a:cs typeface="Arial MT"/>
              </a:rPr>
              <a:t>-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returns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reference</a:t>
            </a: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ourier New"/>
                <a:cs typeface="Courier New"/>
              </a:rPr>
              <a:t>Time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definition.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6723" y="2848482"/>
            <a:ext cx="2051050" cy="904875"/>
          </a:xfrm>
          <a:custGeom>
            <a:avLst/>
            <a:gdLst/>
            <a:ahLst/>
            <a:cxnLst/>
            <a:rect l="l" t="t" r="r" b="b"/>
            <a:pathLst>
              <a:path w="2051050" h="904875">
                <a:moveTo>
                  <a:pt x="72389" y="29105"/>
                </a:moveTo>
                <a:lnTo>
                  <a:pt x="67293" y="40782"/>
                </a:lnTo>
                <a:lnTo>
                  <a:pt x="2045715" y="904874"/>
                </a:lnTo>
                <a:lnTo>
                  <a:pt x="2050796" y="893190"/>
                </a:lnTo>
                <a:lnTo>
                  <a:pt x="72389" y="29105"/>
                </a:lnTo>
                <a:close/>
              </a:path>
              <a:path w="2051050" h="904875">
                <a:moveTo>
                  <a:pt x="85089" y="0"/>
                </a:moveTo>
                <a:lnTo>
                  <a:pt x="0" y="4444"/>
                </a:lnTo>
                <a:lnTo>
                  <a:pt x="54610" y="69850"/>
                </a:lnTo>
                <a:lnTo>
                  <a:pt x="67293" y="40782"/>
                </a:lnTo>
                <a:lnTo>
                  <a:pt x="55625" y="35687"/>
                </a:lnTo>
                <a:lnTo>
                  <a:pt x="60705" y="24002"/>
                </a:lnTo>
                <a:lnTo>
                  <a:pt x="74615" y="24002"/>
                </a:lnTo>
                <a:lnTo>
                  <a:pt x="85089" y="0"/>
                </a:lnTo>
                <a:close/>
              </a:path>
              <a:path w="2051050" h="904875">
                <a:moveTo>
                  <a:pt x="60705" y="24002"/>
                </a:moveTo>
                <a:lnTo>
                  <a:pt x="55625" y="35687"/>
                </a:lnTo>
                <a:lnTo>
                  <a:pt x="67293" y="40782"/>
                </a:lnTo>
                <a:lnTo>
                  <a:pt x="72389" y="29105"/>
                </a:lnTo>
                <a:lnTo>
                  <a:pt x="60705" y="24002"/>
                </a:lnTo>
                <a:close/>
              </a:path>
              <a:path w="2051050" h="904875">
                <a:moveTo>
                  <a:pt x="74615" y="24002"/>
                </a:moveTo>
                <a:lnTo>
                  <a:pt x="60705" y="24002"/>
                </a:lnTo>
                <a:lnTo>
                  <a:pt x="72389" y="29105"/>
                </a:lnTo>
                <a:lnTo>
                  <a:pt x="74615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8649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1800" cy="3540760"/>
          </a:xfrm>
          <a:custGeom>
            <a:avLst/>
            <a:gdLst/>
            <a:ahLst/>
            <a:cxnLst/>
            <a:rect l="l" t="t" r="r" b="b"/>
            <a:pathLst>
              <a:path w="6781800" h="3540760">
                <a:moveTo>
                  <a:pt x="6781800" y="3096780"/>
                </a:moveTo>
                <a:lnTo>
                  <a:pt x="0" y="3096780"/>
                </a:lnTo>
                <a:lnTo>
                  <a:pt x="0" y="3317748"/>
                </a:lnTo>
                <a:lnTo>
                  <a:pt x="0" y="3540252"/>
                </a:lnTo>
                <a:lnTo>
                  <a:pt x="6781800" y="3540252"/>
                </a:lnTo>
                <a:lnTo>
                  <a:pt x="6781800" y="3317748"/>
                </a:lnTo>
                <a:lnTo>
                  <a:pt x="6781800" y="3096780"/>
                </a:lnTo>
                <a:close/>
              </a:path>
              <a:path w="6781800" h="3540760">
                <a:moveTo>
                  <a:pt x="6781800" y="2433840"/>
                </a:moveTo>
                <a:lnTo>
                  <a:pt x="0" y="2433840"/>
                </a:lnTo>
                <a:lnTo>
                  <a:pt x="0" y="2654808"/>
                </a:lnTo>
                <a:lnTo>
                  <a:pt x="0" y="2877312"/>
                </a:lnTo>
                <a:lnTo>
                  <a:pt x="0" y="3096768"/>
                </a:lnTo>
                <a:lnTo>
                  <a:pt x="6781800" y="3096768"/>
                </a:lnTo>
                <a:lnTo>
                  <a:pt x="6781800" y="2877312"/>
                </a:lnTo>
                <a:lnTo>
                  <a:pt x="6781800" y="2654808"/>
                </a:lnTo>
                <a:lnTo>
                  <a:pt x="6781800" y="2433840"/>
                </a:lnTo>
                <a:close/>
              </a:path>
              <a:path w="6781800" h="3540760">
                <a:moveTo>
                  <a:pt x="6781800" y="1769376"/>
                </a:moveTo>
                <a:lnTo>
                  <a:pt x="0" y="1769376"/>
                </a:lnTo>
                <a:lnTo>
                  <a:pt x="0" y="1990344"/>
                </a:lnTo>
                <a:lnTo>
                  <a:pt x="0" y="2211324"/>
                </a:lnTo>
                <a:lnTo>
                  <a:pt x="0" y="2433828"/>
                </a:lnTo>
                <a:lnTo>
                  <a:pt x="6781800" y="2433828"/>
                </a:lnTo>
                <a:lnTo>
                  <a:pt x="6781800" y="2211324"/>
                </a:lnTo>
                <a:lnTo>
                  <a:pt x="6781800" y="1990344"/>
                </a:lnTo>
                <a:lnTo>
                  <a:pt x="6781800" y="1769376"/>
                </a:lnTo>
                <a:close/>
              </a:path>
              <a:path w="6781800" h="3540760">
                <a:moveTo>
                  <a:pt x="6781800" y="1327416"/>
                </a:moveTo>
                <a:lnTo>
                  <a:pt x="0" y="1327416"/>
                </a:lnTo>
                <a:lnTo>
                  <a:pt x="0" y="1548384"/>
                </a:lnTo>
                <a:lnTo>
                  <a:pt x="0" y="1769364"/>
                </a:lnTo>
                <a:lnTo>
                  <a:pt x="6781800" y="1769364"/>
                </a:lnTo>
                <a:lnTo>
                  <a:pt x="6781800" y="1548384"/>
                </a:lnTo>
                <a:lnTo>
                  <a:pt x="6781800" y="1327416"/>
                </a:lnTo>
                <a:close/>
              </a:path>
              <a:path w="6781800" h="3540760">
                <a:moveTo>
                  <a:pt x="6781800" y="662952"/>
                </a:moveTo>
                <a:lnTo>
                  <a:pt x="0" y="662952"/>
                </a:lnTo>
                <a:lnTo>
                  <a:pt x="0" y="883920"/>
                </a:lnTo>
                <a:lnTo>
                  <a:pt x="0" y="1104900"/>
                </a:lnTo>
                <a:lnTo>
                  <a:pt x="0" y="1327404"/>
                </a:lnTo>
                <a:lnTo>
                  <a:pt x="6781800" y="1327404"/>
                </a:lnTo>
                <a:lnTo>
                  <a:pt x="6781800" y="1104900"/>
                </a:lnTo>
                <a:lnTo>
                  <a:pt x="6781800" y="883920"/>
                </a:lnTo>
                <a:lnTo>
                  <a:pt x="6781800" y="662952"/>
                </a:lnTo>
                <a:close/>
              </a:path>
              <a:path w="6781800" h="354076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0" y="66294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-68834"/>
            <a:ext cx="5010785" cy="35648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34</a:t>
            </a:r>
            <a:r>
              <a:rPr sz="1200" b="1" spc="11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Fig.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7.8: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time.cpp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35</a:t>
            </a:r>
            <a:r>
              <a:rPr sz="1200" b="1" spc="10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definitions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for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Time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class.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36</a:t>
            </a:r>
            <a:r>
              <a:rPr sz="1200" b="1" spc="9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&lt;iostream&gt;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37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38</a:t>
            </a:r>
            <a:r>
              <a:rPr sz="1200" b="1" spc="10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std::cout;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39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40</a:t>
            </a:r>
            <a:r>
              <a:rPr sz="1200" b="1" spc="9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"time6.h"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41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10"/>
              </a:spcBef>
              <a:buClr>
                <a:srgbClr val="4D8DFF"/>
              </a:buClr>
              <a:buAutoNum type="arabicPlain" startAt="42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Constructor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initialize</a:t>
            </a:r>
            <a:r>
              <a:rPr sz="1200" b="1" spc="-3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private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data.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42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Calls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setTime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to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variables.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42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Default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values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are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0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(see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class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definition).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9"/>
              </a:spcBef>
              <a:buClr>
                <a:srgbClr val="4D8DFF"/>
              </a:buClr>
              <a:buAutoNum type="arabicPlain" startAt="42"/>
              <a:tabLst>
                <a:tab pos="304800" algn="l"/>
              </a:tabLst>
            </a:pPr>
            <a:r>
              <a:rPr sz="1200" b="1" dirty="0">
                <a:latin typeface="Courier New"/>
                <a:cs typeface="Courier New"/>
              </a:rPr>
              <a:t>Time::Time(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hr,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min,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sec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 marR="1845945" indent="568325">
              <a:lnSpc>
                <a:spcPts val="1750"/>
              </a:lnSpc>
              <a:spcBef>
                <a:spcPts val="100"/>
              </a:spcBef>
              <a:buClr>
                <a:srgbClr val="4D8DFF"/>
              </a:buClr>
              <a:buAutoNum type="arabicPlain" startAt="42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{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setTime(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hr,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min,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sec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47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185"/>
              </a:spcBef>
              <a:buClr>
                <a:srgbClr val="4D8DFF"/>
              </a:buClr>
              <a:buAutoNum type="arabicPlain" startAt="48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values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of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hour,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minute,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and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second.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48"/>
              <a:tabLst>
                <a:tab pos="304800" algn="l"/>
              </a:tabLst>
            </a:pP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&amp;Time::setTime(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h,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 </a:t>
            </a:r>
            <a:r>
              <a:rPr sz="1200" b="1" dirty="0">
                <a:latin typeface="Courier New"/>
                <a:cs typeface="Courier New"/>
              </a:rPr>
              <a:t>m,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1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0251"/>
            <a:ext cx="6781800" cy="883919"/>
          </a:xfrm>
          <a:custGeom>
            <a:avLst/>
            <a:gdLst/>
            <a:ahLst/>
            <a:cxnLst/>
            <a:rect l="l" t="t" r="r" b="b"/>
            <a:pathLst>
              <a:path w="6781800" h="883920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0" y="662940"/>
                </a:lnTo>
                <a:lnTo>
                  <a:pt x="0" y="883920"/>
                </a:lnTo>
                <a:lnTo>
                  <a:pt x="6781800" y="88392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3472307"/>
            <a:ext cx="409575" cy="9099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50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51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52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53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191" y="3693160"/>
            <a:ext cx="1405255" cy="688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0"/>
              </a:spcBef>
            </a:pPr>
            <a:r>
              <a:rPr sz="1200" b="1" dirty="0">
                <a:latin typeface="Courier New"/>
                <a:cs typeface="Courier New"/>
              </a:rPr>
              <a:t>setHour(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 </a:t>
            </a:r>
            <a:r>
              <a:rPr sz="1200" b="1" dirty="0">
                <a:latin typeface="Courier New"/>
                <a:cs typeface="Courier New"/>
              </a:rPr>
              <a:t>setMinute(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 </a:t>
            </a:r>
            <a:r>
              <a:rPr sz="1200" b="1" dirty="0">
                <a:latin typeface="Courier New"/>
                <a:cs typeface="Courier New"/>
              </a:rPr>
              <a:t>setSecond(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424171"/>
            <a:ext cx="6781800" cy="222885"/>
          </a:xfrm>
          <a:custGeom>
            <a:avLst/>
            <a:gdLst/>
            <a:ahLst/>
            <a:cxnLst/>
            <a:rect l="l" t="t" r="r" b="b"/>
            <a:pathLst>
              <a:path w="6781800" h="222885">
                <a:moveTo>
                  <a:pt x="6781800" y="0"/>
                </a:moveTo>
                <a:lnTo>
                  <a:pt x="0" y="0"/>
                </a:lnTo>
                <a:lnTo>
                  <a:pt x="0" y="222503"/>
                </a:lnTo>
                <a:lnTo>
                  <a:pt x="6781800" y="222503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7191" y="4394454"/>
            <a:ext cx="1221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*this;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1154" y="4394454"/>
            <a:ext cx="1865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enables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cascading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646676"/>
            <a:ext cx="6781800" cy="2211705"/>
          </a:xfrm>
          <a:custGeom>
            <a:avLst/>
            <a:gdLst/>
            <a:ahLst/>
            <a:cxnLst/>
            <a:rect l="l" t="t" r="r" b="b"/>
            <a:pathLst>
              <a:path w="6781800" h="2211704">
                <a:moveTo>
                  <a:pt x="6781800" y="1548396"/>
                </a:moveTo>
                <a:lnTo>
                  <a:pt x="0" y="1548396"/>
                </a:lnTo>
                <a:lnTo>
                  <a:pt x="0" y="1769364"/>
                </a:lnTo>
                <a:lnTo>
                  <a:pt x="0" y="1990344"/>
                </a:lnTo>
                <a:lnTo>
                  <a:pt x="0" y="2211324"/>
                </a:lnTo>
                <a:lnTo>
                  <a:pt x="6781800" y="2211324"/>
                </a:lnTo>
                <a:lnTo>
                  <a:pt x="6781800" y="1990344"/>
                </a:lnTo>
                <a:lnTo>
                  <a:pt x="6781800" y="1769364"/>
                </a:lnTo>
                <a:lnTo>
                  <a:pt x="6781800" y="1548396"/>
                </a:lnTo>
                <a:close/>
              </a:path>
              <a:path w="6781800" h="2211704">
                <a:moveTo>
                  <a:pt x="6781800" y="662952"/>
                </a:moveTo>
                <a:lnTo>
                  <a:pt x="0" y="662952"/>
                </a:lnTo>
                <a:lnTo>
                  <a:pt x="0" y="883920"/>
                </a:lnTo>
                <a:lnTo>
                  <a:pt x="0" y="1106424"/>
                </a:lnTo>
                <a:lnTo>
                  <a:pt x="0" y="1327404"/>
                </a:lnTo>
                <a:lnTo>
                  <a:pt x="0" y="1548384"/>
                </a:lnTo>
                <a:lnTo>
                  <a:pt x="6781800" y="1548384"/>
                </a:lnTo>
                <a:lnTo>
                  <a:pt x="6781800" y="1327404"/>
                </a:lnTo>
                <a:lnTo>
                  <a:pt x="6781800" y="1106424"/>
                </a:lnTo>
                <a:lnTo>
                  <a:pt x="6781800" y="883920"/>
                </a:lnTo>
                <a:lnTo>
                  <a:pt x="6781800" y="662952"/>
                </a:lnTo>
                <a:close/>
              </a:path>
              <a:path w="6781800" h="2211704">
                <a:moveTo>
                  <a:pt x="6781800" y="0"/>
                </a:moveTo>
                <a:lnTo>
                  <a:pt x="0" y="0"/>
                </a:lnTo>
                <a:lnTo>
                  <a:pt x="0" y="220980"/>
                </a:lnTo>
                <a:lnTo>
                  <a:pt x="0" y="441960"/>
                </a:lnTo>
                <a:lnTo>
                  <a:pt x="0" y="662940"/>
                </a:lnTo>
                <a:lnTo>
                  <a:pt x="6781800" y="662940"/>
                </a:lnTo>
                <a:lnTo>
                  <a:pt x="6781800" y="441960"/>
                </a:lnTo>
                <a:lnTo>
                  <a:pt x="6781800" y="22098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4354830"/>
            <a:ext cx="3907790" cy="2461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54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55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56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95"/>
              </a:spcBef>
              <a:buClr>
                <a:srgbClr val="4D8DFF"/>
              </a:buClr>
              <a:buAutoNum type="arabicPlain" startAt="57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hour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10"/>
              </a:spcBef>
              <a:buClr>
                <a:srgbClr val="4D8DFF"/>
              </a:buClr>
              <a:buAutoNum type="arabicPlain" startAt="57"/>
              <a:tabLst>
                <a:tab pos="304800" algn="l"/>
              </a:tabLst>
            </a:pP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&amp;Time::setHour(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00"/>
              </a:spcBef>
              <a:buClr>
                <a:srgbClr val="4D8DFF"/>
              </a:buClr>
              <a:buAutoNum type="arabicPlain" startAt="57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60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 (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 &gt;= 0 &amp;&amp; h &lt; 24 ) ? h :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61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581025" algn="l"/>
                <a:tab pos="2054860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62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*this;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enables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cascading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63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64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8800" y="3474592"/>
            <a:ext cx="4411980" cy="990600"/>
          </a:xfrm>
          <a:custGeom>
            <a:avLst/>
            <a:gdLst/>
            <a:ahLst/>
            <a:cxnLst/>
            <a:rect l="l" t="t" r="r" b="b"/>
            <a:pathLst>
              <a:path w="4411980" h="990600">
                <a:moveTo>
                  <a:pt x="66293" y="915924"/>
                </a:moveTo>
                <a:lnTo>
                  <a:pt x="0" y="969391"/>
                </a:lnTo>
                <a:lnTo>
                  <a:pt x="82550" y="990346"/>
                </a:lnTo>
                <a:lnTo>
                  <a:pt x="76363" y="962025"/>
                </a:lnTo>
                <a:lnTo>
                  <a:pt x="63373" y="962025"/>
                </a:lnTo>
                <a:lnTo>
                  <a:pt x="60706" y="949579"/>
                </a:lnTo>
                <a:lnTo>
                  <a:pt x="73056" y="946882"/>
                </a:lnTo>
                <a:lnTo>
                  <a:pt x="66293" y="915924"/>
                </a:lnTo>
                <a:close/>
              </a:path>
              <a:path w="4411980" h="990600">
                <a:moveTo>
                  <a:pt x="73056" y="946882"/>
                </a:moveTo>
                <a:lnTo>
                  <a:pt x="60706" y="949579"/>
                </a:lnTo>
                <a:lnTo>
                  <a:pt x="63373" y="962025"/>
                </a:lnTo>
                <a:lnTo>
                  <a:pt x="75772" y="959317"/>
                </a:lnTo>
                <a:lnTo>
                  <a:pt x="73056" y="946882"/>
                </a:lnTo>
                <a:close/>
              </a:path>
              <a:path w="4411980" h="990600">
                <a:moveTo>
                  <a:pt x="75772" y="959317"/>
                </a:moveTo>
                <a:lnTo>
                  <a:pt x="63373" y="962025"/>
                </a:lnTo>
                <a:lnTo>
                  <a:pt x="76363" y="962025"/>
                </a:lnTo>
                <a:lnTo>
                  <a:pt x="75772" y="959317"/>
                </a:lnTo>
                <a:close/>
              </a:path>
              <a:path w="4411980" h="990600">
                <a:moveTo>
                  <a:pt x="4409059" y="0"/>
                </a:moveTo>
                <a:lnTo>
                  <a:pt x="73056" y="946882"/>
                </a:lnTo>
                <a:lnTo>
                  <a:pt x="75772" y="959317"/>
                </a:lnTo>
                <a:lnTo>
                  <a:pt x="4411853" y="12446"/>
                </a:lnTo>
                <a:lnTo>
                  <a:pt x="440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20055" y="3176016"/>
            <a:ext cx="2743200" cy="492759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780"/>
              </a:lnSpc>
            </a:pPr>
            <a:r>
              <a:rPr sz="1600" dirty="0">
                <a:latin typeface="Arial MT"/>
                <a:cs typeface="Arial MT"/>
              </a:rPr>
              <a:t>Returning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*this</a:t>
            </a:r>
            <a:r>
              <a:rPr sz="1600" b="1" spc="-50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 MT"/>
                <a:cs typeface="Arial MT"/>
              </a:rPr>
              <a:t>enables</a:t>
            </a:r>
            <a:endParaRPr sz="16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cascading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calls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94716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1800" cy="1624965"/>
          </a:xfrm>
          <a:custGeom>
            <a:avLst/>
            <a:gdLst/>
            <a:ahLst/>
            <a:cxnLst/>
            <a:rect l="l" t="t" r="r" b="b"/>
            <a:pathLst>
              <a:path w="6781800" h="1624965">
                <a:moveTo>
                  <a:pt x="6781800" y="0"/>
                </a:moveTo>
                <a:lnTo>
                  <a:pt x="0" y="0"/>
                </a:lnTo>
                <a:lnTo>
                  <a:pt x="0" y="204228"/>
                </a:lnTo>
                <a:lnTo>
                  <a:pt x="0" y="252984"/>
                </a:lnTo>
                <a:lnTo>
                  <a:pt x="0" y="1624584"/>
                </a:lnTo>
                <a:lnTo>
                  <a:pt x="6781800" y="1624584"/>
                </a:lnTo>
                <a:lnTo>
                  <a:pt x="6781800" y="20422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-30352"/>
            <a:ext cx="4090670" cy="16262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459"/>
              </a:spcBef>
              <a:buClr>
                <a:srgbClr val="4D8DFF"/>
              </a:buClr>
              <a:buFont typeface="Courier New"/>
              <a:buAutoNum type="arabicPlain" startAt="65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minute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59"/>
              </a:spcBef>
              <a:buClr>
                <a:srgbClr val="4D8DFF"/>
              </a:buClr>
              <a:buAutoNum type="arabicPlain" startAt="65"/>
              <a:tabLst>
                <a:tab pos="304800" algn="l"/>
              </a:tabLst>
            </a:pP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&amp;Time::setMinute(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59"/>
              </a:spcBef>
              <a:buClr>
                <a:srgbClr val="4D8DFF"/>
              </a:buClr>
              <a:buAutoNum type="arabicPlain" startAt="65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68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minute =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 m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&gt;= 0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&amp;&amp; m &lt;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60 ) ? m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 </a:t>
            </a:r>
            <a:r>
              <a:rPr sz="1200" b="1" spc="-25" dirty="0">
                <a:latin typeface="Courier New"/>
                <a:cs typeface="Courier New"/>
              </a:rPr>
              <a:t>0;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69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581025" algn="l"/>
                <a:tab pos="2054860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70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*this;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enables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cascading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71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75828"/>
            <a:ext cx="6781800" cy="506095"/>
          </a:xfrm>
          <a:custGeom>
            <a:avLst/>
            <a:gdLst/>
            <a:ahLst/>
            <a:cxnLst/>
            <a:rect l="l" t="t" r="r" b="b"/>
            <a:pathLst>
              <a:path w="6781800" h="506094">
                <a:moveTo>
                  <a:pt x="67818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277355"/>
                </a:lnTo>
                <a:lnTo>
                  <a:pt x="0" y="505955"/>
                </a:lnTo>
                <a:lnTo>
                  <a:pt x="6781800" y="505955"/>
                </a:lnTo>
                <a:lnTo>
                  <a:pt x="6781800" y="277355"/>
                </a:lnTo>
                <a:lnTo>
                  <a:pt x="6781800" y="22860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570101"/>
            <a:ext cx="243395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72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73</a:t>
            </a:r>
            <a:r>
              <a:rPr sz="1200" b="1" spc="11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Set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second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033016"/>
            <a:ext cx="6781800" cy="277495"/>
          </a:xfrm>
          <a:custGeom>
            <a:avLst/>
            <a:gdLst/>
            <a:ahLst/>
            <a:cxnLst/>
            <a:rect l="l" t="t" r="r" b="b"/>
            <a:pathLst>
              <a:path w="6781800" h="277494">
                <a:moveTo>
                  <a:pt x="6781800" y="0"/>
                </a:moveTo>
                <a:lnTo>
                  <a:pt x="0" y="0"/>
                </a:lnTo>
                <a:lnTo>
                  <a:pt x="0" y="277367"/>
                </a:lnTo>
                <a:lnTo>
                  <a:pt x="6781800" y="27736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073021"/>
            <a:ext cx="308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74</a:t>
            </a:r>
            <a:r>
              <a:rPr sz="1200" b="1" spc="10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&amp;Time::setSecond(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261628"/>
            <a:ext cx="6781800" cy="734695"/>
          </a:xfrm>
          <a:custGeom>
            <a:avLst/>
            <a:gdLst/>
            <a:ahLst/>
            <a:cxnLst/>
            <a:rect l="l" t="t" r="r" b="b"/>
            <a:pathLst>
              <a:path w="6781800" h="734694">
                <a:moveTo>
                  <a:pt x="67818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277355"/>
                </a:lnTo>
                <a:lnTo>
                  <a:pt x="0" y="457200"/>
                </a:lnTo>
                <a:lnTo>
                  <a:pt x="0" y="505955"/>
                </a:lnTo>
                <a:lnTo>
                  <a:pt x="0" y="734555"/>
                </a:lnTo>
                <a:lnTo>
                  <a:pt x="6781800" y="734555"/>
                </a:lnTo>
                <a:lnTo>
                  <a:pt x="6781800" y="505955"/>
                </a:lnTo>
                <a:lnTo>
                  <a:pt x="6781800" y="457200"/>
                </a:lnTo>
                <a:lnTo>
                  <a:pt x="6781800" y="277355"/>
                </a:lnTo>
                <a:lnTo>
                  <a:pt x="6781800" y="22860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255962"/>
            <a:ext cx="410209" cy="7118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75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76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77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947416"/>
            <a:ext cx="6781800" cy="277495"/>
          </a:xfrm>
          <a:custGeom>
            <a:avLst/>
            <a:gdLst/>
            <a:ahLst/>
            <a:cxnLst/>
            <a:rect l="l" t="t" r="r" b="b"/>
            <a:pathLst>
              <a:path w="6781800" h="277494">
                <a:moveTo>
                  <a:pt x="6781800" y="0"/>
                </a:moveTo>
                <a:lnTo>
                  <a:pt x="0" y="0"/>
                </a:lnTo>
                <a:lnTo>
                  <a:pt x="0" y="277367"/>
                </a:lnTo>
                <a:lnTo>
                  <a:pt x="6781800" y="27736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7191" y="2529916"/>
            <a:ext cx="352297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second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 &gt;=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&amp;&amp;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60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486535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*this;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enables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cascading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176028"/>
            <a:ext cx="6781800" cy="3682365"/>
          </a:xfrm>
          <a:custGeom>
            <a:avLst/>
            <a:gdLst/>
            <a:ahLst/>
            <a:cxnLst/>
            <a:rect l="l" t="t" r="r" b="b"/>
            <a:pathLst>
              <a:path w="6781800" h="3682365">
                <a:moveTo>
                  <a:pt x="6781800" y="0"/>
                </a:moveTo>
                <a:lnTo>
                  <a:pt x="0" y="0"/>
                </a:lnTo>
                <a:lnTo>
                  <a:pt x="0" y="228587"/>
                </a:lnTo>
                <a:lnTo>
                  <a:pt x="0" y="277355"/>
                </a:lnTo>
                <a:lnTo>
                  <a:pt x="0" y="3681971"/>
                </a:lnTo>
                <a:lnTo>
                  <a:pt x="6781800" y="3681971"/>
                </a:lnTo>
                <a:lnTo>
                  <a:pt x="6781800" y="228587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2942082"/>
            <a:ext cx="4919980" cy="39122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78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79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59"/>
              </a:spcBef>
              <a:buClr>
                <a:srgbClr val="4D8DFF"/>
              </a:buClr>
              <a:buAutoNum type="arabicPlain" startAt="81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Get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hour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12700" marR="739775" indent="292100">
              <a:lnSpc>
                <a:spcPct val="125000"/>
              </a:lnSpc>
              <a:buClr>
                <a:srgbClr val="4D8DFF"/>
              </a:buClr>
              <a:buAutoNum type="arabicPlain" startAt="81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Time::getHour()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2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{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hour;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83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59"/>
              </a:spcBef>
              <a:buClr>
                <a:srgbClr val="4D8DFF"/>
              </a:buClr>
              <a:buAutoNum type="arabicPlain" startAt="84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Get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minute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12700" marR="370840" indent="292100">
              <a:lnSpc>
                <a:spcPct val="125000"/>
              </a:lnSpc>
              <a:buClr>
                <a:srgbClr val="4D8DFF"/>
              </a:buClr>
              <a:buAutoNum type="arabicPlain" startAt="84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Time::getMinute()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{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minute;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86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0"/>
              </a:spcBef>
              <a:buClr>
                <a:srgbClr val="4D8DFF"/>
              </a:buClr>
              <a:buAutoNum type="arabicPlain" startAt="87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Get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second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value</a:t>
            </a:r>
            <a:endParaRPr sz="1200">
              <a:latin typeface="Courier New"/>
              <a:cs typeface="Courier New"/>
            </a:endParaRPr>
          </a:p>
          <a:p>
            <a:pPr marL="12700" marR="370840" indent="292100">
              <a:lnSpc>
                <a:spcPct val="125000"/>
              </a:lnSpc>
              <a:buClr>
                <a:srgbClr val="4D8DFF"/>
              </a:buClr>
              <a:buAutoNum type="arabicPlain" startAt="87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-3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Time::getSecond()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r>
              <a:rPr sz="1200" b="1" spc="-3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{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200" b="1" spc="-4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second;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89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0"/>
              </a:spcBef>
              <a:buClr>
                <a:srgbClr val="4D8DFF"/>
              </a:buClr>
              <a:buAutoNum type="arabicPlain" startAt="90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Display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military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format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time: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HH:MM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0"/>
              </a:spcBef>
              <a:buClr>
                <a:srgbClr val="4D8DFF"/>
              </a:buClr>
              <a:buAutoNum type="arabicPlain" startAt="90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void</a:t>
            </a:r>
            <a:r>
              <a:rPr sz="1200" b="1" spc="-6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Time::printMilitary()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360"/>
              </a:spcBef>
              <a:buClr>
                <a:srgbClr val="4D8DFF"/>
              </a:buClr>
              <a:buAutoNum type="arabicPlain" startAt="90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93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10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"0"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""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":"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1041400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94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minute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10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"0"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""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minute;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8800" y="2203576"/>
            <a:ext cx="4725670" cy="842010"/>
          </a:xfrm>
          <a:custGeom>
            <a:avLst/>
            <a:gdLst/>
            <a:ahLst/>
            <a:cxnLst/>
            <a:rect l="l" t="t" r="r" b="b"/>
            <a:pathLst>
              <a:path w="4725670" h="842010">
                <a:moveTo>
                  <a:pt x="68706" y="766572"/>
                </a:moveTo>
                <a:lnTo>
                  <a:pt x="0" y="816990"/>
                </a:lnTo>
                <a:lnTo>
                  <a:pt x="81533" y="841628"/>
                </a:lnTo>
                <a:lnTo>
                  <a:pt x="76563" y="812546"/>
                </a:lnTo>
                <a:lnTo>
                  <a:pt x="63626" y="812546"/>
                </a:lnTo>
                <a:lnTo>
                  <a:pt x="61468" y="799973"/>
                </a:lnTo>
                <a:lnTo>
                  <a:pt x="74046" y="797814"/>
                </a:lnTo>
                <a:lnTo>
                  <a:pt x="68706" y="766572"/>
                </a:lnTo>
                <a:close/>
              </a:path>
              <a:path w="4725670" h="842010">
                <a:moveTo>
                  <a:pt x="74046" y="797814"/>
                </a:moveTo>
                <a:lnTo>
                  <a:pt x="61468" y="799973"/>
                </a:lnTo>
                <a:lnTo>
                  <a:pt x="63626" y="812546"/>
                </a:lnTo>
                <a:lnTo>
                  <a:pt x="76195" y="810388"/>
                </a:lnTo>
                <a:lnTo>
                  <a:pt x="74046" y="797814"/>
                </a:lnTo>
                <a:close/>
              </a:path>
              <a:path w="4725670" h="842010">
                <a:moveTo>
                  <a:pt x="76195" y="810388"/>
                </a:moveTo>
                <a:lnTo>
                  <a:pt x="63626" y="812546"/>
                </a:lnTo>
                <a:lnTo>
                  <a:pt x="76563" y="812546"/>
                </a:lnTo>
                <a:lnTo>
                  <a:pt x="76195" y="810388"/>
                </a:lnTo>
                <a:close/>
              </a:path>
              <a:path w="4725670" h="842010">
                <a:moveTo>
                  <a:pt x="4723383" y="0"/>
                </a:moveTo>
                <a:lnTo>
                  <a:pt x="74046" y="797814"/>
                </a:lnTo>
                <a:lnTo>
                  <a:pt x="76195" y="810388"/>
                </a:lnTo>
                <a:lnTo>
                  <a:pt x="4725416" y="12446"/>
                </a:lnTo>
                <a:lnTo>
                  <a:pt x="4723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4000" y="1905000"/>
            <a:ext cx="2743200" cy="52451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 marR="619125">
              <a:lnSpc>
                <a:spcPct val="105000"/>
              </a:lnSpc>
              <a:spcBef>
                <a:spcPts val="150"/>
              </a:spcBef>
            </a:pP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*this</a:t>
            </a:r>
            <a:r>
              <a:rPr sz="1400" b="1" spc="-459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Arial MT"/>
                <a:cs typeface="Arial MT"/>
              </a:rPr>
              <a:t>enables </a:t>
            </a:r>
            <a:r>
              <a:rPr sz="1400" dirty="0">
                <a:latin typeface="Arial MT"/>
                <a:cs typeface="Arial MT"/>
              </a:rPr>
              <a:t>cascading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calls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8800" y="1377822"/>
            <a:ext cx="3507104" cy="914400"/>
          </a:xfrm>
          <a:custGeom>
            <a:avLst/>
            <a:gdLst/>
            <a:ahLst/>
            <a:cxnLst/>
            <a:rect l="l" t="t" r="r" b="b"/>
            <a:pathLst>
              <a:path w="3507104" h="914400">
                <a:moveTo>
                  <a:pt x="75391" y="30802"/>
                </a:moveTo>
                <a:lnTo>
                  <a:pt x="72301" y="43015"/>
                </a:lnTo>
                <a:lnTo>
                  <a:pt x="3503676" y="914273"/>
                </a:lnTo>
                <a:lnTo>
                  <a:pt x="3506724" y="902080"/>
                </a:lnTo>
                <a:lnTo>
                  <a:pt x="75391" y="30802"/>
                </a:lnTo>
                <a:close/>
              </a:path>
              <a:path w="3507104" h="914400">
                <a:moveTo>
                  <a:pt x="83185" y="0"/>
                </a:moveTo>
                <a:lnTo>
                  <a:pt x="0" y="18161"/>
                </a:lnTo>
                <a:lnTo>
                  <a:pt x="64516" y="73787"/>
                </a:lnTo>
                <a:lnTo>
                  <a:pt x="72301" y="43015"/>
                </a:lnTo>
                <a:lnTo>
                  <a:pt x="59943" y="39877"/>
                </a:lnTo>
                <a:lnTo>
                  <a:pt x="63118" y="27686"/>
                </a:lnTo>
                <a:lnTo>
                  <a:pt x="76180" y="27686"/>
                </a:lnTo>
                <a:lnTo>
                  <a:pt x="83185" y="0"/>
                </a:lnTo>
                <a:close/>
              </a:path>
              <a:path w="3507104" h="914400">
                <a:moveTo>
                  <a:pt x="63118" y="27686"/>
                </a:moveTo>
                <a:lnTo>
                  <a:pt x="59943" y="39877"/>
                </a:lnTo>
                <a:lnTo>
                  <a:pt x="72301" y="43015"/>
                </a:lnTo>
                <a:lnTo>
                  <a:pt x="75391" y="30802"/>
                </a:lnTo>
                <a:lnTo>
                  <a:pt x="63118" y="27686"/>
                </a:lnTo>
                <a:close/>
              </a:path>
              <a:path w="3507104" h="914400">
                <a:moveTo>
                  <a:pt x="76180" y="27686"/>
                </a:moveTo>
                <a:lnTo>
                  <a:pt x="63118" y="27686"/>
                </a:lnTo>
                <a:lnTo>
                  <a:pt x="75391" y="30802"/>
                </a:lnTo>
                <a:lnTo>
                  <a:pt x="76180" y="27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5378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781800" cy="426720"/>
          </a:xfrm>
          <a:custGeom>
            <a:avLst/>
            <a:gdLst/>
            <a:ahLst/>
            <a:cxnLst/>
            <a:rect l="l" t="t" r="r" b="b"/>
            <a:pathLst>
              <a:path w="6781800" h="426720">
                <a:moveTo>
                  <a:pt x="6781800" y="213372"/>
                </a:moveTo>
                <a:lnTo>
                  <a:pt x="0" y="213372"/>
                </a:lnTo>
                <a:lnTo>
                  <a:pt x="0" y="426720"/>
                </a:lnTo>
                <a:lnTo>
                  <a:pt x="6781800" y="426720"/>
                </a:lnTo>
                <a:lnTo>
                  <a:pt x="6781800" y="213372"/>
                </a:lnTo>
                <a:close/>
              </a:path>
              <a:path w="6781800" h="426720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-60833"/>
            <a:ext cx="409575" cy="4508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95</a:t>
            </a:r>
            <a:r>
              <a:rPr sz="1200" b="1" spc="12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96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6719"/>
            <a:ext cx="6067425" cy="640080"/>
          </a:xfrm>
          <a:custGeom>
            <a:avLst/>
            <a:gdLst/>
            <a:ahLst/>
            <a:cxnLst/>
            <a:rect l="l" t="t" r="r" b="b"/>
            <a:pathLst>
              <a:path w="6067425" h="640080">
                <a:moveTo>
                  <a:pt x="6067044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640080"/>
                </a:lnTo>
                <a:lnTo>
                  <a:pt x="6067044" y="640080"/>
                </a:lnTo>
                <a:lnTo>
                  <a:pt x="6067044" y="426720"/>
                </a:lnTo>
                <a:lnTo>
                  <a:pt x="6067044" y="213360"/>
                </a:lnTo>
                <a:lnTo>
                  <a:pt x="6067044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366521"/>
            <a:ext cx="5103495" cy="6654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335"/>
              </a:spcBef>
              <a:buClr>
                <a:srgbClr val="4D8DFF"/>
              </a:buClr>
              <a:buAutoNum type="arabicPlain" startAt="97"/>
              <a:tabLst>
                <a:tab pos="304800" algn="l"/>
              </a:tabLst>
            </a:pP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Display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standard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format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time: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HH:MM:SS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AM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(or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PM)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35"/>
              </a:spcBef>
              <a:buClr>
                <a:srgbClr val="4D8DFF"/>
              </a:buClr>
              <a:buAutoNum type="arabicPlain" startAt="97"/>
              <a:tabLst>
                <a:tab pos="304800" algn="l"/>
              </a:tabLst>
            </a:pP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void</a:t>
            </a:r>
            <a:r>
              <a:rPr sz="1200" b="1" spc="-6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Time::printStandard()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const</a:t>
            </a:r>
            <a:endParaRPr sz="12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97"/>
              <a:tabLst>
                <a:tab pos="304800" algn="l"/>
              </a:tabLst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66799"/>
            <a:ext cx="6781800" cy="1710055"/>
          </a:xfrm>
          <a:custGeom>
            <a:avLst/>
            <a:gdLst/>
            <a:ahLst/>
            <a:cxnLst/>
            <a:rect l="l" t="t" r="r" b="b"/>
            <a:pathLst>
              <a:path w="6781800" h="1710055">
                <a:moveTo>
                  <a:pt x="6781800" y="853440"/>
                </a:moveTo>
                <a:lnTo>
                  <a:pt x="0" y="853440"/>
                </a:lnTo>
                <a:lnTo>
                  <a:pt x="0" y="1066800"/>
                </a:lnTo>
                <a:lnTo>
                  <a:pt x="0" y="1281684"/>
                </a:lnTo>
                <a:lnTo>
                  <a:pt x="0" y="1495044"/>
                </a:lnTo>
                <a:lnTo>
                  <a:pt x="0" y="1709928"/>
                </a:lnTo>
                <a:lnTo>
                  <a:pt x="6781800" y="1709928"/>
                </a:lnTo>
                <a:lnTo>
                  <a:pt x="6781800" y="1495044"/>
                </a:lnTo>
                <a:lnTo>
                  <a:pt x="6781800" y="1281684"/>
                </a:lnTo>
                <a:lnTo>
                  <a:pt x="6781800" y="1066800"/>
                </a:lnTo>
                <a:lnTo>
                  <a:pt x="6781800" y="853440"/>
                </a:lnTo>
                <a:close/>
              </a:path>
              <a:path w="6781800" h="1710055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640080"/>
                </a:lnTo>
                <a:lnTo>
                  <a:pt x="0" y="851916"/>
                </a:lnTo>
                <a:lnTo>
                  <a:pt x="6781800" y="851916"/>
                </a:lnTo>
                <a:lnTo>
                  <a:pt x="6781800" y="640080"/>
                </a:lnTo>
                <a:lnTo>
                  <a:pt x="6781800" y="426720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006093"/>
            <a:ext cx="5748020" cy="17341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100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0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||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12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12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%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12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1041400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101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":"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minute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10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"0"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""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minute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1041400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102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":"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second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10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"0"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second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  <a:tabLst>
                <a:tab pos="1041400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103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hour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12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?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AM"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PM"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104</a:t>
            </a:r>
            <a:r>
              <a:rPr sz="1200" b="1" spc="-55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105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Fig.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7.8:</a:t>
            </a:r>
            <a:r>
              <a:rPr sz="1200" b="1" spc="-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fig07_08.cpp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106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3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Cascading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member</a:t>
            </a:r>
            <a:r>
              <a:rPr sz="1200" b="1" spc="-2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function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calls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together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107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//</a:t>
            </a:r>
            <a:r>
              <a:rPr sz="1200" b="1" spc="-2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with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the</a:t>
            </a:r>
            <a:r>
              <a:rPr sz="1200" b="1" spc="-15" dirty="0">
                <a:solidFill>
                  <a:srgbClr val="33CC3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3CC33"/>
                </a:solidFill>
                <a:latin typeface="Courier New"/>
                <a:cs typeface="Courier New"/>
              </a:rPr>
              <a:t>this</a:t>
            </a:r>
            <a:r>
              <a:rPr sz="1200" b="1" spc="-10" dirty="0">
                <a:solidFill>
                  <a:srgbClr val="33CC33"/>
                </a:solidFill>
                <a:latin typeface="Courier New"/>
                <a:cs typeface="Courier New"/>
              </a:rPr>
              <a:t> pointer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76727"/>
            <a:ext cx="6781800" cy="216535"/>
          </a:xfrm>
          <a:custGeom>
            <a:avLst/>
            <a:gdLst/>
            <a:ahLst/>
            <a:cxnLst/>
            <a:rect l="l" t="t" r="r" b="b"/>
            <a:pathLst>
              <a:path w="6781800" h="216535">
                <a:moveTo>
                  <a:pt x="6781800" y="0"/>
                </a:moveTo>
                <a:lnTo>
                  <a:pt x="0" y="0"/>
                </a:lnTo>
                <a:lnTo>
                  <a:pt x="0" y="216408"/>
                </a:lnTo>
                <a:lnTo>
                  <a:pt x="6781800" y="216408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746375"/>
            <a:ext cx="20662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108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&lt;iostream&gt;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993135"/>
            <a:ext cx="6781800" cy="2362200"/>
          </a:xfrm>
          <a:custGeom>
            <a:avLst/>
            <a:gdLst/>
            <a:ahLst/>
            <a:cxnLst/>
            <a:rect l="l" t="t" r="r" b="b"/>
            <a:pathLst>
              <a:path w="6781800" h="2362200">
                <a:moveTo>
                  <a:pt x="6781800" y="1717560"/>
                </a:moveTo>
                <a:lnTo>
                  <a:pt x="0" y="1717560"/>
                </a:lnTo>
                <a:lnTo>
                  <a:pt x="0" y="1932432"/>
                </a:lnTo>
                <a:lnTo>
                  <a:pt x="0" y="2147316"/>
                </a:lnTo>
                <a:lnTo>
                  <a:pt x="0" y="2362200"/>
                </a:lnTo>
                <a:lnTo>
                  <a:pt x="6781800" y="2362200"/>
                </a:lnTo>
                <a:lnTo>
                  <a:pt x="6781800" y="2147316"/>
                </a:lnTo>
                <a:lnTo>
                  <a:pt x="6781800" y="1932432"/>
                </a:lnTo>
                <a:lnTo>
                  <a:pt x="6781800" y="1717560"/>
                </a:lnTo>
                <a:close/>
              </a:path>
              <a:path w="6781800" h="2362200">
                <a:moveTo>
                  <a:pt x="6781800" y="1072908"/>
                </a:moveTo>
                <a:lnTo>
                  <a:pt x="0" y="1072908"/>
                </a:lnTo>
                <a:lnTo>
                  <a:pt x="0" y="1287780"/>
                </a:lnTo>
                <a:lnTo>
                  <a:pt x="0" y="1502664"/>
                </a:lnTo>
                <a:lnTo>
                  <a:pt x="0" y="1717548"/>
                </a:lnTo>
                <a:lnTo>
                  <a:pt x="6781800" y="1717548"/>
                </a:lnTo>
                <a:lnTo>
                  <a:pt x="6781800" y="1502664"/>
                </a:lnTo>
                <a:lnTo>
                  <a:pt x="6781800" y="1287780"/>
                </a:lnTo>
                <a:lnTo>
                  <a:pt x="6781800" y="1072908"/>
                </a:lnTo>
                <a:close/>
              </a:path>
              <a:path w="6781800" h="2362200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8244"/>
                </a:lnTo>
                <a:lnTo>
                  <a:pt x="0" y="643128"/>
                </a:lnTo>
                <a:lnTo>
                  <a:pt x="0" y="858012"/>
                </a:lnTo>
                <a:lnTo>
                  <a:pt x="0" y="1072896"/>
                </a:lnTo>
                <a:lnTo>
                  <a:pt x="6781800" y="1072896"/>
                </a:lnTo>
                <a:lnTo>
                  <a:pt x="6781800" y="858012"/>
                </a:lnTo>
                <a:lnTo>
                  <a:pt x="6781800" y="643128"/>
                </a:lnTo>
                <a:lnTo>
                  <a:pt x="6781800" y="428244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2930397"/>
            <a:ext cx="5010785" cy="2388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109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110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 </a:t>
            </a:r>
            <a:r>
              <a:rPr sz="1200" b="1" spc="-10" dirty="0">
                <a:latin typeface="Courier New"/>
                <a:cs typeface="Courier New"/>
              </a:rPr>
              <a:t>std::cout;</a:t>
            </a:r>
            <a:endParaRPr sz="1200">
              <a:latin typeface="Courier New"/>
              <a:cs typeface="Courier New"/>
            </a:endParaRPr>
          </a:p>
          <a:p>
            <a:pPr marL="12700" marR="3225165">
              <a:lnSpc>
                <a:spcPts val="1700"/>
              </a:lnSpc>
              <a:spcBef>
                <a:spcPts val="85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111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using </a:t>
            </a:r>
            <a:r>
              <a:rPr sz="1200" b="1" spc="-10" dirty="0">
                <a:latin typeface="Courier New"/>
                <a:cs typeface="Courier New"/>
              </a:rPr>
              <a:t>std::endl; </a:t>
            </a: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113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#include</a:t>
            </a:r>
            <a:r>
              <a:rPr sz="1200" b="1" spc="-2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"time6.h"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115</a:t>
            </a:r>
            <a:r>
              <a:rPr sz="1200" b="1" spc="-580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275AFF"/>
                </a:solidFill>
                <a:latin typeface="Courier New"/>
                <a:cs typeface="Courier New"/>
              </a:rPr>
              <a:t>int</a:t>
            </a:r>
            <a:r>
              <a:rPr sz="1200" b="1" spc="5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main()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spc="-20" dirty="0">
                <a:solidFill>
                  <a:srgbClr val="4D8DFF"/>
                </a:solidFill>
                <a:latin typeface="Courier New"/>
                <a:cs typeface="Courier New"/>
              </a:rPr>
              <a:t>116</a:t>
            </a:r>
            <a:r>
              <a:rPr sz="1200" b="1" spc="-555" dirty="0">
                <a:solidFill>
                  <a:srgbClr val="4D8D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117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Time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581025" algn="l"/>
              </a:tabLst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119</a:t>
            </a:r>
            <a:r>
              <a:rPr sz="1200" b="1" dirty="0">
                <a:solidFill>
                  <a:srgbClr val="4D8DFF"/>
                </a:solidFill>
                <a:latin typeface="Courier New"/>
                <a:cs typeface="Courier New"/>
              </a:rPr>
              <a:t>	</a:t>
            </a:r>
            <a:r>
              <a:rPr sz="1200" b="1" dirty="0">
                <a:latin typeface="Courier New"/>
                <a:cs typeface="Courier New"/>
              </a:rPr>
              <a:t>t.setHour(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18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).setMinute(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30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).setSecond(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22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355335"/>
            <a:ext cx="4229100" cy="859790"/>
          </a:xfrm>
          <a:custGeom>
            <a:avLst/>
            <a:gdLst/>
            <a:ahLst/>
            <a:cxnLst/>
            <a:rect l="l" t="t" r="r" b="b"/>
            <a:pathLst>
              <a:path w="4229100" h="859789">
                <a:moveTo>
                  <a:pt x="4229100" y="0"/>
                </a:moveTo>
                <a:lnTo>
                  <a:pt x="0" y="0"/>
                </a:lnTo>
                <a:lnTo>
                  <a:pt x="0" y="214884"/>
                </a:lnTo>
                <a:lnTo>
                  <a:pt x="0" y="429768"/>
                </a:lnTo>
                <a:lnTo>
                  <a:pt x="0" y="643128"/>
                </a:lnTo>
                <a:lnTo>
                  <a:pt x="0" y="859536"/>
                </a:lnTo>
                <a:lnTo>
                  <a:pt x="4229100" y="859536"/>
                </a:lnTo>
                <a:lnTo>
                  <a:pt x="4229100" y="643128"/>
                </a:lnTo>
                <a:lnTo>
                  <a:pt x="4229100" y="429768"/>
                </a:lnTo>
                <a:lnTo>
                  <a:pt x="4229100" y="214884"/>
                </a:lnTo>
                <a:lnTo>
                  <a:pt x="42291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5291785"/>
            <a:ext cx="3170555" cy="8864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81025" indent="-568325">
              <a:lnSpc>
                <a:spcPct val="100000"/>
              </a:lnSpc>
              <a:spcBef>
                <a:spcPts val="360"/>
              </a:spcBef>
              <a:buClr>
                <a:srgbClr val="4D8DFF"/>
              </a:buClr>
              <a:buAutoNum type="arabicPlain" startAt="120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"Military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60"/>
              </a:spcBef>
              <a:buClr>
                <a:srgbClr val="4D8DFF"/>
              </a:buClr>
              <a:buAutoNum type="arabicPlain" startAt="120"/>
              <a:tabLst>
                <a:tab pos="581025" algn="l"/>
              </a:tabLst>
            </a:pPr>
            <a:r>
              <a:rPr sz="1200" b="1" spc="-10" dirty="0">
                <a:latin typeface="Courier New"/>
                <a:cs typeface="Courier New"/>
              </a:rPr>
              <a:t>t.printMilitary();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50"/>
              </a:spcBef>
              <a:buClr>
                <a:srgbClr val="4D8DFF"/>
              </a:buClr>
              <a:buAutoNum type="arabicPlain" startAt="120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"\nStandard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120"/>
              <a:tabLst>
                <a:tab pos="581025" algn="l"/>
              </a:tabLst>
            </a:pPr>
            <a:r>
              <a:rPr sz="1200" b="1" spc="-10" dirty="0">
                <a:latin typeface="Courier New"/>
                <a:cs typeface="Courier New"/>
              </a:rPr>
              <a:t>t.printStandard();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214871"/>
            <a:ext cx="6781800" cy="215265"/>
          </a:xfrm>
          <a:custGeom>
            <a:avLst/>
            <a:gdLst/>
            <a:ahLst/>
            <a:cxnLst/>
            <a:rect l="l" t="t" r="r" b="b"/>
            <a:pathLst>
              <a:path w="6781800" h="215264">
                <a:moveTo>
                  <a:pt x="6781800" y="0"/>
                </a:moveTo>
                <a:lnTo>
                  <a:pt x="0" y="0"/>
                </a:lnTo>
                <a:lnTo>
                  <a:pt x="0" y="214883"/>
                </a:lnTo>
                <a:lnTo>
                  <a:pt x="6781800" y="214883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6185712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4D8DFF"/>
                </a:solidFill>
                <a:latin typeface="Courier New"/>
                <a:cs typeface="Courier New"/>
              </a:rPr>
              <a:t>124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429755"/>
            <a:ext cx="6781800" cy="428625"/>
          </a:xfrm>
          <a:custGeom>
            <a:avLst/>
            <a:gdLst/>
            <a:ahLst/>
            <a:cxnLst/>
            <a:rect l="l" t="t" r="r" b="b"/>
            <a:pathLst>
              <a:path w="6781800" h="428625">
                <a:moveTo>
                  <a:pt x="6781800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8244"/>
                </a:lnTo>
                <a:lnTo>
                  <a:pt x="6781800" y="428244"/>
                </a:lnTo>
                <a:lnTo>
                  <a:pt x="6781800" y="213360"/>
                </a:lnTo>
                <a:lnTo>
                  <a:pt x="67818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39" y="6368959"/>
            <a:ext cx="4275455" cy="4540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81025" indent="-568325">
              <a:lnSpc>
                <a:spcPct val="100000"/>
              </a:lnSpc>
              <a:spcBef>
                <a:spcPts val="345"/>
              </a:spcBef>
              <a:buClr>
                <a:srgbClr val="4D8DFF"/>
              </a:buClr>
              <a:buAutoNum type="arabicPlain" startAt="125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cout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&lt;&lt;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"\n\nNew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standard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time:</a:t>
            </a:r>
            <a:r>
              <a:rPr sz="1200" b="1" spc="-25" dirty="0">
                <a:latin typeface="Courier New"/>
                <a:cs typeface="Courier New"/>
              </a:rPr>
              <a:t> ";</a:t>
            </a:r>
            <a:endParaRPr sz="1200">
              <a:latin typeface="Courier New"/>
              <a:cs typeface="Courier New"/>
            </a:endParaRPr>
          </a:p>
          <a:p>
            <a:pPr marL="581025" indent="-568325">
              <a:lnSpc>
                <a:spcPct val="100000"/>
              </a:lnSpc>
              <a:spcBef>
                <a:spcPts val="245"/>
              </a:spcBef>
              <a:buClr>
                <a:srgbClr val="4D8DFF"/>
              </a:buClr>
              <a:buAutoNum type="arabicPlain" startAt="125"/>
              <a:tabLst>
                <a:tab pos="581025" algn="l"/>
              </a:tabLst>
            </a:pPr>
            <a:r>
              <a:rPr sz="1200" b="1" dirty="0">
                <a:latin typeface="Courier New"/>
                <a:cs typeface="Courier New"/>
              </a:rPr>
              <a:t>t.setTime(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20,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20,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20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).printStandard();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00637" y="2718625"/>
            <a:ext cx="3438525" cy="255270"/>
            <a:chOff x="5100637" y="2718625"/>
            <a:chExt cx="3438525" cy="255270"/>
          </a:xfrm>
        </p:grpSpPr>
        <p:sp>
          <p:nvSpPr>
            <p:cNvPr id="19" name="object 19"/>
            <p:cNvSpPr/>
            <p:nvPr/>
          </p:nvSpPr>
          <p:spPr>
            <a:xfrm>
              <a:off x="5105400" y="2723388"/>
              <a:ext cx="3429000" cy="245745"/>
            </a:xfrm>
            <a:custGeom>
              <a:avLst/>
              <a:gdLst/>
              <a:ahLst/>
              <a:cxnLst/>
              <a:rect l="l" t="t" r="r" b="b"/>
              <a:pathLst>
                <a:path w="3429000" h="245744">
                  <a:moveTo>
                    <a:pt x="3429000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3429000" y="245363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5400" y="2723388"/>
              <a:ext cx="3429000" cy="245745"/>
            </a:xfrm>
            <a:custGeom>
              <a:avLst/>
              <a:gdLst/>
              <a:ahLst/>
              <a:cxnLst/>
              <a:rect l="l" t="t" r="r" b="b"/>
              <a:pathLst>
                <a:path w="3429000" h="245744">
                  <a:moveTo>
                    <a:pt x="0" y="245363"/>
                  </a:moveTo>
                  <a:lnTo>
                    <a:pt x="3429000" y="245363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85028" y="2706369"/>
            <a:ext cx="2858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Notice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cascading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calls.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5600" y="2880486"/>
            <a:ext cx="6215380" cy="3538854"/>
            <a:chOff x="2895600" y="2880486"/>
            <a:chExt cx="6215380" cy="3538854"/>
          </a:xfrm>
        </p:grpSpPr>
        <p:sp>
          <p:nvSpPr>
            <p:cNvPr id="23" name="object 23"/>
            <p:cNvSpPr/>
            <p:nvPr/>
          </p:nvSpPr>
          <p:spPr>
            <a:xfrm>
              <a:off x="2895600" y="2880486"/>
              <a:ext cx="2214880" cy="2263140"/>
            </a:xfrm>
            <a:custGeom>
              <a:avLst/>
              <a:gdLst/>
              <a:ahLst/>
              <a:cxnLst/>
              <a:rect l="l" t="t" r="r" b="b"/>
              <a:pathLst>
                <a:path w="2214879" h="2263140">
                  <a:moveTo>
                    <a:pt x="26035" y="2181860"/>
                  </a:moveTo>
                  <a:lnTo>
                    <a:pt x="0" y="2263013"/>
                  </a:lnTo>
                  <a:lnTo>
                    <a:pt x="80518" y="2235200"/>
                  </a:lnTo>
                  <a:lnTo>
                    <a:pt x="67156" y="2222119"/>
                  </a:lnTo>
                  <a:lnTo>
                    <a:pt x="48894" y="2222119"/>
                  </a:lnTo>
                  <a:lnTo>
                    <a:pt x="39877" y="2213229"/>
                  </a:lnTo>
                  <a:lnTo>
                    <a:pt x="48781" y="2204128"/>
                  </a:lnTo>
                  <a:lnTo>
                    <a:pt x="26035" y="2181860"/>
                  </a:lnTo>
                  <a:close/>
                </a:path>
                <a:path w="2214879" h="2263140">
                  <a:moveTo>
                    <a:pt x="48781" y="2204128"/>
                  </a:moveTo>
                  <a:lnTo>
                    <a:pt x="39877" y="2213229"/>
                  </a:lnTo>
                  <a:lnTo>
                    <a:pt x="48894" y="2222119"/>
                  </a:lnTo>
                  <a:lnTo>
                    <a:pt x="57829" y="2212987"/>
                  </a:lnTo>
                  <a:lnTo>
                    <a:pt x="48781" y="2204128"/>
                  </a:lnTo>
                  <a:close/>
                </a:path>
                <a:path w="2214879" h="2263140">
                  <a:moveTo>
                    <a:pt x="57829" y="2212987"/>
                  </a:moveTo>
                  <a:lnTo>
                    <a:pt x="48894" y="2222119"/>
                  </a:lnTo>
                  <a:lnTo>
                    <a:pt x="67156" y="2222119"/>
                  </a:lnTo>
                  <a:lnTo>
                    <a:pt x="57829" y="2212987"/>
                  </a:lnTo>
                  <a:close/>
                </a:path>
                <a:path w="2214879" h="2263140">
                  <a:moveTo>
                    <a:pt x="2205228" y="0"/>
                  </a:moveTo>
                  <a:lnTo>
                    <a:pt x="48781" y="2204128"/>
                  </a:lnTo>
                  <a:lnTo>
                    <a:pt x="57829" y="2212987"/>
                  </a:lnTo>
                  <a:lnTo>
                    <a:pt x="2214372" y="888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29100" y="5337047"/>
              <a:ext cx="4876800" cy="1077595"/>
            </a:xfrm>
            <a:custGeom>
              <a:avLst/>
              <a:gdLst/>
              <a:ahLst/>
              <a:cxnLst/>
              <a:rect l="l" t="t" r="r" b="b"/>
              <a:pathLst>
                <a:path w="4876800" h="1077595">
                  <a:moveTo>
                    <a:pt x="4876800" y="0"/>
                  </a:moveTo>
                  <a:lnTo>
                    <a:pt x="0" y="0"/>
                  </a:lnTo>
                  <a:lnTo>
                    <a:pt x="0" y="1077467"/>
                  </a:lnTo>
                  <a:lnTo>
                    <a:pt x="4876800" y="1077467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9100" y="5337047"/>
              <a:ext cx="4876800" cy="1077595"/>
            </a:xfrm>
            <a:custGeom>
              <a:avLst/>
              <a:gdLst/>
              <a:ahLst/>
              <a:cxnLst/>
              <a:rect l="l" t="t" r="r" b="b"/>
              <a:pathLst>
                <a:path w="4876800" h="1077595">
                  <a:moveTo>
                    <a:pt x="0" y="1077467"/>
                  </a:moveTo>
                  <a:lnTo>
                    <a:pt x="4876800" y="1077467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107746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08475" y="5308219"/>
            <a:ext cx="47123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Cascading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calls.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printStandard</a:t>
            </a:r>
            <a:r>
              <a:rPr sz="1400" b="1" spc="-495" dirty="0">
                <a:latin typeface="Courier New"/>
                <a:cs typeface="Courier New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called </a:t>
            </a:r>
            <a:r>
              <a:rPr sz="1400" dirty="0">
                <a:latin typeface="Arial MT"/>
                <a:cs typeface="Arial MT"/>
              </a:rPr>
              <a:t>after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setTime</a:t>
            </a:r>
            <a:r>
              <a:rPr sz="1400" b="1" spc="-484" dirty="0">
                <a:latin typeface="Courier New"/>
                <a:cs typeface="Courier New"/>
              </a:rPr>
              <a:t> </a:t>
            </a: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printStandard</a:t>
            </a:r>
            <a:r>
              <a:rPr sz="1400" b="1" spc="-470" dirty="0">
                <a:latin typeface="Courier New"/>
                <a:cs typeface="Courier New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reference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object. </a:t>
            </a:r>
            <a:r>
              <a:rPr sz="1400" b="1" spc="-10" dirty="0">
                <a:latin typeface="Courier New"/>
                <a:cs typeface="Courier New"/>
              </a:rPr>
              <a:t>t.printStandard().setTime(); </a:t>
            </a:r>
            <a:r>
              <a:rPr sz="1400" dirty="0">
                <a:latin typeface="Arial MT"/>
                <a:cs typeface="Arial MT"/>
              </a:rPr>
              <a:t>would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cause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08475" y="6172606"/>
            <a:ext cx="442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error.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86200" y="421957"/>
            <a:ext cx="4939665" cy="6278245"/>
            <a:chOff x="3886200" y="421957"/>
            <a:chExt cx="4939665" cy="6278245"/>
          </a:xfrm>
        </p:grpSpPr>
        <p:sp>
          <p:nvSpPr>
            <p:cNvPr id="29" name="object 29"/>
            <p:cNvSpPr/>
            <p:nvPr/>
          </p:nvSpPr>
          <p:spPr>
            <a:xfrm>
              <a:off x="3886200" y="6403619"/>
              <a:ext cx="2667635" cy="296545"/>
            </a:xfrm>
            <a:custGeom>
              <a:avLst/>
              <a:gdLst/>
              <a:ahLst/>
              <a:cxnLst/>
              <a:rect l="l" t="t" r="r" b="b"/>
              <a:pathLst>
                <a:path w="2667634" h="296545">
                  <a:moveTo>
                    <a:pt x="72136" y="220116"/>
                  </a:moveTo>
                  <a:lnTo>
                    <a:pt x="0" y="265404"/>
                  </a:lnTo>
                  <a:lnTo>
                    <a:pt x="79501" y="295960"/>
                  </a:lnTo>
                  <a:lnTo>
                    <a:pt x="76551" y="265582"/>
                  </a:lnTo>
                  <a:lnTo>
                    <a:pt x="63753" y="265582"/>
                  </a:lnTo>
                  <a:lnTo>
                    <a:pt x="62611" y="252945"/>
                  </a:lnTo>
                  <a:lnTo>
                    <a:pt x="75205" y="251722"/>
                  </a:lnTo>
                  <a:lnTo>
                    <a:pt x="72136" y="220116"/>
                  </a:lnTo>
                  <a:close/>
                </a:path>
                <a:path w="2667634" h="296545">
                  <a:moveTo>
                    <a:pt x="75205" y="251722"/>
                  </a:moveTo>
                  <a:lnTo>
                    <a:pt x="62611" y="252945"/>
                  </a:lnTo>
                  <a:lnTo>
                    <a:pt x="63753" y="265582"/>
                  </a:lnTo>
                  <a:lnTo>
                    <a:pt x="76432" y="264350"/>
                  </a:lnTo>
                  <a:lnTo>
                    <a:pt x="75205" y="251722"/>
                  </a:lnTo>
                  <a:close/>
                </a:path>
                <a:path w="2667634" h="296545">
                  <a:moveTo>
                    <a:pt x="76432" y="264350"/>
                  </a:moveTo>
                  <a:lnTo>
                    <a:pt x="63753" y="265582"/>
                  </a:lnTo>
                  <a:lnTo>
                    <a:pt x="76551" y="265582"/>
                  </a:lnTo>
                  <a:lnTo>
                    <a:pt x="76432" y="264350"/>
                  </a:lnTo>
                  <a:close/>
                </a:path>
                <a:path w="2667634" h="296545">
                  <a:moveTo>
                    <a:pt x="2666365" y="0"/>
                  </a:moveTo>
                  <a:lnTo>
                    <a:pt x="75205" y="251722"/>
                  </a:lnTo>
                  <a:lnTo>
                    <a:pt x="76432" y="264350"/>
                  </a:lnTo>
                  <a:lnTo>
                    <a:pt x="2667634" y="12636"/>
                  </a:lnTo>
                  <a:lnTo>
                    <a:pt x="2666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67044" y="426719"/>
              <a:ext cx="2753995" cy="646430"/>
            </a:xfrm>
            <a:custGeom>
              <a:avLst/>
              <a:gdLst/>
              <a:ahLst/>
              <a:cxnLst/>
              <a:rect l="l" t="t" r="r" b="b"/>
              <a:pathLst>
                <a:path w="2753995" h="646430">
                  <a:moveTo>
                    <a:pt x="2753868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753868" y="646176"/>
                  </a:lnTo>
                  <a:lnTo>
                    <a:pt x="275386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67044" y="426719"/>
              <a:ext cx="2753995" cy="646430"/>
            </a:xfrm>
            <a:custGeom>
              <a:avLst/>
              <a:gdLst/>
              <a:ahLst/>
              <a:cxnLst/>
              <a:rect l="l" t="t" r="r" b="b"/>
              <a:pathLst>
                <a:path w="2753995" h="646430">
                  <a:moveTo>
                    <a:pt x="0" y="646176"/>
                  </a:moveTo>
                  <a:lnTo>
                    <a:pt x="2753868" y="646176"/>
                  </a:lnTo>
                  <a:lnTo>
                    <a:pt x="275386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46419" y="397890"/>
            <a:ext cx="2450465" cy="4635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0"/>
              </a:spcBef>
            </a:pPr>
            <a:r>
              <a:rPr sz="1400" b="1" spc="-10" dirty="0">
                <a:latin typeface="Courier New"/>
                <a:cs typeface="Courier New"/>
              </a:rPr>
              <a:t>printStandard</a:t>
            </a:r>
            <a:r>
              <a:rPr sz="1400" b="1" spc="-465" dirty="0">
                <a:latin typeface="Courier New"/>
                <a:cs typeface="Courier New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not </a:t>
            </a:r>
            <a:r>
              <a:rPr sz="1400" dirty="0">
                <a:latin typeface="Arial MT"/>
                <a:cs typeface="Arial MT"/>
              </a:rPr>
              <a:t>return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reference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object.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29000" y="647445"/>
            <a:ext cx="2638425" cy="106680"/>
          </a:xfrm>
          <a:custGeom>
            <a:avLst/>
            <a:gdLst/>
            <a:ahLst/>
            <a:cxnLst/>
            <a:rect l="l" t="t" r="r" b="b"/>
            <a:pathLst>
              <a:path w="2638425" h="106679">
                <a:moveTo>
                  <a:pt x="75311" y="30479"/>
                </a:moveTo>
                <a:lnTo>
                  <a:pt x="0" y="70357"/>
                </a:lnTo>
                <a:lnTo>
                  <a:pt x="77088" y="106552"/>
                </a:lnTo>
                <a:lnTo>
                  <a:pt x="76355" y="75183"/>
                </a:lnTo>
                <a:lnTo>
                  <a:pt x="63626" y="75183"/>
                </a:lnTo>
                <a:lnTo>
                  <a:pt x="63373" y="62483"/>
                </a:lnTo>
                <a:lnTo>
                  <a:pt x="76051" y="62176"/>
                </a:lnTo>
                <a:lnTo>
                  <a:pt x="75311" y="30479"/>
                </a:lnTo>
                <a:close/>
              </a:path>
              <a:path w="2638425" h="106679">
                <a:moveTo>
                  <a:pt x="76051" y="62176"/>
                </a:moveTo>
                <a:lnTo>
                  <a:pt x="63373" y="62483"/>
                </a:lnTo>
                <a:lnTo>
                  <a:pt x="63626" y="75183"/>
                </a:lnTo>
                <a:lnTo>
                  <a:pt x="76348" y="74875"/>
                </a:lnTo>
                <a:lnTo>
                  <a:pt x="76051" y="62176"/>
                </a:lnTo>
                <a:close/>
              </a:path>
              <a:path w="2638425" h="106679">
                <a:moveTo>
                  <a:pt x="76348" y="74875"/>
                </a:moveTo>
                <a:lnTo>
                  <a:pt x="63626" y="75183"/>
                </a:lnTo>
                <a:lnTo>
                  <a:pt x="76355" y="75183"/>
                </a:lnTo>
                <a:lnTo>
                  <a:pt x="76348" y="74875"/>
                </a:lnTo>
                <a:close/>
              </a:path>
              <a:path w="2638425" h="106679">
                <a:moveTo>
                  <a:pt x="2637916" y="0"/>
                </a:moveTo>
                <a:lnTo>
                  <a:pt x="76051" y="62176"/>
                </a:lnTo>
                <a:lnTo>
                  <a:pt x="76348" y="74875"/>
                </a:lnTo>
                <a:lnTo>
                  <a:pt x="2638171" y="12700"/>
                </a:lnTo>
                <a:lnTo>
                  <a:pt x="2637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8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8135937" cy="457200"/>
          </a:xfrm>
        </p:spPr>
        <p:txBody>
          <a:bodyPr lIns="92075" tIns="46038" rIns="92075" bIns="46038">
            <a:noAutofit/>
          </a:bodyPr>
          <a:lstStyle/>
          <a:p>
            <a:r>
              <a:rPr lang="en-US" altLang="zh-CN" sz="3000" b="1" u="sng" dirty="0">
                <a:latin typeface="Calibri" pitchFamily="34" charset="0"/>
              </a:rPr>
              <a:t>A Simple Program – </a:t>
            </a:r>
            <a:r>
              <a:rPr lang="en-US" altLang="zh-CN" sz="3000" b="1" i="1" u="sng" dirty="0">
                <a:solidFill>
                  <a:srgbClr val="FF0000"/>
                </a:solidFill>
                <a:latin typeface="Calibri" pitchFamily="34" charset="0"/>
              </a:rPr>
              <a:t>Object</a:t>
            </a:r>
            <a:r>
              <a:rPr lang="en-US" altLang="zh-CN" sz="3000" b="1" u="sng" dirty="0">
                <a:latin typeface="Calibri" pitchFamily="34" charset="0"/>
              </a:rPr>
              <a:t> Creation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669925"/>
            <a:ext cx="5400675" cy="3687763"/>
          </a:xfrm>
          <a:solidFill>
            <a:schemeClr val="accent1">
              <a:lumMod val="20000"/>
              <a:lumOff val="80000"/>
            </a:schemeClr>
          </a:solidFill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class  Circle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     double radius;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	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</a:t>
            </a:r>
            <a:r>
              <a:rPr lang="en-US" altLang="zh-CN" sz="2400" b="1" dirty="0">
                <a:latin typeface="Calibri" pitchFamily="34" charset="0"/>
              </a:rPr>
              <a:t>Circle()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alibri" pitchFamily="34" charset="0"/>
              </a:rPr>
              <a:t>	{  	radius = 5.0;    }</a:t>
            </a:r>
            <a:endParaRPr lang="en-US" altLang="zh-CN" sz="2200" b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double   </a:t>
            </a:r>
            <a:r>
              <a:rPr lang="en-US" altLang="zh-CN" sz="2200" b="1" dirty="0" err="1">
                <a:latin typeface="Calibri" pitchFamily="34" charset="0"/>
              </a:rPr>
              <a:t>getArea</a:t>
            </a:r>
            <a:r>
              <a:rPr lang="en-US" altLang="zh-CN" sz="2200" b="1" dirty="0">
                <a:latin typeface="Calibri" pitchFamily="34" charset="0"/>
              </a:rPr>
              <a:t>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	{  return radius *  radius  *  3.14159;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971550" y="2527300"/>
            <a:ext cx="3095625" cy="719138"/>
          </a:xfrm>
          <a:prstGeom prst="rect">
            <a:avLst/>
          </a:prstGeom>
          <a:solidFill>
            <a:schemeClr val="accent1">
              <a:lumMod val="7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737115" y="981793"/>
            <a:ext cx="1913067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 eaLnBrk="0" hangingPunct="0"/>
            <a:r>
              <a:rPr lang="en-US" sz="2200" dirty="0">
                <a:latin typeface="Calibri" pitchFamily="34" charset="0"/>
              </a:rPr>
              <a:t>Object Instance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284913" y="901700"/>
            <a:ext cx="5762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500" b="1">
                <a:latin typeface="Calibri" pitchFamily="34" charset="0"/>
              </a:rPr>
              <a:t>C1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83300" y="1323975"/>
            <a:ext cx="2851150" cy="2116138"/>
            <a:chOff x="6083300" y="1324084"/>
            <a:chExt cx="2851150" cy="2116029"/>
          </a:xfrm>
        </p:grpSpPr>
        <p:graphicFrame>
          <p:nvGraphicFramePr>
            <p:cNvPr id="1537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07609"/>
                </p:ext>
              </p:extLst>
            </p:nvPr>
          </p:nvGraphicFramePr>
          <p:xfrm>
            <a:off x="6083300" y="1957388"/>
            <a:ext cx="2851150" cy="148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Picture" r:id="rId3" imgW="1028510" imgH="456439" progId="Word.Picture.8">
                    <p:embed/>
                  </p:oleObj>
                </mc:Choice>
                <mc:Fallback>
                  <p:oleObj name="Picture" r:id="rId3" imgW="1028510" imgH="4564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300" y="1957388"/>
                          <a:ext cx="2851150" cy="1482725"/>
                        </a:xfrm>
                        <a:prstGeom prst="rect">
                          <a:avLst/>
                        </a:prstGeom>
                        <a:solidFill>
                          <a:srgbClr val="CACA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 flipV="1">
              <a:off x="7308304" y="1324084"/>
              <a:ext cx="360363" cy="8651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11188" y="4581525"/>
            <a:ext cx="8424862" cy="208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       Circle     C1;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 err="1" smtClean="0">
                <a:latin typeface="Calibri" pitchFamily="34" charset="0"/>
              </a:rPr>
              <a:t>cout</a:t>
            </a:r>
            <a:r>
              <a:rPr lang="en-US" altLang="zh-CN" sz="2200" b="1" dirty="0">
                <a:latin typeface="Calibri" pitchFamily="34" charset="0"/>
              </a:rPr>
              <a:t>&lt;&lt;“Area of circle = “&lt;&lt;C1.getArea(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955675" y="5268913"/>
            <a:ext cx="3592513" cy="295275"/>
          </a:xfrm>
          <a:prstGeom prst="rect">
            <a:avLst/>
          </a:prstGeom>
          <a:solidFill>
            <a:schemeClr val="accent1">
              <a:lumMod val="75000"/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3886200" y="2971800"/>
            <a:ext cx="0" cy="24050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3" name="AutoShape 7"/>
          <p:cNvSpPr>
            <a:spLocks noChangeArrowheads="1"/>
          </p:cNvSpPr>
          <p:nvPr/>
        </p:nvSpPr>
        <p:spPr bwMode="auto">
          <a:xfrm>
            <a:off x="6732588" y="3717925"/>
            <a:ext cx="1881187" cy="615950"/>
          </a:xfrm>
          <a:prstGeom prst="wedgeRoundRectCallout">
            <a:avLst>
              <a:gd name="adj1" fmla="val 1560"/>
              <a:gd name="adj2" fmla="val -15592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>
              <a:defRPr/>
            </a:pPr>
            <a:r>
              <a:rPr lang="en-US" altLang="zh-CN" dirty="0">
                <a:latin typeface="Calibri" pitchFamily="34" charset="0"/>
              </a:rPr>
              <a:t>Allocate memory for radius</a:t>
            </a:r>
          </a:p>
        </p:txBody>
      </p:sp>
    </p:spTree>
    <p:extLst>
      <p:ext uri="{BB962C8B-B14F-4D97-AF65-F5344CB8AC3E}">
        <p14:creationId xmlns:p14="http://schemas.microsoft.com/office/powerpoint/2010/main" val="410972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0" grpId="0" animBg="1"/>
      <p:bldP spid="13321" grpId="0"/>
      <p:bldP spid="13316" grpId="0" animBg="1"/>
      <p:bldP spid="13" grpId="0" animBg="1"/>
      <p:bldP spid="76698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67056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239979"/>
            <a:ext cx="345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D8DFF"/>
                </a:solidFill>
                <a:latin typeface="Courier New"/>
                <a:cs typeface="Courier New"/>
              </a:rPr>
              <a:t>127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833" y="239979"/>
            <a:ext cx="1409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cout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&lt;&lt;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09600"/>
            <a:ext cx="67056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621538"/>
            <a:ext cx="345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D8DFF"/>
                </a:solidFill>
                <a:latin typeface="Courier New"/>
                <a:cs typeface="Courier New"/>
              </a:rPr>
              <a:t>128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990600"/>
            <a:ext cx="67056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140" y="1002538"/>
            <a:ext cx="345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D8DFF"/>
                </a:solidFill>
                <a:latin typeface="Courier New"/>
                <a:cs typeface="Courier New"/>
              </a:rPr>
              <a:t>129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5833" y="1002538"/>
            <a:ext cx="981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75AFF"/>
                </a:solidFill>
                <a:latin typeface="Courier New"/>
                <a:cs typeface="Courier New"/>
              </a:rPr>
              <a:t>return</a:t>
            </a:r>
            <a:r>
              <a:rPr sz="1400" b="1" spc="-50" dirty="0">
                <a:solidFill>
                  <a:srgbClr val="275A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1371600"/>
            <a:ext cx="67056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6705600" y="0"/>
                </a:moveTo>
                <a:lnTo>
                  <a:pt x="0" y="0"/>
                </a:lnTo>
                <a:lnTo>
                  <a:pt x="0" y="381000"/>
                </a:lnTo>
                <a:lnTo>
                  <a:pt x="6705600" y="381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140" y="1383538"/>
            <a:ext cx="345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D8DFF"/>
                </a:solidFill>
                <a:latin typeface="Courier New"/>
                <a:cs typeface="Courier New"/>
              </a:rPr>
              <a:t>130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844" y="1383538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2057400"/>
            <a:ext cx="6629400" cy="1169035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805" marR="3867785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Courier New"/>
                <a:cs typeface="Courier New"/>
              </a:rPr>
              <a:t>Military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time: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18:30 </a:t>
            </a:r>
            <a:r>
              <a:rPr sz="1400" b="1" dirty="0">
                <a:latin typeface="Courier New"/>
                <a:cs typeface="Courier New"/>
              </a:rPr>
              <a:t>Standard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time: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6:30:22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PM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New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standard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time: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8:20:20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PM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0151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6534" y="3505200"/>
            <a:ext cx="8229600" cy="1143000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9788</TotalTime>
  <Words>4176</Words>
  <Application>Microsoft Office PowerPoint</Application>
  <PresentationFormat>On-screen Show (4:3)</PresentationFormat>
  <Paragraphs>1188</Paragraphs>
  <Slides>91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ＭＳ Ｐゴシック</vt:lpstr>
      <vt:lpstr>宋体</vt:lpstr>
      <vt:lpstr>Arial</vt:lpstr>
      <vt:lpstr>Arial Black</vt:lpstr>
      <vt:lpstr>Arial MT</vt:lpstr>
      <vt:lpstr>AvantGarde</vt:lpstr>
      <vt:lpstr>Calibri</vt:lpstr>
      <vt:lpstr>Consolas</vt:lpstr>
      <vt:lpstr>Courier New</vt:lpstr>
      <vt:lpstr>Monotype Sorts</vt:lpstr>
      <vt:lpstr>Tahoma</vt:lpstr>
      <vt:lpstr>Times New Roman</vt:lpstr>
      <vt:lpstr>Verdana</vt:lpstr>
      <vt:lpstr>Wingdings</vt:lpstr>
      <vt:lpstr>Office Theme</vt:lpstr>
      <vt:lpstr>Picture</vt:lpstr>
      <vt:lpstr>Classes in OOP</vt:lpstr>
      <vt:lpstr>Objects in OOP</vt:lpstr>
      <vt:lpstr>Classes &amp; Objects</vt:lpstr>
      <vt:lpstr>Class Data Members and Member Functions</vt:lpstr>
      <vt:lpstr>Class in C++ - Example</vt:lpstr>
      <vt:lpstr>Object Creation - Instantiation</vt:lpstr>
      <vt:lpstr>Class is a Type</vt:lpstr>
      <vt:lpstr>UML Diagram for Class and Object</vt:lpstr>
      <vt:lpstr>A Simple Program – Object Creation</vt:lpstr>
      <vt:lpstr>Access Modifiers/Specifier</vt:lpstr>
      <vt:lpstr>Member Access Specifiers</vt:lpstr>
      <vt:lpstr>Data Hiding - Data Field Encapsulation</vt:lpstr>
      <vt:lpstr>Hidden from Whom?</vt:lpstr>
      <vt:lpstr>A Simple Program – Accessing Member Function</vt:lpstr>
      <vt:lpstr>Accessors and Mutators(Getters &amp; Setters)</vt:lpstr>
      <vt:lpstr>A Simple Program – Default Constructor</vt:lpstr>
      <vt:lpstr>PowerPoint Presentation</vt:lpstr>
      <vt:lpstr>Object Member Access Operator</vt:lpstr>
      <vt:lpstr>Inline/Out-of-Line Member Functions</vt:lpstr>
      <vt:lpstr>Inline/Out-of-Line Member Functions</vt:lpstr>
      <vt:lpstr>Member Functions Separating Declaration from Implementation</vt:lpstr>
      <vt:lpstr>PowerPoint Presentation</vt:lpstr>
      <vt:lpstr>PowerPoint Presentation</vt:lpstr>
      <vt:lpstr>Private Member Functions</vt:lpstr>
      <vt:lpstr>Private Member Functions (out-of-line) </vt:lpstr>
      <vt:lpstr>Object Construction with Arguments</vt:lpstr>
      <vt:lpstr>A Simple Program – Constructor with Arguments</vt:lpstr>
      <vt:lpstr>Output of the following Program?</vt:lpstr>
      <vt:lpstr>const Member Functions</vt:lpstr>
      <vt:lpstr>Constant Functions</vt:lpstr>
      <vt:lpstr>const Objects</vt:lpstr>
      <vt:lpstr>const Objects</vt:lpstr>
      <vt:lpstr>Pointers to Objects</vt:lpstr>
      <vt:lpstr>Pointers to Objects</vt:lpstr>
      <vt:lpstr>Reference to Objects</vt:lpstr>
      <vt:lpstr>Reference to Objects</vt:lpstr>
      <vt:lpstr>Reference and Pointers to Objects</vt:lpstr>
      <vt:lpstr>Interface vs Implementation </vt:lpstr>
      <vt:lpstr>PowerPoint Presentation</vt:lpstr>
      <vt:lpstr>PowerPoint Presentation</vt:lpstr>
      <vt:lpstr>Constructors</vt:lpstr>
      <vt:lpstr>Constructors’ Properties</vt:lpstr>
      <vt:lpstr>Constructors (Summary)</vt:lpstr>
      <vt:lpstr>PowerPoint Presentation</vt:lpstr>
      <vt:lpstr>PowerPoint Presentation</vt:lpstr>
      <vt:lpstr>Using Destructors </vt:lpstr>
      <vt:lpstr>Destructors (Summary)</vt:lpstr>
      <vt:lpstr>PowerPoint Presentation</vt:lpstr>
      <vt:lpstr>PowerPoint Presentation</vt:lpstr>
      <vt:lpstr>Constructing Arrays of Objects</vt:lpstr>
      <vt:lpstr>Arrays of Objects and Non-Default Constructors</vt:lpstr>
      <vt:lpstr>Default Member-wise Assignment</vt:lpstr>
      <vt:lpstr>PowerPoint Presentation</vt:lpstr>
      <vt:lpstr>Default copy constructor</vt:lpstr>
      <vt:lpstr>Copy Constructor for Class Date</vt:lpstr>
      <vt:lpstr>Copy Constructor:  Defining a New Object</vt:lpstr>
      <vt:lpstr>Copy Constructor:Passing Objects by Value</vt:lpstr>
      <vt:lpstr>User-defined Copy Constructor, when required?</vt:lpstr>
      <vt:lpstr>Shallow Copy</vt:lpstr>
      <vt:lpstr>PowerPoint Presentation</vt:lpstr>
      <vt:lpstr>Deep Copy</vt:lpstr>
      <vt:lpstr>PowerPoint Presentation</vt:lpstr>
      <vt:lpstr>static, const, and this Pointer</vt:lpstr>
      <vt:lpstr>static Class Variables</vt:lpstr>
      <vt:lpstr>Public static Class Variables</vt:lpstr>
      <vt:lpstr>Private static Class Variables</vt:lpstr>
      <vt:lpstr>static Class Functions</vt:lpstr>
      <vt:lpstr>Public static Class Functions</vt:lpstr>
      <vt:lpstr>Private static Class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 Class Members</vt:lpstr>
      <vt:lpstr>Member Initializer List (Non-const Members)</vt:lpstr>
      <vt:lpstr>Member Initializer List (non-static const)</vt:lpstr>
      <vt:lpstr>Member Initializer List (References)</vt:lpstr>
      <vt:lpstr>Member Initializer List (member object, no default constructor)</vt:lpstr>
      <vt:lpstr>Member Initializer List (parameter name same as data member)</vt:lpstr>
      <vt:lpstr>The this Pointer</vt:lpstr>
      <vt:lpstr>Using the this Pointer</vt:lpstr>
      <vt:lpstr>Using the this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Aqib Rehman</cp:lastModifiedBy>
  <cp:revision>538</cp:revision>
  <dcterms:created xsi:type="dcterms:W3CDTF">2012-08-28T12:59:58Z</dcterms:created>
  <dcterms:modified xsi:type="dcterms:W3CDTF">2024-10-09T08:24:45Z</dcterms:modified>
</cp:coreProperties>
</file>