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3" r:id="rId2"/>
    <p:sldMasterId id="2147483675" r:id="rId3"/>
  </p:sldMasterIdLst>
  <p:notesMasterIdLst>
    <p:notesMasterId r:id="rId52"/>
  </p:notesMasterIdLst>
  <p:sldIdLst>
    <p:sldId id="331" r:id="rId4"/>
    <p:sldId id="322" r:id="rId5"/>
    <p:sldId id="393" r:id="rId6"/>
    <p:sldId id="333" r:id="rId7"/>
    <p:sldId id="334" r:id="rId8"/>
    <p:sldId id="392" r:id="rId9"/>
    <p:sldId id="335" r:id="rId10"/>
    <p:sldId id="336" r:id="rId11"/>
    <p:sldId id="337" r:id="rId12"/>
    <p:sldId id="338" r:id="rId13"/>
    <p:sldId id="339" r:id="rId14"/>
    <p:sldId id="394" r:id="rId15"/>
    <p:sldId id="395" r:id="rId16"/>
    <p:sldId id="396" r:id="rId17"/>
    <p:sldId id="340" r:id="rId18"/>
    <p:sldId id="347" r:id="rId19"/>
    <p:sldId id="348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1" r:id="rId28"/>
    <p:sldId id="362" r:id="rId29"/>
    <p:sldId id="397" r:id="rId30"/>
    <p:sldId id="364" r:id="rId31"/>
    <p:sldId id="366" r:id="rId32"/>
    <p:sldId id="367" r:id="rId33"/>
    <p:sldId id="369" r:id="rId34"/>
    <p:sldId id="370" r:id="rId35"/>
    <p:sldId id="371" r:id="rId36"/>
    <p:sldId id="376" r:id="rId37"/>
    <p:sldId id="37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42" r:id="rId46"/>
    <p:sldId id="443" r:id="rId47"/>
    <p:sldId id="444" r:id="rId48"/>
    <p:sldId id="445" r:id="rId49"/>
    <p:sldId id="446" r:id="rId50"/>
    <p:sldId id="447" r:id="rId51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53"/>
      <p:bold r:id="rId54"/>
      <p:italic r:id="rId55"/>
      <p:boldItalic r:id="rId56"/>
    </p:embeddedFont>
    <p:embeddedFont>
      <p:font typeface="Open Sans" panose="020B0604020202020204" charset="0"/>
      <p:regular r:id="rId57"/>
      <p:bold r:id="rId58"/>
      <p:italic r:id="rId59"/>
      <p:boldItalic r:id="rId60"/>
    </p:embeddedFont>
    <p:embeddedFont>
      <p:font typeface="PT Sans Narrow" panose="020B0604020202020204" charset="0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6E1E1-594C-4F5C-B14F-61327553DAA2}">
  <a:tblStyle styleId="{60C6E1E1-594C-4F5C-B14F-61327553D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146E3E-AA72-4D14-920E-FD8098BCF1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6" autoAdjust="0"/>
  </p:normalViewPr>
  <p:slideViewPr>
    <p:cSldViewPr snapToGrid="0">
      <p:cViewPr varScale="1">
        <p:scale>
          <a:sx n="87" d="100"/>
          <a:sy n="87" d="100"/>
        </p:scale>
        <p:origin x="5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cf22127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cf221276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An unsigned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 can also be 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only the word unsigned.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following variable definitions are equivalent.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unsigned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unsigned days;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A62CD-03D2-4F56-B2B4-A673A9AF81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&amp; Lifetime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 declaration is the part of the program for which the declaration is in effect.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C/C++ use lexical scoping.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lifetime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 variable or object is the time period in which the variable/object has valid memory.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Lifetime is also called "allocation method" or "storage duration."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Lifetime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static variable is stored in the data segment of the "object file" of a program. Its lifetime is the entire duration of the program's execution.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 automatic variable has a lifetime that begins when program execution enters the function or statement block or compound and ends when execution leaves the block. Automatic variables are stored in a "function call stack".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lifetime of a dynamic object begins when memory is allocated for the object (e.g., by a call to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 or using new) and ends when memory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(e.g., by a call to free() or using delete). Dynamic objects are stored in "the heap".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scope: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"visible" within function or statement block from point of declaration until the end of the block.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scope: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"seen" by class members.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scope: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visible within namespace block.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scope: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visible within current text file.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scope: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visible everywhere unless "hidden".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A62CD-03D2-4F56-B2B4-A673A9AF81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6245F-A7AD-4859-9A63-0E6EE033CB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BF8E-0BF1-4053-8737-C7DCAF9AF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05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7B4C-2CBC-4579-95EE-837DB2C2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5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DCF9A-2F3E-4040-B793-CA2F8C04B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0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075E1-FEA2-47FC-8FC7-46CE41E53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72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5A30-A829-4445-9CF6-7B9D721C1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6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27DE-1521-4A24-88B7-CA0337F3F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93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6743D-0F95-4541-BAEA-76D515AF8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42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6A2F3-49E5-4728-A775-654D72549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069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7150"/>
            <a:ext cx="19431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7150"/>
            <a:ext cx="56769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ED22-C4D4-447B-AD52-79C0536B2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6705600" y="628650"/>
            <a:ext cx="2438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en-US" altLang="en-US" sz="1050" smtClean="0">
              <a:latin typeface="AvantGarde" pitchFamily="34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42291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9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628650"/>
            <a:ext cx="2057400" cy="3600450"/>
          </a:xfrm>
        </p:spPr>
        <p:txBody>
          <a:bodyPr anchor="t"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51CF-1077-4F77-89D8-674F50A42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12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5BB9-395B-49D0-ACED-E67539EF0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34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0CDC-0310-4FA5-B1EA-E8733B80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550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C4E5-67D8-45F7-9F51-B7B465454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012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7F1F-840E-4A96-82AE-0ADCC3D98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475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8C3C-BB10-4AFC-9E47-03B093C2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81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CDD8-3B91-458B-A5ED-692A68DD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479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138C-BA59-490C-AF30-41E85D191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442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A39B-B79D-465A-A721-D972D9683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203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1F1D-33C7-4B7C-8B94-216AF0B49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3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7150"/>
            <a:ext cx="19431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7150"/>
            <a:ext cx="567690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165D-7C14-49FC-808E-6B2D8984B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271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AF1279-DD82-4F20-AF50-302B0220D997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F8625A-48A1-4C7F-A83A-7C4B4DAF3F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2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D17-8F0A-4F49-AED3-86F07B0F2A92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E3AE-0A68-4C1F-AB32-F1E60E314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D17-8F0A-4F49-AED3-86F07B0F2A92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E3AE-0A68-4C1F-AB32-F1E60E314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6705600" y="628650"/>
            <a:ext cx="2438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en-US" altLang="en-US" sz="1050" smtClean="0">
              <a:latin typeface="AvantGarde" pitchFamily="34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42291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9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628650"/>
            <a:ext cx="2057400" cy="3600450"/>
          </a:xfrm>
        </p:spPr>
        <p:txBody>
          <a:bodyPr anchor="t"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E1C42-D8EC-481A-9016-ACDA76A04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48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7150"/>
            <a:ext cx="777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5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F3F5E6-0352-435F-B423-E67D87F90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4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7150"/>
            <a:ext cx="777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5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372353-0456-4EC4-BAD7-D6DA09302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96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Reserved Keywords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1430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28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2.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000" dirty="0" smtClean="0"/>
              <a:t>There are many different types of data. Variables are classified according to their data type, which determines the kind of information that may be stored in them.</a:t>
            </a:r>
          </a:p>
          <a:p>
            <a:pPr algn="just"/>
            <a:r>
              <a:rPr lang="en-US" sz="1000" dirty="0" smtClean="0"/>
              <a:t>C++ recognizes following built-in data types which are designated by reserved words:</a:t>
            </a:r>
          </a:p>
          <a:p>
            <a:pPr lvl="3"/>
            <a:r>
              <a:rPr lang="en-US" sz="900" b="1" dirty="0" smtClean="0"/>
              <a:t>char </a:t>
            </a:r>
          </a:p>
          <a:p>
            <a:pPr lvl="3"/>
            <a:r>
              <a:rPr lang="en-US" sz="900" b="1" dirty="0" smtClean="0"/>
              <a:t>short</a:t>
            </a:r>
          </a:p>
          <a:p>
            <a:pPr lvl="3"/>
            <a:r>
              <a:rPr lang="en-US" sz="900" b="1" dirty="0" smtClean="0"/>
              <a:t>float </a:t>
            </a:r>
          </a:p>
          <a:p>
            <a:pPr lvl="3"/>
            <a:r>
              <a:rPr lang="en-US" sz="900" b="1" dirty="0" smtClean="0"/>
              <a:t>long double </a:t>
            </a:r>
          </a:p>
          <a:p>
            <a:pPr lvl="3"/>
            <a:r>
              <a:rPr lang="en-US" sz="900" b="1" dirty="0" smtClean="0"/>
              <a:t>unsigned </a:t>
            </a:r>
            <a:r>
              <a:rPr lang="en-US" sz="900" b="1" dirty="0" err="1" smtClean="0"/>
              <a:t>int</a:t>
            </a:r>
            <a:r>
              <a:rPr lang="en-US" sz="900" b="1" dirty="0" smtClean="0"/>
              <a:t> </a:t>
            </a:r>
          </a:p>
          <a:p>
            <a:pPr lvl="3"/>
            <a:r>
              <a:rPr lang="en-US" sz="900" b="1" dirty="0" smtClean="0"/>
              <a:t>unsigned long </a:t>
            </a:r>
            <a:r>
              <a:rPr lang="en-US" sz="900" b="1" dirty="0" err="1" smtClean="0"/>
              <a:t>int</a:t>
            </a:r>
            <a:endParaRPr lang="en-US" sz="900" b="1" dirty="0" smtClean="0"/>
          </a:p>
          <a:p>
            <a:pPr lvl="3"/>
            <a:r>
              <a:rPr lang="en-US" sz="900" b="1" dirty="0" smtClean="0"/>
              <a:t>long</a:t>
            </a:r>
          </a:p>
          <a:p>
            <a:pPr lvl="3"/>
            <a:r>
              <a:rPr lang="en-US" sz="900" b="1" dirty="0" smtClean="0"/>
              <a:t>double</a:t>
            </a:r>
          </a:p>
          <a:p>
            <a:pPr lvl="3"/>
            <a:r>
              <a:rPr lang="en-US" sz="900" b="1" dirty="0" smtClean="0"/>
              <a:t>unsigned char</a:t>
            </a:r>
          </a:p>
          <a:p>
            <a:pPr lvl="3"/>
            <a:r>
              <a:rPr lang="en-US" sz="900" b="1" dirty="0" smtClean="0"/>
              <a:t>unsigned short</a:t>
            </a:r>
          </a:p>
          <a:p>
            <a:pPr lvl="3"/>
            <a:r>
              <a:rPr lang="en-US" sz="900" b="1" dirty="0" err="1" smtClean="0"/>
              <a:t>boolean</a:t>
            </a:r>
            <a:endParaRPr lang="en-US" sz="9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9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75" dirty="0">
                <a:solidFill>
                  <a:srgbClr val="FF0000"/>
                </a:solidFill>
              </a:rPr>
              <a:t>Integer Data </a:t>
            </a:r>
            <a:r>
              <a:rPr lang="en-US" sz="3675" dirty="0" smtClean="0">
                <a:solidFill>
                  <a:srgbClr val="FF0000"/>
                </a:solidFill>
              </a:rPr>
              <a:t>types</a:t>
            </a:r>
            <a:br>
              <a:rPr lang="en-US" sz="3675" dirty="0" smtClean="0">
                <a:solidFill>
                  <a:srgbClr val="FF0000"/>
                </a:solidFill>
              </a:rPr>
            </a:br>
            <a:r>
              <a:rPr lang="en-US" sz="3675" dirty="0">
                <a:solidFill>
                  <a:srgbClr val="FF0000"/>
                </a:solidFill>
              </a:rPr>
              <a:t/>
            </a:r>
            <a:br>
              <a:rPr lang="en-US" sz="3675" dirty="0">
                <a:solidFill>
                  <a:srgbClr val="FF0000"/>
                </a:solidFill>
              </a:rPr>
            </a:br>
            <a:endParaRPr lang="en-US" sz="3675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830169"/>
            <a:ext cx="4686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Integer variables can only hold whole numbers.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76500"/>
            <a:ext cx="665667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154"/>
          <a:stretch/>
        </p:blipFill>
        <p:spPr>
          <a:xfrm>
            <a:off x="1771650" y="1200150"/>
            <a:ext cx="5607844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00350" y="3543300"/>
            <a:ext cx="2686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3136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bool</a:t>
            </a:r>
            <a:r>
              <a:rPr lang="en-US" b="1" dirty="0" smtClean="0">
                <a:solidFill>
                  <a:srgbClr val="FF0000"/>
                </a:solidFill>
              </a:rPr>
              <a:t> Data Type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1085850"/>
          </a:xfrm>
        </p:spPr>
        <p:txBody>
          <a:bodyPr/>
          <a:lstStyle/>
          <a:p>
            <a:r>
              <a:rPr lang="en-US" b="1" dirty="0" smtClean="0"/>
              <a:t>Boolean variables are set to either “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” or “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b="1" dirty="0" smtClean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1451"/>
            <a:ext cx="6172200" cy="44231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Size of Variable</a:t>
            </a:r>
          </a:p>
          <a:p>
            <a:pPr lvl="1"/>
            <a:r>
              <a:rPr lang="en-US" dirty="0" smtClean="0"/>
              <a:t>Memory occupied by a variable.</a:t>
            </a:r>
          </a:p>
          <a:p>
            <a:pPr lvl="1"/>
            <a:r>
              <a:rPr lang="en-US" dirty="0" smtClean="0"/>
              <a:t>Express in bytes [</a:t>
            </a:r>
            <a:r>
              <a:rPr lang="en-US" dirty="0" smtClean="0">
                <a:solidFill>
                  <a:srgbClr val="FF0000"/>
                </a:solidFill>
              </a:rPr>
              <a:t>1 byte = 8 bits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Depends upon the type of variable</a:t>
            </a:r>
          </a:p>
          <a:p>
            <a:pPr lvl="1"/>
            <a:r>
              <a:rPr lang="en-US" b="1" dirty="0" smtClean="0"/>
              <a:t>The </a:t>
            </a:r>
            <a:r>
              <a:rPr lang="en-US" sz="2100" b="1" dirty="0" err="1">
                <a:solidFill>
                  <a:srgbClr val="FF0000"/>
                </a:solidFill>
              </a:rPr>
              <a:t>sizeof</a:t>
            </a:r>
            <a:r>
              <a:rPr lang="en-US" sz="2100" b="1" dirty="0"/>
              <a:t> </a:t>
            </a:r>
            <a:r>
              <a:rPr lang="en-US" b="1" dirty="0" smtClean="0"/>
              <a:t>operator is used to determine the size of a variable.</a:t>
            </a:r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sizeof</a:t>
            </a:r>
            <a:r>
              <a:rPr lang="en-US" b="1" dirty="0">
                <a:solidFill>
                  <a:srgbClr val="00B0F0"/>
                </a:solidFill>
              </a:rPr>
              <a:t> (data type)</a:t>
            </a:r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Polarity</a:t>
            </a:r>
          </a:p>
          <a:p>
            <a:pPr lvl="1"/>
            <a:r>
              <a:rPr lang="en-US" b="1" dirty="0" smtClean="0"/>
              <a:t>Signed or Unsigned</a:t>
            </a:r>
          </a:p>
          <a:p>
            <a:pPr lvl="1"/>
            <a:r>
              <a:rPr lang="en-US" b="1" dirty="0" smtClean="0"/>
              <a:t>Only integer or character can be signed</a:t>
            </a:r>
          </a:p>
        </p:txBody>
      </p:sp>
    </p:spTree>
    <p:extLst>
      <p:ext uri="{BB962C8B-B14F-4D97-AF65-F5344CB8AC3E}">
        <p14:creationId xmlns:p14="http://schemas.microsoft.com/office/powerpoint/2010/main" val="2797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Variable </a:t>
            </a:r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Lifetime: </a:t>
            </a:r>
            <a:r>
              <a:rPr lang="en-US" sz="2100" b="1" dirty="0"/>
              <a:t>The lifetime of a variable the time period in which the variable is in memory. </a:t>
            </a:r>
          </a:p>
          <a:p>
            <a:pPr>
              <a:buNone/>
            </a:pPr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Variable scope: </a:t>
            </a:r>
            <a:r>
              <a:rPr lang="en-US" sz="2100" b="1" dirty="0"/>
              <a:t>A variable s scope is the part of the program that has access to the variable.</a:t>
            </a:r>
            <a:endParaRPr lang="en-US" sz="2700" b="1" dirty="0"/>
          </a:p>
          <a:p>
            <a:pPr>
              <a:buNone/>
            </a:pPr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Variable visibility: </a:t>
            </a:r>
            <a:r>
              <a:rPr lang="en-US" sz="2100" b="1" dirty="0"/>
              <a:t>Availability of a variable.</a:t>
            </a:r>
          </a:p>
          <a:p>
            <a:pPr>
              <a:buNone/>
            </a:pPr>
            <a:r>
              <a:rPr lang="en-US" sz="2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Address of variable: </a:t>
            </a:r>
            <a:r>
              <a:rPr lang="en-US" sz="2100" b="1" dirty="0"/>
              <a:t>Where a variable reside in memory. Can be displayed using “&amp;” operator.</a:t>
            </a:r>
          </a:p>
          <a:p>
            <a:pPr>
              <a:buNone/>
            </a:pPr>
            <a:endParaRPr lang="en-US" sz="27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355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Literals may be given names that symbolically represent them in a program.</a:t>
            </a:r>
          </a:p>
          <a:p>
            <a:endParaRPr lang="en-US" b="1" dirty="0" smtClean="0"/>
          </a:p>
          <a:p>
            <a:r>
              <a:rPr lang="en-US" b="1" dirty="0" smtClean="0"/>
              <a:t>const  </a:t>
            </a:r>
            <a:r>
              <a:rPr lang="en-US" b="1" dirty="0" smtClean="0">
                <a:solidFill>
                  <a:srgbClr val="0070C0"/>
                </a:solidFill>
              </a:rPr>
              <a:t>qualifier</a:t>
            </a:r>
            <a:r>
              <a:rPr lang="en-US" b="1" dirty="0" smtClean="0"/>
              <a:t> is used.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const </a:t>
            </a:r>
            <a:r>
              <a:rPr lang="en-US" b="1" dirty="0" err="1" smtClean="0"/>
              <a:t>int</a:t>
            </a:r>
            <a:r>
              <a:rPr lang="en-US" b="1" dirty="0" smtClean="0"/>
              <a:t> a =10;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/>
              <a:t>Remember when a value is declared const it is assigned a value immediately and that value is Read only. i.e. we can not change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Starting C++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C++ statements </a:t>
            </a:r>
          </a:p>
          <a:p>
            <a:pPr lvl="1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fragments of the C++ program that are executed in sequence</a:t>
            </a:r>
          </a:p>
          <a:p>
            <a:r>
              <a:rPr lang="en-US" b="1" dirty="0" smtClean="0"/>
              <a:t>Two types of statements 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statements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Single line of code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Statements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Compound statements are multiple lines or curly braces-enclosed sequences of statements called blocks.</a:t>
            </a:r>
          </a:p>
        </p:txBody>
      </p:sp>
    </p:spTree>
    <p:extLst>
      <p:ext uri="{BB962C8B-B14F-4D97-AF65-F5344CB8AC3E}">
        <p14:creationId xmlns:p14="http://schemas.microsoft.com/office/powerpoint/2010/main" val="28635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Simple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b="1" dirty="0" smtClean="0"/>
              <a:t>Declaration Statement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/>
              <a:t>Assignment statement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/>
              <a:t>Expression statement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 smtClean="0"/>
              <a:t>Labels</a:t>
            </a: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program is executed</a:t>
            </a:r>
            <a:endParaRPr/>
          </a:p>
        </p:txBody>
      </p:sp>
      <p:sp>
        <p:nvSpPr>
          <p:cNvPr id="534" name="Google Shape;534;p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2150"/>
            <a:ext cx="8520600" cy="42175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Compound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019175"/>
            <a:ext cx="4315384" cy="35498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statements</a:t>
            </a:r>
          </a:p>
          <a:p>
            <a:pPr marL="1028700" lvl="2" indent="-3857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9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</a:p>
          <a:p>
            <a:pPr marL="1028700" lvl="2" indent="-3857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9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</a:p>
          <a:p>
            <a:pPr marL="1028700" lvl="2" indent="-3857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9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if else</a:t>
            </a:r>
          </a:p>
          <a:p>
            <a:pPr marL="1028700" lvl="2" indent="-3857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9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marL="42862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Statements</a:t>
            </a:r>
          </a:p>
          <a:p>
            <a:pPr marL="1028700" lvl="2" indent="-38576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</a:p>
          <a:p>
            <a:pPr marL="1028700" lvl="2" indent="-38576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while loop</a:t>
            </a:r>
          </a:p>
          <a:p>
            <a:pPr marL="1028700" lvl="2" indent="-385763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944" y="1156771"/>
            <a:ext cx="354743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/>
            <a:r>
              <a:rPr lang="en-US" sz="2700" b="1" dirty="0"/>
              <a:t>Jump statements</a:t>
            </a:r>
          </a:p>
          <a:p>
            <a:pPr marL="1028700" lvl="2" indent="-385763">
              <a:buFont typeface="+mj-lt"/>
              <a:buAutoNum type="arabicPeriod"/>
            </a:pPr>
            <a:r>
              <a:rPr lang="en-US" sz="1950" dirty="0"/>
              <a:t>Break</a:t>
            </a:r>
          </a:p>
          <a:p>
            <a:pPr marL="1028700" lvl="2" indent="-385763">
              <a:buFont typeface="+mj-lt"/>
              <a:buAutoNum type="arabicPeriod"/>
            </a:pPr>
            <a:r>
              <a:rPr lang="en-US" sz="1950" dirty="0"/>
              <a:t>Continue</a:t>
            </a:r>
          </a:p>
          <a:p>
            <a:pPr marL="1028700" lvl="2" indent="-385763">
              <a:buFont typeface="+mj-lt"/>
              <a:buAutoNum type="arabicPeriod"/>
            </a:pPr>
            <a:r>
              <a:rPr lang="en-US" sz="1950" dirty="0"/>
              <a:t>Return</a:t>
            </a:r>
          </a:p>
          <a:p>
            <a:pPr marL="1028700" lvl="2" indent="-385763">
              <a:buFont typeface="+mj-lt"/>
              <a:buAutoNum type="arabicPeriod"/>
            </a:pPr>
            <a:r>
              <a:rPr lang="en-US" sz="1950" dirty="0" err="1"/>
              <a:t>Goto</a:t>
            </a:r>
            <a:r>
              <a:rPr lang="en-US" sz="1950" dirty="0"/>
              <a:t>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71450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sz="2325" dirty="0"/>
              <a:t/>
            </a:r>
            <a:br>
              <a:rPr lang="en-US" sz="2325" dirty="0"/>
            </a:br>
            <a:r>
              <a:rPr lang="en-US" sz="3675" dirty="0"/>
              <a:t>Variable deceleration and Initialization/Assignment</a:t>
            </a:r>
            <a:br>
              <a:rPr lang="en-US" sz="3675" dirty="0"/>
            </a:br>
            <a:endParaRPr lang="en-US" sz="367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520327"/>
            <a:ext cx="8520600" cy="304869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100" dirty="0" err="1"/>
              <a:t>int</a:t>
            </a:r>
            <a:r>
              <a:rPr lang="en-US" sz="2100" dirty="0"/>
              <a:t>  a;  </a:t>
            </a:r>
            <a:r>
              <a:rPr lang="en-US" sz="2100" dirty="0">
                <a:solidFill>
                  <a:srgbClr val="00B050"/>
                </a:solidFill>
              </a:rPr>
              <a:t>//Declaration</a:t>
            </a:r>
          </a:p>
          <a:p>
            <a:pPr>
              <a:buNone/>
            </a:pPr>
            <a:r>
              <a:rPr lang="en-US" sz="2100" dirty="0"/>
              <a:t>a = 15; </a:t>
            </a:r>
            <a:r>
              <a:rPr lang="en-US" sz="2100" dirty="0">
                <a:solidFill>
                  <a:srgbClr val="00B050"/>
                </a:solidFill>
              </a:rPr>
              <a:t>// Initialization</a:t>
            </a:r>
          </a:p>
          <a:p>
            <a:pPr>
              <a:buNone/>
            </a:pPr>
            <a:r>
              <a:rPr lang="en-US" sz="2100" dirty="0"/>
              <a:t>a = 30; </a:t>
            </a:r>
            <a:r>
              <a:rPr lang="en-US" sz="2100" dirty="0">
                <a:solidFill>
                  <a:srgbClr val="00B050"/>
                </a:solidFill>
              </a:rPr>
              <a:t>//Assignment</a:t>
            </a:r>
          </a:p>
          <a:p>
            <a:pPr>
              <a:buNone/>
            </a:pPr>
            <a:endParaRPr lang="en-US" sz="2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100" dirty="0" err="1"/>
              <a:t>int</a:t>
            </a:r>
            <a:r>
              <a:rPr lang="en-US" sz="2100" dirty="0"/>
              <a:t> a=15; </a:t>
            </a:r>
            <a:r>
              <a:rPr lang="en-US" sz="2100" dirty="0">
                <a:solidFill>
                  <a:srgbClr val="00B050"/>
                </a:solidFill>
              </a:rPr>
              <a:t>// Declaration + Initialization</a:t>
            </a:r>
          </a:p>
          <a:p>
            <a:pPr>
              <a:buNone/>
            </a:pPr>
            <a:r>
              <a:rPr lang="en-US" sz="2100" dirty="0" err="1"/>
              <a:t>int</a:t>
            </a:r>
            <a:r>
              <a:rPr lang="en-US" sz="2100" dirty="0"/>
              <a:t> a, b, c, d; </a:t>
            </a:r>
            <a:r>
              <a:rPr lang="en-US" sz="2100" dirty="0">
                <a:solidFill>
                  <a:srgbClr val="00B050"/>
                </a:solidFill>
              </a:rPr>
              <a:t>// Multiple Declaration</a:t>
            </a:r>
          </a:p>
          <a:p>
            <a:pPr>
              <a:buNone/>
            </a:pPr>
            <a:r>
              <a:rPr lang="en-US" sz="2100" dirty="0"/>
              <a:t>a=b=c=d=10; </a:t>
            </a:r>
            <a:r>
              <a:rPr lang="en-US" sz="2100" dirty="0">
                <a:solidFill>
                  <a:srgbClr val="00B050"/>
                </a:solidFill>
              </a:rPr>
              <a:t>// Multiple Assignment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 err="1"/>
              <a:t>int</a:t>
            </a:r>
            <a:r>
              <a:rPr lang="en-US" sz="2100" dirty="0"/>
              <a:t> a=b=c=d=10;  // </a:t>
            </a:r>
            <a:endParaRPr lang="en-US" sz="21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a,b,c,d</a:t>
            </a:r>
            <a:r>
              <a:rPr lang="en-US" sz="2100" dirty="0"/>
              <a:t>=10;   //</a:t>
            </a:r>
            <a:r>
              <a:rPr lang="en-US" sz="2100" dirty="0">
                <a:solidFill>
                  <a:srgbClr val="00B05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71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sequences / Control Characters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1" y="1143000"/>
            <a:ext cx="62864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FE4501E-00FA-448F-8DD6-FDA07406E731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23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Simple Program:</a:t>
            </a:r>
            <a:br>
              <a:rPr lang="en-US" altLang="en-US" smtClean="0"/>
            </a:br>
            <a:r>
              <a:rPr lang="en-US" altLang="en-US" smtClean="0"/>
              <a:t>Adding Two Integers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16620" y="857250"/>
            <a:ext cx="5257800" cy="411480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9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5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code4.cpp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Addition program.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3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#include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&lt;iostream&gt;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4  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5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function main begins program execution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main()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7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8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integer1;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first number to be input by user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9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integer2;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second number to be input by user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10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sum;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variable in which sum will be stored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11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12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std::cout &lt;&lt;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"Enter first integer\n"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prompt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13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std::cin &gt;&gt; integer1;           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// read an integer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14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15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std::cout &lt;&lt;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"Enter second integer\n"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prompt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std::cin &gt;&gt; integer2;              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read an integer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17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18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sum = integer1 + integer2;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assign result to sum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19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20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std::cout &lt;&lt;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"Sum is "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&lt;&lt; sum &lt;&lt; std::endl;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print sum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21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22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;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indicate that program ended successfully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23    </a:t>
            </a:r>
            <a:endParaRPr kumimoji="0" lang="en-US" altLang="en-US" sz="9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anose="02020603050405020304" pitchFamily="18" charset="0"/>
              </a:rPr>
              <a:t>24   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// end function main</a:t>
            </a:r>
            <a:endParaRPr kumimoji="0" lang="en-US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F8216FAA-5581-43C1-B1AD-9BE87F2A56D2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24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30497"/>
            <a:ext cx="5257800" cy="1028700"/>
          </a:xfrm>
          <a:solidFill>
            <a:schemeClr val="hlink"/>
          </a:solidFill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Enter first integer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45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Enter second integer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72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Sum is 117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4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ABBE75C0-CEA6-4C92-AF75-3B98F6CEF39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25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</a:t>
            </a:r>
            <a:r>
              <a:rPr lang="en-US" altLang="en-US" i="1" smtClean="0"/>
              <a:t>expressions</a:t>
            </a:r>
            <a:r>
              <a:rPr lang="en-US" altLang="en-US" smtClean="0"/>
              <a:t> are used to express computation.</a:t>
            </a:r>
          </a:p>
          <a:p>
            <a:pPr eaLnBrk="1" hangingPunct="1"/>
            <a:r>
              <a:rPr lang="en-US" altLang="en-US" smtClean="0"/>
              <a:t>Expressions include operations and the </a:t>
            </a:r>
            <a:r>
              <a:rPr lang="en-US" altLang="en-US" i="1" smtClean="0"/>
              <a:t>operands</a:t>
            </a:r>
            <a:r>
              <a:rPr lang="en-US" altLang="en-US" smtClean="0"/>
              <a:t> on which the operations are applied.</a:t>
            </a:r>
          </a:p>
          <a:p>
            <a:pPr eaLnBrk="1" hangingPunct="1"/>
            <a:r>
              <a:rPr lang="en-US" altLang="en-US" smtClean="0"/>
              <a:t>Operands can be variables, literals or constants.</a:t>
            </a:r>
          </a:p>
        </p:txBody>
      </p:sp>
    </p:spTree>
    <p:extLst>
      <p:ext uri="{BB962C8B-B14F-4D97-AF65-F5344CB8AC3E}">
        <p14:creationId xmlns:p14="http://schemas.microsoft.com/office/powerpoint/2010/main" val="7035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Arithmetic operators</a:t>
            </a:r>
          </a:p>
          <a:p>
            <a:r>
              <a:rPr lang="en-US" altLang="en-US" smtClean="0"/>
              <a:t>Relational operators</a:t>
            </a:r>
          </a:p>
          <a:p>
            <a:r>
              <a:rPr lang="en-US" altLang="en-US" smtClean="0"/>
              <a:t>Logical operators</a:t>
            </a:r>
          </a:p>
          <a:p>
            <a:r>
              <a:rPr lang="en-US" altLang="en-US" smtClean="0"/>
              <a:t>Bitwise operators</a:t>
            </a:r>
          </a:p>
          <a:p>
            <a:r>
              <a:rPr lang="en-US" altLang="en-US" smtClean="0"/>
              <a:t>Ternary, sizeof, typecasting, new and many more</a:t>
            </a:r>
          </a:p>
          <a:p>
            <a:endParaRPr lang="en-US" altLang="en-US" smtClean="0"/>
          </a:p>
          <a:p>
            <a:r>
              <a:rPr lang="en-US" altLang="en-US" smtClean="0"/>
              <a:t>Three things are important about operators</a:t>
            </a:r>
          </a:p>
          <a:p>
            <a:pPr marL="685800" lvl="1" indent="-342900">
              <a:buFont typeface="AvantGarde" pitchFamily="34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</a:rPr>
              <a:t>Precedence</a:t>
            </a:r>
          </a:p>
          <a:p>
            <a:pPr marL="685800" lvl="1" indent="-342900">
              <a:buFont typeface="AvantGarde" pitchFamily="34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</a:rPr>
              <a:t>Associativity</a:t>
            </a:r>
          </a:p>
          <a:p>
            <a:pPr marL="685800" lvl="1" indent="-342900">
              <a:buFont typeface="AvantGarde" pitchFamily="34" charset="0"/>
              <a:buAutoNum type="arabicPeriod"/>
            </a:pPr>
            <a:r>
              <a:rPr lang="en-US" altLang="en-US" smtClean="0">
                <a:solidFill>
                  <a:srgbClr val="0070C0"/>
                </a:solidFill>
              </a:rPr>
              <a:t>Arity</a:t>
            </a:r>
          </a:p>
          <a:p>
            <a:pPr marL="685800" lvl="1" indent="-342900">
              <a:buFont typeface="AvantGarde" pitchFamily="34" charset="0"/>
              <a:buAutoNum type="arabicPeriod"/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E9F807A-77C6-405A-BFF5-A6E8D7B6DF2C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26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D4D78712-A108-4920-8762-AEDADB3A00F2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27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 controls the order of evaluation of operators. </a:t>
            </a:r>
          </a:p>
          <a:p>
            <a:pPr lvl="1" eaLnBrk="1" hangingPunct="1"/>
            <a:r>
              <a:rPr lang="en-US" altLang="en-US" smtClean="0"/>
              <a:t>A high precedence means an operator is evaluated (applied) before any lower precedence operators.</a:t>
            </a:r>
          </a:p>
          <a:p>
            <a:pPr eaLnBrk="1" hangingPunct="1"/>
            <a:r>
              <a:rPr lang="en-US" altLang="en-US" smtClean="0"/>
              <a:t>Operators that have the same precedence can happen in either order, but in C++ the one on the left is evaluated first.</a:t>
            </a:r>
          </a:p>
        </p:txBody>
      </p:sp>
    </p:spTree>
    <p:extLst>
      <p:ext uri="{BB962C8B-B14F-4D97-AF65-F5344CB8AC3E}">
        <p14:creationId xmlns:p14="http://schemas.microsoft.com/office/powerpoint/2010/main" val="20235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3BF1D9BD-6C61-4B91-A7A1-89B7A1E14D5A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28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Rules of operator precedence</a:t>
            </a:r>
          </a:p>
          <a:p>
            <a:pPr lvl="1" eaLnBrk="1" hangingPunct="1"/>
            <a:r>
              <a:rPr lang="en-US" altLang="en-US" dirty="0" smtClean="0"/>
              <a:t>Operators in parentheses evaluated first</a:t>
            </a:r>
          </a:p>
          <a:p>
            <a:pPr lvl="2" eaLnBrk="1" hangingPunct="1"/>
            <a:r>
              <a:rPr lang="en-US" altLang="en-US" dirty="0" smtClean="0"/>
              <a:t>Nested/embedded parentheses</a:t>
            </a:r>
          </a:p>
          <a:p>
            <a:pPr lvl="3" eaLnBrk="1" hangingPunct="1"/>
            <a:r>
              <a:rPr lang="en-US" altLang="en-US" dirty="0" smtClean="0"/>
              <a:t>Operators in innermost pair first</a:t>
            </a:r>
          </a:p>
          <a:p>
            <a:pPr lvl="1" eaLnBrk="1" hangingPunct="1"/>
            <a:r>
              <a:rPr lang="en-US" altLang="en-US" dirty="0" smtClean="0"/>
              <a:t>Multiplication, division, modulus applied next</a:t>
            </a:r>
          </a:p>
          <a:p>
            <a:pPr lvl="2" eaLnBrk="1" hangingPunct="1"/>
            <a:r>
              <a:rPr lang="en-US" altLang="en-US" dirty="0" smtClean="0"/>
              <a:t>Operators applied from left to right</a:t>
            </a:r>
          </a:p>
          <a:p>
            <a:pPr lvl="1" eaLnBrk="1" hangingPunct="1"/>
            <a:r>
              <a:rPr lang="en-US" altLang="en-US" dirty="0" smtClean="0"/>
              <a:t>Addition, subtraction applied last</a:t>
            </a:r>
          </a:p>
          <a:p>
            <a:pPr lvl="2" eaLnBrk="1" hangingPunct="1"/>
            <a:r>
              <a:rPr lang="en-US" altLang="en-US" dirty="0" smtClean="0"/>
              <a:t>Operators applied from left to right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39244"/>
              </p:ext>
            </p:extLst>
          </p:nvPr>
        </p:nvGraphicFramePr>
        <p:xfrm>
          <a:off x="1456014" y="3405429"/>
          <a:ext cx="5868590" cy="27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7802880" imgH="3604260" progId="Word.Document.8">
                  <p:embed/>
                </p:oleObj>
              </mc:Choice>
              <mc:Fallback>
                <p:oleObj name="Document" r:id="rId3" imgW="7802880" imgH="3604260" progId="Word.Document.8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014" y="3405429"/>
                        <a:ext cx="5868590" cy="2703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1FC4BF5C-F752-44C0-97CF-8BFB54EF750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29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1" smtClean="0"/>
              <a:t>Confusing Equality (==) and Assignment (=) Operators</a:t>
            </a:r>
            <a:endParaRPr lang="en-US" alt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== 4 )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cout &lt;&lt; "You get a bonus!" &lt;&lt; endl;</a:t>
            </a:r>
          </a:p>
          <a:p>
            <a:pPr lvl="1" eaLnBrk="1" hangingPunct="1"/>
            <a:r>
              <a:rPr lang="en-US" altLang="en-US" smtClean="0"/>
              <a:t>If paycode is 4, bonus given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b="1" smtClean="0">
                <a:latin typeface="Courier New" panose="02070309020205020404" pitchFamily="49" charset="0"/>
              </a:rPr>
              <a:t>==</a:t>
            </a:r>
            <a:r>
              <a:rPr lang="en-US" altLang="en-US" smtClean="0"/>
              <a:t> was replaced with </a:t>
            </a:r>
            <a:r>
              <a:rPr lang="en-US" altLang="en-US" b="1" smtClean="0">
                <a:latin typeface="Courier New" panose="02070309020205020404" pitchFamily="49" charset="0"/>
              </a:rPr>
              <a:t>=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 4 )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cout &lt;&lt; "You get a bonus!" &lt;&lt; endl;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Paycode set to 4 (no matter what it was before)</a:t>
            </a:r>
          </a:p>
          <a:p>
            <a:pPr lvl="1" eaLnBrk="1" hangingPunct="1"/>
            <a:r>
              <a:rPr lang="en-US" altLang="en-US" smtClean="0"/>
              <a:t>Statement is true (since 4 is non-zero)</a:t>
            </a:r>
          </a:p>
          <a:p>
            <a:pPr lvl="1" eaLnBrk="1" hangingPunct="1"/>
            <a:r>
              <a:rPr lang="en-US" altLang="en-US" smtClean="0"/>
              <a:t>Bonus given in every case</a:t>
            </a:r>
          </a:p>
        </p:txBody>
      </p:sp>
    </p:spTree>
    <p:extLst>
      <p:ext uri="{BB962C8B-B14F-4D97-AF65-F5344CB8AC3E}">
        <p14:creationId xmlns:p14="http://schemas.microsoft.com/office/powerpoint/2010/main" val="33764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71600"/>
            <a:ext cx="6115050" cy="16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2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5C54870E-B4F2-4649-B732-6A786F4A2693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30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1" smtClean="0">
                <a:solidFill>
                  <a:srgbClr val="FF0000"/>
                </a:solidFill>
              </a:rPr>
              <a:t>Confusing Equality (==) and Assignment (=) Operators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Lvalues</a:t>
            </a:r>
          </a:p>
          <a:p>
            <a:pPr lvl="1" eaLnBrk="1" hangingPunct="1"/>
            <a:r>
              <a:rPr lang="en-US" altLang="en-US" smtClean="0"/>
              <a:t>Expressions that can appear on left side of equation</a:t>
            </a:r>
          </a:p>
          <a:p>
            <a:pPr lvl="1" eaLnBrk="1" hangingPunct="1"/>
            <a:r>
              <a:rPr lang="en-US" altLang="en-US" smtClean="0"/>
              <a:t>Can be changed (I.e., variables)</a:t>
            </a:r>
          </a:p>
          <a:p>
            <a:pPr lvl="2" eaLnBrk="1" hangingPunct="1"/>
            <a:r>
              <a:rPr lang="en-US" altLang="en-US" b="1" smtClean="0">
                <a:latin typeface="Courier New" panose="02070309020205020404" pitchFamily="49" charset="0"/>
              </a:rPr>
              <a:t>x = 4;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Rvalues</a:t>
            </a:r>
          </a:p>
          <a:p>
            <a:pPr lvl="1" eaLnBrk="1" hangingPunct="1"/>
            <a:r>
              <a:rPr lang="en-US" altLang="en-US" smtClean="0"/>
              <a:t>Only appear on right side of equation</a:t>
            </a:r>
          </a:p>
          <a:p>
            <a:pPr lvl="1" eaLnBrk="1" hangingPunct="1"/>
            <a:r>
              <a:rPr lang="en-US" altLang="en-US" smtClean="0"/>
              <a:t>Constants, such as numbers (i.e. cannot write </a:t>
            </a:r>
            <a:r>
              <a:rPr lang="en-US" altLang="en-US" b="1" smtClean="0">
                <a:latin typeface="Courier New" panose="02070309020205020404" pitchFamily="49" charset="0"/>
              </a:rPr>
              <a:t>4 = x;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Lvalues can be used as rvalues,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39186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22E9DE12-C568-453F-97CC-80532CC67C2B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31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Arity of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5900" y="1257300"/>
            <a:ext cx="6172200" cy="2457450"/>
          </a:xfrm>
        </p:spPr>
        <p:txBody>
          <a:bodyPr/>
          <a:lstStyle/>
          <a:p>
            <a:pPr eaLnBrk="1" hangingPunct="1"/>
            <a:r>
              <a:rPr lang="en-US" altLang="en-US" smtClean="0"/>
              <a:t>Unary Operator – one operand: a++, -a</a:t>
            </a:r>
          </a:p>
          <a:p>
            <a:pPr eaLnBrk="1" hangingPunct="1"/>
            <a:r>
              <a:rPr lang="en-US" altLang="en-US" smtClean="0"/>
              <a:t>Binary Operator – two operands: a – b, a+b</a:t>
            </a:r>
          </a:p>
          <a:p>
            <a:pPr eaLnBrk="1" hangingPunct="1"/>
            <a:r>
              <a:rPr lang="en-US" altLang="en-US" smtClean="0"/>
              <a:t>Ternary 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37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214687"/>
            <a:ext cx="5800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7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C1E20432-F3F3-43DA-B64C-66250E7995E2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32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vs. floating point math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C++ </a:t>
            </a:r>
            <a:r>
              <a:rPr lang="en-US" altLang="en-US" i="1" smtClean="0"/>
              <a:t>know</a:t>
            </a:r>
            <a:r>
              <a:rPr lang="en-US" altLang="en-US" smtClean="0"/>
              <a:t> whether to use floating point or integer math operators?</a:t>
            </a:r>
          </a:p>
          <a:p>
            <a:pPr eaLnBrk="1" hangingPunct="1"/>
            <a:r>
              <a:rPr lang="en-US" altLang="en-US" smtClean="0"/>
              <a:t>If either operand is floating point, a floating point operation is done (the result is a floating point value).</a:t>
            </a:r>
          </a:p>
          <a:p>
            <a:pPr eaLnBrk="1" hangingPunct="1"/>
            <a:r>
              <a:rPr lang="en-US" altLang="en-US" smtClean="0"/>
              <a:t>If both operand are integer the result is an integer (even division).</a:t>
            </a:r>
          </a:p>
        </p:txBody>
      </p:sp>
    </p:spTree>
    <p:extLst>
      <p:ext uri="{BB962C8B-B14F-4D97-AF65-F5344CB8AC3E}">
        <p14:creationId xmlns:p14="http://schemas.microsoft.com/office/powerpoint/2010/main" val="783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42514D51-6D46-49DF-A006-550237E61E8E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33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914400"/>
            <a:ext cx="5829300" cy="2389585"/>
          </a:xfrm>
        </p:spPr>
        <p:txBody>
          <a:bodyPr/>
          <a:lstStyle/>
          <a:p>
            <a:pPr eaLnBrk="1" hangingPunct="1"/>
            <a:r>
              <a:rPr lang="en-US" altLang="en-US" smtClean="0"/>
              <a:t>Floating point division</a:t>
            </a:r>
          </a:p>
          <a:p>
            <a:pPr lvl="1" eaLnBrk="1" hangingPunct="1"/>
            <a:r>
              <a:rPr lang="en-US" altLang="en-US" smtClean="0"/>
              <a:t>when at least one of the operands is FP</a:t>
            </a:r>
          </a:p>
          <a:p>
            <a:pPr eaLnBrk="1" hangingPunct="1"/>
            <a:r>
              <a:rPr lang="en-US" altLang="en-US" smtClean="0"/>
              <a:t>Integer division</a:t>
            </a:r>
          </a:p>
          <a:p>
            <a:pPr lvl="1" eaLnBrk="1" hangingPunct="1"/>
            <a:r>
              <a:rPr lang="en-US" altLang="en-US" smtClean="0"/>
              <a:t>when both operands are integer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57350" y="3028951"/>
            <a:ext cx="21717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7 / 2        </a:t>
            </a: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70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686300" y="3028951"/>
            <a:ext cx="914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15348" y="3519487"/>
            <a:ext cx="22137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7.0 / </a:t>
            </a:r>
            <a:r>
              <a:rPr lang="en-US" altLang="en-US" sz="27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2.0  </a:t>
            </a:r>
            <a:r>
              <a:rPr lang="en-US" altLang="en-US" sz="27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70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686300" y="3519488"/>
            <a:ext cx="914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3.5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600200" y="3948113"/>
            <a:ext cx="27734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7.0 / 2     </a:t>
            </a: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70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86300" y="3976688"/>
            <a:ext cx="914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3.5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00200" y="4376738"/>
            <a:ext cx="27734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7 / 2.0     </a:t>
            </a:r>
            <a:r>
              <a:rPr lang="en-US" altLang="en-US" sz="27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70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686300" y="4376738"/>
            <a:ext cx="914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7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447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  <p:bldP spid="31748" grpId="0" autoUpdateAnimBg="0"/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1F22986-351A-422C-AE96-07CDFA1FAA85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34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771650" y="114300"/>
            <a:ext cx="3543300" cy="5715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Expression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5314950" y="114300"/>
            <a:ext cx="1943100" cy="5715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71650" y="6858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10 / 2 * 3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314950" y="6858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771650" y="11430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10 / 3 * 3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5314950" y="11430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771650" y="16002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10 % 3 - 4 / 2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314950" y="16002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771650" y="20574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2 + 3 * 4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5314950" y="20574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771650" y="34290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5.0 * 2.0 / 4.0 * 2.0</a:t>
            </a: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5314950" y="34290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5.0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771650" y="38862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5.0 * 2.0 / (4.0 * 2.0)</a:t>
            </a: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5314950" y="38862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1.25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771650" y="25146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(2 + 3) * 4</a:t>
            </a: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5314950" y="25146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1771650" y="29718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5 * 2 / 4 * 2</a:t>
            </a: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5314950" y="29718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1771650" y="4343400"/>
            <a:ext cx="35433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10 - 10 / 3 * 3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5314950" y="4343400"/>
            <a:ext cx="19431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3000" kern="120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55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 autoUpdateAnimBg="0"/>
      <p:bldP spid="157701" grpId="0" animBg="1" autoUpdateAnimBg="0"/>
      <p:bldP spid="157702" grpId="0" animBg="1" autoUpdateAnimBg="0"/>
      <p:bldP spid="157703" grpId="0" animBg="1" autoUpdateAnimBg="0"/>
      <p:bldP spid="157704" grpId="0" animBg="1" autoUpdateAnimBg="0"/>
      <p:bldP spid="157705" grpId="0" animBg="1" autoUpdateAnimBg="0"/>
      <p:bldP spid="157706" grpId="0" animBg="1" autoUpdateAnimBg="0"/>
      <p:bldP spid="157707" grpId="0" animBg="1" autoUpdateAnimBg="0"/>
      <p:bldP spid="157708" grpId="0" animBg="1" autoUpdateAnimBg="0"/>
      <p:bldP spid="157709" grpId="0" animBg="1" autoUpdateAnimBg="0"/>
      <p:bldP spid="157710" grpId="0" animBg="1" autoUpdateAnimBg="0"/>
      <p:bldP spid="157711" grpId="0" animBg="1" autoUpdateAnimBg="0"/>
      <p:bldP spid="157712" grpId="0" animBg="1" autoUpdateAnimBg="0"/>
      <p:bldP spid="157713" grpId="0" animBg="1" autoUpdateAnimBg="0"/>
      <p:bldP spid="157714" grpId="0" animBg="1" autoUpdateAnimBg="0"/>
      <p:bldP spid="157715" grpId="0" animBg="1" autoUpdateAnimBg="0"/>
      <p:bldP spid="157716" grpId="0" animBg="1" autoUpdateAnimBg="0"/>
      <p:bldP spid="15771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1CA3DD8-DB19-41FB-B824-F74D7AA359D7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35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Expressions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914400"/>
            <a:ext cx="5829300" cy="112871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1500"/>
              <a:t>avgTemp = FREEZE_PT + BOILING_PT;</a:t>
            </a:r>
          </a:p>
          <a:p>
            <a:pPr lvl="1" eaLnBrk="1" hangingPunct="1">
              <a:buFontTx/>
              <a:buNone/>
            </a:pPr>
            <a:r>
              <a:rPr lang="en-US" altLang="en-US" sz="1500"/>
              <a:t>avgTemp = avgTemp / 2.0;</a:t>
            </a:r>
            <a:endParaRPr lang="en-US" altLang="en-US" sz="135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771650" y="1871663"/>
            <a:ext cx="58293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  <a:defRPr/>
            </a:pPr>
            <a:r>
              <a:rPr lang="en-US" altLang="en-US" sz="1800" kern="12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avgTemp = FREEZE_PT + BOILING_PT / 2.0;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1371600"/>
            <a:ext cx="5829300" cy="2286000"/>
            <a:chOff x="576" y="1152"/>
            <a:chExt cx="4896" cy="1920"/>
          </a:xfrm>
        </p:grpSpPr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576" y="2688"/>
              <a:ext cx="4896" cy="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fontAlgn="base">
                <a:spcAft>
                  <a:spcPct val="0"/>
                </a:spcAft>
                <a:buClrTx/>
                <a:buNone/>
                <a:defRPr/>
              </a:pPr>
              <a:r>
                <a:rPr lang="en-US" altLang="en-US" sz="1800" kern="1200" dirty="0" err="1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avgTemp</a:t>
              </a:r>
              <a:r>
                <a:rPr lang="en-US" altLang="en-US" sz="1800" kern="1200" dirty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 = (FREEZE_PT + BOILING_PT) / 2.0;</a:t>
              </a: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2352" y="1152"/>
              <a:ext cx="1872" cy="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en-US" sz="14175" kern="1200" dirty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Times New Roman" panose="02020603050405020304" pitchFamily="18" charset="0"/>
                  <a:sym typeface="Wingdings" panose="05000000000000000000" pitchFamily="2" charset="2"/>
                </a:rPr>
                <a:t>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6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D09B563B-24D4-4F86-8A21-DE9F2C438FF7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36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73" y="775098"/>
            <a:ext cx="4793456" cy="359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7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38213290-7512-4155-88C5-70410F93EE98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37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53666"/>
            <a:ext cx="4800600" cy="36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3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53A69BBF-E404-47DD-B41D-CB92B2DAEED2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38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685800"/>
            <a:ext cx="4814888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0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Evaluate the followings: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914400"/>
            <a:ext cx="4114800" cy="39433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10; </a:t>
            </a:r>
          </a:p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result = 10 * </a:t>
            </a:r>
            <a:r>
              <a:rPr lang="en-US" dirty="0" err="1" smtClean="0"/>
              <a:t>val</a:t>
            </a:r>
            <a:r>
              <a:rPr lang="en-US" dirty="0" smtClean="0"/>
              <a:t>++;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val</a:t>
            </a:r>
            <a:r>
              <a:rPr lang="en-US" dirty="0" smtClean="0"/>
              <a:t>&lt;&lt;“ “&lt;&lt;result;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10; </a:t>
            </a:r>
          </a:p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result = 10 * ++</a:t>
            </a:r>
            <a:r>
              <a:rPr lang="en-US" dirty="0" err="1" smtClean="0"/>
              <a:t>val</a:t>
            </a:r>
            <a:r>
              <a:rPr lang="en-US" dirty="0" smtClean="0"/>
              <a:t>; </a:t>
            </a:r>
          </a:p>
          <a:p>
            <a:pPr>
              <a:defRPr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val</a:t>
            </a:r>
            <a:r>
              <a:rPr lang="en-US" dirty="0" smtClean="0"/>
              <a:t>&lt;&lt;“ “&lt;&lt;result;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41200DA8-005C-4416-9BB0-0A47921E308E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39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6343650" y="1726407"/>
            <a:ext cx="108585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11 100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11 110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343650" y="1225154"/>
            <a:ext cx="1428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64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0051"/>
            <a:ext cx="4629150" cy="37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1600200" y="57150"/>
            <a:ext cx="5829300" cy="800100"/>
          </a:xfrm>
        </p:spPr>
        <p:txBody>
          <a:bodyPr/>
          <a:lstStyle/>
          <a:p>
            <a:r>
              <a:rPr lang="en-US" altLang="en-US" smtClean="0"/>
              <a:t>Output of the following code: 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>
          <a:xfrm>
            <a:off x="1437085" y="759619"/>
            <a:ext cx="2563415" cy="4286250"/>
          </a:xfrm>
        </p:spPr>
        <p:txBody>
          <a:bodyPr/>
          <a:lstStyle/>
          <a:p>
            <a:r>
              <a:rPr lang="en-US" altLang="en-US" sz="1800"/>
              <a:t>#include &lt;iostream&gt;</a:t>
            </a:r>
          </a:p>
          <a:p>
            <a:r>
              <a:rPr lang="en-US" altLang="en-US" sz="1800"/>
              <a:t>using namespace std;</a:t>
            </a:r>
          </a:p>
          <a:p>
            <a:r>
              <a:rPr lang="en-US" altLang="en-US" sz="1800"/>
              <a:t>int main()</a:t>
            </a:r>
          </a:p>
          <a:p>
            <a:r>
              <a:rPr lang="en-US" altLang="en-US" sz="1800"/>
              <a:t> {</a:t>
            </a:r>
          </a:p>
          <a:p>
            <a:r>
              <a:rPr lang="en-US" altLang="en-US" sz="1800"/>
              <a:t>int x = 5, y = 5, z;</a:t>
            </a:r>
          </a:p>
          <a:p>
            <a:r>
              <a:rPr lang="en-US" altLang="en-US" sz="1800"/>
              <a:t> x = ++x;</a:t>
            </a:r>
          </a:p>
          <a:p>
            <a:r>
              <a:rPr lang="en-US" altLang="en-US" sz="1800"/>
              <a:t> y =--y;</a:t>
            </a:r>
          </a:p>
          <a:p>
            <a:r>
              <a:rPr lang="en-US" altLang="en-US" sz="1800"/>
              <a:t> z = x++ + y--;</a:t>
            </a:r>
          </a:p>
          <a:p>
            <a:r>
              <a:rPr lang="en-US" altLang="en-US" sz="1800"/>
              <a:t>cout &lt;&lt; z&lt;&lt;endl;</a:t>
            </a:r>
          </a:p>
          <a:p>
            <a:r>
              <a:rPr lang="en-US" altLang="en-US" sz="1800"/>
              <a:t>cout &lt;&lt; x&lt;&lt;endl;</a:t>
            </a:r>
          </a:p>
          <a:p>
            <a:r>
              <a:rPr lang="en-US" altLang="en-US" sz="1800"/>
              <a:t>cout &lt;&lt; y&lt;&lt;endl;  </a:t>
            </a:r>
          </a:p>
          <a:p>
            <a:r>
              <a:rPr lang="en-US" altLang="en-US" sz="1800"/>
              <a:t>  return 0;</a:t>
            </a:r>
          </a:p>
          <a:p>
            <a:r>
              <a:rPr lang="en-US" altLang="en-US" sz="1800"/>
              <a:t>}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944431BE-8A80-4338-8AFE-EA32B46A3273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40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6343650" y="1726407"/>
            <a:ext cx="1085850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10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7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343650" y="1225154"/>
            <a:ext cx="1428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59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EAC35175-2419-420F-B4AD-7D0D31EE77D0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41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73" y="1107281"/>
            <a:ext cx="4564856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EF109DBD-BBD0-47A9-AB52-8B7B5D63F858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42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00150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9395" name="Text Placeholder 3"/>
          <p:cNvSpPr>
            <a:spLocks noGrp="1"/>
          </p:cNvSpPr>
          <p:nvPr>
            <p:ph type="body" idx="1"/>
          </p:nvPr>
        </p:nvSpPr>
        <p:spPr>
          <a:xfrm>
            <a:off x="1684735" y="1714500"/>
            <a:ext cx="5829300" cy="1125141"/>
          </a:xfrm>
        </p:spPr>
        <p:txBody>
          <a:bodyPr/>
          <a:lstStyle/>
          <a:p>
            <a:pPr algn="ctr"/>
            <a:r>
              <a:rPr lang="en-US" altLang="en-US" smtClean="0"/>
              <a:t>QUESTIONS</a:t>
            </a: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F2B5EF2B-D742-4338-B926-056DCB0A0AEC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43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194" y="184248"/>
            <a:ext cx="3757613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15" dirty="0">
                <a:solidFill>
                  <a:srgbClr val="C00000"/>
                </a:solidFill>
              </a:rPr>
              <a:t>Algebraic</a:t>
            </a:r>
            <a:r>
              <a:rPr spc="-41" dirty="0">
                <a:solidFill>
                  <a:srgbClr val="C00000"/>
                </a:solidFill>
              </a:rPr>
              <a:t> </a:t>
            </a:r>
            <a:r>
              <a:rPr spc="-8" dirty="0">
                <a:solidFill>
                  <a:srgbClr val="C00000"/>
                </a:solidFill>
              </a:rPr>
              <a:t>Expressions</a:t>
            </a: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1288256" y="710804"/>
            <a:ext cx="5834063" cy="24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8104" rIns="0" bIns="0">
            <a:spAutoFit/>
          </a:bodyPr>
          <a:lstStyle>
            <a:lvl1pPr marL="393700" indent="-3429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2113" algn="l"/>
                <a:tab pos="3937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95275" indent="-257175" defTabSz="685800" eaLnBrk="0" fontAlgn="base" hangingPunct="0">
              <a:spcBef>
                <a:spcPts val="61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94085" algn="l"/>
                <a:tab pos="295275" algn="l"/>
              </a:tabLst>
            </a:pP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Multiplication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requires an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operator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spcBef>
                <a:spcPts val="544"/>
              </a:spcBef>
              <a:spcAft>
                <a:spcPct val="0"/>
              </a:spcAft>
              <a:buClrTx/>
              <a:buNone/>
              <a:tabLst>
                <a:tab pos="294085" algn="l"/>
                <a:tab pos="295275" algn="l"/>
              </a:tabLst>
            </a:pP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lw	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written as	</a:t>
            </a:r>
            <a:r>
              <a:rPr lang="en-US" altLang="en-US" sz="2250" b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l * w;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spcBef>
                <a:spcPts val="54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94085" algn="l"/>
                <a:tab pos="295275" algn="l"/>
              </a:tabLst>
            </a:pP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There is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exponentiation operator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94085" algn="l"/>
                <a:tab pos="295275" algn="l"/>
              </a:tabLst>
            </a:pP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s</a:t>
            </a:r>
            <a:r>
              <a:rPr lang="en-US" altLang="en-US" sz="2250" b="1" i="1" kern="1200" baseline="250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	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written as	</a:t>
            </a:r>
            <a:r>
              <a:rPr lang="en-US" altLang="en-US" sz="2250" b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pow(s, 2); 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(note: pow requires the cmath header file) OR  </a:t>
            </a: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s*s;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420" name="object 4"/>
          <p:cNvSpPr txBox="1">
            <a:spLocks noChangeArrowheads="1"/>
          </p:cNvSpPr>
          <p:nvPr/>
        </p:nvSpPr>
        <p:spPr bwMode="auto">
          <a:xfrm>
            <a:off x="1316832" y="3661173"/>
            <a:ext cx="6042422" cy="70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Parentheses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may be needed to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maintain order of  operations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31" y="4405313"/>
            <a:ext cx="3230166" cy="28661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tabLst>
                <a:tab pos="1343501" algn="l"/>
              </a:tabLst>
              <a:defRPr/>
            </a:pPr>
            <a:r>
              <a:rPr sz="1800" b="1" kern="1200" dirty="0">
                <a:latin typeface="Calibri"/>
                <a:ea typeface="+mn-ea"/>
                <a:cs typeface="Calibri"/>
              </a:rPr>
              <a:t>is </a:t>
            </a:r>
            <a:r>
              <a:rPr sz="1800" b="1" kern="1200" spc="-8" dirty="0">
                <a:latin typeface="Calibri"/>
                <a:ea typeface="+mn-ea"/>
                <a:cs typeface="Calibri"/>
              </a:rPr>
              <a:t>written</a:t>
            </a:r>
            <a:r>
              <a:rPr sz="1800" b="1" kern="1200" spc="-15" dirty="0">
                <a:latin typeface="Calibri"/>
                <a:ea typeface="+mn-ea"/>
                <a:cs typeface="Calibri"/>
              </a:rPr>
              <a:t> </a:t>
            </a:r>
            <a:r>
              <a:rPr sz="1800" b="1" kern="1200" dirty="0">
                <a:latin typeface="Calibri"/>
                <a:ea typeface="+mn-ea"/>
                <a:cs typeface="Calibri"/>
              </a:rPr>
              <a:t>as:	</a:t>
            </a:r>
            <a:r>
              <a:rPr sz="1800" b="1" kern="1200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m</a:t>
            </a:r>
            <a:r>
              <a:rPr sz="1800" b="1" kern="1200" spc="-34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800" b="1" kern="1200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=</a:t>
            </a:r>
            <a:r>
              <a:rPr sz="1800" b="1" kern="1200" spc="-26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800" b="1" kern="1200" spc="-4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(y2-y1)/(x2-x1);</a:t>
            </a:r>
            <a:endParaRPr sz="1800" b="1" kern="1200">
              <a:latin typeface="Calibri"/>
              <a:ea typeface="+mn-ea"/>
              <a:cs typeface="Calibri"/>
            </a:endParaRPr>
          </a:p>
        </p:txBody>
      </p:sp>
      <p:sp>
        <p:nvSpPr>
          <p:cNvPr id="60422" name="object 6"/>
          <p:cNvSpPr>
            <a:spLocks/>
          </p:cNvSpPr>
          <p:nvPr/>
        </p:nvSpPr>
        <p:spPr bwMode="auto">
          <a:xfrm>
            <a:off x="3027760" y="4623197"/>
            <a:ext cx="887015" cy="0"/>
          </a:xfrm>
          <a:custGeom>
            <a:avLst/>
            <a:gdLst>
              <a:gd name="T0" fmla="*/ 0 w 1183639"/>
              <a:gd name="T1" fmla="*/ 1178864 w 11836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3639">
                <a:moveTo>
                  <a:pt x="0" y="0"/>
                </a:moveTo>
                <a:lnTo>
                  <a:pt x="1183616" y="0"/>
                </a:lnTo>
              </a:path>
            </a:pathLst>
          </a:custGeom>
          <a:noFill/>
          <a:ln w="16327">
            <a:solidFill>
              <a:srgbClr val="3C88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6576" y="4623197"/>
            <a:ext cx="822722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5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350" b="1" kern="1200" spc="15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350" b="1" kern="1200" spc="94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</a:t>
            </a:r>
            <a:r>
              <a:rPr sz="2325" b="1" kern="1200" spc="-34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i="1" kern="1200" spc="6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350" b="1" kern="1200" spc="6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1</a:t>
            </a:r>
            <a:endParaRPr sz="1350" b="1" kern="1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1813" y="4206479"/>
            <a:ext cx="847725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76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350" b="1" kern="1200" spc="176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350" b="1" kern="1200" spc="9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</a:t>
            </a:r>
            <a:r>
              <a:rPr sz="2325" b="1" kern="1200" spc="79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i="1" kern="1200" spc="9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350" b="1" kern="1200" spc="9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1</a:t>
            </a:r>
            <a:endParaRPr sz="1350" b="1" kern="1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782" y="4392216"/>
            <a:ext cx="511969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72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325" b="1" i="1" kern="1200" spc="-3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</a:t>
            </a:r>
            <a:endParaRPr sz="2325" b="1" kern="1200">
              <a:latin typeface="Symbol"/>
              <a:ea typeface="+mn-ea"/>
              <a:cs typeface="Symbol"/>
            </a:endParaRPr>
          </a:p>
        </p:txBody>
      </p:sp>
      <p:sp>
        <p:nvSpPr>
          <p:cNvPr id="60426" name="object 10"/>
          <p:cNvSpPr>
            <a:spLocks/>
          </p:cNvSpPr>
          <p:nvPr/>
        </p:nvSpPr>
        <p:spPr bwMode="auto">
          <a:xfrm>
            <a:off x="1143000" y="685800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388" y="169720"/>
            <a:ext cx="5250656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38" dirty="0"/>
              <a:t> </a:t>
            </a:r>
            <a:r>
              <a:rPr dirty="0"/>
              <a:t>–</a:t>
            </a:r>
            <a:r>
              <a:rPr spc="-8" dirty="0"/>
              <a:t> Example</a:t>
            </a:r>
            <a:r>
              <a:rPr spc="-26" dirty="0"/>
              <a:t> </a:t>
            </a:r>
            <a:r>
              <a:rPr dirty="0"/>
              <a:t>1</a:t>
            </a:r>
          </a:p>
        </p:txBody>
      </p:sp>
      <p:sp>
        <p:nvSpPr>
          <p:cNvPr id="61443" name="object 3"/>
          <p:cNvSpPr txBox="1">
            <a:spLocks noChangeArrowheads="1"/>
          </p:cNvSpPr>
          <p:nvPr/>
        </p:nvSpPr>
        <p:spPr bwMode="auto">
          <a:xfrm>
            <a:off x="2686050" y="748903"/>
            <a:ext cx="2427685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	2	*	3	-	4	/	2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	6	-	4	/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+ 6	-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-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1444" name="object 4"/>
          <p:cNvSpPr>
            <a:spLocks/>
          </p:cNvSpPr>
          <p:nvPr/>
        </p:nvSpPr>
        <p:spPr bwMode="auto">
          <a:xfrm>
            <a:off x="1143000" y="714375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1445" name="object 5"/>
          <p:cNvGrpSpPr>
            <a:grpSpLocks/>
          </p:cNvGrpSpPr>
          <p:nvPr/>
        </p:nvGrpSpPr>
        <p:grpSpPr bwMode="auto">
          <a:xfrm>
            <a:off x="3358754" y="1187054"/>
            <a:ext cx="598884" cy="255984"/>
            <a:chOff x="2955035" y="1583436"/>
            <a:chExt cx="797560" cy="340360"/>
          </a:xfrm>
        </p:grpSpPr>
        <p:sp>
          <p:nvSpPr>
            <p:cNvPr id="61455" name="object 6"/>
            <p:cNvSpPr>
              <a:spLocks/>
            </p:cNvSpPr>
            <p:nvPr/>
          </p:nvSpPr>
          <p:spPr bwMode="auto">
            <a:xfrm>
              <a:off x="29725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6" name="object 7"/>
            <p:cNvSpPr>
              <a:spLocks/>
            </p:cNvSpPr>
            <p:nvPr/>
          </p:nvSpPr>
          <p:spPr bwMode="auto">
            <a:xfrm>
              <a:off x="32773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6" name="object 8"/>
          <p:cNvGrpSpPr>
            <a:grpSpLocks/>
          </p:cNvGrpSpPr>
          <p:nvPr/>
        </p:nvGrpSpPr>
        <p:grpSpPr bwMode="auto">
          <a:xfrm>
            <a:off x="4055269" y="1644254"/>
            <a:ext cx="597694" cy="255984"/>
            <a:chOff x="3883152" y="2193035"/>
            <a:chExt cx="797560" cy="340360"/>
          </a:xfrm>
        </p:grpSpPr>
        <p:sp>
          <p:nvSpPr>
            <p:cNvPr id="61453" name="object 9"/>
            <p:cNvSpPr>
              <a:spLocks/>
            </p:cNvSpPr>
            <p:nvPr/>
          </p:nvSpPr>
          <p:spPr bwMode="auto">
            <a:xfrm>
              <a:off x="3900678" y="22105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4" name="object 10"/>
            <p:cNvSpPr>
              <a:spLocks/>
            </p:cNvSpPr>
            <p:nvPr/>
          </p:nvSpPr>
          <p:spPr bwMode="auto">
            <a:xfrm>
              <a:off x="4205478" y="22105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7" name="object 11"/>
          <p:cNvGrpSpPr>
            <a:grpSpLocks/>
          </p:cNvGrpSpPr>
          <p:nvPr/>
        </p:nvGrpSpPr>
        <p:grpSpPr bwMode="auto">
          <a:xfrm>
            <a:off x="3161110" y="2132410"/>
            <a:ext cx="598884" cy="255984"/>
            <a:chOff x="2691383" y="2843783"/>
            <a:chExt cx="797560" cy="340360"/>
          </a:xfrm>
        </p:grpSpPr>
        <p:sp>
          <p:nvSpPr>
            <p:cNvPr id="61451" name="object 12"/>
            <p:cNvSpPr>
              <a:spLocks/>
            </p:cNvSpPr>
            <p:nvPr/>
          </p:nvSpPr>
          <p:spPr bwMode="auto">
            <a:xfrm>
              <a:off x="2708909" y="2861309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2" name="object 13"/>
            <p:cNvSpPr>
              <a:spLocks/>
            </p:cNvSpPr>
            <p:nvPr/>
          </p:nvSpPr>
          <p:spPr bwMode="auto">
            <a:xfrm>
              <a:off x="3013709" y="2861309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8" name="object 14"/>
          <p:cNvGrpSpPr>
            <a:grpSpLocks/>
          </p:cNvGrpSpPr>
          <p:nvPr/>
        </p:nvGrpSpPr>
        <p:grpSpPr bwMode="auto">
          <a:xfrm>
            <a:off x="3415904" y="2615804"/>
            <a:ext cx="598884" cy="255984"/>
            <a:chOff x="3031235" y="3488435"/>
            <a:chExt cx="797560" cy="340360"/>
          </a:xfrm>
        </p:grpSpPr>
        <p:sp>
          <p:nvSpPr>
            <p:cNvPr id="61449" name="object 15"/>
            <p:cNvSpPr>
              <a:spLocks/>
            </p:cNvSpPr>
            <p:nvPr/>
          </p:nvSpPr>
          <p:spPr bwMode="auto">
            <a:xfrm>
              <a:off x="30487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0" name="object 16"/>
            <p:cNvSpPr>
              <a:spLocks/>
            </p:cNvSpPr>
            <p:nvPr/>
          </p:nvSpPr>
          <p:spPr bwMode="auto">
            <a:xfrm>
              <a:off x="33535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5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176269"/>
            <a:ext cx="5829300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906">
              <a:spcBef>
                <a:spcPts val="79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38" dirty="0"/>
              <a:t> </a:t>
            </a:r>
            <a:r>
              <a:rPr dirty="0"/>
              <a:t>–</a:t>
            </a:r>
            <a:r>
              <a:rPr spc="-8" dirty="0"/>
              <a:t> Example</a:t>
            </a:r>
            <a:r>
              <a:rPr spc="-26" dirty="0"/>
              <a:t> </a:t>
            </a:r>
            <a:r>
              <a:rPr dirty="0"/>
              <a:t>2</a:t>
            </a:r>
          </a:p>
        </p:txBody>
      </p:sp>
      <p:sp>
        <p:nvSpPr>
          <p:cNvPr id="62467" name="object 3"/>
          <p:cNvSpPr txBox="1">
            <a:spLocks noChangeArrowheads="1"/>
          </p:cNvSpPr>
          <p:nvPr/>
        </p:nvSpPr>
        <p:spPr bwMode="auto">
          <a:xfrm>
            <a:off x="2686050" y="748903"/>
            <a:ext cx="2427685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	*	4	/	2	+	3	-	1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/	2	+	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+ 3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2468" name="object 4"/>
          <p:cNvSpPr>
            <a:spLocks/>
          </p:cNvSpPr>
          <p:nvPr/>
        </p:nvSpPr>
        <p:spPr bwMode="auto">
          <a:xfrm>
            <a:off x="1143000" y="714375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2469" name="object 5"/>
          <p:cNvGrpSpPr>
            <a:grpSpLocks/>
          </p:cNvGrpSpPr>
          <p:nvPr/>
        </p:nvGrpSpPr>
        <p:grpSpPr bwMode="auto">
          <a:xfrm>
            <a:off x="2730104" y="1187054"/>
            <a:ext cx="598884" cy="255984"/>
            <a:chOff x="2116835" y="1583436"/>
            <a:chExt cx="797560" cy="340360"/>
          </a:xfrm>
        </p:grpSpPr>
        <p:sp>
          <p:nvSpPr>
            <p:cNvPr id="62479" name="object 6"/>
            <p:cNvSpPr>
              <a:spLocks/>
            </p:cNvSpPr>
            <p:nvPr/>
          </p:nvSpPr>
          <p:spPr bwMode="auto">
            <a:xfrm>
              <a:off x="21343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80" name="object 7"/>
            <p:cNvSpPr>
              <a:spLocks/>
            </p:cNvSpPr>
            <p:nvPr/>
          </p:nvSpPr>
          <p:spPr bwMode="auto">
            <a:xfrm>
              <a:off x="2439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0" name="object 8"/>
          <p:cNvGrpSpPr>
            <a:grpSpLocks/>
          </p:cNvGrpSpPr>
          <p:nvPr/>
        </p:nvGrpSpPr>
        <p:grpSpPr bwMode="auto">
          <a:xfrm>
            <a:off x="3015854" y="1701404"/>
            <a:ext cx="598884" cy="255984"/>
            <a:chOff x="2497835" y="2269235"/>
            <a:chExt cx="797560" cy="340360"/>
          </a:xfrm>
        </p:grpSpPr>
        <p:sp>
          <p:nvSpPr>
            <p:cNvPr id="62477" name="object 9"/>
            <p:cNvSpPr>
              <a:spLocks/>
            </p:cNvSpPr>
            <p:nvPr/>
          </p:nvSpPr>
          <p:spPr bwMode="auto">
            <a:xfrm>
              <a:off x="2515361" y="22867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8" name="object 10"/>
            <p:cNvSpPr>
              <a:spLocks/>
            </p:cNvSpPr>
            <p:nvPr/>
          </p:nvSpPr>
          <p:spPr bwMode="auto">
            <a:xfrm>
              <a:off x="2820161" y="22867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1" name="object 11"/>
          <p:cNvGrpSpPr>
            <a:grpSpLocks/>
          </p:cNvGrpSpPr>
          <p:nvPr/>
        </p:nvGrpSpPr>
        <p:grpSpPr bwMode="auto">
          <a:xfrm>
            <a:off x="3161110" y="2132410"/>
            <a:ext cx="598884" cy="255984"/>
            <a:chOff x="2691383" y="2843783"/>
            <a:chExt cx="797560" cy="340360"/>
          </a:xfrm>
        </p:grpSpPr>
        <p:sp>
          <p:nvSpPr>
            <p:cNvPr id="62475" name="object 12"/>
            <p:cNvSpPr>
              <a:spLocks/>
            </p:cNvSpPr>
            <p:nvPr/>
          </p:nvSpPr>
          <p:spPr bwMode="auto">
            <a:xfrm>
              <a:off x="2708909" y="2861309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6" name="object 13"/>
            <p:cNvSpPr>
              <a:spLocks/>
            </p:cNvSpPr>
            <p:nvPr/>
          </p:nvSpPr>
          <p:spPr bwMode="auto">
            <a:xfrm>
              <a:off x="3013709" y="2861309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2" name="object 14"/>
          <p:cNvGrpSpPr>
            <a:grpSpLocks/>
          </p:cNvGrpSpPr>
          <p:nvPr/>
        </p:nvGrpSpPr>
        <p:grpSpPr bwMode="auto">
          <a:xfrm>
            <a:off x="3415904" y="2615804"/>
            <a:ext cx="598884" cy="255984"/>
            <a:chOff x="3031235" y="3488435"/>
            <a:chExt cx="797560" cy="340360"/>
          </a:xfrm>
        </p:grpSpPr>
        <p:sp>
          <p:nvSpPr>
            <p:cNvPr id="62473" name="object 15"/>
            <p:cNvSpPr>
              <a:spLocks/>
            </p:cNvSpPr>
            <p:nvPr/>
          </p:nvSpPr>
          <p:spPr bwMode="auto">
            <a:xfrm>
              <a:off x="30487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4" name="object 16"/>
            <p:cNvSpPr>
              <a:spLocks/>
            </p:cNvSpPr>
            <p:nvPr/>
          </p:nvSpPr>
          <p:spPr bwMode="auto">
            <a:xfrm>
              <a:off x="33535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0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84176"/>
            <a:ext cx="5829300" cy="517449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906">
              <a:spcBef>
                <a:spcPts val="75"/>
              </a:spcBef>
              <a:defRPr/>
            </a:pPr>
            <a:r>
              <a:rPr spc="-4" dirty="0"/>
              <a:t>Precedence</a:t>
            </a:r>
            <a:r>
              <a:rPr spc="-15" dirty="0"/>
              <a:t> </a:t>
            </a:r>
            <a:r>
              <a:rPr spc="-4" dirty="0"/>
              <a:t>Rules</a:t>
            </a:r>
            <a:r>
              <a:rPr spc="-45" dirty="0"/>
              <a:t> </a:t>
            </a:r>
            <a:r>
              <a:rPr dirty="0"/>
              <a:t>–</a:t>
            </a:r>
            <a:r>
              <a:rPr spc="-11" dirty="0"/>
              <a:t> </a:t>
            </a:r>
            <a:r>
              <a:rPr spc="-8" dirty="0"/>
              <a:t>Example</a:t>
            </a:r>
            <a:r>
              <a:rPr spc="-26" dirty="0"/>
              <a:t> </a:t>
            </a:r>
            <a:r>
              <a:rPr dirty="0"/>
              <a:t>3</a:t>
            </a:r>
          </a:p>
        </p:txBody>
      </p:sp>
      <p:sp>
        <p:nvSpPr>
          <p:cNvPr id="63491" name="object 3"/>
          <p:cNvSpPr txBox="1">
            <a:spLocks noChangeArrowheads="1"/>
          </p:cNvSpPr>
          <p:nvPr/>
        </p:nvSpPr>
        <p:spPr bwMode="auto">
          <a:xfrm>
            <a:off x="1787129" y="748903"/>
            <a:ext cx="2427684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	*	3	/	2	+	3	-	1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	/	2	+	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+ 3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3492" name="object 4"/>
          <p:cNvGrpSpPr>
            <a:grpSpLocks/>
          </p:cNvGrpSpPr>
          <p:nvPr/>
        </p:nvGrpSpPr>
        <p:grpSpPr bwMode="auto">
          <a:xfrm>
            <a:off x="1872854" y="1187054"/>
            <a:ext cx="598884" cy="255984"/>
            <a:chOff x="973836" y="1583436"/>
            <a:chExt cx="797560" cy="340360"/>
          </a:xfrm>
        </p:grpSpPr>
        <p:sp>
          <p:nvSpPr>
            <p:cNvPr id="63515" name="object 5"/>
            <p:cNvSpPr>
              <a:spLocks/>
            </p:cNvSpPr>
            <p:nvPr/>
          </p:nvSpPr>
          <p:spPr bwMode="auto">
            <a:xfrm>
              <a:off x="991362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6" name="object 6"/>
            <p:cNvSpPr>
              <a:spLocks/>
            </p:cNvSpPr>
            <p:nvPr/>
          </p:nvSpPr>
          <p:spPr bwMode="auto">
            <a:xfrm>
              <a:off x="1296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3" name="object 7"/>
          <p:cNvGrpSpPr>
            <a:grpSpLocks/>
          </p:cNvGrpSpPr>
          <p:nvPr/>
        </p:nvGrpSpPr>
        <p:grpSpPr bwMode="auto">
          <a:xfrm>
            <a:off x="2044304" y="1701404"/>
            <a:ext cx="598884" cy="255984"/>
            <a:chOff x="1202436" y="2269235"/>
            <a:chExt cx="797560" cy="340360"/>
          </a:xfrm>
        </p:grpSpPr>
        <p:sp>
          <p:nvSpPr>
            <p:cNvPr id="63513" name="object 8"/>
            <p:cNvSpPr>
              <a:spLocks/>
            </p:cNvSpPr>
            <p:nvPr/>
          </p:nvSpPr>
          <p:spPr bwMode="auto">
            <a:xfrm>
              <a:off x="1219962" y="22867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4" name="object 9"/>
            <p:cNvSpPr>
              <a:spLocks/>
            </p:cNvSpPr>
            <p:nvPr/>
          </p:nvSpPr>
          <p:spPr bwMode="auto">
            <a:xfrm>
              <a:off x="1524761" y="22867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4" name="object 10"/>
          <p:cNvGrpSpPr>
            <a:grpSpLocks/>
          </p:cNvGrpSpPr>
          <p:nvPr/>
        </p:nvGrpSpPr>
        <p:grpSpPr bwMode="auto">
          <a:xfrm>
            <a:off x="2272904" y="2158604"/>
            <a:ext cx="598884" cy="255984"/>
            <a:chOff x="1507236" y="2878835"/>
            <a:chExt cx="797560" cy="340360"/>
          </a:xfrm>
        </p:grpSpPr>
        <p:sp>
          <p:nvSpPr>
            <p:cNvPr id="63511" name="object 11"/>
            <p:cNvSpPr>
              <a:spLocks/>
            </p:cNvSpPr>
            <p:nvPr/>
          </p:nvSpPr>
          <p:spPr bwMode="auto">
            <a:xfrm>
              <a:off x="1524762" y="28963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2" name="object 12"/>
            <p:cNvSpPr>
              <a:spLocks/>
            </p:cNvSpPr>
            <p:nvPr/>
          </p:nvSpPr>
          <p:spPr bwMode="auto">
            <a:xfrm>
              <a:off x="1829561" y="28963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5" name="object 13"/>
          <p:cNvGrpSpPr>
            <a:grpSpLocks/>
          </p:cNvGrpSpPr>
          <p:nvPr/>
        </p:nvGrpSpPr>
        <p:grpSpPr bwMode="auto">
          <a:xfrm>
            <a:off x="2501504" y="2615804"/>
            <a:ext cx="598884" cy="255984"/>
            <a:chOff x="1812035" y="3488435"/>
            <a:chExt cx="797560" cy="340360"/>
          </a:xfrm>
        </p:grpSpPr>
        <p:sp>
          <p:nvSpPr>
            <p:cNvPr id="63509" name="object 14"/>
            <p:cNvSpPr>
              <a:spLocks/>
            </p:cNvSpPr>
            <p:nvPr/>
          </p:nvSpPr>
          <p:spPr bwMode="auto">
            <a:xfrm>
              <a:off x="18295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0" name="object 15"/>
            <p:cNvSpPr>
              <a:spLocks/>
            </p:cNvSpPr>
            <p:nvPr/>
          </p:nvSpPr>
          <p:spPr bwMode="auto">
            <a:xfrm>
              <a:off x="21343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6" name="object 16"/>
          <p:cNvGrpSpPr>
            <a:grpSpLocks/>
          </p:cNvGrpSpPr>
          <p:nvPr/>
        </p:nvGrpSpPr>
        <p:grpSpPr bwMode="auto">
          <a:xfrm>
            <a:off x="1143000" y="714375"/>
            <a:ext cx="6800850" cy="4395788"/>
            <a:chOff x="0" y="952500"/>
            <a:chExt cx="9067800" cy="5861685"/>
          </a:xfrm>
        </p:grpSpPr>
        <p:sp>
          <p:nvSpPr>
            <p:cNvPr id="63507" name="object 17"/>
            <p:cNvSpPr>
              <a:spLocks/>
            </p:cNvSpPr>
            <p:nvPr/>
          </p:nvSpPr>
          <p:spPr bwMode="auto">
            <a:xfrm>
              <a:off x="0" y="952500"/>
              <a:ext cx="9067800" cy="45720"/>
            </a:xfrm>
            <a:custGeom>
              <a:avLst/>
              <a:gdLst>
                <a:gd name="T0" fmla="*/ 9067800 w 9067800"/>
                <a:gd name="T1" fmla="*/ 0 h 45719"/>
                <a:gd name="T2" fmla="*/ 0 w 9067800"/>
                <a:gd name="T3" fmla="*/ 0 h 45719"/>
                <a:gd name="T4" fmla="*/ 0 w 9067800"/>
                <a:gd name="T5" fmla="*/ 45725 h 45719"/>
                <a:gd name="T6" fmla="*/ 9067800 w 9067800"/>
                <a:gd name="T7" fmla="*/ 45725 h 45719"/>
                <a:gd name="T8" fmla="*/ 9067800 w 9067800"/>
                <a:gd name="T9" fmla="*/ 0 h 45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7800" h="45719">
                  <a:moveTo>
                    <a:pt x="90678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067800" y="45720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8" name="object 18"/>
            <p:cNvSpPr>
              <a:spLocks/>
            </p:cNvSpPr>
            <p:nvPr/>
          </p:nvSpPr>
          <p:spPr bwMode="auto">
            <a:xfrm>
              <a:off x="4799076" y="1066800"/>
              <a:ext cx="1905" cy="5715000"/>
            </a:xfrm>
            <a:custGeom>
              <a:avLst/>
              <a:gdLst>
                <a:gd name="T0" fmla="*/ 1655 w 1904"/>
                <a:gd name="T1" fmla="*/ 0 h 5715000"/>
                <a:gd name="T2" fmla="*/ 0 w 1904"/>
                <a:gd name="T3" fmla="*/ 5714998 h 5715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5715000">
                  <a:moveTo>
                    <a:pt x="1650" y="0"/>
                  </a:moveTo>
                  <a:lnTo>
                    <a:pt x="0" y="5714998"/>
                  </a:lnTo>
                </a:path>
              </a:pathLst>
            </a:custGeom>
            <a:noFill/>
            <a:ln w="64008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3497" name="object 19"/>
          <p:cNvSpPr txBox="1">
            <a:spLocks noChangeArrowheads="1"/>
          </p:cNvSpPr>
          <p:nvPr/>
        </p:nvSpPr>
        <p:spPr bwMode="auto">
          <a:xfrm>
            <a:off x="5201841" y="775098"/>
            <a:ext cx="2426494" cy="243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3349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	/	3	*	2	+	3	-	1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	*	2	+	3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	+	3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3498" name="object 20"/>
          <p:cNvGrpSpPr>
            <a:grpSpLocks/>
          </p:cNvGrpSpPr>
          <p:nvPr/>
        </p:nvGrpSpPr>
        <p:grpSpPr bwMode="auto">
          <a:xfrm>
            <a:off x="5301854" y="1187054"/>
            <a:ext cx="1368028" cy="1720453"/>
            <a:chOff x="5545835" y="1583436"/>
            <a:chExt cx="1823085" cy="2293620"/>
          </a:xfrm>
        </p:grpSpPr>
        <p:sp>
          <p:nvSpPr>
            <p:cNvPr id="63499" name="object 21"/>
            <p:cNvSpPr>
              <a:spLocks/>
            </p:cNvSpPr>
            <p:nvPr/>
          </p:nvSpPr>
          <p:spPr bwMode="auto">
            <a:xfrm>
              <a:off x="55633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0" name="object 22"/>
            <p:cNvSpPr>
              <a:spLocks/>
            </p:cNvSpPr>
            <p:nvPr/>
          </p:nvSpPr>
          <p:spPr bwMode="auto">
            <a:xfrm>
              <a:off x="5868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1" name="object 23"/>
            <p:cNvSpPr>
              <a:spLocks/>
            </p:cNvSpPr>
            <p:nvPr/>
          </p:nvSpPr>
          <p:spPr bwMode="auto">
            <a:xfrm>
              <a:off x="6006845" y="2224277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2" name="object 24"/>
            <p:cNvSpPr>
              <a:spLocks/>
            </p:cNvSpPr>
            <p:nvPr/>
          </p:nvSpPr>
          <p:spPr bwMode="auto">
            <a:xfrm>
              <a:off x="6311645" y="2224277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3" name="object 25"/>
            <p:cNvSpPr>
              <a:spLocks/>
            </p:cNvSpPr>
            <p:nvPr/>
          </p:nvSpPr>
          <p:spPr bwMode="auto">
            <a:xfrm>
              <a:off x="6325361" y="28963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599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599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4" name="object 26"/>
            <p:cNvSpPr>
              <a:spLocks/>
            </p:cNvSpPr>
            <p:nvPr/>
          </p:nvSpPr>
          <p:spPr bwMode="auto">
            <a:xfrm>
              <a:off x="6630161" y="28963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5" name="object 27"/>
            <p:cNvSpPr>
              <a:spLocks/>
            </p:cNvSpPr>
            <p:nvPr/>
          </p:nvSpPr>
          <p:spPr bwMode="auto">
            <a:xfrm>
              <a:off x="6589013" y="3554730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6" name="object 28"/>
            <p:cNvSpPr>
              <a:spLocks/>
            </p:cNvSpPr>
            <p:nvPr/>
          </p:nvSpPr>
          <p:spPr bwMode="auto">
            <a:xfrm>
              <a:off x="6893813" y="3554730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/>
          </p:cNvSpPr>
          <p:nvPr/>
        </p:nvSpPr>
        <p:spPr bwMode="auto">
          <a:xfrm>
            <a:off x="1143000" y="714375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485" y="163413"/>
            <a:ext cx="5204222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49" dirty="0"/>
              <a:t> </a:t>
            </a:r>
            <a:r>
              <a:rPr spc="-8" dirty="0"/>
              <a:t>(overriding)</a:t>
            </a:r>
          </a:p>
        </p:txBody>
      </p:sp>
      <p:sp>
        <p:nvSpPr>
          <p:cNvPr id="64516" name="object 4"/>
          <p:cNvSpPr txBox="1">
            <a:spLocks noChangeArrowheads="1"/>
          </p:cNvSpPr>
          <p:nvPr/>
        </p:nvSpPr>
        <p:spPr bwMode="auto">
          <a:xfrm>
            <a:off x="1373981" y="862012"/>
            <a:ext cx="5838825" cy="323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example: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 3 * a - ++b % 3;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381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intend to have the statement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evaluated  differently from the way specified by the  precedence rules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need to specify it using  parentheses ( )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Using parenthesis:</a:t>
            </a:r>
          </a:p>
          <a:p>
            <a:pPr marL="266700" indent="-257175" defTabSz="685800" eaLnBrk="0" fontAlgn="base" hangingPunct="0">
              <a:spcBef>
                <a:spcPts val="66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</a:tabLst>
            </a:pPr>
            <a:r>
              <a:rPr lang="en-US" altLang="en-US" sz="21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 3 * ((a - ++b)%3);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400050"/>
            <a:ext cx="3086100" cy="32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Writing first Program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950" dirty="0">
                <a:solidFill>
                  <a:srgbClr val="0070C0"/>
                </a:solidFill>
              </a:rPr>
              <a:t>// This is a simple C++ program. Call this file Sample.cpp.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>
                <a:solidFill>
                  <a:srgbClr val="C00000"/>
                </a:solidFill>
              </a:rPr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namespace</a:t>
            </a:r>
            <a:r>
              <a:rPr lang="en-US" dirty="0" smtClean="0"/>
              <a:t>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 lvl="1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"C++ is power programming."; </a:t>
            </a:r>
          </a:p>
          <a:p>
            <a:pPr lvl="1"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0;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Variable and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Variables represent storage locations in the computer’s memory. </a:t>
            </a:r>
          </a:p>
          <a:p>
            <a:r>
              <a:rPr lang="en-US" b="1" dirty="0" smtClean="0"/>
              <a:t>Literals are fixed values that are assigned to variables.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Literals are also called constants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71850"/>
            <a:ext cx="554355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9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stores data at particular memory location: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Lifetime + Variable scope + Variable visibility </a:t>
            </a:r>
          </a:p>
          <a:p>
            <a:pPr lvl="1"/>
            <a:r>
              <a:rPr lang="en-US" dirty="0" smtClean="0"/>
              <a:t>Polarity</a:t>
            </a:r>
          </a:p>
          <a:p>
            <a:pPr lvl="1"/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141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27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1. Variable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referred to as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identifiers</a:t>
            </a:r>
          </a:p>
          <a:p>
            <a:r>
              <a:rPr lang="en-US" b="1" dirty="0" smtClean="0"/>
              <a:t>Rules:</a:t>
            </a:r>
          </a:p>
          <a:p>
            <a:pPr lvl="1"/>
            <a:r>
              <a:rPr lang="en-US" dirty="0" smtClean="0"/>
              <a:t>You cannot use a C++ keyword (reserved word) as a variable name.</a:t>
            </a:r>
          </a:p>
          <a:p>
            <a:pPr lvl="1"/>
            <a:r>
              <a:rPr lang="en-US" dirty="0" smtClean="0"/>
              <a:t>Variable names in C++ can range from 1 to 255 characters.</a:t>
            </a:r>
          </a:p>
          <a:p>
            <a:pPr lvl="1"/>
            <a:r>
              <a:rPr lang="en-US" dirty="0" smtClean="0"/>
              <a:t>All variable names must begin with a letter of the alphabet (a-z, A-Z) or an underscore( _ ). </a:t>
            </a:r>
          </a:p>
          <a:p>
            <a:pPr lvl="1"/>
            <a:r>
              <a:rPr lang="en-US" dirty="0" smtClean="0"/>
              <a:t>After the first initial letter, variable names can also contain letters and numbers.  </a:t>
            </a:r>
          </a:p>
          <a:p>
            <a:pPr lvl="1"/>
            <a:r>
              <a:rPr lang="en-US" dirty="0" smtClean="0"/>
              <a:t>No spaces or special characters are allowed.</a:t>
            </a:r>
          </a:p>
          <a:p>
            <a:pPr lvl="1"/>
            <a:r>
              <a:rPr lang="en-US" dirty="0" smtClean="0"/>
              <a:t>C++ is case Sensitive. Uppercase characters are distinct from lowercase characters.   </a:t>
            </a:r>
          </a:p>
          <a:p>
            <a:pPr lvl="2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1418</Words>
  <Application>Microsoft Office PowerPoint</Application>
  <PresentationFormat>On-screen Show (16:9)</PresentationFormat>
  <Paragraphs>356</Paragraphs>
  <Slides>48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 MT</vt:lpstr>
      <vt:lpstr>Symbol</vt:lpstr>
      <vt:lpstr>AvantGarde</vt:lpstr>
      <vt:lpstr>Helvetica</vt:lpstr>
      <vt:lpstr>Open Sans</vt:lpstr>
      <vt:lpstr>PT Sans Narrow</vt:lpstr>
      <vt:lpstr>Calibri</vt:lpstr>
      <vt:lpstr>Wingdings</vt:lpstr>
      <vt:lpstr>Arial</vt:lpstr>
      <vt:lpstr>Times New Roman</vt:lpstr>
      <vt:lpstr>Courier</vt:lpstr>
      <vt:lpstr>Courier New</vt:lpstr>
      <vt:lpstr>Tropic</vt:lpstr>
      <vt:lpstr>ppt_template_07-25-2002</vt:lpstr>
      <vt:lpstr>1_ppt_template_07-25-2002</vt:lpstr>
      <vt:lpstr>Document</vt:lpstr>
      <vt:lpstr>Intro to C++</vt:lpstr>
      <vt:lpstr>How program is executed</vt:lpstr>
      <vt:lpstr>PowerPoint Presentation</vt:lpstr>
      <vt:lpstr>PowerPoint Presentation</vt:lpstr>
      <vt:lpstr>PowerPoint Presentation</vt:lpstr>
      <vt:lpstr>Writing first Program in C++</vt:lpstr>
      <vt:lpstr>Variable and Literal</vt:lpstr>
      <vt:lpstr>Variable</vt:lpstr>
      <vt:lpstr>1. Variable Name</vt:lpstr>
      <vt:lpstr>C++ Reserved Keywords</vt:lpstr>
      <vt:lpstr>2. Data Types</vt:lpstr>
      <vt:lpstr> Integer Data types  </vt:lpstr>
      <vt:lpstr>PowerPoint Presentation</vt:lpstr>
      <vt:lpstr>The bool Data Type</vt:lpstr>
      <vt:lpstr>PowerPoint Presentation</vt:lpstr>
      <vt:lpstr>PowerPoint Presentation</vt:lpstr>
      <vt:lpstr>Named Constants</vt:lpstr>
      <vt:lpstr>Starting C++</vt:lpstr>
      <vt:lpstr>Simple statements</vt:lpstr>
      <vt:lpstr>Compound statements</vt:lpstr>
      <vt:lpstr> Variable deceleration and Initialization/Assignment </vt:lpstr>
      <vt:lpstr>Escape sequences / Control Characters</vt:lpstr>
      <vt:lpstr>Another Simple Program: Adding Two Integers</vt:lpstr>
      <vt:lpstr>PowerPoint Presentation</vt:lpstr>
      <vt:lpstr>Expressions</vt:lpstr>
      <vt:lpstr>Operators in C++</vt:lpstr>
      <vt:lpstr>Precedence</vt:lpstr>
      <vt:lpstr>Arithmetic</vt:lpstr>
      <vt:lpstr>Confusing Equality (==) and Assignment (=) Operators</vt:lpstr>
      <vt:lpstr>Confusing Equality (==) and Assignment (=) Operators</vt:lpstr>
      <vt:lpstr>Arity of operators</vt:lpstr>
      <vt:lpstr>Integer vs. floating point math</vt:lpstr>
      <vt:lpstr>Division</vt:lpstr>
      <vt:lpstr>PowerPoint Presentation</vt:lpstr>
      <vt:lpstr>Compound Expressions</vt:lpstr>
      <vt:lpstr>PowerPoint Presentation</vt:lpstr>
      <vt:lpstr>PowerPoint Presentation</vt:lpstr>
      <vt:lpstr>PowerPoint Presentation</vt:lpstr>
      <vt:lpstr>Evaluate the followings:</vt:lpstr>
      <vt:lpstr>Output of the following code: </vt:lpstr>
      <vt:lpstr>PowerPoint Presentation</vt:lpstr>
      <vt:lpstr>PowerPoint Presentation</vt:lpstr>
      <vt:lpstr>THANK YOU</vt:lpstr>
      <vt:lpstr>Algebraic Expressions</vt:lpstr>
      <vt:lpstr>Precedence Rules – Example 1</vt:lpstr>
      <vt:lpstr>Precedence Rules – Example 2</vt:lpstr>
      <vt:lpstr>Precedence Rules – Example 3</vt:lpstr>
      <vt:lpstr>Precedence Rules (overriding)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Aqib Rehman</cp:lastModifiedBy>
  <cp:revision>23</cp:revision>
  <dcterms:modified xsi:type="dcterms:W3CDTF">2024-02-01T12:24:31Z</dcterms:modified>
</cp:coreProperties>
</file>