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6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73" r:id="rId23"/>
    <p:sldId id="274" r:id="rId24"/>
    <p:sldId id="275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94" autoAdjust="0"/>
  </p:normalViewPr>
  <p:slideViewPr>
    <p:cSldViewPr snapToGrid="0">
      <p:cViewPr varScale="1">
        <p:scale>
          <a:sx n="75" d="100"/>
          <a:sy n="75" d="100"/>
        </p:scale>
        <p:origin x="8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en-US" altLang="en-US" sz="1050" smtClean="0">
              <a:latin typeface="AvantGarde" pitchFamily="34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900" b="1">
                <a:latin typeface="Courier New" pitchFamily="4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5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838200"/>
            <a:ext cx="2057400" cy="4800600"/>
          </a:xfrm>
        </p:spPr>
        <p:txBody>
          <a:bodyPr anchor="t"/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A51CF-1077-4F77-89D8-674F50A42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560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B5BB9-395B-49D0-ACED-E67539EF01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81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10CDC-0310-4FA5-B1EA-E8733B806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281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C4E5-67D8-45F7-9F51-B7B465454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15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57F1F-840E-4A96-82AE-0ADCC3D98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408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E8C3C-BB10-4AFC-9E47-03B093C2D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541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CDD8-3B91-458B-A5ED-692A68DDE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685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D138C-BA59-490C-AF30-41E85D191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07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A39B-B79D-465A-A721-D972D96833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9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51F1D-33C7-4B7C-8B94-216AF0B49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165D-7C14-49FC-808E-6B2D8984B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929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B8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231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231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AF1279-DD82-4F20-AF50-302B0220D997}" type="datetimeFigureOut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F8625A-48A1-4C7F-A83A-7C4B4DAF3F6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0799" y="44449"/>
            <a:ext cx="895349" cy="895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5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372353-0456-4EC4-BAD7-D6DA09302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5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65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1873" y="1018282"/>
            <a:ext cx="5860256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8" dirty="0"/>
              <a:t>Equality</a:t>
            </a:r>
            <a:r>
              <a:rPr spc="-19" dirty="0"/>
              <a:t> </a:t>
            </a:r>
            <a:r>
              <a:rPr spc="-4" dirty="0"/>
              <a:t>and</a:t>
            </a:r>
            <a:r>
              <a:rPr spc="-15" dirty="0"/>
              <a:t> </a:t>
            </a:r>
            <a:r>
              <a:rPr spc="-8" dirty="0"/>
              <a:t>Relational</a:t>
            </a:r>
            <a:r>
              <a:rPr spc="-49" dirty="0"/>
              <a:t> </a:t>
            </a:r>
            <a:r>
              <a:rPr spc="-23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488" y="1662114"/>
            <a:ext cx="3795713" cy="379431"/>
          </a:xfrm>
          <a:prstGeom prst="rect">
            <a:avLst/>
          </a:prstGeom>
        </p:spPr>
        <p:txBody>
          <a:bodyPr lIns="0" tIns="10001" rIns="0" bIns="0">
            <a:spAutoFit/>
          </a:bodyPr>
          <a:lstStyle/>
          <a:p>
            <a:pPr marL="266700" indent="-257651" defTabSz="685800" eaLnBrk="0" fontAlgn="base" hangingPunct="0">
              <a:spcBef>
                <a:spcPts val="79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  <a:tab pos="267176" algn="l"/>
              </a:tabLst>
              <a:defRPr/>
            </a:pPr>
            <a:r>
              <a:rPr sz="2400" b="1" kern="1200" spc="-8" dirty="0">
                <a:latin typeface="Calibri"/>
                <a:ea typeface="+mn-ea"/>
                <a:cs typeface="Calibri"/>
              </a:rPr>
              <a:t>Equality</a:t>
            </a:r>
            <a:r>
              <a:rPr lang="en-US"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lang="en-US" sz="2400" b="1" kern="1200" spc="-19" dirty="0">
                <a:latin typeface="Calibri"/>
                <a:ea typeface="+mn-ea"/>
                <a:cs typeface="Calibri"/>
              </a:rPr>
              <a:t>Operators:</a:t>
            </a:r>
            <a:endParaRPr sz="2400" b="1" kern="1200" dirty="0"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2360" y="2031207"/>
            <a:ext cx="1023938" cy="1171796"/>
          </a:xfrm>
          <a:prstGeom prst="rect">
            <a:avLst/>
          </a:prstGeom>
        </p:spPr>
        <p:txBody>
          <a:bodyPr lIns="0" tIns="73343" rIns="0" bIns="0">
            <a:spAutoFit/>
          </a:bodyPr>
          <a:lstStyle/>
          <a:p>
            <a:pPr marL="9525" defTabSz="685800" eaLnBrk="0" fontAlgn="base" hangingPunct="0">
              <a:spcBef>
                <a:spcPts val="578"/>
              </a:spcBef>
              <a:spcAft>
                <a:spcPct val="0"/>
              </a:spcAft>
              <a:buClrTx/>
              <a:defRPr/>
            </a:pPr>
            <a:r>
              <a:rPr sz="2100" b="1" u="heavy" kern="1200" spc="-1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ea typeface="+mn-ea"/>
                <a:cs typeface="Calibri"/>
              </a:rPr>
              <a:t>Operator</a:t>
            </a:r>
            <a:endParaRPr sz="2100" b="1" kern="1200" dirty="0">
              <a:latin typeface="Calibri"/>
              <a:ea typeface="+mn-ea"/>
              <a:cs typeface="Calibri"/>
            </a:endParaRPr>
          </a:p>
          <a:p>
            <a:pPr marL="195739" defTabSz="685800" eaLnBrk="0" fontAlgn="base" hangingPunct="0">
              <a:spcBef>
                <a:spcPts val="506"/>
              </a:spcBef>
              <a:spcAft>
                <a:spcPct val="0"/>
              </a:spcAft>
              <a:buClrTx/>
              <a:defRPr/>
            </a:pPr>
            <a:r>
              <a:rPr sz="21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==</a:t>
            </a:r>
            <a:endParaRPr sz="2100" b="1" kern="1200" dirty="0">
              <a:latin typeface="Calibri"/>
              <a:ea typeface="+mn-ea"/>
              <a:cs typeface="Calibri"/>
            </a:endParaRPr>
          </a:p>
          <a:p>
            <a:pPr marL="195739" defTabSz="685800" eaLnBrk="0" fontAlgn="base" hangingPunct="0">
              <a:spcBef>
                <a:spcPts val="503"/>
              </a:spcBef>
              <a:spcAft>
                <a:spcPct val="0"/>
              </a:spcAft>
              <a:buClrTx/>
              <a:defRPr/>
            </a:pPr>
            <a:r>
              <a:rPr sz="2100" b="1" kern="1200" spc="-4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!=</a:t>
            </a:r>
            <a:endParaRPr sz="2100" b="1" kern="1200" dirty="0">
              <a:latin typeface="Calibri"/>
              <a:ea typeface="+mn-ea"/>
              <a:cs typeface="Calibri"/>
            </a:endParaRPr>
          </a:p>
        </p:txBody>
      </p:sp>
      <p:sp>
        <p:nvSpPr>
          <p:cNvPr id="21509" name="object 5"/>
          <p:cNvSpPr txBox="1">
            <a:spLocks noChangeArrowheads="1"/>
          </p:cNvSpPr>
          <p:nvPr/>
        </p:nvSpPr>
        <p:spPr bwMode="auto">
          <a:xfrm>
            <a:off x="3290887" y="2031208"/>
            <a:ext cx="958454" cy="11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254000" indent="-2413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90500" indent="-180975" defTabSz="685800" eaLnBrk="0" fontAlgn="base" hangingPunct="0">
              <a:lnSpc>
                <a:spcPct val="120000"/>
              </a:lnSpc>
              <a:spcBef>
                <a:spcPts val="75"/>
              </a:spcBef>
              <a:spcAft>
                <a:spcPct val="0"/>
              </a:spcAft>
              <a:buClrTx/>
              <a:buNone/>
            </a:pPr>
            <a:r>
              <a:rPr lang="en-US" altLang="en-US" sz="2100" b="1" u="sng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 </a:t>
            </a:r>
            <a:r>
              <a:rPr lang="en-US" altLang="en-US" sz="21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 == y  x != y</a:t>
            </a: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8288" y="2031207"/>
            <a:ext cx="2252663" cy="1171796"/>
          </a:xfrm>
          <a:prstGeom prst="rect">
            <a:avLst/>
          </a:prstGeom>
        </p:spPr>
        <p:txBody>
          <a:bodyPr lIns="0" tIns="73343" rIns="0" bIns="0">
            <a:spAutoFit/>
          </a:bodyPr>
          <a:lstStyle/>
          <a:p>
            <a:pPr marL="9525" defTabSz="685800" eaLnBrk="0" fontAlgn="base" hangingPunct="0">
              <a:spcBef>
                <a:spcPts val="578"/>
              </a:spcBef>
              <a:spcAft>
                <a:spcPct val="0"/>
              </a:spcAft>
              <a:buClrTx/>
              <a:defRPr/>
            </a:pPr>
            <a:r>
              <a:rPr sz="2100" b="1" u="heavy" kern="1200" spc="-8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ea typeface="+mn-ea"/>
                <a:cs typeface="Calibri"/>
              </a:rPr>
              <a:t>Meaning</a:t>
            </a:r>
            <a:endParaRPr sz="2100" b="1" kern="1200" dirty="0">
              <a:latin typeface="Calibri"/>
              <a:ea typeface="+mn-ea"/>
              <a:cs typeface="Calibri"/>
            </a:endParaRPr>
          </a:p>
          <a:p>
            <a:pPr marL="9525" defTabSz="685800" eaLnBrk="0" fontAlgn="base" hangingPunct="0">
              <a:spcBef>
                <a:spcPts val="506"/>
              </a:spcBef>
              <a:spcAft>
                <a:spcPct val="0"/>
              </a:spcAft>
              <a:buClrTx/>
              <a:defRPr/>
            </a:pPr>
            <a:r>
              <a:rPr sz="2100" b="1" kern="1200" spc="-4" dirty="0">
                <a:latin typeface="Calibri"/>
                <a:ea typeface="+mn-ea"/>
                <a:cs typeface="Calibri"/>
              </a:rPr>
              <a:t>x</a:t>
            </a:r>
            <a:r>
              <a:rPr sz="2100" b="1" kern="1200" spc="-11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is</a:t>
            </a:r>
            <a:r>
              <a:rPr sz="21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equal</a:t>
            </a:r>
            <a:r>
              <a:rPr sz="2100" b="1" kern="1200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15" dirty="0">
                <a:latin typeface="Calibri"/>
                <a:ea typeface="+mn-ea"/>
                <a:cs typeface="Calibri"/>
              </a:rPr>
              <a:t>to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y</a:t>
            </a:r>
            <a:endParaRPr sz="2100" b="1" kern="1200" dirty="0">
              <a:latin typeface="Calibri"/>
              <a:ea typeface="+mn-ea"/>
              <a:cs typeface="Calibri"/>
            </a:endParaRPr>
          </a:p>
          <a:p>
            <a:pPr marL="9525" defTabSz="685800" eaLnBrk="0" fontAlgn="base" hangingPunct="0">
              <a:spcBef>
                <a:spcPts val="503"/>
              </a:spcBef>
              <a:spcAft>
                <a:spcPct val="0"/>
              </a:spcAft>
              <a:buClrTx/>
              <a:defRPr/>
            </a:pPr>
            <a:r>
              <a:rPr sz="2100" b="1" kern="1200" spc="-4" dirty="0">
                <a:latin typeface="Calibri"/>
                <a:ea typeface="+mn-ea"/>
                <a:cs typeface="Calibri"/>
              </a:rPr>
              <a:t>x</a:t>
            </a:r>
            <a:r>
              <a:rPr sz="2100" b="1" kern="1200" spc="-15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is not equal</a:t>
            </a:r>
            <a:r>
              <a:rPr sz="21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15" dirty="0">
                <a:latin typeface="Calibri"/>
                <a:ea typeface="+mn-ea"/>
                <a:cs typeface="Calibri"/>
              </a:rPr>
              <a:t>to</a:t>
            </a:r>
            <a:r>
              <a:rPr sz="2100" b="1" kern="1200" spc="-11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y</a:t>
            </a:r>
            <a:endParaRPr sz="2100" b="1" kern="1200" dirty="0"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488" y="3433736"/>
            <a:ext cx="3452813" cy="379431"/>
          </a:xfrm>
          <a:prstGeom prst="rect">
            <a:avLst/>
          </a:prstGeom>
        </p:spPr>
        <p:txBody>
          <a:bodyPr lIns="0" tIns="10001" rIns="0" bIns="0">
            <a:spAutoFit/>
          </a:bodyPr>
          <a:lstStyle/>
          <a:p>
            <a:pPr marL="266700" indent="-257651" defTabSz="685800" eaLnBrk="0" fontAlgn="base" hangingPunct="0">
              <a:spcBef>
                <a:spcPts val="79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  <a:tab pos="267176" algn="l"/>
              </a:tabLst>
              <a:defRPr/>
            </a:pPr>
            <a:r>
              <a:rPr sz="2400" b="1" kern="1200" spc="-8" dirty="0">
                <a:latin typeface="Calibri"/>
                <a:ea typeface="+mn-ea"/>
                <a:cs typeface="Calibri"/>
              </a:rPr>
              <a:t>Relational</a:t>
            </a:r>
            <a:r>
              <a:rPr sz="2400" b="1" kern="1200" spc="-34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9" dirty="0">
                <a:latin typeface="Calibri"/>
                <a:ea typeface="+mn-ea"/>
                <a:cs typeface="Calibri"/>
              </a:rPr>
              <a:t>Operators:</a:t>
            </a:r>
            <a:endParaRPr sz="2400" b="1" kern="1200" dirty="0"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1513692" y="3960694"/>
          <a:ext cx="7031016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1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57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100" b="1" u="heavy" spc="-20" dirty="0">
                          <a:solidFill>
                            <a:srgbClr val="B80000"/>
                          </a:solidFill>
                          <a:uFill>
                            <a:solidFill>
                              <a:srgbClr val="B80000"/>
                            </a:solidFill>
                          </a:uFill>
                          <a:latin typeface="Calibri"/>
                          <a:cs typeface="Calibri"/>
                        </a:rPr>
                        <a:t>Operator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655"/>
                        </a:lnSpc>
                      </a:pPr>
                      <a:r>
                        <a:rPr sz="2100" b="1" u="heavy" spc="-10" dirty="0">
                          <a:solidFill>
                            <a:srgbClr val="B80000"/>
                          </a:solidFill>
                          <a:uFill>
                            <a:solidFill>
                              <a:srgbClr val="B80000"/>
                            </a:solidFill>
                          </a:uFill>
                          <a:latin typeface="Calibri"/>
                          <a:cs typeface="Calibri"/>
                        </a:rPr>
                        <a:t>Example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2655"/>
                        </a:lnSpc>
                      </a:pPr>
                      <a:r>
                        <a:rPr sz="2100" b="1" u="heavy" spc="-5" dirty="0">
                          <a:solidFill>
                            <a:srgbClr val="B80000"/>
                          </a:solidFill>
                          <a:uFill>
                            <a:solidFill>
                              <a:srgbClr val="B80000"/>
                            </a:solidFill>
                          </a:uFill>
                          <a:latin typeface="Calibri"/>
                          <a:cs typeface="Calibri"/>
                        </a:rPr>
                        <a:t>Meaning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100" b="1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275"/>
                        </a:lnSpc>
                      </a:pP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2100" b="1" spc="-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327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5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than 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0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100" b="1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275"/>
                        </a:lnSpc>
                      </a:pP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100" b="1" spc="-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327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than 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100" b="1" spc="-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275"/>
                        </a:lnSpc>
                      </a:pP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327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100" spc="-15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equal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y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99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100" b="1" spc="-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275"/>
                        </a:lnSpc>
                      </a:pP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100" b="1" spc="-2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327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is less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y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8" name="object 9"/>
          <p:cNvSpPr>
            <a:spLocks/>
          </p:cNvSpPr>
          <p:nvPr/>
        </p:nvSpPr>
        <p:spPr bwMode="auto">
          <a:xfrm>
            <a:off x="1143000" y="1565673"/>
            <a:ext cx="6800850" cy="34528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2 h 45719"/>
              <a:gd name="T6" fmla="*/ 9067800 w 9067800"/>
              <a:gd name="T7" fmla="*/ 47332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/>
          <p:cNvSpPr>
            <a:spLocks/>
          </p:cNvSpPr>
          <p:nvPr/>
        </p:nvSpPr>
        <p:spPr bwMode="auto">
          <a:xfrm>
            <a:off x="1143000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3492" y="905841"/>
            <a:ext cx="3808809" cy="563616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3600" spc="-11" dirty="0">
                <a:solidFill>
                  <a:srgbClr val="C00000"/>
                </a:solidFill>
              </a:rPr>
              <a:t>Coercion</a:t>
            </a:r>
            <a:r>
              <a:rPr sz="3600" spc="-64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Rules</a:t>
            </a:r>
            <a:endParaRPr sz="3600" dirty="0"/>
          </a:p>
        </p:txBody>
      </p:sp>
      <p:sp>
        <p:nvSpPr>
          <p:cNvPr id="31748" name="object 4"/>
          <p:cNvSpPr txBox="1">
            <a:spLocks noChangeArrowheads="1"/>
          </p:cNvSpPr>
          <p:nvPr/>
        </p:nvSpPr>
        <p:spPr bwMode="auto">
          <a:xfrm>
            <a:off x="1259683" y="1633538"/>
            <a:ext cx="4822031" cy="63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0" rIns="0" bIns="0">
            <a:spAutoFit/>
          </a:bodyPr>
          <a:lstStyle>
            <a:lvl1pPr marL="622300" indent="-609600">
              <a:spcBef>
                <a:spcPct val="20000"/>
              </a:spcBef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66725" indent="-457200" defTabSz="685800" eaLnBrk="0" fontAlgn="base" hangingPunct="0">
              <a:lnSpc>
                <a:spcPts val="2269"/>
              </a:lnSpc>
              <a:spcBef>
                <a:spcPts val="356"/>
              </a:spcBef>
              <a:spcAft>
                <a:spcPct val="0"/>
              </a:spcAft>
              <a:buClrTx/>
              <a:buNone/>
              <a:tabLst>
                <a:tab pos="526256" algn="l"/>
                <a:tab pos="1347788" algn="l"/>
                <a:tab pos="2287191" algn="l"/>
                <a:tab pos="3581400" algn="l"/>
                <a:tab pos="4452938" algn="l"/>
              </a:tabLst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1)		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char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	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short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	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unsigned	short	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  </a:t>
            </a:r>
            <a:r>
              <a:rPr lang="en-US" altLang="en-US" sz="2100" b="1" u="sng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promoted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to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3176" y="1633539"/>
            <a:ext cx="1532335" cy="332303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 marL="9525" defTabSz="685800" eaLnBrk="0" fontAlgn="base" hangingPunct="0">
              <a:spcBef>
                <a:spcPts val="71"/>
              </a:spcBef>
              <a:spcAft>
                <a:spcPct val="0"/>
              </a:spcAft>
              <a:buClrTx/>
              <a:defRPr/>
            </a:pPr>
            <a:r>
              <a:rPr sz="2100" b="1" u="heavy" kern="1200" spc="-8" dirty="0"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automatically</a:t>
            </a:r>
            <a:endParaRPr sz="2100" b="1" kern="1200">
              <a:latin typeface="Calibri"/>
              <a:ea typeface="+mn-ea"/>
              <a:cs typeface="Calibri"/>
            </a:endParaRPr>
          </a:p>
        </p:txBody>
      </p:sp>
      <p:sp>
        <p:nvSpPr>
          <p:cNvPr id="31750" name="object 6"/>
          <p:cNvSpPr txBox="1">
            <a:spLocks noChangeArrowheads="1"/>
          </p:cNvSpPr>
          <p:nvPr/>
        </p:nvSpPr>
        <p:spPr bwMode="auto">
          <a:xfrm>
            <a:off x="1259682" y="2625329"/>
            <a:ext cx="6625829" cy="206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49" rIns="0" bIns="0">
            <a:spAutoFit/>
          </a:bodyPr>
          <a:lstStyle>
            <a:lvl1pPr marL="622300" indent="-609600">
              <a:spcBef>
                <a:spcPct val="20000"/>
              </a:spcBef>
              <a:buChar char="•"/>
              <a:tabLst>
                <a:tab pos="620713" algn="l"/>
                <a:tab pos="6223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0713" algn="l"/>
                <a:tab pos="6223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66725" indent="-457200" defTabSz="685800" eaLnBrk="0" fontAlgn="base" hangingPunct="0">
              <a:lnSpc>
                <a:spcPts val="2400"/>
              </a:lnSpc>
              <a:spcBef>
                <a:spcPts val="75"/>
              </a:spcBef>
              <a:spcAft>
                <a:spcPct val="0"/>
              </a:spcAft>
              <a:buClrTx/>
              <a:buFontTx/>
              <a:buAutoNum type="arabicParenR" startAt="2"/>
              <a:tabLst>
                <a:tab pos="465535" algn="l"/>
                <a:tab pos="466725" algn="l"/>
              </a:tabLst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When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operating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 values of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different data types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the</a:t>
            </a:r>
          </a:p>
          <a:p>
            <a:pPr marL="466725" indent="-457200" defTabSz="68580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465535" algn="l"/>
                <a:tab pos="466725" algn="l"/>
              </a:tabLst>
            </a:pPr>
            <a:r>
              <a:rPr lang="en-US" altLang="en-US" sz="2100" b="1" u="sng" kern="120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lower one is promoted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the </a:t>
            </a:r>
            <a:r>
              <a:rPr lang="en-US" altLang="en-US" sz="2100" b="1" u="sng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type of the higher one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466725" indent="-4572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465535" algn="l"/>
                <a:tab pos="466725" algn="l"/>
              </a:tabLst>
            </a:pP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66725" indent="-457200" defTabSz="685800" eaLnBrk="0" fontAlgn="base" hangingPunct="0">
              <a:lnSpc>
                <a:spcPts val="2269"/>
              </a:lnSpc>
              <a:spcBef>
                <a:spcPts val="1754"/>
              </a:spcBef>
              <a:spcAft>
                <a:spcPct val="0"/>
              </a:spcAft>
              <a:buClrTx/>
              <a:buFontTx/>
              <a:buAutoNum type="arabicParenR" startAt="3"/>
              <a:tabLst>
                <a:tab pos="465535" algn="l"/>
                <a:tab pos="466725" algn="l"/>
              </a:tabLst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	the	assignment	operator	=	the	type	of	</a:t>
            </a:r>
            <a:r>
              <a:rPr lang="en-US" altLang="en-US" sz="2100" b="1" kern="120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expression  on right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will be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converted to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type of variable on left</a:t>
            </a: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5951" y="2171700"/>
            <a:ext cx="5815013" cy="9144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185584DF-E7EB-431A-81FC-B159E681A4A5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11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885950" y="3838575"/>
            <a:ext cx="5486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500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In this example the integer value 55 is converted to a floating-point value (most likely double) of 55.0. It was promoted.</a:t>
            </a:r>
            <a:endParaRPr lang="en-US" altLang="en-US" sz="1500" b="1" kern="1200">
              <a:solidFill>
                <a:srgbClr val="000000"/>
              </a:solidFill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7901" y="994173"/>
            <a:ext cx="1762125" cy="2738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6A875F7F-A402-472F-B9D5-53DDD0848D12}" type="slidenum">
              <a:rPr lang="en-US" altLang="en-US" sz="13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12</a:t>
            </a:fld>
            <a:endParaRPr lang="en-US" altLang="en-US" sz="13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2057400"/>
            <a:ext cx="6203156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485900" y="3925492"/>
            <a:ext cx="60579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500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In this example the variable money is an integer. We are trying to move a floating-point value 23.16 into an integer storage location. This is demotion and the floating-point value usually gets truncated to 23.</a:t>
            </a:r>
            <a:endParaRPr lang="en-US" altLang="en-US" sz="1500" b="1" kern="1200">
              <a:solidFill>
                <a:srgbClr val="000000"/>
              </a:solidFill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86DD8B26-00F1-474F-A8FC-6B7160F820C9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13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58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114550"/>
            <a:ext cx="6172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771652" y="3807620"/>
            <a:ext cx="27218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This expression would evaluate to: 4.</a:t>
            </a:r>
            <a:endParaRPr lang="en-US" altLang="en-US" sz="1200" b="1" kern="1200">
              <a:solidFill>
                <a:srgbClr val="000000"/>
              </a:solidFill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384F55DD-9819-4E37-BA34-F1555487EA97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14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1771650"/>
            <a:ext cx="6363891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9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1FCDE20E-7C9E-4F62-89B9-DE5F8E658D6D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15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8750"/>
            <a:ext cx="6787754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2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0FFD2483-0704-4B67-843C-A2ADFB2341EE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16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3631"/>
          <a:stretch/>
        </p:blipFill>
        <p:spPr>
          <a:xfrm>
            <a:off x="1314450" y="1472804"/>
            <a:ext cx="6361510" cy="52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4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692F0459-BE17-4885-B5A4-F75FA31F8DBD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17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72804"/>
            <a:ext cx="636151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/>
          </p:cNvSpPr>
          <p:nvPr/>
        </p:nvSpPr>
        <p:spPr bwMode="auto">
          <a:xfrm>
            <a:off x="1165622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8204" y="1024236"/>
            <a:ext cx="3555206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dirty="0"/>
              <a:t>Explicit</a:t>
            </a:r>
            <a:r>
              <a:rPr spc="-41" dirty="0"/>
              <a:t> </a:t>
            </a:r>
            <a:r>
              <a:rPr spc="-26" dirty="0"/>
              <a:t>Type</a:t>
            </a:r>
            <a:r>
              <a:rPr spc="-23" dirty="0"/>
              <a:t> </a:t>
            </a:r>
            <a:r>
              <a:rPr spc="-8" dirty="0"/>
              <a:t>Casting</a:t>
            </a:r>
          </a:p>
        </p:txBody>
      </p:sp>
      <p:sp>
        <p:nvSpPr>
          <p:cNvPr id="52228" name="object 4"/>
          <p:cNvSpPr txBox="1">
            <a:spLocks noChangeArrowheads="1"/>
          </p:cNvSpPr>
          <p:nvPr/>
        </p:nvSpPr>
        <p:spPr bwMode="auto">
          <a:xfrm>
            <a:off x="1314451" y="1683544"/>
            <a:ext cx="6410325" cy="334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12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None/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Casting does not change the variable being cast.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None/>
            </a:pPr>
            <a:endParaRPr lang="en-US" altLang="en-US" sz="27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lnSpc>
                <a:spcPts val="2269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example,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 changed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after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casting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the  following code:</a:t>
            </a:r>
          </a:p>
          <a:p>
            <a:pPr marL="9525" defTabSz="685800" eaLnBrk="0" fontAlgn="base" hangingPunct="0">
              <a:spcBef>
                <a:spcPts val="47"/>
              </a:spcBef>
              <a:spcAft>
                <a:spcPct val="0"/>
              </a:spcAft>
              <a:buClrTx/>
              <a:buNone/>
            </a:pP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double d = 4.5;</a:t>
            </a:r>
          </a:p>
          <a:p>
            <a:pPr marL="952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 j = (int) d;	//C-type casting</a:t>
            </a:r>
          </a:p>
          <a:p>
            <a:pPr marL="9525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 i = static_cast&lt;int&gt;(d);	// d is not changed  cout&lt;&lt;j&lt;&lt;“ “&lt;&lt;d;</a:t>
            </a:r>
          </a:p>
        </p:txBody>
      </p:sp>
    </p:spTree>
    <p:extLst>
      <p:ext uri="{BB962C8B-B14F-4D97-AF65-F5344CB8AC3E}">
        <p14:creationId xmlns:p14="http://schemas.microsoft.com/office/powerpoint/2010/main" val="15474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283" y="1024236"/>
            <a:ext cx="5350669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dirty="0"/>
              <a:t>Explicit</a:t>
            </a:r>
            <a:r>
              <a:rPr spc="-26" dirty="0"/>
              <a:t> Type</a:t>
            </a:r>
            <a:r>
              <a:rPr spc="-19" dirty="0"/>
              <a:t> </a:t>
            </a:r>
            <a:r>
              <a:rPr spc="-8" dirty="0"/>
              <a:t>Casting</a:t>
            </a:r>
            <a:r>
              <a:rPr spc="-26" dirty="0"/>
              <a:t> </a:t>
            </a:r>
            <a:r>
              <a:rPr dirty="0"/>
              <a:t>-</a:t>
            </a:r>
            <a:r>
              <a:rPr spc="-4" dirty="0"/>
              <a:t> </a:t>
            </a:r>
            <a:r>
              <a:rPr spc="-8" dirty="0"/>
              <a:t>Example</a:t>
            </a:r>
          </a:p>
        </p:txBody>
      </p:sp>
      <p:sp>
        <p:nvSpPr>
          <p:cNvPr id="53251" name="object 3"/>
          <p:cNvSpPr>
            <a:spLocks/>
          </p:cNvSpPr>
          <p:nvPr/>
        </p:nvSpPr>
        <p:spPr bwMode="auto">
          <a:xfrm>
            <a:off x="1165622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3252" name="objec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1756173"/>
            <a:ext cx="6512719" cy="388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0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479" y="1020664"/>
            <a:ext cx="3040856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4" dirty="0"/>
              <a:t>Logical</a:t>
            </a:r>
            <a:r>
              <a:rPr spc="-56" dirty="0"/>
              <a:t> </a:t>
            </a:r>
            <a:r>
              <a:rPr spc="-23" dirty="0"/>
              <a:t>Operators</a:t>
            </a: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1259681" y="1626394"/>
            <a:ext cx="6430566" cy="277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959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84250" indent="-51435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lnSpc>
                <a:spcPts val="2597"/>
              </a:lnSpc>
              <a:spcBef>
                <a:spcPts val="404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Logical operators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 useful when we want to test 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multiple conditions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38"/>
              </a:spcBef>
              <a:spcAft>
                <a:spcPct val="0"/>
              </a:spcAft>
              <a:buClrTx/>
              <a:buFontTx/>
              <a:buChar char="•"/>
              <a:tabLst>
                <a:tab pos="265510" algn="l"/>
                <a:tab pos="266700" algn="l"/>
              </a:tabLst>
            </a:pPr>
            <a:endParaRPr lang="en-US" altLang="en-US" sz="30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Three types: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8188" lvl="1" indent="-385763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FontTx/>
              <a:buAutoNum type="arabicPeriod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boolean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8188" lvl="1" indent="-385763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FontTx/>
              <a:buAutoNum type="arabicPeriod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boolean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8188" lvl="1" indent="-385763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FontTx/>
              <a:buAutoNum type="arabicPeriod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boolean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283" y="1024236"/>
            <a:ext cx="5350669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dirty="0"/>
              <a:t>Explicit</a:t>
            </a:r>
            <a:r>
              <a:rPr spc="-26" dirty="0"/>
              <a:t> Type</a:t>
            </a:r>
            <a:r>
              <a:rPr spc="-19" dirty="0"/>
              <a:t> </a:t>
            </a:r>
            <a:r>
              <a:rPr spc="-8" dirty="0"/>
              <a:t>Casting</a:t>
            </a:r>
            <a:r>
              <a:rPr spc="-26" dirty="0"/>
              <a:t> </a:t>
            </a:r>
            <a:r>
              <a:rPr dirty="0"/>
              <a:t>-</a:t>
            </a:r>
            <a:r>
              <a:rPr spc="-4" dirty="0"/>
              <a:t> </a:t>
            </a:r>
            <a:r>
              <a:rPr spc="-8" dirty="0"/>
              <a:t>Example</a:t>
            </a:r>
          </a:p>
        </p:txBody>
      </p:sp>
      <p:sp>
        <p:nvSpPr>
          <p:cNvPr id="54275" name="object 3"/>
          <p:cNvSpPr>
            <a:spLocks/>
          </p:cNvSpPr>
          <p:nvPr/>
        </p:nvSpPr>
        <p:spPr bwMode="auto">
          <a:xfrm>
            <a:off x="1165622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4276" name="object 4"/>
          <p:cNvGrpSpPr>
            <a:grpSpLocks/>
          </p:cNvGrpSpPr>
          <p:nvPr/>
        </p:nvGrpSpPr>
        <p:grpSpPr bwMode="auto">
          <a:xfrm>
            <a:off x="1352550" y="1239441"/>
            <a:ext cx="6648450" cy="4400550"/>
            <a:chOff x="279964" y="1198125"/>
            <a:chExt cx="8864036" cy="5867090"/>
          </a:xfrm>
        </p:grpSpPr>
        <p:pic>
          <p:nvPicPr>
            <p:cNvPr id="54277" name="object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64" y="1198125"/>
              <a:ext cx="8682725" cy="5177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8" name="object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84" y="5867400"/>
              <a:ext cx="6923716" cy="119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5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ctrTitle"/>
          </p:nvPr>
        </p:nvSpPr>
        <p:spPr>
          <a:xfrm>
            <a:off x="59636" y="2743200"/>
            <a:ext cx="8991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0C5C"/>
              </a:buClr>
              <a:buSzPct val="100000"/>
              <a:buFont typeface="Calibri"/>
              <a:buNone/>
            </a:pPr>
            <a:r>
              <a:rPr lang="en-US" sz="5200">
                <a:solidFill>
                  <a:srgbClr val="160C5C"/>
                </a:solidFill>
              </a:rPr>
              <a:t>C++ Selection Structures </a:t>
            </a:r>
            <a:br>
              <a:rPr lang="en-US" sz="5200">
                <a:solidFill>
                  <a:srgbClr val="160C5C"/>
                </a:solidFill>
              </a:rPr>
            </a:br>
            <a:r>
              <a:rPr lang="en-US" sz="5200">
                <a:solidFill>
                  <a:srgbClr val="160C5C"/>
                </a:solidFill>
              </a:rPr>
              <a:t/>
            </a:r>
            <a:br>
              <a:rPr lang="en-US" sz="5200">
                <a:solidFill>
                  <a:srgbClr val="160C5C"/>
                </a:solidFill>
              </a:rPr>
            </a:b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B80000"/>
                </a:solidFill>
              </a:rPr>
              <a:t>Matching the “else”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87630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using namespace </a:t>
            </a: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a, b, c;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&lt;&lt;“Enter three numbers, a, b, and c:\n”;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&gt;&gt; a &gt;&gt; b &gt;&gt; c;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	if( a==b )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		  if( b==c )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		      </a:t>
            </a: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&lt;&lt; “a, b, and c are the same\n”;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&lt;&lt; “a and b are different\n”;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dirty="0"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67" name="Google Shape;267;p32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685800" y="4876800"/>
            <a:ext cx="7467600" cy="73866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 &lt;&lt; “b and c are different\n”;</a:t>
            </a:r>
            <a:endParaRPr sz="2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609600" y="3733800"/>
            <a:ext cx="8153400" cy="2246769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 a==b )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if( b==c )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“a, b, and c are the same\n”;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“a and b are different\n”;</a:t>
            </a:r>
            <a:endParaRPr sz="2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B80000"/>
                </a:solidFill>
              </a:rPr>
              <a:t>Switch – Example</a:t>
            </a:r>
            <a:endParaRPr sz="4000">
              <a:solidFill>
                <a:srgbClr val="B80000"/>
              </a:solidFill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228600" y="990600"/>
            <a:ext cx="8610600" cy="40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 			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152400" y="685800"/>
            <a:ext cx="8382000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 day;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&lt;&lt;“Enter day number“;   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&gt;&gt;day;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 (day) </a:t>
            </a:r>
            <a:b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600" b="0" i="0" u="none" strike="noStrike" cap="none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case 1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0" i="0" u="none" strike="noStrike" cap="none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case 7 : </a:t>
            </a:r>
            <a:r>
              <a:rPr lang="en-US" sz="2600" b="0" i="0" u="none" strike="noStrike" cap="none" dirty="0" err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600" b="0" i="0" u="none" strike="noStrike" cap="none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&lt;&lt; "This is a weekend day";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</a:t>
            </a:r>
            <a:r>
              <a:rPr lang="en-US" sz="2600" b="1" i="0" u="none" strike="noStrike" cap="none" dirty="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break;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case 2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	case 3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	case 4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	case 5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	case 6 : </a:t>
            </a:r>
            <a:r>
              <a:rPr lang="en-US" sz="2600" b="0" i="0" u="none" strike="noStrike" cap="none" dirty="0" err="1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&lt;&lt; "This is a weekday"; </a:t>
            </a:r>
            <a:r>
              <a:rPr lang="en-US" sz="2600" b="1" i="0" u="none" strike="noStrike" cap="none" dirty="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break;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default :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&lt;&lt; "Not a legal day";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8750" y="955224"/>
            <a:ext cx="6286500" cy="470802"/>
          </a:xfr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  <a:defRPr/>
            </a:pPr>
            <a:r>
              <a:rPr sz="3000" spc="-4" dirty="0"/>
              <a:t>Boolean</a:t>
            </a:r>
            <a:r>
              <a:rPr sz="3000" spc="-15" dirty="0"/>
              <a:t> </a:t>
            </a:r>
            <a:r>
              <a:rPr sz="3000" spc="-4" dirty="0">
                <a:solidFill>
                  <a:srgbClr val="2C13DE"/>
                </a:solidFill>
              </a:rPr>
              <a:t>AND</a:t>
            </a:r>
            <a:r>
              <a:rPr sz="3000" spc="-8" dirty="0">
                <a:solidFill>
                  <a:srgbClr val="2C13DE"/>
                </a:solidFill>
              </a:rPr>
              <a:t> </a:t>
            </a:r>
            <a:r>
              <a:rPr sz="3000" spc="-4" dirty="0"/>
              <a:t>or</a:t>
            </a:r>
            <a:r>
              <a:rPr sz="3000" spc="-8" dirty="0"/>
              <a:t> </a:t>
            </a:r>
            <a:r>
              <a:rPr sz="3000" spc="-4" dirty="0"/>
              <a:t>logical</a:t>
            </a:r>
            <a:r>
              <a:rPr sz="3000" spc="-11" dirty="0"/>
              <a:t> </a:t>
            </a:r>
            <a:r>
              <a:rPr sz="3000" spc="-4" dirty="0">
                <a:solidFill>
                  <a:srgbClr val="2C13DE"/>
                </a:solidFill>
              </a:rPr>
              <a:t>AND</a:t>
            </a:r>
            <a:endParaRPr sz="3000" dirty="0"/>
          </a:p>
        </p:txBody>
      </p:sp>
      <p:sp>
        <p:nvSpPr>
          <p:cNvPr id="23556" name="object 4"/>
          <p:cNvSpPr txBox="1">
            <a:spLocks noChangeArrowheads="1"/>
          </p:cNvSpPr>
          <p:nvPr/>
        </p:nvSpPr>
        <p:spPr bwMode="auto">
          <a:xfrm>
            <a:off x="1259683" y="1772841"/>
            <a:ext cx="6166247" cy="394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4013" algn="l"/>
                <a:tab pos="355600" algn="l"/>
                <a:tab pos="1862138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Symbol:	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&amp;&amp;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FontTx/>
              <a:buChar char="•"/>
              <a:tabLst>
                <a:tab pos="265510" algn="l"/>
                <a:tab pos="266700" algn="l"/>
                <a:tab pos="1396604" algn="l"/>
              </a:tabLst>
            </a:pPr>
            <a:endParaRPr lang="en-US" altLang="en-US" sz="30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lnSpc>
                <a:spcPts val="2597"/>
              </a:lnSpc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conditions must be true for the whole  expression to be true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endParaRPr lang="en-US" altLang="en-US" sz="27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–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Example: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( 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== 10)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&amp;&amp;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 == 10)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&amp;&amp;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 == 10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 )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cout&lt;&lt;“a, b, and d are all equel to 10”;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8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2448" y="1028161"/>
            <a:ext cx="4233863" cy="333264"/>
          </a:xfr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  <a:defRPr/>
            </a:pPr>
            <a:r>
              <a:rPr dirty="0"/>
              <a:t>Boolean</a:t>
            </a:r>
            <a:r>
              <a:rPr spc="-56" dirty="0"/>
              <a:t> </a:t>
            </a:r>
            <a:r>
              <a:rPr dirty="0">
                <a:solidFill>
                  <a:srgbClr val="2C13DE"/>
                </a:solidFill>
              </a:rPr>
              <a:t>OR</a:t>
            </a:r>
            <a:r>
              <a:rPr spc="-4" dirty="0">
                <a:solidFill>
                  <a:srgbClr val="2C13DE"/>
                </a:solidFill>
              </a:rPr>
              <a:t> </a:t>
            </a:r>
            <a:r>
              <a:rPr dirty="0"/>
              <a:t>/</a:t>
            </a:r>
            <a:r>
              <a:rPr spc="-8" dirty="0"/>
              <a:t> </a:t>
            </a:r>
            <a:r>
              <a:rPr spc="-4" dirty="0"/>
              <a:t>Logical</a:t>
            </a:r>
            <a:r>
              <a:rPr spc="-34" dirty="0"/>
              <a:t> </a:t>
            </a:r>
            <a:r>
              <a:rPr spc="-4" dirty="0">
                <a:solidFill>
                  <a:srgbClr val="2C13DE"/>
                </a:solidFill>
              </a:rPr>
              <a:t>OR</a:t>
            </a:r>
          </a:p>
        </p:txBody>
      </p:sp>
      <p:sp>
        <p:nvSpPr>
          <p:cNvPr id="24580" name="object 4"/>
          <p:cNvSpPr txBox="1">
            <a:spLocks noChangeArrowheads="1"/>
          </p:cNvSpPr>
          <p:nvPr/>
        </p:nvSpPr>
        <p:spPr bwMode="auto">
          <a:xfrm>
            <a:off x="1259683" y="1760935"/>
            <a:ext cx="5736431" cy="39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5600" algn="l"/>
                <a:tab pos="20447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5600" algn="l"/>
                <a:tab pos="20447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  <a:tab pos="1533525" algn="l"/>
              </a:tabLst>
            </a:pPr>
            <a:r>
              <a:rPr lang="en-US" altLang="en-US" sz="27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Symbol:	</a:t>
            </a:r>
            <a:r>
              <a:rPr lang="en-US" altLang="en-US" sz="27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||</a:t>
            </a:r>
            <a:endParaRPr lang="en-US" altLang="en-US" sz="27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266700" algn="l"/>
                <a:tab pos="1533525" algn="l"/>
              </a:tabLst>
            </a:pPr>
            <a:endParaRPr lang="en-US" altLang="en-US" sz="262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lnSpc>
                <a:spcPts val="2597"/>
              </a:lnSpc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ANY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condition is sufficient to be true for the  whole expression to be true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endParaRPr lang="en-US" altLang="en-US" sz="27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–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Example: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== 10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||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 == 9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||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 == 1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// do something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8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3050" y="955224"/>
            <a:ext cx="5116116" cy="470802"/>
          </a:xfr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  <a:defRPr/>
            </a:pPr>
            <a:r>
              <a:rPr sz="3000" spc="-4" dirty="0"/>
              <a:t>Boolean</a:t>
            </a:r>
            <a:r>
              <a:rPr sz="3000" spc="-19" dirty="0"/>
              <a:t> </a:t>
            </a:r>
            <a:r>
              <a:rPr sz="3000" spc="-68" dirty="0">
                <a:solidFill>
                  <a:srgbClr val="2C13DE"/>
                </a:solidFill>
              </a:rPr>
              <a:t>NOT</a:t>
            </a:r>
            <a:r>
              <a:rPr sz="3000" spc="-68" dirty="0"/>
              <a:t>/</a:t>
            </a:r>
            <a:r>
              <a:rPr sz="3000" spc="-15" dirty="0"/>
              <a:t> </a:t>
            </a:r>
            <a:r>
              <a:rPr sz="3000" spc="-4" dirty="0"/>
              <a:t>Logical </a:t>
            </a:r>
            <a:r>
              <a:rPr sz="3000" spc="-26" dirty="0">
                <a:solidFill>
                  <a:srgbClr val="2C13DE"/>
                </a:solidFill>
              </a:rPr>
              <a:t>NOT</a:t>
            </a:r>
            <a:endParaRPr sz="3000" dirty="0"/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259682" y="1758554"/>
            <a:ext cx="6306741" cy="428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4013" algn="l"/>
                <a:tab pos="355600" algn="l"/>
                <a:tab pos="1862138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Symbol:	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!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FontTx/>
              <a:buChar char="•"/>
              <a:tabLst>
                <a:tab pos="265510" algn="l"/>
                <a:tab pos="266700" algn="l"/>
                <a:tab pos="1396604" algn="l"/>
              </a:tabLst>
            </a:pPr>
            <a:endParaRPr lang="en-US" altLang="en-US" sz="30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lnSpc>
                <a:spcPts val="2597"/>
              </a:lnSpc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Reverses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meaning of the condition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(makes a  true condition false, OR a false condition true)</a:t>
            </a: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endParaRPr lang="en-US" altLang="en-US" sz="27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–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Example: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(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!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marks &gt; 90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 )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// do something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3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 txBox="1">
            <a:spLocks noChangeArrowheads="1"/>
          </p:cNvSpPr>
          <p:nvPr/>
        </p:nvSpPr>
        <p:spPr bwMode="auto">
          <a:xfrm>
            <a:off x="7462839" y="5636420"/>
            <a:ext cx="135731" cy="14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12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None/>
            </a:pPr>
            <a:r>
              <a:rPr lang="en-US" altLang="en-US" sz="900" b="1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66</a:t>
            </a:r>
            <a:endParaRPr lang="en-US" altLang="en-US"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6216" y="1023640"/>
            <a:ext cx="4876800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4" dirty="0"/>
              <a:t>Bitwise</a:t>
            </a:r>
            <a:r>
              <a:rPr spc="-23" dirty="0"/>
              <a:t> Operators</a:t>
            </a:r>
            <a:r>
              <a:rPr spc="-15" dirty="0"/>
              <a:t> </a:t>
            </a:r>
            <a:r>
              <a:rPr spc="-19" dirty="0"/>
              <a:t>(integers)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9683" y="1491854"/>
            <a:ext cx="5312569" cy="4394632"/>
          </a:xfrm>
          <a:prstGeom prst="rect">
            <a:avLst/>
          </a:prstGeom>
        </p:spPr>
        <p:txBody>
          <a:bodyPr lIns="0" tIns="181451" rIns="0" bIns="0">
            <a:spAutoFit/>
          </a:bodyPr>
          <a:lstStyle/>
          <a:p>
            <a:pPr marL="266700" indent="-257175" defTabSz="685800" eaLnBrk="0" fontAlgn="base" hangingPunct="0">
              <a:spcBef>
                <a:spcPts val="1429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spc="-4" dirty="0">
                <a:latin typeface="Calibri"/>
                <a:ea typeface="+mn-ea"/>
                <a:cs typeface="Calibri"/>
              </a:rPr>
              <a:t>Bitwise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and</a:t>
            </a:r>
            <a:r>
              <a:rPr sz="2400" b="1" kern="1200" dirty="0">
                <a:latin typeface="Calibri"/>
                <a:ea typeface="+mn-ea"/>
                <a:cs typeface="Calibri"/>
              </a:rPr>
              <a:t>" </a:t>
            </a:r>
            <a:r>
              <a:rPr sz="2400" b="1" kern="1200" spc="-15" dirty="0">
                <a:latin typeface="Calibri"/>
                <a:ea typeface="+mn-ea"/>
                <a:cs typeface="Calibri"/>
              </a:rPr>
              <a:t>operator</a:t>
            </a:r>
            <a:r>
              <a:rPr sz="2400" b="1" kern="1200" spc="-11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&amp;</a:t>
            </a:r>
            <a:endParaRPr sz="2400" b="1" kern="1200" dirty="0">
              <a:latin typeface="Calibri"/>
              <a:ea typeface="+mn-ea"/>
              <a:cs typeface="Calibri"/>
            </a:endParaRPr>
          </a:p>
          <a:p>
            <a:pPr marL="266700" indent="-25717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spc="-4" dirty="0">
                <a:latin typeface="Calibri"/>
                <a:ea typeface="+mn-ea"/>
                <a:cs typeface="Calibri"/>
              </a:rPr>
              <a:t>Bitwise</a:t>
            </a:r>
            <a:r>
              <a:rPr sz="2400" b="1" kern="1200" spc="-11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or</a:t>
            </a:r>
            <a:r>
              <a:rPr sz="2400" b="1" kern="1200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5" dirty="0">
                <a:latin typeface="Calibri"/>
                <a:ea typeface="+mn-ea"/>
                <a:cs typeface="Calibri"/>
              </a:rPr>
              <a:t>operator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|</a:t>
            </a:r>
            <a:endParaRPr sz="2400" b="1" kern="1200" dirty="0">
              <a:latin typeface="Calibri"/>
              <a:ea typeface="+mn-ea"/>
              <a:cs typeface="Calibri"/>
            </a:endParaRPr>
          </a:p>
          <a:p>
            <a:pPr marL="266700" indent="-25717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spc="-4" dirty="0">
                <a:latin typeface="Calibri"/>
                <a:ea typeface="+mn-ea"/>
                <a:cs typeface="Calibri"/>
              </a:rPr>
              <a:t>Bitwise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1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-11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exclusive</a:t>
            </a:r>
            <a:r>
              <a:rPr sz="24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spc="-4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or</a:t>
            </a:r>
            <a:r>
              <a:rPr sz="2400" b="1" kern="1200" spc="-4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5" dirty="0">
                <a:latin typeface="Calibri"/>
                <a:ea typeface="+mn-ea"/>
                <a:cs typeface="Calibri"/>
              </a:rPr>
              <a:t>operator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^</a:t>
            </a:r>
            <a:endParaRPr lang="en-US" sz="2400" b="1" kern="1200" dirty="0">
              <a:latin typeface="Calibri"/>
              <a:ea typeface="+mn-ea"/>
              <a:cs typeface="Calibri"/>
            </a:endParaRPr>
          </a:p>
          <a:p>
            <a:pPr marL="952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tabLst>
                <a:tab pos="266224" algn="l"/>
                <a:tab pos="266700" algn="l"/>
              </a:tabLst>
              <a:defRPr/>
            </a:pPr>
            <a:r>
              <a:rPr lang="en-US"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        </a:t>
            </a:r>
            <a:r>
              <a:rPr sz="2400" b="1" kern="1200" dirty="0">
                <a:solidFill>
                  <a:srgbClr val="B80000"/>
                </a:solidFill>
                <a:latin typeface="Arial MT"/>
                <a:ea typeface="+mn-ea"/>
                <a:cs typeface="Arial MT"/>
              </a:rPr>
              <a:t>–</a:t>
            </a:r>
            <a:r>
              <a:rPr sz="2400" b="1" kern="1200" spc="-311" dirty="0">
                <a:solidFill>
                  <a:srgbClr val="B80000"/>
                </a:solidFill>
                <a:latin typeface="Arial MT"/>
                <a:ea typeface="+mn-ea"/>
                <a:cs typeface="Arial MT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(0 </a:t>
            </a:r>
            <a:r>
              <a:rPr sz="2400" b="1" kern="1200" spc="8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o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n same</a:t>
            </a:r>
            <a:r>
              <a:rPr sz="2400" b="1" kern="1200" spc="-8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bit</a:t>
            </a:r>
            <a:r>
              <a:rPr sz="2400" b="1" kern="1200" spc="8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s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,</a:t>
            </a:r>
            <a:r>
              <a:rPr sz="2400" b="1" kern="1200" spc="-19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1 </a:t>
            </a:r>
            <a:r>
              <a:rPr sz="2400" b="1" kern="1200" spc="8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o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n dif</a:t>
            </a:r>
            <a:r>
              <a:rPr sz="2400" b="1" kern="1200" spc="-53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f</a:t>
            </a:r>
            <a:r>
              <a:rPr sz="2400" b="1" kern="1200" spc="-4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e</a:t>
            </a:r>
            <a:r>
              <a:rPr sz="2400" b="1" kern="1200" spc="-26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r</a:t>
            </a:r>
            <a:r>
              <a:rPr sz="2400" b="1" kern="1200" spc="-4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e</a:t>
            </a:r>
            <a:r>
              <a:rPr sz="2400" b="1" kern="1200" spc="-26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n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t bi</a:t>
            </a:r>
            <a:r>
              <a:rPr sz="2400" b="1" kern="1200" spc="4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t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s)</a:t>
            </a:r>
            <a:endParaRPr lang="en-US" sz="2400" b="1" kern="1200" dirty="0">
              <a:solidFill>
                <a:srgbClr val="B80000"/>
              </a:solidFill>
              <a:latin typeface="Calibri"/>
              <a:ea typeface="+mn-ea"/>
              <a:cs typeface="Calibri"/>
            </a:endParaRPr>
          </a:p>
          <a:p>
            <a:pPr marL="952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tabLst>
                <a:tab pos="266224" algn="l"/>
                <a:tab pos="266700" algn="l"/>
              </a:tabLst>
              <a:defRPr/>
            </a:pPr>
            <a:endParaRPr lang="en-US" sz="2400" b="1" kern="1200" spc="-4" dirty="0">
              <a:solidFill>
                <a:srgbClr val="B80000"/>
              </a:solidFill>
              <a:latin typeface="Calibri"/>
              <a:ea typeface="+mn-ea"/>
              <a:cs typeface="Calibri"/>
            </a:endParaRPr>
          </a:p>
          <a:p>
            <a:pPr marL="352425" indent="-342900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spc="-4" dirty="0">
                <a:latin typeface="Calibri"/>
                <a:ea typeface="+mn-ea"/>
                <a:cs typeface="Calibri"/>
              </a:rPr>
              <a:t>Bitwise</a:t>
            </a:r>
            <a:r>
              <a:rPr sz="2400" b="1" kern="1200" spc="4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4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-4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ones</a:t>
            </a: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complement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5" dirty="0">
                <a:latin typeface="Calibri"/>
                <a:ea typeface="+mn-ea"/>
                <a:cs typeface="Calibri"/>
              </a:rPr>
              <a:t>operator</a:t>
            </a:r>
            <a:r>
              <a:rPr lang="en-US" sz="2400" b="1" kern="1200" spc="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~</a:t>
            </a:r>
            <a:endParaRPr sz="2400" b="1" kern="1200" dirty="0">
              <a:latin typeface="Calibri"/>
              <a:ea typeface="+mn-ea"/>
              <a:cs typeface="Calibri"/>
            </a:endParaRPr>
          </a:p>
          <a:p>
            <a:pPr marL="266700" indent="-25717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Shift</a:t>
            </a:r>
            <a:r>
              <a:rPr sz="2400" b="1" kern="1200" spc="-19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left</a:t>
            </a:r>
            <a:r>
              <a:rPr sz="2400" b="1" kern="1200" spc="-26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&lt;&lt;</a:t>
            </a:r>
            <a:endParaRPr sz="2400" b="1" kern="1200" dirty="0">
              <a:latin typeface="Calibri"/>
              <a:ea typeface="+mn-ea"/>
              <a:cs typeface="Calibri"/>
            </a:endParaRPr>
          </a:p>
          <a:p>
            <a:pPr marL="266700" indent="-257175" defTabSz="685800" eaLnBrk="0" fontAlgn="base" hangingPunct="0">
              <a:spcBef>
                <a:spcPts val="1354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Shift</a:t>
            </a:r>
            <a:r>
              <a:rPr sz="2400" b="1" kern="1200" spc="-19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right</a:t>
            </a:r>
            <a:r>
              <a:rPr sz="2400" b="1" kern="1200" spc="-34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&gt;&gt;</a:t>
            </a:r>
            <a:endParaRPr sz="2400" b="1" kern="1200" dirty="0">
              <a:latin typeface="Calibri"/>
              <a:ea typeface="+mn-ea"/>
              <a:cs typeface="Calibri"/>
            </a:endParaRPr>
          </a:p>
        </p:txBody>
      </p:sp>
      <p:sp>
        <p:nvSpPr>
          <p:cNvPr id="26629" name="object 5"/>
          <p:cNvSpPr>
            <a:spLocks/>
          </p:cNvSpPr>
          <p:nvPr/>
        </p:nvSpPr>
        <p:spPr bwMode="auto">
          <a:xfrm>
            <a:off x="1143000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/>
          </p:cNvSpPr>
          <p:nvPr/>
        </p:nvSpPr>
        <p:spPr bwMode="auto">
          <a:xfrm>
            <a:off x="1143000" y="1428751"/>
            <a:ext cx="6800850" cy="34529"/>
          </a:xfrm>
          <a:custGeom>
            <a:avLst/>
            <a:gdLst>
              <a:gd name="T0" fmla="*/ 9067800 w 9067800"/>
              <a:gd name="T1" fmla="*/ 0 h 45720"/>
              <a:gd name="T2" fmla="*/ 0 w 9067800"/>
              <a:gd name="T3" fmla="*/ 0 h 45720"/>
              <a:gd name="T4" fmla="*/ 0 w 9067800"/>
              <a:gd name="T5" fmla="*/ 47332 h 45720"/>
              <a:gd name="T6" fmla="*/ 9067800 w 9067800"/>
              <a:gd name="T7" fmla="*/ 47332 h 45720"/>
              <a:gd name="T8" fmla="*/ 9067800 w 9067800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2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865928"/>
            <a:ext cx="5429250" cy="470802"/>
          </a:xfr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  <a:defRPr/>
            </a:pPr>
            <a:r>
              <a:rPr sz="3000" spc="-4" dirty="0"/>
              <a:t>Bitwise</a:t>
            </a:r>
            <a:r>
              <a:rPr sz="3000" spc="-15" dirty="0"/>
              <a:t> </a:t>
            </a:r>
            <a:r>
              <a:rPr sz="3000" spc="-23" dirty="0"/>
              <a:t>Operators</a:t>
            </a:r>
            <a:r>
              <a:rPr sz="3000" spc="-15" dirty="0"/>
              <a:t> </a:t>
            </a:r>
            <a:r>
              <a:rPr sz="3000" spc="-8" dirty="0"/>
              <a:t>(Example)</a:t>
            </a:r>
            <a:endParaRPr sz="30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31752" y="1555299"/>
          <a:ext cx="6903653" cy="4323956"/>
        </p:xfrm>
        <a:graphic>
          <a:graphicData uri="http://schemas.openxmlformats.org/drawingml/2006/table">
            <a:tbl>
              <a:tblPr/>
              <a:tblGrid>
                <a:gridCol w="2773903">
                  <a:extLst>
                    <a:ext uri="{9D8B030D-6E8A-4147-A177-3AD203B41FA5}">
                      <a16:colId xmlns:a16="http://schemas.microsoft.com/office/drawing/2014/main" val="1532603026"/>
                    </a:ext>
                  </a:extLst>
                </a:gridCol>
                <a:gridCol w="458700">
                  <a:extLst>
                    <a:ext uri="{9D8B030D-6E8A-4147-A177-3AD203B41FA5}">
                      <a16:colId xmlns:a16="http://schemas.microsoft.com/office/drawing/2014/main" val="3448712700"/>
                    </a:ext>
                  </a:extLst>
                </a:gridCol>
                <a:gridCol w="376221">
                  <a:extLst>
                    <a:ext uri="{9D8B030D-6E8A-4147-A177-3AD203B41FA5}">
                      <a16:colId xmlns:a16="http://schemas.microsoft.com/office/drawing/2014/main" val="1058952973"/>
                    </a:ext>
                  </a:extLst>
                </a:gridCol>
                <a:gridCol w="374774">
                  <a:extLst>
                    <a:ext uri="{9D8B030D-6E8A-4147-A177-3AD203B41FA5}">
                      <a16:colId xmlns:a16="http://schemas.microsoft.com/office/drawing/2014/main" val="2854192215"/>
                    </a:ext>
                  </a:extLst>
                </a:gridCol>
                <a:gridCol w="377669">
                  <a:extLst>
                    <a:ext uri="{9D8B030D-6E8A-4147-A177-3AD203B41FA5}">
                      <a16:colId xmlns:a16="http://schemas.microsoft.com/office/drawing/2014/main" val="861750504"/>
                    </a:ext>
                  </a:extLst>
                </a:gridCol>
                <a:gridCol w="373327">
                  <a:extLst>
                    <a:ext uri="{9D8B030D-6E8A-4147-A177-3AD203B41FA5}">
                      <a16:colId xmlns:a16="http://schemas.microsoft.com/office/drawing/2014/main" val="1483911875"/>
                    </a:ext>
                  </a:extLst>
                </a:gridCol>
                <a:gridCol w="377668">
                  <a:extLst>
                    <a:ext uri="{9D8B030D-6E8A-4147-A177-3AD203B41FA5}">
                      <a16:colId xmlns:a16="http://schemas.microsoft.com/office/drawing/2014/main" val="1163802153"/>
                    </a:ext>
                  </a:extLst>
                </a:gridCol>
                <a:gridCol w="374774">
                  <a:extLst>
                    <a:ext uri="{9D8B030D-6E8A-4147-A177-3AD203B41FA5}">
                      <a16:colId xmlns:a16="http://schemas.microsoft.com/office/drawing/2014/main" val="2573163907"/>
                    </a:ext>
                  </a:extLst>
                </a:gridCol>
                <a:gridCol w="377668">
                  <a:extLst>
                    <a:ext uri="{9D8B030D-6E8A-4147-A177-3AD203B41FA5}">
                      <a16:colId xmlns:a16="http://schemas.microsoft.com/office/drawing/2014/main" val="1295541419"/>
                    </a:ext>
                  </a:extLst>
                </a:gridCol>
                <a:gridCol w="374774">
                  <a:extLst>
                    <a:ext uri="{9D8B030D-6E8A-4147-A177-3AD203B41FA5}">
                      <a16:colId xmlns:a16="http://schemas.microsoft.com/office/drawing/2014/main" val="2447857428"/>
                    </a:ext>
                  </a:extLst>
                </a:gridCol>
                <a:gridCol w="597612">
                  <a:extLst>
                    <a:ext uri="{9D8B030D-6E8A-4147-A177-3AD203B41FA5}">
                      <a16:colId xmlns:a16="http://schemas.microsoft.com/office/drawing/2014/main" val="1763494993"/>
                    </a:ext>
                  </a:extLst>
                </a:gridCol>
                <a:gridCol w="66563">
                  <a:extLst>
                    <a:ext uri="{9D8B030D-6E8A-4147-A177-3AD203B41FA5}">
                      <a16:colId xmlns:a16="http://schemas.microsoft.com/office/drawing/2014/main" val="1293307205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28850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 i = 880;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 panose="05000000000000000000" pitchFamily="2" charset="2"/>
                          <a:cs typeface="Times New Roman" panose="02020603050405020304" pitchFamily="18" charset="0"/>
                        </a:rPr>
                        <a:t>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412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412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97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975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97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975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320387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33613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 j = 453;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 panose="05000000000000000000" pitchFamily="2" charset="2"/>
                          <a:cs typeface="Times New Roman" panose="02020603050405020304" pitchFamily="18" charset="0"/>
                        </a:rPr>
                        <a:t>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460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46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55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55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87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87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55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55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87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87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92794"/>
                  </a:ext>
                </a:extLst>
              </a:tr>
              <a:tr h="570310">
                <a:tc>
                  <a:txBody>
                    <a:bodyPr/>
                    <a:lstStyle>
                      <a:lvl1pPr marL="155575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5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3013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(320)</a:t>
                      </a: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52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36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52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36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36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349033"/>
                  </a:ext>
                </a:extLst>
              </a:tr>
              <a:tr h="560785">
                <a:tc>
                  <a:txBody>
                    <a:bodyPr/>
                    <a:lstStyle>
                      <a:lvl1pPr marL="161925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2513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(1013)</a:t>
                      </a: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22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222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22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222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52454"/>
                  </a:ext>
                </a:extLst>
              </a:tr>
              <a:tr h="560785">
                <a:tc>
                  <a:txBody>
                    <a:bodyPr/>
                    <a:lstStyle>
                      <a:lvl1pPr marL="161925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58875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^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(693)</a:t>
                      </a: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63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63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800816"/>
                  </a:ext>
                </a:extLst>
              </a:tr>
              <a:tr h="551260">
                <a:tc>
                  <a:txBody>
                    <a:bodyPr/>
                    <a:lstStyle>
                      <a:lvl1pPr marL="161925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57288" algn="l"/>
                        </a:tabLst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(-454)</a:t>
                      </a: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412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412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97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39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872401"/>
                  </a:ext>
                </a:extLst>
              </a:tr>
              <a:tr h="545306">
                <a:tc>
                  <a:txBody>
                    <a:bodyPr/>
                    <a:lstStyle>
                      <a:lvl1pPr marL="79375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44650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&lt;&lt;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(1760)</a:t>
                      </a: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567799"/>
                  </a:ext>
                </a:extLst>
              </a:tr>
              <a:tr h="560785">
                <a:tc>
                  <a:txBody>
                    <a:bodyPr/>
                    <a:lstStyle>
                      <a:lvl1pPr marL="73025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38300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&gt;&gt;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(440)</a:t>
                      </a: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00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0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1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1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1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1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1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1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166949"/>
                  </a:ext>
                </a:extLst>
              </a:tr>
            </a:tbl>
          </a:graphicData>
        </a:graphic>
      </p:graphicFrame>
      <p:sp>
        <p:nvSpPr>
          <p:cNvPr id="27755" name="object 5"/>
          <p:cNvSpPr>
            <a:spLocks/>
          </p:cNvSpPr>
          <p:nvPr/>
        </p:nvSpPr>
        <p:spPr bwMode="auto">
          <a:xfrm>
            <a:off x="6863954" y="4800600"/>
            <a:ext cx="342900" cy="1028700"/>
          </a:xfrm>
          <a:custGeom>
            <a:avLst/>
            <a:gdLst>
              <a:gd name="T0" fmla="*/ 0 w 457200"/>
              <a:gd name="T1" fmla="*/ 0 h 1371600"/>
              <a:gd name="T2" fmla="*/ 72249 w 457200"/>
              <a:gd name="T3" fmla="*/ 1938 h 1371600"/>
              <a:gd name="T4" fmla="*/ 135002 w 457200"/>
              <a:gd name="T5" fmla="*/ 7339 h 1371600"/>
              <a:gd name="T6" fmla="*/ 184489 w 457200"/>
              <a:gd name="T7" fmla="*/ 15581 h 1371600"/>
              <a:gd name="T8" fmla="*/ 228600 w 457200"/>
              <a:gd name="T9" fmla="*/ 38100 h 1371600"/>
              <a:gd name="T10" fmla="*/ 228600 w 457200"/>
              <a:gd name="T11" fmla="*/ 647700 h 1371600"/>
              <a:gd name="T12" fmla="*/ 240255 w 457200"/>
              <a:gd name="T13" fmla="*/ 659743 h 1371600"/>
              <a:gd name="T14" fmla="*/ 272710 w 457200"/>
              <a:gd name="T15" fmla="*/ 670202 h 1371600"/>
              <a:gd name="T16" fmla="*/ 322197 w 457200"/>
              <a:gd name="T17" fmla="*/ 678449 h 1371600"/>
              <a:gd name="T18" fmla="*/ 384950 w 457200"/>
              <a:gd name="T19" fmla="*/ 683857 h 1371600"/>
              <a:gd name="T20" fmla="*/ 457200 w 457200"/>
              <a:gd name="T21" fmla="*/ 685800 h 1371600"/>
              <a:gd name="T22" fmla="*/ 384950 w 457200"/>
              <a:gd name="T23" fmla="*/ 687742 h 1371600"/>
              <a:gd name="T24" fmla="*/ 322197 w 457200"/>
              <a:gd name="T25" fmla="*/ 693150 h 1371600"/>
              <a:gd name="T26" fmla="*/ 272710 w 457200"/>
              <a:gd name="T27" fmla="*/ 701397 h 1371600"/>
              <a:gd name="T28" fmla="*/ 240255 w 457200"/>
              <a:gd name="T29" fmla="*/ 711856 h 1371600"/>
              <a:gd name="T30" fmla="*/ 228600 w 457200"/>
              <a:gd name="T31" fmla="*/ 723900 h 1371600"/>
              <a:gd name="T32" fmla="*/ 228600 w 457200"/>
              <a:gd name="T33" fmla="*/ 1333500 h 1371600"/>
              <a:gd name="T34" fmla="*/ 216944 w 457200"/>
              <a:gd name="T35" fmla="*/ 1345543 h 1371600"/>
              <a:gd name="T36" fmla="*/ 184489 w 457200"/>
              <a:gd name="T37" fmla="*/ 1356002 h 1371600"/>
              <a:gd name="T38" fmla="*/ 135002 w 457200"/>
              <a:gd name="T39" fmla="*/ 1364249 h 1371600"/>
              <a:gd name="T40" fmla="*/ 72249 w 457200"/>
              <a:gd name="T41" fmla="*/ 1369657 h 1371600"/>
              <a:gd name="T42" fmla="*/ 0 w 457200"/>
              <a:gd name="T43" fmla="*/ 1371600 h 13716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57200" h="1371600">
                <a:moveTo>
                  <a:pt x="0" y="0"/>
                </a:moveTo>
                <a:lnTo>
                  <a:pt x="72249" y="1938"/>
                </a:lnTo>
                <a:lnTo>
                  <a:pt x="135002" y="7339"/>
                </a:lnTo>
                <a:lnTo>
                  <a:pt x="184489" y="15581"/>
                </a:lnTo>
                <a:lnTo>
                  <a:pt x="228600" y="38100"/>
                </a:lnTo>
                <a:lnTo>
                  <a:pt x="228600" y="647700"/>
                </a:lnTo>
                <a:lnTo>
                  <a:pt x="240255" y="659743"/>
                </a:lnTo>
                <a:lnTo>
                  <a:pt x="272710" y="670202"/>
                </a:lnTo>
                <a:lnTo>
                  <a:pt x="322197" y="678449"/>
                </a:lnTo>
                <a:lnTo>
                  <a:pt x="384950" y="683857"/>
                </a:lnTo>
                <a:lnTo>
                  <a:pt x="457200" y="685800"/>
                </a:lnTo>
                <a:lnTo>
                  <a:pt x="384950" y="687742"/>
                </a:lnTo>
                <a:lnTo>
                  <a:pt x="322197" y="693150"/>
                </a:lnTo>
                <a:lnTo>
                  <a:pt x="272710" y="701397"/>
                </a:lnTo>
                <a:lnTo>
                  <a:pt x="240255" y="711856"/>
                </a:lnTo>
                <a:lnTo>
                  <a:pt x="228600" y="723900"/>
                </a:lnTo>
                <a:lnTo>
                  <a:pt x="228600" y="1333500"/>
                </a:lnTo>
                <a:lnTo>
                  <a:pt x="216944" y="1345543"/>
                </a:lnTo>
                <a:lnTo>
                  <a:pt x="184489" y="1356002"/>
                </a:lnTo>
                <a:lnTo>
                  <a:pt x="135002" y="1364249"/>
                </a:lnTo>
                <a:lnTo>
                  <a:pt x="72249" y="1369657"/>
                </a:lnTo>
                <a:lnTo>
                  <a:pt x="0" y="1371600"/>
                </a:lnTo>
              </a:path>
            </a:pathLst>
          </a:custGeom>
          <a:noFill/>
          <a:ln w="44196">
            <a:solidFill>
              <a:srgbClr val="B8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756" name="object 6"/>
          <p:cNvSpPr txBox="1">
            <a:spLocks noChangeArrowheads="1"/>
          </p:cNvSpPr>
          <p:nvPr/>
        </p:nvSpPr>
        <p:spPr bwMode="auto">
          <a:xfrm>
            <a:off x="7129463" y="4989911"/>
            <a:ext cx="807244" cy="5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49" rIns="0" bIns="0">
            <a:spAutoFit/>
          </a:bodyPr>
          <a:lstStyle>
            <a:lvl1pPr marL="412750" indent="-4000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9563" indent="-300038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None/>
            </a:pPr>
            <a:r>
              <a:rPr lang="en-US" altLang="en-US" sz="1650" b="1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unsigned  </a:t>
            </a:r>
            <a:r>
              <a:rPr lang="en-US" altLang="en-US" sz="1650" b="1" kern="1200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endParaRPr lang="en-US" altLang="en-US" sz="1650" b="1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908" y="2756949"/>
            <a:ext cx="2207419" cy="333264"/>
          </a:xfr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  <a:defRPr/>
            </a:pPr>
            <a:r>
              <a:rPr u="heavy" spc="-26" dirty="0">
                <a:uFill>
                  <a:solidFill>
                    <a:srgbClr val="B80000"/>
                  </a:solidFill>
                </a:uFill>
              </a:rPr>
              <a:t>Type</a:t>
            </a:r>
            <a:r>
              <a:rPr u="heavy" spc="-60" dirty="0">
                <a:uFill>
                  <a:solidFill>
                    <a:srgbClr val="B80000"/>
                  </a:solidFill>
                </a:uFill>
              </a:rPr>
              <a:t> </a:t>
            </a:r>
            <a:r>
              <a:rPr u="heavy" spc="-8" dirty="0">
                <a:uFill>
                  <a:solidFill>
                    <a:srgbClr val="B80000"/>
                  </a:solidFill>
                </a:uFill>
              </a:rPr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7966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/>
          </p:cNvSpPr>
          <p:nvPr/>
        </p:nvSpPr>
        <p:spPr bwMode="auto">
          <a:xfrm>
            <a:off x="1193006" y="1565673"/>
            <a:ext cx="6800850" cy="34528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2 h 45719"/>
              <a:gd name="T6" fmla="*/ 9067800 w 9067800"/>
              <a:gd name="T7" fmla="*/ 47332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7347" y="1027566"/>
            <a:ext cx="2065734" cy="333264"/>
          </a:xfr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  <a:defRPr/>
            </a:pPr>
            <a:r>
              <a:rPr spc="-15" dirty="0"/>
              <a:t>Typecasting</a:t>
            </a:r>
          </a:p>
        </p:txBody>
      </p:sp>
      <p:sp>
        <p:nvSpPr>
          <p:cNvPr id="32772" name="object 4"/>
          <p:cNvSpPr txBox="1">
            <a:spLocks noChangeArrowheads="1"/>
          </p:cNvSpPr>
          <p:nvPr/>
        </p:nvSpPr>
        <p:spPr bwMode="auto">
          <a:xfrm>
            <a:off x="1259682" y="1719263"/>
            <a:ext cx="6571060" cy="288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7100" indent="-514350">
              <a:spcBef>
                <a:spcPct val="20000"/>
              </a:spcBef>
              <a:buChar char="–"/>
              <a:tabLst>
                <a:tab pos="3556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algn="just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</a:t>
            </a: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mechanism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by which </a:t>
            </a: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can change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data  </a:t>
            </a: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type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 a </a:t>
            </a: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matter how it was originally  defined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266700" indent="-257175" defTabSz="685800" eaLnBrk="0" fontAlgn="base" hangingPunct="0">
              <a:spcBef>
                <a:spcPts val="10"/>
              </a:spcBef>
              <a:spcAft>
                <a:spcPct val="0"/>
              </a:spcAft>
              <a:buClrTx/>
              <a:buFontTx/>
              <a:buChar char="•"/>
              <a:tabLst>
                <a:tab pos="266700" algn="l"/>
              </a:tabLst>
            </a:pPr>
            <a:endParaRPr lang="en-US" altLang="en-US" sz="33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</a:tabLst>
            </a:pPr>
            <a:r>
              <a:rPr lang="en-US" altLang="en-US" sz="2400" b="1" u="sng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Two ways: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695325" lvl="1" indent="-385763" defTabSz="685800" eaLnBrk="0" fontAlgn="base" hangingPunct="0">
              <a:spcBef>
                <a:spcPts val="581"/>
              </a:spcBef>
              <a:spcAft>
                <a:spcPct val="0"/>
              </a:spcAft>
              <a:buClrTx/>
              <a:buFontTx/>
              <a:buAutoNum type="arabicPeriod"/>
              <a:tabLst>
                <a:tab pos="266700" algn="l"/>
              </a:tabLst>
            </a:pP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Implicit type casting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i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done by </a:t>
            </a:r>
            <a:r>
              <a:rPr lang="en-US" altLang="en-US" sz="2400" b="1" i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compiler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95325" lvl="1" indent="-385763" defTabSz="685800" eaLnBrk="0" fontAlgn="base" hangingPunct="0">
              <a:spcBef>
                <a:spcPts val="581"/>
              </a:spcBef>
              <a:spcAft>
                <a:spcPct val="0"/>
              </a:spcAft>
              <a:buClrTx/>
              <a:buFontTx/>
              <a:buAutoNum type="arabicPeriod"/>
              <a:tabLst>
                <a:tab pos="266700" algn="l"/>
              </a:tabLst>
            </a:pP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Explicit type casting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i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done by </a:t>
            </a:r>
            <a:r>
              <a:rPr lang="en-US" altLang="en-US" sz="2400" b="1" i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programmer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4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553</Words>
  <Application>Microsoft Office PowerPoint</Application>
  <PresentationFormat>On-screen Show (4:3)</PresentationFormat>
  <Paragraphs>238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MT</vt:lpstr>
      <vt:lpstr>AvantGarde</vt:lpstr>
      <vt:lpstr>Calibri</vt:lpstr>
      <vt:lpstr>Courier New</vt:lpstr>
      <vt:lpstr>Helvetica</vt:lpstr>
      <vt:lpstr>Tahoma</vt:lpstr>
      <vt:lpstr>Times New Roman</vt:lpstr>
      <vt:lpstr>Wingdings</vt:lpstr>
      <vt:lpstr>Office Theme</vt:lpstr>
      <vt:lpstr>1_ppt_template_07-25-2002</vt:lpstr>
      <vt:lpstr>Equality and Relational Operators</vt:lpstr>
      <vt:lpstr>Logical Operators</vt:lpstr>
      <vt:lpstr>Boolean AND or logical AND</vt:lpstr>
      <vt:lpstr>Boolean OR / Logical OR</vt:lpstr>
      <vt:lpstr>Boolean NOT/ Logical NOT</vt:lpstr>
      <vt:lpstr>Bitwise Operators (integers)</vt:lpstr>
      <vt:lpstr>Bitwise Operators (Example)</vt:lpstr>
      <vt:lpstr>Type Casting</vt:lpstr>
      <vt:lpstr>Typecasting</vt:lpstr>
      <vt:lpstr>Coercion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Explicit Type Casting</vt:lpstr>
      <vt:lpstr>Explicit Type Casting - Example</vt:lpstr>
      <vt:lpstr>Explicit Type Casting - Example</vt:lpstr>
      <vt:lpstr>C++ Selection Structures   </vt:lpstr>
      <vt:lpstr>Matching the “else”</vt:lpstr>
      <vt:lpstr>Switch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Programming  (CS 319)</dc:title>
  <cp:lastModifiedBy>Aqib Rehman</cp:lastModifiedBy>
  <cp:revision>12</cp:revision>
  <dcterms:modified xsi:type="dcterms:W3CDTF">2024-08-13T11:01:35Z</dcterms:modified>
</cp:coreProperties>
</file>