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66" r:id="rId10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44196"/>
            <a:ext cx="896112" cy="8961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4880" y="102819"/>
            <a:ext cx="58191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44196"/>
            <a:ext cx="896112" cy="8961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00" y="76198"/>
            <a:ext cx="8991600" cy="6705600"/>
          </a:xfrm>
          <a:custGeom>
            <a:avLst/>
            <a:gdLst/>
            <a:ahLst/>
            <a:cxnLst/>
            <a:rect l="l" t="t" r="r" b="b"/>
            <a:pathLst>
              <a:path w="8991600" h="6705600">
                <a:moveTo>
                  <a:pt x="8991600" y="0"/>
                </a:moveTo>
                <a:lnTo>
                  <a:pt x="0" y="0"/>
                </a:lnTo>
                <a:lnTo>
                  <a:pt x="0" y="6705600"/>
                </a:lnTo>
                <a:lnTo>
                  <a:pt x="8991600" y="6705600"/>
                </a:lnTo>
                <a:lnTo>
                  <a:pt x="89916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00" y="69850"/>
            <a:ext cx="8991600" cy="6731000"/>
          </a:xfrm>
          <a:custGeom>
            <a:avLst/>
            <a:gdLst/>
            <a:ahLst/>
            <a:cxnLst/>
            <a:rect l="l" t="t" r="r" b="b"/>
            <a:pathLst>
              <a:path w="8991600" h="6731000">
                <a:moveTo>
                  <a:pt x="0" y="0"/>
                </a:moveTo>
                <a:lnTo>
                  <a:pt x="0" y="6730998"/>
                </a:lnTo>
              </a:path>
              <a:path w="8991600" h="6731000">
                <a:moveTo>
                  <a:pt x="8991600" y="0"/>
                </a:moveTo>
                <a:lnTo>
                  <a:pt x="8991600" y="673099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850" y="69850"/>
            <a:ext cx="9004300" cy="12700"/>
          </a:xfrm>
          <a:custGeom>
            <a:avLst/>
            <a:gdLst/>
            <a:ahLst/>
            <a:cxnLst/>
            <a:rect l="l" t="t" r="r" b="b"/>
            <a:pathLst>
              <a:path w="9004300" h="12700">
                <a:moveTo>
                  <a:pt x="0" y="12700"/>
                </a:moveTo>
                <a:lnTo>
                  <a:pt x="9004300" y="12700"/>
                </a:lnTo>
                <a:lnTo>
                  <a:pt x="9004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9850" y="6781798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7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1835" y="94869"/>
            <a:ext cx="792032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2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E1BC6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90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8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0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2" y="44196"/>
            <a:ext cx="896112" cy="8961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660" y="-32511"/>
            <a:ext cx="8272678" cy="891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210024"/>
            <a:ext cx="496252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2" y="44196"/>
            <a:ext cx="896112" cy="8961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6238" y="-2336"/>
            <a:ext cx="6951522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791" y="1095882"/>
            <a:ext cx="7505700" cy="441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E1BC6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1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01" y="1974850"/>
            <a:ext cx="4732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60C5C"/>
                </a:solidFill>
              </a:rPr>
              <a:t>Repetition</a:t>
            </a:r>
            <a:r>
              <a:rPr spc="-155" dirty="0">
                <a:solidFill>
                  <a:srgbClr val="160C5C"/>
                </a:solidFill>
              </a:rPr>
              <a:t> </a:t>
            </a:r>
            <a:r>
              <a:rPr spc="-10" dirty="0">
                <a:solidFill>
                  <a:srgbClr val="160C5C"/>
                </a:solidFill>
              </a:rPr>
              <a:t>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892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40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Multiple</a:t>
            </a:r>
            <a:r>
              <a:rPr spc="-5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729" y="2775102"/>
            <a:ext cx="5875655" cy="194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35000"/>
              </a:lnSpc>
              <a:spcBef>
                <a:spcPts val="95"/>
              </a:spcBef>
              <a:tabLst>
                <a:tab pos="2858135" algn="l"/>
                <a:tab pos="4674870" algn="l"/>
              </a:tabLst>
            </a:pPr>
            <a:r>
              <a:rPr sz="3200" dirty="0">
                <a:solidFill>
                  <a:srgbClr val="2C13DE"/>
                </a:solidFill>
                <a:latin typeface="Calibri"/>
                <a:cs typeface="Calibri"/>
              </a:rPr>
              <a:t>for</a:t>
            </a:r>
            <a:r>
              <a:rPr sz="3200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int</a:t>
            </a:r>
            <a:r>
              <a:rPr sz="32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j=0,</a:t>
            </a:r>
            <a:r>
              <a:rPr sz="3200" b="1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36C09"/>
                </a:solidFill>
                <a:latin typeface="Calibri"/>
                <a:cs typeface="Calibri"/>
              </a:rPr>
              <a:t>k=9;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	</a:t>
            </a: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j&lt;10, </a:t>
            </a:r>
            <a:r>
              <a:rPr sz="3200" b="1" spc="-20" dirty="0">
                <a:solidFill>
                  <a:srgbClr val="00AF50"/>
                </a:solidFill>
                <a:latin typeface="Calibri"/>
                <a:cs typeface="Calibri"/>
              </a:rPr>
              <a:t>k&gt;5;</a:t>
            </a: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5F497A"/>
                </a:solidFill>
                <a:latin typeface="Calibri"/>
                <a:cs typeface="Calibri"/>
              </a:rPr>
              <a:t>j++,k-</a:t>
            </a: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cout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&lt;&lt;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&lt;&lt;endl;</a:t>
            </a:r>
            <a:endParaRPr sz="32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Calibri"/>
                <a:cs typeface="Calibri"/>
              </a:rPr>
              <a:t>cout&lt;&lt;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k*k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&lt;&lt;endl;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" y="954024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5439" y="2053970"/>
            <a:ext cx="1356995" cy="964565"/>
          </a:xfrm>
          <a:custGeom>
            <a:avLst/>
            <a:gdLst/>
            <a:ahLst/>
            <a:cxnLst/>
            <a:rect l="l" t="t" r="r" b="b"/>
            <a:pathLst>
              <a:path w="1356995" h="964564">
                <a:moveTo>
                  <a:pt x="1226185" y="923925"/>
                </a:moveTo>
                <a:lnTo>
                  <a:pt x="1219199" y="929766"/>
                </a:lnTo>
                <a:lnTo>
                  <a:pt x="1218565" y="937767"/>
                </a:lnTo>
                <a:lnTo>
                  <a:pt x="1217803" y="945768"/>
                </a:lnTo>
                <a:lnTo>
                  <a:pt x="1223645" y="952753"/>
                </a:lnTo>
                <a:lnTo>
                  <a:pt x="1356614" y="964311"/>
                </a:lnTo>
                <a:lnTo>
                  <a:pt x="1354468" y="959612"/>
                </a:lnTo>
                <a:lnTo>
                  <a:pt x="1324736" y="959612"/>
                </a:lnTo>
                <a:lnTo>
                  <a:pt x="1280909" y="928646"/>
                </a:lnTo>
                <a:lnTo>
                  <a:pt x="1226185" y="923925"/>
                </a:lnTo>
                <a:close/>
              </a:path>
              <a:path w="1356995" h="964564">
                <a:moveTo>
                  <a:pt x="1280909" y="928646"/>
                </a:moveTo>
                <a:lnTo>
                  <a:pt x="1324736" y="959612"/>
                </a:lnTo>
                <a:lnTo>
                  <a:pt x="1328882" y="953769"/>
                </a:lnTo>
                <a:lnTo>
                  <a:pt x="1319911" y="953769"/>
                </a:lnTo>
                <a:lnTo>
                  <a:pt x="1309621" y="931157"/>
                </a:lnTo>
                <a:lnTo>
                  <a:pt x="1280909" y="928646"/>
                </a:lnTo>
                <a:close/>
              </a:path>
              <a:path w="1356995" h="964564">
                <a:moveTo>
                  <a:pt x="1292733" y="839724"/>
                </a:moveTo>
                <a:lnTo>
                  <a:pt x="1285367" y="843026"/>
                </a:lnTo>
                <a:lnTo>
                  <a:pt x="1278128" y="846454"/>
                </a:lnTo>
                <a:lnTo>
                  <a:pt x="1274953" y="854963"/>
                </a:lnTo>
                <a:lnTo>
                  <a:pt x="1297758" y="905083"/>
                </a:lnTo>
                <a:lnTo>
                  <a:pt x="1341501" y="935989"/>
                </a:lnTo>
                <a:lnTo>
                  <a:pt x="1324736" y="959612"/>
                </a:lnTo>
                <a:lnTo>
                  <a:pt x="1354468" y="959612"/>
                </a:lnTo>
                <a:lnTo>
                  <a:pt x="1301242" y="843026"/>
                </a:lnTo>
                <a:lnTo>
                  <a:pt x="1292733" y="839724"/>
                </a:lnTo>
                <a:close/>
              </a:path>
              <a:path w="1356995" h="964564">
                <a:moveTo>
                  <a:pt x="1309621" y="931157"/>
                </a:moveTo>
                <a:lnTo>
                  <a:pt x="1319911" y="953769"/>
                </a:lnTo>
                <a:lnTo>
                  <a:pt x="1334389" y="933323"/>
                </a:lnTo>
                <a:lnTo>
                  <a:pt x="1309621" y="931157"/>
                </a:lnTo>
                <a:close/>
              </a:path>
              <a:path w="1356995" h="964564">
                <a:moveTo>
                  <a:pt x="1297758" y="905083"/>
                </a:moveTo>
                <a:lnTo>
                  <a:pt x="1309621" y="931157"/>
                </a:lnTo>
                <a:lnTo>
                  <a:pt x="1334389" y="933323"/>
                </a:lnTo>
                <a:lnTo>
                  <a:pt x="1319911" y="953769"/>
                </a:lnTo>
                <a:lnTo>
                  <a:pt x="1328882" y="953769"/>
                </a:lnTo>
                <a:lnTo>
                  <a:pt x="1341501" y="935989"/>
                </a:lnTo>
                <a:lnTo>
                  <a:pt x="1297758" y="905083"/>
                </a:lnTo>
                <a:close/>
              </a:path>
              <a:path w="1356995" h="964564">
                <a:moveTo>
                  <a:pt x="16764" y="0"/>
                </a:moveTo>
                <a:lnTo>
                  <a:pt x="0" y="23621"/>
                </a:lnTo>
                <a:lnTo>
                  <a:pt x="1280909" y="928646"/>
                </a:lnTo>
                <a:lnTo>
                  <a:pt x="1309621" y="931157"/>
                </a:lnTo>
                <a:lnTo>
                  <a:pt x="1297758" y="905083"/>
                </a:lnTo>
                <a:lnTo>
                  <a:pt x="16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65" y="1387805"/>
            <a:ext cx="251206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Multiple</a:t>
            </a:r>
            <a:r>
              <a:rPr sz="22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Initialization</a:t>
            </a:r>
            <a:endParaRPr sz="2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expressions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3034" y="1875663"/>
            <a:ext cx="419734" cy="1257300"/>
          </a:xfrm>
          <a:custGeom>
            <a:avLst/>
            <a:gdLst/>
            <a:ahLst/>
            <a:cxnLst/>
            <a:rect l="l" t="t" r="r" b="b"/>
            <a:pathLst>
              <a:path w="419735" h="1257300">
                <a:moveTo>
                  <a:pt x="310768" y="1144904"/>
                </a:moveTo>
                <a:lnTo>
                  <a:pt x="301625" y="1145286"/>
                </a:lnTo>
                <a:lnTo>
                  <a:pt x="296163" y="1151127"/>
                </a:lnTo>
                <a:lnTo>
                  <a:pt x="290702" y="1156842"/>
                </a:lnTo>
                <a:lnTo>
                  <a:pt x="290956" y="1166114"/>
                </a:lnTo>
                <a:lnTo>
                  <a:pt x="388365" y="1257173"/>
                </a:lnTo>
                <a:lnTo>
                  <a:pt x="394019" y="1233804"/>
                </a:lnTo>
                <a:lnTo>
                  <a:pt x="366267" y="1233804"/>
                </a:lnTo>
                <a:lnTo>
                  <a:pt x="350931" y="1182492"/>
                </a:lnTo>
                <a:lnTo>
                  <a:pt x="310768" y="1144904"/>
                </a:lnTo>
                <a:close/>
              </a:path>
              <a:path w="419735" h="1257300">
                <a:moveTo>
                  <a:pt x="350931" y="1182492"/>
                </a:moveTo>
                <a:lnTo>
                  <a:pt x="366267" y="1233804"/>
                </a:lnTo>
                <a:lnTo>
                  <a:pt x="391513" y="1226312"/>
                </a:lnTo>
                <a:lnTo>
                  <a:pt x="366013" y="1226312"/>
                </a:lnTo>
                <a:lnTo>
                  <a:pt x="371891" y="1202109"/>
                </a:lnTo>
                <a:lnTo>
                  <a:pt x="350931" y="1182492"/>
                </a:lnTo>
                <a:close/>
              </a:path>
              <a:path w="419735" h="1257300">
                <a:moveTo>
                  <a:pt x="399414" y="1115949"/>
                </a:moveTo>
                <a:lnTo>
                  <a:pt x="391667" y="1120775"/>
                </a:lnTo>
                <a:lnTo>
                  <a:pt x="389763" y="1128522"/>
                </a:lnTo>
                <a:lnTo>
                  <a:pt x="378696" y="1174090"/>
                </a:lnTo>
                <a:lnTo>
                  <a:pt x="394080" y="1225550"/>
                </a:lnTo>
                <a:lnTo>
                  <a:pt x="366267" y="1233804"/>
                </a:lnTo>
                <a:lnTo>
                  <a:pt x="394019" y="1233804"/>
                </a:lnTo>
                <a:lnTo>
                  <a:pt x="417829" y="1135379"/>
                </a:lnTo>
                <a:lnTo>
                  <a:pt x="419735" y="1127633"/>
                </a:lnTo>
                <a:lnTo>
                  <a:pt x="415036" y="1119759"/>
                </a:lnTo>
                <a:lnTo>
                  <a:pt x="399414" y="1115949"/>
                </a:lnTo>
                <a:close/>
              </a:path>
              <a:path w="419735" h="1257300">
                <a:moveTo>
                  <a:pt x="371891" y="1202109"/>
                </a:moveTo>
                <a:lnTo>
                  <a:pt x="366013" y="1226312"/>
                </a:lnTo>
                <a:lnTo>
                  <a:pt x="390016" y="1219073"/>
                </a:lnTo>
                <a:lnTo>
                  <a:pt x="371891" y="1202109"/>
                </a:lnTo>
                <a:close/>
              </a:path>
              <a:path w="419735" h="1257300">
                <a:moveTo>
                  <a:pt x="378696" y="1174090"/>
                </a:moveTo>
                <a:lnTo>
                  <a:pt x="371891" y="1202109"/>
                </a:lnTo>
                <a:lnTo>
                  <a:pt x="390016" y="1219073"/>
                </a:lnTo>
                <a:lnTo>
                  <a:pt x="366013" y="1226312"/>
                </a:lnTo>
                <a:lnTo>
                  <a:pt x="391513" y="1226312"/>
                </a:lnTo>
                <a:lnTo>
                  <a:pt x="394080" y="1225550"/>
                </a:lnTo>
                <a:lnTo>
                  <a:pt x="378696" y="1174090"/>
                </a:lnTo>
                <a:close/>
              </a:path>
              <a:path w="419735" h="1257300">
                <a:moveTo>
                  <a:pt x="27686" y="0"/>
                </a:moveTo>
                <a:lnTo>
                  <a:pt x="0" y="8382"/>
                </a:lnTo>
                <a:lnTo>
                  <a:pt x="350931" y="1182492"/>
                </a:lnTo>
                <a:lnTo>
                  <a:pt x="371891" y="1202109"/>
                </a:lnTo>
                <a:lnTo>
                  <a:pt x="378696" y="1174090"/>
                </a:lnTo>
                <a:lnTo>
                  <a:pt x="27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6519" y="1464005"/>
            <a:ext cx="1678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006FC0"/>
                </a:solidFill>
                <a:latin typeface="Calibri"/>
                <a:cs typeface="Calibri"/>
              </a:rPr>
              <a:t>Test</a:t>
            </a:r>
            <a:r>
              <a:rPr sz="22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Condition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9561" y="1977517"/>
            <a:ext cx="1487805" cy="995680"/>
          </a:xfrm>
          <a:custGeom>
            <a:avLst/>
            <a:gdLst/>
            <a:ahLst/>
            <a:cxnLst/>
            <a:rect l="l" t="t" r="r" b="b"/>
            <a:pathLst>
              <a:path w="1487804" h="995680">
                <a:moveTo>
                  <a:pt x="67437" y="872617"/>
                </a:moveTo>
                <a:lnTo>
                  <a:pt x="58674" y="875538"/>
                </a:lnTo>
                <a:lnTo>
                  <a:pt x="55245" y="882650"/>
                </a:lnTo>
                <a:lnTo>
                  <a:pt x="0" y="995299"/>
                </a:lnTo>
                <a:lnTo>
                  <a:pt x="66861" y="991362"/>
                </a:lnTo>
                <a:lnTo>
                  <a:pt x="31876" y="991362"/>
                </a:lnTo>
                <a:lnTo>
                  <a:pt x="15875" y="967359"/>
                </a:lnTo>
                <a:lnTo>
                  <a:pt x="60389" y="937779"/>
                </a:lnTo>
                <a:lnTo>
                  <a:pt x="84709" y="888238"/>
                </a:lnTo>
                <a:lnTo>
                  <a:pt x="81787" y="879602"/>
                </a:lnTo>
                <a:lnTo>
                  <a:pt x="67437" y="872617"/>
                </a:lnTo>
                <a:close/>
              </a:path>
              <a:path w="1487804" h="995680">
                <a:moveTo>
                  <a:pt x="60389" y="937779"/>
                </a:moveTo>
                <a:lnTo>
                  <a:pt x="15875" y="967359"/>
                </a:lnTo>
                <a:lnTo>
                  <a:pt x="31876" y="991362"/>
                </a:lnTo>
                <a:lnTo>
                  <a:pt x="40288" y="985774"/>
                </a:lnTo>
                <a:lnTo>
                  <a:pt x="36829" y="985774"/>
                </a:lnTo>
                <a:lnTo>
                  <a:pt x="22987" y="964946"/>
                </a:lnTo>
                <a:lnTo>
                  <a:pt x="47777" y="963473"/>
                </a:lnTo>
                <a:lnTo>
                  <a:pt x="60389" y="937779"/>
                </a:lnTo>
                <a:close/>
              </a:path>
              <a:path w="1487804" h="995680">
                <a:moveTo>
                  <a:pt x="131445" y="958596"/>
                </a:moveTo>
                <a:lnTo>
                  <a:pt x="123443" y="958977"/>
                </a:lnTo>
                <a:lnTo>
                  <a:pt x="76418" y="961771"/>
                </a:lnTo>
                <a:lnTo>
                  <a:pt x="31876" y="991362"/>
                </a:lnTo>
                <a:lnTo>
                  <a:pt x="66861" y="991362"/>
                </a:lnTo>
                <a:lnTo>
                  <a:pt x="133096" y="987425"/>
                </a:lnTo>
                <a:lnTo>
                  <a:pt x="139191" y="980567"/>
                </a:lnTo>
                <a:lnTo>
                  <a:pt x="138684" y="972693"/>
                </a:lnTo>
                <a:lnTo>
                  <a:pt x="138302" y="964692"/>
                </a:lnTo>
                <a:lnTo>
                  <a:pt x="131445" y="958596"/>
                </a:lnTo>
                <a:close/>
              </a:path>
              <a:path w="1487804" h="995680">
                <a:moveTo>
                  <a:pt x="47777" y="963473"/>
                </a:moveTo>
                <a:lnTo>
                  <a:pt x="22987" y="964946"/>
                </a:lnTo>
                <a:lnTo>
                  <a:pt x="36829" y="985774"/>
                </a:lnTo>
                <a:lnTo>
                  <a:pt x="47777" y="963473"/>
                </a:lnTo>
                <a:close/>
              </a:path>
              <a:path w="1487804" h="995680">
                <a:moveTo>
                  <a:pt x="76418" y="961771"/>
                </a:moveTo>
                <a:lnTo>
                  <a:pt x="47777" y="963473"/>
                </a:lnTo>
                <a:lnTo>
                  <a:pt x="36829" y="985774"/>
                </a:lnTo>
                <a:lnTo>
                  <a:pt x="40288" y="985774"/>
                </a:lnTo>
                <a:lnTo>
                  <a:pt x="76418" y="961771"/>
                </a:lnTo>
                <a:close/>
              </a:path>
              <a:path w="1487804" h="995680">
                <a:moveTo>
                  <a:pt x="1471676" y="0"/>
                </a:moveTo>
                <a:lnTo>
                  <a:pt x="60389" y="937779"/>
                </a:lnTo>
                <a:lnTo>
                  <a:pt x="47777" y="963473"/>
                </a:lnTo>
                <a:lnTo>
                  <a:pt x="76418" y="961771"/>
                </a:lnTo>
                <a:lnTo>
                  <a:pt x="1487805" y="24130"/>
                </a:lnTo>
                <a:lnTo>
                  <a:pt x="1471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5058" y="1243329"/>
            <a:ext cx="28149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7080" marR="5080" indent="-75501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Multiple</a:t>
            </a:r>
            <a:r>
              <a:rPr sz="22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Increment/Dec expressions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0150" y="3505961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457200"/>
                </a:moveTo>
                <a:lnTo>
                  <a:pt x="122759" y="456197"/>
                </a:lnTo>
                <a:lnTo>
                  <a:pt x="98536" y="453469"/>
                </a:lnTo>
                <a:lnTo>
                  <a:pt x="82194" y="449431"/>
                </a:lnTo>
                <a:lnTo>
                  <a:pt x="76200" y="444500"/>
                </a:lnTo>
                <a:lnTo>
                  <a:pt x="76200" y="241300"/>
                </a:lnTo>
                <a:lnTo>
                  <a:pt x="70212" y="236368"/>
                </a:lnTo>
                <a:lnTo>
                  <a:pt x="53882" y="232330"/>
                </a:lnTo>
                <a:lnTo>
                  <a:pt x="29662" y="229602"/>
                </a:lnTo>
                <a:lnTo>
                  <a:pt x="0" y="228600"/>
                </a:lnTo>
                <a:lnTo>
                  <a:pt x="29662" y="227597"/>
                </a:lnTo>
                <a:lnTo>
                  <a:pt x="53882" y="224869"/>
                </a:lnTo>
                <a:lnTo>
                  <a:pt x="70212" y="220831"/>
                </a:lnTo>
                <a:lnTo>
                  <a:pt x="76200" y="215900"/>
                </a:lnTo>
                <a:lnTo>
                  <a:pt x="76200" y="12700"/>
                </a:lnTo>
                <a:lnTo>
                  <a:pt x="82194" y="7768"/>
                </a:lnTo>
                <a:lnTo>
                  <a:pt x="98536" y="3730"/>
                </a:lnTo>
                <a:lnTo>
                  <a:pt x="122759" y="1002"/>
                </a:lnTo>
                <a:lnTo>
                  <a:pt x="152400" y="0"/>
                </a:lnTo>
              </a:path>
            </a:pathLst>
          </a:custGeom>
          <a:ln w="32004">
            <a:solidFill>
              <a:srgbClr val="2C1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7017" y="4877561"/>
            <a:ext cx="131445" cy="533400"/>
          </a:xfrm>
          <a:custGeom>
            <a:avLst/>
            <a:gdLst/>
            <a:ahLst/>
            <a:cxnLst/>
            <a:rect l="l" t="t" r="r" b="b"/>
            <a:pathLst>
              <a:path w="131444" h="533400">
                <a:moveTo>
                  <a:pt x="0" y="533400"/>
                </a:moveTo>
                <a:lnTo>
                  <a:pt x="25509" y="532532"/>
                </a:lnTo>
                <a:lnTo>
                  <a:pt x="46339" y="530177"/>
                </a:lnTo>
                <a:lnTo>
                  <a:pt x="60382" y="526702"/>
                </a:lnTo>
                <a:lnTo>
                  <a:pt x="65531" y="522478"/>
                </a:lnTo>
                <a:lnTo>
                  <a:pt x="65531" y="277621"/>
                </a:lnTo>
                <a:lnTo>
                  <a:pt x="70681" y="273343"/>
                </a:lnTo>
                <a:lnTo>
                  <a:pt x="84724" y="269875"/>
                </a:lnTo>
                <a:lnTo>
                  <a:pt x="105554" y="267549"/>
                </a:lnTo>
                <a:lnTo>
                  <a:pt x="131063" y="266700"/>
                </a:lnTo>
                <a:lnTo>
                  <a:pt x="105554" y="265832"/>
                </a:lnTo>
                <a:lnTo>
                  <a:pt x="84724" y="263477"/>
                </a:lnTo>
                <a:lnTo>
                  <a:pt x="70681" y="260002"/>
                </a:lnTo>
                <a:lnTo>
                  <a:pt x="65531" y="255777"/>
                </a:lnTo>
                <a:lnTo>
                  <a:pt x="65531" y="10921"/>
                </a:lnTo>
                <a:lnTo>
                  <a:pt x="60382" y="6697"/>
                </a:lnTo>
                <a:lnTo>
                  <a:pt x="46339" y="3222"/>
                </a:lnTo>
                <a:lnTo>
                  <a:pt x="25509" y="867"/>
                </a:lnTo>
                <a:lnTo>
                  <a:pt x="0" y="0"/>
                </a:lnTo>
              </a:path>
            </a:pathLst>
          </a:custGeom>
          <a:ln w="32004">
            <a:solidFill>
              <a:srgbClr val="2C1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9448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392" y="88138"/>
            <a:ext cx="5911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Example-6:</a:t>
            </a:r>
            <a:r>
              <a:rPr sz="4400" spc="-35" dirty="0"/>
              <a:t> </a:t>
            </a:r>
            <a:r>
              <a:rPr sz="4400" spc="-10" dirty="0"/>
              <a:t>Matrix</a:t>
            </a:r>
            <a:r>
              <a:rPr sz="4400" spc="-5" dirty="0"/>
              <a:t> </a:t>
            </a:r>
            <a:r>
              <a:rPr sz="4400" spc="-50" dirty="0"/>
              <a:t>Vector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4939" y="1029970"/>
            <a:ext cx="8875395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</a:tabLst>
              <a:defRPr/>
            </a:pP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7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(7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7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coulmns).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1D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having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elements.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multiply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the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vector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resultant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proper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543800" cy="2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07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95757"/>
            <a:ext cx="7193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Example-6:</a:t>
            </a:r>
            <a:r>
              <a:rPr sz="4400" spc="-40" dirty="0"/>
              <a:t> </a:t>
            </a:r>
            <a:r>
              <a:rPr sz="4400" spc="-10" dirty="0"/>
              <a:t>Matrix </a:t>
            </a:r>
            <a:r>
              <a:rPr sz="4400" spc="-30" dirty="0"/>
              <a:t>Vector-code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4939" y="1543939"/>
            <a:ext cx="7430770" cy="44519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A[4][4];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 B[4]; int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C[4];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5080" lvl="0" indent="0" algn="l" defTabSz="914400" rtl="0" eaLnBrk="1" fontAlgn="auto" latinLnBrk="0" hangingPunct="1">
              <a:lnSpc>
                <a:spcPts val="317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Get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input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the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“A”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matrix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and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“B”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for(int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i=0;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i&lt;4;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for(int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j=0;j&lt;4;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84150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r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+ A[i][j]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*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B[j];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C[i]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636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394" y="2862452"/>
            <a:ext cx="4053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B80000"/>
                </a:solidFill>
                <a:latin typeface="Comic Sans MS"/>
                <a:cs typeface="Comic Sans MS"/>
              </a:rPr>
              <a:t>Any</a:t>
            </a:r>
            <a:r>
              <a:rPr sz="4400" spc="-70" dirty="0">
                <a:solidFill>
                  <a:srgbClr val="B80000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B80000"/>
                </a:solidFill>
                <a:latin typeface="Comic Sans MS"/>
                <a:cs typeface="Comic Sans MS"/>
              </a:rPr>
              <a:t>Questions!</a:t>
            </a:r>
            <a:endParaRPr sz="4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981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(1)</a:t>
            </a:r>
            <a:r>
              <a:rPr spc="-2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loop</a:t>
            </a:r>
            <a:r>
              <a:rPr spc="-2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Multiple</a:t>
            </a:r>
            <a:r>
              <a:rPr spc="-4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944" y="993927"/>
            <a:ext cx="686054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Consolas"/>
                <a:cs typeface="Consolas"/>
              </a:rPr>
              <a:t>int</a:t>
            </a:r>
            <a:r>
              <a:rPr sz="2800" b="1" spc="-55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i,</a:t>
            </a:r>
            <a:r>
              <a:rPr sz="2800" b="1" spc="-45" dirty="0">
                <a:latin typeface="Consolas"/>
                <a:cs typeface="Consolas"/>
              </a:rPr>
              <a:t> </a:t>
            </a:r>
            <a:r>
              <a:rPr sz="2800" b="1" spc="-25" dirty="0">
                <a:latin typeface="Consolas"/>
                <a:cs typeface="Consolas"/>
              </a:rPr>
              <a:t>j;</a:t>
            </a:r>
            <a:endParaRPr sz="2800">
              <a:latin typeface="Consolas"/>
              <a:cs typeface="Consolas"/>
            </a:endParaRPr>
          </a:p>
          <a:p>
            <a:pPr marL="598170" marR="5080" indent="-586105">
              <a:lnSpc>
                <a:spcPct val="120000"/>
              </a:lnSpc>
            </a:pPr>
            <a:r>
              <a:rPr sz="2800" b="1" dirty="0">
                <a:latin typeface="Consolas"/>
                <a:cs typeface="Consolas"/>
              </a:rPr>
              <a:t>for(i=1,j=2;</a:t>
            </a:r>
            <a:r>
              <a:rPr sz="2800" b="1" spc="-195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i&lt;=3,j&lt;=12;</a:t>
            </a:r>
            <a:r>
              <a:rPr sz="2800" b="1" spc="-18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i++,j=j+2) </a:t>
            </a:r>
            <a:r>
              <a:rPr sz="2800" b="1" dirty="0">
                <a:latin typeface="Consolas"/>
                <a:cs typeface="Consolas"/>
              </a:rPr>
              <a:t>cout&lt;&lt;"\n</a:t>
            </a:r>
            <a:r>
              <a:rPr sz="2800" b="1" spc="-165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i:"&lt;&lt;i&lt;&lt;",</a:t>
            </a:r>
            <a:r>
              <a:rPr sz="2800" b="1" spc="-16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j:"&lt;&lt;j;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44" y="3640912"/>
            <a:ext cx="139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nsolas"/>
                <a:cs typeface="Consolas"/>
              </a:rPr>
              <a:t>Output?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114800"/>
            <a:ext cx="2168652" cy="2435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dirty="0"/>
              <a:t>(1)</a:t>
            </a:r>
            <a:r>
              <a:rPr spc="-6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loop</a:t>
            </a:r>
            <a:r>
              <a:rPr spc="-60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10" dirty="0"/>
              <a:t>Variable</a:t>
            </a:r>
            <a:r>
              <a:rPr spc="-65" dirty="0"/>
              <a:t> </a:t>
            </a:r>
            <a:r>
              <a:rPr spc="-10" dirty="0"/>
              <a:t>Visibility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944" y="1551558"/>
            <a:ext cx="6600825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Courier New"/>
                <a:cs typeface="Courier New"/>
              </a:rPr>
              <a:t>int</a:t>
            </a:r>
            <a:r>
              <a:rPr sz="2400" b="1" spc="-10" dirty="0">
                <a:latin typeface="Courier New"/>
                <a:cs typeface="Courier New"/>
              </a:rPr>
              <a:t> main()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urier New"/>
                <a:cs typeface="Courier New"/>
              </a:rPr>
              <a:t>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1841500" marR="1101725" indent="-914400">
              <a:lnSpc>
                <a:spcPct val="120000"/>
              </a:lnSpc>
              <a:spcBef>
                <a:spcPts val="5"/>
              </a:spcBef>
            </a:pPr>
            <a:r>
              <a:rPr sz="2400" b="1" dirty="0">
                <a:solidFill>
                  <a:srgbClr val="2C13DE"/>
                </a:solidFill>
                <a:latin typeface="Courier New"/>
                <a:cs typeface="Courier New"/>
              </a:rPr>
              <a:t>for</a:t>
            </a:r>
            <a:r>
              <a:rPr sz="2400" b="1" dirty="0">
                <a:latin typeface="Courier New"/>
                <a:cs typeface="Courier New"/>
              </a:rPr>
              <a:t>(int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j=0;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j&lt;10;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j++)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0" dirty="0">
                <a:solidFill>
                  <a:srgbClr val="2C13DE"/>
                </a:solidFill>
                <a:latin typeface="Courier New"/>
                <a:cs typeface="Courier New"/>
              </a:rPr>
              <a:t>{ </a:t>
            </a:r>
            <a:r>
              <a:rPr sz="2400" b="1" dirty="0">
                <a:latin typeface="Courier New"/>
                <a:cs typeface="Courier New"/>
              </a:rPr>
              <a:t>k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j*j;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urier New"/>
                <a:cs typeface="Courier New"/>
              </a:rPr>
              <a:t>cout&lt;&lt;“\nValue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of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k: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“&lt;&lt;k;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b="1" spc="-50" dirty="0">
                <a:solidFill>
                  <a:srgbClr val="2C13D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927100" marR="919480">
              <a:lnSpc>
                <a:spcPct val="120000"/>
              </a:lnSpc>
            </a:pPr>
            <a:r>
              <a:rPr sz="2400" b="1" dirty="0">
                <a:latin typeface="Courier New"/>
                <a:cs typeface="Courier New"/>
              </a:rPr>
              <a:t>//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23;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cannot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this! </a:t>
            </a:r>
            <a:r>
              <a:rPr sz="2400" b="1" dirty="0">
                <a:latin typeface="Courier New"/>
                <a:cs typeface="Courier New"/>
              </a:rPr>
              <a:t>return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18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5"/>
              </a:spcBef>
            </a:pPr>
            <a:r>
              <a:rPr dirty="0"/>
              <a:t>(1)</a:t>
            </a:r>
            <a:r>
              <a:rPr spc="-4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loop</a:t>
            </a:r>
            <a:r>
              <a:rPr spc="-2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optional</a:t>
            </a:r>
            <a:r>
              <a:rPr spc="-4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9144" y="896111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946" y="905662"/>
            <a:ext cx="4314190" cy="47631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j=0;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2C13DE"/>
                </a:solidFill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(;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j&lt;10;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j++)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cout&lt;&lt;“\nHello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world“;</a:t>
            </a:r>
            <a:endParaRPr sz="2800">
              <a:latin typeface="Calibri"/>
              <a:cs typeface="Calibri"/>
            </a:endParaRPr>
          </a:p>
          <a:p>
            <a:pPr marL="106045" marR="2679065">
              <a:lnSpc>
                <a:spcPct val="120000"/>
              </a:lnSpc>
              <a:spcBef>
                <a:spcPts val="1010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j=0; </a:t>
            </a:r>
            <a:r>
              <a:rPr sz="2800" dirty="0">
                <a:solidFill>
                  <a:srgbClr val="2C13DE"/>
                </a:solidFill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(;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j&lt;10;)</a:t>
            </a:r>
            <a:endParaRPr sz="28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670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48945" marR="482600">
              <a:lnSpc>
                <a:spcPts val="4040"/>
              </a:lnSpc>
              <a:spcBef>
                <a:spcPts val="240"/>
              </a:spcBef>
            </a:pPr>
            <a:r>
              <a:rPr sz="2800" dirty="0">
                <a:latin typeface="Calibri"/>
                <a:cs typeface="Calibri"/>
              </a:rPr>
              <a:t>cout&lt;&lt;“\nHello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world“; </a:t>
            </a:r>
            <a:r>
              <a:rPr sz="2800" spc="-20" dirty="0">
                <a:latin typeface="Calibri"/>
                <a:cs typeface="Calibri"/>
              </a:rPr>
              <a:t>j++;</a:t>
            </a:r>
            <a:endParaRPr sz="28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420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637" y="2603754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32004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946" y="5793508"/>
            <a:ext cx="36442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2C13DE"/>
                </a:solidFill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(;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;)</a:t>
            </a:r>
            <a:endParaRPr sz="28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cout&lt;&lt;“\nHello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world“;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106" y="5791961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32004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673" y="6087388"/>
            <a:ext cx="5715635" cy="171450"/>
          </a:xfrm>
          <a:custGeom>
            <a:avLst/>
            <a:gdLst/>
            <a:ahLst/>
            <a:cxnLst/>
            <a:rect l="l" t="t" r="r" b="b"/>
            <a:pathLst>
              <a:path w="5715634" h="171450">
                <a:moveTo>
                  <a:pt x="149651" y="0"/>
                </a:moveTo>
                <a:lnTo>
                  <a:pt x="142455" y="2439"/>
                </a:lnTo>
                <a:lnTo>
                  <a:pt x="0" y="85573"/>
                </a:lnTo>
                <a:lnTo>
                  <a:pt x="142455" y="168707"/>
                </a:lnTo>
                <a:lnTo>
                  <a:pt x="149651" y="171147"/>
                </a:lnTo>
                <a:lnTo>
                  <a:pt x="156965" y="170670"/>
                </a:lnTo>
                <a:lnTo>
                  <a:pt x="163565" y="167497"/>
                </a:lnTo>
                <a:lnTo>
                  <a:pt x="168617" y="161849"/>
                </a:lnTo>
                <a:lnTo>
                  <a:pt x="171011" y="154688"/>
                </a:lnTo>
                <a:lnTo>
                  <a:pt x="170522" y="147400"/>
                </a:lnTo>
                <a:lnTo>
                  <a:pt x="167367" y="140822"/>
                </a:lnTo>
                <a:lnTo>
                  <a:pt x="161759" y="135789"/>
                </a:lnTo>
                <a:lnTo>
                  <a:pt x="108309" y="104623"/>
                </a:lnTo>
                <a:lnTo>
                  <a:pt x="37757" y="104623"/>
                </a:lnTo>
                <a:lnTo>
                  <a:pt x="37757" y="66523"/>
                </a:lnTo>
                <a:lnTo>
                  <a:pt x="108309" y="66523"/>
                </a:lnTo>
                <a:lnTo>
                  <a:pt x="161759" y="35357"/>
                </a:lnTo>
                <a:lnTo>
                  <a:pt x="167367" y="30325"/>
                </a:lnTo>
                <a:lnTo>
                  <a:pt x="170522" y="23747"/>
                </a:lnTo>
                <a:lnTo>
                  <a:pt x="171011" y="16459"/>
                </a:lnTo>
                <a:lnTo>
                  <a:pt x="168617" y="9297"/>
                </a:lnTo>
                <a:lnTo>
                  <a:pt x="163565" y="3650"/>
                </a:lnTo>
                <a:lnTo>
                  <a:pt x="156965" y="477"/>
                </a:lnTo>
                <a:lnTo>
                  <a:pt x="149651" y="0"/>
                </a:lnTo>
                <a:close/>
              </a:path>
              <a:path w="5715634" h="171450">
                <a:moveTo>
                  <a:pt x="108309" y="66523"/>
                </a:moveTo>
                <a:lnTo>
                  <a:pt x="37757" y="66523"/>
                </a:lnTo>
                <a:lnTo>
                  <a:pt x="37757" y="104623"/>
                </a:lnTo>
                <a:lnTo>
                  <a:pt x="108309" y="104623"/>
                </a:lnTo>
                <a:lnTo>
                  <a:pt x="103865" y="102032"/>
                </a:lnTo>
                <a:lnTo>
                  <a:pt x="47409" y="102032"/>
                </a:lnTo>
                <a:lnTo>
                  <a:pt x="47409" y="69114"/>
                </a:lnTo>
                <a:lnTo>
                  <a:pt x="103865" y="69114"/>
                </a:lnTo>
                <a:lnTo>
                  <a:pt x="108309" y="66523"/>
                </a:lnTo>
                <a:close/>
              </a:path>
              <a:path w="5715634" h="171450">
                <a:moveTo>
                  <a:pt x="5715088" y="66523"/>
                </a:moveTo>
                <a:lnTo>
                  <a:pt x="108309" y="66523"/>
                </a:lnTo>
                <a:lnTo>
                  <a:pt x="75637" y="85573"/>
                </a:lnTo>
                <a:lnTo>
                  <a:pt x="108309" y="104623"/>
                </a:lnTo>
                <a:lnTo>
                  <a:pt x="5715088" y="104623"/>
                </a:lnTo>
                <a:lnTo>
                  <a:pt x="5715088" y="66523"/>
                </a:lnTo>
                <a:close/>
              </a:path>
              <a:path w="5715634" h="171450">
                <a:moveTo>
                  <a:pt x="47409" y="69114"/>
                </a:moveTo>
                <a:lnTo>
                  <a:pt x="47409" y="102032"/>
                </a:lnTo>
                <a:lnTo>
                  <a:pt x="75637" y="85573"/>
                </a:lnTo>
                <a:lnTo>
                  <a:pt x="47409" y="69114"/>
                </a:lnTo>
                <a:close/>
              </a:path>
              <a:path w="5715634" h="171450">
                <a:moveTo>
                  <a:pt x="75637" y="85573"/>
                </a:moveTo>
                <a:lnTo>
                  <a:pt x="47409" y="102032"/>
                </a:lnTo>
                <a:lnTo>
                  <a:pt x="103865" y="102032"/>
                </a:lnTo>
                <a:lnTo>
                  <a:pt x="75637" y="85573"/>
                </a:lnTo>
                <a:close/>
              </a:path>
              <a:path w="5715634" h="171450">
                <a:moveTo>
                  <a:pt x="103865" y="69114"/>
                </a:moveTo>
                <a:lnTo>
                  <a:pt x="47409" y="69114"/>
                </a:lnTo>
                <a:lnTo>
                  <a:pt x="75637" y="85573"/>
                </a:lnTo>
                <a:lnTo>
                  <a:pt x="103865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9046" y="5986678"/>
            <a:ext cx="1976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Infinite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loop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(it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never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terminates)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3221355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85" dirty="0"/>
              <a:t> </a:t>
            </a:r>
            <a:r>
              <a:rPr spc="-20" dirty="0"/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944" y="993927"/>
            <a:ext cx="744728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b="1" dirty="0">
                <a:latin typeface="Consolas"/>
                <a:cs typeface="Consolas"/>
              </a:rPr>
              <a:t>int</a:t>
            </a:r>
            <a:r>
              <a:rPr sz="2800" b="1" spc="-35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i</a:t>
            </a:r>
            <a:r>
              <a:rPr sz="2800" b="1" spc="-40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=</a:t>
            </a:r>
            <a:r>
              <a:rPr sz="2800" b="1" spc="-25" dirty="0">
                <a:latin typeface="Consolas"/>
                <a:cs typeface="Consolas"/>
              </a:rPr>
              <a:t> 10; </a:t>
            </a:r>
            <a:r>
              <a:rPr sz="2800" b="1" spc="-10" dirty="0">
                <a:latin typeface="Consolas"/>
                <a:cs typeface="Consolas"/>
              </a:rPr>
              <a:t>for(cout&lt;&lt;“Starting…”;i;cout&lt;&lt;i&lt;&lt;endl)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30" dirty="0">
                <a:latin typeface="Consolas"/>
                <a:cs typeface="Consolas"/>
              </a:rPr>
              <a:t>--</a:t>
            </a:r>
            <a:r>
              <a:rPr sz="2800" b="1" spc="-25" dirty="0">
                <a:latin typeface="Consolas"/>
                <a:cs typeface="Consolas"/>
              </a:rPr>
              <a:t>i;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nsolas"/>
                <a:cs typeface="Consolas"/>
              </a:rPr>
              <a:t>Output?</a:t>
            </a:r>
            <a:endParaRPr sz="2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055876"/>
            <a:ext cx="1676399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429000"/>
            <a:ext cx="2426207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472" y="2244674"/>
            <a:ext cx="2462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B80000"/>
                  </a:solidFill>
                </a:uFill>
              </a:rPr>
              <a:t>while</a:t>
            </a:r>
            <a:r>
              <a:rPr u="sng" spc="-25" dirty="0">
                <a:uFill>
                  <a:solidFill>
                    <a:srgbClr val="B80000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B80000"/>
                  </a:solidFill>
                </a:uFill>
              </a:rPr>
              <a:t>loop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2917825">
              <a:lnSpc>
                <a:spcPct val="100000"/>
              </a:lnSpc>
              <a:spcBef>
                <a:spcPts val="100"/>
              </a:spcBef>
            </a:pPr>
            <a:r>
              <a:rPr dirty="0"/>
              <a:t>while</a:t>
            </a:r>
            <a:r>
              <a:rPr spc="-40" dirty="0"/>
              <a:t>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392" y="921765"/>
            <a:ext cx="867981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for</a:t>
            </a:r>
            <a:r>
              <a:rPr sz="3200" b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3200" b="1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does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something</a:t>
            </a:r>
            <a:r>
              <a:rPr sz="32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fixed</a:t>
            </a:r>
            <a:r>
              <a:rPr sz="3200" b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number</a:t>
            </a:r>
            <a:r>
              <a:rPr sz="32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of</a:t>
            </a:r>
            <a:r>
              <a:rPr sz="3200" b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times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4318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don’t</a:t>
            </a:r>
            <a:r>
              <a:rPr sz="32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know</a:t>
            </a:r>
            <a:r>
              <a:rPr sz="32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times</a:t>
            </a:r>
            <a:r>
              <a:rPr sz="32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want</a:t>
            </a:r>
            <a:r>
              <a:rPr sz="32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2E1BC6"/>
                </a:solidFill>
                <a:latin typeface="Calibri"/>
                <a:cs typeface="Calibri"/>
              </a:rPr>
              <a:t>to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do</a:t>
            </a:r>
            <a:r>
              <a:rPr sz="32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something</a:t>
            </a:r>
            <a:r>
              <a:rPr sz="3200" b="1" spc="-8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before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start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loop?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33591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different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kind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used: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while</a:t>
            </a:r>
            <a:r>
              <a:rPr sz="3200" b="1" spc="-1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B80000"/>
                </a:solidFill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3917" y="50038"/>
            <a:ext cx="4375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while</a:t>
            </a:r>
            <a:r>
              <a:rPr spc="-40" dirty="0"/>
              <a:t> </a:t>
            </a:r>
            <a:r>
              <a:rPr dirty="0"/>
              <a:t>loop</a:t>
            </a:r>
            <a:r>
              <a:rPr spc="-1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syntax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14726" y="990600"/>
            <a:ext cx="6019800" cy="1464945"/>
            <a:chOff x="2514726" y="990600"/>
            <a:chExt cx="6019800" cy="1464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199" y="990600"/>
              <a:ext cx="5791200" cy="14645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726" y="2105906"/>
              <a:ext cx="763270" cy="171450"/>
            </a:xfrm>
            <a:custGeom>
              <a:avLst/>
              <a:gdLst/>
              <a:ahLst/>
              <a:cxnLst/>
              <a:rect l="l" t="t" r="r" b="b"/>
              <a:pathLst>
                <a:path w="763270" h="171450">
                  <a:moveTo>
                    <a:pt x="653916" y="105901"/>
                  </a:moveTo>
                  <a:lnTo>
                    <a:pt x="599567" y="135389"/>
                  </a:lnTo>
                  <a:lnTo>
                    <a:pt x="593748" y="140204"/>
                  </a:lnTo>
                  <a:lnTo>
                    <a:pt x="590359" y="146661"/>
                  </a:lnTo>
                  <a:lnTo>
                    <a:pt x="589637" y="153927"/>
                  </a:lnTo>
                  <a:lnTo>
                    <a:pt x="591820" y="161170"/>
                  </a:lnTo>
                  <a:lnTo>
                    <a:pt x="596707" y="166987"/>
                  </a:lnTo>
                  <a:lnTo>
                    <a:pt x="603202" y="170362"/>
                  </a:lnTo>
                  <a:lnTo>
                    <a:pt x="610483" y="171047"/>
                  </a:lnTo>
                  <a:lnTo>
                    <a:pt x="617728" y="168790"/>
                  </a:lnTo>
                  <a:lnTo>
                    <a:pt x="729725" y="108084"/>
                  </a:lnTo>
                  <a:lnTo>
                    <a:pt x="724281" y="108084"/>
                  </a:lnTo>
                  <a:lnTo>
                    <a:pt x="653916" y="105901"/>
                  </a:lnTo>
                  <a:close/>
                </a:path>
                <a:path w="763270" h="171450">
                  <a:moveTo>
                    <a:pt x="687196" y="87844"/>
                  </a:moveTo>
                  <a:lnTo>
                    <a:pt x="653916" y="105901"/>
                  </a:lnTo>
                  <a:lnTo>
                    <a:pt x="724281" y="108084"/>
                  </a:lnTo>
                  <a:lnTo>
                    <a:pt x="724378" y="105163"/>
                  </a:lnTo>
                  <a:lnTo>
                    <a:pt x="714883" y="105163"/>
                  </a:lnTo>
                  <a:lnTo>
                    <a:pt x="687196" y="87844"/>
                  </a:lnTo>
                  <a:close/>
                </a:path>
                <a:path w="763270" h="171450">
                  <a:moveTo>
                    <a:pt x="615755" y="0"/>
                  </a:moveTo>
                  <a:lnTo>
                    <a:pt x="608488" y="230"/>
                  </a:lnTo>
                  <a:lnTo>
                    <a:pt x="601841" y="3175"/>
                  </a:lnTo>
                  <a:lnTo>
                    <a:pt x="596646" y="8643"/>
                  </a:lnTo>
                  <a:lnTo>
                    <a:pt x="593971" y="15769"/>
                  </a:lnTo>
                  <a:lnTo>
                    <a:pt x="594201" y="23074"/>
                  </a:lnTo>
                  <a:lnTo>
                    <a:pt x="597146" y="29735"/>
                  </a:lnTo>
                  <a:lnTo>
                    <a:pt x="602615" y="34932"/>
                  </a:lnTo>
                  <a:lnTo>
                    <a:pt x="655154" y="67800"/>
                  </a:lnTo>
                  <a:lnTo>
                    <a:pt x="725551" y="69984"/>
                  </a:lnTo>
                  <a:lnTo>
                    <a:pt x="724281" y="108084"/>
                  </a:lnTo>
                  <a:lnTo>
                    <a:pt x="729725" y="108084"/>
                  </a:lnTo>
                  <a:lnTo>
                    <a:pt x="762762" y="90177"/>
                  </a:lnTo>
                  <a:lnTo>
                    <a:pt x="622808" y="2674"/>
                  </a:lnTo>
                  <a:lnTo>
                    <a:pt x="615755" y="0"/>
                  </a:lnTo>
                  <a:close/>
                </a:path>
                <a:path w="763270" h="171450">
                  <a:moveTo>
                    <a:pt x="1270" y="47505"/>
                  </a:moveTo>
                  <a:lnTo>
                    <a:pt x="0" y="85605"/>
                  </a:lnTo>
                  <a:lnTo>
                    <a:pt x="653916" y="105901"/>
                  </a:lnTo>
                  <a:lnTo>
                    <a:pt x="687196" y="87844"/>
                  </a:lnTo>
                  <a:lnTo>
                    <a:pt x="655154" y="67800"/>
                  </a:lnTo>
                  <a:lnTo>
                    <a:pt x="1270" y="47505"/>
                  </a:lnTo>
                  <a:close/>
                </a:path>
                <a:path w="763270" h="171450">
                  <a:moveTo>
                    <a:pt x="715899" y="72270"/>
                  </a:moveTo>
                  <a:lnTo>
                    <a:pt x="687196" y="87844"/>
                  </a:lnTo>
                  <a:lnTo>
                    <a:pt x="714883" y="105163"/>
                  </a:lnTo>
                  <a:lnTo>
                    <a:pt x="715899" y="72270"/>
                  </a:lnTo>
                  <a:close/>
                </a:path>
                <a:path w="763270" h="171450">
                  <a:moveTo>
                    <a:pt x="725474" y="72270"/>
                  </a:moveTo>
                  <a:lnTo>
                    <a:pt x="715899" y="72270"/>
                  </a:lnTo>
                  <a:lnTo>
                    <a:pt x="714883" y="105163"/>
                  </a:lnTo>
                  <a:lnTo>
                    <a:pt x="724378" y="105163"/>
                  </a:lnTo>
                  <a:lnTo>
                    <a:pt x="725474" y="72270"/>
                  </a:lnTo>
                  <a:close/>
                </a:path>
                <a:path w="763270" h="171450">
                  <a:moveTo>
                    <a:pt x="655154" y="67800"/>
                  </a:moveTo>
                  <a:lnTo>
                    <a:pt x="687196" y="87844"/>
                  </a:lnTo>
                  <a:lnTo>
                    <a:pt x="715899" y="72270"/>
                  </a:lnTo>
                  <a:lnTo>
                    <a:pt x="725474" y="72270"/>
                  </a:lnTo>
                  <a:lnTo>
                    <a:pt x="725551" y="69984"/>
                  </a:lnTo>
                  <a:lnTo>
                    <a:pt x="655154" y="6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451" y="1596339"/>
            <a:ext cx="2358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2400" b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alibri"/>
                <a:cs typeface="Calibri"/>
              </a:rPr>
              <a:t>body</a:t>
            </a:r>
            <a:r>
              <a:rPr sz="2400" b="1" spc="-1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1BC6"/>
                </a:solidFill>
                <a:latin typeface="Calibri"/>
                <a:cs typeface="Calibri"/>
              </a:rPr>
              <a:t>contain</a:t>
            </a:r>
            <a:endParaRPr sz="2400">
              <a:latin typeface="Calibri"/>
              <a:cs typeface="Calibri"/>
            </a:endParaRPr>
          </a:p>
          <a:p>
            <a:pPr marL="68580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E1BC6"/>
                </a:solidFill>
                <a:latin typeface="Calibri"/>
                <a:cs typeface="Calibri"/>
              </a:rPr>
              <a:t>single</a:t>
            </a:r>
            <a:r>
              <a:rPr sz="2400" b="1" spc="-9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1BC6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91561" y="2895600"/>
            <a:ext cx="5409565" cy="3733800"/>
            <a:chOff x="2591561" y="2895600"/>
            <a:chExt cx="5409565" cy="3733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199" y="2895600"/>
              <a:ext cx="5257800" cy="3733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91561" y="5020583"/>
              <a:ext cx="686435" cy="171450"/>
            </a:xfrm>
            <a:custGeom>
              <a:avLst/>
              <a:gdLst/>
              <a:ahLst/>
              <a:cxnLst/>
              <a:rect l="l" t="t" r="r" b="b"/>
              <a:pathLst>
                <a:path w="686435" h="171450">
                  <a:moveTo>
                    <a:pt x="610126" y="85578"/>
                  </a:moveTo>
                  <a:lnTo>
                    <a:pt x="524129" y="135743"/>
                  </a:lnTo>
                  <a:lnTo>
                    <a:pt x="518521" y="140795"/>
                  </a:lnTo>
                  <a:lnTo>
                    <a:pt x="515366" y="147395"/>
                  </a:lnTo>
                  <a:lnTo>
                    <a:pt x="514877" y="154709"/>
                  </a:lnTo>
                  <a:lnTo>
                    <a:pt x="517270" y="161905"/>
                  </a:lnTo>
                  <a:lnTo>
                    <a:pt x="522323" y="167512"/>
                  </a:lnTo>
                  <a:lnTo>
                    <a:pt x="528923" y="170668"/>
                  </a:lnTo>
                  <a:lnTo>
                    <a:pt x="536237" y="171156"/>
                  </a:lnTo>
                  <a:lnTo>
                    <a:pt x="543432" y="168763"/>
                  </a:lnTo>
                  <a:lnTo>
                    <a:pt x="653294" y="104628"/>
                  </a:lnTo>
                  <a:lnTo>
                    <a:pt x="648081" y="104628"/>
                  </a:lnTo>
                  <a:lnTo>
                    <a:pt x="648081" y="102088"/>
                  </a:lnTo>
                  <a:lnTo>
                    <a:pt x="638429" y="102088"/>
                  </a:lnTo>
                  <a:lnTo>
                    <a:pt x="610126" y="85578"/>
                  </a:lnTo>
                  <a:close/>
                </a:path>
                <a:path w="686435" h="171450">
                  <a:moveTo>
                    <a:pt x="577469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577469" y="104628"/>
                  </a:lnTo>
                  <a:lnTo>
                    <a:pt x="610126" y="85578"/>
                  </a:lnTo>
                  <a:lnTo>
                    <a:pt x="577469" y="66528"/>
                  </a:lnTo>
                  <a:close/>
                </a:path>
                <a:path w="686435" h="171450">
                  <a:moveTo>
                    <a:pt x="653294" y="66528"/>
                  </a:moveTo>
                  <a:lnTo>
                    <a:pt x="648081" y="66528"/>
                  </a:lnTo>
                  <a:lnTo>
                    <a:pt x="648081" y="104628"/>
                  </a:lnTo>
                  <a:lnTo>
                    <a:pt x="653294" y="104628"/>
                  </a:lnTo>
                  <a:lnTo>
                    <a:pt x="685926" y="85578"/>
                  </a:lnTo>
                  <a:lnTo>
                    <a:pt x="653294" y="66528"/>
                  </a:lnTo>
                  <a:close/>
                </a:path>
                <a:path w="686435" h="171450">
                  <a:moveTo>
                    <a:pt x="638429" y="69068"/>
                  </a:moveTo>
                  <a:lnTo>
                    <a:pt x="610126" y="85578"/>
                  </a:lnTo>
                  <a:lnTo>
                    <a:pt x="638429" y="102088"/>
                  </a:lnTo>
                  <a:lnTo>
                    <a:pt x="638429" y="69068"/>
                  </a:lnTo>
                  <a:close/>
                </a:path>
                <a:path w="686435" h="171450">
                  <a:moveTo>
                    <a:pt x="648081" y="69068"/>
                  </a:moveTo>
                  <a:lnTo>
                    <a:pt x="638429" y="69068"/>
                  </a:lnTo>
                  <a:lnTo>
                    <a:pt x="638429" y="102088"/>
                  </a:lnTo>
                  <a:lnTo>
                    <a:pt x="648081" y="102088"/>
                  </a:lnTo>
                  <a:lnTo>
                    <a:pt x="648081" y="69068"/>
                  </a:lnTo>
                  <a:close/>
                </a:path>
                <a:path w="686435" h="171450">
                  <a:moveTo>
                    <a:pt x="536237" y="0"/>
                  </a:moveTo>
                  <a:lnTo>
                    <a:pt x="528923" y="488"/>
                  </a:lnTo>
                  <a:lnTo>
                    <a:pt x="522323" y="3643"/>
                  </a:lnTo>
                  <a:lnTo>
                    <a:pt x="517270" y="9251"/>
                  </a:lnTo>
                  <a:lnTo>
                    <a:pt x="514877" y="16446"/>
                  </a:lnTo>
                  <a:lnTo>
                    <a:pt x="515366" y="23760"/>
                  </a:lnTo>
                  <a:lnTo>
                    <a:pt x="518521" y="30360"/>
                  </a:lnTo>
                  <a:lnTo>
                    <a:pt x="524129" y="35413"/>
                  </a:lnTo>
                  <a:lnTo>
                    <a:pt x="610126" y="85578"/>
                  </a:lnTo>
                  <a:lnTo>
                    <a:pt x="638429" y="69068"/>
                  </a:lnTo>
                  <a:lnTo>
                    <a:pt x="648081" y="69068"/>
                  </a:lnTo>
                  <a:lnTo>
                    <a:pt x="648081" y="66528"/>
                  </a:lnTo>
                  <a:lnTo>
                    <a:pt x="653294" y="66528"/>
                  </a:lnTo>
                  <a:lnTo>
                    <a:pt x="543432" y="2393"/>
                  </a:lnTo>
                  <a:lnTo>
                    <a:pt x="536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56" y="4586478"/>
            <a:ext cx="2466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2400" b="1" spc="-2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alibri"/>
                <a:cs typeface="Calibri"/>
              </a:rPr>
              <a:t>body </a:t>
            </a:r>
            <a:r>
              <a:rPr sz="2400" b="1" spc="-10" dirty="0">
                <a:solidFill>
                  <a:srgbClr val="2E1BC6"/>
                </a:solidFill>
                <a:latin typeface="Calibri"/>
                <a:cs typeface="Calibri"/>
              </a:rPr>
              <a:t>contain </a:t>
            </a:r>
            <a:r>
              <a:rPr sz="2400" b="1" dirty="0">
                <a:solidFill>
                  <a:srgbClr val="2E1BC6"/>
                </a:solidFill>
                <a:latin typeface="Calibri"/>
                <a:cs typeface="Calibri"/>
              </a:rPr>
              <a:t>Multiple</a:t>
            </a:r>
            <a:r>
              <a:rPr sz="2400" b="1" spc="-10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1BC6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210024"/>
            <a:ext cx="529463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53055">
              <a:lnSpc>
                <a:spcPct val="14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710"/>
              </a:lnSpc>
              <a:spcBef>
                <a:spcPts val="380"/>
              </a:spcBef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“\nWelcome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 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547" y="975360"/>
            <a:ext cx="4817745" cy="844550"/>
            <a:chOff x="193547" y="975360"/>
            <a:chExt cx="4817745" cy="844550"/>
          </a:xfrm>
        </p:grpSpPr>
        <p:sp>
          <p:nvSpPr>
            <p:cNvPr id="5" name="object 5"/>
            <p:cNvSpPr/>
            <p:nvPr/>
          </p:nvSpPr>
          <p:spPr>
            <a:xfrm>
              <a:off x="199643" y="1429512"/>
              <a:ext cx="3095625" cy="384175"/>
            </a:xfrm>
            <a:custGeom>
              <a:avLst/>
              <a:gdLst/>
              <a:ahLst/>
              <a:cxnLst/>
              <a:rect l="l" t="t" r="r" b="b"/>
              <a:pathLst>
                <a:path w="3095625" h="384175">
                  <a:moveTo>
                    <a:pt x="309524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3095244" y="384048"/>
                  </a:lnTo>
                  <a:lnTo>
                    <a:pt x="3095244" y="0"/>
                  </a:lnTo>
                  <a:close/>
                </a:path>
              </a:pathLst>
            </a:custGeom>
            <a:solidFill>
              <a:srgbClr val="4F81BC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643" y="1429512"/>
              <a:ext cx="3095625" cy="384175"/>
            </a:xfrm>
            <a:custGeom>
              <a:avLst/>
              <a:gdLst/>
              <a:ahLst/>
              <a:cxnLst/>
              <a:rect l="l" t="t" r="r" b="b"/>
              <a:pathLst>
                <a:path w="3095625" h="384175">
                  <a:moveTo>
                    <a:pt x="0" y="384048"/>
                  </a:moveTo>
                  <a:lnTo>
                    <a:pt x="3095244" y="384048"/>
                  </a:lnTo>
                  <a:lnTo>
                    <a:pt x="3095244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1422" y="981456"/>
              <a:ext cx="2763520" cy="681355"/>
            </a:xfrm>
            <a:custGeom>
              <a:avLst/>
              <a:gdLst/>
              <a:ahLst/>
              <a:cxnLst/>
              <a:rect l="l" t="t" r="r" b="b"/>
              <a:pathLst>
                <a:path w="2763520" h="681355">
                  <a:moveTo>
                    <a:pt x="1670812" y="384048"/>
                  </a:moveTo>
                  <a:lnTo>
                    <a:pt x="1202563" y="384048"/>
                  </a:lnTo>
                  <a:lnTo>
                    <a:pt x="0" y="680847"/>
                  </a:lnTo>
                  <a:lnTo>
                    <a:pt x="1670812" y="384048"/>
                  </a:lnTo>
                  <a:close/>
                </a:path>
                <a:path w="2763520" h="681355">
                  <a:moveTo>
                    <a:pt x="2699385" y="0"/>
                  </a:moveTo>
                  <a:lnTo>
                    <a:pt x="954404" y="0"/>
                  </a:lnTo>
                  <a:lnTo>
                    <a:pt x="929509" y="5036"/>
                  </a:lnTo>
                  <a:lnTo>
                    <a:pt x="909161" y="18764"/>
                  </a:lnTo>
                  <a:lnTo>
                    <a:pt x="895433" y="39112"/>
                  </a:lnTo>
                  <a:lnTo>
                    <a:pt x="890396" y="64008"/>
                  </a:lnTo>
                  <a:lnTo>
                    <a:pt x="890396" y="320040"/>
                  </a:lnTo>
                  <a:lnTo>
                    <a:pt x="895433" y="344935"/>
                  </a:lnTo>
                  <a:lnTo>
                    <a:pt x="909161" y="365283"/>
                  </a:lnTo>
                  <a:lnTo>
                    <a:pt x="929509" y="379011"/>
                  </a:lnTo>
                  <a:lnTo>
                    <a:pt x="954404" y="384048"/>
                  </a:lnTo>
                  <a:lnTo>
                    <a:pt x="2699385" y="384048"/>
                  </a:lnTo>
                  <a:lnTo>
                    <a:pt x="2724280" y="379011"/>
                  </a:lnTo>
                  <a:lnTo>
                    <a:pt x="2744628" y="365283"/>
                  </a:lnTo>
                  <a:lnTo>
                    <a:pt x="2758356" y="344935"/>
                  </a:lnTo>
                  <a:lnTo>
                    <a:pt x="2763392" y="320040"/>
                  </a:lnTo>
                  <a:lnTo>
                    <a:pt x="2763392" y="64008"/>
                  </a:lnTo>
                  <a:lnTo>
                    <a:pt x="2758356" y="39112"/>
                  </a:lnTo>
                  <a:lnTo>
                    <a:pt x="2744628" y="18764"/>
                  </a:lnTo>
                  <a:lnTo>
                    <a:pt x="2724280" y="5036"/>
                  </a:lnTo>
                  <a:lnTo>
                    <a:pt x="269938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1422" y="981456"/>
              <a:ext cx="2763520" cy="681355"/>
            </a:xfrm>
            <a:custGeom>
              <a:avLst/>
              <a:gdLst/>
              <a:ahLst/>
              <a:cxnLst/>
              <a:rect l="l" t="t" r="r" b="b"/>
              <a:pathLst>
                <a:path w="2763520" h="681355">
                  <a:moveTo>
                    <a:pt x="890396" y="64008"/>
                  </a:moveTo>
                  <a:lnTo>
                    <a:pt x="895433" y="39112"/>
                  </a:lnTo>
                  <a:lnTo>
                    <a:pt x="909161" y="18764"/>
                  </a:lnTo>
                  <a:lnTo>
                    <a:pt x="929509" y="5036"/>
                  </a:lnTo>
                  <a:lnTo>
                    <a:pt x="954404" y="0"/>
                  </a:lnTo>
                  <a:lnTo>
                    <a:pt x="1202563" y="0"/>
                  </a:lnTo>
                  <a:lnTo>
                    <a:pt x="1670812" y="0"/>
                  </a:lnTo>
                  <a:lnTo>
                    <a:pt x="2699385" y="0"/>
                  </a:lnTo>
                  <a:lnTo>
                    <a:pt x="2724280" y="5036"/>
                  </a:lnTo>
                  <a:lnTo>
                    <a:pt x="2744628" y="18764"/>
                  </a:lnTo>
                  <a:lnTo>
                    <a:pt x="2758356" y="39112"/>
                  </a:lnTo>
                  <a:lnTo>
                    <a:pt x="2763392" y="64008"/>
                  </a:lnTo>
                  <a:lnTo>
                    <a:pt x="2763392" y="224028"/>
                  </a:lnTo>
                  <a:lnTo>
                    <a:pt x="2763392" y="320040"/>
                  </a:lnTo>
                  <a:lnTo>
                    <a:pt x="2758356" y="344935"/>
                  </a:lnTo>
                  <a:lnTo>
                    <a:pt x="2744628" y="365283"/>
                  </a:lnTo>
                  <a:lnTo>
                    <a:pt x="2724280" y="379011"/>
                  </a:lnTo>
                  <a:lnTo>
                    <a:pt x="2699385" y="384048"/>
                  </a:lnTo>
                  <a:lnTo>
                    <a:pt x="1670812" y="384048"/>
                  </a:lnTo>
                  <a:lnTo>
                    <a:pt x="0" y="680847"/>
                  </a:lnTo>
                  <a:lnTo>
                    <a:pt x="1202563" y="384048"/>
                  </a:lnTo>
                  <a:lnTo>
                    <a:pt x="954404" y="384048"/>
                  </a:lnTo>
                  <a:lnTo>
                    <a:pt x="929509" y="379011"/>
                  </a:lnTo>
                  <a:lnTo>
                    <a:pt x="909161" y="365283"/>
                  </a:lnTo>
                  <a:lnTo>
                    <a:pt x="895433" y="344935"/>
                  </a:lnTo>
                  <a:lnTo>
                    <a:pt x="890396" y="320040"/>
                  </a:lnTo>
                  <a:lnTo>
                    <a:pt x="890396" y="224028"/>
                  </a:lnTo>
                  <a:lnTo>
                    <a:pt x="890396" y="640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9911" y="1017778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Initialize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210024"/>
            <a:ext cx="2446655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2405095"/>
            <a:ext cx="4962525" cy="241554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710"/>
              </a:lnSpc>
              <a:spcBef>
                <a:spcPts val="375"/>
              </a:spcBef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"Welcome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 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5708" y="1189989"/>
            <a:ext cx="2796540" cy="1009015"/>
            <a:chOff x="3005708" y="1189989"/>
            <a:chExt cx="2796540" cy="1009015"/>
          </a:xfrm>
        </p:grpSpPr>
        <p:sp>
          <p:nvSpPr>
            <p:cNvPr id="6" name="object 6"/>
            <p:cNvSpPr/>
            <p:nvPr/>
          </p:nvSpPr>
          <p:spPr>
            <a:xfrm>
              <a:off x="3012058" y="1196339"/>
              <a:ext cx="2783840" cy="996315"/>
            </a:xfrm>
            <a:custGeom>
              <a:avLst/>
              <a:gdLst/>
              <a:ahLst/>
              <a:cxnLst/>
              <a:rect l="l" t="t" r="r" b="b"/>
              <a:pathLst>
                <a:path w="2783840" h="996314">
                  <a:moveTo>
                    <a:pt x="1440433" y="385572"/>
                  </a:moveTo>
                  <a:lnTo>
                    <a:pt x="864743" y="385572"/>
                  </a:lnTo>
                  <a:lnTo>
                    <a:pt x="0" y="995807"/>
                  </a:lnTo>
                  <a:lnTo>
                    <a:pt x="1440433" y="385572"/>
                  </a:lnTo>
                  <a:close/>
                </a:path>
                <a:path w="2783840" h="996314">
                  <a:moveTo>
                    <a:pt x="2719451" y="0"/>
                  </a:moveTo>
                  <a:lnTo>
                    <a:pt x="545211" y="0"/>
                  </a:lnTo>
                  <a:lnTo>
                    <a:pt x="520221" y="5058"/>
                  </a:lnTo>
                  <a:lnTo>
                    <a:pt x="499792" y="18843"/>
                  </a:lnTo>
                  <a:lnTo>
                    <a:pt x="486007" y="39272"/>
                  </a:lnTo>
                  <a:lnTo>
                    <a:pt x="480949" y="64262"/>
                  </a:lnTo>
                  <a:lnTo>
                    <a:pt x="480949" y="321310"/>
                  </a:lnTo>
                  <a:lnTo>
                    <a:pt x="486007" y="346299"/>
                  </a:lnTo>
                  <a:lnTo>
                    <a:pt x="499792" y="366728"/>
                  </a:lnTo>
                  <a:lnTo>
                    <a:pt x="520221" y="380513"/>
                  </a:lnTo>
                  <a:lnTo>
                    <a:pt x="545211" y="385572"/>
                  </a:lnTo>
                  <a:lnTo>
                    <a:pt x="2719451" y="385572"/>
                  </a:lnTo>
                  <a:lnTo>
                    <a:pt x="2744440" y="380513"/>
                  </a:lnTo>
                  <a:lnTo>
                    <a:pt x="2764869" y="366728"/>
                  </a:lnTo>
                  <a:lnTo>
                    <a:pt x="2778654" y="346299"/>
                  </a:lnTo>
                  <a:lnTo>
                    <a:pt x="2783713" y="321310"/>
                  </a:lnTo>
                  <a:lnTo>
                    <a:pt x="2783713" y="64262"/>
                  </a:lnTo>
                  <a:lnTo>
                    <a:pt x="2778654" y="39272"/>
                  </a:lnTo>
                  <a:lnTo>
                    <a:pt x="2764869" y="18843"/>
                  </a:lnTo>
                  <a:lnTo>
                    <a:pt x="2744440" y="5058"/>
                  </a:lnTo>
                  <a:lnTo>
                    <a:pt x="271945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2058" y="1196339"/>
              <a:ext cx="2783840" cy="996315"/>
            </a:xfrm>
            <a:custGeom>
              <a:avLst/>
              <a:gdLst/>
              <a:ahLst/>
              <a:cxnLst/>
              <a:rect l="l" t="t" r="r" b="b"/>
              <a:pathLst>
                <a:path w="2783840" h="996314">
                  <a:moveTo>
                    <a:pt x="480949" y="64262"/>
                  </a:moveTo>
                  <a:lnTo>
                    <a:pt x="486007" y="39272"/>
                  </a:lnTo>
                  <a:lnTo>
                    <a:pt x="499792" y="18843"/>
                  </a:lnTo>
                  <a:lnTo>
                    <a:pt x="520221" y="5058"/>
                  </a:lnTo>
                  <a:lnTo>
                    <a:pt x="545211" y="0"/>
                  </a:lnTo>
                  <a:lnTo>
                    <a:pt x="864743" y="0"/>
                  </a:lnTo>
                  <a:lnTo>
                    <a:pt x="1440433" y="0"/>
                  </a:lnTo>
                  <a:lnTo>
                    <a:pt x="2719451" y="0"/>
                  </a:lnTo>
                  <a:lnTo>
                    <a:pt x="2744440" y="5058"/>
                  </a:lnTo>
                  <a:lnTo>
                    <a:pt x="2764869" y="18843"/>
                  </a:lnTo>
                  <a:lnTo>
                    <a:pt x="2778654" y="39272"/>
                  </a:lnTo>
                  <a:lnTo>
                    <a:pt x="2783713" y="64262"/>
                  </a:lnTo>
                  <a:lnTo>
                    <a:pt x="2783713" y="224917"/>
                  </a:lnTo>
                  <a:lnTo>
                    <a:pt x="2783713" y="321310"/>
                  </a:lnTo>
                  <a:lnTo>
                    <a:pt x="2778654" y="346299"/>
                  </a:lnTo>
                  <a:lnTo>
                    <a:pt x="2764869" y="366728"/>
                  </a:lnTo>
                  <a:lnTo>
                    <a:pt x="2744440" y="380513"/>
                  </a:lnTo>
                  <a:lnTo>
                    <a:pt x="2719451" y="385572"/>
                  </a:lnTo>
                  <a:lnTo>
                    <a:pt x="1440433" y="385572"/>
                  </a:lnTo>
                  <a:lnTo>
                    <a:pt x="0" y="995807"/>
                  </a:lnTo>
                  <a:lnTo>
                    <a:pt x="864743" y="385572"/>
                  </a:lnTo>
                  <a:lnTo>
                    <a:pt x="545211" y="385572"/>
                  </a:lnTo>
                  <a:lnTo>
                    <a:pt x="520221" y="380513"/>
                  </a:lnTo>
                  <a:lnTo>
                    <a:pt x="499792" y="366728"/>
                  </a:lnTo>
                  <a:lnTo>
                    <a:pt x="486007" y="346299"/>
                  </a:lnTo>
                  <a:lnTo>
                    <a:pt x="480949" y="321310"/>
                  </a:lnTo>
                  <a:lnTo>
                    <a:pt x="480949" y="224917"/>
                  </a:lnTo>
                  <a:lnTo>
                    <a:pt x="480949" y="6426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99459" y="1233932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(count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 2)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0" dirty="0">
                <a:latin typeface="Calibri"/>
                <a:cs typeface="Calibri"/>
              </a:rPr>
              <a:t> 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936" y="2002535"/>
            <a:ext cx="5118100" cy="396240"/>
            <a:chOff x="249936" y="2002535"/>
            <a:chExt cx="5118100" cy="396240"/>
          </a:xfrm>
        </p:grpSpPr>
        <p:sp>
          <p:nvSpPr>
            <p:cNvPr id="10" name="object 10"/>
            <p:cNvSpPr/>
            <p:nvPr/>
          </p:nvSpPr>
          <p:spPr>
            <a:xfrm>
              <a:off x="256032" y="2008631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5105400" y="384048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F81BC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032" y="2008631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384048"/>
                  </a:moveTo>
                  <a:lnTo>
                    <a:pt x="5105400" y="384048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742439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Repetition</a:t>
            </a:r>
            <a:r>
              <a:rPr spc="-15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997965"/>
            <a:ext cx="73666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Repetition</a:t>
            </a:r>
            <a:r>
              <a:rPr sz="3200" b="1" spc="29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Structure</a:t>
            </a:r>
            <a:r>
              <a:rPr sz="3200" b="1" spc="29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290" dirty="0">
                <a:latin typeface="Calibri"/>
                <a:cs typeface="Calibri"/>
              </a:rPr>
              <a:t> 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Loops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290" dirty="0">
                <a:latin typeface="Calibri"/>
                <a:cs typeface="Calibri"/>
              </a:rPr>
              <a:t>  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Allows </a:t>
            </a:r>
            <a:r>
              <a:rPr sz="32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repeat</a:t>
            </a:r>
            <a:r>
              <a:rPr sz="3200" b="1" u="sng" spc="405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  </a:t>
            </a:r>
            <a:r>
              <a:rPr sz="32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a</a:t>
            </a:r>
            <a:r>
              <a:rPr sz="3200" b="1" u="sng" spc="405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  </a:t>
            </a:r>
            <a:r>
              <a:rPr sz="32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section</a:t>
            </a:r>
            <a:r>
              <a:rPr sz="3200" b="1" spc="400" dirty="0">
                <a:solidFill>
                  <a:srgbClr val="2E1BC6"/>
                </a:solidFill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405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program</a:t>
            </a:r>
            <a:r>
              <a:rPr sz="3200" b="1" spc="409" dirty="0">
                <a:latin typeface="Calibri"/>
                <a:cs typeface="Calibri"/>
              </a:rPr>
              <a:t> 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number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times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2681" y="997965"/>
            <a:ext cx="12490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5825" algn="l"/>
              </a:tabLst>
            </a:pP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</a:pPr>
            <a:r>
              <a:rPr sz="3200" b="1" spc="-10" dirty="0">
                <a:latin typeface="Calibri"/>
                <a:cs typeface="Calibri"/>
              </a:rPr>
              <a:t>certain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2766441"/>
            <a:ext cx="80403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Repeats</a:t>
            </a:r>
            <a:r>
              <a:rPr sz="32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until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condition</a:t>
            </a:r>
            <a:r>
              <a:rPr sz="3200" b="1" spc="-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remains</a:t>
            </a:r>
            <a:r>
              <a:rPr sz="32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2C13DE"/>
                </a:solidFill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spc="-30" dirty="0">
                <a:solidFill>
                  <a:srgbClr val="2C13DE"/>
                </a:solidFill>
                <a:latin typeface="Calibri"/>
                <a:cs typeface="Calibri"/>
              </a:rPr>
              <a:t>Terminates</a:t>
            </a:r>
            <a:r>
              <a:rPr sz="32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condition</a:t>
            </a:r>
            <a:r>
              <a:rPr sz="3200" b="1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becomes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C13DE"/>
                </a:solidFill>
                <a:latin typeface="Calibri"/>
                <a:cs typeface="Calibri"/>
              </a:rPr>
              <a:t>false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210024"/>
            <a:ext cx="244665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3001279"/>
            <a:ext cx="4962525" cy="181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>
              <a:lnSpc>
                <a:spcPct val="1401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"Welcome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 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94197" y="1822450"/>
            <a:ext cx="3216910" cy="1602105"/>
            <a:chOff x="5394197" y="1822450"/>
            <a:chExt cx="3216910" cy="1602105"/>
          </a:xfrm>
        </p:grpSpPr>
        <p:sp>
          <p:nvSpPr>
            <p:cNvPr id="6" name="object 6"/>
            <p:cNvSpPr/>
            <p:nvPr/>
          </p:nvSpPr>
          <p:spPr>
            <a:xfrm>
              <a:off x="5400547" y="1828800"/>
              <a:ext cx="3204210" cy="1589405"/>
            </a:xfrm>
            <a:custGeom>
              <a:avLst/>
              <a:gdLst/>
              <a:ahLst/>
              <a:cxnLst/>
              <a:rect l="l" t="t" r="r" b="b"/>
              <a:pathLst>
                <a:path w="3204209" h="1589404">
                  <a:moveTo>
                    <a:pt x="1607311" y="504444"/>
                  </a:moveTo>
                  <a:lnTo>
                    <a:pt x="923036" y="504444"/>
                  </a:lnTo>
                  <a:lnTo>
                    <a:pt x="0" y="1589404"/>
                  </a:lnTo>
                  <a:lnTo>
                    <a:pt x="1607311" y="504444"/>
                  </a:lnTo>
                  <a:close/>
                </a:path>
                <a:path w="3204209" h="1589404">
                  <a:moveTo>
                    <a:pt x="3119881" y="0"/>
                  </a:moveTo>
                  <a:lnTo>
                    <a:pt x="550926" y="0"/>
                  </a:lnTo>
                  <a:lnTo>
                    <a:pt x="518179" y="6600"/>
                  </a:lnTo>
                  <a:lnTo>
                    <a:pt x="491458" y="24606"/>
                  </a:lnTo>
                  <a:lnTo>
                    <a:pt x="473452" y="51327"/>
                  </a:lnTo>
                  <a:lnTo>
                    <a:pt x="466851" y="84074"/>
                  </a:lnTo>
                  <a:lnTo>
                    <a:pt x="466851" y="420370"/>
                  </a:lnTo>
                  <a:lnTo>
                    <a:pt x="473452" y="453116"/>
                  </a:lnTo>
                  <a:lnTo>
                    <a:pt x="491458" y="479837"/>
                  </a:lnTo>
                  <a:lnTo>
                    <a:pt x="518179" y="497843"/>
                  </a:lnTo>
                  <a:lnTo>
                    <a:pt x="550926" y="504444"/>
                  </a:lnTo>
                  <a:lnTo>
                    <a:pt x="3119881" y="504444"/>
                  </a:lnTo>
                  <a:lnTo>
                    <a:pt x="3152628" y="497843"/>
                  </a:lnTo>
                  <a:lnTo>
                    <a:pt x="3179349" y="479837"/>
                  </a:lnTo>
                  <a:lnTo>
                    <a:pt x="3197355" y="453116"/>
                  </a:lnTo>
                  <a:lnTo>
                    <a:pt x="3203955" y="420370"/>
                  </a:lnTo>
                  <a:lnTo>
                    <a:pt x="3203955" y="84074"/>
                  </a:lnTo>
                  <a:lnTo>
                    <a:pt x="3197355" y="51327"/>
                  </a:lnTo>
                  <a:lnTo>
                    <a:pt x="3179349" y="24606"/>
                  </a:lnTo>
                  <a:lnTo>
                    <a:pt x="3152628" y="6600"/>
                  </a:lnTo>
                  <a:lnTo>
                    <a:pt x="311988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0547" y="1828800"/>
              <a:ext cx="3204210" cy="1589405"/>
            </a:xfrm>
            <a:custGeom>
              <a:avLst/>
              <a:gdLst/>
              <a:ahLst/>
              <a:cxnLst/>
              <a:rect l="l" t="t" r="r" b="b"/>
              <a:pathLst>
                <a:path w="3204209" h="1589404">
                  <a:moveTo>
                    <a:pt x="466851" y="84074"/>
                  </a:moveTo>
                  <a:lnTo>
                    <a:pt x="473452" y="51327"/>
                  </a:lnTo>
                  <a:lnTo>
                    <a:pt x="491458" y="24606"/>
                  </a:lnTo>
                  <a:lnTo>
                    <a:pt x="518179" y="6600"/>
                  </a:lnTo>
                  <a:lnTo>
                    <a:pt x="550926" y="0"/>
                  </a:lnTo>
                  <a:lnTo>
                    <a:pt x="923036" y="0"/>
                  </a:lnTo>
                  <a:lnTo>
                    <a:pt x="1607311" y="0"/>
                  </a:lnTo>
                  <a:lnTo>
                    <a:pt x="3119881" y="0"/>
                  </a:lnTo>
                  <a:lnTo>
                    <a:pt x="3152628" y="6600"/>
                  </a:lnTo>
                  <a:lnTo>
                    <a:pt x="3179349" y="24606"/>
                  </a:lnTo>
                  <a:lnTo>
                    <a:pt x="3197355" y="51327"/>
                  </a:lnTo>
                  <a:lnTo>
                    <a:pt x="3203955" y="84074"/>
                  </a:lnTo>
                  <a:lnTo>
                    <a:pt x="3203955" y="294259"/>
                  </a:lnTo>
                  <a:lnTo>
                    <a:pt x="3203955" y="420370"/>
                  </a:lnTo>
                  <a:lnTo>
                    <a:pt x="3197355" y="453116"/>
                  </a:lnTo>
                  <a:lnTo>
                    <a:pt x="3179349" y="479837"/>
                  </a:lnTo>
                  <a:lnTo>
                    <a:pt x="3152628" y="497843"/>
                  </a:lnTo>
                  <a:lnTo>
                    <a:pt x="3119881" y="504444"/>
                  </a:lnTo>
                  <a:lnTo>
                    <a:pt x="1607311" y="504444"/>
                  </a:lnTo>
                  <a:lnTo>
                    <a:pt x="0" y="1589404"/>
                  </a:lnTo>
                  <a:lnTo>
                    <a:pt x="923036" y="504444"/>
                  </a:lnTo>
                  <a:lnTo>
                    <a:pt x="550926" y="504444"/>
                  </a:lnTo>
                  <a:lnTo>
                    <a:pt x="518179" y="497843"/>
                  </a:lnTo>
                  <a:lnTo>
                    <a:pt x="491458" y="479837"/>
                  </a:lnTo>
                  <a:lnTo>
                    <a:pt x="473452" y="453116"/>
                  </a:lnTo>
                  <a:lnTo>
                    <a:pt x="466851" y="420370"/>
                  </a:lnTo>
                  <a:lnTo>
                    <a:pt x="466851" y="294259"/>
                  </a:lnTo>
                  <a:lnTo>
                    <a:pt x="466851" y="840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97270" y="1871853"/>
            <a:ext cx="227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“Welcome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C++”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0703" y="3194304"/>
            <a:ext cx="5118100" cy="396240"/>
            <a:chOff x="1060703" y="3194304"/>
            <a:chExt cx="5118100" cy="396240"/>
          </a:xfrm>
        </p:grpSpPr>
        <p:sp>
          <p:nvSpPr>
            <p:cNvPr id="10" name="object 10"/>
            <p:cNvSpPr/>
            <p:nvPr/>
          </p:nvSpPr>
          <p:spPr>
            <a:xfrm>
              <a:off x="1066799" y="3200400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5105400" y="384048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F81BC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799" y="3200400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384048"/>
                  </a:moveTo>
                  <a:lnTo>
                    <a:pt x="5105400" y="384048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20315">
              <a:lnSpc>
                <a:spcPct val="140000"/>
              </a:lnSpc>
              <a:spcBef>
                <a:spcPts val="95"/>
              </a:spcBef>
            </a:pPr>
            <a:r>
              <a:rPr dirty="0"/>
              <a:t>int</a:t>
            </a:r>
            <a:r>
              <a:rPr spc="-60" dirty="0"/>
              <a:t> </a:t>
            </a:r>
            <a:r>
              <a:rPr dirty="0"/>
              <a:t>count</a:t>
            </a:r>
            <a:r>
              <a:rPr spc="-50" dirty="0"/>
              <a:t> </a:t>
            </a:r>
            <a:r>
              <a:rPr dirty="0"/>
              <a:t>=</a:t>
            </a:r>
            <a:r>
              <a:rPr spc="-60" dirty="0"/>
              <a:t> </a:t>
            </a:r>
            <a:r>
              <a:rPr spc="-25" dirty="0"/>
              <a:t>0; </a:t>
            </a:r>
            <a:r>
              <a:rPr dirty="0"/>
              <a:t>while</a:t>
            </a:r>
            <a:r>
              <a:rPr spc="-50" dirty="0"/>
              <a:t> </a:t>
            </a:r>
            <a:r>
              <a:rPr dirty="0"/>
              <a:t>(count</a:t>
            </a:r>
            <a:r>
              <a:rPr spc="-45" dirty="0"/>
              <a:t> </a:t>
            </a:r>
            <a:r>
              <a:rPr dirty="0"/>
              <a:t>&lt;</a:t>
            </a:r>
            <a:r>
              <a:rPr spc="-45" dirty="0"/>
              <a:t> </a:t>
            </a:r>
            <a:r>
              <a:rPr spc="-25" dirty="0"/>
              <a:t>2)</a:t>
            </a: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pc="-50" dirty="0"/>
              <a:t>{</a:t>
            </a:r>
          </a:p>
          <a:p>
            <a:pPr marL="927100">
              <a:lnSpc>
                <a:spcPct val="100000"/>
              </a:lnSpc>
              <a:spcBef>
                <a:spcPts val="1345"/>
              </a:spcBef>
            </a:pPr>
            <a:r>
              <a:rPr dirty="0"/>
              <a:t>cout</a:t>
            </a:r>
            <a:r>
              <a:rPr spc="-55" dirty="0"/>
              <a:t> </a:t>
            </a:r>
            <a:r>
              <a:rPr dirty="0"/>
              <a:t>&lt;&lt;</a:t>
            </a:r>
            <a:r>
              <a:rPr spc="-40" dirty="0"/>
              <a:t> </a:t>
            </a:r>
            <a:r>
              <a:rPr spc="-10" dirty="0"/>
              <a:t>"Welcome</a:t>
            </a:r>
            <a:r>
              <a:rPr spc="-5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C++!";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3810000"/>
            <a:ext cx="5105400" cy="384175"/>
          </a:xfrm>
          <a:prstGeom prst="rect">
            <a:avLst/>
          </a:prstGeom>
          <a:solidFill>
            <a:srgbClr val="4F81BC">
              <a:alpha val="45097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3025"/>
              </a:lnSpc>
            </a:pPr>
            <a:r>
              <a:rPr sz="2800" spc="-10" dirty="0">
                <a:latin typeface="Calibri"/>
                <a:cs typeface="Calibri"/>
              </a:rPr>
              <a:t>count++;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68241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08982" y="2584704"/>
            <a:ext cx="3211830" cy="1458595"/>
            <a:chOff x="4808982" y="2584704"/>
            <a:chExt cx="3211830" cy="1458595"/>
          </a:xfrm>
        </p:grpSpPr>
        <p:sp>
          <p:nvSpPr>
            <p:cNvPr id="7" name="object 7"/>
            <p:cNvSpPr/>
            <p:nvPr/>
          </p:nvSpPr>
          <p:spPr>
            <a:xfrm>
              <a:off x="4815078" y="2590800"/>
              <a:ext cx="3199765" cy="1446530"/>
            </a:xfrm>
            <a:custGeom>
              <a:avLst/>
              <a:gdLst/>
              <a:ahLst/>
              <a:cxnLst/>
              <a:rect l="l" t="t" r="r" b="b"/>
              <a:pathLst>
                <a:path w="3199765" h="1446529">
                  <a:moveTo>
                    <a:pt x="1813687" y="647700"/>
                  </a:moveTo>
                  <a:lnTo>
                    <a:pt x="1219708" y="647700"/>
                  </a:lnTo>
                  <a:lnTo>
                    <a:pt x="0" y="1446149"/>
                  </a:lnTo>
                  <a:lnTo>
                    <a:pt x="1813687" y="647700"/>
                  </a:lnTo>
                  <a:close/>
                </a:path>
                <a:path w="3199765" h="1446529">
                  <a:moveTo>
                    <a:pt x="3091688" y="0"/>
                  </a:moveTo>
                  <a:lnTo>
                    <a:pt x="931672" y="0"/>
                  </a:lnTo>
                  <a:lnTo>
                    <a:pt x="889676" y="8491"/>
                  </a:lnTo>
                  <a:lnTo>
                    <a:pt x="855360" y="31638"/>
                  </a:lnTo>
                  <a:lnTo>
                    <a:pt x="832213" y="65954"/>
                  </a:lnTo>
                  <a:lnTo>
                    <a:pt x="823722" y="107950"/>
                  </a:lnTo>
                  <a:lnTo>
                    <a:pt x="823722" y="539750"/>
                  </a:lnTo>
                  <a:lnTo>
                    <a:pt x="832213" y="581745"/>
                  </a:lnTo>
                  <a:lnTo>
                    <a:pt x="855360" y="616061"/>
                  </a:lnTo>
                  <a:lnTo>
                    <a:pt x="889676" y="639208"/>
                  </a:lnTo>
                  <a:lnTo>
                    <a:pt x="931672" y="647700"/>
                  </a:lnTo>
                  <a:lnTo>
                    <a:pt x="3091688" y="647700"/>
                  </a:lnTo>
                  <a:lnTo>
                    <a:pt x="3133683" y="639208"/>
                  </a:lnTo>
                  <a:lnTo>
                    <a:pt x="3167999" y="616061"/>
                  </a:lnTo>
                  <a:lnTo>
                    <a:pt x="3191146" y="581745"/>
                  </a:lnTo>
                  <a:lnTo>
                    <a:pt x="3199638" y="539750"/>
                  </a:lnTo>
                  <a:lnTo>
                    <a:pt x="3199638" y="107950"/>
                  </a:lnTo>
                  <a:lnTo>
                    <a:pt x="3191146" y="65954"/>
                  </a:lnTo>
                  <a:lnTo>
                    <a:pt x="3167999" y="31638"/>
                  </a:lnTo>
                  <a:lnTo>
                    <a:pt x="3133683" y="8491"/>
                  </a:lnTo>
                  <a:lnTo>
                    <a:pt x="309168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5078" y="2590800"/>
              <a:ext cx="3199765" cy="1446530"/>
            </a:xfrm>
            <a:custGeom>
              <a:avLst/>
              <a:gdLst/>
              <a:ahLst/>
              <a:cxnLst/>
              <a:rect l="l" t="t" r="r" b="b"/>
              <a:pathLst>
                <a:path w="3199765" h="1446529">
                  <a:moveTo>
                    <a:pt x="823722" y="107950"/>
                  </a:moveTo>
                  <a:lnTo>
                    <a:pt x="832213" y="65954"/>
                  </a:lnTo>
                  <a:lnTo>
                    <a:pt x="855360" y="31638"/>
                  </a:lnTo>
                  <a:lnTo>
                    <a:pt x="889676" y="8491"/>
                  </a:lnTo>
                  <a:lnTo>
                    <a:pt x="931672" y="0"/>
                  </a:lnTo>
                  <a:lnTo>
                    <a:pt x="1219708" y="0"/>
                  </a:lnTo>
                  <a:lnTo>
                    <a:pt x="1813687" y="0"/>
                  </a:lnTo>
                  <a:lnTo>
                    <a:pt x="3091688" y="0"/>
                  </a:lnTo>
                  <a:lnTo>
                    <a:pt x="3133683" y="8491"/>
                  </a:lnTo>
                  <a:lnTo>
                    <a:pt x="3167999" y="31638"/>
                  </a:lnTo>
                  <a:lnTo>
                    <a:pt x="3191146" y="65954"/>
                  </a:lnTo>
                  <a:lnTo>
                    <a:pt x="3199638" y="107950"/>
                  </a:lnTo>
                  <a:lnTo>
                    <a:pt x="3199638" y="377825"/>
                  </a:lnTo>
                  <a:lnTo>
                    <a:pt x="3199638" y="539750"/>
                  </a:lnTo>
                  <a:lnTo>
                    <a:pt x="3191146" y="581745"/>
                  </a:lnTo>
                  <a:lnTo>
                    <a:pt x="3167999" y="616061"/>
                  </a:lnTo>
                  <a:lnTo>
                    <a:pt x="3133683" y="639208"/>
                  </a:lnTo>
                  <a:lnTo>
                    <a:pt x="3091688" y="647700"/>
                  </a:lnTo>
                  <a:lnTo>
                    <a:pt x="1813687" y="647700"/>
                  </a:lnTo>
                  <a:lnTo>
                    <a:pt x="0" y="1446149"/>
                  </a:lnTo>
                  <a:lnTo>
                    <a:pt x="1219708" y="647700"/>
                  </a:lnTo>
                  <a:lnTo>
                    <a:pt x="931672" y="647700"/>
                  </a:lnTo>
                  <a:lnTo>
                    <a:pt x="889676" y="639208"/>
                  </a:lnTo>
                  <a:lnTo>
                    <a:pt x="855360" y="616061"/>
                  </a:lnTo>
                  <a:lnTo>
                    <a:pt x="832213" y="581745"/>
                  </a:lnTo>
                  <a:lnTo>
                    <a:pt x="823722" y="539750"/>
                  </a:lnTo>
                  <a:lnTo>
                    <a:pt x="823722" y="377825"/>
                  </a:lnTo>
                  <a:lnTo>
                    <a:pt x="823722" y="1079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00165" y="2640838"/>
            <a:ext cx="185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Increase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1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now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380871"/>
            <a:ext cx="193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029967"/>
            <a:ext cx="5105400" cy="384175"/>
          </a:xfrm>
          <a:prstGeom prst="rect">
            <a:avLst/>
          </a:prstGeom>
          <a:solidFill>
            <a:srgbClr val="4F81BC">
              <a:alpha val="45097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2405095"/>
            <a:ext cx="4962525" cy="241554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710"/>
              </a:lnSpc>
              <a:spcBef>
                <a:spcPts val="375"/>
              </a:spcBef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"Welcome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 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31108" y="1136903"/>
            <a:ext cx="3990340" cy="1135380"/>
            <a:chOff x="3531108" y="1136903"/>
            <a:chExt cx="3990340" cy="1135380"/>
          </a:xfrm>
        </p:grpSpPr>
        <p:sp>
          <p:nvSpPr>
            <p:cNvPr id="7" name="object 7"/>
            <p:cNvSpPr/>
            <p:nvPr/>
          </p:nvSpPr>
          <p:spPr>
            <a:xfrm>
              <a:off x="3537204" y="1142999"/>
              <a:ext cx="3977640" cy="1123315"/>
            </a:xfrm>
            <a:custGeom>
              <a:avLst/>
              <a:gdLst/>
              <a:ahLst/>
              <a:cxnLst/>
              <a:rect l="l" t="t" r="r" b="b"/>
              <a:pathLst>
                <a:path w="3977640" h="1123314">
                  <a:moveTo>
                    <a:pt x="2172081" y="635508"/>
                  </a:moveTo>
                  <a:lnTo>
                    <a:pt x="1398270" y="635508"/>
                  </a:lnTo>
                  <a:lnTo>
                    <a:pt x="0" y="1122934"/>
                  </a:lnTo>
                  <a:lnTo>
                    <a:pt x="2172081" y="635508"/>
                  </a:lnTo>
                  <a:close/>
                </a:path>
                <a:path w="3977640" h="1123314">
                  <a:moveTo>
                    <a:pt x="3871722" y="0"/>
                  </a:moveTo>
                  <a:lnTo>
                    <a:pt x="988313" y="0"/>
                  </a:lnTo>
                  <a:lnTo>
                    <a:pt x="947064" y="8316"/>
                  </a:lnTo>
                  <a:lnTo>
                    <a:pt x="913399" y="31003"/>
                  </a:lnTo>
                  <a:lnTo>
                    <a:pt x="890712" y="64668"/>
                  </a:lnTo>
                  <a:lnTo>
                    <a:pt x="882396" y="105917"/>
                  </a:lnTo>
                  <a:lnTo>
                    <a:pt x="882396" y="529589"/>
                  </a:lnTo>
                  <a:lnTo>
                    <a:pt x="890712" y="570839"/>
                  </a:lnTo>
                  <a:lnTo>
                    <a:pt x="913399" y="604504"/>
                  </a:lnTo>
                  <a:lnTo>
                    <a:pt x="947064" y="627191"/>
                  </a:lnTo>
                  <a:lnTo>
                    <a:pt x="988313" y="635508"/>
                  </a:lnTo>
                  <a:lnTo>
                    <a:pt x="3871722" y="635508"/>
                  </a:lnTo>
                  <a:lnTo>
                    <a:pt x="3912971" y="627191"/>
                  </a:lnTo>
                  <a:lnTo>
                    <a:pt x="3946636" y="604504"/>
                  </a:lnTo>
                  <a:lnTo>
                    <a:pt x="3969323" y="570839"/>
                  </a:lnTo>
                  <a:lnTo>
                    <a:pt x="3977640" y="529589"/>
                  </a:lnTo>
                  <a:lnTo>
                    <a:pt x="3977640" y="105917"/>
                  </a:lnTo>
                  <a:lnTo>
                    <a:pt x="3969323" y="64668"/>
                  </a:lnTo>
                  <a:lnTo>
                    <a:pt x="3946636" y="31003"/>
                  </a:lnTo>
                  <a:lnTo>
                    <a:pt x="3912971" y="8316"/>
                  </a:lnTo>
                  <a:lnTo>
                    <a:pt x="387172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7204" y="1142999"/>
              <a:ext cx="3977640" cy="1123315"/>
            </a:xfrm>
            <a:custGeom>
              <a:avLst/>
              <a:gdLst/>
              <a:ahLst/>
              <a:cxnLst/>
              <a:rect l="l" t="t" r="r" b="b"/>
              <a:pathLst>
                <a:path w="3977640" h="1123314">
                  <a:moveTo>
                    <a:pt x="882396" y="105917"/>
                  </a:moveTo>
                  <a:lnTo>
                    <a:pt x="890712" y="64668"/>
                  </a:lnTo>
                  <a:lnTo>
                    <a:pt x="913399" y="31003"/>
                  </a:lnTo>
                  <a:lnTo>
                    <a:pt x="947064" y="8316"/>
                  </a:lnTo>
                  <a:lnTo>
                    <a:pt x="988313" y="0"/>
                  </a:lnTo>
                  <a:lnTo>
                    <a:pt x="1398270" y="0"/>
                  </a:lnTo>
                  <a:lnTo>
                    <a:pt x="2172081" y="0"/>
                  </a:lnTo>
                  <a:lnTo>
                    <a:pt x="3871722" y="0"/>
                  </a:lnTo>
                  <a:lnTo>
                    <a:pt x="3912971" y="8316"/>
                  </a:lnTo>
                  <a:lnTo>
                    <a:pt x="3946636" y="31003"/>
                  </a:lnTo>
                  <a:lnTo>
                    <a:pt x="3969323" y="64668"/>
                  </a:lnTo>
                  <a:lnTo>
                    <a:pt x="3977640" y="105917"/>
                  </a:lnTo>
                  <a:lnTo>
                    <a:pt x="3977640" y="370713"/>
                  </a:lnTo>
                  <a:lnTo>
                    <a:pt x="3977640" y="529589"/>
                  </a:lnTo>
                  <a:lnTo>
                    <a:pt x="3969323" y="570839"/>
                  </a:lnTo>
                  <a:lnTo>
                    <a:pt x="3946636" y="604504"/>
                  </a:lnTo>
                  <a:lnTo>
                    <a:pt x="3912971" y="627191"/>
                  </a:lnTo>
                  <a:lnTo>
                    <a:pt x="3871722" y="635508"/>
                  </a:lnTo>
                  <a:lnTo>
                    <a:pt x="2172081" y="635508"/>
                  </a:lnTo>
                  <a:lnTo>
                    <a:pt x="0" y="1122934"/>
                  </a:lnTo>
                  <a:lnTo>
                    <a:pt x="1398270" y="635508"/>
                  </a:lnTo>
                  <a:lnTo>
                    <a:pt x="988313" y="635508"/>
                  </a:lnTo>
                  <a:lnTo>
                    <a:pt x="947064" y="627191"/>
                  </a:lnTo>
                  <a:lnTo>
                    <a:pt x="913399" y="604504"/>
                  </a:lnTo>
                  <a:lnTo>
                    <a:pt x="890712" y="570839"/>
                  </a:lnTo>
                  <a:lnTo>
                    <a:pt x="882396" y="529589"/>
                  </a:lnTo>
                  <a:lnTo>
                    <a:pt x="882396" y="370713"/>
                  </a:lnTo>
                  <a:lnTo>
                    <a:pt x="882396" y="10591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63185" y="1192148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169" marR="5080" indent="-8401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(count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still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true</a:t>
            </a:r>
            <a:r>
              <a:rPr sz="1800" b="1" spc="-20" dirty="0">
                <a:latin typeface="Calibri"/>
                <a:cs typeface="Calibri"/>
              </a:rPr>
              <a:t> since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380871"/>
            <a:ext cx="193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806336"/>
            <a:ext cx="2446655" cy="122174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214116"/>
            <a:ext cx="5105400" cy="384175"/>
          </a:xfrm>
          <a:prstGeom prst="rect">
            <a:avLst/>
          </a:prstGeom>
          <a:solidFill>
            <a:srgbClr val="4F81BC">
              <a:alpha val="45097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"Welcome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3600291"/>
            <a:ext cx="2214880" cy="121983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800" spc="-10" dirty="0">
                <a:latin typeface="Calibri"/>
                <a:cs typeface="Calibri"/>
              </a:rPr>
              <a:t>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48553" y="2203704"/>
            <a:ext cx="3169920" cy="1125855"/>
            <a:chOff x="5448553" y="2203704"/>
            <a:chExt cx="3169920" cy="1125855"/>
          </a:xfrm>
        </p:grpSpPr>
        <p:sp>
          <p:nvSpPr>
            <p:cNvPr id="8" name="object 8"/>
            <p:cNvSpPr/>
            <p:nvPr/>
          </p:nvSpPr>
          <p:spPr>
            <a:xfrm>
              <a:off x="5454649" y="2209800"/>
              <a:ext cx="3157855" cy="1113790"/>
            </a:xfrm>
            <a:custGeom>
              <a:avLst/>
              <a:gdLst/>
              <a:ahLst/>
              <a:cxnLst/>
              <a:rect l="l" t="t" r="r" b="b"/>
              <a:pathLst>
                <a:path w="3157854" h="1113789">
                  <a:moveTo>
                    <a:pt x="1645284" y="504444"/>
                  </a:moveTo>
                  <a:lnTo>
                    <a:pt x="997203" y="504444"/>
                  </a:lnTo>
                  <a:lnTo>
                    <a:pt x="0" y="1113536"/>
                  </a:lnTo>
                  <a:lnTo>
                    <a:pt x="1645284" y="504444"/>
                  </a:lnTo>
                  <a:close/>
                </a:path>
                <a:path w="3157854" h="1113789">
                  <a:moveTo>
                    <a:pt x="3073400" y="0"/>
                  </a:moveTo>
                  <a:lnTo>
                    <a:pt x="649224" y="0"/>
                  </a:lnTo>
                  <a:lnTo>
                    <a:pt x="616477" y="6600"/>
                  </a:lnTo>
                  <a:lnTo>
                    <a:pt x="589756" y="24606"/>
                  </a:lnTo>
                  <a:lnTo>
                    <a:pt x="571750" y="51327"/>
                  </a:lnTo>
                  <a:lnTo>
                    <a:pt x="565150" y="84074"/>
                  </a:lnTo>
                  <a:lnTo>
                    <a:pt x="565150" y="420370"/>
                  </a:lnTo>
                  <a:lnTo>
                    <a:pt x="571750" y="453116"/>
                  </a:lnTo>
                  <a:lnTo>
                    <a:pt x="589756" y="479837"/>
                  </a:lnTo>
                  <a:lnTo>
                    <a:pt x="616477" y="497843"/>
                  </a:lnTo>
                  <a:lnTo>
                    <a:pt x="649224" y="504444"/>
                  </a:lnTo>
                  <a:lnTo>
                    <a:pt x="3073400" y="504444"/>
                  </a:lnTo>
                  <a:lnTo>
                    <a:pt x="3106146" y="497843"/>
                  </a:lnTo>
                  <a:lnTo>
                    <a:pt x="3132867" y="479837"/>
                  </a:lnTo>
                  <a:lnTo>
                    <a:pt x="3150873" y="453116"/>
                  </a:lnTo>
                  <a:lnTo>
                    <a:pt x="3157474" y="420370"/>
                  </a:lnTo>
                  <a:lnTo>
                    <a:pt x="3157474" y="84074"/>
                  </a:lnTo>
                  <a:lnTo>
                    <a:pt x="3150873" y="51327"/>
                  </a:lnTo>
                  <a:lnTo>
                    <a:pt x="3132867" y="24606"/>
                  </a:lnTo>
                  <a:lnTo>
                    <a:pt x="3106146" y="6600"/>
                  </a:lnTo>
                  <a:lnTo>
                    <a:pt x="3073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4649" y="2209800"/>
              <a:ext cx="3157855" cy="1113790"/>
            </a:xfrm>
            <a:custGeom>
              <a:avLst/>
              <a:gdLst/>
              <a:ahLst/>
              <a:cxnLst/>
              <a:rect l="l" t="t" r="r" b="b"/>
              <a:pathLst>
                <a:path w="3157854" h="1113789">
                  <a:moveTo>
                    <a:pt x="565150" y="84074"/>
                  </a:moveTo>
                  <a:lnTo>
                    <a:pt x="571750" y="51327"/>
                  </a:lnTo>
                  <a:lnTo>
                    <a:pt x="589756" y="24606"/>
                  </a:lnTo>
                  <a:lnTo>
                    <a:pt x="616477" y="6600"/>
                  </a:lnTo>
                  <a:lnTo>
                    <a:pt x="649224" y="0"/>
                  </a:lnTo>
                  <a:lnTo>
                    <a:pt x="997203" y="0"/>
                  </a:lnTo>
                  <a:lnTo>
                    <a:pt x="1645284" y="0"/>
                  </a:lnTo>
                  <a:lnTo>
                    <a:pt x="3073400" y="0"/>
                  </a:lnTo>
                  <a:lnTo>
                    <a:pt x="3106146" y="6600"/>
                  </a:lnTo>
                  <a:lnTo>
                    <a:pt x="3132867" y="24606"/>
                  </a:lnTo>
                  <a:lnTo>
                    <a:pt x="3150873" y="51327"/>
                  </a:lnTo>
                  <a:lnTo>
                    <a:pt x="3157474" y="84074"/>
                  </a:lnTo>
                  <a:lnTo>
                    <a:pt x="3157474" y="294259"/>
                  </a:lnTo>
                  <a:lnTo>
                    <a:pt x="3157474" y="420370"/>
                  </a:lnTo>
                  <a:lnTo>
                    <a:pt x="3150873" y="453116"/>
                  </a:lnTo>
                  <a:lnTo>
                    <a:pt x="3132867" y="479837"/>
                  </a:lnTo>
                  <a:lnTo>
                    <a:pt x="3106146" y="497843"/>
                  </a:lnTo>
                  <a:lnTo>
                    <a:pt x="3073400" y="504444"/>
                  </a:lnTo>
                  <a:lnTo>
                    <a:pt x="1645284" y="504444"/>
                  </a:lnTo>
                  <a:lnTo>
                    <a:pt x="0" y="1113536"/>
                  </a:lnTo>
                  <a:lnTo>
                    <a:pt x="997203" y="504444"/>
                  </a:lnTo>
                  <a:lnTo>
                    <a:pt x="649224" y="504444"/>
                  </a:lnTo>
                  <a:lnTo>
                    <a:pt x="616477" y="497843"/>
                  </a:lnTo>
                  <a:lnTo>
                    <a:pt x="589756" y="479837"/>
                  </a:lnTo>
                  <a:lnTo>
                    <a:pt x="571750" y="453116"/>
                  </a:lnTo>
                  <a:lnTo>
                    <a:pt x="565150" y="420370"/>
                  </a:lnTo>
                  <a:lnTo>
                    <a:pt x="565150" y="294259"/>
                  </a:lnTo>
                  <a:lnTo>
                    <a:pt x="565150" y="840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76517" y="2252853"/>
            <a:ext cx="227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Print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“Welcome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C++”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20315">
              <a:lnSpc>
                <a:spcPct val="140000"/>
              </a:lnSpc>
              <a:spcBef>
                <a:spcPts val="95"/>
              </a:spcBef>
            </a:pPr>
            <a:r>
              <a:rPr dirty="0"/>
              <a:t>int</a:t>
            </a:r>
            <a:r>
              <a:rPr spc="-60" dirty="0"/>
              <a:t> </a:t>
            </a:r>
            <a:r>
              <a:rPr dirty="0"/>
              <a:t>count</a:t>
            </a:r>
            <a:r>
              <a:rPr spc="-50" dirty="0"/>
              <a:t> </a:t>
            </a:r>
            <a:r>
              <a:rPr dirty="0"/>
              <a:t>=</a:t>
            </a:r>
            <a:r>
              <a:rPr spc="-60" dirty="0"/>
              <a:t> </a:t>
            </a:r>
            <a:r>
              <a:rPr spc="-25" dirty="0"/>
              <a:t>0; </a:t>
            </a:r>
            <a:r>
              <a:rPr dirty="0"/>
              <a:t>while</a:t>
            </a:r>
            <a:r>
              <a:rPr spc="-50" dirty="0"/>
              <a:t> </a:t>
            </a:r>
            <a:r>
              <a:rPr dirty="0"/>
              <a:t>(count</a:t>
            </a:r>
            <a:r>
              <a:rPr spc="-45" dirty="0"/>
              <a:t> </a:t>
            </a:r>
            <a:r>
              <a:rPr dirty="0"/>
              <a:t>&lt;</a:t>
            </a:r>
            <a:r>
              <a:rPr spc="-45" dirty="0"/>
              <a:t> </a:t>
            </a:r>
            <a:r>
              <a:rPr spc="-25" dirty="0"/>
              <a:t>2)</a:t>
            </a: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pc="-50" dirty="0"/>
              <a:t>{</a:t>
            </a:r>
          </a:p>
          <a:p>
            <a:pPr marL="927100">
              <a:lnSpc>
                <a:spcPct val="100000"/>
              </a:lnSpc>
              <a:spcBef>
                <a:spcPts val="1345"/>
              </a:spcBef>
            </a:pPr>
            <a:r>
              <a:rPr dirty="0"/>
              <a:t>cout</a:t>
            </a:r>
            <a:r>
              <a:rPr spc="-55" dirty="0"/>
              <a:t> </a:t>
            </a:r>
            <a:r>
              <a:rPr dirty="0"/>
              <a:t>&lt;&lt;</a:t>
            </a:r>
            <a:r>
              <a:rPr spc="-40" dirty="0"/>
              <a:t> </a:t>
            </a:r>
            <a:r>
              <a:rPr spc="-10" dirty="0"/>
              <a:t>"Welcome</a:t>
            </a:r>
            <a:r>
              <a:rPr spc="-5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C++!";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3810000"/>
            <a:ext cx="5105400" cy="384175"/>
          </a:xfrm>
          <a:prstGeom prst="rect">
            <a:avLst/>
          </a:prstGeom>
          <a:solidFill>
            <a:srgbClr val="4F81BC">
              <a:alpha val="45097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6065">
              <a:lnSpc>
                <a:spcPts val="3025"/>
              </a:lnSpc>
            </a:pPr>
            <a:r>
              <a:rPr sz="2800" spc="-10" dirty="0">
                <a:latin typeface="Calibri"/>
                <a:cs typeface="Calibri"/>
              </a:rPr>
              <a:t>count++;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68241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67528" y="2356104"/>
            <a:ext cx="3446145" cy="1624330"/>
            <a:chOff x="4867528" y="2356104"/>
            <a:chExt cx="3446145" cy="1624330"/>
          </a:xfrm>
        </p:grpSpPr>
        <p:sp>
          <p:nvSpPr>
            <p:cNvPr id="7" name="object 7"/>
            <p:cNvSpPr/>
            <p:nvPr/>
          </p:nvSpPr>
          <p:spPr>
            <a:xfrm>
              <a:off x="4873624" y="2362200"/>
              <a:ext cx="3434079" cy="1612265"/>
            </a:xfrm>
            <a:custGeom>
              <a:avLst/>
              <a:gdLst/>
              <a:ahLst/>
              <a:cxnLst/>
              <a:rect l="l" t="t" r="r" b="b"/>
              <a:pathLst>
                <a:path w="3434079" h="1612264">
                  <a:moveTo>
                    <a:pt x="1921509" y="719327"/>
                  </a:moveTo>
                  <a:lnTo>
                    <a:pt x="1273428" y="719327"/>
                  </a:lnTo>
                  <a:lnTo>
                    <a:pt x="0" y="1611757"/>
                  </a:lnTo>
                  <a:lnTo>
                    <a:pt x="1921509" y="719327"/>
                  </a:lnTo>
                  <a:close/>
                </a:path>
                <a:path w="3434079" h="1612264">
                  <a:moveTo>
                    <a:pt x="3313810" y="0"/>
                  </a:moveTo>
                  <a:lnTo>
                    <a:pt x="961263" y="0"/>
                  </a:lnTo>
                  <a:lnTo>
                    <a:pt x="914616" y="9427"/>
                  </a:lnTo>
                  <a:lnTo>
                    <a:pt x="876506" y="35131"/>
                  </a:lnTo>
                  <a:lnTo>
                    <a:pt x="850802" y="73241"/>
                  </a:lnTo>
                  <a:lnTo>
                    <a:pt x="841375" y="119887"/>
                  </a:lnTo>
                  <a:lnTo>
                    <a:pt x="841375" y="599439"/>
                  </a:lnTo>
                  <a:lnTo>
                    <a:pt x="850802" y="646086"/>
                  </a:lnTo>
                  <a:lnTo>
                    <a:pt x="876506" y="684196"/>
                  </a:lnTo>
                  <a:lnTo>
                    <a:pt x="914616" y="709900"/>
                  </a:lnTo>
                  <a:lnTo>
                    <a:pt x="961263" y="719327"/>
                  </a:lnTo>
                  <a:lnTo>
                    <a:pt x="3313810" y="719327"/>
                  </a:lnTo>
                  <a:lnTo>
                    <a:pt x="3360457" y="709900"/>
                  </a:lnTo>
                  <a:lnTo>
                    <a:pt x="3398567" y="684196"/>
                  </a:lnTo>
                  <a:lnTo>
                    <a:pt x="3424271" y="646086"/>
                  </a:lnTo>
                  <a:lnTo>
                    <a:pt x="3433699" y="599439"/>
                  </a:lnTo>
                  <a:lnTo>
                    <a:pt x="3433699" y="119887"/>
                  </a:lnTo>
                  <a:lnTo>
                    <a:pt x="3424271" y="73241"/>
                  </a:lnTo>
                  <a:lnTo>
                    <a:pt x="3398567" y="35131"/>
                  </a:lnTo>
                  <a:lnTo>
                    <a:pt x="3360457" y="9427"/>
                  </a:lnTo>
                  <a:lnTo>
                    <a:pt x="331381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3624" y="2362200"/>
              <a:ext cx="3434079" cy="1612265"/>
            </a:xfrm>
            <a:custGeom>
              <a:avLst/>
              <a:gdLst/>
              <a:ahLst/>
              <a:cxnLst/>
              <a:rect l="l" t="t" r="r" b="b"/>
              <a:pathLst>
                <a:path w="3434079" h="1612264">
                  <a:moveTo>
                    <a:pt x="841375" y="119887"/>
                  </a:moveTo>
                  <a:lnTo>
                    <a:pt x="850802" y="73241"/>
                  </a:lnTo>
                  <a:lnTo>
                    <a:pt x="876506" y="35131"/>
                  </a:lnTo>
                  <a:lnTo>
                    <a:pt x="914616" y="9427"/>
                  </a:lnTo>
                  <a:lnTo>
                    <a:pt x="961263" y="0"/>
                  </a:lnTo>
                  <a:lnTo>
                    <a:pt x="1273428" y="0"/>
                  </a:lnTo>
                  <a:lnTo>
                    <a:pt x="1921509" y="0"/>
                  </a:lnTo>
                  <a:lnTo>
                    <a:pt x="3313810" y="0"/>
                  </a:lnTo>
                  <a:lnTo>
                    <a:pt x="3360457" y="9427"/>
                  </a:lnTo>
                  <a:lnTo>
                    <a:pt x="3398567" y="35131"/>
                  </a:lnTo>
                  <a:lnTo>
                    <a:pt x="3424271" y="73241"/>
                  </a:lnTo>
                  <a:lnTo>
                    <a:pt x="3433699" y="119887"/>
                  </a:lnTo>
                  <a:lnTo>
                    <a:pt x="3433699" y="419608"/>
                  </a:lnTo>
                  <a:lnTo>
                    <a:pt x="3433699" y="599439"/>
                  </a:lnTo>
                  <a:lnTo>
                    <a:pt x="3424271" y="646086"/>
                  </a:lnTo>
                  <a:lnTo>
                    <a:pt x="3398567" y="684196"/>
                  </a:lnTo>
                  <a:lnTo>
                    <a:pt x="3360457" y="709900"/>
                  </a:lnTo>
                  <a:lnTo>
                    <a:pt x="3313810" y="719327"/>
                  </a:lnTo>
                  <a:lnTo>
                    <a:pt x="1921509" y="719327"/>
                  </a:lnTo>
                  <a:lnTo>
                    <a:pt x="0" y="1611757"/>
                  </a:lnTo>
                  <a:lnTo>
                    <a:pt x="1273428" y="719327"/>
                  </a:lnTo>
                  <a:lnTo>
                    <a:pt x="961263" y="719327"/>
                  </a:lnTo>
                  <a:lnTo>
                    <a:pt x="914616" y="709900"/>
                  </a:lnTo>
                  <a:lnTo>
                    <a:pt x="876506" y="684196"/>
                  </a:lnTo>
                  <a:lnTo>
                    <a:pt x="850802" y="646086"/>
                  </a:lnTo>
                  <a:lnTo>
                    <a:pt x="841375" y="599439"/>
                  </a:lnTo>
                  <a:lnTo>
                    <a:pt x="841375" y="419608"/>
                  </a:lnTo>
                  <a:lnTo>
                    <a:pt x="841375" y="119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84823" y="2415666"/>
            <a:ext cx="185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Increase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1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now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380871"/>
            <a:ext cx="193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806336"/>
            <a:ext cx="4962525" cy="30143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710"/>
              </a:lnSpc>
              <a:spcBef>
                <a:spcPts val="375"/>
              </a:spcBef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"Welcome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 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88079" y="1136650"/>
            <a:ext cx="4352925" cy="1131570"/>
            <a:chOff x="3688079" y="1136650"/>
            <a:chExt cx="4352925" cy="1131570"/>
          </a:xfrm>
        </p:grpSpPr>
        <p:sp>
          <p:nvSpPr>
            <p:cNvPr id="6" name="object 6"/>
            <p:cNvSpPr/>
            <p:nvPr/>
          </p:nvSpPr>
          <p:spPr>
            <a:xfrm>
              <a:off x="3694429" y="1143000"/>
              <a:ext cx="4340225" cy="1118870"/>
            </a:xfrm>
            <a:custGeom>
              <a:avLst/>
              <a:gdLst/>
              <a:ahLst/>
              <a:cxnLst/>
              <a:rect l="l" t="t" r="r" b="b"/>
              <a:pathLst>
                <a:path w="4340225" h="1118870">
                  <a:moveTo>
                    <a:pt x="2275840" y="635508"/>
                  </a:moveTo>
                  <a:lnTo>
                    <a:pt x="1391158" y="635508"/>
                  </a:lnTo>
                  <a:lnTo>
                    <a:pt x="0" y="1118615"/>
                  </a:lnTo>
                  <a:lnTo>
                    <a:pt x="2275840" y="635508"/>
                  </a:lnTo>
                  <a:close/>
                </a:path>
                <a:path w="4340225" h="1118870">
                  <a:moveTo>
                    <a:pt x="4234180" y="0"/>
                  </a:moveTo>
                  <a:lnTo>
                    <a:pt x="907288" y="0"/>
                  </a:lnTo>
                  <a:lnTo>
                    <a:pt x="866038" y="8316"/>
                  </a:lnTo>
                  <a:lnTo>
                    <a:pt x="832373" y="31003"/>
                  </a:lnTo>
                  <a:lnTo>
                    <a:pt x="809686" y="64668"/>
                  </a:lnTo>
                  <a:lnTo>
                    <a:pt x="801370" y="105917"/>
                  </a:lnTo>
                  <a:lnTo>
                    <a:pt x="801370" y="529589"/>
                  </a:lnTo>
                  <a:lnTo>
                    <a:pt x="809686" y="570839"/>
                  </a:lnTo>
                  <a:lnTo>
                    <a:pt x="832373" y="604504"/>
                  </a:lnTo>
                  <a:lnTo>
                    <a:pt x="866038" y="627191"/>
                  </a:lnTo>
                  <a:lnTo>
                    <a:pt x="907288" y="635508"/>
                  </a:lnTo>
                  <a:lnTo>
                    <a:pt x="4234180" y="635508"/>
                  </a:lnTo>
                  <a:lnTo>
                    <a:pt x="4275429" y="627191"/>
                  </a:lnTo>
                  <a:lnTo>
                    <a:pt x="4309094" y="604504"/>
                  </a:lnTo>
                  <a:lnTo>
                    <a:pt x="4331781" y="570839"/>
                  </a:lnTo>
                  <a:lnTo>
                    <a:pt x="4340098" y="529589"/>
                  </a:lnTo>
                  <a:lnTo>
                    <a:pt x="4340098" y="105917"/>
                  </a:lnTo>
                  <a:lnTo>
                    <a:pt x="4331781" y="64668"/>
                  </a:lnTo>
                  <a:lnTo>
                    <a:pt x="4309094" y="31003"/>
                  </a:lnTo>
                  <a:lnTo>
                    <a:pt x="4275429" y="8316"/>
                  </a:lnTo>
                  <a:lnTo>
                    <a:pt x="423418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4429" y="1143000"/>
              <a:ext cx="4340225" cy="1118870"/>
            </a:xfrm>
            <a:custGeom>
              <a:avLst/>
              <a:gdLst/>
              <a:ahLst/>
              <a:cxnLst/>
              <a:rect l="l" t="t" r="r" b="b"/>
              <a:pathLst>
                <a:path w="4340225" h="1118870">
                  <a:moveTo>
                    <a:pt x="801370" y="105917"/>
                  </a:moveTo>
                  <a:lnTo>
                    <a:pt x="809686" y="64668"/>
                  </a:lnTo>
                  <a:lnTo>
                    <a:pt x="832373" y="31003"/>
                  </a:lnTo>
                  <a:lnTo>
                    <a:pt x="866038" y="8316"/>
                  </a:lnTo>
                  <a:lnTo>
                    <a:pt x="907288" y="0"/>
                  </a:lnTo>
                  <a:lnTo>
                    <a:pt x="1391158" y="0"/>
                  </a:lnTo>
                  <a:lnTo>
                    <a:pt x="2275840" y="0"/>
                  </a:lnTo>
                  <a:lnTo>
                    <a:pt x="4234180" y="0"/>
                  </a:lnTo>
                  <a:lnTo>
                    <a:pt x="4275429" y="8316"/>
                  </a:lnTo>
                  <a:lnTo>
                    <a:pt x="4309094" y="31003"/>
                  </a:lnTo>
                  <a:lnTo>
                    <a:pt x="4331781" y="64668"/>
                  </a:lnTo>
                  <a:lnTo>
                    <a:pt x="4340098" y="105917"/>
                  </a:lnTo>
                  <a:lnTo>
                    <a:pt x="4340098" y="370713"/>
                  </a:lnTo>
                  <a:lnTo>
                    <a:pt x="4340098" y="529589"/>
                  </a:lnTo>
                  <a:lnTo>
                    <a:pt x="4331781" y="570839"/>
                  </a:lnTo>
                  <a:lnTo>
                    <a:pt x="4309094" y="604504"/>
                  </a:lnTo>
                  <a:lnTo>
                    <a:pt x="4275429" y="627191"/>
                  </a:lnTo>
                  <a:lnTo>
                    <a:pt x="4234180" y="635508"/>
                  </a:lnTo>
                  <a:lnTo>
                    <a:pt x="2275840" y="635508"/>
                  </a:lnTo>
                  <a:lnTo>
                    <a:pt x="0" y="1118615"/>
                  </a:lnTo>
                  <a:lnTo>
                    <a:pt x="1391158" y="635508"/>
                  </a:lnTo>
                  <a:lnTo>
                    <a:pt x="907288" y="635508"/>
                  </a:lnTo>
                  <a:lnTo>
                    <a:pt x="866038" y="627191"/>
                  </a:lnTo>
                  <a:lnTo>
                    <a:pt x="832373" y="604504"/>
                  </a:lnTo>
                  <a:lnTo>
                    <a:pt x="809686" y="570839"/>
                  </a:lnTo>
                  <a:lnTo>
                    <a:pt x="801370" y="529589"/>
                  </a:lnTo>
                  <a:lnTo>
                    <a:pt x="801370" y="370713"/>
                  </a:lnTo>
                  <a:lnTo>
                    <a:pt x="801370" y="10591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54041" y="1192148"/>
            <a:ext cx="321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2715" marR="5080" indent="-13906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(count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false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since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2 </a:t>
            </a:r>
            <a:r>
              <a:rPr sz="1800" b="1" spc="-25" dirty="0">
                <a:latin typeface="Calibri"/>
                <a:cs typeface="Calibri"/>
              </a:rPr>
              <a:t>now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3275" y="2002535"/>
            <a:ext cx="5156200" cy="396240"/>
            <a:chOff x="303275" y="2002535"/>
            <a:chExt cx="5156200" cy="396240"/>
          </a:xfrm>
        </p:grpSpPr>
        <p:sp>
          <p:nvSpPr>
            <p:cNvPr id="10" name="object 10"/>
            <p:cNvSpPr/>
            <p:nvPr/>
          </p:nvSpPr>
          <p:spPr>
            <a:xfrm>
              <a:off x="309371" y="2008631"/>
              <a:ext cx="5143500" cy="384175"/>
            </a:xfrm>
            <a:custGeom>
              <a:avLst/>
              <a:gdLst/>
              <a:ahLst/>
              <a:cxnLst/>
              <a:rect l="l" t="t" r="r" b="b"/>
              <a:pathLst>
                <a:path w="5143500" h="384175">
                  <a:moveTo>
                    <a:pt x="514350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5143500" y="384048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4F81BC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371" y="2008631"/>
              <a:ext cx="5143500" cy="384175"/>
            </a:xfrm>
            <a:custGeom>
              <a:avLst/>
              <a:gdLst/>
              <a:ahLst/>
              <a:cxnLst/>
              <a:rect l="l" t="t" r="r" b="b"/>
              <a:pathLst>
                <a:path w="5143500" h="384175">
                  <a:moveTo>
                    <a:pt x="0" y="384048"/>
                  </a:moveTo>
                  <a:lnTo>
                    <a:pt x="5143500" y="384048"/>
                  </a:lnTo>
                  <a:lnTo>
                    <a:pt x="5143500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210024"/>
            <a:ext cx="496252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20315">
              <a:lnSpc>
                <a:spcPct val="14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0;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710"/>
              </a:lnSpc>
              <a:spcBef>
                <a:spcPts val="380"/>
              </a:spcBef>
            </a:pPr>
            <a:r>
              <a:rPr sz="2800" dirty="0">
                <a:latin typeface="Calibri"/>
                <a:cs typeface="Calibri"/>
              </a:rPr>
              <a:t>cout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&lt;&lt;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"Welcome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C++!"; count++;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7613" y="3803650"/>
            <a:ext cx="5643245" cy="1313180"/>
            <a:chOff x="3507613" y="3803650"/>
            <a:chExt cx="5643245" cy="1313180"/>
          </a:xfrm>
        </p:grpSpPr>
        <p:sp>
          <p:nvSpPr>
            <p:cNvPr id="5" name="object 5"/>
            <p:cNvSpPr/>
            <p:nvPr/>
          </p:nvSpPr>
          <p:spPr>
            <a:xfrm>
              <a:off x="3513963" y="3810000"/>
              <a:ext cx="5630545" cy="1300480"/>
            </a:xfrm>
            <a:custGeom>
              <a:avLst/>
              <a:gdLst/>
              <a:ahLst/>
              <a:cxnLst/>
              <a:rect l="l" t="t" r="r" b="b"/>
              <a:pathLst>
                <a:path w="5630545" h="1300479">
                  <a:moveTo>
                    <a:pt x="3565779" y="647700"/>
                  </a:moveTo>
                  <a:lnTo>
                    <a:pt x="2681097" y="647700"/>
                  </a:lnTo>
                  <a:lnTo>
                    <a:pt x="0" y="1300480"/>
                  </a:lnTo>
                  <a:lnTo>
                    <a:pt x="3565779" y="647700"/>
                  </a:lnTo>
                  <a:close/>
                </a:path>
                <a:path w="5630545" h="1300479">
                  <a:moveTo>
                    <a:pt x="5522087" y="0"/>
                  </a:moveTo>
                  <a:lnTo>
                    <a:pt x="2199259" y="0"/>
                  </a:lnTo>
                  <a:lnTo>
                    <a:pt x="2157263" y="8491"/>
                  </a:lnTo>
                  <a:lnTo>
                    <a:pt x="2122947" y="31638"/>
                  </a:lnTo>
                  <a:lnTo>
                    <a:pt x="2099800" y="65954"/>
                  </a:lnTo>
                  <a:lnTo>
                    <a:pt x="2091309" y="107950"/>
                  </a:lnTo>
                  <a:lnTo>
                    <a:pt x="2091309" y="539750"/>
                  </a:lnTo>
                  <a:lnTo>
                    <a:pt x="2099800" y="581745"/>
                  </a:lnTo>
                  <a:lnTo>
                    <a:pt x="2122947" y="616061"/>
                  </a:lnTo>
                  <a:lnTo>
                    <a:pt x="2157263" y="639208"/>
                  </a:lnTo>
                  <a:lnTo>
                    <a:pt x="2199259" y="647700"/>
                  </a:lnTo>
                  <a:lnTo>
                    <a:pt x="5522087" y="647700"/>
                  </a:lnTo>
                  <a:lnTo>
                    <a:pt x="5564082" y="639208"/>
                  </a:lnTo>
                  <a:lnTo>
                    <a:pt x="5598398" y="616061"/>
                  </a:lnTo>
                  <a:lnTo>
                    <a:pt x="5621545" y="581745"/>
                  </a:lnTo>
                  <a:lnTo>
                    <a:pt x="5630037" y="539750"/>
                  </a:lnTo>
                  <a:lnTo>
                    <a:pt x="5630037" y="107950"/>
                  </a:lnTo>
                  <a:lnTo>
                    <a:pt x="5621545" y="65954"/>
                  </a:lnTo>
                  <a:lnTo>
                    <a:pt x="5598398" y="31638"/>
                  </a:lnTo>
                  <a:lnTo>
                    <a:pt x="5564082" y="8491"/>
                  </a:lnTo>
                  <a:lnTo>
                    <a:pt x="55220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3963" y="3810000"/>
              <a:ext cx="5630545" cy="1300480"/>
            </a:xfrm>
            <a:custGeom>
              <a:avLst/>
              <a:gdLst/>
              <a:ahLst/>
              <a:cxnLst/>
              <a:rect l="l" t="t" r="r" b="b"/>
              <a:pathLst>
                <a:path w="5630545" h="1300479">
                  <a:moveTo>
                    <a:pt x="2091309" y="107950"/>
                  </a:moveTo>
                  <a:lnTo>
                    <a:pt x="2099800" y="65954"/>
                  </a:lnTo>
                  <a:lnTo>
                    <a:pt x="2122947" y="31638"/>
                  </a:lnTo>
                  <a:lnTo>
                    <a:pt x="2157263" y="8491"/>
                  </a:lnTo>
                  <a:lnTo>
                    <a:pt x="2199259" y="0"/>
                  </a:lnTo>
                  <a:lnTo>
                    <a:pt x="2681097" y="0"/>
                  </a:lnTo>
                  <a:lnTo>
                    <a:pt x="3565779" y="0"/>
                  </a:lnTo>
                  <a:lnTo>
                    <a:pt x="5522087" y="0"/>
                  </a:lnTo>
                  <a:lnTo>
                    <a:pt x="5564082" y="8491"/>
                  </a:lnTo>
                  <a:lnTo>
                    <a:pt x="5598398" y="31638"/>
                  </a:lnTo>
                  <a:lnTo>
                    <a:pt x="5621545" y="65954"/>
                  </a:lnTo>
                  <a:lnTo>
                    <a:pt x="5630037" y="107950"/>
                  </a:lnTo>
                  <a:lnTo>
                    <a:pt x="5630037" y="377825"/>
                  </a:lnTo>
                  <a:lnTo>
                    <a:pt x="5630037" y="539750"/>
                  </a:lnTo>
                  <a:lnTo>
                    <a:pt x="5621545" y="581745"/>
                  </a:lnTo>
                  <a:lnTo>
                    <a:pt x="5598398" y="616061"/>
                  </a:lnTo>
                  <a:lnTo>
                    <a:pt x="5564082" y="639208"/>
                  </a:lnTo>
                  <a:lnTo>
                    <a:pt x="5522087" y="647700"/>
                  </a:lnTo>
                  <a:lnTo>
                    <a:pt x="3565779" y="647700"/>
                  </a:lnTo>
                  <a:lnTo>
                    <a:pt x="0" y="1300480"/>
                  </a:lnTo>
                  <a:lnTo>
                    <a:pt x="2681097" y="647700"/>
                  </a:lnTo>
                  <a:lnTo>
                    <a:pt x="2199259" y="647700"/>
                  </a:lnTo>
                  <a:lnTo>
                    <a:pt x="2157263" y="639208"/>
                  </a:lnTo>
                  <a:lnTo>
                    <a:pt x="2122947" y="616061"/>
                  </a:lnTo>
                  <a:lnTo>
                    <a:pt x="2099800" y="581745"/>
                  </a:lnTo>
                  <a:lnTo>
                    <a:pt x="2091309" y="539750"/>
                  </a:lnTo>
                  <a:lnTo>
                    <a:pt x="2091309" y="377825"/>
                  </a:lnTo>
                  <a:lnTo>
                    <a:pt x="2091309" y="10795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60796" y="3860419"/>
            <a:ext cx="302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loop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exits.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Execute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next </a:t>
            </a:r>
            <a:r>
              <a:rPr sz="1800" b="1" spc="-10" dirty="0">
                <a:latin typeface="Calibri"/>
                <a:cs typeface="Calibri"/>
              </a:rPr>
              <a:t>statement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loop.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504" y="4946903"/>
            <a:ext cx="5156200" cy="396240"/>
            <a:chOff x="222504" y="4946903"/>
            <a:chExt cx="5156200" cy="396240"/>
          </a:xfrm>
        </p:grpSpPr>
        <p:sp>
          <p:nvSpPr>
            <p:cNvPr id="9" name="object 9"/>
            <p:cNvSpPr/>
            <p:nvPr/>
          </p:nvSpPr>
          <p:spPr>
            <a:xfrm>
              <a:off x="228600" y="4952999"/>
              <a:ext cx="5143500" cy="384175"/>
            </a:xfrm>
            <a:custGeom>
              <a:avLst/>
              <a:gdLst/>
              <a:ahLst/>
              <a:cxnLst/>
              <a:rect l="l" t="t" r="r" b="b"/>
              <a:pathLst>
                <a:path w="5143500" h="384175">
                  <a:moveTo>
                    <a:pt x="5143500" y="0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5143500" y="384047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4F81BC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4952999"/>
              <a:ext cx="5143500" cy="384175"/>
            </a:xfrm>
            <a:custGeom>
              <a:avLst/>
              <a:gdLst/>
              <a:ahLst/>
              <a:cxnLst/>
              <a:rect l="l" t="t" r="r" b="b"/>
              <a:pathLst>
                <a:path w="5143500" h="384175">
                  <a:moveTo>
                    <a:pt x="0" y="384047"/>
                  </a:moveTo>
                  <a:lnTo>
                    <a:pt x="5143500" y="384047"/>
                  </a:lnTo>
                  <a:lnTo>
                    <a:pt x="5143500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180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Example:</a:t>
            </a:r>
            <a:r>
              <a:rPr sz="4000" spc="-120" dirty="0"/>
              <a:t> </a:t>
            </a:r>
            <a:r>
              <a:rPr sz="4000" spc="-35" dirty="0"/>
              <a:t>Tracing</a:t>
            </a:r>
            <a:r>
              <a:rPr sz="4000" spc="-125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dirty="0"/>
              <a:t>while</a:t>
            </a:r>
            <a:r>
              <a:rPr sz="4000" spc="-135" dirty="0"/>
              <a:t> </a:t>
            </a:r>
            <a:r>
              <a:rPr sz="4000" spc="-20" dirty="0"/>
              <a:t>Loop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980694"/>
            <a:ext cx="8675370" cy="56476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59"/>
              </a:spcBef>
            </a:pPr>
            <a:r>
              <a:rPr sz="225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25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Write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inputs</a:t>
            </a:r>
            <a:r>
              <a:rPr sz="3000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value</a:t>
            </a:r>
            <a:r>
              <a:rPr sz="3000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1BC6"/>
                </a:solidFill>
                <a:latin typeface="Calibri"/>
                <a:cs typeface="Calibri"/>
              </a:rPr>
              <a:t>integer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number</a:t>
            </a:r>
            <a:r>
              <a:rPr sz="3000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user.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returns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b="1" i="1" dirty="0">
                <a:solidFill>
                  <a:srgbClr val="2E1BC6"/>
                </a:solidFill>
                <a:latin typeface="Calibri"/>
                <a:cs typeface="Calibri"/>
              </a:rPr>
              <a:t>count</a:t>
            </a:r>
            <a:r>
              <a:rPr sz="3000" b="1" i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how</a:t>
            </a:r>
            <a:r>
              <a:rPr sz="30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many</a:t>
            </a:r>
            <a:r>
              <a:rPr sz="30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times</a:t>
            </a:r>
            <a:r>
              <a:rPr sz="30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can</a:t>
            </a:r>
            <a:r>
              <a:rPr sz="3000" b="1" spc="-8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we</a:t>
            </a:r>
            <a:r>
              <a:rPr sz="30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divide</a:t>
            </a:r>
            <a:r>
              <a:rPr sz="3000" b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E1BC6"/>
                </a:solidFill>
                <a:latin typeface="Calibri"/>
                <a:cs typeface="Calibri"/>
              </a:rPr>
              <a:t>this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number</a:t>
            </a:r>
            <a:r>
              <a:rPr sz="30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by</a:t>
            </a:r>
            <a:r>
              <a:rPr sz="30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2</a:t>
            </a:r>
            <a:r>
              <a:rPr sz="3000" b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to</a:t>
            </a:r>
            <a:r>
              <a:rPr sz="3000" b="1" i="1" spc="-70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get</a:t>
            </a:r>
            <a:r>
              <a:rPr sz="3000" b="1" i="1" spc="-65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down</a:t>
            </a:r>
            <a:r>
              <a:rPr sz="3000" b="1" i="1" spc="-50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to</a:t>
            </a:r>
            <a:r>
              <a:rPr sz="3000" b="1" i="1" spc="-70" dirty="0">
                <a:latin typeface="Calibri"/>
                <a:cs typeface="Calibri"/>
              </a:rPr>
              <a:t> </a:t>
            </a:r>
            <a:r>
              <a:rPr sz="3000" b="1" i="1" spc="-25" dirty="0">
                <a:latin typeface="Calibri"/>
                <a:cs typeface="Calibri"/>
              </a:rPr>
              <a:t>1</a:t>
            </a:r>
            <a:r>
              <a:rPr sz="3000" spc="-25" dirty="0">
                <a:latin typeface="Calibri"/>
                <a:cs typeface="Calibri"/>
              </a:rPr>
              <a:t>”.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3000">
              <a:latin typeface="Calibri"/>
              <a:cs typeface="Calibri"/>
            </a:endParaRPr>
          </a:p>
          <a:p>
            <a:pPr marL="225425">
              <a:lnSpc>
                <a:spcPct val="100000"/>
              </a:lnSpc>
              <a:tabLst>
                <a:tab pos="4432300" algn="l"/>
              </a:tabLst>
            </a:pP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int</a:t>
            </a:r>
            <a:r>
              <a:rPr sz="2400" b="1" spc="-2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count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0;</a:t>
            </a:r>
            <a:r>
              <a:rPr sz="2400" b="1" spc="-10" dirty="0"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int</a:t>
            </a:r>
            <a:r>
              <a:rPr sz="2400" b="1" spc="-2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spc="-20" dirty="0">
                <a:latin typeface="Consolas"/>
                <a:cs typeface="Consolas"/>
              </a:rPr>
              <a:t>num;</a:t>
            </a:r>
            <a:r>
              <a:rPr sz="2400" b="1" dirty="0">
                <a:latin typeface="Consolas"/>
                <a:cs typeface="Consolas"/>
              </a:rPr>
              <a:t>	</a:t>
            </a:r>
            <a:r>
              <a:rPr sz="2400" b="1" spc="-10" dirty="0">
                <a:latin typeface="Consolas"/>
                <a:cs typeface="Consolas"/>
              </a:rPr>
              <a:t>cin&gt;&gt;num;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400">
              <a:latin typeface="Consolas"/>
              <a:cs typeface="Consolas"/>
            </a:endParaRPr>
          </a:p>
          <a:p>
            <a:pPr marL="225425" marR="2219325">
              <a:lnSpc>
                <a:spcPct val="100000"/>
              </a:lnSpc>
            </a:pP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//count</a:t>
            </a:r>
            <a:r>
              <a:rPr sz="240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how</a:t>
            </a:r>
            <a:r>
              <a:rPr sz="240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many</a:t>
            </a:r>
            <a:r>
              <a:rPr sz="2400" b="1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divisions</a:t>
            </a:r>
            <a:r>
              <a:rPr sz="240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we've</a:t>
            </a:r>
            <a:r>
              <a:rPr sz="240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spc="-20" dirty="0">
                <a:solidFill>
                  <a:srgbClr val="008000"/>
                </a:solidFill>
                <a:latin typeface="Consolas"/>
                <a:cs typeface="Consolas"/>
              </a:rPr>
              <a:t>done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while</a:t>
            </a:r>
            <a:r>
              <a:rPr sz="2400" b="1" spc="-2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(num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&gt;</a:t>
            </a:r>
            <a:r>
              <a:rPr sz="2400" b="1" spc="-25" dirty="0">
                <a:latin typeface="Consolas"/>
                <a:cs typeface="Consolas"/>
              </a:rPr>
              <a:t> 1)</a:t>
            </a:r>
            <a:endParaRPr sz="2400">
              <a:latin typeface="Consolas"/>
              <a:cs typeface="Consolas"/>
            </a:endParaRPr>
          </a:p>
          <a:p>
            <a:pPr marL="225425">
              <a:lnSpc>
                <a:spcPct val="100000"/>
              </a:lnSpc>
            </a:pPr>
            <a:r>
              <a:rPr sz="2400" b="1" spc="-50" dirty="0">
                <a:solidFill>
                  <a:srgbClr val="2E1BC6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140460" marR="5173345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num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num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/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spc="-25" dirty="0">
                <a:latin typeface="Consolas"/>
                <a:cs typeface="Consolas"/>
              </a:rPr>
              <a:t>2; </a:t>
            </a:r>
            <a:r>
              <a:rPr sz="2400" b="1" spc="-10" dirty="0">
                <a:latin typeface="Consolas"/>
                <a:cs typeface="Consolas"/>
              </a:rPr>
              <a:t>count++;</a:t>
            </a:r>
            <a:endParaRPr sz="2400">
              <a:latin typeface="Consolas"/>
              <a:cs typeface="Consolas"/>
            </a:endParaRPr>
          </a:p>
          <a:p>
            <a:pPr marL="225425">
              <a:lnSpc>
                <a:spcPct val="100000"/>
              </a:lnSpc>
            </a:pPr>
            <a:r>
              <a:rPr sz="2400" b="1" spc="-50" dirty="0">
                <a:solidFill>
                  <a:srgbClr val="2E1BC6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nsolas"/>
                <a:cs typeface="Consolas"/>
              </a:rPr>
              <a:t>cout&lt;&lt;“\nWe</a:t>
            </a:r>
            <a:r>
              <a:rPr sz="2400" b="1" spc="-5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have</a:t>
            </a:r>
            <a:r>
              <a:rPr sz="2400" b="1" spc="-5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to</a:t>
            </a:r>
            <a:r>
              <a:rPr sz="2400" b="1" spc="-6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divide:</a:t>
            </a:r>
            <a:r>
              <a:rPr sz="2400" b="1" spc="-5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“&lt;&lt;count&lt;&lt;“</a:t>
            </a:r>
            <a:r>
              <a:rPr sz="2400" b="1" spc="-5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times”;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487805">
              <a:lnSpc>
                <a:spcPct val="100000"/>
              </a:lnSpc>
              <a:spcBef>
                <a:spcPts val="100"/>
              </a:spcBef>
            </a:pPr>
            <a:r>
              <a:rPr dirty="0"/>
              <a:t>(while</a:t>
            </a:r>
            <a:r>
              <a:rPr spc="-30" dirty="0"/>
              <a:t> </a:t>
            </a:r>
            <a:r>
              <a:rPr dirty="0"/>
              <a:t>loop)</a:t>
            </a:r>
            <a:r>
              <a:rPr spc="-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929" y="1085469"/>
            <a:ext cx="3321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infinite</a:t>
            </a:r>
            <a:r>
              <a:rPr sz="3000" b="1" spc="-1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while</a:t>
            </a:r>
            <a:r>
              <a:rPr sz="3000" b="1" spc="-1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loops…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487805">
              <a:lnSpc>
                <a:spcPct val="100000"/>
              </a:lnSpc>
              <a:spcBef>
                <a:spcPts val="100"/>
              </a:spcBef>
            </a:pPr>
            <a:r>
              <a:rPr dirty="0"/>
              <a:t>(while</a:t>
            </a:r>
            <a:r>
              <a:rPr spc="-30" dirty="0"/>
              <a:t> </a:t>
            </a:r>
            <a:r>
              <a:rPr dirty="0"/>
              <a:t>loop)</a:t>
            </a:r>
            <a:r>
              <a:rPr spc="-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68580" y="1758695"/>
            <a:ext cx="9075420" cy="1324610"/>
          </a:xfrm>
          <a:custGeom>
            <a:avLst/>
            <a:gdLst/>
            <a:ahLst/>
            <a:cxnLst/>
            <a:rect l="l" t="t" r="r" b="b"/>
            <a:pathLst>
              <a:path w="9075420" h="1324610">
                <a:moveTo>
                  <a:pt x="9075420" y="0"/>
                </a:moveTo>
                <a:lnTo>
                  <a:pt x="0" y="0"/>
                </a:lnTo>
                <a:lnTo>
                  <a:pt x="0" y="1324355"/>
                </a:lnTo>
                <a:lnTo>
                  <a:pt x="9075420" y="1324355"/>
                </a:lnTo>
                <a:lnTo>
                  <a:pt x="907542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" y="3496055"/>
            <a:ext cx="9075420" cy="1323340"/>
          </a:xfrm>
          <a:custGeom>
            <a:avLst/>
            <a:gdLst/>
            <a:ahLst/>
            <a:cxnLst/>
            <a:rect l="l" t="t" r="r" b="b"/>
            <a:pathLst>
              <a:path w="9075420" h="1323339">
                <a:moveTo>
                  <a:pt x="9075420" y="0"/>
                </a:moveTo>
                <a:lnTo>
                  <a:pt x="0" y="0"/>
                </a:lnTo>
                <a:lnTo>
                  <a:pt x="0" y="1322832"/>
                </a:lnTo>
                <a:lnTo>
                  <a:pt x="9075420" y="1322832"/>
                </a:lnTo>
                <a:lnTo>
                  <a:pt x="907542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" y="5250179"/>
            <a:ext cx="9075420" cy="1324610"/>
          </a:xfrm>
          <a:custGeom>
            <a:avLst/>
            <a:gdLst/>
            <a:ahLst/>
            <a:cxnLst/>
            <a:rect l="l" t="t" r="r" b="b"/>
            <a:pathLst>
              <a:path w="9075420" h="1324609">
                <a:moveTo>
                  <a:pt x="9075420" y="0"/>
                </a:moveTo>
                <a:lnTo>
                  <a:pt x="0" y="0"/>
                </a:lnTo>
                <a:lnTo>
                  <a:pt x="0" y="1324356"/>
                </a:lnTo>
                <a:lnTo>
                  <a:pt x="9075420" y="1324356"/>
                </a:lnTo>
                <a:lnTo>
                  <a:pt x="9075420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929" y="1783537"/>
            <a:ext cx="3798570" cy="4738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onsolas"/>
                <a:cs typeface="Consolas"/>
              </a:rPr>
              <a:t>while(true)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cout&lt;&lt;"\n</a:t>
            </a:r>
            <a:r>
              <a:rPr sz="2000" b="1" spc="-4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Infinite</a:t>
            </a:r>
            <a:r>
              <a:rPr sz="2000" b="1" spc="-25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loop";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onsolas"/>
                <a:cs typeface="Consolas"/>
              </a:rPr>
              <a:t>while(10)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cout&lt;&lt;"\n</a:t>
            </a:r>
            <a:r>
              <a:rPr sz="2000" b="1" spc="-4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Infinite</a:t>
            </a:r>
            <a:r>
              <a:rPr sz="2000" b="1" spc="-25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loop";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875"/>
              </a:spcBef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onsolas"/>
                <a:cs typeface="Consolas"/>
              </a:rPr>
              <a:t>while(‘A’)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cout&lt;&lt;"\n</a:t>
            </a:r>
            <a:r>
              <a:rPr sz="2000" b="1" spc="-4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Infinite</a:t>
            </a:r>
            <a:r>
              <a:rPr sz="2000" b="1" spc="-25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loop";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487805">
              <a:lnSpc>
                <a:spcPct val="100000"/>
              </a:lnSpc>
              <a:spcBef>
                <a:spcPts val="100"/>
              </a:spcBef>
            </a:pPr>
            <a:r>
              <a:rPr dirty="0"/>
              <a:t>(while</a:t>
            </a:r>
            <a:r>
              <a:rPr spc="-30" dirty="0"/>
              <a:t> </a:t>
            </a:r>
            <a:r>
              <a:rPr dirty="0"/>
              <a:t>loop)</a:t>
            </a:r>
            <a:r>
              <a:rPr spc="-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68580" y="1473708"/>
            <a:ext cx="9075420" cy="1385570"/>
          </a:xfrm>
          <a:custGeom>
            <a:avLst/>
            <a:gdLst/>
            <a:ahLst/>
            <a:cxnLst/>
            <a:rect l="l" t="t" r="r" b="b"/>
            <a:pathLst>
              <a:path w="9075420" h="1385570">
                <a:moveTo>
                  <a:pt x="9075420" y="0"/>
                </a:moveTo>
                <a:lnTo>
                  <a:pt x="0" y="0"/>
                </a:lnTo>
                <a:lnTo>
                  <a:pt x="0" y="1385315"/>
                </a:lnTo>
                <a:lnTo>
                  <a:pt x="9075420" y="1385315"/>
                </a:lnTo>
                <a:lnTo>
                  <a:pt x="907542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929" y="1499361"/>
            <a:ext cx="54305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900" algn="l"/>
              </a:tabLst>
            </a:pPr>
            <a:r>
              <a:rPr sz="2100" b="1" dirty="0">
                <a:latin typeface="Consolas"/>
                <a:cs typeface="Consolas"/>
              </a:rPr>
              <a:t>while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(numEntries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=</a:t>
            </a:r>
            <a:r>
              <a:rPr sz="2100" b="1" spc="-45" dirty="0">
                <a:latin typeface="Consolas"/>
                <a:cs typeface="Consolas"/>
              </a:rPr>
              <a:t> </a:t>
            </a:r>
            <a:r>
              <a:rPr sz="2100" b="1" spc="-25" dirty="0">
                <a:latin typeface="Consolas"/>
                <a:cs typeface="Consolas"/>
              </a:rPr>
              <a:t>3)</a:t>
            </a:r>
            <a:r>
              <a:rPr sz="2100" b="1" dirty="0">
                <a:latin typeface="Consolas"/>
                <a:cs typeface="Consolas"/>
              </a:rPr>
              <a:t>	</a:t>
            </a:r>
            <a:r>
              <a:rPr sz="2100" b="1" dirty="0">
                <a:solidFill>
                  <a:srgbClr val="008000"/>
                </a:solidFill>
                <a:latin typeface="Consolas"/>
                <a:cs typeface="Consolas"/>
              </a:rPr>
              <a:t>//always</a:t>
            </a:r>
            <a:r>
              <a:rPr sz="210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100" b="1" spc="-2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100" b="1" spc="-50" dirty="0">
                <a:latin typeface="Consolas"/>
                <a:cs typeface="Consolas"/>
              </a:rPr>
              <a:t>{</a:t>
            </a:r>
            <a:endParaRPr sz="21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</a:pPr>
            <a:r>
              <a:rPr sz="2100" b="1" dirty="0">
                <a:latin typeface="Consolas"/>
                <a:cs typeface="Consolas"/>
              </a:rPr>
              <a:t>cout</a:t>
            </a:r>
            <a:r>
              <a:rPr sz="2100" b="1" spc="-55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&lt;&lt;"working</a:t>
            </a:r>
            <a:r>
              <a:rPr sz="2100" b="1" spc="-35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…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";</a:t>
            </a:r>
            <a:r>
              <a:rPr sz="2100" b="1" spc="-25" dirty="0">
                <a:latin typeface="Consolas"/>
                <a:cs typeface="Consolas"/>
              </a:rPr>
              <a:t> </a:t>
            </a:r>
            <a:r>
              <a:rPr sz="2100" b="1" spc="-10" dirty="0">
                <a:latin typeface="Consolas"/>
                <a:cs typeface="Consolas"/>
              </a:rPr>
              <a:t>numEntries++;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100" b="1" spc="-50" dirty="0">
                <a:latin typeface="Consolas"/>
                <a:cs typeface="Consolas"/>
              </a:rPr>
              <a:t>}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" y="3627120"/>
            <a:ext cx="9075420" cy="1385570"/>
          </a:xfrm>
          <a:custGeom>
            <a:avLst/>
            <a:gdLst/>
            <a:ahLst/>
            <a:cxnLst/>
            <a:rect l="l" t="t" r="r" b="b"/>
            <a:pathLst>
              <a:path w="9075420" h="1385570">
                <a:moveTo>
                  <a:pt x="9075420" y="0"/>
                </a:moveTo>
                <a:lnTo>
                  <a:pt x="0" y="0"/>
                </a:lnTo>
                <a:lnTo>
                  <a:pt x="0" y="1385315"/>
                </a:lnTo>
                <a:lnTo>
                  <a:pt x="9075420" y="1385315"/>
                </a:lnTo>
                <a:lnTo>
                  <a:pt x="907542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929" y="3652266"/>
            <a:ext cx="557784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900" algn="l"/>
              </a:tabLst>
            </a:pPr>
            <a:r>
              <a:rPr sz="2100" b="1" dirty="0">
                <a:latin typeface="Consolas"/>
                <a:cs typeface="Consolas"/>
              </a:rPr>
              <a:t>while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(numEntries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=</a:t>
            </a:r>
            <a:r>
              <a:rPr sz="2100" b="1" spc="-45" dirty="0">
                <a:latin typeface="Consolas"/>
                <a:cs typeface="Consolas"/>
              </a:rPr>
              <a:t> </a:t>
            </a:r>
            <a:r>
              <a:rPr sz="2100" b="1" spc="-25" dirty="0">
                <a:latin typeface="Consolas"/>
                <a:cs typeface="Consolas"/>
              </a:rPr>
              <a:t>0)</a:t>
            </a:r>
            <a:r>
              <a:rPr sz="2100" b="1" dirty="0">
                <a:latin typeface="Consolas"/>
                <a:cs typeface="Consolas"/>
              </a:rPr>
              <a:t>	</a:t>
            </a:r>
            <a:r>
              <a:rPr sz="2100" b="1" dirty="0">
                <a:solidFill>
                  <a:srgbClr val="FF0000"/>
                </a:solidFill>
                <a:latin typeface="Consolas"/>
                <a:cs typeface="Consolas"/>
              </a:rPr>
              <a:t>//always</a:t>
            </a:r>
            <a:r>
              <a:rPr sz="2100" b="1" spc="-5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Consolas"/>
                <a:cs typeface="Consolas"/>
              </a:rPr>
              <a:t>false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100" b="1" spc="-50" dirty="0">
                <a:latin typeface="Consolas"/>
                <a:cs typeface="Consolas"/>
              </a:rPr>
              <a:t>{</a:t>
            </a:r>
            <a:endParaRPr sz="21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</a:pPr>
            <a:r>
              <a:rPr sz="2100" b="1" dirty="0">
                <a:latin typeface="Consolas"/>
                <a:cs typeface="Consolas"/>
              </a:rPr>
              <a:t>cout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&lt;&lt;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“never</a:t>
            </a:r>
            <a:r>
              <a:rPr sz="2100" b="1" spc="-40" dirty="0">
                <a:latin typeface="Consolas"/>
                <a:cs typeface="Consolas"/>
              </a:rPr>
              <a:t> </a:t>
            </a:r>
            <a:r>
              <a:rPr sz="2100" b="1" dirty="0">
                <a:latin typeface="Consolas"/>
                <a:cs typeface="Consolas"/>
              </a:rPr>
              <a:t>executed…</a:t>
            </a:r>
            <a:r>
              <a:rPr sz="2100" b="1" spc="-35" dirty="0">
                <a:latin typeface="Consolas"/>
                <a:cs typeface="Consolas"/>
              </a:rPr>
              <a:t> </a:t>
            </a:r>
            <a:r>
              <a:rPr sz="2100" b="1" spc="-25" dirty="0">
                <a:latin typeface="Consolas"/>
                <a:cs typeface="Consolas"/>
              </a:rPr>
              <a:t>";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100" b="1" spc="-50" dirty="0">
                <a:latin typeface="Consolas"/>
                <a:cs typeface="Consolas"/>
              </a:rPr>
              <a:t>}</a:t>
            </a:r>
            <a:endParaRPr sz="2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573" y="72897"/>
            <a:ext cx="2931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2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54074"/>
            <a:ext cx="2569210" cy="258572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582295" indent="-569595">
              <a:lnSpc>
                <a:spcPct val="100000"/>
              </a:lnSpc>
              <a:spcBef>
                <a:spcPts val="2495"/>
              </a:spcBef>
              <a:buFont typeface="Wingdings"/>
              <a:buChar char=""/>
              <a:tabLst>
                <a:tab pos="582295" algn="l"/>
              </a:tabLst>
            </a:pPr>
            <a:r>
              <a:rPr sz="3600" b="1" dirty="0">
                <a:solidFill>
                  <a:srgbClr val="B80000"/>
                </a:solidFill>
                <a:latin typeface="Calibri"/>
                <a:cs typeface="Calibri"/>
              </a:rPr>
              <a:t>for</a:t>
            </a:r>
            <a:r>
              <a:rPr sz="3600" b="1" spc="-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  <a:p>
            <a:pPr marL="582295" indent="-56959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582295" algn="l"/>
              </a:tabLst>
            </a:pPr>
            <a:r>
              <a:rPr sz="3600" b="1" dirty="0">
                <a:solidFill>
                  <a:srgbClr val="B80000"/>
                </a:solidFill>
                <a:latin typeface="Calibri"/>
                <a:cs typeface="Calibri"/>
              </a:rPr>
              <a:t>while</a:t>
            </a:r>
            <a:r>
              <a:rPr sz="3600" b="1" spc="-9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  <a:p>
            <a:pPr marL="582295" indent="-56959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582295" algn="l"/>
              </a:tabLst>
            </a:pPr>
            <a:r>
              <a:rPr sz="3600" b="1" dirty="0">
                <a:solidFill>
                  <a:srgbClr val="B80000"/>
                </a:solidFill>
                <a:latin typeface="Calibri"/>
                <a:cs typeface="Calibri"/>
              </a:rPr>
              <a:t>do</a:t>
            </a:r>
            <a:r>
              <a:rPr sz="3600" b="1" spc="-3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3561" y="2210561"/>
            <a:ext cx="304800" cy="1371600"/>
          </a:xfrm>
          <a:custGeom>
            <a:avLst/>
            <a:gdLst/>
            <a:ahLst/>
            <a:cxnLst/>
            <a:rect l="l" t="t" r="r" b="b"/>
            <a:pathLst>
              <a:path w="304800" h="13716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660400"/>
                </a:lnTo>
                <a:lnTo>
                  <a:pt x="164371" y="670262"/>
                </a:lnTo>
                <a:lnTo>
                  <a:pt x="197024" y="678338"/>
                </a:lnTo>
                <a:lnTo>
                  <a:pt x="245465" y="683795"/>
                </a:lnTo>
                <a:lnTo>
                  <a:pt x="304800" y="685800"/>
                </a:lnTo>
                <a:lnTo>
                  <a:pt x="245465" y="687804"/>
                </a:lnTo>
                <a:lnTo>
                  <a:pt x="197024" y="693261"/>
                </a:lnTo>
                <a:lnTo>
                  <a:pt x="164371" y="701337"/>
                </a:lnTo>
                <a:lnTo>
                  <a:pt x="152400" y="711200"/>
                </a:lnTo>
                <a:lnTo>
                  <a:pt x="152400" y="1346200"/>
                </a:lnTo>
                <a:lnTo>
                  <a:pt x="140428" y="1356062"/>
                </a:lnTo>
                <a:lnTo>
                  <a:pt x="107775" y="1364138"/>
                </a:lnTo>
                <a:lnTo>
                  <a:pt x="59334" y="1369595"/>
                </a:lnTo>
                <a:lnTo>
                  <a:pt x="0" y="1371600"/>
                </a:lnTo>
              </a:path>
            </a:pathLst>
          </a:custGeom>
          <a:ln w="381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561" y="1154430"/>
            <a:ext cx="234950" cy="643255"/>
          </a:xfrm>
          <a:custGeom>
            <a:avLst/>
            <a:gdLst/>
            <a:ahLst/>
            <a:cxnLst/>
            <a:rect l="l" t="t" r="r" b="b"/>
            <a:pathLst>
              <a:path w="234950" h="643255">
                <a:moveTo>
                  <a:pt x="0" y="0"/>
                </a:moveTo>
                <a:lnTo>
                  <a:pt x="45660" y="1537"/>
                </a:lnTo>
                <a:lnTo>
                  <a:pt x="82962" y="5730"/>
                </a:lnTo>
                <a:lnTo>
                  <a:pt x="108120" y="11947"/>
                </a:lnTo>
                <a:lnTo>
                  <a:pt x="117348" y="19558"/>
                </a:lnTo>
                <a:lnTo>
                  <a:pt x="117348" y="302006"/>
                </a:lnTo>
                <a:lnTo>
                  <a:pt x="126575" y="309616"/>
                </a:lnTo>
                <a:lnTo>
                  <a:pt x="151733" y="315833"/>
                </a:lnTo>
                <a:lnTo>
                  <a:pt x="189035" y="320026"/>
                </a:lnTo>
                <a:lnTo>
                  <a:pt x="234696" y="321564"/>
                </a:lnTo>
                <a:lnTo>
                  <a:pt x="189035" y="323101"/>
                </a:lnTo>
                <a:lnTo>
                  <a:pt x="151733" y="327294"/>
                </a:lnTo>
                <a:lnTo>
                  <a:pt x="126575" y="333511"/>
                </a:lnTo>
                <a:lnTo>
                  <a:pt x="117348" y="341122"/>
                </a:lnTo>
                <a:lnTo>
                  <a:pt x="117348" y="623570"/>
                </a:lnTo>
                <a:lnTo>
                  <a:pt x="108120" y="631180"/>
                </a:lnTo>
                <a:lnTo>
                  <a:pt x="82962" y="637397"/>
                </a:lnTo>
                <a:lnTo>
                  <a:pt x="45660" y="641590"/>
                </a:lnTo>
                <a:lnTo>
                  <a:pt x="0" y="643128"/>
                </a:lnTo>
              </a:path>
            </a:pathLst>
          </a:custGeom>
          <a:ln w="381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0503" y="2604338"/>
            <a:ext cx="2122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Conditional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1321" y="1219580"/>
            <a:ext cx="306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Counter-</a:t>
            </a:r>
            <a:r>
              <a:rPr sz="2400" b="1" dirty="0">
                <a:latin typeface="Calibri"/>
                <a:cs typeface="Calibri"/>
              </a:rPr>
              <a:t>controlled</a:t>
            </a:r>
            <a:r>
              <a:rPr sz="2400" b="1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753" y="2244674"/>
            <a:ext cx="179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B80000"/>
                  </a:solidFill>
                </a:uFill>
              </a:rPr>
              <a:t>do </a:t>
            </a:r>
            <a:r>
              <a:rPr u="sng" spc="-20" dirty="0">
                <a:uFill>
                  <a:solidFill>
                    <a:srgbClr val="B80000"/>
                  </a:solidFill>
                </a:uFill>
              </a:rPr>
              <a:t>loop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250565">
              <a:lnSpc>
                <a:spcPct val="100000"/>
              </a:lnSpc>
              <a:spcBef>
                <a:spcPts val="100"/>
              </a:spcBef>
            </a:pPr>
            <a:r>
              <a:rPr dirty="0"/>
              <a:t>do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392" y="921765"/>
            <a:ext cx="8756650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902335" algn="l"/>
                <a:tab pos="2059939" algn="l"/>
                <a:tab pos="3047365" algn="l"/>
                <a:tab pos="3495040" algn="l"/>
                <a:tab pos="5327650" algn="l"/>
                <a:tab pos="5821045" algn="l"/>
                <a:tab pos="6840855" algn="l"/>
                <a:tab pos="7301230" algn="l"/>
                <a:tab pos="7784465" algn="l"/>
              </a:tabLst>
            </a:pP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while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	</a:t>
            </a:r>
            <a:r>
              <a:rPr sz="3200" b="1" spc="-20" dirty="0">
                <a:latin typeface="Calibri"/>
                <a:cs typeface="Calibri"/>
              </a:rPr>
              <a:t>loop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condition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	</a:t>
            </a:r>
            <a:r>
              <a:rPr sz="3200" b="1" spc="-25" dirty="0">
                <a:latin typeface="Calibri"/>
                <a:cs typeface="Calibri"/>
              </a:rPr>
              <a:t>is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false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never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entered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executed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libri"/>
              <a:cs typeface="Calibri"/>
            </a:endParaRPr>
          </a:p>
          <a:p>
            <a:pPr marL="355600" marR="120014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Sometime,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requirements</a:t>
            </a:r>
            <a:r>
              <a:rPr sz="32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loop</a:t>
            </a:r>
            <a:r>
              <a:rPr sz="32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C13DE"/>
                </a:solidFill>
                <a:latin typeface="Calibri"/>
                <a:cs typeface="Calibri"/>
              </a:rPr>
              <a:t>should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be</a:t>
            </a:r>
            <a:r>
              <a:rPr sz="32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C13DE"/>
                </a:solidFill>
                <a:latin typeface="Calibri"/>
                <a:cs typeface="Calibri"/>
              </a:rPr>
              <a:t>executed</a:t>
            </a:r>
            <a:r>
              <a:rPr sz="32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at</a:t>
            </a:r>
            <a:r>
              <a:rPr sz="32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least</a:t>
            </a:r>
            <a:r>
              <a:rPr sz="32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C13DE"/>
                </a:solidFill>
                <a:latin typeface="Calibri"/>
                <a:cs typeface="Calibri"/>
              </a:rPr>
              <a:t>once</a:t>
            </a:r>
            <a:r>
              <a:rPr sz="3200" spc="-10" dirty="0"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19685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do</a:t>
            </a:r>
            <a:r>
              <a:rPr sz="3200" b="1" spc="-4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loop,</a:t>
            </a:r>
            <a:r>
              <a:rPr sz="3200" b="1" spc="-5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guarantees</a:t>
            </a:r>
            <a:r>
              <a:rPr sz="3200" b="1" spc="-8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at</a:t>
            </a:r>
            <a:r>
              <a:rPr sz="3200" b="1" spc="-5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least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on</a:t>
            </a:r>
            <a:r>
              <a:rPr sz="3200" b="1" spc="-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execution</a:t>
            </a:r>
            <a:r>
              <a:rPr sz="3200" b="1" spc="-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of</a:t>
            </a:r>
            <a:r>
              <a:rPr sz="3200" b="1" spc="-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3200" b="1" spc="-6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loop</a:t>
            </a:r>
            <a:r>
              <a:rPr sz="3200" b="1" spc="-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body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9869" y="44576"/>
            <a:ext cx="5145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</a:t>
            </a:r>
            <a:r>
              <a:rPr spc="-15" dirty="0"/>
              <a:t> </a:t>
            </a:r>
            <a:r>
              <a:rPr dirty="0"/>
              <a:t>while</a:t>
            </a:r>
            <a:r>
              <a:rPr spc="-15" dirty="0"/>
              <a:t> </a:t>
            </a:r>
            <a:r>
              <a:rPr dirty="0"/>
              <a:t>loop</a:t>
            </a:r>
            <a:r>
              <a:rPr spc="-3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Syntax</a:t>
            </a:r>
          </a:p>
        </p:txBody>
      </p:sp>
      <p:sp>
        <p:nvSpPr>
          <p:cNvPr id="4" name="object 4"/>
          <p:cNvSpPr/>
          <p:nvPr/>
        </p:nvSpPr>
        <p:spPr>
          <a:xfrm>
            <a:off x="2047239" y="1355852"/>
            <a:ext cx="542925" cy="323215"/>
          </a:xfrm>
          <a:custGeom>
            <a:avLst/>
            <a:gdLst/>
            <a:ahLst/>
            <a:cxnLst/>
            <a:rect l="l" t="t" r="r" b="b"/>
            <a:pathLst>
              <a:path w="542925" h="323214">
                <a:moveTo>
                  <a:pt x="439480" y="284199"/>
                </a:moveTo>
                <a:lnTo>
                  <a:pt x="377571" y="284734"/>
                </a:lnTo>
                <a:lnTo>
                  <a:pt x="358648" y="303911"/>
                </a:lnTo>
                <a:lnTo>
                  <a:pt x="360235" y="311332"/>
                </a:lnTo>
                <a:lnTo>
                  <a:pt x="364394" y="317373"/>
                </a:lnTo>
                <a:lnTo>
                  <a:pt x="370506" y="321413"/>
                </a:lnTo>
                <a:lnTo>
                  <a:pt x="377952" y="322834"/>
                </a:lnTo>
                <a:lnTo>
                  <a:pt x="542925" y="321310"/>
                </a:lnTo>
                <a:lnTo>
                  <a:pt x="541677" y="319150"/>
                </a:lnTo>
                <a:lnTo>
                  <a:pt x="500634" y="319150"/>
                </a:lnTo>
                <a:lnTo>
                  <a:pt x="439480" y="284199"/>
                </a:lnTo>
                <a:close/>
              </a:path>
              <a:path w="542925" h="323214">
                <a:moveTo>
                  <a:pt x="477198" y="283873"/>
                </a:moveTo>
                <a:lnTo>
                  <a:pt x="439480" y="284199"/>
                </a:lnTo>
                <a:lnTo>
                  <a:pt x="500634" y="319150"/>
                </a:lnTo>
                <a:lnTo>
                  <a:pt x="504621" y="312165"/>
                </a:lnTo>
                <a:lnTo>
                  <a:pt x="493522" y="312165"/>
                </a:lnTo>
                <a:lnTo>
                  <a:pt x="477198" y="283873"/>
                </a:lnTo>
                <a:close/>
              </a:path>
              <a:path w="542925" h="323214">
                <a:moveTo>
                  <a:pt x="441533" y="169076"/>
                </a:moveTo>
                <a:lnTo>
                  <a:pt x="434340" y="171450"/>
                </a:lnTo>
                <a:lnTo>
                  <a:pt x="428658" y="176500"/>
                </a:lnTo>
                <a:lnTo>
                  <a:pt x="425465" y="183086"/>
                </a:lnTo>
                <a:lnTo>
                  <a:pt x="424963" y="190363"/>
                </a:lnTo>
                <a:lnTo>
                  <a:pt x="427355" y="197485"/>
                </a:lnTo>
                <a:lnTo>
                  <a:pt x="458212" y="250967"/>
                </a:lnTo>
                <a:lnTo>
                  <a:pt x="519557" y="286003"/>
                </a:lnTo>
                <a:lnTo>
                  <a:pt x="500634" y="319150"/>
                </a:lnTo>
                <a:lnTo>
                  <a:pt x="541677" y="319150"/>
                </a:lnTo>
                <a:lnTo>
                  <a:pt x="460375" y="178435"/>
                </a:lnTo>
                <a:lnTo>
                  <a:pt x="455396" y="172807"/>
                </a:lnTo>
                <a:lnTo>
                  <a:pt x="448833" y="169608"/>
                </a:lnTo>
                <a:lnTo>
                  <a:pt x="441533" y="169076"/>
                </a:lnTo>
                <a:close/>
              </a:path>
              <a:path w="542925" h="323214">
                <a:moveTo>
                  <a:pt x="509905" y="283590"/>
                </a:moveTo>
                <a:lnTo>
                  <a:pt x="477198" y="283873"/>
                </a:lnTo>
                <a:lnTo>
                  <a:pt x="493522" y="312165"/>
                </a:lnTo>
                <a:lnTo>
                  <a:pt x="509905" y="283590"/>
                </a:lnTo>
                <a:close/>
              </a:path>
              <a:path w="542925" h="323214">
                <a:moveTo>
                  <a:pt x="515332" y="283590"/>
                </a:moveTo>
                <a:lnTo>
                  <a:pt x="509905" y="283590"/>
                </a:lnTo>
                <a:lnTo>
                  <a:pt x="493522" y="312165"/>
                </a:lnTo>
                <a:lnTo>
                  <a:pt x="504621" y="312165"/>
                </a:lnTo>
                <a:lnTo>
                  <a:pt x="519557" y="286003"/>
                </a:lnTo>
                <a:lnTo>
                  <a:pt x="515332" y="283590"/>
                </a:lnTo>
                <a:close/>
              </a:path>
              <a:path w="542925" h="323214">
                <a:moveTo>
                  <a:pt x="18796" y="0"/>
                </a:moveTo>
                <a:lnTo>
                  <a:pt x="0" y="33020"/>
                </a:lnTo>
                <a:lnTo>
                  <a:pt x="439480" y="284199"/>
                </a:lnTo>
                <a:lnTo>
                  <a:pt x="477198" y="283873"/>
                </a:lnTo>
                <a:lnTo>
                  <a:pt x="458212" y="250967"/>
                </a:lnTo>
                <a:lnTo>
                  <a:pt x="18796" y="0"/>
                </a:lnTo>
                <a:close/>
              </a:path>
              <a:path w="542925" h="323214">
                <a:moveTo>
                  <a:pt x="458212" y="250967"/>
                </a:moveTo>
                <a:lnTo>
                  <a:pt x="477198" y="283873"/>
                </a:lnTo>
                <a:lnTo>
                  <a:pt x="515332" y="283590"/>
                </a:lnTo>
                <a:lnTo>
                  <a:pt x="458212" y="250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493" y="930909"/>
            <a:ext cx="19723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2000" b="1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1BC6"/>
                </a:solidFill>
                <a:latin typeface="Calibri"/>
                <a:cs typeface="Calibri"/>
              </a:rPr>
              <a:t>body</a:t>
            </a:r>
            <a:r>
              <a:rPr sz="2000" b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1BC6"/>
                </a:solidFill>
                <a:latin typeface="Calibri"/>
                <a:cs typeface="Calibri"/>
              </a:rPr>
              <a:t>contain </a:t>
            </a:r>
            <a:r>
              <a:rPr sz="2000" b="1" dirty="0">
                <a:solidFill>
                  <a:srgbClr val="2E1BC6"/>
                </a:solidFill>
                <a:latin typeface="Calibri"/>
                <a:cs typeface="Calibri"/>
              </a:rPr>
              <a:t>single</a:t>
            </a:r>
            <a:r>
              <a:rPr sz="2000" b="1" spc="-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1BC6"/>
                </a:solid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0421" y="3794886"/>
            <a:ext cx="1153795" cy="777875"/>
          </a:xfrm>
          <a:custGeom>
            <a:avLst/>
            <a:gdLst/>
            <a:ahLst/>
            <a:cxnLst/>
            <a:rect l="l" t="t" r="r" b="b"/>
            <a:pathLst>
              <a:path w="1153795" h="777875">
                <a:moveTo>
                  <a:pt x="991235" y="729995"/>
                </a:moveTo>
                <a:lnTo>
                  <a:pt x="983722" y="731043"/>
                </a:lnTo>
                <a:lnTo>
                  <a:pt x="977423" y="734758"/>
                </a:lnTo>
                <a:lnTo>
                  <a:pt x="972982" y="740568"/>
                </a:lnTo>
                <a:lnTo>
                  <a:pt x="971041" y="747902"/>
                </a:lnTo>
                <a:lnTo>
                  <a:pt x="972089" y="755415"/>
                </a:lnTo>
                <a:lnTo>
                  <a:pt x="975804" y="761714"/>
                </a:lnTo>
                <a:lnTo>
                  <a:pt x="981614" y="766155"/>
                </a:lnTo>
                <a:lnTo>
                  <a:pt x="988948" y="768095"/>
                </a:lnTo>
                <a:lnTo>
                  <a:pt x="1153667" y="777875"/>
                </a:lnTo>
                <a:lnTo>
                  <a:pt x="1151182" y="772794"/>
                </a:lnTo>
                <a:lnTo>
                  <a:pt x="1111630" y="772794"/>
                </a:lnTo>
                <a:lnTo>
                  <a:pt x="1053045" y="733740"/>
                </a:lnTo>
                <a:lnTo>
                  <a:pt x="991235" y="729995"/>
                </a:lnTo>
                <a:close/>
              </a:path>
              <a:path w="1153795" h="777875">
                <a:moveTo>
                  <a:pt x="1053045" y="733740"/>
                </a:moveTo>
                <a:lnTo>
                  <a:pt x="1111630" y="772794"/>
                </a:lnTo>
                <a:lnTo>
                  <a:pt x="1116606" y="765301"/>
                </a:lnTo>
                <a:lnTo>
                  <a:pt x="1105027" y="765301"/>
                </a:lnTo>
                <a:lnTo>
                  <a:pt x="1090699" y="736021"/>
                </a:lnTo>
                <a:lnTo>
                  <a:pt x="1053045" y="733740"/>
                </a:lnTo>
                <a:close/>
              </a:path>
              <a:path w="1153795" h="777875">
                <a:moveTo>
                  <a:pt x="1062988" y="619021"/>
                </a:moveTo>
                <a:lnTo>
                  <a:pt x="1055623" y="620902"/>
                </a:lnTo>
                <a:lnTo>
                  <a:pt x="1049647" y="625552"/>
                </a:lnTo>
                <a:lnTo>
                  <a:pt x="1046003" y="631904"/>
                </a:lnTo>
                <a:lnTo>
                  <a:pt x="1044979" y="639137"/>
                </a:lnTo>
                <a:lnTo>
                  <a:pt x="1046860" y="646430"/>
                </a:lnTo>
                <a:lnTo>
                  <a:pt x="1074008" y="701911"/>
                </a:lnTo>
                <a:lnTo>
                  <a:pt x="1132712" y="741044"/>
                </a:lnTo>
                <a:lnTo>
                  <a:pt x="1111630" y="772794"/>
                </a:lnTo>
                <a:lnTo>
                  <a:pt x="1151182" y="772794"/>
                </a:lnTo>
                <a:lnTo>
                  <a:pt x="1081151" y="629665"/>
                </a:lnTo>
                <a:lnTo>
                  <a:pt x="1076573" y="623689"/>
                </a:lnTo>
                <a:lnTo>
                  <a:pt x="1070244" y="620045"/>
                </a:lnTo>
                <a:lnTo>
                  <a:pt x="1062988" y="619021"/>
                </a:lnTo>
                <a:close/>
              </a:path>
              <a:path w="1153795" h="777875">
                <a:moveTo>
                  <a:pt x="1090699" y="736021"/>
                </a:moveTo>
                <a:lnTo>
                  <a:pt x="1105027" y="765301"/>
                </a:lnTo>
                <a:lnTo>
                  <a:pt x="1123315" y="737996"/>
                </a:lnTo>
                <a:lnTo>
                  <a:pt x="1090699" y="736021"/>
                </a:lnTo>
                <a:close/>
              </a:path>
              <a:path w="1153795" h="777875">
                <a:moveTo>
                  <a:pt x="1074008" y="701911"/>
                </a:moveTo>
                <a:lnTo>
                  <a:pt x="1090699" y="736021"/>
                </a:lnTo>
                <a:lnTo>
                  <a:pt x="1123315" y="737996"/>
                </a:lnTo>
                <a:lnTo>
                  <a:pt x="1105027" y="765301"/>
                </a:lnTo>
                <a:lnTo>
                  <a:pt x="1116606" y="765301"/>
                </a:lnTo>
                <a:lnTo>
                  <a:pt x="1132712" y="741044"/>
                </a:lnTo>
                <a:lnTo>
                  <a:pt x="1074008" y="701911"/>
                </a:lnTo>
                <a:close/>
              </a:path>
              <a:path w="1153795" h="777875">
                <a:moveTo>
                  <a:pt x="21081" y="0"/>
                </a:moveTo>
                <a:lnTo>
                  <a:pt x="0" y="31750"/>
                </a:lnTo>
                <a:lnTo>
                  <a:pt x="1053045" y="733740"/>
                </a:lnTo>
                <a:lnTo>
                  <a:pt x="1090699" y="736021"/>
                </a:lnTo>
                <a:lnTo>
                  <a:pt x="1074008" y="701911"/>
                </a:lnTo>
                <a:lnTo>
                  <a:pt x="21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6788" y="3141345"/>
            <a:ext cx="205676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2000" b="1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1BC6"/>
                </a:solidFill>
                <a:latin typeface="Calibri"/>
                <a:cs typeface="Calibri"/>
              </a:rPr>
              <a:t>body</a:t>
            </a:r>
            <a:r>
              <a:rPr sz="2000" b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1BC6"/>
                </a:solidFill>
                <a:latin typeface="Calibri"/>
                <a:cs typeface="Calibri"/>
              </a:rPr>
              <a:t>contain </a:t>
            </a:r>
            <a:r>
              <a:rPr sz="2000" b="1" dirty="0">
                <a:solidFill>
                  <a:srgbClr val="2E1BC6"/>
                </a:solidFill>
                <a:latin typeface="Calibri"/>
                <a:cs typeface="Calibri"/>
              </a:rPr>
              <a:t>Multiple</a:t>
            </a:r>
            <a:r>
              <a:rPr sz="2000" b="1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E1BC6"/>
                </a:solid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1864" y="990600"/>
            <a:ext cx="5660136" cy="1600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2734055"/>
            <a:ext cx="5638800" cy="38191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886968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267" rIns="0" bIns="0" rtlCol="0">
            <a:spAutoFit/>
          </a:bodyPr>
          <a:lstStyle/>
          <a:p>
            <a:pPr marL="1911985">
              <a:lnSpc>
                <a:spcPct val="100000"/>
              </a:lnSpc>
              <a:spcBef>
                <a:spcPts val="105"/>
              </a:spcBef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loop</a:t>
            </a:r>
            <a:r>
              <a:rPr spc="-1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Example1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676" y="1235011"/>
            <a:ext cx="5249545" cy="50749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int</a:t>
            </a:r>
            <a:r>
              <a:rPr sz="2400" b="1" spc="-4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main</a:t>
            </a:r>
            <a:r>
              <a:rPr sz="2400" b="1" dirty="0">
                <a:latin typeface="Consolas"/>
                <a:cs typeface="Consolas"/>
              </a:rPr>
              <a:t>(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spc="-50" dirty="0"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55600" marR="135255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int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counter,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howmuch; cin&gt;&gt;howmuch;</a:t>
            </a:r>
            <a:endParaRPr sz="2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counter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spc="-25" dirty="0">
                <a:latin typeface="Consolas"/>
                <a:cs typeface="Consolas"/>
              </a:rPr>
              <a:t>0;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do</a:t>
            </a:r>
            <a:r>
              <a:rPr sz="2400" b="1" spc="-2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spc="-50" dirty="0">
                <a:solidFill>
                  <a:srgbClr val="2E1BC6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841500" marR="33655">
              <a:lnSpc>
                <a:spcPts val="3460"/>
              </a:lnSpc>
              <a:spcBef>
                <a:spcPts val="210"/>
              </a:spcBef>
            </a:pPr>
            <a:r>
              <a:rPr sz="2400" b="1" spc="-10" dirty="0">
                <a:latin typeface="Consolas"/>
                <a:cs typeface="Consolas"/>
              </a:rPr>
              <a:t>counter++; cout&lt;&lt;counter&lt;&lt;endl;</a:t>
            </a:r>
            <a:endParaRPr sz="2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}</a:t>
            </a:r>
            <a:r>
              <a:rPr sz="2400" b="1" spc="-3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while</a:t>
            </a:r>
            <a:r>
              <a:rPr sz="2400" b="1" spc="-2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(</a:t>
            </a:r>
            <a:r>
              <a:rPr sz="2400" b="1" spc="-2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counter</a:t>
            </a:r>
            <a:r>
              <a:rPr sz="2400" b="1" spc="-1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2E1BC6"/>
                </a:solidFill>
                <a:latin typeface="Consolas"/>
                <a:cs typeface="Consolas"/>
              </a:rPr>
              <a:t>&lt;</a:t>
            </a:r>
            <a:r>
              <a:rPr sz="2400" b="1" spc="-10" dirty="0">
                <a:solidFill>
                  <a:srgbClr val="2E1BC6"/>
                </a:solidFill>
                <a:latin typeface="Consolas"/>
                <a:cs typeface="Consolas"/>
              </a:rPr>
              <a:t> howmuch);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return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25" dirty="0">
                <a:latin typeface="Consolas"/>
                <a:cs typeface="Consolas"/>
              </a:rPr>
              <a:t>0;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967" y="100660"/>
            <a:ext cx="457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loop</a:t>
            </a:r>
            <a:r>
              <a:rPr spc="-1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Example2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44" y="818554"/>
            <a:ext cx="7195820" cy="57765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300" b="1" dirty="0">
                <a:solidFill>
                  <a:srgbClr val="2E1BC6"/>
                </a:solidFill>
                <a:latin typeface="Consolas"/>
                <a:cs typeface="Consolas"/>
              </a:rPr>
              <a:t>int</a:t>
            </a:r>
            <a:r>
              <a:rPr sz="2300" b="1" spc="-4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300" b="1" dirty="0">
                <a:solidFill>
                  <a:srgbClr val="2E1BC6"/>
                </a:solidFill>
                <a:latin typeface="Consolas"/>
                <a:cs typeface="Consolas"/>
              </a:rPr>
              <a:t>main</a:t>
            </a:r>
            <a:r>
              <a:rPr sz="2300" b="1" dirty="0">
                <a:latin typeface="Consolas"/>
                <a:cs typeface="Consolas"/>
              </a:rPr>
              <a:t>(</a:t>
            </a:r>
            <a:r>
              <a:rPr sz="2300" b="1" spc="-30" dirty="0">
                <a:latin typeface="Consolas"/>
                <a:cs typeface="Consolas"/>
              </a:rPr>
              <a:t> </a:t>
            </a:r>
            <a:r>
              <a:rPr sz="2300" b="1" spc="-60" dirty="0">
                <a:latin typeface="Consolas"/>
                <a:cs typeface="Consolas"/>
              </a:rPr>
              <a:t>)</a:t>
            </a:r>
            <a:endParaRPr sz="2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b="1" spc="-50" dirty="0"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355600" marR="2982595">
              <a:lnSpc>
                <a:spcPct val="100000"/>
              </a:lnSpc>
              <a:tabLst>
                <a:tab pos="3723640" algn="l"/>
              </a:tabLst>
            </a:pPr>
            <a:r>
              <a:rPr sz="2300" b="1" dirty="0">
                <a:solidFill>
                  <a:srgbClr val="2E1BC6"/>
                </a:solidFill>
                <a:latin typeface="Consolas"/>
                <a:cs typeface="Consolas"/>
              </a:rPr>
              <a:t>int</a:t>
            </a:r>
            <a:r>
              <a:rPr sz="2300" b="1" spc="-4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num1,</a:t>
            </a:r>
            <a:r>
              <a:rPr sz="2300" b="1" spc="-30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num2;</a:t>
            </a:r>
            <a:r>
              <a:rPr sz="2300" b="1" spc="-20" dirty="0">
                <a:latin typeface="Consolas"/>
                <a:cs typeface="Consolas"/>
              </a:rPr>
              <a:t> char</a:t>
            </a:r>
            <a:r>
              <a:rPr sz="2300" b="1" dirty="0">
                <a:latin typeface="Consolas"/>
                <a:cs typeface="Consolas"/>
              </a:rPr>
              <a:t>	</a:t>
            </a:r>
            <a:r>
              <a:rPr sz="2300" b="1" spc="-25" dirty="0">
                <a:latin typeface="Consolas"/>
                <a:cs typeface="Consolas"/>
              </a:rPr>
              <a:t>ch; </a:t>
            </a:r>
            <a:r>
              <a:rPr sz="2300" b="1" dirty="0">
                <a:solidFill>
                  <a:srgbClr val="2E1BC6"/>
                </a:solidFill>
                <a:latin typeface="Consolas"/>
                <a:cs typeface="Consolas"/>
              </a:rPr>
              <a:t>do</a:t>
            </a:r>
            <a:r>
              <a:rPr sz="2300" b="1" spc="-1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300" b="1" spc="-50" dirty="0">
                <a:solidFill>
                  <a:srgbClr val="2E1BC6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1408430" marR="1609090">
              <a:lnSpc>
                <a:spcPct val="120000"/>
              </a:lnSpc>
            </a:pPr>
            <a:r>
              <a:rPr sz="2300" b="1" dirty="0">
                <a:latin typeface="Consolas"/>
                <a:cs typeface="Consolas"/>
              </a:rPr>
              <a:t>cout&lt;&lt;“\nEnter</a:t>
            </a:r>
            <a:r>
              <a:rPr sz="2300" b="1" spc="-55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a</a:t>
            </a:r>
            <a:r>
              <a:rPr sz="2300" b="1" spc="-45" dirty="0">
                <a:latin typeface="Consolas"/>
                <a:cs typeface="Consolas"/>
              </a:rPr>
              <a:t> </a:t>
            </a:r>
            <a:r>
              <a:rPr sz="2300" b="1" spc="-10" dirty="0">
                <a:latin typeface="Consolas"/>
                <a:cs typeface="Consolas"/>
              </a:rPr>
              <a:t>number:”; cin&gt;&gt;num1;</a:t>
            </a:r>
            <a:endParaRPr sz="2300">
              <a:latin typeface="Consolas"/>
              <a:cs typeface="Consolas"/>
            </a:endParaRPr>
          </a:p>
          <a:p>
            <a:pPr marL="1408430" marR="646430">
              <a:lnSpc>
                <a:spcPts val="3310"/>
              </a:lnSpc>
              <a:spcBef>
                <a:spcPts val="204"/>
              </a:spcBef>
            </a:pPr>
            <a:r>
              <a:rPr sz="2300" b="1" dirty="0">
                <a:latin typeface="Consolas"/>
                <a:cs typeface="Consolas"/>
              </a:rPr>
              <a:t>cout&lt;&lt;“\nEnter</a:t>
            </a:r>
            <a:r>
              <a:rPr sz="2300" b="1" spc="-75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another</a:t>
            </a:r>
            <a:r>
              <a:rPr sz="2300" b="1" spc="-60" dirty="0">
                <a:latin typeface="Consolas"/>
                <a:cs typeface="Consolas"/>
              </a:rPr>
              <a:t> </a:t>
            </a:r>
            <a:r>
              <a:rPr sz="2300" b="1" spc="-10" dirty="0">
                <a:latin typeface="Consolas"/>
                <a:cs typeface="Consolas"/>
              </a:rPr>
              <a:t>number:”; cin&gt;&gt;num2;</a:t>
            </a:r>
            <a:endParaRPr sz="2300">
              <a:latin typeface="Consolas"/>
              <a:cs typeface="Consolas"/>
            </a:endParaRPr>
          </a:p>
          <a:p>
            <a:pPr marL="1408430" marR="5080">
              <a:lnSpc>
                <a:spcPts val="3310"/>
              </a:lnSpc>
              <a:spcBef>
                <a:spcPts val="5"/>
              </a:spcBef>
            </a:pPr>
            <a:r>
              <a:rPr sz="2300" b="1" dirty="0">
                <a:latin typeface="Consolas"/>
                <a:cs typeface="Consolas"/>
              </a:rPr>
              <a:t>cout&lt;&lt;“\nTheir</a:t>
            </a:r>
            <a:r>
              <a:rPr sz="2300" b="1" spc="-50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sum</a:t>
            </a:r>
            <a:r>
              <a:rPr sz="2300" b="1" spc="-50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is:</a:t>
            </a:r>
            <a:r>
              <a:rPr sz="2300" b="1" spc="-35" dirty="0">
                <a:latin typeface="Consolas"/>
                <a:cs typeface="Consolas"/>
              </a:rPr>
              <a:t> </a:t>
            </a:r>
            <a:r>
              <a:rPr sz="2300" b="1" spc="-10" dirty="0">
                <a:latin typeface="Consolas"/>
                <a:cs typeface="Consolas"/>
              </a:rPr>
              <a:t>“&lt;&lt;num1+num2; </a:t>
            </a:r>
            <a:r>
              <a:rPr sz="2300" b="1" dirty="0">
                <a:latin typeface="Consolas"/>
                <a:cs typeface="Consolas"/>
              </a:rPr>
              <a:t>cout&lt;&lt;“\nDo</a:t>
            </a:r>
            <a:r>
              <a:rPr sz="2300" b="1" spc="-50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another</a:t>
            </a:r>
            <a:r>
              <a:rPr sz="2300" b="1" spc="-45" dirty="0">
                <a:latin typeface="Consolas"/>
                <a:cs typeface="Consolas"/>
              </a:rPr>
              <a:t> </a:t>
            </a:r>
            <a:r>
              <a:rPr sz="2300" b="1" dirty="0">
                <a:latin typeface="Consolas"/>
                <a:cs typeface="Consolas"/>
              </a:rPr>
              <a:t>time</a:t>
            </a:r>
            <a:r>
              <a:rPr sz="2300" b="1" spc="-45" dirty="0">
                <a:latin typeface="Consolas"/>
                <a:cs typeface="Consolas"/>
              </a:rPr>
              <a:t> </a:t>
            </a:r>
            <a:r>
              <a:rPr sz="2300" b="1" spc="-10" dirty="0">
                <a:latin typeface="Consolas"/>
                <a:cs typeface="Consolas"/>
              </a:rPr>
              <a:t>(y/n):”;</a:t>
            </a:r>
            <a:endParaRPr sz="2300">
              <a:latin typeface="Consolas"/>
              <a:cs typeface="Consolas"/>
            </a:endParaRPr>
          </a:p>
          <a:p>
            <a:pPr marL="1408430">
              <a:lnSpc>
                <a:spcPct val="100000"/>
              </a:lnSpc>
              <a:spcBef>
                <a:spcPts val="355"/>
              </a:spcBef>
            </a:pPr>
            <a:r>
              <a:rPr sz="2300" b="1" spc="-10" dirty="0">
                <a:latin typeface="Consolas"/>
                <a:cs typeface="Consolas"/>
              </a:rPr>
              <a:t>cin.get(ch);</a:t>
            </a:r>
            <a:endParaRPr sz="2300">
              <a:latin typeface="Consolas"/>
              <a:cs typeface="Consolas"/>
            </a:endParaRPr>
          </a:p>
          <a:p>
            <a:pPr marL="334010">
              <a:lnSpc>
                <a:spcPct val="100000"/>
              </a:lnSpc>
              <a:spcBef>
                <a:spcPts val="555"/>
              </a:spcBef>
            </a:pPr>
            <a:r>
              <a:rPr sz="2300" b="1" dirty="0">
                <a:solidFill>
                  <a:srgbClr val="2E1BC6"/>
                </a:solidFill>
                <a:latin typeface="Consolas"/>
                <a:cs typeface="Consolas"/>
              </a:rPr>
              <a:t>}</a:t>
            </a:r>
            <a:r>
              <a:rPr sz="2300" b="1" spc="-1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300" b="1" spc="-10" dirty="0">
                <a:solidFill>
                  <a:srgbClr val="2E1BC6"/>
                </a:solidFill>
                <a:latin typeface="Consolas"/>
                <a:cs typeface="Consolas"/>
              </a:rPr>
              <a:t>while(ch==‘y’);</a:t>
            </a:r>
            <a:endParaRPr sz="2300">
              <a:latin typeface="Consolas"/>
              <a:cs typeface="Consolas"/>
            </a:endParaRPr>
          </a:p>
          <a:p>
            <a:pPr marL="334010">
              <a:lnSpc>
                <a:spcPct val="100000"/>
              </a:lnSpc>
              <a:spcBef>
                <a:spcPts val="550"/>
              </a:spcBef>
            </a:pPr>
            <a:r>
              <a:rPr sz="2300" b="1" dirty="0">
                <a:latin typeface="Consolas"/>
                <a:cs typeface="Consolas"/>
              </a:rPr>
              <a:t>return</a:t>
            </a:r>
            <a:r>
              <a:rPr sz="2300" b="1" spc="-50" dirty="0">
                <a:latin typeface="Consolas"/>
                <a:cs typeface="Consolas"/>
              </a:rPr>
              <a:t> </a:t>
            </a:r>
            <a:r>
              <a:rPr sz="2300" b="1" spc="-25" dirty="0">
                <a:latin typeface="Consolas"/>
                <a:cs typeface="Consolas"/>
              </a:rPr>
              <a:t>0;</a:t>
            </a:r>
            <a:endParaRPr sz="2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b="1" spc="-50" dirty="0"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871727"/>
            <a:ext cx="9036050" cy="45720"/>
          </a:xfrm>
          <a:custGeom>
            <a:avLst/>
            <a:gdLst/>
            <a:ahLst/>
            <a:cxnLst/>
            <a:rect l="l" t="t" r="r" b="b"/>
            <a:pathLst>
              <a:path w="9036050" h="45719">
                <a:moveTo>
                  <a:pt x="0" y="45720"/>
                </a:moveTo>
                <a:lnTo>
                  <a:pt x="9035796" y="45720"/>
                </a:lnTo>
                <a:lnTo>
                  <a:pt x="903579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72897"/>
            <a:ext cx="3903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break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952567"/>
            <a:ext cx="8395335" cy="41967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spc="-30" dirty="0">
                <a:solidFill>
                  <a:srgbClr val="B80000"/>
                </a:solidFill>
                <a:latin typeface="Courier New"/>
                <a:cs typeface="Courier New"/>
              </a:rPr>
              <a:t>break</a:t>
            </a:r>
            <a:r>
              <a:rPr sz="3200" b="1" spc="-1150" dirty="0">
                <a:solidFill>
                  <a:srgbClr val="B80000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B8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1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Immediate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ourier New"/>
                <a:cs typeface="Courier New"/>
              </a:rPr>
              <a:t>while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ourier New"/>
                <a:cs typeface="Courier New"/>
              </a:rPr>
              <a:t>for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ourier New"/>
                <a:cs typeface="Courier New"/>
              </a:rPr>
              <a:t>do/while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(also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1BC6"/>
                </a:solidFill>
                <a:latin typeface="Courier New"/>
                <a:cs typeface="Courier New"/>
              </a:rPr>
              <a:t>switch</a:t>
            </a:r>
            <a:r>
              <a:rPr sz="2800" b="1" spc="-1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immediately</a:t>
            </a:r>
            <a:r>
              <a:rPr sz="2800" b="1" spc="-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ends</a:t>
            </a:r>
            <a:r>
              <a:rPr sz="28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loop</a:t>
            </a:r>
            <a:r>
              <a:rPr sz="2800" b="1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365"/>
              </a:spcBef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Common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uses: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solidFill>
                  <a:srgbClr val="2E1BC6"/>
                </a:solidFill>
                <a:latin typeface="Calibri"/>
                <a:cs typeface="Calibri"/>
              </a:rPr>
              <a:t>Escape</a:t>
            </a:r>
            <a:r>
              <a:rPr sz="28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alibri"/>
                <a:cs typeface="Calibri"/>
              </a:rPr>
              <a:t>early</a:t>
            </a:r>
            <a:r>
              <a:rPr sz="2800" b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Skip</a:t>
            </a:r>
            <a:r>
              <a:rPr sz="2800" b="1" spc="-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remainder</a:t>
            </a:r>
            <a:r>
              <a:rPr sz="2800" b="1" spc="-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part</a:t>
            </a:r>
            <a:r>
              <a:rPr sz="2800" b="1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of</a:t>
            </a:r>
            <a:r>
              <a:rPr sz="2800" b="1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loop</a:t>
            </a:r>
            <a:r>
              <a:rPr sz="2800" b="1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and</a:t>
            </a:r>
            <a:r>
              <a:rPr sz="28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C13DE"/>
                </a:solidFill>
                <a:latin typeface="Calibri"/>
                <a:cs typeface="Calibri"/>
              </a:rPr>
              <a:t>exit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914400"/>
            <a:ext cx="8991600" cy="45720"/>
          </a:xfrm>
          <a:custGeom>
            <a:avLst/>
            <a:gdLst/>
            <a:ahLst/>
            <a:cxnLst/>
            <a:rect l="l" t="t" r="r" b="b"/>
            <a:pathLst>
              <a:path w="8991600" h="45719">
                <a:moveTo>
                  <a:pt x="0" y="45720"/>
                </a:moveTo>
                <a:lnTo>
                  <a:pt x="8991599" y="45720"/>
                </a:lnTo>
                <a:lnTo>
                  <a:pt x="899159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" y="893063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break</a:t>
            </a:r>
            <a:r>
              <a:rPr i="1" spc="-80" dirty="0">
                <a:latin typeface="Calibri"/>
                <a:cs typeface="Calibri"/>
              </a:rPr>
              <a:t> </a:t>
            </a:r>
            <a:r>
              <a:rPr dirty="0"/>
              <a:t>Statement</a:t>
            </a:r>
            <a:r>
              <a:rPr spc="-9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76200" y="999744"/>
            <a:ext cx="8991600" cy="2170430"/>
          </a:xfrm>
          <a:custGeom>
            <a:avLst/>
            <a:gdLst/>
            <a:ahLst/>
            <a:cxnLst/>
            <a:rect l="l" t="t" r="r" b="b"/>
            <a:pathLst>
              <a:path w="8991600" h="2170430">
                <a:moveTo>
                  <a:pt x="8991600" y="0"/>
                </a:moveTo>
                <a:lnTo>
                  <a:pt x="0" y="0"/>
                </a:lnTo>
                <a:lnTo>
                  <a:pt x="0" y="2170176"/>
                </a:lnTo>
                <a:lnTo>
                  <a:pt x="8991600" y="2170176"/>
                </a:lnTo>
                <a:lnTo>
                  <a:pt x="89916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19" y="3339084"/>
            <a:ext cx="8953500" cy="3436620"/>
          </a:xfrm>
          <a:custGeom>
            <a:avLst/>
            <a:gdLst/>
            <a:ahLst/>
            <a:cxnLst/>
            <a:rect l="l" t="t" r="r" b="b"/>
            <a:pathLst>
              <a:path w="8953500" h="3436620">
                <a:moveTo>
                  <a:pt x="8953500" y="0"/>
                </a:moveTo>
                <a:lnTo>
                  <a:pt x="0" y="0"/>
                </a:lnTo>
                <a:lnTo>
                  <a:pt x="0" y="3436620"/>
                </a:lnTo>
                <a:lnTo>
                  <a:pt x="8953500" y="3436620"/>
                </a:lnTo>
                <a:lnTo>
                  <a:pt x="89535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864" y="957808"/>
            <a:ext cx="3581400" cy="56584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Consolas"/>
                <a:cs typeface="Consolas"/>
              </a:rPr>
              <a:t>for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(int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i=1;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i&lt;=5;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spc="-20" dirty="0">
                <a:latin typeface="Consolas"/>
                <a:cs typeface="Consolas"/>
              </a:rPr>
              <a:t>i++)</a:t>
            </a:r>
            <a:endParaRPr sz="20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2000" b="1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194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onsolas"/>
                <a:cs typeface="Consolas"/>
              </a:rPr>
              <a:t>if</a:t>
            </a:r>
            <a:r>
              <a:rPr sz="2000" b="1" spc="5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(i==3)</a:t>
            </a:r>
            <a:endParaRPr sz="2000">
              <a:latin typeface="Consolas"/>
              <a:cs typeface="Consolas"/>
            </a:endParaRPr>
          </a:p>
          <a:p>
            <a:pPr marL="919480" marR="697230" indent="913765">
              <a:lnSpc>
                <a:spcPct val="110000"/>
              </a:lnSpc>
            </a:pPr>
            <a:r>
              <a:rPr sz="2000" b="1" spc="-10" dirty="0">
                <a:solidFill>
                  <a:srgbClr val="2E1BC6"/>
                </a:solidFill>
                <a:latin typeface="Consolas"/>
                <a:cs typeface="Consolas"/>
              </a:rPr>
              <a:t>break; </a:t>
            </a:r>
            <a:r>
              <a:rPr sz="2000" b="1" spc="-10" dirty="0">
                <a:latin typeface="Consolas"/>
                <a:cs typeface="Consolas"/>
              </a:rPr>
              <a:t>cout&lt;&lt;“Hello”;</a:t>
            </a:r>
            <a:endParaRPr sz="20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2000" b="1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nsolas"/>
                <a:cs typeface="Consolas"/>
              </a:rPr>
              <a:t>int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spc="-25" dirty="0">
                <a:latin typeface="Consolas"/>
                <a:cs typeface="Consolas"/>
              </a:rPr>
              <a:t>n;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int</a:t>
            </a:r>
            <a:r>
              <a:rPr sz="2000" b="1" spc="-10" dirty="0">
                <a:latin typeface="Consolas"/>
                <a:cs typeface="Consolas"/>
              </a:rPr>
              <a:t> EvenSum=0;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onsolas"/>
                <a:cs typeface="Consolas"/>
              </a:rPr>
              <a:t>while(1)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onsolas"/>
                <a:cs typeface="Consolas"/>
              </a:rPr>
              <a:t>cin&gt;&gt;n;</a:t>
            </a:r>
            <a:endParaRPr sz="20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484"/>
              </a:spcBef>
            </a:pPr>
            <a:r>
              <a:rPr sz="2000" b="1" spc="-10" dirty="0">
                <a:latin typeface="Consolas"/>
                <a:cs typeface="Consolas"/>
              </a:rPr>
              <a:t>if(n%2==1)</a:t>
            </a:r>
            <a:endParaRPr sz="2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2E1BC6"/>
                </a:solidFill>
                <a:latin typeface="Consolas"/>
                <a:cs typeface="Consolas"/>
              </a:rPr>
              <a:t>break;</a:t>
            </a:r>
            <a:endParaRPr sz="20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EvenSum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=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EvenSum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+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spc="-25" dirty="0">
                <a:latin typeface="Consolas"/>
                <a:cs typeface="Consolas"/>
              </a:rPr>
              <a:t>n;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(using</a:t>
            </a:r>
            <a:r>
              <a:rPr sz="4000" spc="-90" dirty="0"/>
              <a:t> </a:t>
            </a:r>
            <a:r>
              <a:rPr sz="4000" dirty="0"/>
              <a:t>break</a:t>
            </a:r>
            <a:r>
              <a:rPr sz="4000" spc="-80" dirty="0"/>
              <a:t> </a:t>
            </a:r>
            <a:r>
              <a:rPr sz="4000" dirty="0"/>
              <a:t>in</a:t>
            </a:r>
            <a:r>
              <a:rPr sz="4000" spc="-95" dirty="0"/>
              <a:t> </a:t>
            </a:r>
            <a:r>
              <a:rPr sz="4000" dirty="0"/>
              <a:t>loops)</a:t>
            </a:r>
            <a:r>
              <a:rPr sz="4000" spc="-65" dirty="0"/>
              <a:t> </a:t>
            </a:r>
            <a:r>
              <a:rPr sz="4000" dirty="0"/>
              <a:t>–</a:t>
            </a:r>
            <a:r>
              <a:rPr sz="4000" spc="-100" dirty="0"/>
              <a:t> </a:t>
            </a:r>
            <a:r>
              <a:rPr sz="4000" dirty="0"/>
              <a:t>Class</a:t>
            </a:r>
            <a:r>
              <a:rPr sz="4000" spc="-85" dirty="0"/>
              <a:t> </a:t>
            </a:r>
            <a:r>
              <a:rPr sz="4000" spc="-20" dirty="0"/>
              <a:t>Exercise</a:t>
            </a:r>
            <a:r>
              <a:rPr sz="4000" spc="-80" dirty="0"/>
              <a:t> </a:t>
            </a:r>
            <a:r>
              <a:rPr sz="4000" spc="-50" dirty="0"/>
              <a:t>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3039" y="1075690"/>
            <a:ext cx="8798560" cy="18395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 algn="just">
              <a:lnSpc>
                <a:spcPct val="98900"/>
              </a:lnSpc>
              <a:spcBef>
                <a:spcPts val="14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Write</a:t>
            </a:r>
            <a:r>
              <a:rPr sz="3000" spc="40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4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program</a:t>
            </a:r>
            <a:r>
              <a:rPr sz="3000" spc="4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41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reads</a:t>
            </a:r>
            <a:r>
              <a:rPr sz="3000" spc="4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40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integer</a:t>
            </a:r>
            <a:r>
              <a:rPr sz="3000" spc="409" dirty="0">
                <a:latin typeface="Calibri"/>
                <a:cs typeface="Calibri"/>
              </a:rPr>
              <a:t> </a:t>
            </a:r>
            <a:r>
              <a:rPr sz="3000" b="1" i="1" dirty="0">
                <a:solidFill>
                  <a:srgbClr val="2E1BC6"/>
                </a:solidFill>
                <a:latin typeface="Calibri"/>
                <a:cs typeface="Calibri"/>
              </a:rPr>
              <a:t>n</a:t>
            </a:r>
            <a:r>
              <a:rPr sz="3000" b="1" i="1" spc="41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4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user,</a:t>
            </a:r>
            <a:r>
              <a:rPr sz="3000" spc="3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prints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square</a:t>
            </a:r>
            <a:r>
              <a:rPr sz="3000" spc="3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E1BC6"/>
                </a:solidFill>
                <a:latin typeface="Calibri"/>
                <a:cs typeface="Calibri"/>
              </a:rPr>
              <a:t>value</a:t>
            </a:r>
            <a:r>
              <a:rPr sz="3000" spc="3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b="1" i="1" dirty="0">
                <a:solidFill>
                  <a:srgbClr val="2E1BC6"/>
                </a:solidFill>
                <a:latin typeface="Calibri"/>
                <a:cs typeface="Calibri"/>
              </a:rPr>
              <a:t>n*n</a:t>
            </a:r>
            <a:r>
              <a:rPr sz="3000" dirty="0">
                <a:latin typeface="Calibri"/>
                <a:cs typeface="Calibri"/>
              </a:rPr>
              <a:t>)</a:t>
            </a:r>
            <a:r>
              <a:rPr sz="3000" spc="3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3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3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number. </a:t>
            </a:r>
            <a:r>
              <a:rPr sz="3000" dirty="0">
                <a:latin typeface="Calibri"/>
                <a:cs typeface="Calibri"/>
              </a:rPr>
              <a:t>Whenever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ZERO</a:t>
            </a:r>
            <a:r>
              <a:rPr sz="3000" spc="2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23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entered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user</a:t>
            </a:r>
            <a:r>
              <a:rPr sz="3000" spc="225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program </a:t>
            </a:r>
            <a:r>
              <a:rPr sz="3000" dirty="0">
                <a:latin typeface="Calibri"/>
                <a:cs typeface="Calibri"/>
              </a:rPr>
              <a:t>should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terminate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printing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“Invalid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Value”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message.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269" rIns="0" bIns="0" rtlCol="0">
            <a:spAutoFit/>
          </a:bodyPr>
          <a:lstStyle/>
          <a:p>
            <a:pPr marL="230632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continue</a:t>
            </a:r>
            <a:r>
              <a:rPr i="1" spc="-155" dirty="0">
                <a:latin typeface="Calibri"/>
                <a:cs typeface="Calibri"/>
              </a:rPr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874974"/>
            <a:ext cx="8691880" cy="41827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B80000"/>
                </a:solidFill>
                <a:latin typeface="Courier New"/>
                <a:cs typeface="Courier New"/>
              </a:rPr>
              <a:t>continue</a:t>
            </a:r>
            <a:r>
              <a:rPr sz="3200" b="1" spc="-145" dirty="0">
                <a:solidFill>
                  <a:srgbClr val="B80000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134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Only</a:t>
            </a:r>
            <a:r>
              <a:rPr sz="3000" b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ends</a:t>
            </a:r>
            <a:r>
              <a:rPr sz="3000" b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the</a:t>
            </a:r>
            <a:r>
              <a:rPr sz="30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current</a:t>
            </a:r>
            <a:r>
              <a:rPr sz="3000" b="1" spc="-8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iteration</a:t>
            </a:r>
            <a:endParaRPr sz="30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Skips</a:t>
            </a:r>
            <a:r>
              <a:rPr sz="30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remainder</a:t>
            </a:r>
            <a:r>
              <a:rPr sz="30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of</a:t>
            </a:r>
            <a:r>
              <a:rPr sz="3000" b="1" spc="-7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3000" b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body</a:t>
            </a:r>
            <a:r>
              <a:rPr sz="3000" b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(in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current</a:t>
            </a:r>
            <a:r>
              <a:rPr sz="3000" b="1" u="sng" spc="-9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iteration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Proceeds</a:t>
            </a:r>
            <a:r>
              <a:rPr sz="3000" b="1" spc="-7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next</a:t>
            </a:r>
            <a:r>
              <a:rPr sz="3000" b="1" spc="-6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iteration</a:t>
            </a:r>
            <a:r>
              <a:rPr sz="3000" b="1" spc="-7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loop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65"/>
              </a:spcBef>
              <a:buClr>
                <a:srgbClr val="2E1BC6"/>
              </a:buClr>
              <a:buFont typeface="Arial MT"/>
              <a:buChar char="–"/>
            </a:pP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b="1" spc="-10" dirty="0">
                <a:solidFill>
                  <a:srgbClr val="2E1BC6"/>
                </a:solidFill>
                <a:latin typeface="Calibri"/>
                <a:cs typeface="Calibri"/>
              </a:rPr>
              <a:t>“continue”</a:t>
            </a:r>
            <a:r>
              <a:rPr sz="3200" b="1" spc="-9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inside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i="1" dirty="0">
                <a:solidFill>
                  <a:srgbClr val="B80000"/>
                </a:solidFill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B80000"/>
                </a:solidFill>
                <a:latin typeface="Calibri"/>
                <a:cs typeface="Calibri"/>
              </a:rPr>
              <a:t>while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i="1" dirty="0">
                <a:solidFill>
                  <a:srgbClr val="B80000"/>
                </a:solidFill>
                <a:latin typeface="Calibri"/>
                <a:cs typeface="Calibri"/>
              </a:rPr>
              <a:t>do-while</a:t>
            </a:r>
            <a:r>
              <a:rPr sz="3200" dirty="0">
                <a:latin typeface="Calibri"/>
                <a:cs typeface="Calibri"/>
              </a:rPr>
              <a:t>).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</a:t>
            </a: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CANNOT</a:t>
            </a: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</a:t>
            </a:r>
            <a:r>
              <a:rPr sz="32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</a:t>
            </a:r>
            <a:r>
              <a:rPr sz="32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3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“switch”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85444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312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00965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continue</a:t>
            </a:r>
            <a:r>
              <a:rPr i="1" spc="-140" dirty="0">
                <a:latin typeface="Calibri"/>
                <a:cs typeface="Calibri"/>
              </a:rPr>
              <a:t> </a:t>
            </a:r>
            <a:r>
              <a:rPr dirty="0"/>
              <a:t>Statement</a:t>
            </a:r>
            <a:r>
              <a:rPr spc="-140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" y="3886200"/>
            <a:ext cx="9029700" cy="2885440"/>
          </a:xfrm>
          <a:custGeom>
            <a:avLst/>
            <a:gdLst/>
            <a:ahLst/>
            <a:cxnLst/>
            <a:rect l="l" t="t" r="r" b="b"/>
            <a:pathLst>
              <a:path w="9029700" h="2885440">
                <a:moveTo>
                  <a:pt x="9029700" y="0"/>
                </a:moveTo>
                <a:lnTo>
                  <a:pt x="0" y="0"/>
                </a:lnTo>
                <a:lnTo>
                  <a:pt x="0" y="2884932"/>
                </a:lnTo>
                <a:lnTo>
                  <a:pt x="9029700" y="2884932"/>
                </a:lnTo>
                <a:lnTo>
                  <a:pt x="9029700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" y="1219200"/>
            <a:ext cx="9029700" cy="2514600"/>
          </a:xfrm>
          <a:custGeom>
            <a:avLst/>
            <a:gdLst/>
            <a:ahLst/>
            <a:cxnLst/>
            <a:rect l="l" t="t" r="r" b="b"/>
            <a:pathLst>
              <a:path w="9029700" h="2514600">
                <a:moveTo>
                  <a:pt x="0" y="2514600"/>
                </a:moveTo>
                <a:lnTo>
                  <a:pt x="9029699" y="2514600"/>
                </a:lnTo>
                <a:lnTo>
                  <a:pt x="9029699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039" y="1176502"/>
            <a:ext cx="4612640" cy="54171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onsolas"/>
                <a:cs typeface="Consolas"/>
              </a:rPr>
              <a:t>for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(int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i=1;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i&lt;=5;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spc="-20" dirty="0">
                <a:latin typeface="Consolas"/>
                <a:cs typeface="Consolas"/>
              </a:rPr>
              <a:t>i++)</a:t>
            </a:r>
            <a:endParaRPr sz="20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484"/>
              </a:spcBef>
            </a:pPr>
            <a:r>
              <a:rPr sz="2000" b="1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nsolas"/>
                <a:cs typeface="Consolas"/>
              </a:rPr>
              <a:t>if</a:t>
            </a:r>
            <a:r>
              <a:rPr sz="2000" b="1" spc="5" dirty="0">
                <a:latin typeface="Consolas"/>
                <a:cs typeface="Consolas"/>
              </a:rPr>
              <a:t> </a:t>
            </a:r>
            <a:r>
              <a:rPr sz="2000" b="1" spc="-10" dirty="0">
                <a:latin typeface="Consolas"/>
                <a:cs typeface="Consolas"/>
              </a:rPr>
              <a:t>(i==3)</a:t>
            </a:r>
            <a:endParaRPr sz="20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2E1BC6"/>
                </a:solidFill>
                <a:latin typeface="Consolas"/>
                <a:cs typeface="Consolas"/>
              </a:rPr>
              <a:t>continue;</a:t>
            </a:r>
            <a:endParaRPr sz="2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onsolas"/>
                <a:cs typeface="Consolas"/>
              </a:rPr>
              <a:t>cout&lt;&lt;“Hello”&lt;&lt;i;</a:t>
            </a:r>
            <a:endParaRPr sz="20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nsolas"/>
                <a:cs typeface="Consolas"/>
              </a:rPr>
              <a:t>int</a:t>
            </a:r>
            <a:r>
              <a:rPr sz="1800" b="1" spc="-35" dirty="0">
                <a:latin typeface="Consolas"/>
                <a:cs typeface="Consolas"/>
              </a:rPr>
              <a:t> </a:t>
            </a:r>
            <a:r>
              <a:rPr sz="1800" b="1" spc="-25" dirty="0">
                <a:latin typeface="Consolas"/>
                <a:cs typeface="Consolas"/>
              </a:rPr>
              <a:t>n;</a:t>
            </a:r>
            <a:endParaRPr sz="1800">
              <a:latin typeface="Consolas"/>
              <a:cs typeface="Consolas"/>
            </a:endParaRPr>
          </a:p>
          <a:p>
            <a:pPr marL="355600" marR="2587625" indent="-93345">
              <a:lnSpc>
                <a:spcPct val="110000"/>
              </a:lnSpc>
              <a:spcBef>
                <a:spcPts val="5"/>
              </a:spcBef>
            </a:pPr>
            <a:r>
              <a:rPr sz="1800" b="1" dirty="0">
                <a:latin typeface="Consolas"/>
                <a:cs typeface="Consolas"/>
              </a:rPr>
              <a:t>int</a:t>
            </a:r>
            <a:r>
              <a:rPr sz="1800" b="1" spc="-2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EvenSum=0; while(1)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  <a:spcBef>
                <a:spcPts val="215"/>
              </a:spcBef>
            </a:pPr>
            <a:r>
              <a:rPr sz="1800" b="1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841500" marR="1509395">
              <a:lnSpc>
                <a:spcPts val="2380"/>
              </a:lnSpc>
              <a:spcBef>
                <a:spcPts val="110"/>
              </a:spcBef>
            </a:pPr>
            <a:r>
              <a:rPr sz="1800" b="1" spc="-10" dirty="0">
                <a:latin typeface="Consolas"/>
                <a:cs typeface="Consolas"/>
              </a:rPr>
              <a:t>cin&gt;&gt;n; if(n%2==1)</a:t>
            </a:r>
            <a:endParaRPr sz="1800">
              <a:latin typeface="Consolas"/>
              <a:cs typeface="Consolas"/>
            </a:endParaRPr>
          </a:p>
          <a:p>
            <a:pPr marL="275653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1BC6"/>
                </a:solidFill>
                <a:latin typeface="Consolas"/>
                <a:cs typeface="Consolas"/>
              </a:rPr>
              <a:t>continue;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onsolas"/>
                <a:cs typeface="Consolas"/>
              </a:rPr>
              <a:t>EvenSum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EvenSum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+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25" dirty="0">
                <a:latin typeface="Consolas"/>
                <a:cs typeface="Consolas"/>
              </a:rPr>
              <a:t>n;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  <a:spcBef>
                <a:spcPts val="215"/>
              </a:spcBef>
            </a:pPr>
            <a:r>
              <a:rPr sz="1800" b="1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581" rIns="0" bIns="0" rtlCol="0">
            <a:spAutoFit/>
          </a:bodyPr>
          <a:lstStyle/>
          <a:p>
            <a:pPr marL="3357245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Loops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61950" y="905940"/>
            <a:ext cx="8826500" cy="48704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3000" b="1" u="sng" spc="-2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Counter-</a:t>
            </a:r>
            <a:r>
              <a:rPr sz="3000" b="1" u="sng" spc="-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controlled</a:t>
            </a:r>
            <a:r>
              <a:rPr sz="3000" b="1" u="sng" spc="-5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Loops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730"/>
              </a:spcBef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Depends</a:t>
            </a:r>
            <a:r>
              <a:rPr sz="2800" b="1" spc="110" dirty="0">
                <a:solidFill>
                  <a:srgbClr val="2C13DE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value</a:t>
            </a:r>
            <a:r>
              <a:rPr sz="2800" b="1" spc="114" dirty="0">
                <a:solidFill>
                  <a:srgbClr val="2C13DE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variable</a:t>
            </a:r>
            <a:r>
              <a:rPr sz="2800" b="1" spc="114" dirty="0">
                <a:solidFill>
                  <a:srgbClr val="2C13DE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counter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variable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r>
              <a:rPr sz="2800" b="1" spc="3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changed</a:t>
            </a:r>
            <a:r>
              <a:rPr sz="2800" b="1" spc="31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b="1" dirty="0">
                <a:latin typeface="Calibri"/>
                <a:cs typeface="Calibri"/>
              </a:rPr>
              <a:t>increased/decreased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each</a:t>
            </a:r>
            <a:r>
              <a:rPr sz="2800" b="1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  <a:p>
            <a:pPr marL="2755900" algn="just">
              <a:lnSpc>
                <a:spcPct val="100000"/>
              </a:lnSpc>
              <a:spcBef>
                <a:spcPts val="305"/>
              </a:spcBef>
            </a:pPr>
            <a:r>
              <a:rPr sz="2800" b="1" dirty="0">
                <a:solidFill>
                  <a:srgbClr val="B80000"/>
                </a:solidFill>
                <a:latin typeface="Calibri"/>
                <a:cs typeface="Calibri"/>
              </a:rPr>
              <a:t>Example</a:t>
            </a:r>
            <a:r>
              <a:rPr sz="2800" b="1" dirty="0">
                <a:latin typeface="Calibri"/>
                <a:cs typeface="Calibri"/>
              </a:rPr>
              <a:t>: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for</a:t>
            </a:r>
            <a:r>
              <a:rPr sz="2800" b="1" i="1" spc="-10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7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u="sng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Conditional</a:t>
            </a:r>
            <a:r>
              <a:rPr sz="3000" b="1" u="sng" spc="-15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loop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730"/>
              </a:spcBef>
            </a:pP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conditional</a:t>
            </a:r>
            <a:r>
              <a:rPr sz="2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keeps</a:t>
            </a:r>
            <a:r>
              <a:rPr sz="28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repeating</a:t>
            </a:r>
            <a:r>
              <a:rPr sz="2800" b="1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until</a:t>
            </a:r>
            <a:r>
              <a:rPr sz="2800" b="1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2800" b="1" spc="-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specific</a:t>
            </a:r>
            <a:r>
              <a:rPr sz="2800" b="1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condition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is</a:t>
            </a:r>
            <a:r>
              <a:rPr sz="2800" b="1" spc="-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C13DE"/>
                </a:solidFill>
                <a:latin typeface="Calibri"/>
                <a:cs typeface="Calibri"/>
              </a:rPr>
              <a:t>met</a:t>
            </a:r>
            <a:endParaRPr sz="2800">
              <a:latin typeface="Calibri"/>
              <a:cs typeface="Calibri"/>
            </a:endParaRPr>
          </a:p>
          <a:p>
            <a:pPr marL="2246630">
              <a:lnSpc>
                <a:spcPct val="100000"/>
              </a:lnSpc>
              <a:spcBef>
                <a:spcPts val="295"/>
              </a:spcBef>
            </a:pPr>
            <a:r>
              <a:rPr sz="2800" b="1" dirty="0">
                <a:solidFill>
                  <a:srgbClr val="B80000"/>
                </a:solidFill>
                <a:latin typeface="Calibri"/>
                <a:cs typeface="Calibri"/>
              </a:rPr>
              <a:t>Example:</a:t>
            </a:r>
            <a:r>
              <a:rPr sz="2800" b="1" spc="-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while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do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loops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805" y="2317826"/>
            <a:ext cx="59753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algn="ctr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(Nested</a:t>
            </a:r>
            <a:r>
              <a:rPr sz="4000" spc="-220" dirty="0"/>
              <a:t> </a:t>
            </a:r>
            <a:r>
              <a:rPr sz="4000" spc="-10" dirty="0"/>
              <a:t>Loops)</a:t>
            </a:r>
            <a:endParaRPr sz="40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0" dirty="0">
                <a:latin typeface="Calibri"/>
                <a:cs typeface="Calibri"/>
              </a:rPr>
              <a:t>Nested</a:t>
            </a:r>
            <a:r>
              <a:rPr sz="4000" b="0" spc="-16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Repetition</a:t>
            </a:r>
            <a:r>
              <a:rPr sz="4000" b="0" spc="-15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Structures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82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009" rIns="0" bIns="0" rtlCol="0">
            <a:spAutoFit/>
          </a:bodyPr>
          <a:lstStyle/>
          <a:p>
            <a:pPr marL="2396490">
              <a:lnSpc>
                <a:spcPct val="100000"/>
              </a:lnSpc>
              <a:spcBef>
                <a:spcPts val="100"/>
              </a:spcBef>
            </a:pPr>
            <a:r>
              <a:rPr dirty="0"/>
              <a:t>(Nested</a:t>
            </a:r>
            <a:r>
              <a:rPr spc="-95" dirty="0"/>
              <a:t> </a:t>
            </a:r>
            <a:r>
              <a:rPr spc="-10" dirty="0"/>
              <a:t>Loops)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75690"/>
            <a:ext cx="8985250" cy="308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5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nested</a:t>
            </a:r>
            <a:r>
              <a:rPr sz="3000" b="1" spc="1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repetition</a:t>
            </a:r>
            <a:r>
              <a:rPr sz="3000" b="1" spc="1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structure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loop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inner</a:t>
            </a:r>
            <a:r>
              <a:rPr sz="3000" b="1" spc="1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3000" spc="-10" dirty="0">
                <a:latin typeface="Calibri"/>
                <a:cs typeface="Calibri"/>
              </a:rPr>
              <a:t>)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placed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entirely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another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loop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outer</a:t>
            </a:r>
            <a:r>
              <a:rPr sz="3000" b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loop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10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55244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nested</a:t>
            </a:r>
            <a:r>
              <a:rPr sz="3200" b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1BC6"/>
                </a:solidFill>
                <a:latin typeface="Calibri"/>
                <a:cs typeface="Calibri"/>
              </a:rPr>
              <a:t>loops</a:t>
            </a:r>
            <a:r>
              <a:rPr sz="3200" b="1" spc="-8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i="1" dirty="0">
                <a:solidFill>
                  <a:srgbClr val="2E1BC6"/>
                </a:solidFill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2E1BC6"/>
                </a:solidFill>
                <a:latin typeface="Calibri"/>
                <a:cs typeface="Calibri"/>
              </a:rPr>
              <a:t>while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2E1BC6"/>
                </a:solidFill>
                <a:latin typeface="Calibri"/>
                <a:cs typeface="Calibri"/>
              </a:rPr>
              <a:t>do</a:t>
            </a:r>
            <a:r>
              <a:rPr sz="3200" b="1" i="1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loop)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placed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inside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another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loop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b="1" i="1" spc="-20" dirty="0">
                <a:solidFill>
                  <a:srgbClr val="2E1BC6"/>
                </a:solidFill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, </a:t>
            </a:r>
            <a:r>
              <a:rPr sz="3200" b="1" i="1" dirty="0">
                <a:solidFill>
                  <a:srgbClr val="2E1BC6"/>
                </a:solidFill>
                <a:latin typeface="Calibri"/>
                <a:cs typeface="Calibri"/>
              </a:rPr>
              <a:t>while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2E1BC6"/>
                </a:solidFill>
                <a:latin typeface="Calibri"/>
                <a:cs typeface="Calibri"/>
              </a:rPr>
              <a:t>do</a:t>
            </a:r>
            <a:r>
              <a:rPr sz="3200" b="1" i="1" spc="-1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966215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2409610"/>
            <a:ext cx="529082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dirty="0">
                <a:solidFill>
                  <a:srgbClr val="2E1BC6"/>
                </a:solidFill>
                <a:latin typeface="Consolas"/>
                <a:cs typeface="Consolas"/>
              </a:rPr>
              <a:t>for</a:t>
            </a:r>
            <a:r>
              <a:rPr sz="2600" b="1" spc="-3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onsolas"/>
                <a:cs typeface="Consolas"/>
              </a:rPr>
              <a:t>(int</a:t>
            </a:r>
            <a:r>
              <a:rPr sz="2600" b="1" spc="-4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onsolas"/>
                <a:cs typeface="Consolas"/>
              </a:rPr>
              <a:t>i=0;</a:t>
            </a:r>
            <a:r>
              <a:rPr sz="2600" b="1" spc="-4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onsolas"/>
                <a:cs typeface="Consolas"/>
              </a:rPr>
              <a:t>i&lt;2;</a:t>
            </a:r>
            <a:r>
              <a:rPr sz="2600" b="1" spc="-35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onsolas"/>
                <a:cs typeface="Consolas"/>
              </a:rPr>
              <a:t>i++)</a:t>
            </a:r>
            <a:r>
              <a:rPr sz="2600" b="1" spc="-40" dirty="0">
                <a:solidFill>
                  <a:srgbClr val="2E1BC6"/>
                </a:solidFill>
                <a:latin typeface="Consolas"/>
                <a:cs typeface="Consolas"/>
              </a:rPr>
              <a:t> </a:t>
            </a:r>
            <a:r>
              <a:rPr sz="2600" b="1" spc="-50" dirty="0">
                <a:solidFill>
                  <a:srgbClr val="2E1BC6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260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onsolas"/>
                <a:cs typeface="Consolas"/>
              </a:rPr>
              <a:t>(int</a:t>
            </a:r>
            <a:r>
              <a:rPr sz="260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onsolas"/>
                <a:cs typeface="Consolas"/>
              </a:rPr>
              <a:t>j=0;</a:t>
            </a:r>
            <a:r>
              <a:rPr sz="260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onsolas"/>
                <a:cs typeface="Consolas"/>
              </a:rPr>
              <a:t>j&lt;2;j++)</a:t>
            </a:r>
            <a:r>
              <a:rPr sz="2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600" b="1" spc="-5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361787"/>
            <a:ext cx="6828790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746885">
              <a:lnSpc>
                <a:spcPct val="100000"/>
              </a:lnSpc>
              <a:spcBef>
                <a:spcPts val="720"/>
              </a:spcBef>
            </a:pPr>
            <a:r>
              <a:rPr sz="2600" b="1" spc="-10" dirty="0">
                <a:latin typeface="Consolas"/>
                <a:cs typeface="Consolas"/>
              </a:rPr>
              <a:t>cout&lt;&lt;“\nHello-”&lt;&lt;i&lt;&lt;“:“&lt;&lt;j;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b="1" spc="-5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spc="-50" dirty="0">
                <a:solidFill>
                  <a:srgbClr val="2E1BC6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4162" y="1488947"/>
            <a:ext cx="2331085" cy="1593850"/>
          </a:xfrm>
          <a:custGeom>
            <a:avLst/>
            <a:gdLst/>
            <a:ahLst/>
            <a:cxnLst/>
            <a:rect l="l" t="t" r="r" b="b"/>
            <a:pathLst>
              <a:path w="2331084" h="1593850">
                <a:moveTo>
                  <a:pt x="1060450" y="19812"/>
                </a:moveTo>
                <a:lnTo>
                  <a:pt x="1039368" y="0"/>
                </a:lnTo>
                <a:lnTo>
                  <a:pt x="45669" y="1059345"/>
                </a:lnTo>
                <a:lnTo>
                  <a:pt x="56134" y="1013460"/>
                </a:lnTo>
                <a:lnTo>
                  <a:pt x="58039" y="1005713"/>
                </a:lnTo>
                <a:lnTo>
                  <a:pt x="53086" y="997966"/>
                </a:lnTo>
                <a:lnTo>
                  <a:pt x="37465" y="994410"/>
                </a:lnTo>
                <a:lnTo>
                  <a:pt x="29718" y="999236"/>
                </a:lnTo>
                <a:lnTo>
                  <a:pt x="0" y="1129284"/>
                </a:lnTo>
                <a:lnTo>
                  <a:pt x="37058" y="1118235"/>
                </a:lnTo>
                <a:lnTo>
                  <a:pt x="127762" y="1091184"/>
                </a:lnTo>
                <a:lnTo>
                  <a:pt x="132207" y="1083183"/>
                </a:lnTo>
                <a:lnTo>
                  <a:pt x="129921" y="1075436"/>
                </a:lnTo>
                <a:lnTo>
                  <a:pt x="127635" y="1067816"/>
                </a:lnTo>
                <a:lnTo>
                  <a:pt x="119507" y="1063498"/>
                </a:lnTo>
                <a:lnTo>
                  <a:pt x="111887" y="1065657"/>
                </a:lnTo>
                <a:lnTo>
                  <a:pt x="67005" y="1079030"/>
                </a:lnTo>
                <a:lnTo>
                  <a:pt x="1060450" y="19812"/>
                </a:lnTo>
                <a:close/>
              </a:path>
              <a:path w="2331084" h="1593850">
                <a:moveTo>
                  <a:pt x="2330704" y="1118108"/>
                </a:moveTo>
                <a:lnTo>
                  <a:pt x="2322957" y="1090168"/>
                </a:lnTo>
                <a:lnTo>
                  <a:pt x="761149" y="1523657"/>
                </a:lnTo>
                <a:lnTo>
                  <a:pt x="794004" y="1489964"/>
                </a:lnTo>
                <a:lnTo>
                  <a:pt x="799465" y="1484249"/>
                </a:lnTo>
                <a:lnTo>
                  <a:pt x="799465" y="1474978"/>
                </a:lnTo>
                <a:lnTo>
                  <a:pt x="787908" y="1463929"/>
                </a:lnTo>
                <a:lnTo>
                  <a:pt x="778764" y="1463929"/>
                </a:lnTo>
                <a:lnTo>
                  <a:pt x="773176" y="1469771"/>
                </a:lnTo>
                <a:lnTo>
                  <a:pt x="685673" y="1559560"/>
                </a:lnTo>
                <a:lnTo>
                  <a:pt x="814705" y="1593469"/>
                </a:lnTo>
                <a:lnTo>
                  <a:pt x="822706" y="1588897"/>
                </a:lnTo>
                <a:lnTo>
                  <a:pt x="826770" y="1573403"/>
                </a:lnTo>
                <a:lnTo>
                  <a:pt x="822210" y="1565783"/>
                </a:lnTo>
                <a:lnTo>
                  <a:pt x="822071" y="1565529"/>
                </a:lnTo>
                <a:lnTo>
                  <a:pt x="768832" y="1551482"/>
                </a:lnTo>
                <a:lnTo>
                  <a:pt x="2330704" y="1118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810" y="1286002"/>
            <a:ext cx="1327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Outer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Loop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2491" y="2229434"/>
            <a:ext cx="1269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Inner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Loop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467" rIns="0" bIns="0" rtlCol="0">
            <a:spAutoFit/>
          </a:bodyPr>
          <a:lstStyle/>
          <a:p>
            <a:pPr marL="1100455">
              <a:lnSpc>
                <a:spcPct val="100000"/>
              </a:lnSpc>
              <a:spcBef>
                <a:spcPts val="105"/>
              </a:spcBef>
            </a:pPr>
            <a:r>
              <a:rPr dirty="0"/>
              <a:t>(Nested</a:t>
            </a:r>
            <a:r>
              <a:rPr spc="-65" dirty="0"/>
              <a:t> </a:t>
            </a:r>
            <a:r>
              <a:rPr dirty="0"/>
              <a:t>Loops)</a:t>
            </a:r>
            <a:r>
              <a:rPr spc="-7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0" dirty="0"/>
              <a:t>Examples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966215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609" y="1162177"/>
            <a:ext cx="8272145" cy="52578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dirty="0">
                <a:latin typeface="Consolas"/>
                <a:cs typeface="Consolas"/>
              </a:rPr>
              <a:t>int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main()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Consolas"/>
                <a:cs typeface="Consolas"/>
              </a:rPr>
              <a:t>int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weeks=3,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days_in_week=7;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400">
              <a:latin typeface="Consolas"/>
              <a:cs typeface="Consolas"/>
            </a:endParaRPr>
          </a:p>
          <a:p>
            <a:pPr marL="1358265" marR="1855470" indent="-673735">
              <a:lnSpc>
                <a:spcPct val="110000"/>
              </a:lnSpc>
              <a:spcBef>
                <a:spcPts val="5"/>
              </a:spcBef>
            </a:pPr>
            <a:r>
              <a:rPr sz="2400" b="1" dirty="0">
                <a:latin typeface="Consolas"/>
                <a:cs typeface="Consolas"/>
              </a:rPr>
              <a:t>for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(int</a:t>
            </a:r>
            <a:r>
              <a:rPr sz="2400" b="1" spc="-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i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1;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i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&lt;=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weeks;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++i)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spc="-50" dirty="0">
                <a:latin typeface="Consolas"/>
                <a:cs typeface="Consolas"/>
              </a:rPr>
              <a:t>{ </a:t>
            </a:r>
            <a:r>
              <a:rPr sz="2400" b="1" dirty="0">
                <a:latin typeface="Consolas"/>
                <a:cs typeface="Consolas"/>
              </a:rPr>
              <a:t>cout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&lt;&lt;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"Week: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"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&lt;&lt; i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&lt;&lt;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endl;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Consolas"/>
              <a:cs typeface="Consolas"/>
            </a:endParaRPr>
          </a:p>
          <a:p>
            <a:pPr marL="2032635" marR="5080" indent="-674370">
              <a:lnSpc>
                <a:spcPct val="110000"/>
              </a:lnSpc>
              <a:tabLst>
                <a:tab pos="4218305" algn="l"/>
              </a:tabLst>
            </a:pPr>
            <a:r>
              <a:rPr sz="2400" b="1" dirty="0">
                <a:latin typeface="Consolas"/>
                <a:cs typeface="Consolas"/>
              </a:rPr>
              <a:t>for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(int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j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1;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j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&lt;=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days_in_week;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++j)</a:t>
            </a:r>
            <a:r>
              <a:rPr sz="2400" b="1" spc="-25" dirty="0">
                <a:latin typeface="Consolas"/>
                <a:cs typeface="Consolas"/>
              </a:rPr>
              <a:t> </a:t>
            </a:r>
            <a:r>
              <a:rPr sz="2400" b="1" spc="-50" dirty="0">
                <a:latin typeface="Consolas"/>
                <a:cs typeface="Consolas"/>
              </a:rPr>
              <a:t>{ </a:t>
            </a:r>
            <a:r>
              <a:rPr sz="2400" b="1" dirty="0">
                <a:latin typeface="Consolas"/>
                <a:cs typeface="Consolas"/>
              </a:rPr>
              <a:t>cout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&lt;&lt;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0" dirty="0">
                <a:latin typeface="Consolas"/>
                <a:cs typeface="Consolas"/>
              </a:rPr>
              <a:t>"</a:t>
            </a:r>
            <a:r>
              <a:rPr sz="2400" b="1" dirty="0">
                <a:latin typeface="Consolas"/>
                <a:cs typeface="Consolas"/>
              </a:rPr>
              <a:t>	Day:"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&lt;&lt;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j</a:t>
            </a:r>
            <a:r>
              <a:rPr sz="2400" b="1" spc="-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&lt;&lt;</a:t>
            </a:r>
            <a:r>
              <a:rPr sz="2400" b="1" spc="5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endl;</a:t>
            </a:r>
            <a:endParaRPr sz="2400">
              <a:latin typeface="Consolas"/>
              <a:cs typeface="Consolas"/>
            </a:endParaRPr>
          </a:p>
          <a:p>
            <a:pPr marL="1358265">
              <a:lnSpc>
                <a:spcPct val="100000"/>
              </a:lnSpc>
              <a:spcBef>
                <a:spcPts val="285"/>
              </a:spcBef>
            </a:pPr>
            <a:r>
              <a:rPr sz="2400" b="1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290"/>
              </a:spcBef>
            </a:pPr>
            <a:r>
              <a:rPr sz="2400" b="1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Consolas"/>
                <a:cs typeface="Consolas"/>
              </a:rPr>
              <a:t>return</a:t>
            </a:r>
            <a:r>
              <a:rPr sz="2400" b="1" spc="-50" dirty="0">
                <a:latin typeface="Consolas"/>
                <a:cs typeface="Consolas"/>
              </a:rPr>
              <a:t> </a:t>
            </a:r>
            <a:r>
              <a:rPr sz="2400" b="1" spc="-25" dirty="0">
                <a:latin typeface="Consolas"/>
                <a:cs typeface="Consolas"/>
              </a:rPr>
              <a:t>0;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840" rIns="0" bIns="0" rtlCol="0">
            <a:spAutoFit/>
          </a:bodyPr>
          <a:lstStyle/>
          <a:p>
            <a:pPr marL="1100455">
              <a:lnSpc>
                <a:spcPct val="100000"/>
              </a:lnSpc>
              <a:spcBef>
                <a:spcPts val="105"/>
              </a:spcBef>
            </a:pPr>
            <a:r>
              <a:rPr dirty="0"/>
              <a:t>(Nested</a:t>
            </a:r>
            <a:r>
              <a:rPr spc="-65" dirty="0"/>
              <a:t> </a:t>
            </a:r>
            <a:r>
              <a:rPr dirty="0"/>
              <a:t>Loops)</a:t>
            </a:r>
            <a:r>
              <a:rPr spc="-7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0" dirty="0"/>
              <a:t>Examples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8382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666" y="959611"/>
            <a:ext cx="6426200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800" spc="-5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Write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triangle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*********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00"/>
              </a:spcBef>
            </a:pPr>
            <a:r>
              <a:rPr dirty="0"/>
              <a:t>(Nested</a:t>
            </a:r>
            <a:r>
              <a:rPr spc="-35" dirty="0"/>
              <a:t> </a:t>
            </a:r>
            <a:r>
              <a:rPr dirty="0"/>
              <a:t>Loops)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35" dirty="0"/>
              <a:t>Exercise-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8382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666" y="959611"/>
            <a:ext cx="6426200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800" spc="-5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Write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triangle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******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*****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****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***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**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00"/>
              </a:spcBef>
            </a:pPr>
            <a:r>
              <a:rPr dirty="0"/>
              <a:t>(Nested</a:t>
            </a:r>
            <a:r>
              <a:rPr spc="-35" dirty="0"/>
              <a:t> </a:t>
            </a:r>
            <a:r>
              <a:rPr dirty="0"/>
              <a:t>Loops)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35" dirty="0"/>
              <a:t>Exercise-</a:t>
            </a:r>
            <a:r>
              <a:rPr spc="-50" dirty="0"/>
              <a:t>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8382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666" y="959611"/>
            <a:ext cx="158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1402715" algn="l"/>
              </a:tabLst>
            </a:pPr>
            <a:r>
              <a:rPr sz="2800" spc="-5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Write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961" y="959611"/>
            <a:ext cx="6930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7805" algn="l"/>
                <a:tab pos="2036445" algn="l"/>
                <a:tab pos="2976880" algn="l"/>
                <a:tab pos="4632325" algn="l"/>
                <a:tab pos="5737225" algn="l"/>
                <a:tab pos="6357620" algn="l"/>
              </a:tabLst>
            </a:pPr>
            <a:r>
              <a:rPr sz="2800" spc="-1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print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Rectangle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two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66" y="1386331"/>
            <a:ext cx="7071995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triangles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+********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++*******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+++******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++++*****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+++++****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++++++***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+++++++**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++++++++*</a:t>
            </a:r>
            <a:endParaRPr sz="28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+++++++++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00"/>
              </a:spcBef>
            </a:pPr>
            <a:r>
              <a:rPr dirty="0"/>
              <a:t>(Nested</a:t>
            </a:r>
            <a:r>
              <a:rPr spc="-35" dirty="0"/>
              <a:t> </a:t>
            </a:r>
            <a:r>
              <a:rPr dirty="0"/>
              <a:t>Loops)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35" dirty="0"/>
              <a:t>Exercise-</a:t>
            </a:r>
            <a:r>
              <a:rPr spc="-50" dirty="0"/>
              <a:t>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666" y="848613"/>
            <a:ext cx="873823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-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Write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calculate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 sales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regions.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region’s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entered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summed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regional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sales.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keep </a:t>
            </a:r>
            <a:r>
              <a:rPr sz="2800" dirty="0">
                <a:latin typeface="Calibri"/>
                <a:cs typeface="Calibri"/>
              </a:rPr>
              <a:t>accepting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regional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 </a:t>
            </a:r>
            <a:r>
              <a:rPr sz="2800" dirty="0">
                <a:latin typeface="Calibri"/>
                <a:cs typeface="Calibri"/>
              </a:rPr>
              <a:t>prints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u="sng" dirty="0">
                <a:solidFill>
                  <a:srgbClr val="160C5C"/>
                </a:solidFill>
                <a:uFill>
                  <a:solidFill>
                    <a:srgbClr val="160C5C"/>
                  </a:solidFill>
                </a:uFill>
                <a:latin typeface="Calibri"/>
                <a:cs typeface="Calibri"/>
              </a:rPr>
              <a:t>Example</a:t>
            </a:r>
            <a:r>
              <a:rPr sz="2800" b="1" u="sng" spc="-155" dirty="0">
                <a:solidFill>
                  <a:srgbClr val="160C5C"/>
                </a:solidFill>
                <a:uFill>
                  <a:solidFill>
                    <a:srgbClr val="160C5C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160C5C"/>
                </a:solidFill>
                <a:uFill>
                  <a:solidFill>
                    <a:srgbClr val="160C5C"/>
                  </a:solidFill>
                </a:uFill>
                <a:latin typeface="Calibri"/>
                <a:cs typeface="Calibri"/>
              </a:rPr>
              <a:t>Output: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alibri"/>
                <a:cs typeface="Calibri"/>
              </a:rPr>
              <a:t>Total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87645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alibri"/>
                <a:cs typeface="Calibri"/>
              </a:rPr>
              <a:t>Total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2312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0"/>
              </a:spcBef>
            </a:pPr>
            <a:r>
              <a:rPr sz="2800" spc="-35" dirty="0">
                <a:latin typeface="Calibri"/>
                <a:cs typeface="Calibri"/>
              </a:rPr>
              <a:t>Total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8874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7620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2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3505" y="-32511"/>
            <a:ext cx="6343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(Nested</a:t>
            </a:r>
            <a:r>
              <a:rPr spc="-35" dirty="0"/>
              <a:t> </a:t>
            </a:r>
            <a:r>
              <a:rPr dirty="0"/>
              <a:t>Loops)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35" dirty="0"/>
              <a:t>Exercise-</a:t>
            </a: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528" y="1891029"/>
            <a:ext cx="1835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160C5C"/>
                </a:solidFill>
              </a:rPr>
              <a:t>Ar</a:t>
            </a:r>
            <a:r>
              <a:rPr sz="5400" spc="-110" dirty="0">
                <a:solidFill>
                  <a:srgbClr val="160C5C"/>
                </a:solidFill>
              </a:rPr>
              <a:t>r</a:t>
            </a:r>
            <a:r>
              <a:rPr sz="5400" spc="-100" dirty="0">
                <a:solidFill>
                  <a:srgbClr val="160C5C"/>
                </a:solidFill>
              </a:rPr>
              <a:t>a</a:t>
            </a:r>
            <a:r>
              <a:rPr sz="5400" spc="-40" dirty="0">
                <a:solidFill>
                  <a:srgbClr val="160C5C"/>
                </a:solidFill>
              </a:rPr>
              <a:t>y</a:t>
            </a:r>
            <a:r>
              <a:rPr sz="5400" dirty="0">
                <a:solidFill>
                  <a:srgbClr val="160C5C"/>
                </a:solidFill>
              </a:rPr>
              <a:t>s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3516095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7421" y="3428"/>
            <a:ext cx="163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B80000"/>
                </a:solidFill>
              </a:rPr>
              <a:t>Ar</a:t>
            </a:r>
            <a:r>
              <a:rPr sz="4800" spc="-114" dirty="0">
                <a:solidFill>
                  <a:srgbClr val="B80000"/>
                </a:solidFill>
              </a:rPr>
              <a:t>r</a:t>
            </a:r>
            <a:r>
              <a:rPr sz="4800" spc="-90" dirty="0">
                <a:solidFill>
                  <a:srgbClr val="B80000"/>
                </a:solidFill>
              </a:rPr>
              <a:t>a</a:t>
            </a:r>
            <a:r>
              <a:rPr sz="4800" spc="-45" dirty="0">
                <a:solidFill>
                  <a:srgbClr val="B80000"/>
                </a:solidFill>
              </a:rPr>
              <a:t>y</a:t>
            </a:r>
            <a:r>
              <a:rPr sz="4800" dirty="0">
                <a:solidFill>
                  <a:srgbClr val="B80000"/>
                </a:solidFill>
              </a:rPr>
              <a:t>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4939" y="1045921"/>
            <a:ext cx="792924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Collection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3200" b="1" i="0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Collection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types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entity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throughout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65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58" rIns="0" bIns="0" rtlCol="0">
            <a:spAutoFit/>
          </a:bodyPr>
          <a:lstStyle/>
          <a:p>
            <a:pPr marL="300164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  <a:latin typeface="Courier New"/>
                <a:cs typeface="Courier New"/>
              </a:rPr>
              <a:t>for</a:t>
            </a:r>
            <a:r>
              <a:rPr spc="-16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pc="-20" dirty="0">
                <a:solidFill>
                  <a:srgbClr val="C00000"/>
                </a:solidFill>
              </a:rPr>
              <a:t>Loop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359" y="1286255"/>
            <a:ext cx="7621098" cy="47823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942" y="6583171"/>
            <a:ext cx="31292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Calibri"/>
                <a:cs typeface="Calibri"/>
              </a:rPr>
              <a:t>https://media.geeksforgeeks.org/wp-content/uploads/20191108131134/For-Loop.jpg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897635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905" y="63753"/>
            <a:ext cx="1499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>
                <a:solidFill>
                  <a:srgbClr val="B80000"/>
                </a:solidFill>
              </a:rPr>
              <a:t>Arrays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7015" y="1073861"/>
            <a:ext cx="6062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Simple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=&gt;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>
                  <a:solidFill>
                    <a:srgbClr val="2E1BC6"/>
                  </a:solidFill>
                </a:uFill>
                <a:latin typeface="Calibri"/>
                <a:ea typeface="+mn-ea"/>
                <a:cs typeface="Calibri"/>
              </a:rPr>
              <a:t>single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15" y="3220593"/>
            <a:ext cx="8980805" cy="168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Structured</a:t>
            </a:r>
            <a:r>
              <a:rPr kumimoji="0" sz="3200" b="1" i="0" u="none" strike="noStrike" kern="1200" cap="none" spc="-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=&gt;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>
                  <a:solidFill>
                    <a:srgbClr val="2E1BC6"/>
                  </a:solidFill>
                </a:uFill>
                <a:latin typeface="Calibri"/>
                <a:ea typeface="+mn-ea"/>
                <a:cs typeface="Calibri"/>
              </a:rPr>
              <a:t>collection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structured</a:t>
            </a:r>
            <a:r>
              <a:rPr kumimoji="0" sz="3200" b="1" i="0" u="heavy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data-type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(collection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94103" y="2193035"/>
            <a:ext cx="1231900" cy="483234"/>
            <a:chOff x="1594103" y="2193035"/>
            <a:chExt cx="1231900" cy="48323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103" y="2212847"/>
              <a:ext cx="1231392" cy="382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767" y="2193035"/>
              <a:ext cx="509016" cy="48310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76400" y="2295144"/>
            <a:ext cx="1219200" cy="370840"/>
          </a:xfrm>
          <a:prstGeom prst="rect">
            <a:avLst/>
          </a:prstGeom>
          <a:solidFill>
            <a:srgbClr val="FFFF00"/>
          </a:solidFill>
          <a:ln w="9144">
            <a:solidFill>
              <a:srgbClr val="EDEBE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3903" y="2183892"/>
            <a:ext cx="1841500" cy="483234"/>
            <a:chOff x="3803903" y="2183892"/>
            <a:chExt cx="1841500" cy="48323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3903" y="2203704"/>
              <a:ext cx="1840992" cy="382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063" y="2183892"/>
              <a:ext cx="801624" cy="48310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886200" y="2286000"/>
            <a:ext cx="1828800" cy="370840"/>
          </a:xfrm>
          <a:prstGeom prst="rect">
            <a:avLst/>
          </a:prstGeom>
          <a:solidFill>
            <a:srgbClr val="FFFF00"/>
          </a:solidFill>
          <a:ln w="9144">
            <a:solidFill>
              <a:srgbClr val="EDEBE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84.35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7104" y="2183892"/>
            <a:ext cx="1155700" cy="483234"/>
            <a:chOff x="6547104" y="2183892"/>
            <a:chExt cx="1155700" cy="483234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7104" y="2203704"/>
              <a:ext cx="1155192" cy="3825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0192" y="2183892"/>
              <a:ext cx="505968" cy="4831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29400" y="2286000"/>
            <a:ext cx="1143000" cy="370840"/>
          </a:xfrm>
          <a:prstGeom prst="rect">
            <a:avLst/>
          </a:prstGeom>
          <a:solidFill>
            <a:srgbClr val="FFFF00"/>
          </a:solidFill>
          <a:ln w="9144">
            <a:solidFill>
              <a:srgbClr val="EDEBE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0" marR="2540" lvl="0" indent="0" algn="ctr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‘A’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18104" y="5384291"/>
            <a:ext cx="2988945" cy="483234"/>
            <a:chOff x="3118104" y="5384291"/>
            <a:chExt cx="2988945" cy="483234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8104" y="5404103"/>
              <a:ext cx="2983992" cy="3931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2112" y="5384291"/>
              <a:ext cx="2924556" cy="483107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95827" y="5481828"/>
          <a:ext cx="29717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74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9067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538" y="44653"/>
            <a:ext cx="58743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One</a:t>
            </a:r>
            <a:r>
              <a:rPr sz="4800" spc="-30" dirty="0"/>
              <a:t> </a:t>
            </a:r>
            <a:r>
              <a:rPr sz="4800" spc="-5" dirty="0"/>
              <a:t>Dimensional</a:t>
            </a:r>
            <a:r>
              <a:rPr sz="4800" spc="-35" dirty="0"/>
              <a:t> </a:t>
            </a:r>
            <a:r>
              <a:rPr sz="4800" spc="-45" dirty="0"/>
              <a:t>Array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31140" y="972826"/>
            <a:ext cx="8428990" cy="50546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Collection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components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of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 type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Structure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single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Individual</a:t>
            </a:r>
            <a:r>
              <a:rPr kumimoji="0" sz="32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accessed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indicating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relative</a:t>
            </a:r>
            <a:r>
              <a:rPr kumimoji="0" sz="3200" b="1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position</a:t>
            </a:r>
            <a:r>
              <a:rPr kumimoji="0" sz="3200" b="1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200" b="1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collection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1" i="0" u="none" strike="noStrike" kern="1200" cap="none" spc="-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must</a:t>
            </a:r>
            <a:r>
              <a:rPr kumimoji="0" sz="3200" b="1" i="0" u="heavy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be</a:t>
            </a:r>
            <a:r>
              <a:rPr kumimoji="0" sz="3200" b="1" i="0" u="heavy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an</a:t>
            </a:r>
            <a:r>
              <a:rPr kumimoji="0" sz="3200" b="1" i="0" u="heavy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Calibri"/>
                <a:ea typeface="+mn-ea"/>
                <a:cs typeface="Calibri"/>
              </a:rPr>
              <a:t>integer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429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8369"/>
            <a:ext cx="5386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One</a:t>
            </a:r>
            <a:r>
              <a:rPr sz="4400" spc="-40" dirty="0"/>
              <a:t> </a:t>
            </a:r>
            <a:r>
              <a:rPr sz="4400" spc="-5" dirty="0"/>
              <a:t>Dimensional</a:t>
            </a:r>
            <a:r>
              <a:rPr sz="4400" spc="-60" dirty="0"/>
              <a:t> </a:t>
            </a:r>
            <a:r>
              <a:rPr sz="4400" spc="-40" dirty="0"/>
              <a:t>Array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07340" y="1202817"/>
            <a:ext cx="2796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2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WeeklyTemp[7];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24628" y="1912620"/>
          <a:ext cx="1000125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63">
                <a:tc>
                  <a:txBody>
                    <a:bodyPr/>
                    <a:lstStyle/>
                    <a:p>
                      <a:pPr marR="13525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2E1B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R="13525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2E1BC6"/>
                      </a:solidFill>
                      <a:prstDash val="solid"/>
                    </a:lnT>
                    <a:lnB w="12700">
                      <a:solidFill>
                        <a:srgbClr val="2E1B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3525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2E1BC6"/>
                      </a:solidFill>
                      <a:prstDash val="solid"/>
                    </a:lnT>
                    <a:lnB w="12700">
                      <a:solidFill>
                        <a:srgbClr val="2E1B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2E1BC6"/>
                      </a:solidFill>
                      <a:prstDash val="solid"/>
                    </a:lnT>
                    <a:lnB w="12700">
                      <a:solidFill>
                        <a:srgbClr val="2E1B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marR="13525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2E1BC6"/>
                      </a:solidFill>
                      <a:prstDash val="solid"/>
                    </a:lnT>
                    <a:lnB w="12700">
                      <a:solidFill>
                        <a:srgbClr val="2E1B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3525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2E1BC6"/>
                      </a:solidFill>
                      <a:prstDash val="solid"/>
                    </a:lnT>
                    <a:lnB w="12700">
                      <a:solidFill>
                        <a:srgbClr val="2E1B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  <a:spcBef>
                          <a:spcPts val="620"/>
                        </a:spcBef>
                        <a:tabLst>
                          <a:tab pos="312420" algn="l"/>
                          <a:tab pos="993775" algn="l"/>
                        </a:tabLst>
                      </a:pPr>
                      <a:r>
                        <a:rPr sz="1800" b="1" u="sng" dirty="0">
                          <a:uFill>
                            <a:solidFill>
                              <a:srgbClr val="2E1BC6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800" b="1" u="sng" spc="-5" dirty="0">
                          <a:uFill>
                            <a:solidFill>
                              <a:srgbClr val="2E1BC6"/>
                            </a:solidFill>
                          </a:uFill>
                          <a:latin typeface="Calibri"/>
                          <a:cs typeface="Calibri"/>
                        </a:rPr>
                        <a:t>26	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2E1BC6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10759" y="1837182"/>
            <a:ext cx="141605" cy="11963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775" y="3071033"/>
            <a:ext cx="148590" cy="1459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9685" marR="0" lvl="0" indent="0" algn="l" defTabSz="914400" rtl="0" eaLnBrk="1" fontAlgn="auto" latinLnBrk="0" hangingPunct="1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685" marR="0" lvl="0" indent="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685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59" y="1529537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WeeklyTemp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8055" y="2068067"/>
            <a:ext cx="1839595" cy="2373630"/>
          </a:xfrm>
          <a:custGeom>
            <a:avLst/>
            <a:gdLst/>
            <a:ahLst/>
            <a:cxnLst/>
            <a:rect l="l" t="t" r="r" b="b"/>
            <a:pathLst>
              <a:path w="1839595" h="2373629">
                <a:moveTo>
                  <a:pt x="1839341" y="893826"/>
                </a:moveTo>
                <a:lnTo>
                  <a:pt x="1828901" y="881608"/>
                </a:lnTo>
                <a:lnTo>
                  <a:pt x="1828927" y="880364"/>
                </a:lnTo>
                <a:lnTo>
                  <a:pt x="1836039" y="866013"/>
                </a:lnTo>
                <a:lnTo>
                  <a:pt x="164833" y="36017"/>
                </a:lnTo>
                <a:lnTo>
                  <a:pt x="225552" y="31877"/>
                </a:lnTo>
                <a:lnTo>
                  <a:pt x="232156" y="24257"/>
                </a:lnTo>
                <a:lnTo>
                  <a:pt x="231495" y="15240"/>
                </a:lnTo>
                <a:lnTo>
                  <a:pt x="231178" y="9652"/>
                </a:lnTo>
                <a:lnTo>
                  <a:pt x="231013" y="6604"/>
                </a:lnTo>
                <a:lnTo>
                  <a:pt x="223393" y="0"/>
                </a:lnTo>
                <a:lnTo>
                  <a:pt x="76200" y="9906"/>
                </a:lnTo>
                <a:lnTo>
                  <a:pt x="152400" y="125603"/>
                </a:lnTo>
                <a:lnTo>
                  <a:pt x="156845" y="130187"/>
                </a:lnTo>
                <a:lnTo>
                  <a:pt x="162509" y="132575"/>
                </a:lnTo>
                <a:lnTo>
                  <a:pt x="168668" y="132664"/>
                </a:lnTo>
                <a:lnTo>
                  <a:pt x="174625" y="130302"/>
                </a:lnTo>
                <a:lnTo>
                  <a:pt x="150685" y="64757"/>
                </a:lnTo>
                <a:lnTo>
                  <a:pt x="1697177" y="832827"/>
                </a:lnTo>
                <a:lnTo>
                  <a:pt x="168414" y="472427"/>
                </a:lnTo>
                <a:lnTo>
                  <a:pt x="212775" y="458851"/>
                </a:lnTo>
                <a:lnTo>
                  <a:pt x="218186" y="457200"/>
                </a:lnTo>
                <a:lnTo>
                  <a:pt x="223735" y="454202"/>
                </a:lnTo>
                <a:lnTo>
                  <a:pt x="227596" y="449427"/>
                </a:lnTo>
                <a:lnTo>
                  <a:pt x="229374" y="443560"/>
                </a:lnTo>
                <a:lnTo>
                  <a:pt x="228727" y="437261"/>
                </a:lnTo>
                <a:lnTo>
                  <a:pt x="225729" y="431647"/>
                </a:lnTo>
                <a:lnTo>
                  <a:pt x="220992" y="427786"/>
                </a:lnTo>
                <a:lnTo>
                  <a:pt x="215125" y="425996"/>
                </a:lnTo>
                <a:lnTo>
                  <a:pt x="208788" y="426593"/>
                </a:lnTo>
                <a:lnTo>
                  <a:pt x="76200" y="467106"/>
                </a:lnTo>
                <a:lnTo>
                  <a:pt x="176784" y="562483"/>
                </a:lnTo>
                <a:lnTo>
                  <a:pt x="182130" y="565873"/>
                </a:lnTo>
                <a:lnTo>
                  <a:pt x="188175" y="566902"/>
                </a:lnTo>
                <a:lnTo>
                  <a:pt x="194170" y="565594"/>
                </a:lnTo>
                <a:lnTo>
                  <a:pt x="161086" y="503555"/>
                </a:lnTo>
                <a:lnTo>
                  <a:pt x="1679473" y="861618"/>
                </a:lnTo>
                <a:lnTo>
                  <a:pt x="167500" y="833831"/>
                </a:lnTo>
                <a:lnTo>
                  <a:pt x="169443" y="832739"/>
                </a:lnTo>
                <a:lnTo>
                  <a:pt x="212852" y="808482"/>
                </a:lnTo>
                <a:lnTo>
                  <a:pt x="217678" y="804341"/>
                </a:lnTo>
                <a:lnTo>
                  <a:pt x="220421" y="798855"/>
                </a:lnTo>
                <a:lnTo>
                  <a:pt x="220903" y="792721"/>
                </a:lnTo>
                <a:lnTo>
                  <a:pt x="218948" y="786638"/>
                </a:lnTo>
                <a:lnTo>
                  <a:pt x="214820" y="781812"/>
                </a:lnTo>
                <a:lnTo>
                  <a:pt x="209372" y="779068"/>
                </a:lnTo>
                <a:lnTo>
                  <a:pt x="203276" y="778586"/>
                </a:lnTo>
                <a:lnTo>
                  <a:pt x="197231" y="780542"/>
                </a:lnTo>
                <a:lnTo>
                  <a:pt x="76200" y="848106"/>
                </a:lnTo>
                <a:lnTo>
                  <a:pt x="194691" y="920115"/>
                </a:lnTo>
                <a:lnTo>
                  <a:pt x="200634" y="922274"/>
                </a:lnTo>
                <a:lnTo>
                  <a:pt x="206768" y="921981"/>
                </a:lnTo>
                <a:lnTo>
                  <a:pt x="166966" y="865835"/>
                </a:lnTo>
                <a:lnTo>
                  <a:pt x="1680311" y="893648"/>
                </a:lnTo>
                <a:lnTo>
                  <a:pt x="86448" y="1197559"/>
                </a:lnTo>
                <a:lnTo>
                  <a:pt x="125603" y="1163447"/>
                </a:lnTo>
                <a:lnTo>
                  <a:pt x="129438" y="1158455"/>
                </a:lnTo>
                <a:lnTo>
                  <a:pt x="116154" y="1135481"/>
                </a:lnTo>
                <a:lnTo>
                  <a:pt x="110070" y="1136218"/>
                </a:lnTo>
                <a:lnTo>
                  <a:pt x="104521" y="1139317"/>
                </a:lnTo>
                <a:lnTo>
                  <a:pt x="0" y="1230376"/>
                </a:lnTo>
                <a:lnTo>
                  <a:pt x="130683" y="1276604"/>
                </a:lnTo>
                <a:lnTo>
                  <a:pt x="136994" y="1277480"/>
                </a:lnTo>
                <a:lnTo>
                  <a:pt x="142951" y="1275905"/>
                </a:lnTo>
                <a:lnTo>
                  <a:pt x="147878" y="1272247"/>
                </a:lnTo>
                <a:lnTo>
                  <a:pt x="151130" y="1266825"/>
                </a:lnTo>
                <a:lnTo>
                  <a:pt x="152006" y="1260513"/>
                </a:lnTo>
                <a:lnTo>
                  <a:pt x="150469" y="1254556"/>
                </a:lnTo>
                <a:lnTo>
                  <a:pt x="146824" y="1249629"/>
                </a:lnTo>
                <a:lnTo>
                  <a:pt x="141351" y="1246378"/>
                </a:lnTo>
                <a:lnTo>
                  <a:pt x="123761" y="1240155"/>
                </a:lnTo>
                <a:lnTo>
                  <a:pt x="92430" y="1229067"/>
                </a:lnTo>
                <a:lnTo>
                  <a:pt x="1628825" y="936117"/>
                </a:lnTo>
                <a:lnTo>
                  <a:pt x="80327" y="1489456"/>
                </a:lnTo>
                <a:lnTo>
                  <a:pt x="113792" y="1449705"/>
                </a:lnTo>
                <a:lnTo>
                  <a:pt x="116840" y="1444167"/>
                </a:lnTo>
                <a:lnTo>
                  <a:pt x="100152" y="1423517"/>
                </a:lnTo>
                <a:lnTo>
                  <a:pt x="94259" y="1425194"/>
                </a:lnTo>
                <a:lnTo>
                  <a:pt x="89281" y="1429131"/>
                </a:lnTo>
                <a:lnTo>
                  <a:pt x="0" y="1535188"/>
                </a:lnTo>
                <a:lnTo>
                  <a:pt x="136271" y="1560703"/>
                </a:lnTo>
                <a:lnTo>
                  <a:pt x="144907" y="1562227"/>
                </a:lnTo>
                <a:lnTo>
                  <a:pt x="153289" y="1556512"/>
                </a:lnTo>
                <a:lnTo>
                  <a:pt x="156514" y="1539621"/>
                </a:lnTo>
                <a:lnTo>
                  <a:pt x="156591" y="1539240"/>
                </a:lnTo>
                <a:lnTo>
                  <a:pt x="150876" y="1530858"/>
                </a:lnTo>
                <a:lnTo>
                  <a:pt x="91135" y="1519669"/>
                </a:lnTo>
                <a:lnTo>
                  <a:pt x="1685937" y="949756"/>
                </a:lnTo>
                <a:lnTo>
                  <a:pt x="69392" y="1931619"/>
                </a:lnTo>
                <a:lnTo>
                  <a:pt x="94234" y="1885823"/>
                </a:lnTo>
                <a:lnTo>
                  <a:pt x="96088" y="1879752"/>
                </a:lnTo>
                <a:lnTo>
                  <a:pt x="95529" y="1873631"/>
                </a:lnTo>
                <a:lnTo>
                  <a:pt x="92722" y="1868182"/>
                </a:lnTo>
                <a:lnTo>
                  <a:pt x="87884" y="1864106"/>
                </a:lnTo>
                <a:lnTo>
                  <a:pt x="81749" y="1862264"/>
                </a:lnTo>
                <a:lnTo>
                  <a:pt x="75641" y="1862874"/>
                </a:lnTo>
                <a:lnTo>
                  <a:pt x="70218" y="1865718"/>
                </a:lnTo>
                <a:lnTo>
                  <a:pt x="66167" y="1870583"/>
                </a:lnTo>
                <a:lnTo>
                  <a:pt x="0" y="1992376"/>
                </a:lnTo>
                <a:lnTo>
                  <a:pt x="147447" y="1989836"/>
                </a:lnTo>
                <a:lnTo>
                  <a:pt x="147688" y="1989582"/>
                </a:lnTo>
                <a:lnTo>
                  <a:pt x="154559" y="1982470"/>
                </a:lnTo>
                <a:lnTo>
                  <a:pt x="154305" y="1973707"/>
                </a:lnTo>
                <a:lnTo>
                  <a:pt x="154178" y="1964817"/>
                </a:lnTo>
                <a:lnTo>
                  <a:pt x="146939" y="1957832"/>
                </a:lnTo>
                <a:lnTo>
                  <a:pt x="86156" y="1958860"/>
                </a:lnTo>
                <a:lnTo>
                  <a:pt x="1665706" y="999502"/>
                </a:lnTo>
                <a:lnTo>
                  <a:pt x="135216" y="2302154"/>
                </a:lnTo>
                <a:lnTo>
                  <a:pt x="152400" y="2253234"/>
                </a:lnTo>
                <a:lnTo>
                  <a:pt x="153263" y="2246934"/>
                </a:lnTo>
                <a:lnTo>
                  <a:pt x="151688" y="2241029"/>
                </a:lnTo>
                <a:lnTo>
                  <a:pt x="148031" y="2236152"/>
                </a:lnTo>
                <a:lnTo>
                  <a:pt x="142621" y="2232914"/>
                </a:lnTo>
                <a:lnTo>
                  <a:pt x="136296" y="2231987"/>
                </a:lnTo>
                <a:lnTo>
                  <a:pt x="130340" y="2233523"/>
                </a:lnTo>
                <a:lnTo>
                  <a:pt x="125412" y="2237206"/>
                </a:lnTo>
                <a:lnTo>
                  <a:pt x="122174" y="2242693"/>
                </a:lnTo>
                <a:lnTo>
                  <a:pt x="76327" y="2373376"/>
                </a:lnTo>
                <a:lnTo>
                  <a:pt x="123202" y="2364994"/>
                </a:lnTo>
                <a:lnTo>
                  <a:pt x="221361" y="2347468"/>
                </a:lnTo>
                <a:lnTo>
                  <a:pt x="227203" y="2339086"/>
                </a:lnTo>
                <a:lnTo>
                  <a:pt x="225679" y="2330450"/>
                </a:lnTo>
                <a:lnTo>
                  <a:pt x="224028" y="2321687"/>
                </a:lnTo>
                <a:lnTo>
                  <a:pt x="215773" y="2315972"/>
                </a:lnTo>
                <a:lnTo>
                  <a:pt x="155943" y="2326640"/>
                </a:lnTo>
                <a:lnTo>
                  <a:pt x="1839341" y="893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5594" y="2782061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bytes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4972050"/>
            <a:ext cx="28206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cout&lt;&lt;WeeklyTemp[0]; </a:t>
            </a:r>
            <a:r>
              <a:rPr kumimoji="0" sz="2000" b="1" i="0" u="none" strike="noStrike" kern="1200" cap="none" spc="-109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cout&lt;&lt;WeeklyTemp[2]; </a:t>
            </a:r>
            <a:r>
              <a:rPr kumimoji="0" sz="2000" b="1" i="0" u="none" strike="noStrike" kern="1200" cap="none" spc="-109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cout&lt;&lt;WeeklyTemp[4];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5169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4525" y="107949"/>
            <a:ext cx="531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Declaring</a:t>
            </a:r>
            <a:r>
              <a:rPr sz="4000" spc="15" dirty="0"/>
              <a:t> </a:t>
            </a:r>
            <a:r>
              <a:rPr sz="4000" spc="-40" dirty="0"/>
              <a:t>Array</a:t>
            </a:r>
            <a:r>
              <a:rPr sz="4000" spc="10" dirty="0"/>
              <a:t> </a:t>
            </a:r>
            <a:r>
              <a:rPr sz="4000" spc="-30" dirty="0"/>
              <a:t>Variables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1749" y="1015110"/>
            <a:ext cx="7445375" cy="272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datatype</a:t>
            </a:r>
            <a:r>
              <a:rPr kumimoji="0" sz="2400" b="1" i="0" u="none" strike="noStrike" kern="1200" cap="none" spc="-5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arrayName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E36C0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arraySize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Example: double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myList[10];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6576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Size: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must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be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(i.e.,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literal,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 </a:t>
            </a:r>
            <a:r>
              <a:rPr kumimoji="0" sz="2400" b="1" i="0" u="none" strike="noStrike" kern="1200" cap="none" spc="-53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identifier)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112" y="4160926"/>
            <a:ext cx="3105150" cy="12325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200" b="1" i="0" u="none" strike="noStrike" kern="1200" cap="none" spc="-2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size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4;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</a:t>
            </a:r>
            <a:r>
              <a:rPr kumimoji="0" sz="2200" b="1" i="0" u="none" strike="noStrike" kern="1200" cap="none" spc="-7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myList[size];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const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 size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4;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771" y="4630928"/>
            <a:ext cx="1258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</a:t>
            </a:r>
            <a:r>
              <a:rPr kumimoji="0" sz="2200" b="1" i="0" u="none" strike="noStrike" kern="1200" cap="none" spc="-7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Wrong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112" y="5368239"/>
            <a:ext cx="479742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 myList[size]; //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Correct </a:t>
            </a:r>
            <a:r>
              <a:rPr kumimoji="0" sz="2200" b="1" i="0" u="none" strike="noStrike" kern="1200" cap="none" spc="-119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myList[20];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Correct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7864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383" y="91262"/>
            <a:ext cx="6761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B80000"/>
                </a:solidFill>
              </a:rPr>
              <a:t>Input/Output</a:t>
            </a:r>
            <a:r>
              <a:rPr sz="4000" spc="15" dirty="0">
                <a:solidFill>
                  <a:srgbClr val="B80000"/>
                </a:solidFill>
              </a:rPr>
              <a:t> </a:t>
            </a:r>
            <a:r>
              <a:rPr sz="4000" spc="-5" dirty="0">
                <a:solidFill>
                  <a:srgbClr val="B80000"/>
                </a:solidFill>
              </a:rPr>
              <a:t>of</a:t>
            </a:r>
            <a:r>
              <a:rPr sz="4000" spc="-10" dirty="0">
                <a:solidFill>
                  <a:srgbClr val="B80000"/>
                </a:solidFill>
              </a:rPr>
              <a:t> </a:t>
            </a:r>
            <a:r>
              <a:rPr sz="4000" spc="-35" dirty="0">
                <a:solidFill>
                  <a:srgbClr val="B80000"/>
                </a:solidFill>
              </a:rPr>
              <a:t>Array</a:t>
            </a:r>
            <a:r>
              <a:rPr sz="4000" spc="10" dirty="0">
                <a:solidFill>
                  <a:srgbClr val="B80000"/>
                </a:solidFill>
              </a:rPr>
              <a:t> </a:t>
            </a:r>
            <a:r>
              <a:rPr sz="4000" spc="-10" dirty="0">
                <a:solidFill>
                  <a:srgbClr val="B80000"/>
                </a:solidFill>
              </a:rPr>
              <a:t>elements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17651" y="1476882"/>
            <a:ext cx="23793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6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marks[3]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8601" y="2047122"/>
          <a:ext cx="2599053" cy="1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460">
                <a:tc>
                  <a:txBody>
                    <a:bodyPr/>
                    <a:lstStyle/>
                    <a:p>
                      <a:pPr marL="31750">
                        <a:lnSpc>
                          <a:spcPts val="2455"/>
                        </a:lnSpc>
                      </a:pPr>
                      <a:r>
                        <a:rPr sz="2600" b="1" spc="-10" dirty="0">
                          <a:solidFill>
                            <a:srgbClr val="2E1BC6"/>
                          </a:solidFill>
                          <a:latin typeface="Consolas"/>
                          <a:cs typeface="Consolas"/>
                        </a:rPr>
                        <a:t>marks[0]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5"/>
                        </a:lnSpc>
                      </a:pPr>
                      <a:r>
                        <a:rPr sz="2600" b="1" dirty="0">
                          <a:latin typeface="Consolas"/>
                          <a:cs typeface="Consolas"/>
                        </a:rPr>
                        <a:t>=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55"/>
                        </a:lnSpc>
                      </a:pPr>
                      <a:r>
                        <a:rPr sz="2600" b="1" spc="-5" dirty="0">
                          <a:latin typeface="Consolas"/>
                          <a:cs typeface="Consolas"/>
                        </a:rPr>
                        <a:t>76;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19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sz="2600" b="1" spc="-5" dirty="0">
                          <a:solidFill>
                            <a:srgbClr val="2E1BC6"/>
                          </a:solidFill>
                          <a:latin typeface="Consolas"/>
                          <a:cs typeface="Consolas"/>
                        </a:rPr>
                        <a:t>marks[1]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00" b="1" dirty="0">
                          <a:latin typeface="Consolas"/>
                          <a:cs typeface="Consolas"/>
                        </a:rPr>
                        <a:t>=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15"/>
                        </a:lnSpc>
                      </a:pPr>
                      <a:r>
                        <a:rPr sz="2600" b="1" dirty="0">
                          <a:latin typeface="Consolas"/>
                          <a:cs typeface="Consolas"/>
                        </a:rPr>
                        <a:t>65;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61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sz="2600" b="1" spc="-10" dirty="0">
                          <a:solidFill>
                            <a:srgbClr val="2E1BC6"/>
                          </a:solidFill>
                          <a:latin typeface="Consolas"/>
                          <a:cs typeface="Consolas"/>
                        </a:rPr>
                        <a:t>marks[2]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00" b="1" dirty="0">
                          <a:latin typeface="Consolas"/>
                          <a:cs typeface="Consolas"/>
                        </a:rPr>
                        <a:t>=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15"/>
                        </a:lnSpc>
                      </a:pPr>
                      <a:r>
                        <a:rPr sz="2600" b="1" spc="-5" dirty="0">
                          <a:latin typeface="Consolas"/>
                          <a:cs typeface="Consolas"/>
                        </a:rPr>
                        <a:t>27;</a:t>
                      </a:r>
                      <a:endParaRPr sz="2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7651" y="3839032"/>
            <a:ext cx="63620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752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37" y="152780"/>
            <a:ext cx="879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80000"/>
                </a:solidFill>
              </a:rPr>
              <a:t>Input/Output</a:t>
            </a:r>
            <a:r>
              <a:rPr sz="3600" spc="20" dirty="0">
                <a:solidFill>
                  <a:srgbClr val="B80000"/>
                </a:solidFill>
              </a:rPr>
              <a:t> </a:t>
            </a:r>
            <a:r>
              <a:rPr sz="3600" dirty="0">
                <a:solidFill>
                  <a:srgbClr val="B80000"/>
                </a:solidFill>
              </a:rPr>
              <a:t>of</a:t>
            </a:r>
            <a:r>
              <a:rPr sz="3600" spc="-10" dirty="0">
                <a:solidFill>
                  <a:srgbClr val="B80000"/>
                </a:solidFill>
              </a:rPr>
              <a:t> </a:t>
            </a:r>
            <a:r>
              <a:rPr sz="3600" spc="-30" dirty="0">
                <a:solidFill>
                  <a:srgbClr val="B80000"/>
                </a:solidFill>
              </a:rPr>
              <a:t>Array</a:t>
            </a:r>
            <a:r>
              <a:rPr sz="3600" spc="-20" dirty="0">
                <a:solidFill>
                  <a:srgbClr val="B80000"/>
                </a:solidFill>
              </a:rPr>
              <a:t> </a:t>
            </a:r>
            <a:r>
              <a:rPr sz="3600" spc="-10" dirty="0">
                <a:solidFill>
                  <a:srgbClr val="B80000"/>
                </a:solidFill>
              </a:rPr>
              <a:t>elements</a:t>
            </a:r>
            <a:r>
              <a:rPr sz="3600" spc="-15" dirty="0">
                <a:solidFill>
                  <a:srgbClr val="B80000"/>
                </a:solidFill>
              </a:rPr>
              <a:t> </a:t>
            </a:r>
            <a:r>
              <a:rPr sz="3600" dirty="0">
                <a:solidFill>
                  <a:srgbClr val="B80000"/>
                </a:solidFill>
              </a:rPr>
              <a:t>–</a:t>
            </a:r>
            <a:r>
              <a:rPr sz="3600" spc="-25" dirty="0">
                <a:solidFill>
                  <a:srgbClr val="B80000"/>
                </a:solidFill>
              </a:rPr>
              <a:t> </a:t>
            </a:r>
            <a:r>
              <a:rPr sz="3600" dirty="0">
                <a:solidFill>
                  <a:srgbClr val="B80000"/>
                </a:solidFill>
              </a:rPr>
              <a:t>Using</a:t>
            </a:r>
            <a:r>
              <a:rPr sz="3600" spc="5" dirty="0">
                <a:solidFill>
                  <a:srgbClr val="B80000"/>
                </a:solidFill>
              </a:rPr>
              <a:t> </a:t>
            </a:r>
            <a:r>
              <a:rPr sz="3600" spc="-5" dirty="0">
                <a:solidFill>
                  <a:srgbClr val="B80000"/>
                </a:solidFill>
              </a:rPr>
              <a:t>Loops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89153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1159128"/>
            <a:ext cx="3390900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0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marks[5];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for(int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i=0;i&lt;5;i++)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59182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cin&gt;&gt;marks[i];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591820" marR="5080" lvl="0" indent="-579755" algn="l" defTabSz="914400" rtl="0" eaLnBrk="1" fontAlgn="auto" latinLnBrk="0" hangingPunct="1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for(int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j=0;j&lt;5;j++)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cout&lt;&lt;marks[j];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5764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327" y="46101"/>
            <a:ext cx="41294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B80000"/>
                </a:solidFill>
              </a:rPr>
              <a:t>Indexed</a:t>
            </a:r>
            <a:r>
              <a:rPr sz="4400" spc="-70" dirty="0">
                <a:solidFill>
                  <a:srgbClr val="B80000"/>
                </a:solidFill>
              </a:rPr>
              <a:t> </a:t>
            </a:r>
            <a:r>
              <a:rPr sz="4400" spc="-30" dirty="0">
                <a:solidFill>
                  <a:srgbClr val="B80000"/>
                </a:solidFill>
              </a:rPr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749" y="845944"/>
            <a:ext cx="8473440" cy="23774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40360" marR="0" lvl="0" indent="-327660" algn="l" defTabSz="914400" rtl="0" eaLnBrk="1" fontAlgn="auto" latinLnBrk="0" hangingPunct="1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>
                <a:srgbClr val="000000"/>
              </a:buClr>
              <a:buSzTx/>
              <a:buFont typeface="Arial MT"/>
              <a:buChar char="•"/>
              <a:tabLst>
                <a:tab pos="339725" algn="l"/>
                <a:tab pos="340360" algn="l"/>
              </a:tabLst>
              <a:defRPr/>
            </a:pP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accessed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through</a:t>
            </a:r>
            <a:r>
              <a:rPr kumimoji="0" sz="32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39725" algn="l"/>
                <a:tab pos="340360" algn="l"/>
                <a:tab pos="402590" algn="l"/>
              </a:tabLst>
              <a:defRPr/>
            </a:pP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indices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0-based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is,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they</a:t>
            </a:r>
            <a:r>
              <a:rPr kumimoji="0" sz="3200" b="1" i="1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start</a:t>
            </a:r>
            <a:r>
              <a:rPr kumimoji="0" sz="3200" b="1" i="1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3200" b="1" i="1" u="none" strike="noStrike" kern="1200" cap="none" spc="-7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		</a:t>
            </a:r>
            <a:r>
              <a:rPr kumimoji="0" sz="3200" b="1" i="1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200" b="1" i="1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arraySize-1,</a:t>
            </a:r>
            <a:r>
              <a:rPr kumimoji="0" sz="3200" b="1" i="1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841500" marR="0" lvl="0" indent="0" algn="l" defTabSz="914400" rtl="0" eaLnBrk="1" fontAlgn="auto" latinLnBrk="0" hangingPunct="1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800" b="1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marks[5];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49" y="3355085"/>
            <a:ext cx="305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-25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Fi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nt</a:t>
            </a:r>
            <a:r>
              <a:rPr kumimoji="0" sz="2400" b="1" i="0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ue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7109" y="3355085"/>
            <a:ext cx="14712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lvl="0" indent="-10096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marks[0]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[1]  m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[2]  m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[3]  m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[4]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749" y="5184444"/>
            <a:ext cx="699389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-25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Us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ng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rr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ay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76657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marks[2]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marks[1] +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marks[0];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932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0097" y="51053"/>
            <a:ext cx="4544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B80000"/>
                </a:solidFill>
              </a:rPr>
              <a:t>No</a:t>
            </a:r>
            <a:r>
              <a:rPr sz="4400" spc="-35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Bound</a:t>
            </a:r>
            <a:r>
              <a:rPr sz="4400" spc="-50" dirty="0">
                <a:solidFill>
                  <a:srgbClr val="B80000"/>
                </a:solidFill>
              </a:rPr>
              <a:t> </a:t>
            </a:r>
            <a:r>
              <a:rPr sz="4400" spc="-5" dirty="0">
                <a:solidFill>
                  <a:srgbClr val="B80000"/>
                </a:solidFill>
              </a:rPr>
              <a:t>Checking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83286" y="1066926"/>
            <a:ext cx="834707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360" marR="0" lvl="0" indent="-32766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39725" algn="l"/>
                <a:tab pos="340360" algn="l"/>
              </a:tabLst>
              <a:defRPr/>
            </a:pPr>
            <a:r>
              <a:rPr kumimoji="0" sz="32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C++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check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array’s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boundary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7015" marR="0" lvl="0" indent="-234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7650" algn="l"/>
              </a:tabLst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Subscripts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(index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variable)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beyond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boundary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1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does not</a:t>
            </a:r>
            <a:r>
              <a:rPr kumimoji="0" sz="3200" b="0" i="1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0" i="1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does</a:t>
            </a:r>
            <a:r>
              <a:rPr kumimoji="0" sz="3200" b="0" i="1" u="heavy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0" i="1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not</a:t>
            </a:r>
            <a:r>
              <a:rPr kumimoji="0" sz="3200" b="0" i="1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0" i="1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cause</a:t>
            </a:r>
            <a:r>
              <a:rPr kumimoji="0" sz="3200" b="0" i="1" u="heavy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0" i="1" u="heavy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syntax</a:t>
            </a:r>
            <a:r>
              <a:rPr kumimoji="0" sz="3200" b="0" i="1" u="heavy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0" i="1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errors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31623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7650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Operating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may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report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memory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 </a:t>
            </a:r>
            <a:r>
              <a:rPr kumimoji="0" sz="3200" b="1" i="0" u="none" strike="noStrike" kern="1200" cap="none" spc="-7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violation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3200" b="1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Compiler</a:t>
            </a:r>
            <a:r>
              <a:rPr kumimoji="0" sz="3200" b="1" i="1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sz="3200" b="1" i="1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</a:t>
            </a:r>
            <a:r>
              <a:rPr kumimoji="0" sz="3200" b="1" i="1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may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crash!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7015" marR="0" lvl="0" indent="-234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7650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866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39225" cy="45720"/>
          </a:xfrm>
          <a:custGeom>
            <a:avLst/>
            <a:gdLst/>
            <a:ahLst/>
            <a:cxnLst/>
            <a:rect l="l" t="t" r="r" b="b"/>
            <a:pathLst>
              <a:path w="9039225" h="45719">
                <a:moveTo>
                  <a:pt x="9038844" y="0"/>
                </a:moveTo>
                <a:lnTo>
                  <a:pt x="0" y="0"/>
                </a:lnTo>
                <a:lnTo>
                  <a:pt x="0" y="45720"/>
                </a:lnTo>
                <a:lnTo>
                  <a:pt x="9038844" y="45720"/>
                </a:lnTo>
                <a:lnTo>
                  <a:pt x="903884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025" y="39370"/>
            <a:ext cx="569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Arbitrary</a:t>
            </a:r>
            <a:r>
              <a:rPr sz="4800" spc="-5" dirty="0"/>
              <a:t> </a:t>
            </a:r>
            <a:r>
              <a:rPr sz="4800" dirty="0"/>
              <a:t>Initial</a:t>
            </a:r>
            <a:r>
              <a:rPr sz="4800" spc="-45" dirty="0"/>
              <a:t> Values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65303" y="1150442"/>
            <a:ext cx="8880475" cy="2913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360" marR="0" lvl="0" indent="-32829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40360" algn="l"/>
                <a:tab pos="34099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created,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assigned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arbitrary</a:t>
            </a:r>
            <a:r>
              <a:rPr kumimoji="0" sz="3200" b="1" i="0" u="none" strike="noStrike" kern="1200" cap="none" spc="-6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84530" marR="4823460" lvl="0" indent="-476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1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marks[5];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for(int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i=0;i&lt;5;i++)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358265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cout&lt;&lt;marks[i];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3560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95757"/>
            <a:ext cx="4144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1D</a:t>
            </a:r>
            <a:r>
              <a:rPr sz="4400" spc="-30" dirty="0"/>
              <a:t> </a:t>
            </a:r>
            <a:r>
              <a:rPr sz="4400" spc="-40" dirty="0"/>
              <a:t>Array</a:t>
            </a:r>
            <a:r>
              <a:rPr sz="4400" spc="-10" dirty="0"/>
              <a:t> 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4149" y="1083690"/>
            <a:ext cx="7430134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n[10];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//n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is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an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of 10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integers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1017269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 initialize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elements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of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to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i&lt;10;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n[i]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+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100;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cout&lt;&lt;"Element"&lt;&lt;setw(13)&lt;&lt;"Value"&lt;&lt;endl;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1354455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output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each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element's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value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0;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j&lt;10; j++)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52169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o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&lt;&lt;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7)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&lt;&lt;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3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)&lt;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[j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]&lt;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en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6200"/>
            <a:ext cx="9067800" cy="3048000"/>
            <a:chOff x="0" y="76200"/>
            <a:chExt cx="9067800" cy="3048000"/>
          </a:xfrm>
        </p:grpSpPr>
        <p:sp>
          <p:nvSpPr>
            <p:cNvPr id="5" name="object 5"/>
            <p:cNvSpPr/>
            <p:nvPr/>
          </p:nvSpPr>
          <p:spPr>
            <a:xfrm>
              <a:off x="0" y="914400"/>
              <a:ext cx="9014460" cy="45720"/>
            </a:xfrm>
            <a:custGeom>
              <a:avLst/>
              <a:gdLst/>
              <a:ahLst/>
              <a:cxnLst/>
              <a:rect l="l" t="t" r="r" b="b"/>
              <a:pathLst>
                <a:path w="9014460" h="45719">
                  <a:moveTo>
                    <a:pt x="90144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014460" y="45720"/>
                  </a:lnTo>
                  <a:lnTo>
                    <a:pt x="901446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6044" y="76200"/>
              <a:ext cx="3381755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5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4681" y="63716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583" rIns="0" bIns="0" rtlCol="0">
            <a:spAutoFit/>
          </a:bodyPr>
          <a:lstStyle/>
          <a:p>
            <a:pPr marL="20701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C00000"/>
                </a:solidFill>
                <a:latin typeface="Courier New"/>
                <a:cs typeface="Courier New"/>
              </a:rPr>
              <a:t>for</a:t>
            </a:r>
            <a:r>
              <a:rPr sz="4000" spc="-15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C00000"/>
                </a:solidFill>
              </a:rPr>
              <a:t>Loop</a:t>
            </a:r>
            <a:r>
              <a:rPr sz="4000" spc="-6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-</a:t>
            </a:r>
            <a:r>
              <a:rPr sz="4000" spc="-30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Example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729" y="2785106"/>
            <a:ext cx="4982845" cy="13423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307590" algn="l"/>
                <a:tab pos="3448050" algn="l"/>
              </a:tabLst>
            </a:pPr>
            <a:r>
              <a:rPr sz="3600" dirty="0">
                <a:solidFill>
                  <a:srgbClr val="2C13DE"/>
                </a:solidFill>
                <a:latin typeface="Calibri"/>
                <a:cs typeface="Calibri"/>
              </a:rPr>
              <a:t>for</a:t>
            </a:r>
            <a:r>
              <a:rPr sz="3600" spc="-1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</a:t>
            </a: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int</a:t>
            </a:r>
            <a:r>
              <a:rPr sz="3600" b="1" spc="-7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j=0;</a:t>
            </a: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	</a:t>
            </a:r>
            <a:r>
              <a:rPr sz="3600" b="1" spc="-10" dirty="0">
                <a:solidFill>
                  <a:srgbClr val="00AF50"/>
                </a:solidFill>
                <a:latin typeface="Calibri"/>
                <a:cs typeface="Calibri"/>
              </a:rPr>
              <a:t>j&lt;10;</a:t>
            </a:r>
            <a:r>
              <a:rPr sz="3600" b="1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3600" b="1" spc="-20" dirty="0">
                <a:solidFill>
                  <a:srgbClr val="5F497A"/>
                </a:solidFill>
                <a:latin typeface="Calibri"/>
                <a:cs typeface="Calibri"/>
              </a:rPr>
              <a:t>j++</a:t>
            </a:r>
            <a:r>
              <a:rPr sz="3600" spc="-20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  <a:p>
            <a:pPr marL="133985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Calibri"/>
                <a:cs typeface="Calibri"/>
              </a:rPr>
              <a:t>cout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&lt;&lt;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*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&lt;&lt;endl;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0166" y="2200910"/>
            <a:ext cx="696595" cy="772160"/>
          </a:xfrm>
          <a:custGeom>
            <a:avLst/>
            <a:gdLst/>
            <a:ahLst/>
            <a:cxnLst/>
            <a:rect l="l" t="t" r="r" b="b"/>
            <a:pathLst>
              <a:path w="696594" h="772160">
                <a:moveTo>
                  <a:pt x="578485" y="703452"/>
                </a:moveTo>
                <a:lnTo>
                  <a:pt x="570230" y="707643"/>
                </a:lnTo>
                <a:lnTo>
                  <a:pt x="565404" y="722884"/>
                </a:lnTo>
                <a:lnTo>
                  <a:pt x="569595" y="731012"/>
                </a:lnTo>
                <a:lnTo>
                  <a:pt x="696595" y="771651"/>
                </a:lnTo>
                <a:lnTo>
                  <a:pt x="694175" y="759967"/>
                </a:lnTo>
                <a:lnTo>
                  <a:pt x="666622" y="759967"/>
                </a:lnTo>
                <a:lnTo>
                  <a:pt x="630856" y="720229"/>
                </a:lnTo>
                <a:lnTo>
                  <a:pt x="578485" y="703452"/>
                </a:lnTo>
                <a:close/>
              </a:path>
              <a:path w="696594" h="772160">
                <a:moveTo>
                  <a:pt x="630856" y="720229"/>
                </a:moveTo>
                <a:lnTo>
                  <a:pt x="666622" y="759967"/>
                </a:lnTo>
                <a:lnTo>
                  <a:pt x="674151" y="753237"/>
                </a:lnTo>
                <a:lnTo>
                  <a:pt x="663194" y="753237"/>
                </a:lnTo>
                <a:lnTo>
                  <a:pt x="658157" y="728991"/>
                </a:lnTo>
                <a:lnTo>
                  <a:pt x="630856" y="720229"/>
                </a:lnTo>
                <a:close/>
              </a:path>
              <a:path w="696594" h="772160">
                <a:moveTo>
                  <a:pt x="661797" y="636015"/>
                </a:moveTo>
                <a:lnTo>
                  <a:pt x="646176" y="639317"/>
                </a:lnTo>
                <a:lnTo>
                  <a:pt x="641222" y="646938"/>
                </a:lnTo>
                <a:lnTo>
                  <a:pt x="642747" y="654812"/>
                </a:lnTo>
                <a:lnTo>
                  <a:pt x="652290" y="700751"/>
                </a:lnTo>
                <a:lnTo>
                  <a:pt x="688213" y="740663"/>
                </a:lnTo>
                <a:lnTo>
                  <a:pt x="666622" y="759967"/>
                </a:lnTo>
                <a:lnTo>
                  <a:pt x="694175" y="759967"/>
                </a:lnTo>
                <a:lnTo>
                  <a:pt x="671195" y="648969"/>
                </a:lnTo>
                <a:lnTo>
                  <a:pt x="669544" y="641095"/>
                </a:lnTo>
                <a:lnTo>
                  <a:pt x="661797" y="636015"/>
                </a:lnTo>
                <a:close/>
              </a:path>
              <a:path w="696594" h="772160">
                <a:moveTo>
                  <a:pt x="658157" y="728991"/>
                </a:moveTo>
                <a:lnTo>
                  <a:pt x="663194" y="753237"/>
                </a:lnTo>
                <a:lnTo>
                  <a:pt x="681863" y="736600"/>
                </a:lnTo>
                <a:lnTo>
                  <a:pt x="658157" y="728991"/>
                </a:lnTo>
                <a:close/>
              </a:path>
              <a:path w="696594" h="772160">
                <a:moveTo>
                  <a:pt x="652290" y="700751"/>
                </a:moveTo>
                <a:lnTo>
                  <a:pt x="658157" y="728991"/>
                </a:lnTo>
                <a:lnTo>
                  <a:pt x="681863" y="736600"/>
                </a:lnTo>
                <a:lnTo>
                  <a:pt x="663194" y="753237"/>
                </a:lnTo>
                <a:lnTo>
                  <a:pt x="674151" y="753237"/>
                </a:lnTo>
                <a:lnTo>
                  <a:pt x="688213" y="740663"/>
                </a:lnTo>
                <a:lnTo>
                  <a:pt x="652290" y="700751"/>
                </a:lnTo>
                <a:close/>
              </a:path>
              <a:path w="696594" h="772160">
                <a:moveTo>
                  <a:pt x="21590" y="0"/>
                </a:moveTo>
                <a:lnTo>
                  <a:pt x="0" y="19303"/>
                </a:lnTo>
                <a:lnTo>
                  <a:pt x="630856" y="720229"/>
                </a:lnTo>
                <a:lnTo>
                  <a:pt x="658157" y="728991"/>
                </a:lnTo>
                <a:lnTo>
                  <a:pt x="652290" y="700751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9935" y="1533271"/>
            <a:ext cx="1461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B80000"/>
                </a:solidFill>
                <a:latin typeface="Calibri"/>
                <a:cs typeface="Calibri"/>
              </a:rPr>
              <a:t>Initialization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B80000"/>
                </a:solidFill>
                <a:latin typeface="Calibri"/>
                <a:cs typeface="Calibri"/>
              </a:rPr>
              <a:t>expression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6284" y="1980819"/>
            <a:ext cx="149225" cy="991869"/>
          </a:xfrm>
          <a:custGeom>
            <a:avLst/>
            <a:gdLst/>
            <a:ahLst/>
            <a:cxnLst/>
            <a:rect l="l" t="t" r="r" b="b"/>
            <a:pathLst>
              <a:path w="149225" h="991869">
                <a:moveTo>
                  <a:pt x="29590" y="863980"/>
                </a:moveTo>
                <a:lnTo>
                  <a:pt x="23113" y="868552"/>
                </a:lnTo>
                <a:lnTo>
                  <a:pt x="16510" y="873125"/>
                </a:lnTo>
                <a:lnTo>
                  <a:pt x="14858" y="882141"/>
                </a:lnTo>
                <a:lnTo>
                  <a:pt x="19430" y="888618"/>
                </a:lnTo>
                <a:lnTo>
                  <a:pt x="90677" y="991869"/>
                </a:lnTo>
                <a:lnTo>
                  <a:pt x="104039" y="964310"/>
                </a:lnTo>
                <a:lnTo>
                  <a:pt x="74040" y="964310"/>
                </a:lnTo>
                <a:lnTo>
                  <a:pt x="69933" y="910944"/>
                </a:lnTo>
                <a:lnTo>
                  <a:pt x="38607" y="865631"/>
                </a:lnTo>
                <a:lnTo>
                  <a:pt x="29590" y="863980"/>
                </a:lnTo>
                <a:close/>
              </a:path>
              <a:path w="149225" h="991869">
                <a:moveTo>
                  <a:pt x="69933" y="910944"/>
                </a:moveTo>
                <a:lnTo>
                  <a:pt x="74040" y="964310"/>
                </a:lnTo>
                <a:lnTo>
                  <a:pt x="102869" y="962025"/>
                </a:lnTo>
                <a:lnTo>
                  <a:pt x="102469" y="956817"/>
                </a:lnTo>
                <a:lnTo>
                  <a:pt x="75437" y="956817"/>
                </a:lnTo>
                <a:lnTo>
                  <a:pt x="86238" y="934529"/>
                </a:lnTo>
                <a:lnTo>
                  <a:pt x="69933" y="910944"/>
                </a:lnTo>
                <a:close/>
              </a:path>
              <a:path w="149225" h="991869">
                <a:moveTo>
                  <a:pt x="131444" y="856106"/>
                </a:moveTo>
                <a:lnTo>
                  <a:pt x="122808" y="859154"/>
                </a:lnTo>
                <a:lnTo>
                  <a:pt x="119252" y="866393"/>
                </a:lnTo>
                <a:lnTo>
                  <a:pt x="98770" y="908665"/>
                </a:lnTo>
                <a:lnTo>
                  <a:pt x="102869" y="962025"/>
                </a:lnTo>
                <a:lnTo>
                  <a:pt x="74040" y="964310"/>
                </a:lnTo>
                <a:lnTo>
                  <a:pt x="104039" y="964310"/>
                </a:lnTo>
                <a:lnTo>
                  <a:pt x="145414" y="878966"/>
                </a:lnTo>
                <a:lnTo>
                  <a:pt x="148843" y="871727"/>
                </a:lnTo>
                <a:lnTo>
                  <a:pt x="145795" y="863091"/>
                </a:lnTo>
                <a:lnTo>
                  <a:pt x="131444" y="856106"/>
                </a:lnTo>
                <a:close/>
              </a:path>
              <a:path w="149225" h="991869">
                <a:moveTo>
                  <a:pt x="86238" y="934529"/>
                </a:moveTo>
                <a:lnTo>
                  <a:pt x="75437" y="956817"/>
                </a:lnTo>
                <a:lnTo>
                  <a:pt x="100329" y="954913"/>
                </a:lnTo>
                <a:lnTo>
                  <a:pt x="86238" y="934529"/>
                </a:lnTo>
                <a:close/>
              </a:path>
              <a:path w="149225" h="991869">
                <a:moveTo>
                  <a:pt x="98770" y="908665"/>
                </a:moveTo>
                <a:lnTo>
                  <a:pt x="86238" y="934529"/>
                </a:lnTo>
                <a:lnTo>
                  <a:pt x="100329" y="954913"/>
                </a:lnTo>
                <a:lnTo>
                  <a:pt x="75437" y="956817"/>
                </a:lnTo>
                <a:lnTo>
                  <a:pt x="102469" y="956817"/>
                </a:lnTo>
                <a:lnTo>
                  <a:pt x="98770" y="908665"/>
                </a:lnTo>
                <a:close/>
              </a:path>
              <a:path w="149225" h="991869">
                <a:moveTo>
                  <a:pt x="28955" y="0"/>
                </a:moveTo>
                <a:lnTo>
                  <a:pt x="0" y="2285"/>
                </a:lnTo>
                <a:lnTo>
                  <a:pt x="69933" y="910944"/>
                </a:lnTo>
                <a:lnTo>
                  <a:pt x="86238" y="934529"/>
                </a:lnTo>
                <a:lnTo>
                  <a:pt x="98770" y="908665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1175" y="1617091"/>
            <a:ext cx="1678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B80000"/>
                </a:solidFill>
                <a:latin typeface="Calibri"/>
                <a:cs typeface="Calibri"/>
              </a:rPr>
              <a:t>Test</a:t>
            </a:r>
            <a:r>
              <a:rPr sz="2200" b="1" spc="-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80000"/>
                </a:solidFill>
                <a:latin typeface="Calibri"/>
                <a:cs typeface="Calibri"/>
              </a:rPr>
              <a:t>Condition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7561" y="2121661"/>
            <a:ext cx="1683385" cy="930910"/>
          </a:xfrm>
          <a:custGeom>
            <a:avLst/>
            <a:gdLst/>
            <a:ahLst/>
            <a:cxnLst/>
            <a:rect l="l" t="t" r="r" b="b"/>
            <a:pathLst>
              <a:path w="1683384" h="930910">
                <a:moveTo>
                  <a:pt x="77850" y="810767"/>
                </a:moveTo>
                <a:lnTo>
                  <a:pt x="68961" y="812926"/>
                </a:lnTo>
                <a:lnTo>
                  <a:pt x="64770" y="819785"/>
                </a:lnTo>
                <a:lnTo>
                  <a:pt x="0" y="927100"/>
                </a:lnTo>
                <a:lnTo>
                  <a:pt x="125222" y="930783"/>
                </a:lnTo>
                <a:lnTo>
                  <a:pt x="133223" y="930910"/>
                </a:lnTo>
                <a:lnTo>
                  <a:pt x="138442" y="926084"/>
                </a:lnTo>
                <a:lnTo>
                  <a:pt x="32130" y="926084"/>
                </a:lnTo>
                <a:lnTo>
                  <a:pt x="18161" y="900684"/>
                </a:lnTo>
                <a:lnTo>
                  <a:pt x="65276" y="874984"/>
                </a:lnTo>
                <a:lnTo>
                  <a:pt x="89535" y="834771"/>
                </a:lnTo>
                <a:lnTo>
                  <a:pt x="93725" y="827913"/>
                </a:lnTo>
                <a:lnTo>
                  <a:pt x="91439" y="819023"/>
                </a:lnTo>
                <a:lnTo>
                  <a:pt x="77850" y="810767"/>
                </a:lnTo>
                <a:close/>
              </a:path>
              <a:path w="1683384" h="930910">
                <a:moveTo>
                  <a:pt x="65276" y="874984"/>
                </a:moveTo>
                <a:lnTo>
                  <a:pt x="18161" y="900684"/>
                </a:lnTo>
                <a:lnTo>
                  <a:pt x="32130" y="926084"/>
                </a:lnTo>
                <a:lnTo>
                  <a:pt x="41677" y="920876"/>
                </a:lnTo>
                <a:lnTo>
                  <a:pt x="37591" y="920876"/>
                </a:lnTo>
                <a:lnTo>
                  <a:pt x="25526" y="898905"/>
                </a:lnTo>
                <a:lnTo>
                  <a:pt x="50845" y="898905"/>
                </a:lnTo>
                <a:lnTo>
                  <a:pt x="65276" y="874984"/>
                </a:lnTo>
                <a:close/>
              </a:path>
              <a:path w="1683384" h="930910">
                <a:moveTo>
                  <a:pt x="79104" y="900461"/>
                </a:moveTo>
                <a:lnTo>
                  <a:pt x="32130" y="926084"/>
                </a:lnTo>
                <a:lnTo>
                  <a:pt x="138442" y="926084"/>
                </a:lnTo>
                <a:lnTo>
                  <a:pt x="139953" y="924687"/>
                </a:lnTo>
                <a:lnTo>
                  <a:pt x="140208" y="916686"/>
                </a:lnTo>
                <a:lnTo>
                  <a:pt x="140335" y="908685"/>
                </a:lnTo>
                <a:lnTo>
                  <a:pt x="134112" y="902080"/>
                </a:lnTo>
                <a:lnTo>
                  <a:pt x="79104" y="900461"/>
                </a:lnTo>
                <a:close/>
              </a:path>
              <a:path w="1683384" h="930910">
                <a:moveTo>
                  <a:pt x="25526" y="898905"/>
                </a:moveTo>
                <a:lnTo>
                  <a:pt x="37591" y="920876"/>
                </a:lnTo>
                <a:lnTo>
                  <a:pt x="50409" y="899628"/>
                </a:lnTo>
                <a:lnTo>
                  <a:pt x="25526" y="898905"/>
                </a:lnTo>
                <a:close/>
              </a:path>
              <a:path w="1683384" h="930910">
                <a:moveTo>
                  <a:pt x="50409" y="899628"/>
                </a:moveTo>
                <a:lnTo>
                  <a:pt x="37591" y="920876"/>
                </a:lnTo>
                <a:lnTo>
                  <a:pt x="41677" y="920876"/>
                </a:lnTo>
                <a:lnTo>
                  <a:pt x="79104" y="900461"/>
                </a:lnTo>
                <a:lnTo>
                  <a:pt x="50409" y="899628"/>
                </a:lnTo>
                <a:close/>
              </a:path>
              <a:path w="1683384" h="930910">
                <a:moveTo>
                  <a:pt x="1669414" y="0"/>
                </a:moveTo>
                <a:lnTo>
                  <a:pt x="65276" y="874984"/>
                </a:lnTo>
                <a:lnTo>
                  <a:pt x="50409" y="899628"/>
                </a:lnTo>
                <a:lnTo>
                  <a:pt x="79104" y="900461"/>
                </a:lnTo>
                <a:lnTo>
                  <a:pt x="1683385" y="25400"/>
                </a:lnTo>
                <a:lnTo>
                  <a:pt x="1669414" y="0"/>
                </a:lnTo>
                <a:close/>
              </a:path>
              <a:path w="1683384" h="930910">
                <a:moveTo>
                  <a:pt x="50845" y="898905"/>
                </a:moveTo>
                <a:lnTo>
                  <a:pt x="25526" y="898905"/>
                </a:lnTo>
                <a:lnTo>
                  <a:pt x="50409" y="899628"/>
                </a:lnTo>
                <a:lnTo>
                  <a:pt x="50845" y="898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4628" y="1769491"/>
            <a:ext cx="2179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B80000"/>
                </a:solidFill>
                <a:latin typeface="Calibri"/>
                <a:cs typeface="Calibri"/>
              </a:rPr>
              <a:t>Update</a:t>
            </a:r>
            <a:r>
              <a:rPr sz="2200" b="1" spc="-12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B80000"/>
                </a:solidFill>
                <a:latin typeface="Calibri"/>
                <a:cs typeface="Calibri"/>
              </a:rPr>
              <a:t>expression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84836"/>
            <a:ext cx="4501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B80000"/>
                </a:solidFill>
              </a:rPr>
              <a:t>Initializing</a:t>
            </a:r>
            <a:r>
              <a:rPr sz="4400" spc="-70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an</a:t>
            </a:r>
            <a:r>
              <a:rPr sz="4400" spc="-35" dirty="0">
                <a:solidFill>
                  <a:srgbClr val="B80000"/>
                </a:solidFill>
              </a:rPr>
              <a:t> </a:t>
            </a:r>
            <a:r>
              <a:rPr sz="4400" spc="-40" dirty="0">
                <a:solidFill>
                  <a:srgbClr val="B80000"/>
                </a:solidFill>
              </a:rPr>
              <a:t>Array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011" y="917569"/>
            <a:ext cx="8865235" cy="5142865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324485" marR="0" lvl="0" indent="-248920" algn="l" defTabSz="914400" rtl="0" eaLnBrk="1" fontAlgn="auto" latinLnBrk="0" hangingPunct="1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5120" algn="l"/>
              </a:tabLst>
              <a:defRPr/>
            </a:pPr>
            <a:r>
              <a:rPr kumimoji="0" sz="34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Declaring,</a:t>
            </a:r>
            <a:r>
              <a:rPr kumimoji="0" sz="3400" b="0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creating,</a:t>
            </a:r>
            <a:r>
              <a:rPr kumimoji="0" sz="3400" b="0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initializing</a:t>
            </a:r>
            <a:r>
              <a:rPr kumimoji="0" sz="3400" b="0" i="0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400" b="0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r>
              <a:rPr kumimoji="0" sz="3400" b="0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4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step:</a:t>
            </a:r>
            <a:endParaRPr kumimoji="0" sz="3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66370" marR="0" lvl="0" indent="0" algn="l" defTabSz="914400" rtl="0" eaLnBrk="1" fontAlgn="auto" latinLnBrk="0" hangingPunct="1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dataType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arrayName[Size]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{value</a:t>
            </a:r>
            <a:r>
              <a:rPr kumimoji="0" sz="2175" b="1" i="0" u="none" strike="noStrike" kern="1200" cap="none" spc="-7" normalizeH="0" baseline="-21072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value</a:t>
            </a:r>
            <a:r>
              <a:rPr kumimoji="0" sz="2175" b="1" i="0" u="none" strike="noStrike" kern="1200" cap="none" spc="0" normalizeH="0" baseline="-21072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...,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value</a:t>
            </a:r>
            <a:r>
              <a:rPr kumimoji="0" sz="2175" b="1" i="1" u="none" strike="noStrike" kern="1200" cap="none" spc="0" normalizeH="0" baseline="-21072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k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};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403860" marR="0" lvl="0" indent="-3282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03860" algn="l"/>
                <a:tab pos="40449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095500" marR="0" lvl="0" indent="0" algn="l" defTabSz="914400" rtl="0" eaLnBrk="1" fontAlgn="auto" latinLnBrk="0" hangingPunct="1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 myList[4]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{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32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11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-6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65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533400" marR="6134735" lvl="0" indent="-289560" algn="l" defTabSz="914400" rtl="0" eaLnBrk="1" fontAlgn="auto" latinLnBrk="0" hangingPunct="1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What</a:t>
            </a:r>
            <a:r>
              <a:rPr kumimoji="0" sz="2400" b="1" i="0" u="none" strike="noStrike" kern="1200" cap="none" spc="1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about: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List2[4];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53340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List2=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{32,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11,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-6,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65};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8783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09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0120"/>
            <a:ext cx="9031605" cy="45720"/>
          </a:xfrm>
          <a:custGeom>
            <a:avLst/>
            <a:gdLst/>
            <a:ahLst/>
            <a:cxnLst/>
            <a:rect l="l" t="t" r="r" b="b"/>
            <a:pathLst>
              <a:path w="9031605" h="45719">
                <a:moveTo>
                  <a:pt x="9031224" y="0"/>
                </a:moveTo>
                <a:lnTo>
                  <a:pt x="0" y="0"/>
                </a:lnTo>
                <a:lnTo>
                  <a:pt x="0" y="45720"/>
                </a:lnTo>
                <a:lnTo>
                  <a:pt x="9031224" y="45720"/>
                </a:lnTo>
                <a:lnTo>
                  <a:pt x="903122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301" y="34797"/>
            <a:ext cx="2790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Implicit</a:t>
            </a:r>
            <a:r>
              <a:rPr sz="4400" spc="-105" dirty="0"/>
              <a:t> </a:t>
            </a:r>
            <a:r>
              <a:rPr sz="4400" spc="-25" dirty="0"/>
              <a:t>Size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9887" y="1121486"/>
            <a:ext cx="8688705" cy="414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0" lvl="0" indent="-21971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32410" algn="l"/>
              </a:tabLst>
              <a:defRPr/>
            </a:pPr>
            <a:r>
              <a:rPr kumimoji="0" sz="3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C++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allows</a:t>
            </a:r>
            <a:r>
              <a:rPr kumimoji="0" sz="30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omit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1" i="0" u="none" strike="noStrike" kern="1200" cap="none" spc="-3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000" b="1" i="0" u="none" strike="noStrike" kern="1200" cap="none" spc="-2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size,</a:t>
            </a:r>
            <a:r>
              <a:rPr kumimoji="0" sz="3000" b="1" i="0" u="none" strike="noStrike" kern="1200" cap="none" spc="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37719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8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]={63,9,3,13};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1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C++ </a:t>
            </a:r>
            <a:r>
              <a:rPr kumimoji="0" sz="3000" b="0" i="1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automatically </a:t>
            </a:r>
            <a:r>
              <a:rPr kumimoji="0" sz="3000" b="0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figures out how </a:t>
            </a:r>
            <a:r>
              <a:rPr kumimoji="0" sz="3000" b="0" i="1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 elements </a:t>
            </a:r>
            <a:r>
              <a:rPr kumimoji="0" sz="3000" b="0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000" b="0" i="1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3000" b="0" i="1" u="none" strike="noStrike" kern="1200" cap="none" spc="-6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1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array.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4960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6085" algn="l"/>
                <a:tab pos="4420235" algn="l"/>
              </a:tabLst>
              <a:defRPr/>
            </a:pP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	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</a:t>
            </a:r>
            <a:r>
              <a:rPr kumimoji="0" sz="3000" b="1" i="0" u="none" strike="noStrike" kern="1200" cap="none" spc="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3000" b="1" i="0" u="none" strike="noStrike" kern="1200" cap="none" spc="1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];	//WRONG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7796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620" y="95757"/>
            <a:ext cx="4547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B80000"/>
                </a:solidFill>
              </a:rPr>
              <a:t>Partial</a:t>
            </a:r>
            <a:r>
              <a:rPr sz="4400" spc="-30" dirty="0">
                <a:solidFill>
                  <a:srgbClr val="B80000"/>
                </a:solidFill>
              </a:rPr>
              <a:t> </a:t>
            </a:r>
            <a:r>
              <a:rPr sz="4400" spc="-10" dirty="0">
                <a:solidFill>
                  <a:srgbClr val="B80000"/>
                </a:solidFill>
              </a:rPr>
              <a:t>Initialization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14" y="975327"/>
            <a:ext cx="8420100" cy="38157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7015" marR="0" lvl="0" indent="-234950" algn="l" defTabSz="914400" rtl="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7650" algn="l"/>
              </a:tabLst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Initializing</a:t>
            </a:r>
            <a:r>
              <a:rPr kumimoji="0" sz="32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array: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91185" marR="0" lvl="0" indent="0" algn="ctr" defTabSz="914400" rtl="0" eaLnBrk="1" fontAlgn="auto" latinLnBrk="0" hangingPunct="1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3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myList[4]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{1.9,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4.65};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//correct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above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1.9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4.65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 </a:t>
            </a:r>
            <a:r>
              <a:rPr kumimoji="0" sz="3000" b="1" i="0" u="none" strike="noStrike" kern="1200" cap="none" spc="-6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3000" b="1" i="0" u="none" strike="noStrike" kern="1200" cap="none" spc="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will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2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zero</a:t>
            </a:r>
            <a:r>
              <a:rPr kumimoji="0" sz="3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43355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52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13081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Initializing</a:t>
            </a:r>
            <a:r>
              <a:rPr sz="4000" spc="25" dirty="0"/>
              <a:t> </a:t>
            </a:r>
            <a:r>
              <a:rPr sz="4000" spc="-35" dirty="0"/>
              <a:t>arrays</a:t>
            </a:r>
            <a:r>
              <a:rPr sz="4000" spc="25" dirty="0"/>
              <a:t> </a:t>
            </a:r>
            <a:r>
              <a:rPr sz="4000" spc="-10" dirty="0"/>
              <a:t>with </a:t>
            </a:r>
            <a:r>
              <a:rPr sz="4000" spc="-20" dirty="0"/>
              <a:t>random</a:t>
            </a:r>
            <a:r>
              <a:rPr sz="4000" spc="-5" dirty="0"/>
              <a:t> </a:t>
            </a:r>
            <a:r>
              <a:rPr sz="4000" spc="-10" dirty="0"/>
              <a:t>values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7002" y="1025474"/>
            <a:ext cx="791845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3460"/>
              </a:lnSpc>
              <a:spcBef>
                <a:spcPts val="535"/>
              </a:spcBef>
              <a:spcAft>
                <a:spcPts val="0"/>
              </a:spcAft>
              <a:buClrTx/>
              <a:buSzPct val="87500"/>
              <a:buFont typeface="Arial MT"/>
              <a:buChar char="•"/>
              <a:tabLst>
                <a:tab pos="217170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Following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loop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initializes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myList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</a:t>
            </a:r>
            <a:r>
              <a:rPr kumimoji="0" sz="3200" b="0" i="0" u="none" strike="noStrike" kern="1200" cap="none" spc="-7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values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between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99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02" y="2870453"/>
            <a:ext cx="860869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myList[10];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3540125" lvl="0" indent="0" algn="l" defTabSz="914400" rtl="0" eaLnBrk="1" fontAlgn="auto" latinLnBrk="0" hangingPunct="1">
              <a:lnSpc>
                <a:spcPct val="110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 (int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0;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10;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myList[i]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rand(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%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100;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cout&lt;&lt;“\nArray</a:t>
            </a:r>
            <a:r>
              <a:rPr kumimoji="0" sz="2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Element”&lt;&lt;i&lt;&lt;“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has</a:t>
            </a:r>
            <a:r>
              <a:rPr kumimoji="0" sz="2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val:”&lt;&lt;myList[i];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911352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337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92201"/>
            <a:ext cx="3486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Copying</a:t>
            </a:r>
            <a:r>
              <a:rPr sz="4400" spc="-75" dirty="0"/>
              <a:t> </a:t>
            </a:r>
            <a:r>
              <a:rPr sz="4400" spc="-40" dirty="0"/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749" y="893157"/>
            <a:ext cx="8073390" cy="49218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31775" marR="0" lvl="0" indent="-219710" algn="l" defTabSz="914400" rtl="0" eaLnBrk="1" fontAlgn="auto" latinLnBrk="0" hangingPunct="1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32410" algn="l"/>
              </a:tabLst>
              <a:defRPr/>
            </a:pP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copy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using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syntax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like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this?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841500" marR="1849120" lvl="0" indent="0" algn="l" defTabSz="914400" rtl="0" eaLnBrk="1" fontAlgn="auto" latinLnBrk="0" hangingPunct="1">
              <a:lnSpc>
                <a:spcPct val="1163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33265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list[3];int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myList[3];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 =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myList;	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//Wrong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920"/>
              </a:lnSpc>
              <a:spcBef>
                <a:spcPts val="0"/>
              </a:spcBef>
              <a:spcAft>
                <a:spcPts val="0"/>
              </a:spcAft>
              <a:buClrTx/>
              <a:buSzPct val="96296"/>
              <a:buFont typeface="Arial MT"/>
              <a:buChar char="•"/>
              <a:tabLst>
                <a:tab pos="133985" algn="l"/>
              </a:tabLst>
              <a:defRPr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Copy</a:t>
            </a:r>
            <a:r>
              <a:rPr kumimoji="0" sz="2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individual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2700" b="1" i="0" u="none" strike="noStrike" kern="1200" cap="none" spc="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2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one</a:t>
            </a:r>
            <a:r>
              <a:rPr kumimoji="0" sz="27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700" b="1" i="0" u="heavy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array</a:t>
            </a:r>
            <a:r>
              <a:rPr kumimoji="0" sz="2700" b="1" i="0" u="heavy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7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to</a:t>
            </a:r>
            <a:r>
              <a:rPr kumimoji="0" sz="27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the other</a:t>
            </a:r>
            <a:r>
              <a:rPr kumimoji="0" sz="27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2700" b="0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follows: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95170" marR="2673350" lvl="0" indent="-1068705" algn="l" defTabSz="914400" rtl="0" eaLnBrk="1" fontAlgn="auto" latinLnBrk="0" hangingPunct="1">
              <a:lnSpc>
                <a:spcPct val="1155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(int i</a:t>
            </a: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0;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 &lt;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3;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2200" b="1" i="0" u="none" strike="noStrike" kern="1200" cap="none" spc="-1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list[i] =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myList[i];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12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9113" y="62864"/>
            <a:ext cx="6658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C-Strings</a:t>
            </a:r>
            <a:r>
              <a:rPr sz="4400" spc="-15" dirty="0"/>
              <a:t> </a:t>
            </a:r>
            <a:r>
              <a:rPr sz="4400" spc="-10" dirty="0"/>
              <a:t>or</a:t>
            </a:r>
            <a:r>
              <a:rPr sz="4400" spc="-15" dirty="0"/>
              <a:t> </a:t>
            </a:r>
            <a:r>
              <a:rPr sz="4400" spc="-20" dirty="0"/>
              <a:t>Character</a:t>
            </a:r>
            <a:r>
              <a:rPr sz="4400" spc="-15" dirty="0"/>
              <a:t> </a:t>
            </a:r>
            <a:r>
              <a:rPr sz="4400" spc="-40" dirty="0"/>
              <a:t>Arrays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739" y="1025093"/>
            <a:ext cx="8442960" cy="3977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ts val="365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just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anything</a:t>
            </a:r>
            <a:r>
              <a:rPr kumimoji="0" sz="3200" b="1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any-datatype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1275715" lvl="0" indent="-342900" algn="l" defTabSz="914400" rtl="0" eaLnBrk="1" fontAlgn="auto" latinLnBrk="0" hangingPunct="1">
              <a:lnSpc>
                <a:spcPts val="3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Consider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whose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</a:t>
            </a:r>
            <a:r>
              <a:rPr kumimoji="0" sz="3200" b="1" i="0" u="none" strike="noStrike" kern="1200" cap="none" spc="-7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characters</a:t>
            </a:r>
            <a:r>
              <a:rPr kumimoji="0" sz="3200" b="1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Called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C-String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6285" marR="5080" lvl="1" indent="-287020" algn="l" defTabSz="914400" rtl="0" eaLnBrk="1" fontAlgn="auto" latinLnBrk="0" hangingPunct="1">
              <a:lnSpc>
                <a:spcPts val="3460"/>
              </a:lnSpc>
              <a:spcBef>
                <a:spcPts val="819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3200" b="1" i="0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Treated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differently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I/O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types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 </a:t>
            </a:r>
            <a:r>
              <a:rPr kumimoji="0" sz="3200" b="1" i="0" u="none" strike="noStrike" kern="1200" cap="none" spc="-7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02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5755" y="39370"/>
            <a:ext cx="5969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Declaration</a:t>
            </a:r>
            <a:r>
              <a:rPr sz="4800" spc="-5" dirty="0"/>
              <a:t> </a:t>
            </a:r>
            <a:r>
              <a:rPr sz="4800" dirty="0"/>
              <a:t>of</a:t>
            </a:r>
            <a:r>
              <a:rPr sz="4800" spc="-25" dirty="0"/>
              <a:t> </a:t>
            </a:r>
            <a:r>
              <a:rPr sz="4800" spc="-5" dirty="0"/>
              <a:t>C-Strings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31140" y="1077213"/>
            <a:ext cx="6940550" cy="131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Similar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declaration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5224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char	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name[30];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no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initialization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4990" y="2871337"/>
          <a:ext cx="7938131" cy="1589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84193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  <a:tabLst>
                          <a:tab pos="1129030" algn="l"/>
                        </a:tabLst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char	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title[20]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975" marR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//initialized</a:t>
                      </a:r>
                      <a:r>
                        <a:rPr sz="2400" b="1" spc="-5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2245" marR="12065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“Hello</a:t>
                      </a:r>
                      <a:r>
                        <a:rPr sz="2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World";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declaration</a:t>
                      </a:r>
                      <a:r>
                        <a:rPr sz="2400" b="1" spc="-6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chList[6]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0805" marR="31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{‘H',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‘e',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1440" marR="1206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‘l',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‘l‘,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’o’};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4040" y="4417314"/>
            <a:ext cx="696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//initialized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with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list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of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char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values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0653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6558" y="172338"/>
            <a:ext cx="564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"/>
                <a:cs typeface="Calibri"/>
              </a:rPr>
              <a:t>Initializing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spc="-20" dirty="0">
                <a:latin typeface="Calibri"/>
                <a:cs typeface="Calibri"/>
              </a:rPr>
              <a:t>Character</a:t>
            </a:r>
            <a:r>
              <a:rPr sz="4000" b="0" spc="-35" dirty="0">
                <a:latin typeface="Calibri"/>
                <a:cs typeface="Calibri"/>
              </a:rPr>
              <a:t> Arrays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05" y="1030351"/>
            <a:ext cx="3792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9945" algn="l"/>
              </a:tabLst>
              <a:defRPr/>
            </a:pP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city[ ]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	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“LAHORE";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5844" y="2285469"/>
            <a:ext cx="7385684" cy="534670"/>
            <a:chOff x="835844" y="2285469"/>
            <a:chExt cx="7385684" cy="534670"/>
          </a:xfrm>
        </p:grpSpPr>
        <p:sp>
          <p:nvSpPr>
            <p:cNvPr id="6" name="object 6"/>
            <p:cNvSpPr/>
            <p:nvPr/>
          </p:nvSpPr>
          <p:spPr>
            <a:xfrm>
              <a:off x="4404920" y="2592277"/>
              <a:ext cx="909955" cy="224790"/>
            </a:xfrm>
            <a:custGeom>
              <a:avLst/>
              <a:gdLst/>
              <a:ahLst/>
              <a:cxnLst/>
              <a:rect l="l" t="t" r="r" b="b"/>
              <a:pathLst>
                <a:path w="909954" h="224789">
                  <a:moveTo>
                    <a:pt x="684748" y="0"/>
                  </a:moveTo>
                  <a:lnTo>
                    <a:pt x="760250" y="112720"/>
                  </a:lnTo>
                  <a:lnTo>
                    <a:pt x="684748" y="224507"/>
                  </a:lnTo>
                  <a:lnTo>
                    <a:pt x="873458" y="130598"/>
                  </a:lnTo>
                  <a:lnTo>
                    <a:pt x="770342" y="130598"/>
                  </a:lnTo>
                  <a:lnTo>
                    <a:pt x="778191" y="122536"/>
                  </a:lnTo>
                  <a:lnTo>
                    <a:pt x="778191" y="112720"/>
                  </a:lnTo>
                  <a:lnTo>
                    <a:pt x="776807" y="105245"/>
                  </a:lnTo>
                  <a:lnTo>
                    <a:pt x="773005" y="99283"/>
                  </a:lnTo>
                  <a:lnTo>
                    <a:pt x="767311" y="95336"/>
                  </a:lnTo>
                  <a:lnTo>
                    <a:pt x="760250" y="93908"/>
                  </a:lnTo>
                  <a:lnTo>
                    <a:pt x="871895" y="93908"/>
                  </a:lnTo>
                  <a:lnTo>
                    <a:pt x="684748" y="0"/>
                  </a:lnTo>
                  <a:close/>
                </a:path>
                <a:path w="909954" h="224789">
                  <a:moveTo>
                    <a:pt x="747649" y="93908"/>
                  </a:moveTo>
                  <a:lnTo>
                    <a:pt x="19062" y="93908"/>
                  </a:lnTo>
                  <a:lnTo>
                    <a:pt x="11826" y="95336"/>
                  </a:lnTo>
                  <a:lnTo>
                    <a:pt x="5746" y="99283"/>
                  </a:lnTo>
                  <a:lnTo>
                    <a:pt x="1559" y="105245"/>
                  </a:lnTo>
                  <a:lnTo>
                    <a:pt x="0" y="112720"/>
                  </a:lnTo>
                  <a:lnTo>
                    <a:pt x="1559" y="119654"/>
                  </a:lnTo>
                  <a:lnTo>
                    <a:pt x="5746" y="125340"/>
                  </a:lnTo>
                  <a:lnTo>
                    <a:pt x="11826" y="129185"/>
                  </a:lnTo>
                  <a:lnTo>
                    <a:pt x="19062" y="130598"/>
                  </a:lnTo>
                  <a:lnTo>
                    <a:pt x="748175" y="130598"/>
                  </a:lnTo>
                  <a:lnTo>
                    <a:pt x="760250" y="112720"/>
                  </a:lnTo>
                  <a:lnTo>
                    <a:pt x="747649" y="93908"/>
                  </a:lnTo>
                  <a:close/>
                </a:path>
                <a:path w="909954" h="224789">
                  <a:moveTo>
                    <a:pt x="871895" y="93908"/>
                  </a:moveTo>
                  <a:lnTo>
                    <a:pt x="760250" y="93908"/>
                  </a:lnTo>
                  <a:lnTo>
                    <a:pt x="767311" y="95336"/>
                  </a:lnTo>
                  <a:lnTo>
                    <a:pt x="773005" y="99283"/>
                  </a:lnTo>
                  <a:lnTo>
                    <a:pt x="776807" y="105245"/>
                  </a:lnTo>
                  <a:lnTo>
                    <a:pt x="778191" y="112720"/>
                  </a:lnTo>
                  <a:lnTo>
                    <a:pt x="778191" y="122536"/>
                  </a:lnTo>
                  <a:lnTo>
                    <a:pt x="770342" y="130598"/>
                  </a:lnTo>
                  <a:lnTo>
                    <a:pt x="873458" y="130598"/>
                  </a:lnTo>
                  <a:lnTo>
                    <a:pt x="909384" y="112720"/>
                  </a:lnTo>
                  <a:lnTo>
                    <a:pt x="871895" y="93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089668" y="2592277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89" h="224789">
                  <a:moveTo>
                    <a:pt x="75501" y="112720"/>
                  </a:moveTo>
                  <a:lnTo>
                    <a:pt x="0" y="0"/>
                  </a:lnTo>
                  <a:lnTo>
                    <a:pt x="224636" y="112720"/>
                  </a:lnTo>
                  <a:lnTo>
                    <a:pt x="0" y="224507"/>
                  </a:lnTo>
                  <a:lnTo>
                    <a:pt x="75501" y="112720"/>
                  </a:lnTo>
                  <a:close/>
                </a:path>
              </a:pathLst>
            </a:custGeom>
            <a:ln w="5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35844" y="2285469"/>
              <a:ext cx="7385684" cy="524510"/>
            </a:xfrm>
            <a:custGeom>
              <a:avLst/>
              <a:gdLst/>
              <a:ahLst/>
              <a:cxnLst/>
              <a:rect l="l" t="t" r="r" b="b"/>
              <a:pathLst>
                <a:path w="7385684" h="524510">
                  <a:moveTo>
                    <a:pt x="7385341" y="0"/>
                  </a:moveTo>
                  <a:lnTo>
                    <a:pt x="0" y="0"/>
                  </a:lnTo>
                  <a:lnTo>
                    <a:pt x="0" y="524186"/>
                  </a:lnTo>
                  <a:lnTo>
                    <a:pt x="7385341" y="524186"/>
                  </a:lnTo>
                  <a:lnTo>
                    <a:pt x="73853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6225" y="2910881"/>
            <a:ext cx="8248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3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3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3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23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sz="23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3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</a:t>
            </a: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0381" y="2965431"/>
            <a:ext cx="8261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city[1]</a:t>
            </a: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1953" y="2271578"/>
          <a:ext cx="7382509" cy="524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4186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1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350" spc="2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300" spc="20" dirty="0">
                          <a:latin typeface="Courier New"/>
                          <a:cs typeface="Courier New"/>
                        </a:rPr>
                        <a:t>\0</a:t>
                      </a:r>
                      <a:r>
                        <a:rPr sz="2350" spc="20" dirty="0">
                          <a:latin typeface="Courier New"/>
                          <a:cs typeface="Courier New"/>
                        </a:rPr>
                        <a:t>'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071891" y="2337354"/>
            <a:ext cx="6914515" cy="393700"/>
          </a:xfrm>
          <a:custGeom>
            <a:avLst/>
            <a:gdLst/>
            <a:ahLst/>
            <a:cxnLst/>
            <a:rect l="l" t="t" r="r" b="b"/>
            <a:pathLst>
              <a:path w="6914515" h="393700">
                <a:moveTo>
                  <a:pt x="0" y="367643"/>
                </a:moveTo>
                <a:lnTo>
                  <a:pt x="602182" y="367643"/>
                </a:lnTo>
                <a:lnTo>
                  <a:pt x="602182" y="0"/>
                </a:lnTo>
                <a:lnTo>
                  <a:pt x="0" y="0"/>
                </a:lnTo>
                <a:lnTo>
                  <a:pt x="0" y="367643"/>
                </a:lnTo>
                <a:close/>
              </a:path>
              <a:path w="6914515" h="393700">
                <a:moveTo>
                  <a:pt x="1073358" y="367643"/>
                </a:moveTo>
                <a:lnTo>
                  <a:pt x="1675540" y="367643"/>
                </a:lnTo>
                <a:lnTo>
                  <a:pt x="1675540" y="0"/>
                </a:lnTo>
                <a:lnTo>
                  <a:pt x="1073358" y="0"/>
                </a:lnTo>
                <a:lnTo>
                  <a:pt x="1073358" y="367643"/>
                </a:lnTo>
                <a:close/>
              </a:path>
              <a:path w="6914515" h="393700">
                <a:moveTo>
                  <a:pt x="2094687" y="367643"/>
                </a:moveTo>
                <a:lnTo>
                  <a:pt x="2696870" y="367643"/>
                </a:lnTo>
                <a:lnTo>
                  <a:pt x="2696870" y="0"/>
                </a:lnTo>
                <a:lnTo>
                  <a:pt x="2094687" y="0"/>
                </a:lnTo>
                <a:lnTo>
                  <a:pt x="2094687" y="367643"/>
                </a:lnTo>
                <a:close/>
              </a:path>
              <a:path w="6914515" h="393700">
                <a:moveTo>
                  <a:pt x="3273972" y="367643"/>
                </a:moveTo>
                <a:lnTo>
                  <a:pt x="3876155" y="367643"/>
                </a:lnTo>
                <a:lnTo>
                  <a:pt x="3876155" y="0"/>
                </a:lnTo>
                <a:lnTo>
                  <a:pt x="3273972" y="0"/>
                </a:lnTo>
                <a:lnTo>
                  <a:pt x="3273972" y="367643"/>
                </a:lnTo>
                <a:close/>
              </a:path>
              <a:path w="6914515" h="393700">
                <a:moveTo>
                  <a:pt x="4111219" y="393583"/>
                </a:moveTo>
                <a:lnTo>
                  <a:pt x="4713402" y="393583"/>
                </a:lnTo>
                <a:lnTo>
                  <a:pt x="4713402" y="26836"/>
                </a:lnTo>
                <a:lnTo>
                  <a:pt x="4111219" y="26836"/>
                </a:lnTo>
                <a:lnTo>
                  <a:pt x="4111219" y="393583"/>
                </a:lnTo>
                <a:close/>
              </a:path>
              <a:path w="6914515" h="393700">
                <a:moveTo>
                  <a:pt x="5132735" y="367643"/>
                </a:moveTo>
                <a:lnTo>
                  <a:pt x="5734918" y="367643"/>
                </a:lnTo>
                <a:lnTo>
                  <a:pt x="5734918" y="0"/>
                </a:lnTo>
                <a:lnTo>
                  <a:pt x="5132735" y="0"/>
                </a:lnTo>
                <a:lnTo>
                  <a:pt x="5132735" y="367643"/>
                </a:lnTo>
                <a:close/>
              </a:path>
              <a:path w="6914515" h="393700">
                <a:moveTo>
                  <a:pt x="6153878" y="393583"/>
                </a:moveTo>
                <a:lnTo>
                  <a:pt x="6914016" y="393583"/>
                </a:lnTo>
                <a:lnTo>
                  <a:pt x="6914016" y="26836"/>
                </a:lnTo>
                <a:lnTo>
                  <a:pt x="6153878" y="26836"/>
                </a:lnTo>
                <a:lnTo>
                  <a:pt x="6153878" y="393583"/>
                </a:lnTo>
                <a:close/>
              </a:path>
            </a:pathLst>
          </a:custGeom>
          <a:ln w="278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5931" y="2937718"/>
            <a:ext cx="826769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city[2]</a:t>
            </a: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9289" y="2965431"/>
            <a:ext cx="182308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08380" algn="l"/>
              </a:tabLst>
              <a:defRPr/>
            </a:pPr>
            <a:r>
              <a:rPr kumimoji="0" sz="2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city[3]	city[4]</a:t>
            </a: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4924" y="2992267"/>
            <a:ext cx="8261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city[5]</a:t>
            </a: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4558" y="2992267"/>
            <a:ext cx="826769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city[6]</a:t>
            </a: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922" y="2042922"/>
            <a:ext cx="8106409" cy="1603375"/>
          </a:xfrm>
          <a:custGeom>
            <a:avLst/>
            <a:gdLst/>
            <a:ahLst/>
            <a:cxnLst/>
            <a:rect l="l" t="t" r="r" b="b"/>
            <a:pathLst>
              <a:path w="8106409" h="1603375">
                <a:moveTo>
                  <a:pt x="0" y="1603247"/>
                </a:moveTo>
                <a:lnTo>
                  <a:pt x="8106156" y="1603247"/>
                </a:lnTo>
                <a:lnTo>
                  <a:pt x="8106156" y="0"/>
                </a:lnTo>
                <a:lnTo>
                  <a:pt x="0" y="0"/>
                </a:lnTo>
                <a:lnTo>
                  <a:pt x="0" y="160324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3147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19" y="39370"/>
            <a:ext cx="6096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Printing</a:t>
            </a:r>
            <a:r>
              <a:rPr sz="4800" spc="-30" dirty="0"/>
              <a:t> </a:t>
            </a:r>
            <a:r>
              <a:rPr sz="4800" spc="-25" dirty="0"/>
              <a:t>Character</a:t>
            </a:r>
            <a:r>
              <a:rPr sz="4800" dirty="0"/>
              <a:t> </a:t>
            </a:r>
            <a:r>
              <a:rPr sz="4800" spc="-45" dirty="0"/>
              <a:t>Array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5549" y="1034923"/>
            <a:ext cx="8266430" cy="55067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152400" lvl="0" indent="0" algn="l" defTabSz="914400" rtl="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1717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character</a:t>
            </a:r>
            <a:r>
              <a:rPr kumimoji="0" sz="2800" b="1" i="0" u="none" strike="noStrike" kern="1200" cap="none" spc="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printed</a:t>
            </a:r>
            <a:r>
              <a:rPr kumimoji="0" sz="2800" b="1" i="0" u="heavy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using</a:t>
            </a:r>
            <a:r>
              <a:rPr kumimoji="0" sz="28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one</a:t>
            </a:r>
            <a:r>
              <a:rPr kumimoji="0" sz="2800" b="1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print </a:t>
            </a:r>
            <a:r>
              <a:rPr kumimoji="0" sz="2800" b="1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statement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32410" algn="l"/>
              </a:tabLst>
              <a:defRPr/>
            </a:pP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Character</a:t>
            </a:r>
            <a:r>
              <a:rPr kumimoji="0" sz="3000" b="1" i="0" u="none" strike="noStrike" kern="1200" cap="none" spc="-3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2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arrays</a:t>
            </a:r>
            <a:r>
              <a:rPr kumimoji="0" sz="30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handled</a:t>
            </a:r>
            <a:r>
              <a:rPr kumimoji="0" sz="3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differently</a:t>
            </a:r>
            <a:r>
              <a:rPr kumimoji="0" sz="3000" b="1" i="0" u="none" strike="noStrike" kern="1200" cap="none" spc="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 </a:t>
            </a:r>
            <a:r>
              <a:rPr kumimoji="0" sz="3000" b="1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types</a:t>
            </a:r>
            <a:r>
              <a:rPr kumimoji="0" sz="3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0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arrays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002789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city[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] =</a:t>
            </a:r>
            <a:r>
              <a:rPr kumimoji="0" sz="28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“Lahore";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002789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>
                <a:tab pos="393128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&lt;&lt;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city;	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//Correct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00278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marks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 ]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{20,65,30};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002789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>
                <a:tab pos="429704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&lt;&lt;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marks;	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//Wrong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3600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3886" y="72897"/>
            <a:ext cx="6797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Character</a:t>
            </a:r>
            <a:r>
              <a:rPr sz="4400" spc="-25" dirty="0"/>
              <a:t> </a:t>
            </a:r>
            <a:r>
              <a:rPr sz="4400" spc="-45" dirty="0"/>
              <a:t>Array</a:t>
            </a:r>
            <a:r>
              <a:rPr sz="4400" spc="-15" dirty="0"/>
              <a:t> </a:t>
            </a:r>
            <a:r>
              <a:rPr sz="4400" spc="-5" dirty="0"/>
              <a:t>(string)</a:t>
            </a:r>
            <a:r>
              <a:rPr sz="4400" spc="-35" dirty="0"/>
              <a:t> </a:t>
            </a:r>
            <a:r>
              <a:rPr sz="4400" dirty="0"/>
              <a:t>Input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4939" y="1077213"/>
            <a:ext cx="8560435" cy="176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1645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Declare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strings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</a:t>
            </a:r>
            <a:r>
              <a:rPr kumimoji="0" sz="2800" b="1" i="0" u="none" strike="noStrike" kern="1200" cap="none" spc="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bigger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planned</a:t>
            </a:r>
            <a:r>
              <a:rPr kumimoji="0" sz="28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allow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‘\0’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(null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character)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6285" marR="0" lvl="0" indent="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char</a:t>
            </a:r>
            <a:r>
              <a:rPr kumimoji="0" sz="2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city[10];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805180" marR="0" lvl="0" indent="0" algn="l" defTabSz="9144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23210" algn="l"/>
                <a:tab pos="535051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cin&gt;&gt;city;	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//User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enters	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Islamabad</a:t>
            </a:r>
            <a:r>
              <a:rPr kumimoji="0" sz="2400" b="1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(9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chars)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3918280"/>
            <a:ext cx="875030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place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C++</a:t>
            </a:r>
            <a:r>
              <a:rPr kumimoji="0" sz="2800" b="1" i="0" u="none" strike="noStrike" kern="1200" cap="none" spc="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automatically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places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‘\0’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memory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1" i="0" u="none" strike="noStrike" kern="1200" cap="none" spc="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characters</a:t>
            </a:r>
            <a:r>
              <a:rPr kumimoji="0" sz="2800" b="1" i="0" u="none" strike="noStrike" kern="1200" cap="none" spc="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7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3716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(for</a:t>
            </a:r>
            <a:r>
              <a:rPr sz="4000" spc="-65" dirty="0"/>
              <a:t> </a:t>
            </a:r>
            <a:r>
              <a:rPr sz="4000" dirty="0"/>
              <a:t>loop)</a:t>
            </a:r>
            <a:r>
              <a:rPr sz="4000" spc="-50" dirty="0"/>
              <a:t> </a:t>
            </a:r>
            <a:r>
              <a:rPr sz="4000" spc="-25" dirty="0"/>
              <a:t>-</a:t>
            </a:r>
            <a:r>
              <a:rPr sz="4000" dirty="0"/>
              <a:t>-</a:t>
            </a:r>
            <a:r>
              <a:rPr sz="4000" spc="-60" dirty="0"/>
              <a:t> </a:t>
            </a:r>
            <a:r>
              <a:rPr sz="4000" dirty="0"/>
              <a:t>Class</a:t>
            </a:r>
            <a:r>
              <a:rPr sz="4000" spc="-65" dirty="0"/>
              <a:t> </a:t>
            </a:r>
            <a:r>
              <a:rPr sz="4000" spc="-40" dirty="0"/>
              <a:t>Exercise-</a:t>
            </a:r>
            <a:r>
              <a:rPr sz="4000" spc="-50" dirty="0"/>
              <a:t>1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18643" y="1150061"/>
            <a:ext cx="8542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number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user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calculate</a:t>
            </a:r>
            <a:r>
              <a:rPr sz="32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its</a:t>
            </a:r>
            <a:r>
              <a:rPr sz="32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factorial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835" y="94869"/>
            <a:ext cx="7914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Example-1:</a:t>
            </a:r>
            <a:r>
              <a:rPr kumimoji="0" sz="44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Summing</a:t>
            </a:r>
            <a:r>
              <a:rPr kumimoji="0" sz="4400" b="1" i="0" u="none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44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4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" y="1030351"/>
            <a:ext cx="8909050" cy="1306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ts val="324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100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elements,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(its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uses).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the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</a:t>
            </a:r>
            <a:r>
              <a:rPr kumimoji="0" sz="3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" y="912875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351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8555" y="79070"/>
            <a:ext cx="7061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Example-2:</a:t>
            </a:r>
            <a:r>
              <a:rPr sz="4400" spc="-25" dirty="0"/>
              <a:t> </a:t>
            </a:r>
            <a:r>
              <a:rPr sz="4400" spc="-20" dirty="0"/>
              <a:t>Reversing</a:t>
            </a:r>
            <a:r>
              <a:rPr sz="4400" spc="-40" dirty="0"/>
              <a:t> </a:t>
            </a:r>
            <a:r>
              <a:rPr sz="4400" dirty="0"/>
              <a:t>an </a:t>
            </a:r>
            <a:r>
              <a:rPr sz="4400" spc="-35" dirty="0"/>
              <a:t>Array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9349" y="1110818"/>
            <a:ext cx="8910320" cy="1604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create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10 elements, assign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value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50).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</a:t>
            </a:r>
            <a:r>
              <a:rPr kumimoji="0" sz="2800" b="0" i="0" u="none" strike="noStrike" kern="1200" cap="none" spc="6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6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Then,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Reverse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 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final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6589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1402" y="86106"/>
            <a:ext cx="69189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Example-3:</a:t>
            </a:r>
            <a:r>
              <a:rPr sz="4400" spc="-40" dirty="0"/>
              <a:t> </a:t>
            </a:r>
            <a:r>
              <a:rPr sz="4400" spc="-10" dirty="0"/>
              <a:t>Searching</a:t>
            </a:r>
            <a:r>
              <a:rPr sz="4400" spc="-15" dirty="0"/>
              <a:t> </a:t>
            </a:r>
            <a:r>
              <a:rPr sz="4400" dirty="0"/>
              <a:t>in</a:t>
            </a:r>
            <a:r>
              <a:rPr sz="4400" spc="-25" dirty="0"/>
              <a:t> </a:t>
            </a:r>
            <a:r>
              <a:rPr sz="4400" spc="-40" dirty="0"/>
              <a:t>Array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5549" y="1030351"/>
            <a:ext cx="8836025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integer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having 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elements.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Then,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ask the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array. </a:t>
            </a:r>
            <a:r>
              <a:rPr kumimoji="0" sz="3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After that,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find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largest 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number,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smallest number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calculate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average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195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1402" y="72897"/>
            <a:ext cx="69189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Example-4:</a:t>
            </a:r>
            <a:r>
              <a:rPr sz="4400" spc="-40" dirty="0"/>
              <a:t> </a:t>
            </a:r>
            <a:r>
              <a:rPr sz="4400" spc="-10" dirty="0"/>
              <a:t>Searching</a:t>
            </a:r>
            <a:r>
              <a:rPr sz="4400" spc="-15" dirty="0"/>
              <a:t> </a:t>
            </a:r>
            <a:r>
              <a:rPr sz="4400" dirty="0"/>
              <a:t>in</a:t>
            </a:r>
            <a:r>
              <a:rPr sz="4400" spc="-25" dirty="0"/>
              <a:t> </a:t>
            </a:r>
            <a:r>
              <a:rPr sz="4400" spc="-40" dirty="0"/>
              <a:t>Array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07949" y="993775"/>
            <a:ext cx="8681720" cy="41414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-Write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integer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having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elements. Then, randomly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(0—99)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arrays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elements. After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ask 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total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occurrences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(how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 the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appeared)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-Example: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847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number: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29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847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29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appeared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8770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" y="0"/>
            <a:ext cx="909320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95"/>
              </a:spcBef>
              <a:tabLst>
                <a:tab pos="4231005" algn="l"/>
              </a:tabLst>
            </a:pPr>
            <a:r>
              <a:rPr sz="4000" spc="-10" dirty="0"/>
              <a:t>Example-5:</a:t>
            </a:r>
            <a:r>
              <a:rPr sz="4000" spc="15" dirty="0"/>
              <a:t> </a:t>
            </a:r>
            <a:r>
              <a:rPr sz="4000" spc="-5" dirty="0"/>
              <a:t>Finding	</a:t>
            </a:r>
            <a:r>
              <a:rPr sz="4000" spc="-10" dirty="0"/>
              <a:t>Element</a:t>
            </a:r>
            <a:endParaRPr sz="4000"/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3317240" algn="l"/>
                <a:tab pos="9067165" algn="l"/>
              </a:tabLst>
            </a:pPr>
            <a:r>
              <a:rPr sz="4000" u="heavy" spc="-5" dirty="0">
                <a:uFill>
                  <a:solidFill>
                    <a:srgbClr val="17375E"/>
                  </a:solidFill>
                </a:uFill>
              </a:rPr>
              <a:t> 	</a:t>
            </a:r>
            <a:r>
              <a:rPr sz="4000" u="heavy" spc="-15" dirty="0">
                <a:uFill>
                  <a:solidFill>
                    <a:srgbClr val="17375E"/>
                  </a:solidFill>
                </a:uFill>
              </a:rPr>
              <a:t>(Searching)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5549" y="1339418"/>
            <a:ext cx="8761095" cy="3397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to create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50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initialize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random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value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100).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(index)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user.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end,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largest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7100" marR="3632200" lvl="0" indent="0" algn="l" defTabSz="914400" rtl="0" eaLnBrk="1" fontAlgn="auto" latinLnBrk="0" hangingPunct="1">
              <a:lnSpc>
                <a:spcPts val="302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search: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44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44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356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438" y="2110562"/>
            <a:ext cx="22904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heavy" dirty="0">
                <a:uFill>
                  <a:solidFill>
                    <a:srgbClr val="C00000"/>
                  </a:solidFill>
                </a:uFill>
              </a:rPr>
              <a:t>Sorting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100759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4501" y="50368"/>
            <a:ext cx="4179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Sorting</a:t>
            </a:r>
            <a:r>
              <a:rPr sz="4800" spc="-45" dirty="0"/>
              <a:t> </a:t>
            </a:r>
            <a:r>
              <a:rPr sz="4800" dirty="0"/>
              <a:t>An</a:t>
            </a:r>
            <a:r>
              <a:rPr sz="4800" spc="-40" dirty="0"/>
              <a:t> Array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5549" y="1028522"/>
            <a:ext cx="8756650" cy="55962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335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0495" algn="l"/>
                <a:tab pos="3112770" algn="l"/>
                <a:tab pos="4255770" algn="l"/>
                <a:tab pos="4719320" algn="l"/>
                <a:tab pos="5251450" algn="l"/>
                <a:tab pos="6198870" algn="l"/>
                <a:tab pos="6631940" algn="l"/>
                <a:tab pos="8398510" algn="l"/>
              </a:tabLst>
              <a:defRPr/>
            </a:pP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Sort</a:t>
            </a:r>
            <a:r>
              <a:rPr kumimoji="0" sz="31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31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</a:t>
            </a:r>
            <a:r>
              <a:rPr kumimoji="0" sz="3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ing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alues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100" b="0" i="1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3100" b="0" i="1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100" b="0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3100" b="0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3100" b="0" i="1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</a:t>
            </a:r>
            <a:r>
              <a:rPr kumimoji="0" sz="3100" b="0" i="1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3100" b="0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3100" b="0" i="1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 </a:t>
            </a:r>
            <a:r>
              <a:rPr kumimoji="0" sz="31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Descending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order.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965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73220" algn="l"/>
              </a:tabLst>
              <a:defRPr/>
            </a:pP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</a:t>
            </a:r>
            <a:r>
              <a:rPr kumimoji="0" sz="31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65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34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	</a:t>
            </a:r>
            <a:r>
              <a:rPr kumimoji="0" sz="31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{Descending</a:t>
            </a:r>
            <a:r>
              <a:rPr kumimoji="0" sz="3100" b="0" i="1" u="none" strike="noStrike" kern="1200" cap="none" spc="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order}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>
                <a:tab pos="4241800" algn="l"/>
              </a:tabLst>
              <a:defRPr/>
            </a:pP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13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37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49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87	</a:t>
            </a:r>
            <a:r>
              <a:rPr kumimoji="0" sz="31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{Ascending</a:t>
            </a:r>
            <a:r>
              <a:rPr kumimoji="0" sz="3100" b="0" i="1" u="none" strike="noStrike" kern="1200" cap="none" spc="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1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order}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Bubble </a:t>
            </a:r>
            <a:r>
              <a:rPr kumimoji="0" sz="31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Sort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462915" lvl="0" indent="0" algn="l" defTabSz="914400" rtl="0" eaLnBrk="1" fontAlgn="auto" latinLnBrk="0" hangingPunct="1">
              <a:lnSpc>
                <a:spcPts val="324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>
                <a:tab pos="288925" algn="l"/>
              </a:tabLst>
              <a:defRPr/>
            </a:pP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Repeatedly stepping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through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sorted,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comparing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each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pair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adjacent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swapping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275590" lvl="0" indent="0" algn="l" defTabSz="914400" rtl="0" eaLnBrk="1" fontAlgn="auto" latinLnBrk="0" hangingPunct="1">
              <a:lnSpc>
                <a:spcPts val="324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 </a:t>
            </a:r>
            <a:r>
              <a:rPr kumimoji="0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30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they </a:t>
            </a:r>
            <a:r>
              <a:rPr kumimoji="0" sz="30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the wrong </a:t>
            </a:r>
            <a:r>
              <a:rPr kumimoji="0" sz="30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order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The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pass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through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repeated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until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swaps are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needed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(which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indicates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list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sorted)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727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0"/>
            <a:ext cx="53752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0" marR="5080" indent="-144208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Sorting</a:t>
            </a:r>
            <a:r>
              <a:rPr sz="3600" spc="-35" dirty="0"/>
              <a:t> </a:t>
            </a:r>
            <a:r>
              <a:rPr sz="3600" dirty="0"/>
              <a:t>An</a:t>
            </a:r>
            <a:r>
              <a:rPr sz="3600" spc="-30" dirty="0"/>
              <a:t> </a:t>
            </a:r>
            <a:r>
              <a:rPr sz="3600" spc="-10" dirty="0"/>
              <a:t>Array(Ascending) </a:t>
            </a:r>
            <a:r>
              <a:rPr sz="3600" spc="-795" dirty="0"/>
              <a:t> </a:t>
            </a:r>
            <a:r>
              <a:rPr sz="3600" spc="-5" dirty="0"/>
              <a:t>(bubble</a:t>
            </a:r>
            <a:r>
              <a:rPr sz="3600" spc="15" dirty="0"/>
              <a:t> </a:t>
            </a:r>
            <a:r>
              <a:rPr sz="3600" dirty="0"/>
              <a:t>sort)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764" y="9906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8797" y="3130550"/>
            <a:ext cx="5609590" cy="3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98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4257" y="84201"/>
            <a:ext cx="6554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Sorting</a:t>
            </a:r>
            <a:r>
              <a:rPr sz="4400" dirty="0"/>
              <a:t> An </a:t>
            </a:r>
            <a:r>
              <a:rPr sz="4400" spc="-20" dirty="0"/>
              <a:t>Array(Ascending)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78409" y="1391004"/>
            <a:ext cx="6589395" cy="32461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a[10]={33,10,1,87,6,44,23,3,11,82};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4380865" lvl="0" indent="0" algn="l" defTabSz="914400" rtl="0" eaLnBrk="1" fontAlgn="auto" latinLnBrk="0" hangingPunct="1"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i,j,temp;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N=10;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(i=0;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i&lt;N;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j&lt;N-1-i;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8415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if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a[j]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&gt;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a[j+1]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7489" y="4647692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889" y="4611457"/>
            <a:ext cx="238125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temp =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a[j];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a[j]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a[j+1];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a[j+1]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temp;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09" y="5818769"/>
            <a:ext cx="2022475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0" marR="0" lvl="0" indent="0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32269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0728" y="83312"/>
            <a:ext cx="6856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Sorting </a:t>
            </a:r>
            <a:r>
              <a:rPr sz="4400" dirty="0"/>
              <a:t>An </a:t>
            </a:r>
            <a:r>
              <a:rPr sz="4400" spc="-15" dirty="0"/>
              <a:t>Array(Descending)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62255" y="1238604"/>
            <a:ext cx="6589395" cy="32461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a[10]={33,10,1,87,6,44,23,3,11,82};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4380865" lvl="0" indent="0" algn="l" defTabSz="914400" rtl="0" eaLnBrk="1" fontAlgn="auto" latinLnBrk="0" hangingPunct="1"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i,j,temp;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N=10;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(i=0;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i&lt;N;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841500" marR="1110615" lvl="0" indent="-915035" algn="l" defTabSz="914400" rtl="0" eaLnBrk="1" fontAlgn="auto" latinLnBrk="0" hangingPunct="1">
              <a:lnSpc>
                <a:spcPts val="317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j&lt;N-1-i;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j++)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if (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a[j]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a[j+1]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360" y="4495292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5760" y="4458716"/>
            <a:ext cx="238061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temp =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a[j];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a[j]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a[j+1]; </a:t>
            </a:r>
            <a:r>
              <a:rPr kumimoji="0" sz="2400" b="1" i="0" u="none" strike="noStrike" kern="1200" cap="none" spc="-1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a[j+1]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temp;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255" y="5666028"/>
            <a:ext cx="202247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0" marR="0" lvl="0" indent="0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848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395" rIns="0" bIns="0" rtlCol="0">
            <a:spAutoFit/>
          </a:bodyPr>
          <a:lstStyle/>
          <a:p>
            <a:pPr marL="1299210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latin typeface="Calibri"/>
                <a:cs typeface="Calibri"/>
              </a:rPr>
              <a:t>(for</a:t>
            </a:r>
            <a:r>
              <a:rPr sz="4000" i="1" spc="-5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loop)</a:t>
            </a:r>
            <a:r>
              <a:rPr sz="4000" i="1" spc="-40" dirty="0">
                <a:latin typeface="Calibri"/>
                <a:cs typeface="Calibri"/>
              </a:rPr>
              <a:t> </a:t>
            </a:r>
            <a:r>
              <a:rPr sz="4000" spc="-25" dirty="0"/>
              <a:t>-</a:t>
            </a:r>
            <a:r>
              <a:rPr sz="4000" dirty="0"/>
              <a:t>-</a:t>
            </a:r>
            <a:r>
              <a:rPr sz="4000" spc="-50" dirty="0"/>
              <a:t> </a:t>
            </a:r>
            <a:r>
              <a:rPr sz="4000" dirty="0"/>
              <a:t>Class</a:t>
            </a:r>
            <a:r>
              <a:rPr sz="4000" spc="-55" dirty="0"/>
              <a:t> </a:t>
            </a:r>
            <a:r>
              <a:rPr sz="4000" spc="-40" dirty="0"/>
              <a:t>Exercise-</a:t>
            </a:r>
            <a:r>
              <a:rPr sz="4000" spc="-50" dirty="0"/>
              <a:t>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203" y="924813"/>
            <a:ext cx="86175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95"/>
              </a:spcBef>
              <a:tabLst>
                <a:tab pos="1318895" algn="l"/>
                <a:tab pos="8059420" algn="l"/>
              </a:tabLst>
            </a:pPr>
            <a:r>
              <a:rPr sz="2800" b="1" dirty="0">
                <a:latin typeface="Calibri"/>
                <a:cs typeface="Calibri"/>
              </a:rPr>
              <a:t>Write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program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ask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enter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number.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2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program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should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print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table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number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(up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10 </a:t>
            </a:r>
            <a:r>
              <a:rPr sz="2800" b="1" spc="-10" dirty="0">
                <a:latin typeface="Calibri"/>
                <a:cs typeface="Calibri"/>
              </a:rPr>
              <a:t>values).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Example…</a:t>
            </a:r>
            <a:endParaRPr sz="28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Enter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2743200"/>
            <a:ext cx="1752600" cy="3983736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25" y="2550032"/>
            <a:ext cx="5618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60" dirty="0">
                <a:uFill>
                  <a:solidFill>
                    <a:srgbClr val="C00000"/>
                  </a:solidFill>
                </a:uFill>
              </a:rPr>
              <a:t>Two</a:t>
            </a:r>
            <a:r>
              <a:rPr sz="4400" u="heavy" spc="-2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C00000"/>
                  </a:solidFill>
                </a:uFill>
              </a:rPr>
              <a:t>Dimensional</a:t>
            </a:r>
            <a:r>
              <a:rPr sz="4400" u="heavy" spc="-6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400" u="heavy" spc="-40" dirty="0">
                <a:uFill>
                  <a:solidFill>
                    <a:srgbClr val="C00000"/>
                  </a:solidFill>
                </a:uFill>
              </a:rPr>
              <a:t>Arrays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29295292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823" y="118313"/>
            <a:ext cx="5617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Two</a:t>
            </a:r>
            <a:r>
              <a:rPr sz="4400" spc="-40" dirty="0"/>
              <a:t> </a:t>
            </a:r>
            <a:r>
              <a:rPr sz="4400" spc="-5" dirty="0"/>
              <a:t>Dimensional</a:t>
            </a:r>
            <a:r>
              <a:rPr sz="4400" spc="-80" dirty="0"/>
              <a:t> </a:t>
            </a:r>
            <a:r>
              <a:rPr sz="4400" spc="-35" dirty="0"/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1833" y="1229309"/>
            <a:ext cx="8921115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dimensional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2800" b="1" i="0" u="none" strike="noStrike" kern="1200" cap="none" spc="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stores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28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a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logical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collection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</a:t>
            </a:r>
            <a:r>
              <a:rPr kumimoji="0" sz="28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  <a:tab pos="1240790" algn="l"/>
                <a:tab pos="2676525" algn="l"/>
                <a:tab pos="3183890" algn="l"/>
                <a:tab pos="3564890" algn="l"/>
                <a:tab pos="6270625" algn="l"/>
                <a:tab pos="7241540" algn="l"/>
                <a:tab pos="7948930" algn="l"/>
                <a:tab pos="8329930" algn="l"/>
              </a:tabLst>
              <a:defRPr/>
            </a:pP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</a:t>
            </a:r>
            <a:r>
              <a:rPr kumimoji="0" sz="2800" b="1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ens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</a:t>
            </a:r>
            <a:r>
              <a:rPr kumimoji="0" sz="2800" b="1" i="0" u="none" strike="noStrike" kern="1200" cap="none" spc="-5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800" b="1" i="0" u="none" strike="noStrike" kern="1200" cap="none" spc="-5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ow  position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position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(indicated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2800" b="1" i="1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1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indexes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77089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1" i="0" u="none" strike="noStrike" kern="1200" cap="none" spc="-1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two-dimensional</a:t>
            </a:r>
            <a:r>
              <a:rPr kumimoji="0" sz="28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must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specify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2800" b="1" i="0" u="none" strike="noStrike" kern="1200" cap="none" spc="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1" i="0" u="none" strike="noStrike" kern="1200" cap="none" spc="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followed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index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" y="9906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346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29" y="9601"/>
            <a:ext cx="7315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Declaration </a:t>
            </a:r>
            <a:r>
              <a:rPr sz="4800" dirty="0"/>
              <a:t>and</a:t>
            </a:r>
            <a:r>
              <a:rPr sz="4800" spc="-40" dirty="0"/>
              <a:t> </a:t>
            </a:r>
            <a:r>
              <a:rPr sz="4800" spc="-10" dirty="0"/>
              <a:t>Initialization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42112" y="1104138"/>
            <a:ext cx="8664575" cy="5489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Declaration</a:t>
            </a:r>
            <a:r>
              <a:rPr kumimoji="0" sz="3200" b="1" i="0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two-dimensional</a:t>
            </a:r>
            <a:r>
              <a:rPr kumimoji="0" sz="3200" b="1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1" i="0" u="none" strike="noStrike" kern="1200" cap="none" spc="-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requires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a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44894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consecutive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block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 size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 size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</a:t>
            </a:r>
            <a:r>
              <a:rPr kumimoji="0" sz="3200" b="0" i="0" u="none" strike="noStrike" kern="1200" cap="none" spc="-7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memory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locations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allocated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must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of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accessed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offsets: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</a:t>
            </a:r>
            <a:r>
              <a:rPr kumimoji="0" sz="3200" b="1" i="1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offset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</a:t>
            </a:r>
            <a:r>
              <a:rPr kumimoji="0" sz="3200" b="1" i="1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offset.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" y="89916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3846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3732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313" y="67437"/>
            <a:ext cx="4440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2D</a:t>
            </a:r>
            <a:r>
              <a:rPr sz="4400" spc="-20" dirty="0"/>
              <a:t> </a:t>
            </a:r>
            <a:r>
              <a:rPr sz="4400" spc="-40" dirty="0"/>
              <a:t>Array</a:t>
            </a:r>
            <a:r>
              <a:rPr sz="4400" spc="-25" dirty="0"/>
              <a:t> </a:t>
            </a:r>
            <a:r>
              <a:rPr sz="4400" dirty="0"/>
              <a:t>-</a:t>
            </a:r>
            <a:r>
              <a:rPr sz="4400" spc="-10" dirty="0"/>
              <a:t> 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3540" y="1229614"/>
            <a:ext cx="2546985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74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//Declaration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data[2][3];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2712" y="2957512"/>
          <a:ext cx="4114800" cy="950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marL="607695">
                        <a:lnSpc>
                          <a:spcPts val="32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32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32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607695">
                        <a:lnSpc>
                          <a:spcPts val="32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32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32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02994" y="2937129"/>
            <a:ext cx="864869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</a:t>
            </a: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</a:t>
            </a: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194" y="2494915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4175" y="2494915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028" y="2494915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</a:t>
            </a:r>
            <a:r>
              <a:rPr kumimoji="0" sz="2400" b="1" i="0" u="none" strike="noStrike" kern="1200" cap="none" spc="-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51518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86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7904" y="50038"/>
            <a:ext cx="4573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B80000"/>
                </a:solidFill>
              </a:rPr>
              <a:t>Declaring</a:t>
            </a:r>
            <a:r>
              <a:rPr sz="4400" spc="-55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2D</a:t>
            </a:r>
            <a:r>
              <a:rPr sz="4400" spc="-35" dirty="0">
                <a:solidFill>
                  <a:srgbClr val="B80000"/>
                </a:solidFill>
              </a:rPr>
              <a:t> Arrays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19201" y="1388186"/>
            <a:ext cx="7872730" cy="3551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039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datatype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arrayName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srgbClr val="E36C0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rowSize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][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srgbClr val="E36C0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coulmnSize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Example: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684530" marR="0" lvl="0" indent="0" algn="l" defTabSz="914400" rtl="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myList[2][4];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7442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rowSize,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coulmnSize: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MUST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04875" marR="0" lvl="0" indent="-16256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905510" algn="l"/>
              </a:tabLst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literal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04875" marR="0" lvl="0" indent="-16256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905510" algn="l"/>
                <a:tab pos="2134235" algn="l"/>
              </a:tabLst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	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identifier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0593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915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0452" y="65277"/>
            <a:ext cx="4944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B80000"/>
                </a:solidFill>
              </a:rPr>
              <a:t>2D</a:t>
            </a:r>
            <a:r>
              <a:rPr sz="4400" spc="-20" dirty="0">
                <a:solidFill>
                  <a:srgbClr val="B80000"/>
                </a:solidFill>
              </a:rPr>
              <a:t> </a:t>
            </a:r>
            <a:r>
              <a:rPr sz="4400" spc="-40" dirty="0">
                <a:solidFill>
                  <a:srgbClr val="B80000"/>
                </a:solidFill>
              </a:rPr>
              <a:t>Arrays</a:t>
            </a:r>
            <a:r>
              <a:rPr sz="4400" spc="-20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in</a:t>
            </a:r>
            <a:r>
              <a:rPr sz="4400" spc="-15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Memory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189732"/>
            <a:ext cx="6604519" cy="34625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516" y="6669735"/>
            <a:ext cx="30543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https://craftofcoding.files.wordpress.com/2017/02/rowcolumnarrays.jpg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112" y="990879"/>
            <a:ext cx="6909434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2800" b="1" i="0" u="none" strike="noStrike" kern="1200" cap="none" spc="-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Possibilities: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4885" marR="0" lvl="1" indent="-5156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984885" algn="l"/>
                <a:tab pos="985519" algn="l"/>
              </a:tabLst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Row-major</a:t>
            </a:r>
            <a:r>
              <a:rPr kumimoji="0" sz="2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order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4885" marR="0" lvl="1" indent="-51562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984885" algn="l"/>
                <a:tab pos="985519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Column-major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order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327910" marR="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heavy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C/C++</a:t>
            </a:r>
            <a:r>
              <a:rPr kumimoji="0" sz="2800" b="1" i="0" u="heavy" strike="noStrike" kern="1200" cap="none" spc="2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follows</a:t>
            </a:r>
            <a:r>
              <a:rPr kumimoji="0" sz="2800" b="1" i="0" u="heavy" strike="noStrike" kern="1200" cap="none" spc="-2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row-major</a:t>
            </a:r>
            <a:r>
              <a:rPr kumimoji="0" sz="2800" b="1" i="0" u="heavy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800" b="1" i="0" u="heavy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>
                  <a:solidFill>
                    <a:srgbClr val="2C13DE"/>
                  </a:solidFill>
                </a:uFill>
                <a:latin typeface="Calibri"/>
                <a:ea typeface="+mn-ea"/>
                <a:cs typeface="Calibri"/>
              </a:rPr>
              <a:t>order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664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34" y="80518"/>
            <a:ext cx="732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B80000"/>
                </a:solidFill>
              </a:rPr>
              <a:t>Declaring</a:t>
            </a:r>
            <a:r>
              <a:rPr sz="4400" spc="-25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and</a:t>
            </a:r>
            <a:r>
              <a:rPr sz="4400" spc="5" dirty="0">
                <a:solidFill>
                  <a:srgbClr val="B80000"/>
                </a:solidFill>
              </a:rPr>
              <a:t> </a:t>
            </a:r>
            <a:r>
              <a:rPr sz="4400" spc="-5" dirty="0">
                <a:solidFill>
                  <a:srgbClr val="B80000"/>
                </a:solidFill>
              </a:rPr>
              <a:t>Initializing</a:t>
            </a:r>
            <a:r>
              <a:rPr sz="4400" spc="-35" dirty="0">
                <a:solidFill>
                  <a:srgbClr val="B80000"/>
                </a:solidFill>
              </a:rPr>
              <a:t> </a:t>
            </a:r>
            <a:r>
              <a:rPr sz="4400" spc="-40" dirty="0">
                <a:solidFill>
                  <a:srgbClr val="B80000"/>
                </a:solidFill>
              </a:rPr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3189" y="1302841"/>
            <a:ext cx="8556625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myList[3][2]={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{22,33}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{44,55}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</a:t>
            </a:r>
            <a:r>
              <a:rPr kumimoji="0" sz="2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{66,77}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273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myList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has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Rows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and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coulmns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each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row: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2963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22650" y="4260850"/>
          <a:ext cx="27432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latin typeface="Calibri"/>
                          <a:cs typeface="Calibri"/>
                        </a:rPr>
                        <a:t>22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latin typeface="Calibri"/>
                          <a:cs typeface="Calibri"/>
                        </a:rPr>
                        <a:t>33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latin typeface="Calibri"/>
                          <a:cs typeface="Calibri"/>
                        </a:rPr>
                        <a:t>44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latin typeface="Calibri"/>
                          <a:cs typeface="Calibri"/>
                        </a:rPr>
                        <a:t>55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spc="-5" dirty="0">
                          <a:latin typeface="Calibri"/>
                          <a:cs typeface="Calibri"/>
                        </a:rPr>
                        <a:t>66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spc="-5" dirty="0">
                          <a:latin typeface="Calibri"/>
                          <a:cs typeface="Calibri"/>
                        </a:rPr>
                        <a:t>77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27375" y="4277614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7375" y="483661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7375" y="539506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5575" y="382684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561" y="382684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634" y="3415538"/>
            <a:ext cx="699135" cy="624205"/>
          </a:xfrm>
          <a:custGeom>
            <a:avLst/>
            <a:gdLst/>
            <a:ahLst/>
            <a:cxnLst/>
            <a:rect l="l" t="t" r="r" b="b"/>
            <a:pathLst>
              <a:path w="699135" h="624204">
                <a:moveTo>
                  <a:pt x="67845" y="454015"/>
                </a:moveTo>
                <a:lnTo>
                  <a:pt x="60832" y="456009"/>
                </a:lnTo>
                <a:lnTo>
                  <a:pt x="55058" y="460503"/>
                </a:lnTo>
                <a:lnTo>
                  <a:pt x="51307" y="467106"/>
                </a:lnTo>
                <a:lnTo>
                  <a:pt x="0" y="623824"/>
                </a:lnTo>
                <a:lnTo>
                  <a:pt x="53721" y="613029"/>
                </a:lnTo>
                <a:lnTo>
                  <a:pt x="41020" y="613029"/>
                </a:lnTo>
                <a:lnTo>
                  <a:pt x="15620" y="584581"/>
                </a:lnTo>
                <a:lnTo>
                  <a:pt x="68310" y="537742"/>
                </a:lnTo>
                <a:lnTo>
                  <a:pt x="87502" y="478917"/>
                </a:lnTo>
                <a:lnTo>
                  <a:pt x="88401" y="471398"/>
                </a:lnTo>
                <a:lnTo>
                  <a:pt x="86407" y="464391"/>
                </a:lnTo>
                <a:lnTo>
                  <a:pt x="81913" y="458646"/>
                </a:lnTo>
                <a:lnTo>
                  <a:pt x="75311" y="454913"/>
                </a:lnTo>
                <a:lnTo>
                  <a:pt x="67845" y="454015"/>
                </a:lnTo>
                <a:close/>
              </a:path>
              <a:path w="699135" h="624204">
                <a:moveTo>
                  <a:pt x="68310" y="537742"/>
                </a:moveTo>
                <a:lnTo>
                  <a:pt x="15620" y="584581"/>
                </a:lnTo>
                <a:lnTo>
                  <a:pt x="41020" y="613029"/>
                </a:lnTo>
                <a:lnTo>
                  <a:pt x="50450" y="604647"/>
                </a:lnTo>
                <a:lnTo>
                  <a:pt x="46481" y="604647"/>
                </a:lnTo>
                <a:lnTo>
                  <a:pt x="24511" y="580136"/>
                </a:lnTo>
                <a:lnTo>
                  <a:pt x="56588" y="573670"/>
                </a:lnTo>
                <a:lnTo>
                  <a:pt x="68310" y="537742"/>
                </a:lnTo>
                <a:close/>
              </a:path>
              <a:path w="699135" h="624204">
                <a:moveTo>
                  <a:pt x="154304" y="553974"/>
                </a:moveTo>
                <a:lnTo>
                  <a:pt x="93714" y="566186"/>
                </a:lnTo>
                <a:lnTo>
                  <a:pt x="41020" y="613029"/>
                </a:lnTo>
                <a:lnTo>
                  <a:pt x="53721" y="613029"/>
                </a:lnTo>
                <a:lnTo>
                  <a:pt x="161798" y="591312"/>
                </a:lnTo>
                <a:lnTo>
                  <a:pt x="168763" y="588408"/>
                </a:lnTo>
                <a:lnTo>
                  <a:pt x="173894" y="583231"/>
                </a:lnTo>
                <a:lnTo>
                  <a:pt x="176692" y="576506"/>
                </a:lnTo>
                <a:lnTo>
                  <a:pt x="176656" y="568960"/>
                </a:lnTo>
                <a:lnTo>
                  <a:pt x="173753" y="561939"/>
                </a:lnTo>
                <a:lnTo>
                  <a:pt x="168576" y="556799"/>
                </a:lnTo>
                <a:lnTo>
                  <a:pt x="161851" y="553993"/>
                </a:lnTo>
                <a:lnTo>
                  <a:pt x="154304" y="553974"/>
                </a:lnTo>
                <a:close/>
              </a:path>
              <a:path w="699135" h="624204">
                <a:moveTo>
                  <a:pt x="56588" y="573670"/>
                </a:moveTo>
                <a:lnTo>
                  <a:pt x="24511" y="580136"/>
                </a:lnTo>
                <a:lnTo>
                  <a:pt x="46481" y="604647"/>
                </a:lnTo>
                <a:lnTo>
                  <a:pt x="56588" y="573670"/>
                </a:lnTo>
                <a:close/>
              </a:path>
              <a:path w="699135" h="624204">
                <a:moveTo>
                  <a:pt x="93714" y="566186"/>
                </a:moveTo>
                <a:lnTo>
                  <a:pt x="56588" y="573670"/>
                </a:lnTo>
                <a:lnTo>
                  <a:pt x="46481" y="604647"/>
                </a:lnTo>
                <a:lnTo>
                  <a:pt x="50450" y="604647"/>
                </a:lnTo>
                <a:lnTo>
                  <a:pt x="93714" y="566186"/>
                </a:lnTo>
                <a:close/>
              </a:path>
              <a:path w="699135" h="624204">
                <a:moveTo>
                  <a:pt x="673226" y="0"/>
                </a:moveTo>
                <a:lnTo>
                  <a:pt x="68310" y="537742"/>
                </a:lnTo>
                <a:lnTo>
                  <a:pt x="56588" y="573670"/>
                </a:lnTo>
                <a:lnTo>
                  <a:pt x="93714" y="566186"/>
                </a:lnTo>
                <a:lnTo>
                  <a:pt x="698626" y="28448"/>
                </a:lnTo>
                <a:lnTo>
                  <a:pt x="67322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0300" y="3492500"/>
            <a:ext cx="547370" cy="547370"/>
          </a:xfrm>
          <a:custGeom>
            <a:avLst/>
            <a:gdLst/>
            <a:ahLst/>
            <a:cxnLst/>
            <a:rect l="l" t="t" r="r" b="b"/>
            <a:pathLst>
              <a:path w="547370" h="547370">
                <a:moveTo>
                  <a:pt x="389512" y="467691"/>
                </a:moveTo>
                <a:lnTo>
                  <a:pt x="382587" y="470106"/>
                </a:lnTo>
                <a:lnTo>
                  <a:pt x="377090" y="474926"/>
                </a:lnTo>
                <a:lnTo>
                  <a:pt x="373761" y="481711"/>
                </a:lnTo>
                <a:lnTo>
                  <a:pt x="373330" y="489253"/>
                </a:lnTo>
                <a:lnTo>
                  <a:pt x="375745" y="496141"/>
                </a:lnTo>
                <a:lnTo>
                  <a:pt x="380565" y="501624"/>
                </a:lnTo>
                <a:lnTo>
                  <a:pt x="387350" y="504951"/>
                </a:lnTo>
                <a:lnTo>
                  <a:pt x="546862" y="546862"/>
                </a:lnTo>
                <a:lnTo>
                  <a:pt x="543391" y="533654"/>
                </a:lnTo>
                <a:lnTo>
                  <a:pt x="506729" y="533654"/>
                </a:lnTo>
                <a:lnTo>
                  <a:pt x="456936" y="483860"/>
                </a:lnTo>
                <a:lnTo>
                  <a:pt x="397128" y="468122"/>
                </a:lnTo>
                <a:lnTo>
                  <a:pt x="389512" y="467691"/>
                </a:lnTo>
                <a:close/>
              </a:path>
              <a:path w="547370" h="547370">
                <a:moveTo>
                  <a:pt x="456936" y="483860"/>
                </a:moveTo>
                <a:lnTo>
                  <a:pt x="506729" y="533654"/>
                </a:lnTo>
                <a:lnTo>
                  <a:pt x="515365" y="525018"/>
                </a:lnTo>
                <a:lnTo>
                  <a:pt x="501776" y="525018"/>
                </a:lnTo>
                <a:lnTo>
                  <a:pt x="493476" y="493476"/>
                </a:lnTo>
                <a:lnTo>
                  <a:pt x="456936" y="483860"/>
                </a:lnTo>
                <a:close/>
              </a:path>
              <a:path w="547370" h="547370">
                <a:moveTo>
                  <a:pt x="489253" y="373330"/>
                </a:moveTo>
                <a:lnTo>
                  <a:pt x="481711" y="373761"/>
                </a:lnTo>
                <a:lnTo>
                  <a:pt x="474926" y="377090"/>
                </a:lnTo>
                <a:lnTo>
                  <a:pt x="470106" y="382587"/>
                </a:lnTo>
                <a:lnTo>
                  <a:pt x="467691" y="389512"/>
                </a:lnTo>
                <a:lnTo>
                  <a:pt x="468122" y="397129"/>
                </a:lnTo>
                <a:lnTo>
                  <a:pt x="483860" y="456936"/>
                </a:lnTo>
                <a:lnTo>
                  <a:pt x="533653" y="506730"/>
                </a:lnTo>
                <a:lnTo>
                  <a:pt x="506729" y="533654"/>
                </a:lnTo>
                <a:lnTo>
                  <a:pt x="543391" y="533654"/>
                </a:lnTo>
                <a:lnTo>
                  <a:pt x="504951" y="387350"/>
                </a:lnTo>
                <a:lnTo>
                  <a:pt x="501624" y="380565"/>
                </a:lnTo>
                <a:lnTo>
                  <a:pt x="496141" y="375745"/>
                </a:lnTo>
                <a:lnTo>
                  <a:pt x="489253" y="373330"/>
                </a:lnTo>
                <a:close/>
              </a:path>
              <a:path w="547370" h="547370">
                <a:moveTo>
                  <a:pt x="493476" y="493476"/>
                </a:moveTo>
                <a:lnTo>
                  <a:pt x="501776" y="525018"/>
                </a:lnTo>
                <a:lnTo>
                  <a:pt x="525017" y="501776"/>
                </a:lnTo>
                <a:lnTo>
                  <a:pt x="493476" y="493476"/>
                </a:lnTo>
                <a:close/>
              </a:path>
              <a:path w="547370" h="547370">
                <a:moveTo>
                  <a:pt x="483860" y="456936"/>
                </a:moveTo>
                <a:lnTo>
                  <a:pt x="493476" y="493476"/>
                </a:lnTo>
                <a:lnTo>
                  <a:pt x="525017" y="501776"/>
                </a:lnTo>
                <a:lnTo>
                  <a:pt x="501776" y="525018"/>
                </a:lnTo>
                <a:lnTo>
                  <a:pt x="515365" y="525018"/>
                </a:lnTo>
                <a:lnTo>
                  <a:pt x="533653" y="506730"/>
                </a:lnTo>
                <a:lnTo>
                  <a:pt x="483860" y="456936"/>
                </a:lnTo>
                <a:close/>
              </a:path>
              <a:path w="547370" h="547370">
                <a:moveTo>
                  <a:pt x="26924" y="0"/>
                </a:moveTo>
                <a:lnTo>
                  <a:pt x="0" y="26924"/>
                </a:lnTo>
                <a:lnTo>
                  <a:pt x="456936" y="483860"/>
                </a:lnTo>
                <a:lnTo>
                  <a:pt x="493476" y="493476"/>
                </a:lnTo>
                <a:lnTo>
                  <a:pt x="483860" y="456936"/>
                </a:lnTo>
                <a:lnTo>
                  <a:pt x="2692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6946" y="3126485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Coulmn</a:t>
            </a:r>
            <a:r>
              <a:rPr kumimoji="0" sz="1800" b="1" i="0" u="none" strike="noStrike" kern="1200" cap="none" spc="-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2945" y="4490211"/>
            <a:ext cx="1152525" cy="1097915"/>
          </a:xfrm>
          <a:custGeom>
            <a:avLst/>
            <a:gdLst/>
            <a:ahLst/>
            <a:cxnLst/>
            <a:rect l="l" t="t" r="r" b="b"/>
            <a:pathLst>
              <a:path w="1152525" h="1097914">
                <a:moveTo>
                  <a:pt x="1152144" y="6350"/>
                </a:moveTo>
                <a:lnTo>
                  <a:pt x="987171" y="0"/>
                </a:lnTo>
                <a:lnTo>
                  <a:pt x="979754" y="1244"/>
                </a:lnTo>
                <a:lnTo>
                  <a:pt x="973556" y="5105"/>
                </a:lnTo>
                <a:lnTo>
                  <a:pt x="969251" y="10985"/>
                </a:lnTo>
                <a:lnTo>
                  <a:pt x="967486" y="18288"/>
                </a:lnTo>
                <a:lnTo>
                  <a:pt x="968692" y="25781"/>
                </a:lnTo>
                <a:lnTo>
                  <a:pt x="972527" y="32004"/>
                </a:lnTo>
                <a:lnTo>
                  <a:pt x="978408" y="36334"/>
                </a:lnTo>
                <a:lnTo>
                  <a:pt x="985774" y="38100"/>
                </a:lnTo>
                <a:lnTo>
                  <a:pt x="1047419" y="40474"/>
                </a:lnTo>
                <a:lnTo>
                  <a:pt x="0" y="599186"/>
                </a:lnTo>
                <a:lnTo>
                  <a:pt x="9017" y="615950"/>
                </a:lnTo>
                <a:lnTo>
                  <a:pt x="1905" y="633603"/>
                </a:lnTo>
                <a:lnTo>
                  <a:pt x="1044549" y="1050671"/>
                </a:lnTo>
                <a:lnTo>
                  <a:pt x="983361" y="1059815"/>
                </a:lnTo>
                <a:lnTo>
                  <a:pt x="967232" y="1081405"/>
                </a:lnTo>
                <a:lnTo>
                  <a:pt x="969797" y="1088529"/>
                </a:lnTo>
                <a:lnTo>
                  <a:pt x="974750" y="1093901"/>
                </a:lnTo>
                <a:lnTo>
                  <a:pt x="981367" y="1097038"/>
                </a:lnTo>
                <a:lnTo>
                  <a:pt x="988949" y="1097407"/>
                </a:lnTo>
                <a:lnTo>
                  <a:pt x="1127353" y="1076833"/>
                </a:lnTo>
                <a:lnTo>
                  <a:pt x="1152144" y="1073150"/>
                </a:lnTo>
                <a:lnTo>
                  <a:pt x="1050671" y="943102"/>
                </a:lnTo>
                <a:lnTo>
                  <a:pt x="1044917" y="938149"/>
                </a:lnTo>
                <a:lnTo>
                  <a:pt x="1037983" y="935888"/>
                </a:lnTo>
                <a:lnTo>
                  <a:pt x="1030681" y="936409"/>
                </a:lnTo>
                <a:lnTo>
                  <a:pt x="1023874" y="939800"/>
                </a:lnTo>
                <a:lnTo>
                  <a:pt x="1018959" y="945540"/>
                </a:lnTo>
                <a:lnTo>
                  <a:pt x="1016698" y="952474"/>
                </a:lnTo>
                <a:lnTo>
                  <a:pt x="1017193" y="959739"/>
                </a:lnTo>
                <a:lnTo>
                  <a:pt x="1020572" y="966470"/>
                </a:lnTo>
                <a:lnTo>
                  <a:pt x="1058570" y="1015212"/>
                </a:lnTo>
                <a:lnTo>
                  <a:pt x="83566" y="625271"/>
                </a:lnTo>
                <a:lnTo>
                  <a:pt x="1047330" y="496735"/>
                </a:lnTo>
                <a:lnTo>
                  <a:pt x="998474" y="534670"/>
                </a:lnTo>
                <a:lnTo>
                  <a:pt x="993508" y="540423"/>
                </a:lnTo>
                <a:lnTo>
                  <a:pt x="991222" y="547357"/>
                </a:lnTo>
                <a:lnTo>
                  <a:pt x="991717" y="554659"/>
                </a:lnTo>
                <a:lnTo>
                  <a:pt x="995045" y="561467"/>
                </a:lnTo>
                <a:lnTo>
                  <a:pt x="1000798" y="566381"/>
                </a:lnTo>
                <a:lnTo>
                  <a:pt x="1007770" y="568642"/>
                </a:lnTo>
                <a:lnTo>
                  <a:pt x="1015072" y="568147"/>
                </a:lnTo>
                <a:lnTo>
                  <a:pt x="1021842" y="564769"/>
                </a:lnTo>
                <a:lnTo>
                  <a:pt x="1152144" y="463550"/>
                </a:lnTo>
                <a:lnTo>
                  <a:pt x="1119009" y="449707"/>
                </a:lnTo>
                <a:lnTo>
                  <a:pt x="999871" y="399923"/>
                </a:lnTo>
                <a:lnTo>
                  <a:pt x="992416" y="398462"/>
                </a:lnTo>
                <a:lnTo>
                  <a:pt x="985278" y="399923"/>
                </a:lnTo>
                <a:lnTo>
                  <a:pt x="979195" y="403961"/>
                </a:lnTo>
                <a:lnTo>
                  <a:pt x="974979" y="410210"/>
                </a:lnTo>
                <a:lnTo>
                  <a:pt x="973493" y="417601"/>
                </a:lnTo>
                <a:lnTo>
                  <a:pt x="974915" y="424751"/>
                </a:lnTo>
                <a:lnTo>
                  <a:pt x="978903" y="430860"/>
                </a:lnTo>
                <a:lnTo>
                  <a:pt x="985139" y="435102"/>
                </a:lnTo>
                <a:lnTo>
                  <a:pt x="1042339" y="459016"/>
                </a:lnTo>
                <a:lnTo>
                  <a:pt x="111074" y="583095"/>
                </a:lnTo>
                <a:lnTo>
                  <a:pt x="1065466" y="74117"/>
                </a:lnTo>
                <a:lnTo>
                  <a:pt x="1033018" y="126746"/>
                </a:lnTo>
                <a:lnTo>
                  <a:pt x="1030427" y="133819"/>
                </a:lnTo>
                <a:lnTo>
                  <a:pt x="1030744" y="141122"/>
                </a:lnTo>
                <a:lnTo>
                  <a:pt x="1033741" y="147777"/>
                </a:lnTo>
                <a:lnTo>
                  <a:pt x="1039241" y="152908"/>
                </a:lnTo>
                <a:lnTo>
                  <a:pt x="1046365" y="155562"/>
                </a:lnTo>
                <a:lnTo>
                  <a:pt x="1053668" y="155282"/>
                </a:lnTo>
                <a:lnTo>
                  <a:pt x="1060323" y="152247"/>
                </a:lnTo>
                <a:lnTo>
                  <a:pt x="1065530" y="146685"/>
                </a:lnTo>
                <a:lnTo>
                  <a:pt x="1151585" y="7239"/>
                </a:lnTo>
                <a:lnTo>
                  <a:pt x="1152144" y="63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4895850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091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2914" y="39370"/>
            <a:ext cx="5701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Initialization</a:t>
            </a:r>
            <a:r>
              <a:rPr sz="4800" spc="-70" dirty="0"/>
              <a:t> </a:t>
            </a:r>
            <a:r>
              <a:rPr sz="4800" spc="-15" dirty="0"/>
              <a:t>Examples</a:t>
            </a:r>
            <a:endParaRPr sz="4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536" y="1479016"/>
          <a:ext cx="7807959" cy="67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5736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b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temp[4][3]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{{50,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70,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60},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{48,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75,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5"/>
                        </a:lnSpc>
                      </a:pPr>
                      <a:r>
                        <a:rPr sz="2400" spc="15" dirty="0">
                          <a:latin typeface="Consolas"/>
                          <a:cs typeface="Consolas"/>
                        </a:rPr>
                        <a:t>62},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{51,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60},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{52,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78,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05"/>
                        </a:lnSpc>
                      </a:pPr>
                      <a:r>
                        <a:rPr sz="2400" spc="10" dirty="0">
                          <a:latin typeface="Consolas"/>
                          <a:cs typeface="Consolas"/>
                        </a:rPr>
                        <a:t>63}};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7586" y="3071240"/>
            <a:ext cx="204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t2[7][4]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685" y="3071240"/>
            <a:ext cx="5462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75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	{{50, 70, 60},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{48,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75,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62},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736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{51, 69,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60},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{52,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78,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63}};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8536" y="4845250"/>
          <a:ext cx="7804781" cy="670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5166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temp[][3]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{{50,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70,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60},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{48,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75,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260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62},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{51,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505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60},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05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{52,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78,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505"/>
                        </a:lnSpc>
                      </a:pPr>
                      <a:r>
                        <a:rPr sz="2400" spc="10" dirty="0">
                          <a:latin typeface="Consolas"/>
                          <a:cs typeface="Consolas"/>
                        </a:rPr>
                        <a:t>63}};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8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7448" y="107137"/>
            <a:ext cx="5725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25" dirty="0"/>
              <a:t> </a:t>
            </a:r>
            <a:r>
              <a:rPr sz="4400" dirty="0"/>
              <a:t>Input</a:t>
            </a:r>
            <a:r>
              <a:rPr sz="4400" spc="-10" dirty="0"/>
              <a:t> </a:t>
            </a:r>
            <a:r>
              <a:rPr sz="4400" spc="-5" dirty="0"/>
              <a:t>Using</a:t>
            </a:r>
            <a:r>
              <a:rPr sz="4400" spc="-50" dirty="0"/>
              <a:t> </a:t>
            </a:r>
            <a:r>
              <a:rPr sz="4400" i="1" spc="-5" dirty="0">
                <a:solidFill>
                  <a:srgbClr val="2E1BC6"/>
                </a:solidFill>
                <a:latin typeface="Calibri"/>
                <a:cs typeface="Calibri"/>
              </a:rPr>
              <a:t>cin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45" y="1009650"/>
            <a:ext cx="8752840" cy="4092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0" lvl="0" indent="-342265" algn="l" defTabSz="914400" rtl="0" eaLnBrk="1" fontAlgn="auto" latinLnBrk="0" hangingPunct="1">
              <a:lnSpc>
                <a:spcPts val="365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42265" algn="l"/>
                <a:tab pos="355600" algn="l"/>
                <a:tab pos="1692910" algn="l"/>
                <a:tab pos="2339340" algn="l"/>
                <a:tab pos="3415665" algn="l"/>
                <a:tab pos="4110354" algn="l"/>
                <a:tab pos="5154295" algn="l"/>
                <a:tab pos="6105525" algn="l"/>
                <a:tab pos="7186295" algn="l"/>
              </a:tabLst>
              <a:defRPr/>
            </a:pP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Nested	</a:t>
            </a: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	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loops	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	often	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	when	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inputting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ctr" defTabSz="914400" rtl="0" eaLnBrk="1" fontAlgn="auto" latinLnBrk="0" hangingPunct="1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assigning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r>
              <a:rPr kumimoji="0" sz="32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two-dimensional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8580" marR="0" lvl="0" indent="0" algn="l" defTabSz="914400" rtl="0" eaLnBrk="1" fontAlgn="auto" latinLnBrk="0" hangingPunct="1">
              <a:lnSpc>
                <a:spcPts val="3040"/>
              </a:lnSpc>
              <a:spcBef>
                <a:spcPts val="2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//Declaration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68580" marR="0" lvl="0" indent="0" algn="l" defTabSz="914400" rtl="0" eaLnBrk="1" fontAlgn="auto" latinLnBrk="0" hangingPunct="1">
              <a:lnSpc>
                <a:spcPts val="3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table[10][10];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612775" marR="1384935" lvl="0" indent="-5441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670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i=0;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i&lt;10;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	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 </a:t>
            </a:r>
            <a:r>
              <a:rPr kumimoji="0" sz="2600" b="0" i="0" u="none" strike="noStrike" kern="1200" cap="none" spc="-14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j&lt;10;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j++)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5163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cin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&gt;&gt;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table[i][j];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12197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1351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3564" y="37287"/>
            <a:ext cx="5438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Example:</a:t>
            </a:r>
            <a:r>
              <a:rPr sz="4800" spc="-75" dirty="0"/>
              <a:t> </a:t>
            </a:r>
            <a:r>
              <a:rPr sz="4800" i="1" spc="-5" dirty="0">
                <a:latin typeface="Calibri"/>
                <a:cs typeface="Calibri"/>
              </a:rPr>
              <a:t>Assignment</a:t>
            </a:r>
            <a:endParaRPr sz="4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8850" y="5251450"/>
          <a:ext cx="2362200" cy="1138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24655">
              <a:lnSpc>
                <a:spcPts val="2960"/>
              </a:lnSpc>
              <a:spcBef>
                <a:spcPts val="335"/>
              </a:spcBef>
            </a:pPr>
            <a:r>
              <a:rPr spc="-5" dirty="0">
                <a:solidFill>
                  <a:srgbClr val="00AF50"/>
                </a:solidFill>
              </a:rPr>
              <a:t>//Declaration </a:t>
            </a:r>
            <a:r>
              <a:rPr dirty="0">
                <a:solidFill>
                  <a:srgbClr val="00AF50"/>
                </a:solidFill>
              </a:rPr>
              <a:t> </a:t>
            </a:r>
            <a:r>
              <a:rPr spc="-5" dirty="0"/>
              <a:t>const</a:t>
            </a:r>
            <a:r>
              <a:rPr spc="-45" dirty="0"/>
              <a:t> </a:t>
            </a:r>
            <a:r>
              <a:rPr spc="-5" dirty="0"/>
              <a:t>int</a:t>
            </a:r>
            <a:r>
              <a:rPr spc="-30" dirty="0"/>
              <a:t> </a:t>
            </a:r>
            <a:r>
              <a:rPr spc="-10" dirty="0">
                <a:solidFill>
                  <a:srgbClr val="000000"/>
                </a:solidFill>
              </a:rPr>
              <a:t>RSIZE=3; </a:t>
            </a:r>
            <a:r>
              <a:rPr spc="-1415" dirty="0">
                <a:solidFill>
                  <a:srgbClr val="000000"/>
                </a:solidFill>
              </a:rPr>
              <a:t> </a:t>
            </a:r>
            <a:r>
              <a:rPr spc="-5" dirty="0"/>
              <a:t>Const</a:t>
            </a:r>
            <a:r>
              <a:rPr spc="-5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000000"/>
                </a:solidFill>
              </a:rPr>
              <a:t>CSIZE=2;</a:t>
            </a:r>
          </a:p>
          <a:p>
            <a:pPr marL="12700">
              <a:lnSpc>
                <a:spcPts val="2900"/>
              </a:lnSpc>
            </a:pPr>
            <a:r>
              <a:rPr spc="-5" dirty="0"/>
              <a:t>double</a:t>
            </a:r>
            <a:r>
              <a:rPr spc="-25" dirty="0"/>
              <a:t> </a:t>
            </a:r>
            <a:r>
              <a:rPr spc="-10" dirty="0">
                <a:solidFill>
                  <a:srgbClr val="000000"/>
                </a:solidFill>
              </a:rPr>
              <a:t>v[RSIZE][CSIZE];</a:t>
            </a:r>
          </a:p>
          <a:p>
            <a:pPr>
              <a:lnSpc>
                <a:spcPct val="100000"/>
              </a:lnSpc>
            </a:pPr>
            <a:endParaRPr spc="-1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/>
          </a:p>
          <a:p>
            <a:pPr marL="375285" marR="5080" indent="-363220">
              <a:lnSpc>
                <a:spcPct val="100000"/>
              </a:lnSpc>
              <a:tabLst>
                <a:tab pos="5499735" algn="l"/>
              </a:tabLst>
            </a:pPr>
            <a:r>
              <a:rPr spc="-5" dirty="0"/>
              <a:t>for</a:t>
            </a:r>
            <a:r>
              <a:rPr spc="10" dirty="0"/>
              <a:t> </a:t>
            </a:r>
            <a:r>
              <a:rPr spc="-10" dirty="0">
                <a:solidFill>
                  <a:srgbClr val="000000"/>
                </a:solidFill>
              </a:rPr>
              <a:t>(int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i=0;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i&lt;RSIZE;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i++)	</a:t>
            </a:r>
            <a:r>
              <a:rPr spc="-5" dirty="0">
                <a:solidFill>
                  <a:srgbClr val="00AF50"/>
                </a:solidFill>
              </a:rPr>
              <a:t>//every</a:t>
            </a:r>
            <a:r>
              <a:rPr spc="-105"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AF50"/>
                </a:solidFill>
              </a:rPr>
              <a:t>row </a:t>
            </a:r>
            <a:r>
              <a:rPr spc="-1410" dirty="0">
                <a:solidFill>
                  <a:srgbClr val="00AF50"/>
                </a:solidFill>
              </a:rPr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>
                <a:solidFill>
                  <a:srgbClr val="000000"/>
                </a:solidFill>
              </a:rPr>
              <a:t>(int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j=0;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j&lt;CSIZE;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j++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)</a:t>
            </a:r>
            <a:r>
              <a:rPr spc="-5" dirty="0">
                <a:solidFill>
                  <a:srgbClr val="00AF50"/>
                </a:solidFill>
              </a:rPr>
              <a:t>//every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col</a:t>
            </a:r>
          </a:p>
          <a:p>
            <a:pPr marL="164211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v[i][j]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i+j;</a:t>
            </a:r>
          </a:p>
          <a:p>
            <a:pPr>
              <a:lnSpc>
                <a:spcPct val="100000"/>
              </a:lnSpc>
            </a:pPr>
            <a:endParaRPr spc="-10" dirty="0">
              <a:solidFill>
                <a:srgbClr val="000000"/>
              </a:solidFill>
            </a:endParaRPr>
          </a:p>
          <a:p>
            <a:pPr marL="1889125">
              <a:lnSpc>
                <a:spcPct val="100000"/>
              </a:lnSpc>
              <a:spcBef>
                <a:spcPts val="1714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0883" y="5345176"/>
            <a:ext cx="929005" cy="134620"/>
          </a:xfrm>
          <a:custGeom>
            <a:avLst/>
            <a:gdLst/>
            <a:ahLst/>
            <a:cxnLst/>
            <a:rect l="l" t="t" r="r" b="b"/>
            <a:pathLst>
              <a:path w="929004" h="134620">
                <a:moveTo>
                  <a:pt x="846640" y="81695"/>
                </a:moveTo>
                <a:lnTo>
                  <a:pt x="805942" y="105283"/>
                </a:lnTo>
                <a:lnTo>
                  <a:pt x="799083" y="109347"/>
                </a:lnTo>
                <a:lnTo>
                  <a:pt x="796670" y="118237"/>
                </a:lnTo>
                <a:lnTo>
                  <a:pt x="800735" y="125095"/>
                </a:lnTo>
                <a:lnTo>
                  <a:pt x="804799" y="132080"/>
                </a:lnTo>
                <a:lnTo>
                  <a:pt x="813562" y="134365"/>
                </a:lnTo>
                <a:lnTo>
                  <a:pt x="904079" y="81787"/>
                </a:lnTo>
                <a:lnTo>
                  <a:pt x="846640" y="81695"/>
                </a:lnTo>
                <a:close/>
              </a:path>
              <a:path w="929004" h="134620">
                <a:moveTo>
                  <a:pt x="871558" y="67254"/>
                </a:moveTo>
                <a:lnTo>
                  <a:pt x="846640" y="81695"/>
                </a:lnTo>
                <a:lnTo>
                  <a:pt x="900176" y="81787"/>
                </a:lnTo>
                <a:lnTo>
                  <a:pt x="904079" y="81787"/>
                </a:lnTo>
                <a:lnTo>
                  <a:pt x="907578" y="79756"/>
                </a:lnTo>
                <a:lnTo>
                  <a:pt x="892937" y="79756"/>
                </a:lnTo>
                <a:lnTo>
                  <a:pt x="871558" y="67254"/>
                </a:lnTo>
                <a:close/>
              </a:path>
              <a:path w="929004" h="134620">
                <a:moveTo>
                  <a:pt x="913854" y="76110"/>
                </a:moveTo>
                <a:lnTo>
                  <a:pt x="904079" y="81787"/>
                </a:lnTo>
                <a:lnTo>
                  <a:pt x="908177" y="81787"/>
                </a:lnTo>
                <a:lnTo>
                  <a:pt x="913854" y="76110"/>
                </a:lnTo>
                <a:close/>
              </a:path>
              <a:path w="929004" h="134620">
                <a:moveTo>
                  <a:pt x="14478" y="51308"/>
                </a:moveTo>
                <a:lnTo>
                  <a:pt x="6477" y="51308"/>
                </a:lnTo>
                <a:lnTo>
                  <a:pt x="0" y="57785"/>
                </a:lnTo>
                <a:lnTo>
                  <a:pt x="0" y="73787"/>
                </a:lnTo>
                <a:lnTo>
                  <a:pt x="6477" y="80264"/>
                </a:lnTo>
                <a:lnTo>
                  <a:pt x="846640" y="81695"/>
                </a:lnTo>
                <a:lnTo>
                  <a:pt x="871558" y="67254"/>
                </a:lnTo>
                <a:lnTo>
                  <a:pt x="846739" y="52740"/>
                </a:lnTo>
                <a:lnTo>
                  <a:pt x="14478" y="51308"/>
                </a:lnTo>
                <a:close/>
              </a:path>
              <a:path w="929004" h="134620">
                <a:moveTo>
                  <a:pt x="892937" y="54864"/>
                </a:moveTo>
                <a:lnTo>
                  <a:pt x="871558" y="67254"/>
                </a:lnTo>
                <a:lnTo>
                  <a:pt x="892937" y="79756"/>
                </a:lnTo>
                <a:lnTo>
                  <a:pt x="892937" y="54864"/>
                </a:lnTo>
                <a:close/>
              </a:path>
              <a:path w="929004" h="134620">
                <a:moveTo>
                  <a:pt x="907711" y="54864"/>
                </a:moveTo>
                <a:lnTo>
                  <a:pt x="892937" y="54864"/>
                </a:lnTo>
                <a:lnTo>
                  <a:pt x="892937" y="79756"/>
                </a:lnTo>
                <a:lnTo>
                  <a:pt x="907578" y="79756"/>
                </a:lnTo>
                <a:lnTo>
                  <a:pt x="913854" y="76110"/>
                </a:lnTo>
                <a:lnTo>
                  <a:pt x="914654" y="75311"/>
                </a:lnTo>
                <a:lnTo>
                  <a:pt x="914654" y="59309"/>
                </a:lnTo>
                <a:lnTo>
                  <a:pt x="913721" y="58376"/>
                </a:lnTo>
                <a:lnTo>
                  <a:pt x="907711" y="54864"/>
                </a:lnTo>
                <a:close/>
              </a:path>
              <a:path w="929004" h="134620">
                <a:moveTo>
                  <a:pt x="913721" y="58376"/>
                </a:moveTo>
                <a:lnTo>
                  <a:pt x="914654" y="59309"/>
                </a:lnTo>
                <a:lnTo>
                  <a:pt x="914654" y="75311"/>
                </a:lnTo>
                <a:lnTo>
                  <a:pt x="913854" y="76110"/>
                </a:lnTo>
                <a:lnTo>
                  <a:pt x="929005" y="67310"/>
                </a:lnTo>
                <a:lnTo>
                  <a:pt x="913721" y="58376"/>
                </a:lnTo>
                <a:close/>
              </a:path>
              <a:path w="929004" h="134620">
                <a:moveTo>
                  <a:pt x="846739" y="52740"/>
                </a:moveTo>
                <a:lnTo>
                  <a:pt x="871558" y="67254"/>
                </a:lnTo>
                <a:lnTo>
                  <a:pt x="892937" y="54864"/>
                </a:lnTo>
                <a:lnTo>
                  <a:pt x="907711" y="54864"/>
                </a:lnTo>
                <a:lnTo>
                  <a:pt x="904235" y="52832"/>
                </a:lnTo>
                <a:lnTo>
                  <a:pt x="846739" y="52740"/>
                </a:lnTo>
                <a:close/>
              </a:path>
              <a:path w="929004" h="134620">
                <a:moveTo>
                  <a:pt x="908177" y="52832"/>
                </a:moveTo>
                <a:lnTo>
                  <a:pt x="904235" y="52832"/>
                </a:lnTo>
                <a:lnTo>
                  <a:pt x="913721" y="58376"/>
                </a:lnTo>
                <a:lnTo>
                  <a:pt x="908177" y="52832"/>
                </a:lnTo>
                <a:close/>
              </a:path>
              <a:path w="929004" h="134620">
                <a:moveTo>
                  <a:pt x="813816" y="0"/>
                </a:moveTo>
                <a:lnTo>
                  <a:pt x="804926" y="2286"/>
                </a:lnTo>
                <a:lnTo>
                  <a:pt x="800989" y="9143"/>
                </a:lnTo>
                <a:lnTo>
                  <a:pt x="796925" y="16129"/>
                </a:lnTo>
                <a:lnTo>
                  <a:pt x="799211" y="24892"/>
                </a:lnTo>
                <a:lnTo>
                  <a:pt x="846739" y="52740"/>
                </a:lnTo>
                <a:lnTo>
                  <a:pt x="900176" y="52832"/>
                </a:lnTo>
                <a:lnTo>
                  <a:pt x="904235" y="52832"/>
                </a:lnTo>
                <a:lnTo>
                  <a:pt x="813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3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353" rIns="0" bIns="0" rtlCol="0">
            <a:spAutoFit/>
          </a:bodyPr>
          <a:lstStyle/>
          <a:p>
            <a:pPr marL="100838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(for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loop)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spc="-25" dirty="0"/>
              <a:t>-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Class</a:t>
            </a:r>
            <a:r>
              <a:rPr spc="-30" dirty="0"/>
              <a:t> </a:t>
            </a:r>
            <a:r>
              <a:rPr spc="-35" dirty="0"/>
              <a:t>Exercise-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75" y="924813"/>
            <a:ext cx="878967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62255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-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asks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enter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 </a:t>
            </a:r>
            <a:r>
              <a:rPr sz="2800" dirty="0">
                <a:latin typeface="Calibri"/>
                <a:cs typeface="Calibri"/>
              </a:rPr>
              <a:t>(multiple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10):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speed1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speed2</a:t>
            </a:r>
            <a:r>
              <a:rPr sz="2800" b="1" i="1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representing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speeds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KPH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(Kilo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meters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Hour).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dirty="0">
                <a:latin typeface="Calibri"/>
                <a:cs typeface="Calibri"/>
              </a:rPr>
              <a:t>convert and show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speeds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MPH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(Miles 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Hour)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speed1</a:t>
            </a:r>
            <a:r>
              <a:rPr sz="2800" b="1" i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speed2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R="635635" algn="ctr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solidFill>
                  <a:srgbClr val="2E1BC6"/>
                </a:solidFill>
                <a:latin typeface="Calibri"/>
                <a:cs typeface="Calibri"/>
              </a:rPr>
              <a:t>MPH</a:t>
            </a:r>
            <a:r>
              <a:rPr sz="2800" b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alibri"/>
                <a:cs typeface="Calibri"/>
              </a:rPr>
              <a:t>KPH</a:t>
            </a:r>
            <a:r>
              <a:rPr sz="2800" b="1" spc="-2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1BC6"/>
                </a:solidFill>
                <a:latin typeface="Calibri"/>
                <a:cs typeface="Calibri"/>
              </a:rPr>
              <a:t>*</a:t>
            </a:r>
            <a:r>
              <a:rPr sz="2800" b="1" spc="-2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1BC6"/>
                </a:solidFill>
                <a:latin typeface="Calibri"/>
                <a:cs typeface="Calibri"/>
              </a:rPr>
              <a:t>0.6214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800">
              <a:latin typeface="Calibri"/>
              <a:cs typeface="Calibri"/>
            </a:endParaRPr>
          </a:p>
          <a:p>
            <a:pPr marL="274320" marR="6985" indent="-181610" algn="just">
              <a:lnSpc>
                <a:spcPct val="100000"/>
              </a:lnSpc>
            </a:pPr>
            <a:r>
              <a:rPr sz="2800" b="1" i="1" dirty="0">
                <a:latin typeface="Calibri"/>
                <a:cs typeface="Calibri"/>
              </a:rPr>
              <a:t>speed1</a:t>
            </a:r>
            <a:r>
              <a:rPr sz="2800" b="1" i="1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speed2</a:t>
            </a:r>
            <a:r>
              <a:rPr sz="2800" b="1" i="1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entry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(in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KPH)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updated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686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911351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748" y="70815"/>
            <a:ext cx="5542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Example:</a:t>
            </a:r>
            <a:r>
              <a:rPr sz="4400" spc="-70" dirty="0"/>
              <a:t> </a:t>
            </a:r>
            <a:r>
              <a:rPr sz="4400" spc="-10" dirty="0"/>
              <a:t>Computations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6839" y="1073352"/>
            <a:ext cx="8199755" cy="465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ts val="3454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average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ts val="34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3200" b="1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columns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0500" marR="528383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sum=0;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average;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734695" marR="1121410" lvl="0" indent="-54483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4763135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i=0;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i&lt;n; i++)	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j&lt;m;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)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 col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638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sum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+=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array[i][j];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90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average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sum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</a:t>
            </a: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(n*m);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15327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2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4189" y="0"/>
            <a:ext cx="4595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2D</a:t>
            </a:r>
            <a:r>
              <a:rPr sz="4400" spc="-15" dirty="0"/>
              <a:t> </a:t>
            </a:r>
            <a:r>
              <a:rPr sz="4400" spc="-45" dirty="0"/>
              <a:t>Array</a:t>
            </a:r>
            <a:r>
              <a:rPr sz="4400" spc="-15" dirty="0"/>
              <a:t> </a:t>
            </a:r>
            <a:r>
              <a:rPr sz="4400" spc="-10" dirty="0"/>
              <a:t>Example-1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1140" y="1025093"/>
            <a:ext cx="695896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346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91664" algn="l"/>
                <a:tab pos="2803525" algn="l"/>
                <a:tab pos="4452620" algn="l"/>
                <a:tab pos="5694680" algn="l"/>
                <a:tab pos="639254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the	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alue	of	the  of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2D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columns.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9350" y="903173"/>
            <a:ext cx="513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-15" normalizeH="0" baseline="-164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rd</a:t>
            </a: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4850" y="1025093"/>
            <a:ext cx="665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91" y="2760345"/>
            <a:ext cx="59150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sum=0;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double</a:t>
            </a:r>
            <a:r>
              <a:rPr kumimoji="0" sz="2400" b="1" i="0" u="none" strike="noStrike" kern="1200" cap="none" spc="-7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rowAverage;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 j&lt;c;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j++)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68453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sum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+=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array[2][j];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average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sum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73296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4776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5405" y="70815"/>
            <a:ext cx="4941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Outputting</a:t>
            </a:r>
            <a:r>
              <a:rPr sz="4400" spc="-40" dirty="0"/>
              <a:t> </a:t>
            </a:r>
            <a:r>
              <a:rPr sz="4400" dirty="0"/>
              <a:t>2D</a:t>
            </a:r>
            <a:r>
              <a:rPr sz="4400" spc="-15" dirty="0"/>
              <a:t> </a:t>
            </a:r>
            <a:r>
              <a:rPr sz="4400" spc="-40" dirty="0"/>
              <a:t>Arrays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1140" y="1077595"/>
            <a:ext cx="86023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  <a:tab pos="1214755" algn="l"/>
                <a:tab pos="3408679" algn="l"/>
                <a:tab pos="4582160" algn="l"/>
                <a:tab pos="5290820" algn="l"/>
                <a:tab pos="6351270" algn="l"/>
                <a:tab pos="7910830" algn="l"/>
                <a:tab pos="8394065" algn="l"/>
              </a:tabLst>
              <a:defRPr/>
            </a:pP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	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ona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	ar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	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	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	a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format,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nested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statements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3062097"/>
            <a:ext cx="781050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i=0;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i&lt;n;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i++)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5562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</a:t>
            </a: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460500" marR="910590" lvl="0" indent="-9042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for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(int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j=0;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j&lt;m;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j++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//every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 </a:t>
            </a:r>
            <a:r>
              <a:rPr kumimoji="0" sz="2600" b="0" i="0" u="none" strike="noStrike" kern="1200" cap="none" spc="-14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&lt;&lt;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array[i][j] &lt;&lt;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‘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‘;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5562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cout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&lt;&lt;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endl;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//add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end-of-line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each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row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62243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989" y="0"/>
            <a:ext cx="6226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Higher-Dimensional</a:t>
            </a:r>
            <a:r>
              <a:rPr sz="4400" spc="-75" dirty="0"/>
              <a:t> </a:t>
            </a:r>
            <a:r>
              <a:rPr sz="4400" spc="-35" dirty="0"/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4032" y="892149"/>
            <a:ext cx="7067550" cy="1093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declared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multiple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dimensions.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Tx/>
              <a:buNone/>
              <a:tabLst>
                <a:tab pos="36703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Dimensional	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sz="2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Dimensional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97" y="4100829"/>
            <a:ext cx="727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Multiple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dimensions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difficult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visualize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graphically.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997" y="53265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•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961" y="5487161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5106161"/>
            <a:ext cx="762000" cy="728980"/>
          </a:xfrm>
          <a:custGeom>
            <a:avLst/>
            <a:gdLst/>
            <a:ahLst/>
            <a:cxnLst/>
            <a:rect l="l" t="t" r="r" b="b"/>
            <a:pathLst>
              <a:path w="762000" h="728979">
                <a:moveTo>
                  <a:pt x="0" y="728472"/>
                </a:moveTo>
                <a:lnTo>
                  <a:pt x="762000" y="728472"/>
                </a:lnTo>
                <a:lnTo>
                  <a:pt x="762000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1787" y="4876812"/>
            <a:ext cx="1215390" cy="1170305"/>
          </a:xfrm>
          <a:custGeom>
            <a:avLst/>
            <a:gdLst/>
            <a:ahLst/>
            <a:cxnLst/>
            <a:rect l="l" t="t" r="r" b="b"/>
            <a:pathLst>
              <a:path w="1215390" h="1170304">
                <a:moveTo>
                  <a:pt x="1215161" y="406438"/>
                </a:moveTo>
                <a:lnTo>
                  <a:pt x="1207947" y="406438"/>
                </a:lnTo>
                <a:lnTo>
                  <a:pt x="1190612" y="389051"/>
                </a:lnTo>
                <a:lnTo>
                  <a:pt x="1190612" y="431076"/>
                </a:lnTo>
                <a:lnTo>
                  <a:pt x="1190612" y="1128001"/>
                </a:lnTo>
                <a:lnTo>
                  <a:pt x="1173276" y="1110615"/>
                </a:lnTo>
                <a:lnTo>
                  <a:pt x="1173276" y="1145425"/>
                </a:lnTo>
                <a:lnTo>
                  <a:pt x="429602" y="1145425"/>
                </a:lnTo>
                <a:lnTo>
                  <a:pt x="429602" y="751293"/>
                </a:lnTo>
                <a:lnTo>
                  <a:pt x="773290" y="751293"/>
                </a:lnTo>
                <a:lnTo>
                  <a:pt x="780491" y="751293"/>
                </a:lnTo>
                <a:lnTo>
                  <a:pt x="1173276" y="1145425"/>
                </a:lnTo>
                <a:lnTo>
                  <a:pt x="1173276" y="1110615"/>
                </a:lnTo>
                <a:lnTo>
                  <a:pt x="797839" y="733907"/>
                </a:lnTo>
                <a:lnTo>
                  <a:pt x="797839" y="726668"/>
                </a:lnTo>
                <a:lnTo>
                  <a:pt x="797826" y="431076"/>
                </a:lnTo>
                <a:lnTo>
                  <a:pt x="1190612" y="431076"/>
                </a:lnTo>
                <a:lnTo>
                  <a:pt x="1190612" y="389051"/>
                </a:lnTo>
                <a:lnTo>
                  <a:pt x="1173264" y="371640"/>
                </a:lnTo>
                <a:lnTo>
                  <a:pt x="1173264" y="406438"/>
                </a:lnTo>
                <a:lnTo>
                  <a:pt x="797826" y="406438"/>
                </a:lnTo>
                <a:lnTo>
                  <a:pt x="797826" y="29730"/>
                </a:lnTo>
                <a:lnTo>
                  <a:pt x="1173264" y="406438"/>
                </a:lnTo>
                <a:lnTo>
                  <a:pt x="1173264" y="371640"/>
                </a:lnTo>
                <a:lnTo>
                  <a:pt x="810107" y="7239"/>
                </a:lnTo>
                <a:lnTo>
                  <a:pt x="810107" y="0"/>
                </a:lnTo>
                <a:lnTo>
                  <a:pt x="802894" y="0"/>
                </a:lnTo>
                <a:lnTo>
                  <a:pt x="797826" y="0"/>
                </a:lnTo>
                <a:lnTo>
                  <a:pt x="785558" y="0"/>
                </a:lnTo>
                <a:lnTo>
                  <a:pt x="773290" y="0"/>
                </a:lnTo>
                <a:lnTo>
                  <a:pt x="773290" y="24625"/>
                </a:lnTo>
                <a:lnTo>
                  <a:pt x="773290" y="406438"/>
                </a:lnTo>
                <a:lnTo>
                  <a:pt x="773290" y="431076"/>
                </a:lnTo>
                <a:lnTo>
                  <a:pt x="773290" y="726668"/>
                </a:lnTo>
                <a:lnTo>
                  <a:pt x="429602" y="726668"/>
                </a:lnTo>
                <a:lnTo>
                  <a:pt x="429602" y="431076"/>
                </a:lnTo>
                <a:lnTo>
                  <a:pt x="773290" y="431076"/>
                </a:lnTo>
                <a:lnTo>
                  <a:pt x="773290" y="406438"/>
                </a:lnTo>
                <a:lnTo>
                  <a:pt x="429602" y="406438"/>
                </a:lnTo>
                <a:lnTo>
                  <a:pt x="422402" y="406438"/>
                </a:lnTo>
                <a:lnTo>
                  <a:pt x="405053" y="389039"/>
                </a:lnTo>
                <a:lnTo>
                  <a:pt x="405053" y="423875"/>
                </a:lnTo>
                <a:lnTo>
                  <a:pt x="405053" y="431076"/>
                </a:lnTo>
                <a:lnTo>
                  <a:pt x="405053" y="726668"/>
                </a:lnTo>
                <a:lnTo>
                  <a:pt x="405053" y="751293"/>
                </a:lnTo>
                <a:lnTo>
                  <a:pt x="405053" y="1128014"/>
                </a:lnTo>
                <a:lnTo>
                  <a:pt x="29629" y="751293"/>
                </a:lnTo>
                <a:lnTo>
                  <a:pt x="405053" y="751293"/>
                </a:lnTo>
                <a:lnTo>
                  <a:pt x="405053" y="726668"/>
                </a:lnTo>
                <a:lnTo>
                  <a:pt x="24549" y="726668"/>
                </a:lnTo>
                <a:lnTo>
                  <a:pt x="24549" y="42062"/>
                </a:lnTo>
                <a:lnTo>
                  <a:pt x="405053" y="423875"/>
                </a:lnTo>
                <a:lnTo>
                  <a:pt x="405053" y="389039"/>
                </a:lnTo>
                <a:lnTo>
                  <a:pt x="41871" y="24625"/>
                </a:lnTo>
                <a:lnTo>
                  <a:pt x="773290" y="24625"/>
                </a:lnTo>
                <a:lnTo>
                  <a:pt x="773290" y="0"/>
                </a:lnTo>
                <a:lnTo>
                  <a:pt x="24549" y="0"/>
                </a:lnTo>
                <a:lnTo>
                  <a:pt x="17335" y="0"/>
                </a:lnTo>
                <a:lnTo>
                  <a:pt x="0" y="0"/>
                </a:lnTo>
                <a:lnTo>
                  <a:pt x="0" y="17424"/>
                </a:lnTo>
                <a:lnTo>
                  <a:pt x="0" y="24625"/>
                </a:lnTo>
                <a:lnTo>
                  <a:pt x="0" y="738974"/>
                </a:lnTo>
                <a:lnTo>
                  <a:pt x="0" y="756399"/>
                </a:lnTo>
                <a:lnTo>
                  <a:pt x="0" y="763612"/>
                </a:lnTo>
                <a:lnTo>
                  <a:pt x="7188" y="763612"/>
                </a:lnTo>
                <a:lnTo>
                  <a:pt x="405053" y="1162850"/>
                </a:lnTo>
                <a:lnTo>
                  <a:pt x="405053" y="1170051"/>
                </a:lnTo>
                <a:lnTo>
                  <a:pt x="412242" y="1170051"/>
                </a:lnTo>
                <a:lnTo>
                  <a:pt x="1215161" y="1170051"/>
                </a:lnTo>
                <a:lnTo>
                  <a:pt x="1215161" y="1145425"/>
                </a:lnTo>
                <a:lnTo>
                  <a:pt x="1215148" y="431076"/>
                </a:lnTo>
                <a:lnTo>
                  <a:pt x="1215161" y="413664"/>
                </a:lnTo>
                <a:lnTo>
                  <a:pt x="1215161" y="406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7424" y="2193035"/>
            <a:ext cx="980440" cy="980440"/>
            <a:chOff x="1487424" y="2193035"/>
            <a:chExt cx="980440" cy="9804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996" y="2197607"/>
              <a:ext cx="970788" cy="9707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91996" y="2197607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4" h="970914">
                  <a:moveTo>
                    <a:pt x="0" y="970788"/>
                  </a:moveTo>
                  <a:lnTo>
                    <a:pt x="970788" y="970788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9707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51959" y="2135123"/>
            <a:ext cx="1301750" cy="1301750"/>
            <a:chOff x="4251959" y="2135123"/>
            <a:chExt cx="1301750" cy="13017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8951" y="2139695"/>
              <a:ext cx="970788" cy="9723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68951" y="2139695"/>
              <a:ext cx="970915" cy="972819"/>
            </a:xfrm>
            <a:custGeom>
              <a:avLst/>
              <a:gdLst/>
              <a:ahLst/>
              <a:cxnLst/>
              <a:rect l="l" t="t" r="r" b="b"/>
              <a:pathLst>
                <a:path w="970914" h="972819">
                  <a:moveTo>
                    <a:pt x="0" y="972312"/>
                  </a:moveTo>
                  <a:lnTo>
                    <a:pt x="970788" y="972312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551" y="2292095"/>
              <a:ext cx="970788" cy="9723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16551" y="2292095"/>
              <a:ext cx="970915" cy="972819"/>
            </a:xfrm>
            <a:custGeom>
              <a:avLst/>
              <a:gdLst/>
              <a:ahLst/>
              <a:cxnLst/>
              <a:rect l="l" t="t" r="r" b="b"/>
              <a:pathLst>
                <a:path w="970914" h="972820">
                  <a:moveTo>
                    <a:pt x="0" y="972312"/>
                  </a:moveTo>
                  <a:lnTo>
                    <a:pt x="970788" y="972312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16551" y="2139695"/>
              <a:ext cx="1132840" cy="1123315"/>
            </a:xfrm>
            <a:custGeom>
              <a:avLst/>
              <a:gdLst/>
              <a:ahLst/>
              <a:cxnLst/>
              <a:rect l="l" t="t" r="r" b="b"/>
              <a:pathLst>
                <a:path w="1132839" h="1123314">
                  <a:moveTo>
                    <a:pt x="152400" y="0"/>
                  </a:moveTo>
                  <a:lnTo>
                    <a:pt x="0" y="152400"/>
                  </a:lnTo>
                </a:path>
                <a:path w="1132839" h="1123314">
                  <a:moveTo>
                    <a:pt x="1095756" y="25907"/>
                  </a:moveTo>
                  <a:lnTo>
                    <a:pt x="979932" y="141731"/>
                  </a:lnTo>
                </a:path>
                <a:path w="1132839" h="1123314">
                  <a:moveTo>
                    <a:pt x="1132332" y="970788"/>
                  </a:moveTo>
                  <a:lnTo>
                    <a:pt x="979932" y="11231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6531" y="2461259"/>
              <a:ext cx="972312" cy="9707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56531" y="2461259"/>
              <a:ext cx="972819" cy="970915"/>
            </a:xfrm>
            <a:custGeom>
              <a:avLst/>
              <a:gdLst/>
              <a:ahLst/>
              <a:cxnLst/>
              <a:rect l="l" t="t" r="r" b="b"/>
              <a:pathLst>
                <a:path w="972820" h="970914">
                  <a:moveTo>
                    <a:pt x="0" y="970788"/>
                  </a:moveTo>
                  <a:lnTo>
                    <a:pt x="972312" y="970788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9707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56531" y="2308859"/>
              <a:ext cx="1134110" cy="1122045"/>
            </a:xfrm>
            <a:custGeom>
              <a:avLst/>
              <a:gdLst/>
              <a:ahLst/>
              <a:cxnLst/>
              <a:rect l="l" t="t" r="r" b="b"/>
              <a:pathLst>
                <a:path w="1134110" h="1122045">
                  <a:moveTo>
                    <a:pt x="152400" y="0"/>
                  </a:moveTo>
                  <a:lnTo>
                    <a:pt x="0" y="152400"/>
                  </a:lnTo>
                </a:path>
                <a:path w="1134110" h="1122045">
                  <a:moveTo>
                    <a:pt x="1097279" y="24384"/>
                  </a:moveTo>
                  <a:lnTo>
                    <a:pt x="981455" y="140207"/>
                  </a:lnTo>
                </a:path>
                <a:path w="1134110" h="1122045">
                  <a:moveTo>
                    <a:pt x="1133855" y="969263"/>
                  </a:moveTo>
                  <a:lnTo>
                    <a:pt x="981455" y="11216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89828" y="3211448"/>
            <a:ext cx="34436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double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Coord[100][100][100];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00" y="911352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739" y="5810503"/>
            <a:ext cx="59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gle  value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4994" y="5810503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1D</a:t>
            </a:r>
            <a:r>
              <a:rPr kumimoji="0" sz="1800" b="1" i="0" u="none" strike="noStrike" kern="1200" cap="none" spc="-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1375" y="6115303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2D</a:t>
            </a:r>
            <a:r>
              <a:rPr kumimoji="0" sz="1800" b="1" i="0" u="none" strike="noStrike" kern="1200" cap="none" spc="-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0409" y="6191503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3D</a:t>
            </a:r>
            <a:r>
              <a:rPr kumimoji="0" sz="1800" b="1" i="0" u="none" strike="noStrike" kern="1200" cap="none" spc="-6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9429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684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7052" y="32384"/>
            <a:ext cx="6235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Larger-Dimension</a:t>
            </a:r>
            <a:r>
              <a:rPr sz="4800" spc="-25" dirty="0"/>
              <a:t> </a:t>
            </a:r>
            <a:r>
              <a:rPr sz="4800" spc="-45" dirty="0"/>
              <a:t>Arrays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31140" y="1111757"/>
            <a:ext cx="8333740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ts val="365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Arrays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3200" b="1" i="0" u="none" strike="noStrike" kern="1200" cap="none" spc="-4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dimensions</a:t>
            </a:r>
            <a:r>
              <a:rPr kumimoji="0" sz="3200" b="1" i="0" u="none" strike="noStrike" kern="1200" cap="none" spc="-25" normalizeH="0" baseline="0" noProof="0" dirty="0">
                <a:ln>
                  <a:noFill/>
                </a:ln>
                <a:solidFill>
                  <a:srgbClr val="2C13D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allowed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0" algn="l" defTabSz="914400" rtl="0" eaLnBrk="1" fontAlgn="auto" latinLnBrk="0" hangingPunct="1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3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++</a:t>
            </a:r>
            <a:r>
              <a:rPr kumimoji="0" sz="32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ea typeface="+mn-ea"/>
                <a:cs typeface="Calibri"/>
              </a:rPr>
              <a:t>not</a:t>
            </a:r>
            <a:r>
              <a:rPr kumimoji="0" sz="3200" b="1" i="0" u="heavy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ea typeface="+mn-ea"/>
                <a:cs typeface="Calibri"/>
              </a:rPr>
              <a:t>commonly</a:t>
            </a:r>
            <a:r>
              <a:rPr kumimoji="0" sz="3200" b="1" i="0" u="heavy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3200" b="1" i="0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ea typeface="+mn-ea"/>
                <a:cs typeface="Calibri"/>
              </a:rPr>
              <a:t>used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3212337"/>
            <a:ext cx="6787515" cy="212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25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Example: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498600" marR="0" lvl="0" indent="0" algn="l" defTabSz="914400" rtl="0" eaLnBrk="1" fontAlgn="auto" latinLnBrk="0" hangingPunct="1">
              <a:lnSpc>
                <a:spcPts val="3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</a:t>
            </a:r>
            <a:r>
              <a:rPr kumimoji="0" sz="2800" b="1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ThreeD[4][10][6];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498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»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First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element: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ThreeD[0][0][0]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49860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»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La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em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en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2E1BC6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t: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h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ee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3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][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9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5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34650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06" y="72085"/>
            <a:ext cx="8547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B80000"/>
                </a:solidFill>
              </a:rPr>
              <a:t>(Nested </a:t>
            </a:r>
            <a:r>
              <a:rPr sz="4400" spc="-10" dirty="0">
                <a:solidFill>
                  <a:srgbClr val="B80000"/>
                </a:solidFill>
              </a:rPr>
              <a:t>Loops) </a:t>
            </a:r>
            <a:r>
              <a:rPr sz="4400" dirty="0">
                <a:solidFill>
                  <a:srgbClr val="B80000"/>
                </a:solidFill>
              </a:rPr>
              <a:t>–</a:t>
            </a:r>
            <a:r>
              <a:rPr sz="4400" spc="-20" dirty="0">
                <a:solidFill>
                  <a:srgbClr val="B80000"/>
                </a:solidFill>
              </a:rPr>
              <a:t> </a:t>
            </a:r>
            <a:r>
              <a:rPr sz="4400" spc="-10" dirty="0">
                <a:solidFill>
                  <a:srgbClr val="B80000"/>
                </a:solidFill>
              </a:rPr>
              <a:t>Example</a:t>
            </a:r>
            <a:r>
              <a:rPr sz="4400" spc="-20" dirty="0">
                <a:solidFill>
                  <a:srgbClr val="B80000"/>
                </a:solidFill>
              </a:rPr>
              <a:t> Program-1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4939" y="1087373"/>
            <a:ext cx="873823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 by 5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(5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Columns,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and 5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Rows).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r>
              <a:rPr kumimoji="0" sz="2800" b="0" i="0" u="none" strike="noStrike" kern="1200" cap="none" spc="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enter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element.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Row-wise.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heavy" strike="noStrike" kern="1200" cap="none" spc="-10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Example: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90016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8050" y="4184650"/>
          <a:ext cx="20574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493008" y="4788408"/>
            <a:ext cx="2159635" cy="635635"/>
            <a:chOff x="3493008" y="4788408"/>
            <a:chExt cx="2159635" cy="635635"/>
          </a:xfrm>
        </p:grpSpPr>
        <p:sp>
          <p:nvSpPr>
            <p:cNvPr id="7" name="object 7"/>
            <p:cNvSpPr/>
            <p:nvPr/>
          </p:nvSpPr>
          <p:spPr>
            <a:xfrm>
              <a:off x="3505962" y="4801362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828800" y="0"/>
                  </a:moveTo>
                  <a:lnTo>
                    <a:pt x="1828800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609600"/>
                  </a:lnTo>
                  <a:lnTo>
                    <a:pt x="21336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05962" y="4801362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0" y="152400"/>
                  </a:moveTo>
                  <a:lnTo>
                    <a:pt x="1828800" y="152400"/>
                  </a:lnTo>
                  <a:lnTo>
                    <a:pt x="1828800" y="0"/>
                  </a:lnTo>
                  <a:lnTo>
                    <a:pt x="2133600" y="304800"/>
                  </a:lnTo>
                  <a:lnTo>
                    <a:pt x="1828800" y="609600"/>
                  </a:lnTo>
                  <a:lnTo>
                    <a:pt x="1828800" y="457200"/>
                  </a:lnTo>
                  <a:lnTo>
                    <a:pt x="0" y="4572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1470" y="4941570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57976" y="4182617"/>
          <a:ext cx="2087880" cy="1657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88">
                <a:tc>
                  <a:txBody>
                    <a:bodyPr/>
                    <a:lstStyle/>
                    <a:p>
                      <a:pPr marL="14604"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4,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5,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6,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7,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8,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48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9,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11,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pPr marL="14604"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13,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15,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26413" y="4210430"/>
            <a:ext cx="1905000" cy="115570"/>
          </a:xfrm>
          <a:custGeom>
            <a:avLst/>
            <a:gdLst/>
            <a:ahLst/>
            <a:cxnLst/>
            <a:rect l="l" t="t" r="r" b="b"/>
            <a:pathLst>
              <a:path w="1905000" h="115570">
                <a:moveTo>
                  <a:pt x="1859570" y="57531"/>
                </a:moveTo>
                <a:lnTo>
                  <a:pt x="1800352" y="92075"/>
                </a:lnTo>
                <a:lnTo>
                  <a:pt x="1795018" y="95250"/>
                </a:lnTo>
                <a:lnTo>
                  <a:pt x="1793113" y="102235"/>
                </a:lnTo>
                <a:lnTo>
                  <a:pt x="1799463" y="113157"/>
                </a:lnTo>
                <a:lnTo>
                  <a:pt x="1806448" y="115062"/>
                </a:lnTo>
                <a:lnTo>
                  <a:pt x="1885420" y="68961"/>
                </a:lnTo>
                <a:lnTo>
                  <a:pt x="1882394" y="68961"/>
                </a:lnTo>
                <a:lnTo>
                  <a:pt x="1882394" y="67437"/>
                </a:lnTo>
                <a:lnTo>
                  <a:pt x="1876552" y="67437"/>
                </a:lnTo>
                <a:lnTo>
                  <a:pt x="1859570" y="57531"/>
                </a:lnTo>
                <a:close/>
              </a:path>
              <a:path w="1905000" h="115570">
                <a:moveTo>
                  <a:pt x="1839976" y="46101"/>
                </a:moveTo>
                <a:lnTo>
                  <a:pt x="0" y="46101"/>
                </a:lnTo>
                <a:lnTo>
                  <a:pt x="0" y="68961"/>
                </a:lnTo>
                <a:lnTo>
                  <a:pt x="1839976" y="68961"/>
                </a:lnTo>
                <a:lnTo>
                  <a:pt x="1859570" y="57531"/>
                </a:lnTo>
                <a:lnTo>
                  <a:pt x="1839976" y="46101"/>
                </a:lnTo>
                <a:close/>
              </a:path>
              <a:path w="1905000" h="115570">
                <a:moveTo>
                  <a:pt x="1885424" y="46101"/>
                </a:moveTo>
                <a:lnTo>
                  <a:pt x="1882394" y="46101"/>
                </a:lnTo>
                <a:lnTo>
                  <a:pt x="1882394" y="68961"/>
                </a:lnTo>
                <a:lnTo>
                  <a:pt x="1885420" y="68961"/>
                </a:lnTo>
                <a:lnTo>
                  <a:pt x="1905000" y="57531"/>
                </a:lnTo>
                <a:lnTo>
                  <a:pt x="1885424" y="46101"/>
                </a:lnTo>
                <a:close/>
              </a:path>
              <a:path w="1905000" h="115570">
                <a:moveTo>
                  <a:pt x="1876552" y="47625"/>
                </a:moveTo>
                <a:lnTo>
                  <a:pt x="1859570" y="57531"/>
                </a:lnTo>
                <a:lnTo>
                  <a:pt x="1876552" y="67437"/>
                </a:lnTo>
                <a:lnTo>
                  <a:pt x="1876552" y="47625"/>
                </a:lnTo>
                <a:close/>
              </a:path>
              <a:path w="1905000" h="115570">
                <a:moveTo>
                  <a:pt x="1882394" y="47625"/>
                </a:moveTo>
                <a:lnTo>
                  <a:pt x="1876552" y="47625"/>
                </a:lnTo>
                <a:lnTo>
                  <a:pt x="1876552" y="67437"/>
                </a:lnTo>
                <a:lnTo>
                  <a:pt x="1882394" y="67437"/>
                </a:lnTo>
                <a:lnTo>
                  <a:pt x="1882394" y="47625"/>
                </a:lnTo>
                <a:close/>
              </a:path>
              <a:path w="1905000" h="115570">
                <a:moveTo>
                  <a:pt x="1806448" y="0"/>
                </a:moveTo>
                <a:lnTo>
                  <a:pt x="1799463" y="1905"/>
                </a:lnTo>
                <a:lnTo>
                  <a:pt x="1793113" y="12827"/>
                </a:lnTo>
                <a:lnTo>
                  <a:pt x="1795018" y="19812"/>
                </a:lnTo>
                <a:lnTo>
                  <a:pt x="1800352" y="22987"/>
                </a:lnTo>
                <a:lnTo>
                  <a:pt x="1859570" y="57531"/>
                </a:lnTo>
                <a:lnTo>
                  <a:pt x="1876552" y="47625"/>
                </a:lnTo>
                <a:lnTo>
                  <a:pt x="1882394" y="47625"/>
                </a:lnTo>
                <a:lnTo>
                  <a:pt x="1882394" y="46101"/>
                </a:lnTo>
                <a:lnTo>
                  <a:pt x="1885424" y="46101"/>
                </a:lnTo>
                <a:lnTo>
                  <a:pt x="1806448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8982" y="4667630"/>
            <a:ext cx="1905000" cy="115570"/>
          </a:xfrm>
          <a:custGeom>
            <a:avLst/>
            <a:gdLst/>
            <a:ahLst/>
            <a:cxnLst/>
            <a:rect l="l" t="t" r="r" b="b"/>
            <a:pathLst>
              <a:path w="1905000" h="115570">
                <a:moveTo>
                  <a:pt x="1859570" y="57531"/>
                </a:moveTo>
                <a:lnTo>
                  <a:pt x="1800352" y="92075"/>
                </a:lnTo>
                <a:lnTo>
                  <a:pt x="1795018" y="95250"/>
                </a:lnTo>
                <a:lnTo>
                  <a:pt x="1793113" y="102235"/>
                </a:lnTo>
                <a:lnTo>
                  <a:pt x="1799463" y="113157"/>
                </a:lnTo>
                <a:lnTo>
                  <a:pt x="1806448" y="115062"/>
                </a:lnTo>
                <a:lnTo>
                  <a:pt x="1885420" y="68961"/>
                </a:lnTo>
                <a:lnTo>
                  <a:pt x="1882394" y="68961"/>
                </a:lnTo>
                <a:lnTo>
                  <a:pt x="1882394" y="67437"/>
                </a:lnTo>
                <a:lnTo>
                  <a:pt x="1876552" y="67437"/>
                </a:lnTo>
                <a:lnTo>
                  <a:pt x="1859570" y="57531"/>
                </a:lnTo>
                <a:close/>
              </a:path>
              <a:path w="1905000" h="115570">
                <a:moveTo>
                  <a:pt x="1839975" y="46101"/>
                </a:moveTo>
                <a:lnTo>
                  <a:pt x="0" y="46101"/>
                </a:lnTo>
                <a:lnTo>
                  <a:pt x="0" y="68961"/>
                </a:lnTo>
                <a:lnTo>
                  <a:pt x="1839975" y="68961"/>
                </a:lnTo>
                <a:lnTo>
                  <a:pt x="1859570" y="57531"/>
                </a:lnTo>
                <a:lnTo>
                  <a:pt x="1839975" y="46101"/>
                </a:lnTo>
                <a:close/>
              </a:path>
              <a:path w="1905000" h="115570">
                <a:moveTo>
                  <a:pt x="1885424" y="46101"/>
                </a:moveTo>
                <a:lnTo>
                  <a:pt x="1882394" y="46101"/>
                </a:lnTo>
                <a:lnTo>
                  <a:pt x="1882394" y="68961"/>
                </a:lnTo>
                <a:lnTo>
                  <a:pt x="1885420" y="68961"/>
                </a:lnTo>
                <a:lnTo>
                  <a:pt x="1905000" y="57531"/>
                </a:lnTo>
                <a:lnTo>
                  <a:pt x="1885424" y="46101"/>
                </a:lnTo>
                <a:close/>
              </a:path>
              <a:path w="1905000" h="115570">
                <a:moveTo>
                  <a:pt x="1876552" y="47625"/>
                </a:moveTo>
                <a:lnTo>
                  <a:pt x="1859570" y="57531"/>
                </a:lnTo>
                <a:lnTo>
                  <a:pt x="1876552" y="67437"/>
                </a:lnTo>
                <a:lnTo>
                  <a:pt x="1876552" y="47625"/>
                </a:lnTo>
                <a:close/>
              </a:path>
              <a:path w="1905000" h="115570">
                <a:moveTo>
                  <a:pt x="1882394" y="47625"/>
                </a:moveTo>
                <a:lnTo>
                  <a:pt x="1876552" y="47625"/>
                </a:lnTo>
                <a:lnTo>
                  <a:pt x="1876552" y="67437"/>
                </a:lnTo>
                <a:lnTo>
                  <a:pt x="1882394" y="67437"/>
                </a:lnTo>
                <a:lnTo>
                  <a:pt x="1882394" y="47625"/>
                </a:lnTo>
                <a:close/>
              </a:path>
              <a:path w="1905000" h="115570">
                <a:moveTo>
                  <a:pt x="1806448" y="0"/>
                </a:moveTo>
                <a:lnTo>
                  <a:pt x="1799463" y="1905"/>
                </a:lnTo>
                <a:lnTo>
                  <a:pt x="1793113" y="12827"/>
                </a:lnTo>
                <a:lnTo>
                  <a:pt x="1795018" y="19812"/>
                </a:lnTo>
                <a:lnTo>
                  <a:pt x="1800352" y="22987"/>
                </a:lnTo>
                <a:lnTo>
                  <a:pt x="1859570" y="57531"/>
                </a:lnTo>
                <a:lnTo>
                  <a:pt x="1876552" y="47625"/>
                </a:lnTo>
                <a:lnTo>
                  <a:pt x="1882394" y="47625"/>
                </a:lnTo>
                <a:lnTo>
                  <a:pt x="1882394" y="46101"/>
                </a:lnTo>
                <a:lnTo>
                  <a:pt x="1885424" y="46101"/>
                </a:lnTo>
                <a:lnTo>
                  <a:pt x="1806448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3741" y="5173598"/>
            <a:ext cx="1905000" cy="115570"/>
          </a:xfrm>
          <a:custGeom>
            <a:avLst/>
            <a:gdLst/>
            <a:ahLst/>
            <a:cxnLst/>
            <a:rect l="l" t="t" r="r" b="b"/>
            <a:pathLst>
              <a:path w="1905000" h="115570">
                <a:moveTo>
                  <a:pt x="1859570" y="57531"/>
                </a:moveTo>
                <a:lnTo>
                  <a:pt x="1800352" y="92075"/>
                </a:lnTo>
                <a:lnTo>
                  <a:pt x="1795018" y="95250"/>
                </a:lnTo>
                <a:lnTo>
                  <a:pt x="1793113" y="102234"/>
                </a:lnTo>
                <a:lnTo>
                  <a:pt x="1799463" y="113156"/>
                </a:lnTo>
                <a:lnTo>
                  <a:pt x="1806448" y="115062"/>
                </a:lnTo>
                <a:lnTo>
                  <a:pt x="1885420" y="68960"/>
                </a:lnTo>
                <a:lnTo>
                  <a:pt x="1882394" y="68960"/>
                </a:lnTo>
                <a:lnTo>
                  <a:pt x="1882394" y="67437"/>
                </a:lnTo>
                <a:lnTo>
                  <a:pt x="1876552" y="67437"/>
                </a:lnTo>
                <a:lnTo>
                  <a:pt x="1859570" y="57531"/>
                </a:lnTo>
                <a:close/>
              </a:path>
              <a:path w="1905000" h="115570">
                <a:moveTo>
                  <a:pt x="1839976" y="46100"/>
                </a:moveTo>
                <a:lnTo>
                  <a:pt x="0" y="46100"/>
                </a:lnTo>
                <a:lnTo>
                  <a:pt x="0" y="68960"/>
                </a:lnTo>
                <a:lnTo>
                  <a:pt x="1839976" y="68960"/>
                </a:lnTo>
                <a:lnTo>
                  <a:pt x="1859570" y="57531"/>
                </a:lnTo>
                <a:lnTo>
                  <a:pt x="1839976" y="46100"/>
                </a:lnTo>
                <a:close/>
              </a:path>
              <a:path w="1905000" h="115570">
                <a:moveTo>
                  <a:pt x="1885424" y="46100"/>
                </a:moveTo>
                <a:lnTo>
                  <a:pt x="1882394" y="46100"/>
                </a:lnTo>
                <a:lnTo>
                  <a:pt x="1882394" y="68960"/>
                </a:lnTo>
                <a:lnTo>
                  <a:pt x="1885420" y="68960"/>
                </a:lnTo>
                <a:lnTo>
                  <a:pt x="1905000" y="57531"/>
                </a:lnTo>
                <a:lnTo>
                  <a:pt x="1885424" y="46100"/>
                </a:lnTo>
                <a:close/>
              </a:path>
              <a:path w="1905000" h="115570">
                <a:moveTo>
                  <a:pt x="1876552" y="47625"/>
                </a:moveTo>
                <a:lnTo>
                  <a:pt x="1859570" y="57531"/>
                </a:lnTo>
                <a:lnTo>
                  <a:pt x="1876552" y="67437"/>
                </a:lnTo>
                <a:lnTo>
                  <a:pt x="1876552" y="47625"/>
                </a:lnTo>
                <a:close/>
              </a:path>
              <a:path w="1905000" h="115570">
                <a:moveTo>
                  <a:pt x="1882394" y="47625"/>
                </a:moveTo>
                <a:lnTo>
                  <a:pt x="1876552" y="47625"/>
                </a:lnTo>
                <a:lnTo>
                  <a:pt x="1876552" y="67437"/>
                </a:lnTo>
                <a:lnTo>
                  <a:pt x="1882394" y="67437"/>
                </a:lnTo>
                <a:lnTo>
                  <a:pt x="1882394" y="47625"/>
                </a:lnTo>
                <a:close/>
              </a:path>
              <a:path w="1905000" h="115570">
                <a:moveTo>
                  <a:pt x="1806448" y="0"/>
                </a:moveTo>
                <a:lnTo>
                  <a:pt x="1799463" y="1905"/>
                </a:lnTo>
                <a:lnTo>
                  <a:pt x="1793113" y="12826"/>
                </a:lnTo>
                <a:lnTo>
                  <a:pt x="1795018" y="19812"/>
                </a:lnTo>
                <a:lnTo>
                  <a:pt x="1800352" y="22987"/>
                </a:lnTo>
                <a:lnTo>
                  <a:pt x="1859570" y="57531"/>
                </a:lnTo>
                <a:lnTo>
                  <a:pt x="1876552" y="47625"/>
                </a:lnTo>
                <a:lnTo>
                  <a:pt x="1882394" y="47625"/>
                </a:lnTo>
                <a:lnTo>
                  <a:pt x="1882394" y="46100"/>
                </a:lnTo>
                <a:lnTo>
                  <a:pt x="1885424" y="46100"/>
                </a:lnTo>
                <a:lnTo>
                  <a:pt x="1806448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2697" y="5630824"/>
            <a:ext cx="1905000" cy="115570"/>
          </a:xfrm>
          <a:custGeom>
            <a:avLst/>
            <a:gdLst/>
            <a:ahLst/>
            <a:cxnLst/>
            <a:rect l="l" t="t" r="r" b="b"/>
            <a:pathLst>
              <a:path w="1905000" h="115570">
                <a:moveTo>
                  <a:pt x="1859635" y="57505"/>
                </a:moveTo>
                <a:lnTo>
                  <a:pt x="1800352" y="92087"/>
                </a:lnTo>
                <a:lnTo>
                  <a:pt x="1795018" y="95262"/>
                </a:lnTo>
                <a:lnTo>
                  <a:pt x="1793113" y="102260"/>
                </a:lnTo>
                <a:lnTo>
                  <a:pt x="1799463" y="113169"/>
                </a:lnTo>
                <a:lnTo>
                  <a:pt x="1806448" y="115011"/>
                </a:lnTo>
                <a:lnTo>
                  <a:pt x="1885411" y="68935"/>
                </a:lnTo>
                <a:lnTo>
                  <a:pt x="1882394" y="68935"/>
                </a:lnTo>
                <a:lnTo>
                  <a:pt x="1882394" y="67373"/>
                </a:lnTo>
                <a:lnTo>
                  <a:pt x="1876552" y="67373"/>
                </a:lnTo>
                <a:lnTo>
                  <a:pt x="1859635" y="57505"/>
                </a:lnTo>
                <a:close/>
              </a:path>
              <a:path w="1905000" h="115570">
                <a:moveTo>
                  <a:pt x="1840041" y="46075"/>
                </a:moveTo>
                <a:lnTo>
                  <a:pt x="0" y="46075"/>
                </a:lnTo>
                <a:lnTo>
                  <a:pt x="0" y="68935"/>
                </a:lnTo>
                <a:lnTo>
                  <a:pt x="1840041" y="68935"/>
                </a:lnTo>
                <a:lnTo>
                  <a:pt x="1859635" y="57505"/>
                </a:lnTo>
                <a:lnTo>
                  <a:pt x="1840041" y="46075"/>
                </a:lnTo>
                <a:close/>
              </a:path>
              <a:path w="1905000" h="115570">
                <a:moveTo>
                  <a:pt x="1885411" y="46075"/>
                </a:moveTo>
                <a:lnTo>
                  <a:pt x="1882394" y="46075"/>
                </a:lnTo>
                <a:lnTo>
                  <a:pt x="1882394" y="68935"/>
                </a:lnTo>
                <a:lnTo>
                  <a:pt x="1885411" y="68935"/>
                </a:lnTo>
                <a:lnTo>
                  <a:pt x="1905000" y="57505"/>
                </a:lnTo>
                <a:lnTo>
                  <a:pt x="1885411" y="46075"/>
                </a:lnTo>
                <a:close/>
              </a:path>
              <a:path w="1905000" h="115570">
                <a:moveTo>
                  <a:pt x="1876552" y="47637"/>
                </a:moveTo>
                <a:lnTo>
                  <a:pt x="1859635" y="57505"/>
                </a:lnTo>
                <a:lnTo>
                  <a:pt x="1876552" y="67373"/>
                </a:lnTo>
                <a:lnTo>
                  <a:pt x="1876552" y="47637"/>
                </a:lnTo>
                <a:close/>
              </a:path>
              <a:path w="1905000" h="115570">
                <a:moveTo>
                  <a:pt x="1882394" y="47637"/>
                </a:moveTo>
                <a:lnTo>
                  <a:pt x="1876552" y="47637"/>
                </a:lnTo>
                <a:lnTo>
                  <a:pt x="1876552" y="67373"/>
                </a:lnTo>
                <a:lnTo>
                  <a:pt x="1882394" y="67373"/>
                </a:lnTo>
                <a:lnTo>
                  <a:pt x="1882394" y="47637"/>
                </a:lnTo>
                <a:close/>
              </a:path>
              <a:path w="1905000" h="115570">
                <a:moveTo>
                  <a:pt x="1806448" y="0"/>
                </a:moveTo>
                <a:lnTo>
                  <a:pt x="1799463" y="1841"/>
                </a:lnTo>
                <a:lnTo>
                  <a:pt x="1793113" y="12750"/>
                </a:lnTo>
                <a:lnTo>
                  <a:pt x="1795018" y="19748"/>
                </a:lnTo>
                <a:lnTo>
                  <a:pt x="1800352" y="22923"/>
                </a:lnTo>
                <a:lnTo>
                  <a:pt x="1859635" y="57505"/>
                </a:lnTo>
                <a:lnTo>
                  <a:pt x="1876552" y="47637"/>
                </a:lnTo>
                <a:lnTo>
                  <a:pt x="1882394" y="47637"/>
                </a:lnTo>
                <a:lnTo>
                  <a:pt x="1882394" y="46075"/>
                </a:lnTo>
                <a:lnTo>
                  <a:pt x="1885411" y="46075"/>
                </a:lnTo>
                <a:lnTo>
                  <a:pt x="1806448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3400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30" y="57150"/>
            <a:ext cx="8547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B80000"/>
                </a:solidFill>
              </a:rPr>
              <a:t>(Nested</a:t>
            </a:r>
            <a:r>
              <a:rPr sz="4400" spc="-10" dirty="0">
                <a:solidFill>
                  <a:srgbClr val="B80000"/>
                </a:solidFill>
              </a:rPr>
              <a:t> Loops)</a:t>
            </a:r>
            <a:r>
              <a:rPr sz="4400" spc="5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–</a:t>
            </a:r>
            <a:r>
              <a:rPr sz="4400" spc="-15" dirty="0">
                <a:solidFill>
                  <a:srgbClr val="B80000"/>
                </a:solidFill>
              </a:rPr>
              <a:t> </a:t>
            </a:r>
            <a:r>
              <a:rPr sz="4400" spc="-10" dirty="0">
                <a:solidFill>
                  <a:srgbClr val="B80000"/>
                </a:solidFill>
              </a:rPr>
              <a:t>Example</a:t>
            </a:r>
            <a:r>
              <a:rPr sz="4400" spc="-5" dirty="0">
                <a:solidFill>
                  <a:srgbClr val="B80000"/>
                </a:solidFill>
              </a:rPr>
              <a:t> </a:t>
            </a:r>
            <a:r>
              <a:rPr sz="4400" spc="-25" dirty="0">
                <a:solidFill>
                  <a:srgbClr val="B80000"/>
                </a:solidFill>
              </a:rPr>
              <a:t>Program-2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4939" y="1001013"/>
            <a:ext cx="873823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 by 5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(5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Columns,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and 5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Rows).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r>
              <a:rPr kumimoji="0" sz="2800" b="0" i="0" u="none" strike="noStrike" kern="1200" cap="none" spc="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enter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element.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6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Coulmn-wise.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heavy" strike="noStrike" kern="1200" cap="none" spc="-10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Example: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882396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8050" y="4184650"/>
          <a:ext cx="20574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493008" y="4788408"/>
            <a:ext cx="2159635" cy="635635"/>
            <a:chOff x="3493008" y="4788408"/>
            <a:chExt cx="2159635" cy="635635"/>
          </a:xfrm>
        </p:grpSpPr>
        <p:sp>
          <p:nvSpPr>
            <p:cNvPr id="7" name="object 7"/>
            <p:cNvSpPr/>
            <p:nvPr/>
          </p:nvSpPr>
          <p:spPr>
            <a:xfrm>
              <a:off x="3505962" y="4801362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828800" y="0"/>
                  </a:moveTo>
                  <a:lnTo>
                    <a:pt x="1828800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609600"/>
                  </a:lnTo>
                  <a:lnTo>
                    <a:pt x="21336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05962" y="4801362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0" y="152400"/>
                  </a:moveTo>
                  <a:lnTo>
                    <a:pt x="1828800" y="152400"/>
                  </a:lnTo>
                  <a:lnTo>
                    <a:pt x="1828800" y="0"/>
                  </a:lnTo>
                  <a:lnTo>
                    <a:pt x="2133600" y="304800"/>
                  </a:lnTo>
                  <a:lnTo>
                    <a:pt x="1828800" y="609600"/>
                  </a:lnTo>
                  <a:lnTo>
                    <a:pt x="1828800" y="457200"/>
                  </a:lnTo>
                  <a:lnTo>
                    <a:pt x="0" y="4572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1470" y="4941570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15888" y="4182617"/>
          <a:ext cx="2030730" cy="1657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88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5,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9,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13,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6,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7,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11,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15,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4,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8,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215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81456" y="4191761"/>
            <a:ext cx="115570" cy="1870710"/>
          </a:xfrm>
          <a:custGeom>
            <a:avLst/>
            <a:gdLst/>
            <a:ahLst/>
            <a:cxnLst/>
            <a:rect l="l" t="t" r="r" b="b"/>
            <a:pathLst>
              <a:path w="115569" h="1870710">
                <a:moveTo>
                  <a:pt x="12750" y="1758480"/>
                </a:moveTo>
                <a:lnTo>
                  <a:pt x="1841" y="1764842"/>
                </a:lnTo>
                <a:lnTo>
                  <a:pt x="0" y="1771840"/>
                </a:lnTo>
                <a:lnTo>
                  <a:pt x="57505" y="1870417"/>
                </a:lnTo>
                <a:lnTo>
                  <a:pt x="70729" y="1847748"/>
                </a:lnTo>
                <a:lnTo>
                  <a:pt x="46075" y="1847748"/>
                </a:lnTo>
                <a:lnTo>
                  <a:pt x="46075" y="1805456"/>
                </a:lnTo>
                <a:lnTo>
                  <a:pt x="19748" y="1760321"/>
                </a:lnTo>
                <a:lnTo>
                  <a:pt x="12750" y="1758480"/>
                </a:lnTo>
                <a:close/>
              </a:path>
              <a:path w="115569" h="1870710">
                <a:moveTo>
                  <a:pt x="46075" y="1805456"/>
                </a:moveTo>
                <a:lnTo>
                  <a:pt x="46075" y="1847748"/>
                </a:lnTo>
                <a:lnTo>
                  <a:pt x="68935" y="1847748"/>
                </a:lnTo>
                <a:lnTo>
                  <a:pt x="68935" y="1841969"/>
                </a:lnTo>
                <a:lnTo>
                  <a:pt x="47637" y="1841969"/>
                </a:lnTo>
                <a:lnTo>
                  <a:pt x="57505" y="1825052"/>
                </a:lnTo>
                <a:lnTo>
                  <a:pt x="46075" y="1805456"/>
                </a:lnTo>
                <a:close/>
              </a:path>
              <a:path w="115569" h="1870710">
                <a:moveTo>
                  <a:pt x="102260" y="1758480"/>
                </a:moveTo>
                <a:lnTo>
                  <a:pt x="95262" y="1760321"/>
                </a:lnTo>
                <a:lnTo>
                  <a:pt x="68935" y="1805456"/>
                </a:lnTo>
                <a:lnTo>
                  <a:pt x="68935" y="1847748"/>
                </a:lnTo>
                <a:lnTo>
                  <a:pt x="70729" y="1847748"/>
                </a:lnTo>
                <a:lnTo>
                  <a:pt x="115011" y="1771840"/>
                </a:lnTo>
                <a:lnTo>
                  <a:pt x="113169" y="1764842"/>
                </a:lnTo>
                <a:lnTo>
                  <a:pt x="102260" y="1758480"/>
                </a:lnTo>
                <a:close/>
              </a:path>
              <a:path w="115569" h="1870710">
                <a:moveTo>
                  <a:pt x="57505" y="1825052"/>
                </a:moveTo>
                <a:lnTo>
                  <a:pt x="47637" y="1841969"/>
                </a:lnTo>
                <a:lnTo>
                  <a:pt x="67373" y="1841969"/>
                </a:lnTo>
                <a:lnTo>
                  <a:pt x="57505" y="1825052"/>
                </a:lnTo>
                <a:close/>
              </a:path>
              <a:path w="115569" h="1870710">
                <a:moveTo>
                  <a:pt x="68935" y="1805456"/>
                </a:moveTo>
                <a:lnTo>
                  <a:pt x="57505" y="1825052"/>
                </a:lnTo>
                <a:lnTo>
                  <a:pt x="67373" y="1841969"/>
                </a:lnTo>
                <a:lnTo>
                  <a:pt x="68935" y="1841969"/>
                </a:lnTo>
                <a:lnTo>
                  <a:pt x="68935" y="1805456"/>
                </a:lnTo>
                <a:close/>
              </a:path>
              <a:path w="115569" h="1870710">
                <a:moveTo>
                  <a:pt x="68935" y="0"/>
                </a:moveTo>
                <a:lnTo>
                  <a:pt x="46075" y="0"/>
                </a:lnTo>
                <a:lnTo>
                  <a:pt x="46075" y="1805456"/>
                </a:lnTo>
                <a:lnTo>
                  <a:pt x="57505" y="1825052"/>
                </a:lnTo>
                <a:lnTo>
                  <a:pt x="68935" y="1805456"/>
                </a:lnTo>
                <a:lnTo>
                  <a:pt x="68935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7230" y="4191761"/>
            <a:ext cx="115570" cy="1870710"/>
          </a:xfrm>
          <a:custGeom>
            <a:avLst/>
            <a:gdLst/>
            <a:ahLst/>
            <a:cxnLst/>
            <a:rect l="l" t="t" r="r" b="b"/>
            <a:pathLst>
              <a:path w="115569" h="1870710">
                <a:moveTo>
                  <a:pt x="12827" y="1758480"/>
                </a:moveTo>
                <a:lnTo>
                  <a:pt x="1905" y="1764842"/>
                </a:lnTo>
                <a:lnTo>
                  <a:pt x="0" y="1771840"/>
                </a:lnTo>
                <a:lnTo>
                  <a:pt x="57531" y="1870417"/>
                </a:lnTo>
                <a:lnTo>
                  <a:pt x="70761" y="1847748"/>
                </a:lnTo>
                <a:lnTo>
                  <a:pt x="46100" y="1847748"/>
                </a:lnTo>
                <a:lnTo>
                  <a:pt x="46100" y="1805391"/>
                </a:lnTo>
                <a:lnTo>
                  <a:pt x="19812" y="1760321"/>
                </a:lnTo>
                <a:lnTo>
                  <a:pt x="12827" y="1758480"/>
                </a:lnTo>
                <a:close/>
              </a:path>
              <a:path w="115569" h="1870710">
                <a:moveTo>
                  <a:pt x="46101" y="1805391"/>
                </a:moveTo>
                <a:lnTo>
                  <a:pt x="46100" y="1847748"/>
                </a:lnTo>
                <a:lnTo>
                  <a:pt x="68960" y="1847748"/>
                </a:lnTo>
                <a:lnTo>
                  <a:pt x="68960" y="1841969"/>
                </a:lnTo>
                <a:lnTo>
                  <a:pt x="47625" y="1841969"/>
                </a:lnTo>
                <a:lnTo>
                  <a:pt x="57531" y="1824987"/>
                </a:lnTo>
                <a:lnTo>
                  <a:pt x="46101" y="1805391"/>
                </a:lnTo>
                <a:close/>
              </a:path>
              <a:path w="115569" h="1870710">
                <a:moveTo>
                  <a:pt x="102234" y="1758480"/>
                </a:moveTo>
                <a:lnTo>
                  <a:pt x="95250" y="1760321"/>
                </a:lnTo>
                <a:lnTo>
                  <a:pt x="68960" y="1805391"/>
                </a:lnTo>
                <a:lnTo>
                  <a:pt x="68960" y="1847748"/>
                </a:lnTo>
                <a:lnTo>
                  <a:pt x="70761" y="1847748"/>
                </a:lnTo>
                <a:lnTo>
                  <a:pt x="115062" y="1771840"/>
                </a:lnTo>
                <a:lnTo>
                  <a:pt x="113156" y="1764842"/>
                </a:lnTo>
                <a:lnTo>
                  <a:pt x="102234" y="1758480"/>
                </a:lnTo>
                <a:close/>
              </a:path>
              <a:path w="115569" h="1870710">
                <a:moveTo>
                  <a:pt x="57531" y="1824987"/>
                </a:moveTo>
                <a:lnTo>
                  <a:pt x="47625" y="1841969"/>
                </a:lnTo>
                <a:lnTo>
                  <a:pt x="67437" y="1841969"/>
                </a:lnTo>
                <a:lnTo>
                  <a:pt x="57531" y="1824987"/>
                </a:lnTo>
                <a:close/>
              </a:path>
              <a:path w="115569" h="1870710">
                <a:moveTo>
                  <a:pt x="68960" y="1805391"/>
                </a:moveTo>
                <a:lnTo>
                  <a:pt x="57531" y="1824987"/>
                </a:lnTo>
                <a:lnTo>
                  <a:pt x="67437" y="1841969"/>
                </a:lnTo>
                <a:lnTo>
                  <a:pt x="68960" y="1841969"/>
                </a:lnTo>
                <a:lnTo>
                  <a:pt x="68960" y="1805391"/>
                </a:lnTo>
                <a:close/>
              </a:path>
              <a:path w="115569" h="1870710">
                <a:moveTo>
                  <a:pt x="68960" y="0"/>
                </a:moveTo>
                <a:lnTo>
                  <a:pt x="46100" y="0"/>
                </a:lnTo>
                <a:lnTo>
                  <a:pt x="46101" y="1805391"/>
                </a:lnTo>
                <a:lnTo>
                  <a:pt x="57531" y="1824987"/>
                </a:lnTo>
                <a:lnTo>
                  <a:pt x="68960" y="1805391"/>
                </a:lnTo>
                <a:lnTo>
                  <a:pt x="68960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45767" y="4226814"/>
            <a:ext cx="115570" cy="1870710"/>
          </a:xfrm>
          <a:custGeom>
            <a:avLst/>
            <a:gdLst/>
            <a:ahLst/>
            <a:cxnLst/>
            <a:rect l="l" t="t" r="r" b="b"/>
            <a:pathLst>
              <a:path w="115569" h="1870710">
                <a:moveTo>
                  <a:pt x="12826" y="1758480"/>
                </a:moveTo>
                <a:lnTo>
                  <a:pt x="1905" y="1764842"/>
                </a:lnTo>
                <a:lnTo>
                  <a:pt x="0" y="1771840"/>
                </a:lnTo>
                <a:lnTo>
                  <a:pt x="57531" y="1870417"/>
                </a:lnTo>
                <a:lnTo>
                  <a:pt x="70761" y="1847748"/>
                </a:lnTo>
                <a:lnTo>
                  <a:pt x="46100" y="1847748"/>
                </a:lnTo>
                <a:lnTo>
                  <a:pt x="46100" y="1805391"/>
                </a:lnTo>
                <a:lnTo>
                  <a:pt x="19812" y="1760321"/>
                </a:lnTo>
                <a:lnTo>
                  <a:pt x="12826" y="1758480"/>
                </a:lnTo>
                <a:close/>
              </a:path>
              <a:path w="115569" h="1870710">
                <a:moveTo>
                  <a:pt x="46101" y="1805391"/>
                </a:moveTo>
                <a:lnTo>
                  <a:pt x="46100" y="1847748"/>
                </a:lnTo>
                <a:lnTo>
                  <a:pt x="68960" y="1847748"/>
                </a:lnTo>
                <a:lnTo>
                  <a:pt x="68960" y="1841969"/>
                </a:lnTo>
                <a:lnTo>
                  <a:pt x="47625" y="1841969"/>
                </a:lnTo>
                <a:lnTo>
                  <a:pt x="57531" y="1824987"/>
                </a:lnTo>
                <a:lnTo>
                  <a:pt x="46101" y="1805391"/>
                </a:lnTo>
                <a:close/>
              </a:path>
              <a:path w="115569" h="1870710">
                <a:moveTo>
                  <a:pt x="102234" y="1758480"/>
                </a:moveTo>
                <a:lnTo>
                  <a:pt x="95250" y="1760321"/>
                </a:lnTo>
                <a:lnTo>
                  <a:pt x="68960" y="1805391"/>
                </a:lnTo>
                <a:lnTo>
                  <a:pt x="68960" y="1847748"/>
                </a:lnTo>
                <a:lnTo>
                  <a:pt x="70761" y="1847748"/>
                </a:lnTo>
                <a:lnTo>
                  <a:pt x="115062" y="1771840"/>
                </a:lnTo>
                <a:lnTo>
                  <a:pt x="113156" y="1764842"/>
                </a:lnTo>
                <a:lnTo>
                  <a:pt x="102234" y="1758480"/>
                </a:lnTo>
                <a:close/>
              </a:path>
              <a:path w="115569" h="1870710">
                <a:moveTo>
                  <a:pt x="57531" y="1824987"/>
                </a:moveTo>
                <a:lnTo>
                  <a:pt x="47625" y="1841969"/>
                </a:lnTo>
                <a:lnTo>
                  <a:pt x="67437" y="1841969"/>
                </a:lnTo>
                <a:lnTo>
                  <a:pt x="57531" y="1824987"/>
                </a:lnTo>
                <a:close/>
              </a:path>
              <a:path w="115569" h="1870710">
                <a:moveTo>
                  <a:pt x="68960" y="1805391"/>
                </a:moveTo>
                <a:lnTo>
                  <a:pt x="57531" y="1824987"/>
                </a:lnTo>
                <a:lnTo>
                  <a:pt x="67437" y="1841969"/>
                </a:lnTo>
                <a:lnTo>
                  <a:pt x="68960" y="1841969"/>
                </a:lnTo>
                <a:lnTo>
                  <a:pt x="68960" y="1805391"/>
                </a:lnTo>
                <a:close/>
              </a:path>
              <a:path w="115569" h="1870710">
                <a:moveTo>
                  <a:pt x="68960" y="0"/>
                </a:moveTo>
                <a:lnTo>
                  <a:pt x="46100" y="0"/>
                </a:lnTo>
                <a:lnTo>
                  <a:pt x="46101" y="1805391"/>
                </a:lnTo>
                <a:lnTo>
                  <a:pt x="57531" y="1824987"/>
                </a:lnTo>
                <a:lnTo>
                  <a:pt x="68960" y="1805391"/>
                </a:lnTo>
                <a:lnTo>
                  <a:pt x="68960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7830" y="4191761"/>
            <a:ext cx="115570" cy="1870710"/>
          </a:xfrm>
          <a:custGeom>
            <a:avLst/>
            <a:gdLst/>
            <a:ahLst/>
            <a:cxnLst/>
            <a:rect l="l" t="t" r="r" b="b"/>
            <a:pathLst>
              <a:path w="115569" h="1870710">
                <a:moveTo>
                  <a:pt x="12826" y="1758480"/>
                </a:moveTo>
                <a:lnTo>
                  <a:pt x="1905" y="1764842"/>
                </a:lnTo>
                <a:lnTo>
                  <a:pt x="0" y="1771840"/>
                </a:lnTo>
                <a:lnTo>
                  <a:pt x="57531" y="1870417"/>
                </a:lnTo>
                <a:lnTo>
                  <a:pt x="70761" y="1847748"/>
                </a:lnTo>
                <a:lnTo>
                  <a:pt x="46100" y="1847748"/>
                </a:lnTo>
                <a:lnTo>
                  <a:pt x="46100" y="1805391"/>
                </a:lnTo>
                <a:lnTo>
                  <a:pt x="19812" y="1760321"/>
                </a:lnTo>
                <a:lnTo>
                  <a:pt x="12826" y="1758480"/>
                </a:lnTo>
                <a:close/>
              </a:path>
              <a:path w="115569" h="1870710">
                <a:moveTo>
                  <a:pt x="46100" y="1805391"/>
                </a:moveTo>
                <a:lnTo>
                  <a:pt x="46100" y="1847748"/>
                </a:lnTo>
                <a:lnTo>
                  <a:pt x="68961" y="1847748"/>
                </a:lnTo>
                <a:lnTo>
                  <a:pt x="68961" y="1841969"/>
                </a:lnTo>
                <a:lnTo>
                  <a:pt x="47625" y="1841969"/>
                </a:lnTo>
                <a:lnTo>
                  <a:pt x="57531" y="1824987"/>
                </a:lnTo>
                <a:lnTo>
                  <a:pt x="46100" y="1805391"/>
                </a:lnTo>
                <a:close/>
              </a:path>
              <a:path w="115569" h="1870710">
                <a:moveTo>
                  <a:pt x="102235" y="1758480"/>
                </a:moveTo>
                <a:lnTo>
                  <a:pt x="95250" y="1760321"/>
                </a:lnTo>
                <a:lnTo>
                  <a:pt x="68961" y="1805391"/>
                </a:lnTo>
                <a:lnTo>
                  <a:pt x="68961" y="1847748"/>
                </a:lnTo>
                <a:lnTo>
                  <a:pt x="70761" y="1847748"/>
                </a:lnTo>
                <a:lnTo>
                  <a:pt x="115062" y="1771840"/>
                </a:lnTo>
                <a:lnTo>
                  <a:pt x="113156" y="1764842"/>
                </a:lnTo>
                <a:lnTo>
                  <a:pt x="102235" y="1758480"/>
                </a:lnTo>
                <a:close/>
              </a:path>
              <a:path w="115569" h="1870710">
                <a:moveTo>
                  <a:pt x="57531" y="1824987"/>
                </a:moveTo>
                <a:lnTo>
                  <a:pt x="47625" y="1841969"/>
                </a:lnTo>
                <a:lnTo>
                  <a:pt x="67437" y="1841969"/>
                </a:lnTo>
                <a:lnTo>
                  <a:pt x="57531" y="1824987"/>
                </a:lnTo>
                <a:close/>
              </a:path>
              <a:path w="115569" h="1870710">
                <a:moveTo>
                  <a:pt x="68961" y="1805391"/>
                </a:moveTo>
                <a:lnTo>
                  <a:pt x="57531" y="1824987"/>
                </a:lnTo>
                <a:lnTo>
                  <a:pt x="67437" y="1841969"/>
                </a:lnTo>
                <a:lnTo>
                  <a:pt x="68961" y="1841969"/>
                </a:lnTo>
                <a:lnTo>
                  <a:pt x="68961" y="1805391"/>
                </a:lnTo>
                <a:close/>
              </a:path>
              <a:path w="115569" h="1870710">
                <a:moveTo>
                  <a:pt x="68961" y="0"/>
                </a:moveTo>
                <a:lnTo>
                  <a:pt x="46100" y="0"/>
                </a:lnTo>
                <a:lnTo>
                  <a:pt x="46100" y="1805391"/>
                </a:lnTo>
                <a:lnTo>
                  <a:pt x="57531" y="1824987"/>
                </a:lnTo>
                <a:lnTo>
                  <a:pt x="68961" y="1805391"/>
                </a:lnTo>
                <a:lnTo>
                  <a:pt x="68961" y="0"/>
                </a:lnTo>
                <a:close/>
              </a:path>
            </a:pathLst>
          </a:custGeom>
          <a:solidFill>
            <a:srgbClr val="B8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8413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88" y="61036"/>
            <a:ext cx="8548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B80000"/>
                </a:solidFill>
              </a:rPr>
              <a:t>(Nested </a:t>
            </a:r>
            <a:r>
              <a:rPr sz="4400" spc="-5" dirty="0">
                <a:solidFill>
                  <a:srgbClr val="B80000"/>
                </a:solidFill>
              </a:rPr>
              <a:t>Loops)</a:t>
            </a:r>
            <a:r>
              <a:rPr sz="4400" spc="-35" dirty="0">
                <a:solidFill>
                  <a:srgbClr val="B80000"/>
                </a:solidFill>
              </a:rPr>
              <a:t> </a:t>
            </a:r>
            <a:r>
              <a:rPr sz="4400" dirty="0">
                <a:solidFill>
                  <a:srgbClr val="B80000"/>
                </a:solidFill>
              </a:rPr>
              <a:t>–</a:t>
            </a:r>
            <a:r>
              <a:rPr sz="4400" spc="-20" dirty="0">
                <a:solidFill>
                  <a:srgbClr val="B80000"/>
                </a:solidFill>
              </a:rPr>
              <a:t> </a:t>
            </a:r>
            <a:r>
              <a:rPr sz="4400" spc="-10" dirty="0">
                <a:solidFill>
                  <a:srgbClr val="B80000"/>
                </a:solidFill>
              </a:rPr>
              <a:t>Example</a:t>
            </a:r>
            <a:r>
              <a:rPr sz="4400" spc="-20" dirty="0">
                <a:solidFill>
                  <a:srgbClr val="B80000"/>
                </a:solidFill>
              </a:rPr>
              <a:t> Program-3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077213"/>
            <a:ext cx="8738235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800" b="0" i="0" u="none" strike="noStrike" kern="1200" cap="none" spc="6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(10 Columns, and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Rows).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ask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values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left-diagonal elements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Example</a:t>
            </a:r>
            <a:r>
              <a:rPr kumimoji="0" sz="2400" b="1" i="0" u="heavy" strike="noStrike" kern="1200" cap="none" spc="-30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(5</a:t>
            </a:r>
            <a:r>
              <a:rPr kumimoji="0" sz="2400" b="1" i="0" u="heavy" strike="noStrike" kern="1200" cap="none" spc="-25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10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by</a:t>
            </a:r>
            <a:r>
              <a:rPr kumimoji="0" sz="2400" b="1" i="0" u="heavy" strike="noStrike" kern="1200" cap="none" spc="-20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0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5</a:t>
            </a:r>
            <a:r>
              <a:rPr kumimoji="0" sz="2400" b="1" i="0" u="heavy" strike="noStrike" kern="1200" cap="none" spc="-25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160C5C"/>
                </a:solidFill>
                <a:effectLst/>
                <a:uLnTx/>
                <a:uFill>
                  <a:solidFill>
                    <a:srgbClr val="160C5C"/>
                  </a:solidFill>
                </a:uFill>
                <a:latin typeface="Calibri"/>
                <a:ea typeface="+mn-ea"/>
                <a:cs typeface="Calibri"/>
              </a:rPr>
              <a:t>matrix):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909827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8050" y="4184650"/>
          <a:ext cx="20574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493008" y="4788408"/>
            <a:ext cx="2159635" cy="635635"/>
            <a:chOff x="3493008" y="4788408"/>
            <a:chExt cx="2159635" cy="635635"/>
          </a:xfrm>
        </p:grpSpPr>
        <p:sp>
          <p:nvSpPr>
            <p:cNvPr id="7" name="object 7"/>
            <p:cNvSpPr/>
            <p:nvPr/>
          </p:nvSpPr>
          <p:spPr>
            <a:xfrm>
              <a:off x="3505962" y="4801362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828800" y="0"/>
                  </a:moveTo>
                  <a:lnTo>
                    <a:pt x="1828800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609600"/>
                  </a:lnTo>
                  <a:lnTo>
                    <a:pt x="21336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05962" y="4801362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0" y="152400"/>
                  </a:moveTo>
                  <a:lnTo>
                    <a:pt x="1828800" y="152400"/>
                  </a:lnTo>
                  <a:lnTo>
                    <a:pt x="1828800" y="0"/>
                  </a:lnTo>
                  <a:lnTo>
                    <a:pt x="2133600" y="304800"/>
                  </a:lnTo>
                  <a:lnTo>
                    <a:pt x="1828800" y="609600"/>
                  </a:lnTo>
                  <a:lnTo>
                    <a:pt x="1828800" y="457200"/>
                  </a:lnTo>
                  <a:lnTo>
                    <a:pt x="0" y="4572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1470" y="4941570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15888" y="5041900"/>
          <a:ext cx="203073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7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6,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17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11,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74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4879"/>
            <a:ext cx="9062085" cy="45720"/>
          </a:xfrm>
          <a:custGeom>
            <a:avLst/>
            <a:gdLst/>
            <a:ahLst/>
            <a:cxnLst/>
            <a:rect l="l" t="t" r="r" b="b"/>
            <a:pathLst>
              <a:path w="9062085" h="45719">
                <a:moveTo>
                  <a:pt x="9061704" y="0"/>
                </a:moveTo>
                <a:lnTo>
                  <a:pt x="0" y="0"/>
                </a:lnTo>
                <a:lnTo>
                  <a:pt x="0" y="45720"/>
                </a:lnTo>
                <a:lnTo>
                  <a:pt x="9061704" y="45720"/>
                </a:lnTo>
                <a:lnTo>
                  <a:pt x="906170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6422" y="54305"/>
            <a:ext cx="5926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Example-4: </a:t>
            </a:r>
            <a:r>
              <a:rPr sz="4800" spc="-40" dirty="0"/>
              <a:t>Zero</a:t>
            </a:r>
            <a:r>
              <a:rPr sz="4800" spc="-5" dirty="0"/>
              <a:t> </a:t>
            </a:r>
            <a:r>
              <a:rPr sz="4800" spc="-10" dirty="0"/>
              <a:t>Matrix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11963" y="1106170"/>
            <a:ext cx="8955405" cy="21291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</a:tabLst>
              <a:defRPr/>
            </a:pP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3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(3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rows,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3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coulmns). Get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complete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matrix.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Then,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determine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whether the matrix is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“Zero”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(all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elements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zero)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0265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9141" y="62229"/>
            <a:ext cx="6128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Example-5:</a:t>
            </a:r>
            <a:r>
              <a:rPr sz="4800" spc="-20" dirty="0"/>
              <a:t> </a:t>
            </a:r>
            <a:r>
              <a:rPr sz="4800" spc="-5" dirty="0"/>
              <a:t>Coulmn</a:t>
            </a:r>
            <a:r>
              <a:rPr sz="4800" spc="-30" dirty="0"/>
              <a:t> </a:t>
            </a:r>
            <a:r>
              <a:rPr sz="4800" dirty="0"/>
              <a:t>sum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31140" y="1093089"/>
            <a:ext cx="8683625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</a:tabLst>
              <a:defRPr/>
            </a:pP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Write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4x4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(4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rows,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4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coulmns). Get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</a:t>
            </a:r>
            <a:r>
              <a:rPr kumimoji="0" sz="3000" b="0" i="0" u="none" strike="noStrike" kern="1200" cap="none" spc="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complete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matrix.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calculate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sums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 each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individual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coulmn.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82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3852</Words>
  <Application>Microsoft Office PowerPoint</Application>
  <PresentationFormat>On-screen Show (4:3)</PresentationFormat>
  <Paragraphs>902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 MT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1_Office Theme</vt:lpstr>
      <vt:lpstr>Repetition Structure</vt:lpstr>
      <vt:lpstr>Repetition Structure</vt:lpstr>
      <vt:lpstr>Loops in C++</vt:lpstr>
      <vt:lpstr>Loops</vt:lpstr>
      <vt:lpstr>for Loop</vt:lpstr>
      <vt:lpstr>for Loop - Example</vt:lpstr>
      <vt:lpstr>(for loop) -- Class Exercise-1</vt:lpstr>
      <vt:lpstr>(for loop) -- Class Exercise-2</vt:lpstr>
      <vt:lpstr>(for loop) -- Class Exercise-3</vt:lpstr>
      <vt:lpstr>for loop – Multiple Expressions</vt:lpstr>
      <vt:lpstr>(1) for loop – Multiple Expressions</vt:lpstr>
      <vt:lpstr>(1) for loop - Variable Visibility</vt:lpstr>
      <vt:lpstr>(1) for loop – optional expressions</vt:lpstr>
      <vt:lpstr>for loop</vt:lpstr>
      <vt:lpstr>while loop</vt:lpstr>
      <vt:lpstr>while loop</vt:lpstr>
      <vt:lpstr>while loop - syntax</vt:lpstr>
      <vt:lpstr>Example: Tracing a while Loop</vt:lpstr>
      <vt:lpstr>Example: Tracing a while Loop</vt:lpstr>
      <vt:lpstr>Example: Tracing a while Loop</vt:lpstr>
      <vt:lpstr>Example: Tracing a while Loop</vt:lpstr>
      <vt:lpstr>Example: Tracing a while Loop</vt:lpstr>
      <vt:lpstr>Example: Tracing a while Loop</vt:lpstr>
      <vt:lpstr>Example: Tracing a while Loop</vt:lpstr>
      <vt:lpstr>Example: Tracing a while Loop</vt:lpstr>
      <vt:lpstr>Example: Tracing a while Loop</vt:lpstr>
      <vt:lpstr>(while loop) – Example</vt:lpstr>
      <vt:lpstr>(while loop) – Example</vt:lpstr>
      <vt:lpstr>(while loop) – Example</vt:lpstr>
      <vt:lpstr>do loop</vt:lpstr>
      <vt:lpstr>do loop</vt:lpstr>
      <vt:lpstr>do while loop - Syntax</vt:lpstr>
      <vt:lpstr>do loop – Example1</vt:lpstr>
      <vt:lpstr>do loop – Example2</vt:lpstr>
      <vt:lpstr>break Statement</vt:lpstr>
      <vt:lpstr>break Statement - Examples</vt:lpstr>
      <vt:lpstr>(using break in loops) – Class Exercise 1</vt:lpstr>
      <vt:lpstr>continue Statement</vt:lpstr>
      <vt:lpstr>continue Statement - Examples</vt:lpstr>
      <vt:lpstr>(Nested Loops) Nested Repetition Structures</vt:lpstr>
      <vt:lpstr>(Nested Loops)</vt:lpstr>
      <vt:lpstr>(Nested Loops) - Examples</vt:lpstr>
      <vt:lpstr>(Nested Loops) - Examples</vt:lpstr>
      <vt:lpstr>(Nested Loops) – Exercise-1</vt:lpstr>
      <vt:lpstr>(Nested Loops) – Exercise-2</vt:lpstr>
      <vt:lpstr>(Nested Loops) – Exercise-3</vt:lpstr>
      <vt:lpstr>(Nested Loops) – Exercise-4</vt:lpstr>
      <vt:lpstr>Arrays</vt:lpstr>
      <vt:lpstr>Arrays</vt:lpstr>
      <vt:lpstr>Arrays</vt:lpstr>
      <vt:lpstr>One Dimensional Array</vt:lpstr>
      <vt:lpstr>One Dimensional Array</vt:lpstr>
      <vt:lpstr>Declaring Array Variables</vt:lpstr>
      <vt:lpstr>Input/Output of Array elements</vt:lpstr>
      <vt:lpstr>Input/Output of Array elements – Using Loops</vt:lpstr>
      <vt:lpstr>Indexed Variables</vt:lpstr>
      <vt:lpstr>No Bound Checking</vt:lpstr>
      <vt:lpstr>Arbitrary Initial Values</vt:lpstr>
      <vt:lpstr>1D Array Example</vt:lpstr>
      <vt:lpstr>Initializing an Array</vt:lpstr>
      <vt:lpstr>Implicit Size</vt:lpstr>
      <vt:lpstr>Partial Initialization</vt:lpstr>
      <vt:lpstr>Initializing arrays with random values</vt:lpstr>
      <vt:lpstr>Copying Arrays</vt:lpstr>
      <vt:lpstr>C-Strings or Character Arrays</vt:lpstr>
      <vt:lpstr>Declaration of C-Strings</vt:lpstr>
      <vt:lpstr>Initializing Character Arrays</vt:lpstr>
      <vt:lpstr>Printing Character Array</vt:lpstr>
      <vt:lpstr>Character Array (string) Input</vt:lpstr>
      <vt:lpstr>PowerPoint Presentation</vt:lpstr>
      <vt:lpstr>Example-2: Reversing an Array</vt:lpstr>
      <vt:lpstr>Example-3: Searching in Array</vt:lpstr>
      <vt:lpstr>Example-4: Searching in Array</vt:lpstr>
      <vt:lpstr>Example-5: Finding Element   (Searching) </vt:lpstr>
      <vt:lpstr>Sorting</vt:lpstr>
      <vt:lpstr>Sorting An Array</vt:lpstr>
      <vt:lpstr>Sorting An Array(Ascending)  (bubble sort)</vt:lpstr>
      <vt:lpstr>Sorting An Array(Ascending)</vt:lpstr>
      <vt:lpstr>Sorting An Array(Descending)</vt:lpstr>
      <vt:lpstr>Two Dimensional Arrays</vt:lpstr>
      <vt:lpstr>Two Dimensional Arrays</vt:lpstr>
      <vt:lpstr>Declaration and Initialization</vt:lpstr>
      <vt:lpstr>2D Array - Example</vt:lpstr>
      <vt:lpstr>Declaring 2D Arrays</vt:lpstr>
      <vt:lpstr>2D Arrays in Memory</vt:lpstr>
      <vt:lpstr>Declaring and Initializing Arrays</vt:lpstr>
      <vt:lpstr>Initialization Examples</vt:lpstr>
      <vt:lpstr>Example: Input Using cin</vt:lpstr>
      <vt:lpstr>Example: Assignment</vt:lpstr>
      <vt:lpstr>Example: Computations</vt:lpstr>
      <vt:lpstr>2D Array Example-1</vt:lpstr>
      <vt:lpstr>Outputting 2D Arrays</vt:lpstr>
      <vt:lpstr>Higher-Dimensional Arrays</vt:lpstr>
      <vt:lpstr>Larger-Dimension Arrays</vt:lpstr>
      <vt:lpstr>(Nested Loops) – Example Program-1</vt:lpstr>
      <vt:lpstr>(Nested Loops) – Example Program-2</vt:lpstr>
      <vt:lpstr>(Nested Loops) – Example Program-3</vt:lpstr>
      <vt:lpstr>Example-4: Zero Matrix</vt:lpstr>
      <vt:lpstr>Example-5: Coulmn sum</vt:lpstr>
      <vt:lpstr>Example-6: Matrix Vector</vt:lpstr>
      <vt:lpstr>Example-6: Matrix Vector-code</vt:lpstr>
      <vt:lpstr>Any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Aqib Rehman</cp:lastModifiedBy>
  <cp:revision>2</cp:revision>
  <dcterms:created xsi:type="dcterms:W3CDTF">2024-02-06T13:56:57Z</dcterms:created>
  <dcterms:modified xsi:type="dcterms:W3CDTF">2024-02-06T14:07:18Z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2024-02-06T00:00:00Z</vt:filetime>
  </property>
  <property fmtid="{D5CDD505-2E9C-101B-9397-08002B2CF9AE}" pid="5" name="Producer">
    <vt:lpwstr>Microsoft® PowerPoint® 2013</vt:lpwstr>
  </property>
</Properties>
</file>