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8b8aa25f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8b8aa25f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8b8aa25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8b8aa25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b8aa25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b8aa25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8b8aa25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8b8aa25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8b8aa25f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8b8aa25f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8b8aa25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8b8aa25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8b8aa25f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8b8aa25f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8b8aa25f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8b8aa25f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f6f31636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f6f31636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f6f31636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f6f31636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f6f31636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f6f31636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f6f31636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f6f31636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8aabfa3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8aabfa3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8aabfa3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8aabfa3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8aabfa3d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8aabfa3d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8b8aa25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8b8aa25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javatpoint.com/javascript-objects" TargetMode="External"/><Relationship Id="rId4" Type="http://schemas.openxmlformats.org/officeDocument/2006/relationships/hyperlink" Target="https://www.w3schools.com/js/js_syntax.asp" TargetMode="External"/><Relationship Id="rId5" Type="http://schemas.openxmlformats.org/officeDocument/2006/relationships/hyperlink" Target="https://www.w3schools.com/js/js_string_methods.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2006200" y="1014350"/>
            <a:ext cx="5017500" cy="18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PRESENTATION ON JAVASCRIPT LANGUAGE</a:t>
            </a:r>
            <a:endParaRPr/>
          </a:p>
        </p:txBody>
      </p:sp>
      <p:sp>
        <p:nvSpPr>
          <p:cNvPr id="129" name="Google Shape;129;p13"/>
          <p:cNvSpPr txBox="1"/>
          <p:nvPr>
            <p:ph idx="1" type="subTitle"/>
          </p:nvPr>
        </p:nvSpPr>
        <p:spPr>
          <a:xfrm>
            <a:off x="5527125" y="3334025"/>
            <a:ext cx="3470700" cy="13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700"/>
              <a:t>BY-</a:t>
            </a:r>
            <a:endParaRPr/>
          </a:p>
          <a:p>
            <a:pPr indent="0" lvl="0" marL="0" rtl="0" algn="ctr">
              <a:spcBef>
                <a:spcPts val="0"/>
              </a:spcBef>
              <a:spcAft>
                <a:spcPts val="0"/>
              </a:spcAft>
              <a:buNone/>
            </a:pPr>
            <a:r>
              <a:rPr lang="en-GB" sz="1600">
                <a:latin typeface="Times New Roman"/>
                <a:ea typeface="Times New Roman"/>
                <a:cs typeface="Times New Roman"/>
                <a:sym typeface="Times New Roman"/>
              </a:rPr>
              <a:t>HAIDER GAUR</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APOORV GUPTA</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Javascript object Example</a:t>
            </a:r>
            <a:endParaRPr>
              <a:latin typeface="Times New Roman"/>
              <a:ea typeface="Times New Roman"/>
              <a:cs typeface="Times New Roman"/>
              <a:sym typeface="Times New Roman"/>
            </a:endParaRPr>
          </a:p>
        </p:txBody>
      </p:sp>
      <p:sp>
        <p:nvSpPr>
          <p:cNvPr id="184" name="Google Shape;184;p22"/>
          <p:cNvSpPr txBox="1"/>
          <p:nvPr>
            <p:ph idx="1" type="body"/>
          </p:nvPr>
        </p:nvSpPr>
        <p:spPr>
          <a:xfrm>
            <a:off x="819150" y="1547550"/>
            <a:ext cx="7505700" cy="2448000"/>
          </a:xfrm>
          <a:prstGeom prst="rect">
            <a:avLst/>
          </a:prstGeom>
        </p:spPr>
        <p:txBody>
          <a:bodyPr anchorCtr="0" anchor="t" bIns="91425" lIns="91425" spcFirstLastPara="1" rIns="91425" wrap="square" tIns="91425">
            <a:noAutofit/>
          </a:bodyPr>
          <a:lstStyle/>
          <a:p>
            <a:pPr indent="0" lvl="0" marL="360000" rtl="0" algn="l">
              <a:lnSpc>
                <a:spcPct val="157500"/>
              </a:lnSpc>
              <a:spcBef>
                <a:spcPts val="300"/>
              </a:spcBef>
              <a:spcAft>
                <a:spcPts val="0"/>
              </a:spcAft>
              <a:buNone/>
            </a:pPr>
            <a:r>
              <a:rPr b="1" lang="en-GB" sz="1800">
                <a:solidFill>
                  <a:srgbClr val="006699"/>
                </a:solidFill>
                <a:latin typeface="Times New Roman"/>
                <a:ea typeface="Times New Roman"/>
                <a:cs typeface="Times New Roman"/>
                <a:sym typeface="Times New Roman"/>
              </a:rPr>
              <a:t>&lt;script&gt;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360000" rtl="0" algn="l">
              <a:lnSpc>
                <a:spcPct val="157500"/>
              </a:lnSpc>
              <a:spcBef>
                <a:spcPts val="300"/>
              </a:spcBef>
              <a:spcAft>
                <a:spcPts val="0"/>
              </a:spcAft>
              <a:buNone/>
            </a:pPr>
            <a:r>
              <a:rPr lang="en-GB" sz="1800">
                <a:solidFill>
                  <a:srgbClr val="FF0000"/>
                </a:solidFill>
                <a:latin typeface="Times New Roman"/>
                <a:ea typeface="Times New Roman"/>
                <a:cs typeface="Times New Roman"/>
                <a:sym typeface="Times New Roman"/>
              </a:rPr>
              <a:t>emp</a:t>
            </a:r>
            <a:r>
              <a:rPr lang="en-GB" sz="1800">
                <a:solidFill>
                  <a:srgbClr val="000000"/>
                </a:solidFill>
                <a:latin typeface="Times New Roman"/>
                <a:ea typeface="Times New Roman"/>
                <a:cs typeface="Times New Roman"/>
                <a:sym typeface="Times New Roman"/>
              </a:rPr>
              <a:t>={id:101,name:"Quantum",salary:50000}  </a:t>
            </a:r>
            <a:endParaRPr sz="1800">
              <a:solidFill>
                <a:srgbClr val="000000"/>
              </a:solidFill>
              <a:latin typeface="Times New Roman"/>
              <a:ea typeface="Times New Roman"/>
              <a:cs typeface="Times New Roman"/>
              <a:sym typeface="Times New Roman"/>
            </a:endParaRPr>
          </a:p>
          <a:p>
            <a:pPr indent="0" lvl="0" marL="360000" rtl="0" algn="l">
              <a:lnSpc>
                <a:spcPct val="157500"/>
              </a:lnSpc>
              <a:spcBef>
                <a:spcPts val="300"/>
              </a:spcBef>
              <a:spcAft>
                <a:spcPts val="0"/>
              </a:spcAft>
              <a:buNone/>
            </a:pPr>
            <a:r>
              <a:rPr lang="en-GB" sz="1800">
                <a:solidFill>
                  <a:srgbClr val="000000"/>
                </a:solidFill>
                <a:latin typeface="Times New Roman"/>
                <a:ea typeface="Times New Roman"/>
                <a:cs typeface="Times New Roman"/>
                <a:sym typeface="Times New Roman"/>
              </a:rPr>
              <a:t>document.write(emp.id+" "+emp.name+" "+emp.salary);  </a:t>
            </a:r>
            <a:endParaRPr sz="1800">
              <a:solidFill>
                <a:srgbClr val="000000"/>
              </a:solidFill>
              <a:latin typeface="Times New Roman"/>
              <a:ea typeface="Times New Roman"/>
              <a:cs typeface="Times New Roman"/>
              <a:sym typeface="Times New Roman"/>
            </a:endParaRPr>
          </a:p>
          <a:p>
            <a:pPr indent="0" lvl="0" marL="360000" rtl="0" algn="l">
              <a:lnSpc>
                <a:spcPct val="157500"/>
              </a:lnSpc>
              <a:spcBef>
                <a:spcPts val="300"/>
              </a:spcBef>
              <a:spcAft>
                <a:spcPts val="0"/>
              </a:spcAft>
              <a:buNone/>
            </a:pPr>
            <a:r>
              <a:rPr b="1" lang="en-GB" sz="1800">
                <a:solidFill>
                  <a:srgbClr val="006699"/>
                </a:solidFill>
                <a:latin typeface="Times New Roman"/>
                <a:ea typeface="Times New Roman"/>
                <a:cs typeface="Times New Roman"/>
                <a:sym typeface="Times New Roman"/>
              </a:rPr>
              <a:t>&lt;/</a:t>
            </a:r>
            <a:r>
              <a:rPr b="1" lang="en-GB" sz="1800">
                <a:solidFill>
                  <a:srgbClr val="006699"/>
                </a:solidFill>
                <a:latin typeface="Times New Roman"/>
                <a:ea typeface="Times New Roman"/>
                <a:cs typeface="Times New Roman"/>
                <a:sym typeface="Times New Roman"/>
              </a:rPr>
              <a:t>script&gt;</a:t>
            </a:r>
            <a:endParaRPr sz="1800">
              <a:solidFill>
                <a:srgbClr val="000000"/>
              </a:solidFill>
              <a:latin typeface="Times New Roman"/>
              <a:ea typeface="Times New Roman"/>
              <a:cs typeface="Times New Roman"/>
              <a:sym typeface="Times New Roman"/>
            </a:endParaRPr>
          </a:p>
          <a:p>
            <a:pPr indent="0" lvl="0" marL="360000" rtl="0" algn="l">
              <a:spcBef>
                <a:spcPts val="0"/>
              </a:spcBef>
              <a:spcAft>
                <a:spcPts val="16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594600"/>
            <a:ext cx="75057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Javascript Arrays</a:t>
            </a:r>
            <a:endParaRPr>
              <a:latin typeface="Times New Roman"/>
              <a:ea typeface="Times New Roman"/>
              <a:cs typeface="Times New Roman"/>
              <a:sym typeface="Times New Roman"/>
            </a:endParaRPr>
          </a:p>
        </p:txBody>
      </p:sp>
      <p:sp>
        <p:nvSpPr>
          <p:cNvPr id="190" name="Google Shape;190;p23"/>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Times New Roman"/>
                <a:ea typeface="Times New Roman"/>
                <a:cs typeface="Times New Roman"/>
                <a:sym typeface="Times New Roman"/>
              </a:rPr>
              <a:t>JavaScript array is an object that represent a collection of similar type of elements</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800">
                <a:solidFill>
                  <a:srgbClr val="000000"/>
                </a:solidFill>
                <a:latin typeface="Times New Roman"/>
                <a:ea typeface="Times New Roman"/>
                <a:cs typeface="Times New Roman"/>
                <a:sym typeface="Times New Roman"/>
              </a:rPr>
              <a:t>There are 3 ways to construct arrays in JavaScript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By array literal</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By creating instance of array directly</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By using an Array Constructor </a:t>
            </a:r>
            <a:endParaRPr sz="1800">
              <a:solidFill>
                <a:srgbClr val="000000"/>
              </a:solidFill>
              <a:latin typeface="Times New Roman"/>
              <a:ea typeface="Times New Roman"/>
              <a:cs typeface="Times New Roman"/>
              <a:sym typeface="Times New Roman"/>
            </a:endParaRPr>
          </a:p>
          <a:p>
            <a:pPr indent="0" lvl="0" marL="360000" rtl="0" algn="l">
              <a:spcBef>
                <a:spcPts val="0"/>
              </a:spcBef>
              <a:spcAft>
                <a:spcPts val="1600"/>
              </a:spcAft>
              <a:buNone/>
            </a:pPr>
            <a:r>
              <a:t/>
            </a:r>
            <a:endParaRPr b="1" sz="1800">
              <a:solidFill>
                <a:srgbClr val="006699"/>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603850"/>
            <a:ext cx="7505700" cy="7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Javascript Arrays :  Example</a:t>
            </a:r>
            <a:endParaRPr>
              <a:latin typeface="Times New Roman"/>
              <a:ea typeface="Times New Roman"/>
              <a:cs typeface="Times New Roman"/>
              <a:sym typeface="Times New Roman"/>
            </a:endParaRPr>
          </a:p>
        </p:txBody>
      </p:sp>
      <p:sp>
        <p:nvSpPr>
          <p:cNvPr id="196" name="Google Shape;196;p24"/>
          <p:cNvSpPr txBox="1"/>
          <p:nvPr>
            <p:ph idx="1" type="body"/>
          </p:nvPr>
        </p:nvSpPr>
        <p:spPr>
          <a:xfrm>
            <a:off x="819150" y="1440125"/>
            <a:ext cx="7505700" cy="2448000"/>
          </a:xfrm>
          <a:prstGeom prst="rect">
            <a:avLst/>
          </a:prstGeom>
        </p:spPr>
        <p:txBody>
          <a:bodyPr anchorCtr="0" anchor="t" bIns="91425" lIns="91425" spcFirstLastPara="1" rIns="91425" wrap="square" tIns="91425">
            <a:noAutofit/>
          </a:bodyPr>
          <a:lstStyle/>
          <a:p>
            <a:pPr indent="0" lvl="0" marL="457200" rtl="0" algn="l">
              <a:lnSpc>
                <a:spcPct val="157500"/>
              </a:lnSpc>
              <a:spcBef>
                <a:spcPts val="300"/>
              </a:spcBef>
              <a:spcAft>
                <a:spcPts val="0"/>
              </a:spcAft>
              <a:buNone/>
            </a:pPr>
            <a:r>
              <a:rPr b="1" lang="en-GB" sz="1800">
                <a:solidFill>
                  <a:srgbClr val="006699"/>
                </a:solidFill>
                <a:latin typeface="Times New Roman"/>
                <a:ea typeface="Times New Roman"/>
                <a:cs typeface="Times New Roman"/>
                <a:sym typeface="Times New Roman"/>
              </a:rPr>
              <a:t>&lt;script&gt;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457200" rtl="0" algn="l">
              <a:lnSpc>
                <a:spcPct val="157500"/>
              </a:lnSpc>
              <a:spcBef>
                <a:spcPts val="300"/>
              </a:spcBef>
              <a:spcAft>
                <a:spcPts val="0"/>
              </a:spcAft>
              <a:buNone/>
            </a:pPr>
            <a:r>
              <a:rPr lang="en-GB" sz="1800">
                <a:solidFill>
                  <a:srgbClr val="000000"/>
                </a:solidFill>
                <a:latin typeface="Times New Roman"/>
                <a:ea typeface="Times New Roman"/>
                <a:cs typeface="Times New Roman"/>
                <a:sym typeface="Times New Roman"/>
              </a:rPr>
              <a:t>var </a:t>
            </a:r>
            <a:r>
              <a:rPr lang="en-GB" sz="1800">
                <a:solidFill>
                  <a:srgbClr val="FF0000"/>
                </a:solidFill>
                <a:latin typeface="Times New Roman"/>
                <a:ea typeface="Times New Roman"/>
                <a:cs typeface="Times New Roman"/>
                <a:sym typeface="Times New Roman"/>
              </a:rPr>
              <a:t>emp</a:t>
            </a:r>
            <a:r>
              <a:rPr lang="en-GB" sz="1800">
                <a:solidFill>
                  <a:srgbClr val="000000"/>
                </a:solidFill>
                <a:latin typeface="Times New Roman"/>
                <a:ea typeface="Times New Roman"/>
                <a:cs typeface="Times New Roman"/>
                <a:sym typeface="Times New Roman"/>
              </a:rPr>
              <a:t>=["Sonoo","Vimal","Ratan"];  </a:t>
            </a:r>
            <a:endParaRPr sz="1800">
              <a:solidFill>
                <a:srgbClr val="000000"/>
              </a:solidFill>
              <a:latin typeface="Times New Roman"/>
              <a:ea typeface="Times New Roman"/>
              <a:cs typeface="Times New Roman"/>
              <a:sym typeface="Times New Roman"/>
            </a:endParaRPr>
          </a:p>
          <a:p>
            <a:pPr indent="0" lvl="0" marL="457200" rtl="0" algn="l">
              <a:lnSpc>
                <a:spcPct val="157500"/>
              </a:lnSpc>
              <a:spcBef>
                <a:spcPts val="300"/>
              </a:spcBef>
              <a:spcAft>
                <a:spcPts val="0"/>
              </a:spcAft>
              <a:buNone/>
            </a:pPr>
            <a:r>
              <a:rPr lang="en-GB" sz="1800">
                <a:solidFill>
                  <a:srgbClr val="000000"/>
                </a:solidFill>
                <a:latin typeface="Times New Roman"/>
                <a:ea typeface="Times New Roman"/>
                <a:cs typeface="Times New Roman"/>
                <a:sym typeface="Times New Roman"/>
              </a:rPr>
              <a:t>for (</a:t>
            </a:r>
            <a:r>
              <a:rPr lang="en-GB" sz="1800">
                <a:solidFill>
                  <a:srgbClr val="FF0000"/>
                </a:solidFill>
                <a:latin typeface="Times New Roman"/>
                <a:ea typeface="Times New Roman"/>
                <a:cs typeface="Times New Roman"/>
                <a:sym typeface="Times New Roman"/>
              </a:rPr>
              <a:t>i</a:t>
            </a:r>
            <a:r>
              <a:rPr lang="en-GB" sz="1800">
                <a:solidFill>
                  <a:srgbClr val="000000"/>
                </a:solidFill>
                <a:latin typeface="Times New Roman"/>
                <a:ea typeface="Times New Roman"/>
                <a:cs typeface="Times New Roman"/>
                <a:sym typeface="Times New Roman"/>
              </a:rPr>
              <a:t>=</a:t>
            </a:r>
            <a:r>
              <a:rPr lang="en-GB" sz="1800">
                <a:solidFill>
                  <a:srgbClr val="0000FF"/>
                </a:solidFill>
                <a:latin typeface="Times New Roman"/>
                <a:ea typeface="Times New Roman"/>
                <a:cs typeface="Times New Roman"/>
                <a:sym typeface="Times New Roman"/>
              </a:rPr>
              <a:t>0</a:t>
            </a:r>
            <a:r>
              <a:rPr lang="en-GB" sz="1800">
                <a:solidFill>
                  <a:srgbClr val="000000"/>
                </a:solidFill>
                <a:latin typeface="Times New Roman"/>
                <a:ea typeface="Times New Roman"/>
                <a:cs typeface="Times New Roman"/>
                <a:sym typeface="Times New Roman"/>
              </a:rPr>
              <a:t>;i</a:t>
            </a:r>
            <a:r>
              <a:rPr b="1" lang="en-GB" sz="1800">
                <a:solidFill>
                  <a:srgbClr val="006699"/>
                </a:solidFill>
                <a:latin typeface="Times New Roman"/>
                <a:ea typeface="Times New Roman"/>
                <a:cs typeface="Times New Roman"/>
                <a:sym typeface="Times New Roman"/>
              </a:rPr>
              <a:t>&lt;emp.length</a:t>
            </a:r>
            <a:r>
              <a:rPr lang="en-GB" sz="1800">
                <a:solidFill>
                  <a:srgbClr val="000000"/>
                </a:solidFill>
                <a:latin typeface="Times New Roman"/>
                <a:ea typeface="Times New Roman"/>
                <a:cs typeface="Times New Roman"/>
                <a:sym typeface="Times New Roman"/>
              </a:rPr>
              <a:t>;i++){  </a:t>
            </a:r>
            <a:endParaRPr sz="1800">
              <a:solidFill>
                <a:srgbClr val="000000"/>
              </a:solidFill>
              <a:latin typeface="Times New Roman"/>
              <a:ea typeface="Times New Roman"/>
              <a:cs typeface="Times New Roman"/>
              <a:sym typeface="Times New Roman"/>
            </a:endParaRPr>
          </a:p>
          <a:p>
            <a:pPr indent="0" lvl="0" marL="457200" rtl="0" algn="l">
              <a:lnSpc>
                <a:spcPct val="157500"/>
              </a:lnSpc>
              <a:spcBef>
                <a:spcPts val="300"/>
              </a:spcBef>
              <a:spcAft>
                <a:spcPts val="0"/>
              </a:spcAft>
              <a:buNone/>
            </a:pPr>
            <a:r>
              <a:rPr lang="en-GB" sz="1800">
                <a:solidFill>
                  <a:srgbClr val="000000"/>
                </a:solidFill>
                <a:latin typeface="Times New Roman"/>
                <a:ea typeface="Times New Roman"/>
                <a:cs typeface="Times New Roman"/>
                <a:sym typeface="Times New Roman"/>
              </a:rPr>
              <a:t>document.write(emp[i] + "</a:t>
            </a:r>
            <a:r>
              <a:rPr b="1" lang="en-GB" sz="1800">
                <a:solidFill>
                  <a:srgbClr val="006699"/>
                </a:solidFill>
                <a:latin typeface="Times New Roman"/>
                <a:ea typeface="Times New Roman"/>
                <a:cs typeface="Times New Roman"/>
                <a:sym typeface="Times New Roman"/>
              </a:rPr>
              <a:t>&lt;br/&gt;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457200" rtl="0" algn="l">
              <a:lnSpc>
                <a:spcPct val="157500"/>
              </a:lnSpc>
              <a:spcBef>
                <a:spcPts val="300"/>
              </a:spcBef>
              <a:spcAft>
                <a:spcPts val="0"/>
              </a:spcAft>
              <a:buNone/>
            </a:pP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457200" rtl="0" algn="l">
              <a:lnSpc>
                <a:spcPct val="157500"/>
              </a:lnSpc>
              <a:spcBef>
                <a:spcPts val="300"/>
              </a:spcBef>
              <a:spcAft>
                <a:spcPts val="0"/>
              </a:spcAft>
              <a:buNone/>
            </a:pPr>
            <a:r>
              <a:rPr b="1" lang="en-GB" sz="1800">
                <a:solidFill>
                  <a:srgbClr val="006699"/>
                </a:solidFill>
                <a:latin typeface="Times New Roman"/>
                <a:ea typeface="Times New Roman"/>
                <a:cs typeface="Times New Roman"/>
                <a:sym typeface="Times New Roman"/>
              </a:rPr>
              <a:t>&lt;/script&gt;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360000" rtl="0" algn="l">
              <a:spcBef>
                <a:spcPts val="0"/>
              </a:spcBef>
              <a:spcAft>
                <a:spcPts val="16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607700"/>
            <a:ext cx="7505700" cy="7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Arrays</a:t>
            </a:r>
            <a:r>
              <a:rPr lang="en-GB">
                <a:latin typeface="Times New Roman"/>
                <a:ea typeface="Times New Roman"/>
                <a:cs typeface="Times New Roman"/>
                <a:sym typeface="Times New Roman"/>
              </a:rPr>
              <a:t>: Methods</a:t>
            </a:r>
            <a:endParaRPr>
              <a:latin typeface="Times New Roman"/>
              <a:ea typeface="Times New Roman"/>
              <a:cs typeface="Times New Roman"/>
              <a:sym typeface="Times New Roman"/>
            </a:endParaRPr>
          </a:p>
        </p:txBody>
      </p:sp>
      <p:sp>
        <p:nvSpPr>
          <p:cNvPr id="202" name="Google Shape;202;p25"/>
          <p:cNvSpPr txBox="1"/>
          <p:nvPr>
            <p:ph idx="1" type="body"/>
          </p:nvPr>
        </p:nvSpPr>
        <p:spPr>
          <a:xfrm>
            <a:off x="819150" y="14139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Concat();</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Fill();</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Find();</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includes();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Join();</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Pop();</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Push();</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06" name="Shape 206"/>
        <p:cNvGrpSpPr/>
        <p:nvPr/>
      </p:nvGrpSpPr>
      <p:grpSpPr>
        <a:xfrm>
          <a:off x="0" y="0"/>
          <a:ext cx="0" cy="0"/>
          <a:chOff x="0" y="0"/>
          <a:chExt cx="0" cy="0"/>
        </a:xfrm>
      </p:grpSpPr>
      <p:sp>
        <p:nvSpPr>
          <p:cNvPr id="207" name="Google Shape;207;p26"/>
          <p:cNvSpPr txBox="1"/>
          <p:nvPr>
            <p:ph type="title"/>
          </p:nvPr>
        </p:nvSpPr>
        <p:spPr>
          <a:xfrm>
            <a:off x="698275" y="885875"/>
            <a:ext cx="75057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DOM</a:t>
            </a:r>
            <a:endParaRPr>
              <a:latin typeface="Times New Roman"/>
              <a:ea typeface="Times New Roman"/>
              <a:cs typeface="Times New Roman"/>
              <a:sym typeface="Times New Roman"/>
            </a:endParaRPr>
          </a:p>
        </p:txBody>
      </p:sp>
      <p:sp>
        <p:nvSpPr>
          <p:cNvPr id="208" name="Google Shape;208;p26"/>
          <p:cNvSpPr txBox="1"/>
          <p:nvPr>
            <p:ph idx="1" type="body"/>
          </p:nvPr>
        </p:nvSpPr>
        <p:spPr>
          <a:xfrm>
            <a:off x="819150" y="1695275"/>
            <a:ext cx="7505700" cy="2448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Document Object Model  Represent the whole Html Document</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When Html document is loaded in the browser, it becomes a document object. It is the root element that represent the html document. It has properties and methods . By the help of document object, we Can add dynamic content to our web page </a:t>
            </a:r>
            <a:endParaRPr sz="1800">
              <a:solidFill>
                <a:srgbClr val="000000"/>
              </a:solidFill>
              <a:latin typeface="Times New Roman"/>
              <a:ea typeface="Times New Roman"/>
              <a:cs typeface="Times New Roman"/>
              <a:sym typeface="Times New Roman"/>
            </a:endParaRPr>
          </a:p>
          <a:p>
            <a:pPr indent="0" lvl="0" marL="457200" rtl="0" algn="just">
              <a:spcBef>
                <a:spcPts val="1600"/>
              </a:spcBef>
              <a:spcAft>
                <a:spcPts val="16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794425"/>
            <a:ext cx="75057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DOM Methods</a:t>
            </a:r>
            <a:endParaRPr>
              <a:latin typeface="Times New Roman"/>
              <a:ea typeface="Times New Roman"/>
              <a:cs typeface="Times New Roman"/>
              <a:sym typeface="Times New Roman"/>
            </a:endParaRPr>
          </a:p>
        </p:txBody>
      </p:sp>
      <p:sp>
        <p:nvSpPr>
          <p:cNvPr id="214" name="Google Shape;214;p27"/>
          <p:cNvSpPr txBox="1"/>
          <p:nvPr>
            <p:ph idx="1" type="body"/>
          </p:nvPr>
        </p:nvSpPr>
        <p:spPr>
          <a:xfrm>
            <a:off x="819150" y="1517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Document.Write(“String”);</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Document.getElementById();</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Document.getElementsByName();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Document.getElementsByTagName();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Document.getElementsByClass();</a:t>
            </a:r>
            <a:endParaRPr sz="18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510450"/>
            <a:ext cx="7505700" cy="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20" name="Google Shape;220;p28"/>
          <p:cNvSpPr txBox="1"/>
          <p:nvPr>
            <p:ph idx="1" type="body"/>
          </p:nvPr>
        </p:nvSpPr>
        <p:spPr>
          <a:xfrm>
            <a:off x="819150" y="1383875"/>
            <a:ext cx="7505700" cy="29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GB" sz="1800" u="sng">
                <a:solidFill>
                  <a:schemeClr val="hlink"/>
                </a:solidFill>
                <a:latin typeface="Times New Roman"/>
                <a:ea typeface="Times New Roman"/>
                <a:cs typeface="Times New Roman"/>
                <a:sym typeface="Times New Roman"/>
                <a:hlinkClick r:id="rId3"/>
              </a:rPr>
              <a:t>https://www.javatpoint.com/javascript-objects</a:t>
            </a:r>
            <a:endParaRPr sz="18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rPr lang="en-GB" sz="1800">
                <a:solidFill>
                  <a:srgbClr val="000000"/>
                </a:solidFill>
                <a:latin typeface="Times New Roman"/>
                <a:ea typeface="Times New Roman"/>
                <a:cs typeface="Times New Roman"/>
                <a:sym typeface="Times New Roman"/>
              </a:rPr>
              <a:t>Accessed on 07-11-2020</a:t>
            </a:r>
            <a:endParaRPr sz="1800">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GB" sz="1800" u="sng">
                <a:solidFill>
                  <a:schemeClr val="hlink"/>
                </a:solidFill>
                <a:latin typeface="Times New Roman"/>
                <a:ea typeface="Times New Roman"/>
                <a:cs typeface="Times New Roman"/>
                <a:sym typeface="Times New Roman"/>
                <a:hlinkClick r:id="rId4"/>
              </a:rPr>
              <a:t>https://www.w3schools.com/js/js_syntax.asp</a:t>
            </a:r>
            <a:endParaRPr sz="18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rPr lang="en-GB" sz="1800">
                <a:solidFill>
                  <a:srgbClr val="000000"/>
                </a:solidFill>
                <a:latin typeface="Times New Roman"/>
                <a:ea typeface="Times New Roman"/>
                <a:cs typeface="Times New Roman"/>
                <a:sym typeface="Times New Roman"/>
              </a:rPr>
              <a:t>Accessed on 06-11-2020</a:t>
            </a:r>
            <a:endParaRPr sz="1800">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GB" sz="1800" u="sng">
                <a:solidFill>
                  <a:schemeClr val="hlink"/>
                </a:solidFill>
                <a:latin typeface="Times New Roman"/>
                <a:ea typeface="Times New Roman"/>
                <a:cs typeface="Times New Roman"/>
                <a:sym typeface="Times New Roman"/>
                <a:hlinkClick r:id="rId5"/>
              </a:rPr>
              <a:t>https://www.w3schools.com/js/js_string_methods.asp</a:t>
            </a:r>
            <a:endParaRPr sz="18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rPr lang="en-GB" sz="1800">
                <a:solidFill>
                  <a:srgbClr val="000000"/>
                </a:solidFill>
                <a:latin typeface="Times New Roman"/>
                <a:ea typeface="Times New Roman"/>
                <a:cs typeface="Times New Roman"/>
                <a:sym typeface="Times New Roman"/>
              </a:rPr>
              <a:t>Accessed on 06-11-2020</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24" name="Shape 224"/>
        <p:cNvGrpSpPr/>
        <p:nvPr/>
      </p:nvGrpSpPr>
      <p:grpSpPr>
        <a:xfrm>
          <a:off x="0" y="0"/>
          <a:ext cx="0" cy="0"/>
          <a:chOff x="0" y="0"/>
          <a:chExt cx="0" cy="0"/>
        </a:xfrm>
      </p:grpSpPr>
      <p:sp>
        <p:nvSpPr>
          <p:cNvPr id="225" name="Google Shape;225;p29"/>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GB" sz="4000">
                <a:solidFill>
                  <a:srgbClr val="000000"/>
                </a:solidFill>
                <a:latin typeface="Times New Roman"/>
                <a:ea typeface="Times New Roman"/>
                <a:cs typeface="Times New Roman"/>
                <a:sym typeface="Times New Roman"/>
              </a:rPr>
              <a:t>Thank You</a:t>
            </a:r>
            <a:endParaRPr b="1" i="1" sz="4200">
              <a:solidFill>
                <a:srgbClr val="000000"/>
              </a:solidFill>
              <a:latin typeface="Times New Roman"/>
              <a:ea typeface="Times New Roman"/>
              <a:cs typeface="Times New Roman"/>
              <a:sym typeface="Times New Roman"/>
            </a:endParaRPr>
          </a:p>
        </p:txBody>
      </p:sp>
      <p:sp>
        <p:nvSpPr>
          <p:cNvPr id="226" name="Google Shape;226;p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1230350" y="716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Times New Roman"/>
                <a:ea typeface="Times New Roman"/>
                <a:cs typeface="Times New Roman"/>
                <a:sym typeface="Times New Roman"/>
              </a:rPr>
              <a:t>INTRODUCTION</a:t>
            </a:r>
            <a:endParaRPr sz="3100">
              <a:latin typeface="Times New Roman"/>
              <a:ea typeface="Times New Roman"/>
              <a:cs typeface="Times New Roman"/>
              <a:sym typeface="Times New Roman"/>
            </a:endParaRPr>
          </a:p>
        </p:txBody>
      </p:sp>
      <p:sp>
        <p:nvSpPr>
          <p:cNvPr id="135" name="Google Shape;135;p14"/>
          <p:cNvSpPr txBox="1"/>
          <p:nvPr>
            <p:ph idx="1" type="body"/>
          </p:nvPr>
        </p:nvSpPr>
        <p:spPr>
          <a:xfrm>
            <a:off x="1284075" y="1352675"/>
            <a:ext cx="7038900" cy="3347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800">
                <a:latin typeface="Times New Roman"/>
                <a:ea typeface="Times New Roman"/>
                <a:cs typeface="Times New Roman"/>
                <a:sym typeface="Times New Roman"/>
              </a:rPr>
              <a:t>JavaScript (js) is a light-weight object-oriented programming language which is used by several websites for scripting the webpages. It is an interpreted, full-fledged programming language that enables dynamic interactivity on websites when applied to an HTML document. It was introduced in the year 1995 for adding programs to the webpages in the Netscape Navigator browser. Since then, it has been adopted by all other graphical web browsers. With JavaScript, users can build modern web applications to interact directly without reloading the page every time. The traditional website uses js to provide several forms of interactivity and simplicity.</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39" name="Shape 139"/>
        <p:cNvGrpSpPr/>
        <p:nvPr/>
      </p:nvGrpSpPr>
      <p:grpSpPr>
        <a:xfrm>
          <a:off x="0" y="0"/>
          <a:ext cx="0" cy="0"/>
          <a:chOff x="0" y="0"/>
          <a:chExt cx="0" cy="0"/>
        </a:xfrm>
      </p:grpSpPr>
      <p:sp>
        <p:nvSpPr>
          <p:cNvPr id="140" name="Google Shape;140;p15"/>
          <p:cNvSpPr txBox="1"/>
          <p:nvPr>
            <p:ph type="title"/>
          </p:nvPr>
        </p:nvSpPr>
        <p:spPr>
          <a:xfrm>
            <a:off x="1297500" y="250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Times New Roman"/>
                <a:ea typeface="Times New Roman"/>
                <a:cs typeface="Times New Roman"/>
                <a:sym typeface="Times New Roman"/>
              </a:rPr>
              <a:t>FEATURES OF JAVASCRIPT</a:t>
            </a:r>
            <a:endParaRPr sz="3100">
              <a:latin typeface="Times New Roman"/>
              <a:ea typeface="Times New Roman"/>
              <a:cs typeface="Times New Roman"/>
              <a:sym typeface="Times New Roman"/>
            </a:endParaRPr>
          </a:p>
        </p:txBody>
      </p:sp>
      <p:sp>
        <p:nvSpPr>
          <p:cNvPr id="141" name="Google Shape;141;p15"/>
          <p:cNvSpPr txBox="1"/>
          <p:nvPr>
            <p:ph idx="1" type="body"/>
          </p:nvPr>
        </p:nvSpPr>
        <p:spPr>
          <a:xfrm>
            <a:off x="984500" y="954350"/>
            <a:ext cx="7893000" cy="3692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Times New Roman"/>
              <a:buChar char="●"/>
            </a:pPr>
            <a:r>
              <a:rPr lang="en-GB" sz="1700">
                <a:latin typeface="Times New Roman"/>
                <a:ea typeface="Times New Roman"/>
                <a:cs typeface="Times New Roman"/>
                <a:sym typeface="Times New Roman"/>
              </a:rPr>
              <a:t>All popular web browsers support JavaScript as they provide built-in execution environments.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GB" sz="1700">
                <a:latin typeface="Times New Roman"/>
                <a:ea typeface="Times New Roman"/>
                <a:cs typeface="Times New Roman"/>
                <a:sym typeface="Times New Roman"/>
              </a:rPr>
              <a:t>JavaScript follows the syntax and structure of the C programming language. Thus, it is a structured programming language.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GB" sz="1700">
                <a:latin typeface="Times New Roman"/>
                <a:ea typeface="Times New Roman"/>
                <a:cs typeface="Times New Roman"/>
                <a:sym typeface="Times New Roman"/>
              </a:rPr>
              <a:t>JavaScript is a weakly typed language, where certain types are implicitly cast (depending on the operation).</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GB" sz="1700">
                <a:latin typeface="Times New Roman"/>
                <a:ea typeface="Times New Roman"/>
                <a:cs typeface="Times New Roman"/>
                <a:sym typeface="Times New Roman"/>
              </a:rPr>
              <a:t>JavaScript is an object-oriented programming language that uses prototypes rather than using classes for inheritance.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GB" sz="1700">
                <a:latin typeface="Times New Roman"/>
                <a:ea typeface="Times New Roman"/>
                <a:cs typeface="Times New Roman"/>
                <a:sym typeface="Times New Roman"/>
              </a:rPr>
              <a:t>It is a light-weighted and interpreted language.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GB" sz="1700">
                <a:latin typeface="Times New Roman"/>
                <a:ea typeface="Times New Roman"/>
                <a:cs typeface="Times New Roman"/>
                <a:sym typeface="Times New Roman"/>
              </a:rPr>
              <a:t>It is a case-sensitive language.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GB" sz="1700">
                <a:latin typeface="Times New Roman"/>
                <a:ea typeface="Times New Roman"/>
                <a:cs typeface="Times New Roman"/>
                <a:sym typeface="Times New Roman"/>
              </a:rPr>
              <a:t>JavaScript is supportable in several operating systems including, Windows, macOS, etc.</a:t>
            </a:r>
            <a:endParaRPr sz="1700">
              <a:latin typeface="Times New Roman"/>
              <a:ea typeface="Times New Roman"/>
              <a:cs typeface="Times New Roman"/>
              <a:sym typeface="Times New Roman"/>
            </a:endParaRPr>
          </a:p>
          <a:p>
            <a:pPr indent="0" lvl="0" marL="457200" rtl="0" algn="just">
              <a:spcBef>
                <a:spcPts val="1600"/>
              </a:spcBef>
              <a:spcAft>
                <a:spcPts val="0"/>
              </a:spcAft>
              <a:buNone/>
            </a:pPr>
            <a:r>
              <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45" name="Shape 145"/>
        <p:cNvGrpSpPr/>
        <p:nvPr/>
      </p:nvGrpSpPr>
      <p:grpSpPr>
        <a:xfrm>
          <a:off x="0" y="0"/>
          <a:ext cx="0" cy="0"/>
          <a:chOff x="0" y="0"/>
          <a:chExt cx="0" cy="0"/>
        </a:xfrm>
      </p:grpSpPr>
      <p:sp>
        <p:nvSpPr>
          <p:cNvPr id="146" name="Google Shape;146;p16"/>
          <p:cNvSpPr txBox="1"/>
          <p:nvPr>
            <p:ph type="title"/>
          </p:nvPr>
        </p:nvSpPr>
        <p:spPr>
          <a:xfrm>
            <a:off x="1070300" y="524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Times New Roman"/>
                <a:ea typeface="Times New Roman"/>
                <a:cs typeface="Times New Roman"/>
                <a:sym typeface="Times New Roman"/>
              </a:rPr>
              <a:t>APPLICATION OF JAVASCRIPT</a:t>
            </a:r>
            <a:endParaRPr sz="3100">
              <a:latin typeface="Times New Roman"/>
              <a:ea typeface="Times New Roman"/>
              <a:cs typeface="Times New Roman"/>
              <a:sym typeface="Times New Roman"/>
            </a:endParaRPr>
          </a:p>
        </p:txBody>
      </p:sp>
      <p:sp>
        <p:nvSpPr>
          <p:cNvPr id="147" name="Google Shape;147;p16"/>
          <p:cNvSpPr txBox="1"/>
          <p:nvPr>
            <p:ph idx="1" type="body"/>
          </p:nvPr>
        </p:nvSpPr>
        <p:spPr>
          <a:xfrm>
            <a:off x="1297500" y="1307850"/>
            <a:ext cx="7646400" cy="3620700"/>
          </a:xfrm>
          <a:prstGeom prst="rect">
            <a:avLst/>
          </a:prstGeom>
        </p:spPr>
        <p:txBody>
          <a:bodyPr anchorCtr="0" anchor="t" bIns="91425" lIns="91425" spcFirstLastPara="1" rIns="91425" wrap="square" tIns="91425">
            <a:noAutofit/>
          </a:bodyPr>
          <a:lstStyle/>
          <a:p>
            <a:pPr indent="-342899" lvl="0" marL="89999"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Client-side validation,</a:t>
            </a:r>
            <a:endParaRPr sz="1800">
              <a:latin typeface="Times New Roman"/>
              <a:ea typeface="Times New Roman"/>
              <a:cs typeface="Times New Roman"/>
              <a:sym typeface="Times New Roman"/>
            </a:endParaRPr>
          </a:p>
          <a:p>
            <a:pPr indent="-342899" lvl="0" marL="89999"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Dynamic drop-down menus,</a:t>
            </a:r>
            <a:endParaRPr sz="1800">
              <a:latin typeface="Times New Roman"/>
              <a:ea typeface="Times New Roman"/>
              <a:cs typeface="Times New Roman"/>
              <a:sym typeface="Times New Roman"/>
            </a:endParaRPr>
          </a:p>
          <a:p>
            <a:pPr indent="-342899" lvl="0" marL="89999"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Displaying date and time,</a:t>
            </a:r>
            <a:endParaRPr sz="1800">
              <a:latin typeface="Times New Roman"/>
              <a:ea typeface="Times New Roman"/>
              <a:cs typeface="Times New Roman"/>
              <a:sym typeface="Times New Roman"/>
            </a:endParaRPr>
          </a:p>
          <a:p>
            <a:pPr indent="-342899" lvl="0" marL="89999"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Displaying pop-up windows and dialog boxes (like an alert dialog box, confirm dialog box and prompt dialog box),</a:t>
            </a:r>
            <a:endParaRPr sz="1800">
              <a:latin typeface="Times New Roman"/>
              <a:ea typeface="Times New Roman"/>
              <a:cs typeface="Times New Roman"/>
              <a:sym typeface="Times New Roman"/>
            </a:endParaRPr>
          </a:p>
          <a:p>
            <a:pPr indent="-342899" lvl="0" marL="89999"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Displaying clocks etc.</a:t>
            </a:r>
            <a:endParaRPr sz="1800">
              <a:latin typeface="Times New Roman"/>
              <a:ea typeface="Times New Roman"/>
              <a:cs typeface="Times New Roman"/>
              <a:sym typeface="Times New Roman"/>
            </a:endParaRPr>
          </a:p>
          <a:p>
            <a:pPr indent="-228600" lvl="0" marL="89999"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23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Times New Roman"/>
                <a:ea typeface="Times New Roman"/>
                <a:cs typeface="Times New Roman"/>
                <a:sym typeface="Times New Roman"/>
              </a:rPr>
              <a:t>SYNTAX OF JAVASCRIPT</a:t>
            </a:r>
            <a:endParaRPr sz="3100">
              <a:latin typeface="Times New Roman"/>
              <a:ea typeface="Times New Roman"/>
              <a:cs typeface="Times New Roman"/>
              <a:sym typeface="Times New Roman"/>
            </a:endParaRPr>
          </a:p>
        </p:txBody>
      </p:sp>
      <p:sp>
        <p:nvSpPr>
          <p:cNvPr id="153" name="Google Shape;153;p17"/>
          <p:cNvSpPr txBox="1"/>
          <p:nvPr>
            <p:ph idx="1" type="body"/>
          </p:nvPr>
        </p:nvSpPr>
        <p:spPr>
          <a:xfrm>
            <a:off x="819150" y="1477900"/>
            <a:ext cx="7505700" cy="2448000"/>
          </a:xfrm>
          <a:prstGeom prst="rect">
            <a:avLst/>
          </a:prstGeom>
        </p:spPr>
        <p:txBody>
          <a:bodyPr anchorCtr="0" anchor="t" bIns="91425" lIns="91425" spcFirstLastPara="1" rIns="91425" wrap="square" tIns="91425">
            <a:noAutofit/>
          </a:bodyPr>
          <a:lstStyle/>
          <a:p>
            <a:pPr indent="0" lvl="0" marL="457200" rtl="0" algn="l">
              <a:lnSpc>
                <a:spcPct val="157500"/>
              </a:lnSpc>
              <a:spcBef>
                <a:spcPts val="300"/>
              </a:spcBef>
              <a:spcAft>
                <a:spcPts val="0"/>
              </a:spcAft>
              <a:buNone/>
            </a:pPr>
            <a:r>
              <a:rPr b="1" lang="en-GB" sz="2100">
                <a:solidFill>
                  <a:srgbClr val="000000"/>
                </a:solidFill>
                <a:highlight>
                  <a:srgbClr val="FFFFFF"/>
                </a:highlight>
                <a:latin typeface="Times New Roman"/>
                <a:ea typeface="Times New Roman"/>
                <a:cs typeface="Times New Roman"/>
                <a:sym typeface="Times New Roman"/>
              </a:rPr>
              <a:t>&lt;script&gt;</a:t>
            </a:r>
            <a:r>
              <a:rPr lang="en-GB" sz="2100">
                <a:solidFill>
                  <a:srgbClr val="000000"/>
                </a:solidFill>
                <a:highlight>
                  <a:srgbClr val="FFFFFF"/>
                </a:highlight>
                <a:latin typeface="Times New Roman"/>
                <a:ea typeface="Times New Roman"/>
                <a:cs typeface="Times New Roman"/>
                <a:sym typeface="Times New Roman"/>
              </a:rPr>
              <a:t>  </a:t>
            </a:r>
            <a:endParaRPr sz="2100">
              <a:solidFill>
                <a:srgbClr val="000000"/>
              </a:solidFill>
              <a:highlight>
                <a:srgbClr val="FFFFFF"/>
              </a:highlight>
              <a:latin typeface="Times New Roman"/>
              <a:ea typeface="Times New Roman"/>
              <a:cs typeface="Times New Roman"/>
              <a:sym typeface="Times New Roman"/>
            </a:endParaRPr>
          </a:p>
          <a:p>
            <a:pPr indent="0" lvl="0" marL="457200" rtl="0" algn="l">
              <a:lnSpc>
                <a:spcPct val="157500"/>
              </a:lnSpc>
              <a:spcBef>
                <a:spcPts val="300"/>
              </a:spcBef>
              <a:spcAft>
                <a:spcPts val="0"/>
              </a:spcAft>
              <a:buNone/>
            </a:pPr>
            <a:r>
              <a:rPr lang="en-GB" sz="2100">
                <a:solidFill>
                  <a:srgbClr val="000000"/>
                </a:solidFill>
                <a:highlight>
                  <a:srgbClr val="FFFFFF"/>
                </a:highlight>
                <a:latin typeface="Times New Roman"/>
                <a:ea typeface="Times New Roman"/>
                <a:cs typeface="Times New Roman"/>
                <a:sym typeface="Times New Roman"/>
              </a:rPr>
              <a:t>document.write("Content");  </a:t>
            </a:r>
            <a:endParaRPr sz="2100">
              <a:solidFill>
                <a:srgbClr val="000000"/>
              </a:solidFill>
              <a:highlight>
                <a:srgbClr val="FFFFFF"/>
              </a:highlight>
              <a:latin typeface="Times New Roman"/>
              <a:ea typeface="Times New Roman"/>
              <a:cs typeface="Times New Roman"/>
              <a:sym typeface="Times New Roman"/>
            </a:endParaRPr>
          </a:p>
          <a:p>
            <a:pPr indent="0" lvl="0" marL="457200" rtl="0" algn="l">
              <a:lnSpc>
                <a:spcPct val="157500"/>
              </a:lnSpc>
              <a:spcBef>
                <a:spcPts val="300"/>
              </a:spcBef>
              <a:spcAft>
                <a:spcPts val="0"/>
              </a:spcAft>
              <a:buNone/>
            </a:pPr>
            <a:r>
              <a:rPr b="1" lang="en-GB" sz="2100">
                <a:solidFill>
                  <a:srgbClr val="000000"/>
                </a:solidFill>
                <a:highlight>
                  <a:srgbClr val="FFFFFF"/>
                </a:highlight>
                <a:latin typeface="Times New Roman"/>
                <a:ea typeface="Times New Roman"/>
                <a:cs typeface="Times New Roman"/>
                <a:sym typeface="Times New Roman"/>
              </a:rPr>
              <a:t>&lt;/script&gt;</a:t>
            </a:r>
            <a:r>
              <a:rPr lang="en-GB" sz="2100">
                <a:solidFill>
                  <a:srgbClr val="000000"/>
                </a:solidFill>
                <a:highlight>
                  <a:srgbClr val="FFFFFF"/>
                </a:highlight>
                <a:latin typeface="Times New Roman"/>
                <a:ea typeface="Times New Roman"/>
                <a:cs typeface="Times New Roman"/>
                <a:sym typeface="Times New Roman"/>
              </a:rPr>
              <a:t>  </a:t>
            </a:r>
            <a:endParaRPr sz="2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57" name="Shape 157"/>
        <p:cNvGrpSpPr/>
        <p:nvPr/>
      </p:nvGrpSpPr>
      <p:grpSpPr>
        <a:xfrm>
          <a:off x="0" y="0"/>
          <a:ext cx="0" cy="0"/>
          <a:chOff x="0" y="0"/>
          <a:chExt cx="0" cy="0"/>
        </a:xfrm>
      </p:grpSpPr>
      <p:sp>
        <p:nvSpPr>
          <p:cNvPr id="158" name="Google Shape;158;p18"/>
          <p:cNvSpPr txBox="1"/>
          <p:nvPr>
            <p:ph type="title"/>
          </p:nvPr>
        </p:nvSpPr>
        <p:spPr>
          <a:xfrm>
            <a:off x="612600" y="380050"/>
            <a:ext cx="7038900" cy="5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latin typeface="Times New Roman"/>
                <a:ea typeface="Times New Roman"/>
                <a:cs typeface="Times New Roman"/>
                <a:sym typeface="Times New Roman"/>
              </a:rPr>
              <a:t>DIFFERENCE BETWEEN HTML &amp; JAVASCRIPT</a:t>
            </a:r>
            <a:endParaRPr sz="2500">
              <a:latin typeface="Times New Roman"/>
              <a:ea typeface="Times New Roman"/>
              <a:cs typeface="Times New Roman"/>
              <a:sym typeface="Times New Roman"/>
            </a:endParaRPr>
          </a:p>
        </p:txBody>
      </p:sp>
      <p:sp>
        <p:nvSpPr>
          <p:cNvPr id="159" name="Google Shape;159;p18"/>
          <p:cNvSpPr txBox="1"/>
          <p:nvPr>
            <p:ph idx="1" type="body"/>
          </p:nvPr>
        </p:nvSpPr>
        <p:spPr>
          <a:xfrm>
            <a:off x="497325" y="893050"/>
            <a:ext cx="3403200" cy="353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t>			</a:t>
            </a:r>
            <a:r>
              <a:rPr b="1" lang="en-GB" sz="1900" u="sng">
                <a:latin typeface="Times New Roman"/>
                <a:ea typeface="Times New Roman"/>
                <a:cs typeface="Times New Roman"/>
                <a:sym typeface="Times New Roman"/>
              </a:rPr>
              <a:t>HTML</a:t>
            </a:r>
            <a:endParaRPr b="1" sz="1900" u="sng">
              <a:latin typeface="Times New Roman"/>
              <a:ea typeface="Times New Roman"/>
              <a:cs typeface="Times New Roman"/>
              <a:sym typeface="Times New Roman"/>
            </a:endParaRPr>
          </a:p>
          <a:p>
            <a:pPr indent="-336550" lvl="0" marL="457200" rtl="0" algn="just">
              <a:lnSpc>
                <a:spcPct val="115000"/>
              </a:lnSpc>
              <a:spcBef>
                <a:spcPts val="1600"/>
              </a:spcBef>
              <a:spcAft>
                <a:spcPts val="0"/>
              </a:spcAft>
              <a:buSzPts val="1700"/>
              <a:buFont typeface="Times New Roman"/>
              <a:buChar char="●"/>
            </a:pPr>
            <a:r>
              <a:rPr lang="en-GB" sz="1700">
                <a:latin typeface="Times New Roman"/>
                <a:ea typeface="Times New Roman"/>
                <a:cs typeface="Times New Roman"/>
                <a:sym typeface="Times New Roman"/>
              </a:rPr>
              <a:t>HTML is the most basic building block of the Web. It defines the meaning and structure of web content</a:t>
            </a:r>
            <a:r>
              <a:rPr b="1" lang="en-GB" sz="1700">
                <a:latin typeface="Times New Roman"/>
                <a:ea typeface="Times New Roman"/>
                <a:cs typeface="Times New Roman"/>
                <a:sym typeface="Times New Roman"/>
              </a:rPr>
              <a:t>.</a:t>
            </a:r>
            <a:endParaRPr b="1"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HTML pages are static which means the content cannot be changes.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It defines the basic structure of a web page.</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HTML is cross-browser compatible.</a:t>
            </a:r>
            <a:endParaRPr sz="1700">
              <a:latin typeface="Times New Roman"/>
              <a:ea typeface="Times New Roman"/>
              <a:cs typeface="Times New Roman"/>
              <a:sym typeface="Times New Roman"/>
            </a:endParaRPr>
          </a:p>
        </p:txBody>
      </p:sp>
      <p:sp>
        <p:nvSpPr>
          <p:cNvPr id="160" name="Google Shape;160;p18"/>
          <p:cNvSpPr txBox="1"/>
          <p:nvPr>
            <p:ph idx="2" type="body"/>
          </p:nvPr>
        </p:nvSpPr>
        <p:spPr>
          <a:xfrm>
            <a:off x="4248300" y="893050"/>
            <a:ext cx="3403200" cy="381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t> 		</a:t>
            </a:r>
            <a:r>
              <a:rPr b="1" lang="en-GB" sz="1700" u="sng">
                <a:latin typeface="Times New Roman"/>
                <a:ea typeface="Times New Roman"/>
                <a:cs typeface="Times New Roman"/>
                <a:sym typeface="Times New Roman"/>
              </a:rPr>
              <a:t>JAVASCRIPT</a:t>
            </a:r>
            <a:endParaRPr b="1" sz="1700" u="sng">
              <a:latin typeface="Times New Roman"/>
              <a:ea typeface="Times New Roman"/>
              <a:cs typeface="Times New Roman"/>
              <a:sym typeface="Times New Roman"/>
            </a:endParaRPr>
          </a:p>
          <a:p>
            <a:pPr indent="-336550" lvl="0" marL="457200" rtl="0" algn="just">
              <a:lnSpc>
                <a:spcPct val="115000"/>
              </a:lnSpc>
              <a:spcBef>
                <a:spcPts val="1600"/>
              </a:spcBef>
              <a:spcAft>
                <a:spcPts val="0"/>
              </a:spcAft>
              <a:buSzPts val="1700"/>
              <a:buFont typeface="Times New Roman"/>
              <a:buChar char="●"/>
            </a:pPr>
            <a:r>
              <a:rPr lang="en-GB" sz="1700">
                <a:latin typeface="Times New Roman"/>
                <a:ea typeface="Times New Roman"/>
                <a:cs typeface="Times New Roman"/>
                <a:sym typeface="Times New Roman"/>
              </a:rPr>
              <a:t>JavaScript is a high-level scripting language introduced by Netscape to be run on the client-side of the web browser.</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It manipulates content to create </a:t>
            </a:r>
            <a:r>
              <a:rPr lang="en-GB" sz="1700">
                <a:solidFill>
                  <a:srgbClr val="000000"/>
                </a:solidFill>
                <a:highlight>
                  <a:srgbClr val="FFFFFF"/>
                </a:highlight>
                <a:latin typeface="Times New Roman"/>
                <a:ea typeface="Times New Roman"/>
                <a:cs typeface="Times New Roman"/>
                <a:sym typeface="Times New Roman"/>
              </a:rPr>
              <a:t>dynamic web pages </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00000"/>
              </a:buClr>
              <a:buSzPts val="1700"/>
              <a:buFont typeface="Times New Roman"/>
              <a:buChar char="●"/>
            </a:pPr>
            <a:r>
              <a:rPr lang="en-GB" sz="1700">
                <a:solidFill>
                  <a:srgbClr val="000000"/>
                </a:solidFill>
                <a:highlight>
                  <a:srgbClr val="FFFFFF"/>
                </a:highlight>
                <a:latin typeface="Times New Roman"/>
                <a:ea typeface="Times New Roman"/>
                <a:cs typeface="Times New Roman"/>
                <a:sym typeface="Times New Roman"/>
              </a:rPr>
              <a:t>It adds interactivity to web pages to make them look good.</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00000"/>
              </a:buClr>
              <a:buSzPts val="1700"/>
              <a:buFont typeface="Times New Roman"/>
              <a:buChar char="●"/>
            </a:pPr>
            <a:r>
              <a:rPr lang="en-GB" sz="1700">
                <a:solidFill>
                  <a:srgbClr val="000000"/>
                </a:solidFill>
                <a:highlight>
                  <a:srgbClr val="FFFFFF"/>
                </a:highlight>
                <a:latin typeface="Times New Roman"/>
                <a:ea typeface="Times New Roman"/>
                <a:cs typeface="Times New Roman"/>
                <a:sym typeface="Times New Roman"/>
              </a:rPr>
              <a:t>JavaScript is not cross-browser compatible</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402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Javascript Editors</a:t>
            </a:r>
            <a:endParaRPr>
              <a:latin typeface="Times New Roman"/>
              <a:ea typeface="Times New Roman"/>
              <a:cs typeface="Times New Roman"/>
              <a:sym typeface="Times New Roman"/>
            </a:endParaRPr>
          </a:p>
        </p:txBody>
      </p:sp>
      <p:sp>
        <p:nvSpPr>
          <p:cNvPr id="166" name="Google Shape;166;p19"/>
          <p:cNvSpPr txBox="1"/>
          <p:nvPr>
            <p:ph idx="1" type="body"/>
          </p:nvPr>
        </p:nvSpPr>
        <p:spPr>
          <a:xfrm>
            <a:off x="819150" y="12118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Notepad++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Atom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Bracket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TextMate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Emacs</a:t>
            </a:r>
            <a:endParaRPr sz="1800">
              <a:latin typeface="Times New Roman"/>
              <a:ea typeface="Times New Roman"/>
              <a:cs typeface="Times New Roman"/>
              <a:sym typeface="Times New Roman"/>
            </a:endParaRPr>
          </a:p>
          <a:p>
            <a:pPr indent="0" lvl="0" marL="457200" rtl="0" algn="l">
              <a:spcBef>
                <a:spcPts val="1600"/>
              </a:spcBef>
              <a:spcAft>
                <a:spcPts val="16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389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JavaScript object</a:t>
            </a:r>
            <a:endParaRPr>
              <a:latin typeface="Times New Roman"/>
              <a:ea typeface="Times New Roman"/>
              <a:cs typeface="Times New Roman"/>
              <a:sym typeface="Times New Roman"/>
            </a:endParaRPr>
          </a:p>
        </p:txBody>
      </p:sp>
      <p:sp>
        <p:nvSpPr>
          <p:cNvPr id="172" name="Google Shape;172;p20"/>
          <p:cNvSpPr txBox="1"/>
          <p:nvPr>
            <p:ph idx="1" type="body"/>
          </p:nvPr>
        </p:nvSpPr>
        <p:spPr>
          <a:xfrm>
            <a:off x="819150" y="1238675"/>
            <a:ext cx="7505700" cy="2448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A javaScript object  is an entity having state and behaviour mainly properties and methods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For example car, pen , bike , glass etc.</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JavaScript is a template based not class based . here , we don’t create class to get the object But , we direct create object.</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563575"/>
            <a:ext cx="75057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O</a:t>
            </a:r>
            <a:r>
              <a:rPr lang="en-GB">
                <a:latin typeface="Times New Roman"/>
                <a:ea typeface="Times New Roman"/>
                <a:cs typeface="Times New Roman"/>
                <a:sym typeface="Times New Roman"/>
              </a:rPr>
              <a:t>bject : Methods</a:t>
            </a:r>
            <a:endParaRPr>
              <a:latin typeface="Times New Roman"/>
              <a:ea typeface="Times New Roman"/>
              <a:cs typeface="Times New Roman"/>
              <a:sym typeface="Times New Roman"/>
            </a:endParaRPr>
          </a:p>
        </p:txBody>
      </p:sp>
      <p:sp>
        <p:nvSpPr>
          <p:cNvPr id="178" name="Google Shape;178;p21"/>
          <p:cNvSpPr txBox="1"/>
          <p:nvPr>
            <p:ph idx="1" type="body"/>
          </p:nvPr>
        </p:nvSpPr>
        <p:spPr>
          <a:xfrm>
            <a:off x="819150" y="131477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Object.Create();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Object.Freeze();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Object.is();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Object.Values();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Object.Keys();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Object.Assign();</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