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1" r:id="rId17"/>
    <p:sldId id="263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9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44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2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7D58FA-0CE6-4BE9-90D1-4D267B7F107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47651C-74FA-4AF8-A660-3780FD2B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610-EE16-48F3-B20A-783994CF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755" y="923108"/>
            <a:ext cx="12505509" cy="36314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/>
              <a:t>Data Management With Hybrid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A2A1-7438-4F1A-B3BA-B4D896C75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6756" y="5070564"/>
            <a:ext cx="5738360" cy="964475"/>
          </a:xfrm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Haidi </a:t>
            </a:r>
            <a:r>
              <a:rPr lang="en-US" sz="4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CheN</a:t>
            </a:r>
            <a:endParaRPr lang="en-US" sz="4400" i="1" dirty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8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D0EE-98EE-4F16-8CBC-06E1081E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52846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Comparison/analysis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A66-5EB1-46AD-AB26-74D638E160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829620"/>
            <a:ext cx="10555416" cy="133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cap="none" dirty="0"/>
              <a:t>Big Data Storage and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67D33-C275-483D-A41D-6D7C36E7EFF2}"/>
              </a:ext>
            </a:extLst>
          </p:cNvPr>
          <p:cNvSpPr txBox="1">
            <a:spLocks/>
          </p:cNvSpPr>
          <p:nvPr/>
        </p:nvSpPr>
        <p:spPr>
          <a:xfrm>
            <a:off x="2743200" y="4034784"/>
            <a:ext cx="9448800" cy="218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cap="none" dirty="0"/>
              <a:t>Hybrid Database System in Web Application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8012B-6EAC-4674-B6F1-8F8CA3BDF0AA}"/>
              </a:ext>
            </a:extLst>
          </p:cNvPr>
          <p:cNvSpPr txBox="1"/>
          <p:nvPr/>
        </p:nvSpPr>
        <p:spPr>
          <a:xfrm>
            <a:off x="5573486" y="3028295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8793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DB9-7242-42BA-8972-0F461D86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61851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Common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A078-5F5A-426F-9609-002FA2D1A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93515"/>
            <a:ext cx="10363826" cy="3424107"/>
          </a:xfrm>
        </p:spPr>
        <p:txBody>
          <a:bodyPr>
            <a:normAutofit/>
          </a:bodyPr>
          <a:lstStyle/>
          <a:p>
            <a:r>
              <a:rPr lang="en-US" sz="5400" cap="none" dirty="0"/>
              <a:t>Hybrid Database System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4800" cap="none" dirty="0"/>
              <a:t>MySQL + MongoDB</a:t>
            </a:r>
          </a:p>
          <a:p>
            <a:r>
              <a:rPr lang="en-US" sz="5400" cap="none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4949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989B-6BA3-459A-A0BE-A580959D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3880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24E4-90F2-4D19-A688-E44D751A72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0057"/>
            <a:ext cx="10363826" cy="4868091"/>
          </a:xfrm>
        </p:spPr>
        <p:txBody>
          <a:bodyPr>
            <a:normAutofit/>
          </a:bodyPr>
          <a:lstStyle/>
          <a:p>
            <a:r>
              <a:rPr lang="en-US" sz="5400" cap="none" dirty="0"/>
              <a:t>System Design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4800" cap="none" dirty="0"/>
              <a:t>Three modes / Two websites</a:t>
            </a:r>
          </a:p>
          <a:p>
            <a:r>
              <a:rPr lang="en-US" sz="5400" cap="none" dirty="0"/>
              <a:t>Application Implementation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4800" cap="none" dirty="0"/>
              <a:t>C# / PHP</a:t>
            </a:r>
          </a:p>
        </p:txBody>
      </p:sp>
    </p:spTree>
    <p:extLst>
      <p:ext uri="{BB962C8B-B14F-4D97-AF65-F5344CB8AC3E}">
        <p14:creationId xmlns:p14="http://schemas.microsoft.com/office/powerpoint/2010/main" val="240865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BEDB-A8C9-4641-BE04-0C0BA5AF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775063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B1E87-01D7-411D-B9C7-47A597BEF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1" y="2985401"/>
            <a:ext cx="10363826" cy="3424107"/>
          </a:xfrm>
        </p:spPr>
        <p:txBody>
          <a:bodyPr>
            <a:normAutofit/>
          </a:bodyPr>
          <a:lstStyle/>
          <a:p>
            <a:r>
              <a:rPr lang="en-US" sz="5400" cap="none" dirty="0"/>
              <a:t>Reading Improvement</a:t>
            </a:r>
          </a:p>
          <a:p>
            <a:r>
              <a:rPr lang="en-US" sz="5400" cap="none" dirty="0"/>
              <a:t>Writing Improvement</a:t>
            </a:r>
          </a:p>
        </p:txBody>
      </p:sp>
    </p:spTree>
    <p:extLst>
      <p:ext uri="{BB962C8B-B14F-4D97-AF65-F5344CB8AC3E}">
        <p14:creationId xmlns:p14="http://schemas.microsoft.com/office/powerpoint/2010/main" val="109521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4C8-E161-4DAA-A381-C1629AE9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Reading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35E86-8B87-4206-A8D4-2CF91593D2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2962682"/>
              </p:ext>
            </p:extLst>
          </p:nvPr>
        </p:nvGraphicFramePr>
        <p:xfrm>
          <a:off x="379134" y="1429844"/>
          <a:ext cx="11433730" cy="524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5117">
                  <a:extLst>
                    <a:ext uri="{9D8B030D-6E8A-4147-A177-3AD203B41FA5}">
                      <a16:colId xmlns:a16="http://schemas.microsoft.com/office/drawing/2014/main" val="4251075980"/>
                    </a:ext>
                  </a:extLst>
                </a:gridCol>
                <a:gridCol w="2276119">
                  <a:extLst>
                    <a:ext uri="{9D8B030D-6E8A-4147-A177-3AD203B41FA5}">
                      <a16:colId xmlns:a16="http://schemas.microsoft.com/office/drawing/2014/main" val="8344526"/>
                    </a:ext>
                  </a:extLst>
                </a:gridCol>
                <a:gridCol w="2456247">
                  <a:extLst>
                    <a:ext uri="{9D8B030D-6E8A-4147-A177-3AD203B41FA5}">
                      <a16:colId xmlns:a16="http://schemas.microsoft.com/office/drawing/2014/main" val="2002829071"/>
                    </a:ext>
                  </a:extLst>
                </a:gridCol>
                <a:gridCol w="2456247">
                  <a:extLst>
                    <a:ext uri="{9D8B030D-6E8A-4147-A177-3AD203B41FA5}">
                      <a16:colId xmlns:a16="http://schemas.microsoft.com/office/drawing/2014/main" val="1568916426"/>
                    </a:ext>
                  </a:extLst>
                </a:gridCol>
              </a:tblGrid>
              <a:tr h="8197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Database Model</a:t>
                      </a:r>
                      <a:endParaRPr lang="en-US" sz="4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Read Response Time (s)</a:t>
                      </a:r>
                    </a:p>
                  </a:txBody>
                  <a:tcPr marL="213760" marR="21376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24725"/>
                  </a:ext>
                </a:extLst>
              </a:tr>
              <a:tr h="139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100,000Data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500,000 Data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 Data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2478825543"/>
                  </a:ext>
                </a:extLst>
              </a:tr>
              <a:tr h="81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Database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0.0205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0.5589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2.2938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3207354371"/>
                  </a:ext>
                </a:extLst>
              </a:tr>
              <a:tr h="81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Hybrid Database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0.0226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0.0311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0.0430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3721826442"/>
                  </a:ext>
                </a:extLst>
              </a:tr>
              <a:tr h="1391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Response speed-up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-0.0021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0.5287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2.2508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242611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71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4C8-E161-4DAA-A381-C1629AE9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Writing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135E86-8B87-4206-A8D4-2CF91593D2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9173772"/>
              </p:ext>
            </p:extLst>
          </p:nvPr>
        </p:nvGraphicFramePr>
        <p:xfrm>
          <a:off x="379134" y="1429844"/>
          <a:ext cx="11433730" cy="524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5117">
                  <a:extLst>
                    <a:ext uri="{9D8B030D-6E8A-4147-A177-3AD203B41FA5}">
                      <a16:colId xmlns:a16="http://schemas.microsoft.com/office/drawing/2014/main" val="4251075980"/>
                    </a:ext>
                  </a:extLst>
                </a:gridCol>
                <a:gridCol w="2276119">
                  <a:extLst>
                    <a:ext uri="{9D8B030D-6E8A-4147-A177-3AD203B41FA5}">
                      <a16:colId xmlns:a16="http://schemas.microsoft.com/office/drawing/2014/main" val="8344526"/>
                    </a:ext>
                  </a:extLst>
                </a:gridCol>
                <a:gridCol w="2456247">
                  <a:extLst>
                    <a:ext uri="{9D8B030D-6E8A-4147-A177-3AD203B41FA5}">
                      <a16:colId xmlns:a16="http://schemas.microsoft.com/office/drawing/2014/main" val="2002829071"/>
                    </a:ext>
                  </a:extLst>
                </a:gridCol>
                <a:gridCol w="2456247">
                  <a:extLst>
                    <a:ext uri="{9D8B030D-6E8A-4147-A177-3AD203B41FA5}">
                      <a16:colId xmlns:a16="http://schemas.microsoft.com/office/drawing/2014/main" val="1568916426"/>
                    </a:ext>
                  </a:extLst>
                </a:gridCol>
              </a:tblGrid>
              <a:tr h="8197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Database Model</a:t>
                      </a:r>
                      <a:endParaRPr lang="en-US" sz="4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Write Response Time (s)</a:t>
                      </a:r>
                    </a:p>
                  </a:txBody>
                  <a:tcPr marL="213760" marR="21376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24725"/>
                  </a:ext>
                </a:extLst>
              </a:tr>
              <a:tr h="139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100,000Data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500,000 Data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1,000,000 Data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2478825543"/>
                  </a:ext>
                </a:extLst>
              </a:tr>
              <a:tr h="81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Database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0.3166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0.4313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0.5500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3207354371"/>
                  </a:ext>
                </a:extLst>
              </a:tr>
              <a:tr h="81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Hybrid Database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0.0165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0.0166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0.0310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3721826442"/>
                  </a:ext>
                </a:extLst>
              </a:tr>
              <a:tr h="1391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Response speed-up</a:t>
                      </a:r>
                      <a:endParaRPr lang="en-US" sz="4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0.3001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0.4147</a:t>
                      </a:r>
                    </a:p>
                  </a:txBody>
                  <a:tcPr marL="213760" marR="213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0.5190</a:t>
                      </a:r>
                    </a:p>
                  </a:txBody>
                  <a:tcPr marL="213760" marR="213760" marT="0" marB="0" anchor="ctr"/>
                </a:tc>
                <a:extLst>
                  <a:ext uri="{0D108BD9-81ED-4DB2-BD59-A6C34878D82A}">
                    <a16:rowId xmlns:a16="http://schemas.microsoft.com/office/drawing/2014/main" val="242611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2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2BB-C274-42EE-909D-664EF1D0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D4AB-4C07-4334-A6D0-143000862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719" y="1367246"/>
            <a:ext cx="11347269" cy="5242560"/>
          </a:xfrm>
        </p:spPr>
        <p:txBody>
          <a:bodyPr>
            <a:normAutofit/>
          </a:bodyPr>
          <a:lstStyle/>
          <a:p>
            <a:r>
              <a:rPr lang="en-US" sz="3200" dirty="0"/>
              <a:t>[1]http://breakthroughanalysis.com/2008/08/01/unstructured-data-and-the-80-percent-rule/</a:t>
            </a:r>
          </a:p>
          <a:p>
            <a:r>
              <a:rPr lang="en-US" sz="3200" dirty="0"/>
              <a:t>[2] Jaroslav </a:t>
            </a:r>
            <a:r>
              <a:rPr lang="en-US" sz="3200" dirty="0" err="1"/>
              <a:t>Pokorný</a:t>
            </a:r>
            <a:r>
              <a:rPr lang="en-US" sz="3200" dirty="0"/>
              <a:t>, “Graph Databases: Their Power and Limitations”</a:t>
            </a:r>
          </a:p>
          <a:p>
            <a:pPr fontAlgn="base"/>
            <a:r>
              <a:rPr lang="en-US" sz="3200" dirty="0"/>
              <a:t>[3]https://developer.ibm.com/dwblog/2017/overview-graph-database-query-languages/</a:t>
            </a:r>
            <a:endParaRPr lang="en-US" sz="3200" b="1" dirty="0"/>
          </a:p>
          <a:p>
            <a:r>
              <a:rPr lang="en-US" sz="3200" dirty="0"/>
              <a:t>[4] Harsha R. </a:t>
            </a:r>
            <a:r>
              <a:rPr lang="en-US" sz="3200" dirty="0" err="1"/>
              <a:t>Vyawahare</a:t>
            </a:r>
            <a:r>
              <a:rPr lang="en-US" sz="3200" dirty="0"/>
              <a:t>, Pravin P. </a:t>
            </a:r>
            <a:r>
              <a:rPr lang="en-US" sz="3200" dirty="0" err="1"/>
              <a:t>Karde</a:t>
            </a:r>
            <a:r>
              <a:rPr lang="en-US" sz="3200" dirty="0"/>
              <a:t>, “An Overview on Graph Database Model”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664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2BB-C274-42EE-909D-664EF1D0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D4AB-4C07-4334-A6D0-143000862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633" y="1436914"/>
            <a:ext cx="11408229" cy="5268686"/>
          </a:xfrm>
        </p:spPr>
        <p:txBody>
          <a:bodyPr>
            <a:normAutofit/>
          </a:bodyPr>
          <a:lstStyle/>
          <a:p>
            <a:r>
              <a:rPr lang="en-US" sz="3200" dirty="0"/>
              <a:t>[5] Blessing E. James, </a:t>
            </a:r>
            <a:r>
              <a:rPr lang="en-US" sz="3200" dirty="0" err="1"/>
              <a:t>P.O.Asagba</a:t>
            </a:r>
            <a:r>
              <a:rPr lang="en-US" sz="3200" dirty="0"/>
              <a:t>, “Hybrid Database System For Big Data Storage And Management”</a:t>
            </a:r>
          </a:p>
          <a:p>
            <a:r>
              <a:rPr lang="en-US" sz="3200" dirty="0"/>
              <a:t>[6] Gregorius </a:t>
            </a:r>
            <a:r>
              <a:rPr lang="en-US" sz="3200" dirty="0" err="1"/>
              <a:t>Ongo</a:t>
            </a:r>
            <a:r>
              <a:rPr lang="en-US" sz="3200" dirty="0"/>
              <a:t>, </a:t>
            </a:r>
            <a:r>
              <a:rPr lang="en-US" sz="3200" dirty="0" err="1"/>
              <a:t>Gede</a:t>
            </a:r>
            <a:r>
              <a:rPr lang="en-US" sz="3200" dirty="0"/>
              <a:t> Putra Kusuma, “Hybrid Database System of MySQL and MongoDB in Web Application Development”</a:t>
            </a:r>
          </a:p>
          <a:p>
            <a:r>
              <a:rPr lang="en-US" sz="3200" dirty="0"/>
              <a:t>[7] H. R. </a:t>
            </a:r>
            <a:r>
              <a:rPr lang="en-US" sz="3200" dirty="0" err="1"/>
              <a:t>Vyawahare</a:t>
            </a:r>
            <a:r>
              <a:rPr lang="en-US" sz="3200" dirty="0"/>
              <a:t>, P. P. </a:t>
            </a:r>
            <a:r>
              <a:rPr lang="en-US" sz="3200" dirty="0" err="1"/>
              <a:t>Karde</a:t>
            </a:r>
            <a:r>
              <a:rPr lang="en-US" sz="3200" dirty="0"/>
              <a:t> and V. M. </a:t>
            </a:r>
            <a:r>
              <a:rPr lang="en-US" sz="3200" dirty="0" err="1"/>
              <a:t>Thakare</a:t>
            </a:r>
            <a:r>
              <a:rPr lang="en-US" sz="3200" dirty="0"/>
              <a:t>, “A Hybrid Database Approach Using Graph and Relational Database”</a:t>
            </a:r>
          </a:p>
        </p:txBody>
      </p:sp>
    </p:spTree>
    <p:extLst>
      <p:ext uri="{BB962C8B-B14F-4D97-AF65-F5344CB8AC3E}">
        <p14:creationId xmlns:p14="http://schemas.microsoft.com/office/powerpoint/2010/main" val="86829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2BB-C274-42EE-909D-664EF1D0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D4AB-4C07-4334-A6D0-143000862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303" y="1288869"/>
            <a:ext cx="11268891" cy="5477691"/>
          </a:xfrm>
        </p:spPr>
        <p:txBody>
          <a:bodyPr>
            <a:normAutofit/>
          </a:bodyPr>
          <a:lstStyle/>
          <a:p>
            <a:r>
              <a:rPr lang="en-US" sz="3200" dirty="0"/>
              <a:t>[8] Marco Vogt, Alexander </a:t>
            </a:r>
            <a:r>
              <a:rPr lang="en-US" sz="3200" dirty="0" err="1"/>
              <a:t>Stiemer</a:t>
            </a:r>
            <a:r>
              <a:rPr lang="en-US" sz="3200" dirty="0"/>
              <a:t>, and Heiko Schuldt, “Icarus: Towards a Multistore Database System”</a:t>
            </a:r>
          </a:p>
          <a:p>
            <a:r>
              <a:rPr lang="en-US" sz="3200" dirty="0"/>
              <a:t>[9] </a:t>
            </a:r>
            <a:r>
              <a:rPr lang="en-US" sz="3200" dirty="0" err="1"/>
              <a:t>Angira</a:t>
            </a:r>
            <a:r>
              <a:rPr lang="en-US" sz="3200" dirty="0"/>
              <a:t> Amit Patel and </a:t>
            </a:r>
            <a:r>
              <a:rPr lang="en-US" sz="3200" dirty="0" err="1"/>
              <a:t>Jyotindra</a:t>
            </a:r>
            <a:r>
              <a:rPr lang="en-US" sz="3200" dirty="0"/>
              <a:t> N. </a:t>
            </a:r>
            <a:r>
              <a:rPr lang="en-US" sz="3200" dirty="0" err="1"/>
              <a:t>Dharwa</a:t>
            </a:r>
            <a:r>
              <a:rPr lang="en-US" sz="3200" dirty="0"/>
              <a:t>, “An Integrated Hybrid Recommendation Model Using Graph Database”</a:t>
            </a:r>
          </a:p>
          <a:p>
            <a:r>
              <a:rPr lang="en-US" sz="3200" dirty="0"/>
              <a:t>[10] </a:t>
            </a:r>
            <a:r>
              <a:rPr lang="en-US" sz="3200" dirty="0" err="1"/>
              <a:t>Nahla</a:t>
            </a:r>
            <a:r>
              <a:rPr lang="en-US" sz="3200" dirty="0"/>
              <a:t> </a:t>
            </a:r>
            <a:r>
              <a:rPr lang="en-US" sz="3200" dirty="0" err="1"/>
              <a:t>Abrawi</a:t>
            </a:r>
            <a:r>
              <a:rPr lang="en-US" sz="3200" dirty="0"/>
              <a:t>, Alexei </a:t>
            </a:r>
            <a:r>
              <a:rPr lang="en-US" sz="3200" dirty="0" err="1"/>
              <a:t>Lisitsa</a:t>
            </a:r>
            <a:r>
              <a:rPr lang="en-US" sz="3200" dirty="0"/>
              <a:t>, and Frans </a:t>
            </a:r>
            <a:r>
              <a:rPr lang="en-US" sz="3200" dirty="0" err="1"/>
              <a:t>Coenen</a:t>
            </a:r>
            <a:r>
              <a:rPr lang="en-US" sz="3200" dirty="0"/>
              <a:t>, “Querying Encrypted Graph Databases”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830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2BB-C274-42EE-909D-664EF1D0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D4AB-4C07-4334-A6D0-143000862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263" y="1402080"/>
            <a:ext cx="11138263" cy="5364480"/>
          </a:xfrm>
        </p:spPr>
        <p:txBody>
          <a:bodyPr>
            <a:normAutofit/>
          </a:bodyPr>
          <a:lstStyle/>
          <a:p>
            <a:r>
              <a:rPr lang="en-US" sz="3200" dirty="0"/>
              <a:t>[11] Jaroslav </a:t>
            </a:r>
            <a:r>
              <a:rPr lang="en-US" sz="3200" dirty="0" err="1"/>
              <a:t>korny</a:t>
            </a:r>
            <a:r>
              <a:rPr lang="en-US" sz="3200" dirty="0"/>
              <a:t>, Michal </a:t>
            </a:r>
            <a:r>
              <a:rPr lang="en-US" sz="3200" dirty="0" err="1"/>
              <a:t>Valenta</a:t>
            </a:r>
            <a:r>
              <a:rPr lang="en-US" sz="3200" dirty="0"/>
              <a:t>, and Jiri </a:t>
            </a:r>
            <a:r>
              <a:rPr lang="en-US" sz="3200" dirty="0" err="1"/>
              <a:t>Kovacic</a:t>
            </a:r>
            <a:r>
              <a:rPr lang="en-US" sz="3200" dirty="0"/>
              <a:t>, “Integrity Constraints in Graph Databases”</a:t>
            </a:r>
          </a:p>
          <a:p>
            <a:r>
              <a:rPr lang="en-US" sz="3200" dirty="0"/>
              <a:t>[12] </a:t>
            </a:r>
            <a:r>
              <a:rPr lang="en-US" sz="3200" dirty="0" err="1"/>
              <a:t>Zhenhao</a:t>
            </a:r>
            <a:r>
              <a:rPr lang="en-US" sz="3200" dirty="0"/>
              <a:t> </a:t>
            </a:r>
            <a:r>
              <a:rPr lang="en-US" sz="3200" dirty="0" err="1"/>
              <a:t>H,David</a:t>
            </a:r>
            <a:r>
              <a:rPr lang="en-US" sz="3200" dirty="0"/>
              <a:t> </a:t>
            </a:r>
            <a:r>
              <a:rPr lang="en-US" sz="3200" dirty="0" err="1"/>
              <a:t>Sidler</a:t>
            </a:r>
            <a:r>
              <a:rPr lang="en-US" sz="3200" dirty="0"/>
              <a:t>, </a:t>
            </a:r>
            <a:r>
              <a:rPr lang="en-US" sz="3200" dirty="0" err="1"/>
              <a:t>Zsolt</a:t>
            </a:r>
            <a:r>
              <a:rPr lang="en-US" sz="3200" dirty="0"/>
              <a:t> </a:t>
            </a:r>
            <a:r>
              <a:rPr lang="en-US" sz="3200" dirty="0" err="1"/>
              <a:t>István</a:t>
            </a:r>
            <a:r>
              <a:rPr lang="en-US" sz="3200" dirty="0"/>
              <a:t>, and Gustavo Alonso, “A Flexible K-Means Operator for Hybrid Databases”</a:t>
            </a:r>
          </a:p>
        </p:txBody>
      </p:sp>
    </p:spTree>
    <p:extLst>
      <p:ext uri="{BB962C8B-B14F-4D97-AF65-F5344CB8AC3E}">
        <p14:creationId xmlns:p14="http://schemas.microsoft.com/office/powerpoint/2010/main" val="215339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A04D-7F0C-49F8-9079-D888794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4" y="422365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4146-7371-4E48-855D-3FD3A94252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098767"/>
            <a:ext cx="10363826" cy="43368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5400" cap="none" dirty="0">
                <a:latin typeface="Bodoni MT" panose="02070603080606020203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cap="none" dirty="0">
                <a:latin typeface="Bodoni MT" panose="02070603080606020203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cap="none" dirty="0">
                <a:latin typeface="Bodoni MT" panose="02070603080606020203" pitchFamily="18" charset="0"/>
              </a:rPr>
              <a:t>Comparison/Analysis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cap="none" dirty="0">
                <a:latin typeface="Bodoni MT" panose="02070603080606020203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16CF-0936-49CC-9056-46124C6E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87977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C2FA-7F98-4192-BD19-64DB74441F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23845"/>
            <a:ext cx="10363826" cy="3424107"/>
          </a:xfrm>
        </p:spPr>
        <p:txBody>
          <a:bodyPr>
            <a:normAutofit/>
          </a:bodyPr>
          <a:lstStyle/>
          <a:p>
            <a:r>
              <a:rPr lang="en-US" sz="5400" cap="none" dirty="0"/>
              <a:t> Relational Databases</a:t>
            </a:r>
          </a:p>
          <a:p>
            <a:r>
              <a:rPr lang="en-US" sz="5400" cap="none" dirty="0"/>
              <a:t> Non-Relational Databases</a:t>
            </a:r>
          </a:p>
          <a:p>
            <a:r>
              <a:rPr lang="en-US" sz="5400" cap="none" dirty="0"/>
              <a:t> Hybrid Databases</a:t>
            </a:r>
          </a:p>
        </p:txBody>
      </p:sp>
    </p:spTree>
    <p:extLst>
      <p:ext uri="{BB962C8B-B14F-4D97-AF65-F5344CB8AC3E}">
        <p14:creationId xmlns:p14="http://schemas.microsoft.com/office/powerpoint/2010/main" val="42178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884458-9DDB-4A56-8D21-EFA33C4A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8589"/>
            <a:ext cx="11277600" cy="218585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Relational Databases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61623F-8D01-4C8B-9607-59E1A5B7F3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933149"/>
            <a:ext cx="10241906" cy="2919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cap="none" dirty="0"/>
              <a:t> Overview</a:t>
            </a:r>
            <a:endParaRPr lang="en-US" sz="5200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400" cap="none" dirty="0"/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8920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B720-2A74-40D4-9818-9A5CDED75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621127"/>
            <a:ext cx="10363826" cy="24052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cap="none" dirty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400" cap="none" dirty="0"/>
              <a:t>Limitations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EE36DD-AC92-4B52-8590-A8E67D77626F}"/>
              </a:ext>
            </a:extLst>
          </p:cNvPr>
          <p:cNvSpPr txBox="1">
            <a:spLocks/>
          </p:cNvSpPr>
          <p:nvPr/>
        </p:nvSpPr>
        <p:spPr>
          <a:xfrm>
            <a:off x="457200" y="894268"/>
            <a:ext cx="11277600" cy="2185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1439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00C-B12E-4D8B-A2E1-DDC08A92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53440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Hybrid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C2F8-5FDE-4DBE-BFE9-6984F87C02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696330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5400" cap="none" dirty="0"/>
              <a:t>Relational Databases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400" cap="none" dirty="0">
                <a:solidFill>
                  <a:srgbClr val="FF0000"/>
                </a:solidFill>
              </a:rPr>
              <a:t>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400" cap="none" dirty="0"/>
              <a:t>Non-relational Databases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5400" cap="none" dirty="0"/>
          </a:p>
        </p:txBody>
      </p:sp>
    </p:spTree>
    <p:extLst>
      <p:ext uri="{BB962C8B-B14F-4D97-AF65-F5344CB8AC3E}">
        <p14:creationId xmlns:p14="http://schemas.microsoft.com/office/powerpoint/2010/main" val="82998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9112-1C1A-43BB-A487-38A68969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4434"/>
            <a:ext cx="10364451" cy="1596177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DD2D-5FA9-4A1C-B4A8-0A97FE5507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455819"/>
            <a:ext cx="10877632" cy="357922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5400" cap="none" dirty="0"/>
              <a:t>Big Data Storage and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5400" cap="none" dirty="0"/>
              <a:t>Hybrid Database System in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16141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6B7-7050-4BD8-99F4-4F728C1A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37573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First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0633-DF2F-426D-8F3B-492E2A4063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3750"/>
            <a:ext cx="10363826" cy="4624250"/>
          </a:xfrm>
        </p:spPr>
        <p:txBody>
          <a:bodyPr>
            <a:normAutofit/>
          </a:bodyPr>
          <a:lstStyle/>
          <a:p>
            <a:r>
              <a:rPr lang="en-US" sz="5400" cap="none" dirty="0"/>
              <a:t>Big Data Storage and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4600" cap="none" dirty="0"/>
              <a:t>SQL Component (MySQL)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600" cap="none" dirty="0"/>
              <a:t>NoSQL Component (MongoDB)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600" cap="none" dirty="0"/>
              <a:t>Application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46288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5B90-0789-40A1-8B3E-03FF6E6B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79268"/>
            <a:ext cx="10364451" cy="1596177"/>
          </a:xfrm>
        </p:spPr>
        <p:txBody>
          <a:bodyPr/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Second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CFAB-ADBF-40A2-9DBC-8F07540E82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412275"/>
            <a:ext cx="10363826" cy="5068388"/>
          </a:xfrm>
        </p:spPr>
        <p:txBody>
          <a:bodyPr>
            <a:normAutofit/>
          </a:bodyPr>
          <a:lstStyle/>
          <a:p>
            <a:r>
              <a:rPr lang="en-US" sz="5400" cap="none" dirty="0"/>
              <a:t>Hybrid Database System in Web Application Development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600" cap="none" dirty="0"/>
              <a:t>MySQL Only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600" cap="none" dirty="0"/>
              <a:t>MySQL + MongoDB</a:t>
            </a:r>
          </a:p>
        </p:txBody>
      </p:sp>
    </p:spTree>
    <p:extLst>
      <p:ext uri="{BB962C8B-B14F-4D97-AF65-F5344CB8AC3E}">
        <p14:creationId xmlns:p14="http://schemas.microsoft.com/office/powerpoint/2010/main" val="5508387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1025</TotalTime>
  <Words>451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宋体</vt:lpstr>
      <vt:lpstr>等线</vt:lpstr>
      <vt:lpstr>Aharoni</vt:lpstr>
      <vt:lpstr>Arial</vt:lpstr>
      <vt:lpstr>Bodoni MT</vt:lpstr>
      <vt:lpstr>Century Schoolbook</vt:lpstr>
      <vt:lpstr>Courier New</vt:lpstr>
      <vt:lpstr>Times New Roman</vt:lpstr>
      <vt:lpstr>Tw Cen MT</vt:lpstr>
      <vt:lpstr>Wingdings</vt:lpstr>
      <vt:lpstr>Droplet</vt:lpstr>
      <vt:lpstr>Data Management With Hybrid Databases</vt:lpstr>
      <vt:lpstr>OUTLINE</vt:lpstr>
      <vt:lpstr>Introduction</vt:lpstr>
      <vt:lpstr>Relational Databases</vt:lpstr>
      <vt:lpstr>PowerPoint Presentation</vt:lpstr>
      <vt:lpstr>Hybrid Databases</vt:lpstr>
      <vt:lpstr>Applications</vt:lpstr>
      <vt:lpstr>First Application</vt:lpstr>
      <vt:lpstr>Second application</vt:lpstr>
      <vt:lpstr>Comparison/analysis</vt:lpstr>
      <vt:lpstr>Common aspects</vt:lpstr>
      <vt:lpstr>Differences</vt:lpstr>
      <vt:lpstr>benefits</vt:lpstr>
      <vt:lpstr>Reading</vt:lpstr>
      <vt:lpstr>Writing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With Hybrid Approaches</dc:title>
  <dc:creator>Chen, Haidi</dc:creator>
  <cp:lastModifiedBy>Chen, Haidi</cp:lastModifiedBy>
  <cp:revision>22</cp:revision>
  <dcterms:created xsi:type="dcterms:W3CDTF">2019-04-27T15:51:55Z</dcterms:created>
  <dcterms:modified xsi:type="dcterms:W3CDTF">2019-04-29T13:23:30Z</dcterms:modified>
</cp:coreProperties>
</file>