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2" r:id="rId7"/>
    <p:sldId id="263" r:id="rId8"/>
    <p:sldId id="284" r:id="rId9"/>
    <p:sldId id="264" r:id="rId10"/>
    <p:sldId id="285" r:id="rId11"/>
    <p:sldId id="286" r:id="rId12"/>
    <p:sldId id="268" r:id="rId13"/>
    <p:sldId id="287" r:id="rId14"/>
    <p:sldId id="270" r:id="rId15"/>
    <p:sldId id="288" r:id="rId16"/>
    <p:sldId id="278"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Muli" panose="02010600030101010101" charset="0"/>
      <p:regular r:id="rId23"/>
      <p:bold r:id="rId24"/>
      <p:italic r:id="rId25"/>
      <p:boldItalic r:id="rId26"/>
    </p:embeddedFont>
    <p:embeddedFont>
      <p:font typeface="Muli Light" panose="02010600030101010101" charset="0"/>
      <p:regular r:id="rId27"/>
      <p:bold r:id="rId28"/>
      <p:italic r:id="rId29"/>
      <p:boldItalic r:id="rId30"/>
    </p:embeddedFont>
    <p:embeddedFont>
      <p:font typeface="Poppins" panose="02010600030101010101" charset="0"/>
      <p:regular r:id="rId31"/>
      <p:bold r:id="rId32"/>
      <p:italic r:id="rId33"/>
      <p:boldItalic r:id="rId34"/>
    </p:embeddedFont>
    <p:embeddedFont>
      <p:font typeface="Poppins Light" panose="02010600030101010101"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022EAA6-F392-4871-B8D5-52A04DDDF51A}">
          <p14:sldIdLst>
            <p14:sldId id="256"/>
            <p14:sldId id="257"/>
            <p14:sldId id="258"/>
            <p14:sldId id="259"/>
            <p14:sldId id="260"/>
            <p14:sldId id="262"/>
            <p14:sldId id="263"/>
            <p14:sldId id="284"/>
            <p14:sldId id="264"/>
            <p14:sldId id="285"/>
            <p14:sldId id="286"/>
            <p14:sldId id="268"/>
            <p14:sldId id="287"/>
            <p14:sldId id="270"/>
            <p14:sldId id="288"/>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D499BD-3C08-4E38-8C6F-F2EB52E406D2}">
  <a:tblStyle styleId="{77D499BD-3C08-4E38-8C6F-F2EB52E406D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a:spLocks noGrp="1"/>
          </p:cNvSpPr>
          <p:nvPr>
            <p:ph type="ctrTitle"/>
          </p:nvPr>
        </p:nvSpPr>
        <p:spPr>
          <a:xfrm>
            <a:off x="685800" y="696425"/>
            <a:ext cx="5391000" cy="2930400"/>
          </a:xfrm>
          <a:prstGeom prst="rect">
            <a:avLst/>
          </a:prstGeom>
        </p:spPr>
        <p:txBody>
          <a:bodyPr spcFirstLastPara="1" wrap="square" lIns="0" tIns="0" rIns="0" bIns="0"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lstStyle>
            <a:lvl1pPr lvl="0" rtl="0">
              <a:spcBef>
                <a:spcPts val="0"/>
              </a:spcBef>
              <a:spcAft>
                <a:spcPts val="0"/>
              </a:spcAft>
              <a:buClr>
                <a:srgbClr val="A7A4BC"/>
              </a:buClr>
              <a:buSzPts val="1800"/>
              <a:buNone/>
              <a:defRPr sz="1800">
                <a:solidFill>
                  <a:srgbClr val="A7A4BC"/>
                </a:solidFill>
              </a:defRPr>
            </a:lvl1pPr>
            <a:lvl2pPr lvl="1" rtl="0">
              <a:spcBef>
                <a:spcPts val="0"/>
              </a:spcBef>
              <a:spcAft>
                <a:spcPts val="0"/>
              </a:spcAft>
              <a:buClr>
                <a:srgbClr val="A7A4BC"/>
              </a:buClr>
              <a:buSzPts val="1800"/>
              <a:buNone/>
              <a:defRPr sz="1800">
                <a:solidFill>
                  <a:srgbClr val="A7A4BC"/>
                </a:solidFill>
              </a:defRPr>
            </a:lvl2pPr>
            <a:lvl3pPr lvl="2" rtl="0">
              <a:spcBef>
                <a:spcPts val="0"/>
              </a:spcBef>
              <a:spcAft>
                <a:spcPts val="0"/>
              </a:spcAft>
              <a:buClr>
                <a:srgbClr val="A7A4BC"/>
              </a:buClr>
              <a:buSzPts val="1800"/>
              <a:buNone/>
              <a:defRPr sz="1800">
                <a:solidFill>
                  <a:srgbClr val="A7A4BC"/>
                </a:solidFill>
              </a:defRPr>
            </a:lvl3pPr>
            <a:lvl4pPr lvl="3" rtl="0">
              <a:spcBef>
                <a:spcPts val="0"/>
              </a:spcBef>
              <a:spcAft>
                <a:spcPts val="0"/>
              </a:spcAft>
              <a:buClr>
                <a:srgbClr val="A7A4BC"/>
              </a:buClr>
              <a:buSzPts val="1800"/>
              <a:buNone/>
              <a:defRPr sz="1800">
                <a:solidFill>
                  <a:srgbClr val="A7A4BC"/>
                </a:solidFill>
              </a:defRPr>
            </a:lvl4pPr>
            <a:lvl5pPr lvl="4" rtl="0">
              <a:spcBef>
                <a:spcPts val="0"/>
              </a:spcBef>
              <a:spcAft>
                <a:spcPts val="0"/>
              </a:spcAft>
              <a:buClr>
                <a:srgbClr val="A7A4BC"/>
              </a:buClr>
              <a:buSzPts val="1800"/>
              <a:buNone/>
              <a:defRPr sz="1800">
                <a:solidFill>
                  <a:srgbClr val="A7A4BC"/>
                </a:solidFill>
              </a:defRPr>
            </a:lvl5pPr>
            <a:lvl6pPr lvl="5" rtl="0">
              <a:spcBef>
                <a:spcPts val="0"/>
              </a:spcBef>
              <a:spcAft>
                <a:spcPts val="0"/>
              </a:spcAft>
              <a:buClr>
                <a:srgbClr val="A7A4BC"/>
              </a:buClr>
              <a:buSzPts val="1800"/>
              <a:buNone/>
              <a:defRPr sz="1800">
                <a:solidFill>
                  <a:srgbClr val="A7A4BC"/>
                </a:solidFill>
              </a:defRPr>
            </a:lvl6pPr>
            <a:lvl7pPr lvl="6" rtl="0">
              <a:spcBef>
                <a:spcPts val="0"/>
              </a:spcBef>
              <a:spcAft>
                <a:spcPts val="0"/>
              </a:spcAft>
              <a:buClr>
                <a:srgbClr val="A7A4BC"/>
              </a:buClr>
              <a:buSzPts val="1800"/>
              <a:buNone/>
              <a:defRPr sz="1800">
                <a:solidFill>
                  <a:srgbClr val="A7A4BC"/>
                </a:solidFill>
              </a:defRPr>
            </a:lvl7pPr>
            <a:lvl8pPr lvl="7" rtl="0">
              <a:spcBef>
                <a:spcPts val="0"/>
              </a:spcBef>
              <a:spcAft>
                <a:spcPts val="0"/>
              </a:spcAft>
              <a:buClr>
                <a:srgbClr val="A7A4BC"/>
              </a:buClr>
              <a:buSzPts val="1800"/>
              <a:buNone/>
              <a:defRPr sz="1800">
                <a:solidFill>
                  <a:srgbClr val="A7A4BC"/>
                </a:solidFill>
              </a:defRPr>
            </a:lvl8pPr>
            <a:lvl9pPr lvl="8" rtl="0">
              <a:spcBef>
                <a:spcPts val="0"/>
              </a:spcBef>
              <a:spcAft>
                <a:spcPts val="0"/>
              </a:spcAft>
              <a:buClr>
                <a:srgbClr val="A7A4BC"/>
              </a:buClr>
              <a:buSzPts val="1800"/>
              <a:buNone/>
              <a:defRPr sz="1800">
                <a:solidFill>
                  <a:srgbClr val="A7A4BC"/>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5074072" y="2340786"/>
            <a:ext cx="3879000" cy="2629082"/>
          </a:xfrm>
          <a:prstGeom prst="rect">
            <a:avLst/>
          </a:prstGeom>
          <a:noFill/>
          <a:ln>
            <a:noFill/>
          </a:ln>
        </p:spPr>
      </p:pic>
      <p:sp>
        <p:nvSpPr>
          <p:cNvPr id="18" name="Google Shape;18;p4"/>
          <p:cNvSpPr txBox="1">
            <a:spLocks noGrp="1"/>
          </p:cNvSpPr>
          <p:nvPr>
            <p:ph type="body" idx="1"/>
          </p:nvPr>
        </p:nvSpPr>
        <p:spPr>
          <a:xfrm>
            <a:off x="962850" y="919975"/>
            <a:ext cx="4469100" cy="3342000"/>
          </a:xfrm>
          <a:prstGeom prst="rect">
            <a:avLst/>
          </a:prstGeom>
        </p:spPr>
        <p:txBody>
          <a:bodyPr spcFirstLastPara="1" wrap="square" lIns="0" tIns="0" rIns="0" bIns="0" anchor="t" anchorCtr="0"/>
          <a:lstStyle>
            <a:lvl1pPr marL="457200" lvl="0" indent="-431800" rtl="0">
              <a:lnSpc>
                <a:spcPct val="115000"/>
              </a:lnSpc>
              <a:spcBef>
                <a:spcPts val="600"/>
              </a:spcBef>
              <a:spcAft>
                <a:spcPts val="0"/>
              </a:spcAft>
              <a:buClr>
                <a:srgbClr val="A7A4BC"/>
              </a:buClr>
              <a:buSzPts val="3200"/>
              <a:buChar char="●"/>
              <a:defRPr sz="3200">
                <a:solidFill>
                  <a:srgbClr val="A7A4BC"/>
                </a:solidFill>
              </a:defRPr>
            </a:lvl1pPr>
            <a:lvl2pPr marL="914400" lvl="1" indent="-431800" rtl="0">
              <a:lnSpc>
                <a:spcPct val="115000"/>
              </a:lnSpc>
              <a:spcBef>
                <a:spcPts val="0"/>
              </a:spcBef>
              <a:spcAft>
                <a:spcPts val="0"/>
              </a:spcAft>
              <a:buSzPts val="3200"/>
              <a:buChar char="○"/>
              <a:defRPr sz="3200">
                <a:solidFill>
                  <a:srgbClr val="A7A4BC"/>
                </a:solidFill>
              </a:defRPr>
            </a:lvl2pPr>
            <a:lvl3pPr marL="1371600" lvl="2" indent="-431800" rtl="0">
              <a:lnSpc>
                <a:spcPct val="115000"/>
              </a:lnSpc>
              <a:spcBef>
                <a:spcPts val="0"/>
              </a:spcBef>
              <a:spcAft>
                <a:spcPts val="0"/>
              </a:spcAft>
              <a:buSzPts val="3200"/>
              <a:buChar char="■"/>
              <a:defRPr sz="3200">
                <a:solidFill>
                  <a:srgbClr val="A7A4BC"/>
                </a:solidFill>
              </a:defRPr>
            </a:lvl3pPr>
            <a:lvl4pPr marL="1828800" lvl="3" indent="-431800" rtl="0">
              <a:lnSpc>
                <a:spcPct val="115000"/>
              </a:lnSpc>
              <a:spcBef>
                <a:spcPts val="0"/>
              </a:spcBef>
              <a:spcAft>
                <a:spcPts val="0"/>
              </a:spcAft>
              <a:buSzPts val="3200"/>
              <a:buChar char="●"/>
              <a:defRPr sz="3200">
                <a:solidFill>
                  <a:srgbClr val="A7A4BC"/>
                </a:solidFill>
              </a:defRPr>
            </a:lvl4pPr>
            <a:lvl5pPr marL="2286000" lvl="4" indent="-431800" rtl="0">
              <a:lnSpc>
                <a:spcPct val="115000"/>
              </a:lnSpc>
              <a:spcBef>
                <a:spcPts val="0"/>
              </a:spcBef>
              <a:spcAft>
                <a:spcPts val="0"/>
              </a:spcAft>
              <a:buSzPts val="3200"/>
              <a:buChar char="○"/>
              <a:defRPr sz="3200">
                <a:solidFill>
                  <a:srgbClr val="A7A4BC"/>
                </a:solidFill>
              </a:defRPr>
            </a:lvl5pPr>
            <a:lvl6pPr marL="2743200" lvl="5" indent="-431800" rtl="0">
              <a:lnSpc>
                <a:spcPct val="115000"/>
              </a:lnSpc>
              <a:spcBef>
                <a:spcPts val="0"/>
              </a:spcBef>
              <a:spcAft>
                <a:spcPts val="0"/>
              </a:spcAft>
              <a:buSzPts val="3200"/>
              <a:buChar char="■"/>
              <a:defRPr sz="3200">
                <a:solidFill>
                  <a:srgbClr val="A7A4BC"/>
                </a:solidFill>
              </a:defRPr>
            </a:lvl6pPr>
            <a:lvl7pPr marL="3200400" lvl="6" indent="-431800" rtl="0">
              <a:lnSpc>
                <a:spcPct val="115000"/>
              </a:lnSpc>
              <a:spcBef>
                <a:spcPts val="0"/>
              </a:spcBef>
              <a:spcAft>
                <a:spcPts val="0"/>
              </a:spcAft>
              <a:buSzPts val="3200"/>
              <a:buChar char="●"/>
              <a:defRPr sz="3200">
                <a:solidFill>
                  <a:srgbClr val="A7A4BC"/>
                </a:solidFill>
              </a:defRPr>
            </a:lvl7pPr>
            <a:lvl8pPr marL="3657600" lvl="7" indent="-431800" rtl="0">
              <a:lnSpc>
                <a:spcPct val="115000"/>
              </a:lnSpc>
              <a:spcBef>
                <a:spcPts val="0"/>
              </a:spcBef>
              <a:spcAft>
                <a:spcPts val="0"/>
              </a:spcAft>
              <a:buSzPts val="3200"/>
              <a:buChar char="○"/>
              <a:defRPr sz="3200">
                <a:solidFill>
                  <a:srgbClr val="A7A4BC"/>
                </a:solidFill>
              </a:defRPr>
            </a:lvl8pPr>
            <a:lvl9pPr marL="4114800" lvl="8" indent="-431800">
              <a:lnSpc>
                <a:spcPct val="115000"/>
              </a:lnSpc>
              <a:spcBef>
                <a:spcPts val="0"/>
              </a:spcBef>
              <a:spcAft>
                <a:spcPts val="0"/>
              </a:spcAft>
              <a:buSzPts val="3200"/>
              <a:buChar char="■"/>
              <a:defRPr sz="3200">
                <a:solidFill>
                  <a:srgbClr val="A7A4BC"/>
                </a:solidFill>
              </a:defRPr>
            </a:lvl9pPr>
          </a:lstStyle>
          <a:p>
            <a:endParaRPr/>
          </a:p>
        </p:txBody>
      </p:sp>
      <p:sp>
        <p:nvSpPr>
          <p:cNvPr id="19" name="Google Shape;19;p4"/>
          <p:cNvSpPr txBox="1"/>
          <p:nvPr/>
        </p:nvSpPr>
        <p:spPr>
          <a:xfrm>
            <a:off x="390571" y="571075"/>
            <a:ext cx="6480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rgbClr val="A7D86D"/>
                </a:solidFill>
                <a:latin typeface="Muli"/>
                <a:ea typeface="Muli"/>
                <a:cs typeface="Muli"/>
                <a:sym typeface="Muli"/>
              </a:rPr>
              <a:t>“</a:t>
            </a:r>
            <a:endParaRPr sz="9600" b="1">
              <a:solidFill>
                <a:srgbClr val="A7D86D"/>
              </a:solidFill>
              <a:latin typeface="Muli"/>
              <a:ea typeface="Muli"/>
              <a:cs typeface="Muli"/>
              <a:sym typeface="Muli"/>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4" name="Google Shape;24;p5"/>
          <p:cNvSpPr txBox="1">
            <a:spLocks noGrp="1"/>
          </p:cNvSpPr>
          <p:nvPr>
            <p:ph type="body" idx="1"/>
          </p:nvPr>
        </p:nvSpPr>
        <p:spPr>
          <a:xfrm>
            <a:off x="457200" y="2038350"/>
            <a:ext cx="4929300" cy="1862700"/>
          </a:xfrm>
          <a:prstGeom prst="rect">
            <a:avLst/>
          </a:prstGeom>
        </p:spPr>
        <p:txBody>
          <a:bodyPr spcFirstLastPara="1" wrap="square" lIns="0" tIns="0" rIns="0" bIns="0" anchor="t" anchorCtr="0"/>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5458204" y="2372421"/>
            <a:ext cx="3533400" cy="2618625"/>
          </a:xfrm>
          <a:prstGeom prst="rect">
            <a:avLst/>
          </a:prstGeom>
          <a:noFill/>
          <a:ln>
            <a:noFill/>
          </a:ln>
        </p:spPr>
      </p:pic>
      <p:sp>
        <p:nvSpPr>
          <p:cNvPr id="35" name="Google Shape;35;p7"/>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457200" y="2082325"/>
            <a:ext cx="2392500" cy="2767200"/>
          </a:xfrm>
          <a:prstGeom prst="rect">
            <a:avLst/>
          </a:prstGeom>
        </p:spPr>
        <p:txBody>
          <a:bodyPr spcFirstLastPara="1" wrap="square" lIns="0" tIns="0" rIns="0" bIns="0"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993928" y="2082325"/>
            <a:ext cx="2392500" cy="2767200"/>
          </a:xfrm>
          <a:prstGeom prst="rect">
            <a:avLst/>
          </a:prstGeom>
        </p:spPr>
        <p:txBody>
          <a:bodyPr spcFirstLastPara="1" wrap="square" lIns="0" tIns="0" rIns="0" bIns="0"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5872725" y="2225700"/>
            <a:ext cx="3118876" cy="2765399"/>
          </a:xfrm>
          <a:prstGeom prst="rect">
            <a:avLst/>
          </a:prstGeom>
          <a:noFill/>
          <a:ln>
            <a:noFill/>
          </a:ln>
        </p:spPr>
      </p:pic>
      <p:sp>
        <p:nvSpPr>
          <p:cNvPr id="47" name="Google Shape;47;p9"/>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8" name="Google Shape;48;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457200" y="4406309"/>
            <a:ext cx="8229600" cy="519600"/>
          </a:xfrm>
          <a:prstGeom prst="rect">
            <a:avLst/>
          </a:prstGeom>
        </p:spPr>
        <p:txBody>
          <a:bodyPr spcFirstLastPara="1" wrap="square" lIns="0" tIns="0" rIns="0" bIns="0" anchor="t" anchorCtr="0"/>
          <a:lstStyle>
            <a:lvl1pPr marL="457200" lvl="0" indent="-228600">
              <a:spcBef>
                <a:spcPts val="360"/>
              </a:spcBef>
              <a:spcAft>
                <a:spcPts val="0"/>
              </a:spcAft>
              <a:buSzPts val="1600"/>
              <a:buNone/>
              <a:defRPr sz="1600"/>
            </a:lvl1pPr>
          </a:lstStyle>
          <a:p>
            <a:endParaRPr/>
          </a:p>
        </p:txBody>
      </p:sp>
      <p:sp>
        <p:nvSpPr>
          <p:cNvPr id="54" name="Google Shape;54;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5" name="Google Shape;55;p11"/>
          <p:cNvPicPr preferRelativeResize="0"/>
          <p:nvPr/>
        </p:nvPicPr>
        <p:blipFill>
          <a:blip r:embed="rId2">
            <a:alphaModFix/>
          </a:blip>
          <a:stretch>
            <a:fillRect/>
          </a:stretch>
        </p:blipFill>
        <p:spPr>
          <a:xfrm>
            <a:off x="5230275" y="2032125"/>
            <a:ext cx="3761325" cy="29589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lstStyle>
            <a:lvl1pPr lvl="0">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1pPr>
            <a:lvl2pPr lvl="1">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2pPr>
            <a:lvl3pPr lvl="2">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3pPr>
            <a:lvl4pPr lvl="3">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4pPr>
            <a:lvl5pPr lvl="4">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5pPr>
            <a:lvl6pPr lvl="5">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6pPr>
            <a:lvl7pPr lvl="6">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7pPr>
            <a:lvl8pPr lvl="7">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8pPr>
            <a:lvl9pPr lvl="8">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lstStyle>
            <a:lvl1pPr marL="457200" lvl="0" indent="-368300">
              <a:lnSpc>
                <a:spcPct val="115000"/>
              </a:lnSpc>
              <a:spcBef>
                <a:spcPts val="600"/>
              </a:spcBef>
              <a:spcAft>
                <a:spcPts val="0"/>
              </a:spcAft>
              <a:buClr>
                <a:srgbClr val="A7D86D"/>
              </a:buClr>
              <a:buSzPts val="2200"/>
              <a:buFont typeface="Muli Light"/>
              <a:buChar char="●"/>
              <a:defRPr sz="2200">
                <a:solidFill>
                  <a:srgbClr val="65617D"/>
                </a:solidFill>
                <a:latin typeface="Muli Light"/>
                <a:ea typeface="Muli Light"/>
                <a:cs typeface="Muli Light"/>
                <a:sym typeface="Muli Light"/>
              </a:defRPr>
            </a:lvl1pPr>
            <a:lvl2pPr marL="914400" lvl="1"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2pPr>
            <a:lvl3pPr marL="1371600" lvl="2"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3pPr>
            <a:lvl4pPr marL="1828800" lvl="3"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4pPr>
            <a:lvl5pPr marL="2286000" lvl="4"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5pPr>
            <a:lvl6pPr marL="2743200" lvl="5"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6pPr>
            <a:lvl7pPr marL="3200400" lvl="6"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7pPr>
            <a:lvl8pPr marL="3657600" lvl="7"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8pPr>
            <a:lvl9pPr marL="4114800" lvl="8"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A7D86D"/>
                </a:solidFill>
                <a:latin typeface="Poppins Light"/>
                <a:ea typeface="Poppins Light"/>
                <a:cs typeface="Poppins Light"/>
                <a:sym typeface="Poppins Light"/>
              </a:defRPr>
            </a:lvl1pPr>
            <a:lvl2pPr lvl="1" algn="r">
              <a:buNone/>
              <a:defRPr sz="1300">
                <a:solidFill>
                  <a:srgbClr val="A7D86D"/>
                </a:solidFill>
                <a:latin typeface="Poppins Light"/>
                <a:ea typeface="Poppins Light"/>
                <a:cs typeface="Poppins Light"/>
                <a:sym typeface="Poppins Light"/>
              </a:defRPr>
            </a:lvl2pPr>
            <a:lvl3pPr lvl="2" algn="r">
              <a:buNone/>
              <a:defRPr sz="1300">
                <a:solidFill>
                  <a:srgbClr val="A7D86D"/>
                </a:solidFill>
                <a:latin typeface="Poppins Light"/>
                <a:ea typeface="Poppins Light"/>
                <a:cs typeface="Poppins Light"/>
                <a:sym typeface="Poppins Light"/>
              </a:defRPr>
            </a:lvl3pPr>
            <a:lvl4pPr lvl="3" algn="r">
              <a:buNone/>
              <a:defRPr sz="1300">
                <a:solidFill>
                  <a:srgbClr val="A7D86D"/>
                </a:solidFill>
                <a:latin typeface="Poppins Light"/>
                <a:ea typeface="Poppins Light"/>
                <a:cs typeface="Poppins Light"/>
                <a:sym typeface="Poppins Light"/>
              </a:defRPr>
            </a:lvl4pPr>
            <a:lvl5pPr lvl="4" algn="r">
              <a:buNone/>
              <a:defRPr sz="1300">
                <a:solidFill>
                  <a:srgbClr val="A7D86D"/>
                </a:solidFill>
                <a:latin typeface="Poppins Light"/>
                <a:ea typeface="Poppins Light"/>
                <a:cs typeface="Poppins Light"/>
                <a:sym typeface="Poppins Light"/>
              </a:defRPr>
            </a:lvl5pPr>
            <a:lvl6pPr lvl="5" algn="r">
              <a:buNone/>
              <a:defRPr sz="1300">
                <a:solidFill>
                  <a:srgbClr val="A7D86D"/>
                </a:solidFill>
                <a:latin typeface="Poppins Light"/>
                <a:ea typeface="Poppins Light"/>
                <a:cs typeface="Poppins Light"/>
                <a:sym typeface="Poppins Light"/>
              </a:defRPr>
            </a:lvl6pPr>
            <a:lvl7pPr lvl="6" algn="r">
              <a:buNone/>
              <a:defRPr sz="1300">
                <a:solidFill>
                  <a:srgbClr val="A7D86D"/>
                </a:solidFill>
                <a:latin typeface="Poppins Light"/>
                <a:ea typeface="Poppins Light"/>
                <a:cs typeface="Poppins Light"/>
                <a:sym typeface="Poppins Light"/>
              </a:defRPr>
            </a:lvl7pPr>
            <a:lvl8pPr lvl="7" algn="r">
              <a:buNone/>
              <a:defRPr sz="1300">
                <a:solidFill>
                  <a:srgbClr val="A7D86D"/>
                </a:solidFill>
                <a:latin typeface="Poppins Light"/>
                <a:ea typeface="Poppins Light"/>
                <a:cs typeface="Poppins Light"/>
                <a:sym typeface="Poppins Light"/>
              </a:defRPr>
            </a:lvl8pPr>
            <a:lvl9pPr lvl="8" algn="r">
              <a:buNone/>
              <a:defRPr sz="1300">
                <a:solidFill>
                  <a:srgbClr val="A7D86D"/>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 id="2147483658" r:id="rId8"/>
    <p:sldLayoutId id="214748365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prstGeom prst="rect">
            <a:avLst/>
          </a:prstGeom>
        </p:spPr>
        <p:txBody>
          <a:bodyPr spcFirstLastPara="1" wrap="square" lIns="0" tIns="0" rIns="0" bIns="0" anchor="t" anchorCtr="0">
            <a:noAutofit/>
          </a:bodyPr>
          <a:lstStyle/>
          <a:p>
            <a:pPr lvl="0"/>
            <a:r>
              <a:rPr lang="en-US" dirty="0"/>
              <a:t>STUDENT</a:t>
            </a:r>
            <a:br>
              <a:rPr lang="en-US" dirty="0"/>
            </a:br>
            <a:r>
              <a:rPr lang="en-US" dirty="0"/>
              <a:t>SURPLUS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E5EDA51-D621-4DAA-BDB6-7BA931BAB3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8" name="Picture 7">
            <a:extLst>
              <a:ext uri="{FF2B5EF4-FFF2-40B4-BE49-F238E27FC236}">
                <a16:creationId xmlns:a16="http://schemas.microsoft.com/office/drawing/2014/main" id="{C3B8D3F9-4A9A-4755-B6D6-06F9962548EE}"/>
              </a:ext>
            </a:extLst>
          </p:cNvPr>
          <p:cNvPicPr>
            <a:picLocks noChangeAspect="1"/>
          </p:cNvPicPr>
          <p:nvPr/>
        </p:nvPicPr>
        <p:blipFill>
          <a:blip r:embed="rId2"/>
          <a:stretch>
            <a:fillRect/>
          </a:stretch>
        </p:blipFill>
        <p:spPr>
          <a:xfrm>
            <a:off x="148997" y="494760"/>
            <a:ext cx="5283297" cy="4255091"/>
          </a:xfrm>
          <a:prstGeom prst="rect">
            <a:avLst/>
          </a:prstGeom>
        </p:spPr>
      </p:pic>
    </p:spTree>
    <p:extLst>
      <p:ext uri="{BB962C8B-B14F-4D97-AF65-F5344CB8AC3E}">
        <p14:creationId xmlns:p14="http://schemas.microsoft.com/office/powerpoint/2010/main" val="108378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EEBFA-A3F5-4ABA-B5F0-5459ABF56AC1}"/>
              </a:ext>
            </a:extLst>
          </p:cNvPr>
          <p:cNvSpPr>
            <a:spLocks noGrp="1"/>
          </p:cNvSpPr>
          <p:nvPr>
            <p:ph type="body" idx="1"/>
          </p:nvPr>
        </p:nvSpPr>
        <p:spPr>
          <a:xfrm>
            <a:off x="5082161" y="575089"/>
            <a:ext cx="3015206" cy="519600"/>
          </a:xfrm>
        </p:spPr>
        <p:txBody>
          <a:bodyPr/>
          <a:lstStyle/>
          <a:p>
            <a:r>
              <a:rPr lang="en-US" dirty="0"/>
              <a:t>Project Structure</a:t>
            </a:r>
          </a:p>
        </p:txBody>
      </p:sp>
      <p:sp>
        <p:nvSpPr>
          <p:cNvPr id="3" name="Slide Number Placeholder 2">
            <a:extLst>
              <a:ext uri="{FF2B5EF4-FFF2-40B4-BE49-F238E27FC236}">
                <a16:creationId xmlns:a16="http://schemas.microsoft.com/office/drawing/2014/main" id="{02EE2B5C-9185-4753-96EF-0D26C8306B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4" name="Content Placeholder 3">
            <a:extLst>
              <a:ext uri="{FF2B5EF4-FFF2-40B4-BE49-F238E27FC236}">
                <a16:creationId xmlns:a16="http://schemas.microsoft.com/office/drawing/2014/main" id="{4B1285A9-0DB3-4809-8812-95DBE6C56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15" y="217591"/>
            <a:ext cx="4067630" cy="4708318"/>
          </a:xfrm>
          <a:prstGeom prst="rect">
            <a:avLst/>
          </a:prstGeom>
          <a:noFill/>
          <a:ln>
            <a:noFill/>
          </a:ln>
        </p:spPr>
      </p:pic>
    </p:spTree>
    <p:extLst>
      <p:ext uri="{BB962C8B-B14F-4D97-AF65-F5344CB8AC3E}">
        <p14:creationId xmlns:p14="http://schemas.microsoft.com/office/powerpoint/2010/main" val="2253114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ctrTitle"/>
          </p:nvPr>
        </p:nvSpPr>
        <p:spPr>
          <a:xfrm>
            <a:off x="375493" y="0"/>
            <a:ext cx="4973100" cy="1159800"/>
          </a:xfrm>
          <a:prstGeom prst="rect">
            <a:avLst/>
          </a:prstGeom>
        </p:spPr>
        <p:txBody>
          <a:bodyPr spcFirstLastPara="1" wrap="square" lIns="0" tIns="0" rIns="0" bIns="0" anchor="b" anchorCtr="0">
            <a:noAutofit/>
          </a:bodyPr>
          <a:lstStyle/>
          <a:p>
            <a:pPr lvl="0"/>
            <a:r>
              <a:rPr lang="en-US" dirty="0"/>
              <a:t>Testing</a:t>
            </a:r>
            <a:endParaRPr dirty="0"/>
          </a:p>
        </p:txBody>
      </p:sp>
      <p:sp>
        <p:nvSpPr>
          <p:cNvPr id="2" name="Subtitle 1">
            <a:extLst>
              <a:ext uri="{FF2B5EF4-FFF2-40B4-BE49-F238E27FC236}">
                <a16:creationId xmlns:a16="http://schemas.microsoft.com/office/drawing/2014/main" id="{7898EC75-DB07-42BB-A7B4-D089133B4B9A}"/>
              </a:ext>
            </a:extLst>
          </p:cNvPr>
          <p:cNvSpPr>
            <a:spLocks noGrp="1"/>
          </p:cNvSpPr>
          <p:nvPr>
            <p:ph type="subTitle" idx="1"/>
          </p:nvPr>
        </p:nvSpPr>
        <p:spPr>
          <a:xfrm>
            <a:off x="375493" y="1706937"/>
            <a:ext cx="5449756" cy="3042863"/>
          </a:xfrm>
        </p:spPr>
        <p:txBody>
          <a:bodyPr/>
          <a:lstStyle/>
          <a:p>
            <a:pPr>
              <a:buFont typeface="Arial" panose="020B0604020202020204" pitchFamily="34" charset="0"/>
              <a:buChar char="•"/>
            </a:pPr>
            <a:r>
              <a:rPr lang="en-US" sz="2800" b="1" dirty="0">
                <a:solidFill>
                  <a:schemeClr val="accent1"/>
                </a:solidFill>
              </a:rPr>
              <a:t>Goal: </a:t>
            </a:r>
          </a:p>
          <a:p>
            <a:r>
              <a:rPr lang="en-US" dirty="0"/>
              <a:t>	-</a:t>
            </a:r>
            <a:r>
              <a:rPr lang="en-US" dirty="0">
                <a:solidFill>
                  <a:srgbClr val="65617D"/>
                </a:solidFill>
              </a:rPr>
              <a:t>find bugs/defects of your system</a:t>
            </a:r>
          </a:p>
          <a:p>
            <a:endParaRPr lang="en-US" dirty="0">
              <a:solidFill>
                <a:srgbClr val="65617D"/>
              </a:solidFill>
            </a:endParaRPr>
          </a:p>
          <a:p>
            <a:pPr>
              <a:buFont typeface="Arial" panose="020B0604020202020204" pitchFamily="34" charset="0"/>
              <a:buChar char="•"/>
            </a:pPr>
            <a:r>
              <a:rPr lang="en-US" sz="2800" b="1" dirty="0">
                <a:solidFill>
                  <a:schemeClr val="accent1"/>
                </a:solidFill>
              </a:rPr>
              <a:t>Process:</a:t>
            </a:r>
          </a:p>
          <a:p>
            <a:r>
              <a:rPr lang="en-US" dirty="0">
                <a:solidFill>
                  <a:srgbClr val="65617D"/>
                </a:solidFill>
              </a:rPr>
              <a:t>	-Long-time effort</a:t>
            </a:r>
          </a:p>
          <a:p>
            <a:r>
              <a:rPr lang="en-US" dirty="0">
                <a:solidFill>
                  <a:srgbClr val="65617D"/>
                </a:solidFill>
              </a:rPr>
              <a:t>	-Repeat testing</a:t>
            </a:r>
          </a:p>
        </p:txBody>
      </p:sp>
      <p:sp>
        <p:nvSpPr>
          <p:cNvPr id="190" name="Google Shape;190;p26"/>
          <p:cNvSpPr txBox="1">
            <a:spLocks noGrp="1"/>
          </p:cNvSpPr>
          <p:nvPr>
            <p:ph type="sldNum" idx="4294967295"/>
          </p:nvPr>
        </p:nvSpPr>
        <p:spPr>
          <a:xfrm>
            <a:off x="8594725" y="4749800"/>
            <a:ext cx="549275" cy="39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5DFBAF-5088-4508-8077-D2B55E71E05E}"/>
              </a:ext>
            </a:extLst>
          </p:cNvPr>
          <p:cNvSpPr>
            <a:spLocks noGrp="1"/>
          </p:cNvSpPr>
          <p:nvPr>
            <p:ph type="title"/>
          </p:nvPr>
        </p:nvSpPr>
        <p:spPr>
          <a:xfrm>
            <a:off x="460609" y="608400"/>
            <a:ext cx="8356922" cy="857400"/>
          </a:xfrm>
        </p:spPr>
        <p:txBody>
          <a:bodyPr/>
          <a:lstStyle/>
          <a:p>
            <a:r>
              <a:rPr lang="en-US" dirty="0"/>
              <a:t>Code inspection and feedback</a:t>
            </a:r>
          </a:p>
        </p:txBody>
      </p:sp>
      <p:sp>
        <p:nvSpPr>
          <p:cNvPr id="5" name="Text Placeholder 4">
            <a:extLst>
              <a:ext uri="{FF2B5EF4-FFF2-40B4-BE49-F238E27FC236}">
                <a16:creationId xmlns:a16="http://schemas.microsoft.com/office/drawing/2014/main" id="{1B97248E-0D21-4E41-9763-10E8947F6A57}"/>
              </a:ext>
            </a:extLst>
          </p:cNvPr>
          <p:cNvSpPr>
            <a:spLocks noGrp="1"/>
          </p:cNvSpPr>
          <p:nvPr>
            <p:ph type="body" idx="1"/>
          </p:nvPr>
        </p:nvSpPr>
        <p:spPr>
          <a:xfrm>
            <a:off x="0" y="1415438"/>
            <a:ext cx="8356922" cy="4052104"/>
          </a:xfrm>
        </p:spPr>
        <p:txBody>
          <a:bodyPr/>
          <a:lstStyle/>
          <a:p>
            <a:r>
              <a:rPr lang="en-GB" sz="2000" b="1" dirty="0">
                <a:solidFill>
                  <a:schemeClr val="accent1"/>
                </a:solidFill>
              </a:rPr>
              <a:t>Peer Review: </a:t>
            </a:r>
          </a:p>
          <a:p>
            <a:pPr marL="88900" indent="0">
              <a:buNone/>
            </a:pPr>
            <a:r>
              <a:rPr lang="en-GB" sz="2000" b="1" dirty="0"/>
              <a:t>	</a:t>
            </a:r>
            <a:r>
              <a:rPr lang="en-GB" sz="2000" dirty="0"/>
              <a:t>A message feature to communicate to each other, </a:t>
            </a:r>
          </a:p>
          <a:p>
            <a:pPr marL="88900" indent="0">
              <a:buNone/>
            </a:pPr>
            <a:r>
              <a:rPr lang="en-GB" sz="2000" dirty="0"/>
              <a:t>	An option where the seller can set his product status to sold</a:t>
            </a:r>
            <a:endParaRPr lang="en-GB" sz="2000" b="1" dirty="0"/>
          </a:p>
          <a:p>
            <a:pPr lvl="0"/>
            <a:r>
              <a:rPr lang="en-GB" sz="2000" b="1" dirty="0">
                <a:solidFill>
                  <a:schemeClr val="accent1"/>
                </a:solidFill>
              </a:rPr>
              <a:t>Feedback:  </a:t>
            </a:r>
          </a:p>
          <a:p>
            <a:pPr marL="88900" lvl="0" indent="0">
              <a:buNone/>
            </a:pPr>
            <a:r>
              <a:rPr lang="en-GB" sz="2000" dirty="0"/>
              <a:t>	Add comments and author names.</a:t>
            </a:r>
            <a:endParaRPr lang="en-US" sz="2000" dirty="0"/>
          </a:p>
          <a:p>
            <a:r>
              <a:rPr lang="en-GB" sz="2000" b="1" dirty="0">
                <a:solidFill>
                  <a:schemeClr val="accent1"/>
                </a:solidFill>
              </a:rPr>
              <a:t>Actions: </a:t>
            </a:r>
          </a:p>
          <a:p>
            <a:pPr marL="88900" indent="0">
              <a:buNone/>
            </a:pPr>
            <a:r>
              <a:rPr lang="en-GB" sz="2000" dirty="0"/>
              <a:t>	Added the comments and the author </a:t>
            </a:r>
          </a:p>
          <a:p>
            <a:pPr marL="88900" indent="0">
              <a:buNone/>
            </a:pPr>
            <a:r>
              <a:rPr lang="en-GB" sz="2000" dirty="0"/>
              <a:t>	names in the classes</a:t>
            </a:r>
            <a:endParaRPr lang="en-US" sz="2000" dirty="0"/>
          </a:p>
          <a:p>
            <a:endParaRPr lang="en-US" dirty="0"/>
          </a:p>
        </p:txBody>
      </p:sp>
      <p:sp>
        <p:nvSpPr>
          <p:cNvPr id="3" name="Slide Number Placeholder 2">
            <a:extLst>
              <a:ext uri="{FF2B5EF4-FFF2-40B4-BE49-F238E27FC236}">
                <a16:creationId xmlns:a16="http://schemas.microsoft.com/office/drawing/2014/main" id="{6A38C0A5-BC74-47AC-A98D-E83D66D238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991568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7D86D"/>
        </a:solidFill>
        <a:effectLst/>
      </p:bgPr>
    </p:bg>
    <p:spTree>
      <p:nvGrpSpPr>
        <p:cNvPr id="1" name="Shape 208"/>
        <p:cNvGrpSpPr/>
        <p:nvPr/>
      </p:nvGrpSpPr>
      <p:grpSpPr>
        <a:xfrm>
          <a:off x="0" y="0"/>
          <a:ext cx="0" cy="0"/>
          <a:chOff x="0" y="0"/>
          <a:chExt cx="0" cy="0"/>
        </a:xfrm>
      </p:grpSpPr>
      <p:sp>
        <p:nvSpPr>
          <p:cNvPr id="211" name="Google Shape;211;p2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09" name="Google Shape;209;p28"/>
          <p:cNvSpPr txBox="1">
            <a:spLocks noGrp="1"/>
          </p:cNvSpPr>
          <p:nvPr>
            <p:ph type="ctrTitle" idx="4294967295"/>
          </p:nvPr>
        </p:nvSpPr>
        <p:spPr>
          <a:xfrm>
            <a:off x="195444" y="367028"/>
            <a:ext cx="7772400" cy="1160462"/>
          </a:xfrm>
          <a:prstGeom prst="rect">
            <a:avLst/>
          </a:prstGeom>
        </p:spPr>
        <p:txBody>
          <a:bodyPr spcFirstLastPara="1" wrap="square" lIns="0" tIns="0" rIns="0" bIns="0" anchor="b" anchorCtr="0">
            <a:noAutofit/>
          </a:bodyPr>
          <a:lstStyle/>
          <a:p>
            <a:pPr lvl="0" algn="ctr"/>
            <a:r>
              <a:rPr lang="en-US" sz="9600" dirty="0">
                <a:solidFill>
                  <a:schemeClr val="bg1"/>
                </a:solidFill>
              </a:rPr>
              <a:t>  </a:t>
            </a:r>
            <a:r>
              <a:rPr lang="en-US" sz="5400" dirty="0">
                <a:solidFill>
                  <a:schemeClr val="bg1"/>
                </a:solidFill>
              </a:rPr>
              <a:t>Limitations</a:t>
            </a:r>
            <a:endParaRPr sz="9600" dirty="0">
              <a:solidFill>
                <a:schemeClr val="bg1"/>
              </a:solidFill>
            </a:endParaRPr>
          </a:p>
        </p:txBody>
      </p:sp>
      <p:sp>
        <p:nvSpPr>
          <p:cNvPr id="2" name="TextBox 1">
            <a:extLst>
              <a:ext uri="{FF2B5EF4-FFF2-40B4-BE49-F238E27FC236}">
                <a16:creationId xmlns:a16="http://schemas.microsoft.com/office/drawing/2014/main" id="{AAF23F71-A9B2-4155-A64D-73CBF235428E}"/>
              </a:ext>
            </a:extLst>
          </p:cNvPr>
          <p:cNvSpPr txBox="1"/>
          <p:nvPr/>
        </p:nvSpPr>
        <p:spPr>
          <a:xfrm>
            <a:off x="670094" y="1835779"/>
            <a:ext cx="4921008"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a:solidFill>
                  <a:schemeClr val="tx1"/>
                </a:solidFill>
                <a:latin typeface="Muli Light"/>
                <a:sym typeface="Muli Light"/>
              </a:rPr>
              <a:t>Payment</a:t>
            </a:r>
          </a:p>
          <a:p>
            <a:pPr marL="285750" indent="-285750">
              <a:buFont typeface="Arial" panose="020B0604020202020204" pitchFamily="34" charset="0"/>
              <a:buChar char="•"/>
            </a:pPr>
            <a:endParaRPr lang="en-US" altLang="zh-CN" sz="2400" b="1" dirty="0">
              <a:solidFill>
                <a:schemeClr val="tx1"/>
              </a:solidFill>
              <a:latin typeface="Muli Light"/>
              <a:sym typeface="Muli Light"/>
            </a:endParaRPr>
          </a:p>
          <a:p>
            <a:pPr marL="285750" indent="-285750">
              <a:buFont typeface="Arial" panose="020B0604020202020204" pitchFamily="34" charset="0"/>
              <a:buChar char="•"/>
            </a:pPr>
            <a:r>
              <a:rPr lang="en-US" altLang="zh-CN" sz="2400" b="1" dirty="0">
                <a:solidFill>
                  <a:schemeClr val="tx1"/>
                </a:solidFill>
                <a:latin typeface="Muli Light"/>
                <a:sym typeface="Muli Light"/>
              </a:rPr>
              <a:t>Delivery</a:t>
            </a:r>
          </a:p>
          <a:p>
            <a:endParaRPr lang="en-US" altLang="zh-CN" sz="2400" b="1" dirty="0">
              <a:solidFill>
                <a:schemeClr val="tx1"/>
              </a:solidFill>
              <a:latin typeface="Muli Light"/>
              <a:sym typeface="Muli Light"/>
            </a:endParaRPr>
          </a:p>
          <a:p>
            <a:pPr marL="285750" indent="-285750">
              <a:buFont typeface="Arial" panose="020B0604020202020204" pitchFamily="34" charset="0"/>
              <a:buChar char="•"/>
            </a:pPr>
            <a:r>
              <a:rPr lang="en-US" altLang="zh-CN" sz="2400" b="1" dirty="0">
                <a:solidFill>
                  <a:schemeClr val="tx1"/>
                </a:solidFill>
                <a:latin typeface="Muli Light"/>
                <a:sym typeface="Muli Light"/>
              </a:rPr>
              <a:t>Security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B0091F-5604-4655-A09E-D6898E274C3C}"/>
              </a:ext>
            </a:extLst>
          </p:cNvPr>
          <p:cNvSpPr>
            <a:spLocks noGrp="1"/>
          </p:cNvSpPr>
          <p:nvPr>
            <p:ph type="ctrTitle"/>
          </p:nvPr>
        </p:nvSpPr>
        <p:spPr>
          <a:xfrm>
            <a:off x="685800" y="696425"/>
            <a:ext cx="3411638" cy="2255119"/>
          </a:xfrm>
        </p:spPr>
        <p:txBody>
          <a:bodyPr/>
          <a:lstStyle/>
          <a:p>
            <a:r>
              <a:rPr lang="en-US" dirty="0"/>
              <a:t>Project</a:t>
            </a:r>
            <a:br>
              <a:rPr lang="en-US" dirty="0"/>
            </a:br>
            <a:r>
              <a:rPr lang="en-US" dirty="0"/>
              <a:t>Demo</a:t>
            </a:r>
          </a:p>
        </p:txBody>
      </p:sp>
      <p:sp>
        <p:nvSpPr>
          <p:cNvPr id="2" name="Slide Number Placeholder 1">
            <a:extLst>
              <a:ext uri="{FF2B5EF4-FFF2-40B4-BE49-F238E27FC236}">
                <a16:creationId xmlns:a16="http://schemas.microsoft.com/office/drawing/2014/main" id="{16698178-6FA4-462D-B043-5868BC2591CB}"/>
              </a:ext>
            </a:extLst>
          </p:cNvPr>
          <p:cNvSpPr>
            <a:spLocks noGrp="1"/>
          </p:cNvSpPr>
          <p:nvPr>
            <p:ph type="sldNum" idx="4294967295"/>
          </p:nvPr>
        </p:nvSpPr>
        <p:spPr>
          <a:xfrm>
            <a:off x="8594725" y="4749800"/>
            <a:ext cx="549275" cy="393700"/>
          </a:xfrm>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526141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5" name="Google Shape;305;p3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302" name="Google Shape;302;p36"/>
          <p:cNvSpPr txBox="1">
            <a:spLocks noGrp="1"/>
          </p:cNvSpPr>
          <p:nvPr>
            <p:ph type="ctrTitle" idx="4294967295"/>
          </p:nvPr>
        </p:nvSpPr>
        <p:spPr>
          <a:xfrm>
            <a:off x="0" y="439738"/>
            <a:ext cx="4864100" cy="116046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    Thanks!</a:t>
            </a:r>
            <a:endParaRPr sz="6000" dirty="0"/>
          </a:p>
        </p:txBody>
      </p:sp>
      <p:sp>
        <p:nvSpPr>
          <p:cNvPr id="303" name="Google Shape;303;p36"/>
          <p:cNvSpPr txBox="1">
            <a:spLocks noGrp="1"/>
          </p:cNvSpPr>
          <p:nvPr>
            <p:ph type="subTitle" idx="4294967295"/>
          </p:nvPr>
        </p:nvSpPr>
        <p:spPr>
          <a:xfrm>
            <a:off x="0" y="1639888"/>
            <a:ext cx="4864100" cy="784225"/>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3600" b="1" dirty="0"/>
              <a:t>      Any questions?</a:t>
            </a:r>
            <a:endParaRPr sz="3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82175"/>
            <a:ext cx="6300300" cy="857400"/>
          </a:xfrm>
          <a:prstGeom prst="rect">
            <a:avLst/>
          </a:prstGeom>
        </p:spPr>
        <p:txBody>
          <a:bodyPr spcFirstLastPara="1" wrap="square" lIns="0" tIns="0" rIns="0" bIns="0" anchor="b" anchorCtr="0">
            <a:noAutofit/>
          </a:bodyPr>
          <a:lstStyle/>
          <a:p>
            <a:pPr lvl="0"/>
            <a:r>
              <a:rPr lang="en-US" sz="5400" dirty="0"/>
              <a:t>              CONTENT</a:t>
            </a:r>
            <a:endParaRPr sz="5400" dirty="0"/>
          </a:p>
        </p:txBody>
      </p:sp>
      <p:sp>
        <p:nvSpPr>
          <p:cNvPr id="3" name="Text Placeholder 2">
            <a:extLst>
              <a:ext uri="{FF2B5EF4-FFF2-40B4-BE49-F238E27FC236}">
                <a16:creationId xmlns:a16="http://schemas.microsoft.com/office/drawing/2014/main" id="{A902C5DD-930C-4F42-8308-063DB535D401}"/>
              </a:ext>
            </a:extLst>
          </p:cNvPr>
          <p:cNvSpPr>
            <a:spLocks noGrp="1"/>
          </p:cNvSpPr>
          <p:nvPr>
            <p:ph type="body" idx="1"/>
          </p:nvPr>
        </p:nvSpPr>
        <p:spPr>
          <a:xfrm>
            <a:off x="457200" y="1340981"/>
            <a:ext cx="5175504" cy="3408869"/>
          </a:xfrm>
        </p:spPr>
        <p:txBody>
          <a:bodyPr/>
          <a:lstStyle/>
          <a:p>
            <a:r>
              <a:rPr lang="en-US" dirty="0"/>
              <a:t>Team</a:t>
            </a:r>
          </a:p>
          <a:p>
            <a:r>
              <a:rPr lang="en-US" dirty="0"/>
              <a:t>Project Description</a:t>
            </a:r>
          </a:p>
          <a:p>
            <a:r>
              <a:rPr lang="en-US" dirty="0"/>
              <a:t>Each team member’s responsibilities</a:t>
            </a:r>
          </a:p>
          <a:p>
            <a:r>
              <a:rPr lang="en-US" dirty="0"/>
              <a:t>Core requirements of the project</a:t>
            </a:r>
          </a:p>
          <a:p>
            <a:r>
              <a:rPr lang="en-US" dirty="0"/>
              <a:t>Implementation Detail</a:t>
            </a:r>
          </a:p>
          <a:p>
            <a:r>
              <a:rPr lang="en-US" dirty="0"/>
              <a:t>Testing</a:t>
            </a:r>
          </a:p>
          <a:p>
            <a:r>
              <a:rPr lang="en-US" dirty="0"/>
              <a:t>Feedback from peer review and Code Inspection</a:t>
            </a:r>
          </a:p>
          <a:p>
            <a:r>
              <a:rPr lang="en-US" dirty="0"/>
              <a:t>Limitations</a:t>
            </a:r>
          </a:p>
          <a:p>
            <a:r>
              <a:rPr lang="en-US" dirty="0"/>
              <a:t>Project demo</a:t>
            </a:r>
          </a:p>
          <a:p>
            <a:endParaRPr lang="en-US" dirty="0"/>
          </a:p>
        </p:txBody>
      </p:sp>
      <p:sp>
        <p:nvSpPr>
          <p:cNvPr id="74" name="Google Shape;74;p1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1" name="Google Shape;81;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79" name="Google Shape;79;p16"/>
          <p:cNvSpPr txBox="1">
            <a:spLocks noGrp="1"/>
          </p:cNvSpPr>
          <p:nvPr>
            <p:ph type="ctrTitle" idx="4294967295"/>
          </p:nvPr>
        </p:nvSpPr>
        <p:spPr>
          <a:xfrm>
            <a:off x="0" y="196850"/>
            <a:ext cx="8067675" cy="1158875"/>
          </a:xfrm>
          <a:prstGeom prst="rect">
            <a:avLst/>
          </a:prstGeom>
        </p:spPr>
        <p:txBody>
          <a:bodyPr spcFirstLastPara="1" wrap="square" lIns="0" tIns="0" rIns="0" bIns="0" anchor="b" anchorCtr="0">
            <a:noAutofit/>
          </a:bodyPr>
          <a:lstStyle/>
          <a:p>
            <a:pPr lvl="0"/>
            <a:r>
              <a:rPr lang="en-US" sz="5400" dirty="0"/>
              <a:t>               ABOUT TEAM</a:t>
            </a:r>
            <a:r>
              <a:rPr lang="en-US" sz="6000" dirty="0"/>
              <a:t>	</a:t>
            </a:r>
            <a:endParaRPr sz="6000" dirty="0"/>
          </a:p>
        </p:txBody>
      </p:sp>
      <p:sp>
        <p:nvSpPr>
          <p:cNvPr id="80" name="Google Shape;80;p16"/>
          <p:cNvSpPr txBox="1">
            <a:spLocks noGrp="1"/>
          </p:cNvSpPr>
          <p:nvPr>
            <p:ph type="subTitle" idx="4294967295"/>
          </p:nvPr>
        </p:nvSpPr>
        <p:spPr>
          <a:xfrm>
            <a:off x="0" y="1836738"/>
            <a:ext cx="4764088" cy="3109912"/>
          </a:xfrm>
          <a:prstGeom prst="rect">
            <a:avLst/>
          </a:prstGeom>
        </p:spPr>
        <p:txBody>
          <a:bodyPr spcFirstLastPara="1" wrap="square" lIns="0" tIns="0" rIns="0" bIns="0" anchor="t" anchorCtr="0">
            <a:noAutofit/>
          </a:bodyPr>
          <a:lstStyle/>
          <a:p>
            <a:r>
              <a:rPr lang="en-US" sz="2000" dirty="0"/>
              <a:t>Team Name: DASH</a:t>
            </a:r>
          </a:p>
          <a:p>
            <a:r>
              <a:rPr lang="en-US" sz="2000" dirty="0"/>
              <a:t>Team Members:  </a:t>
            </a:r>
          </a:p>
          <a:p>
            <a:pPr marL="88900" indent="0">
              <a:buNone/>
            </a:pPr>
            <a:r>
              <a:rPr lang="en-US" sz="2000" dirty="0"/>
              <a:t>           Sri Sravya Tirupachur Comerica</a:t>
            </a:r>
          </a:p>
          <a:p>
            <a:pPr marL="0" indent="0">
              <a:buNone/>
            </a:pPr>
            <a:r>
              <a:rPr lang="en-US" sz="2000" dirty="0"/>
              <a:t>            </a:t>
            </a:r>
            <a:r>
              <a:rPr lang="en-US" sz="2000" dirty="0" err="1"/>
              <a:t>Amisha</a:t>
            </a:r>
            <a:r>
              <a:rPr lang="en-US" sz="2000" dirty="0"/>
              <a:t> </a:t>
            </a:r>
            <a:r>
              <a:rPr lang="en-US" sz="2000" dirty="0" err="1"/>
              <a:t>Gadhia</a:t>
            </a:r>
            <a:endParaRPr lang="en-US" sz="2000" dirty="0"/>
          </a:p>
          <a:p>
            <a:pPr marL="0" indent="0">
              <a:buNone/>
            </a:pPr>
            <a:r>
              <a:rPr lang="en-US" sz="2000" dirty="0"/>
              <a:t>            </a:t>
            </a:r>
            <a:r>
              <a:rPr lang="en-US" sz="2000" dirty="0" err="1"/>
              <a:t>Aboubakar</a:t>
            </a:r>
            <a:r>
              <a:rPr lang="en-US" sz="2000" dirty="0"/>
              <a:t> </a:t>
            </a:r>
            <a:r>
              <a:rPr lang="en-US" sz="2000" dirty="0" err="1"/>
              <a:t>Mountapmbeme</a:t>
            </a:r>
            <a:endParaRPr lang="en-US" sz="2000" dirty="0"/>
          </a:p>
          <a:p>
            <a:pPr marL="0" indent="0">
              <a:buNone/>
            </a:pPr>
            <a:r>
              <a:rPr lang="en-US" sz="2000" dirty="0"/>
              <a:t>            </a:t>
            </a:r>
            <a:r>
              <a:rPr lang="en-US" sz="2000" dirty="0" err="1"/>
              <a:t>Haidi</a:t>
            </a:r>
            <a:r>
              <a:rPr lang="en-US" sz="2000" dirty="0"/>
              <a:t> Chen</a:t>
            </a:r>
            <a:endParaRPr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515111" y="54050"/>
            <a:ext cx="7610579" cy="1159800"/>
          </a:xfrm>
          <a:prstGeom prst="rect">
            <a:avLst/>
          </a:prstGeom>
        </p:spPr>
        <p:txBody>
          <a:bodyPr spcFirstLastPara="1" wrap="square" lIns="0" tIns="0" rIns="0" bIns="0" anchor="b" anchorCtr="0">
            <a:noAutofit/>
          </a:bodyPr>
          <a:lstStyle/>
          <a:p>
            <a:pPr lvl="0"/>
            <a:r>
              <a:rPr lang="en-US" sz="5400" dirty="0"/>
              <a:t>   Project Description</a:t>
            </a:r>
            <a:endParaRPr sz="5400" dirty="0"/>
          </a:p>
        </p:txBody>
      </p:sp>
      <p:sp>
        <p:nvSpPr>
          <p:cNvPr id="87" name="Google Shape;87;p17"/>
          <p:cNvSpPr txBox="1">
            <a:spLocks noGrp="1"/>
          </p:cNvSpPr>
          <p:nvPr>
            <p:ph type="subTitle" idx="1"/>
          </p:nvPr>
        </p:nvSpPr>
        <p:spPr>
          <a:xfrm>
            <a:off x="0" y="1213850"/>
            <a:ext cx="6656832" cy="3455686"/>
          </a:xfrm>
          <a:prstGeom prst="rect">
            <a:avLst/>
          </a:prstGeom>
        </p:spPr>
        <p:txBody>
          <a:bodyPr spcFirstLastPara="1" wrap="square" lIns="0" tIns="0" rIns="0" bIns="0" anchor="t" anchorCtr="0">
            <a:noAutofit/>
          </a:bodyPr>
          <a:lstStyle/>
          <a:p>
            <a:pPr algn="just">
              <a:buFont typeface="Wingdings" panose="05000000000000000000" pitchFamily="2" charset="2"/>
              <a:buChar char="Ø"/>
            </a:pPr>
            <a:r>
              <a:rPr lang="en-US" dirty="0">
                <a:solidFill>
                  <a:schemeClr val="bg2"/>
                </a:solidFill>
              </a:rPr>
              <a:t> </a:t>
            </a:r>
            <a:r>
              <a:rPr lang="en-US" sz="2000" dirty="0">
                <a:solidFill>
                  <a:schemeClr val="bg2"/>
                </a:solidFill>
              </a:rPr>
              <a:t>The goal of the project is to develop a student surplus website which helps students to buy or sell items that they no longer need such as tables, beds, books and furniture just by posting a picture of the item on-site. It’s like a market place where students have the option to select the product, add them to the cart and checkout. Overall, the website provides students the ease of exchanging the unused items efficiently with added security. </a:t>
            </a:r>
            <a:r>
              <a:rPr lang="en-US" sz="2000" b="1" dirty="0">
                <a:solidFill>
                  <a:schemeClr val="bg2"/>
                </a:solidFill>
              </a:rPr>
              <a:t> </a:t>
            </a:r>
          </a:p>
          <a:p>
            <a:pPr marL="0" indent="0"/>
            <a:endParaRPr lang="en-US" sz="1200" dirty="0">
              <a:solidFill>
                <a:schemeClr val="bg2"/>
              </a:solidFill>
            </a:endParaRPr>
          </a:p>
          <a:p>
            <a:endParaRPr lang="en-US" sz="1200"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body" idx="1"/>
          </p:nvPr>
        </p:nvSpPr>
        <p:spPr>
          <a:xfrm>
            <a:off x="1000852" y="1001769"/>
            <a:ext cx="8028432" cy="3310649"/>
          </a:xfrm>
          <a:prstGeom prst="rect">
            <a:avLst/>
          </a:prstGeom>
        </p:spPr>
        <p:txBody>
          <a:bodyPr spcFirstLastPara="1" wrap="square" lIns="0" tIns="0" rIns="0" bIns="0" anchor="t" anchorCtr="0">
            <a:noAutofit/>
          </a:bodyPr>
          <a:lstStyle/>
          <a:p>
            <a:pPr marL="25400" lvl="0" indent="0">
              <a:buNone/>
            </a:pPr>
            <a:r>
              <a:rPr lang="en-US" sz="2400" dirty="0">
                <a:solidFill>
                  <a:schemeClr val="bg2"/>
                </a:solidFill>
              </a:rPr>
              <a:t>Web Technologies:  HTML 5, CSS3, JavaScript, JQuery and Bootstrap.</a:t>
            </a:r>
          </a:p>
          <a:p>
            <a:pPr marL="25400" lvl="0" indent="0">
              <a:buNone/>
            </a:pPr>
            <a:r>
              <a:rPr lang="en-US" sz="2400" dirty="0">
                <a:solidFill>
                  <a:schemeClr val="bg2"/>
                </a:solidFill>
              </a:rPr>
              <a:t>IDE: Eclipse</a:t>
            </a:r>
          </a:p>
          <a:p>
            <a:pPr marL="25400" lvl="0" indent="0">
              <a:buNone/>
            </a:pPr>
            <a:r>
              <a:rPr lang="en-US" sz="2400" dirty="0">
                <a:solidFill>
                  <a:schemeClr val="bg2"/>
                </a:solidFill>
              </a:rPr>
              <a:t>Operating System: Windows</a:t>
            </a:r>
          </a:p>
          <a:p>
            <a:pPr marL="25400" lvl="0" indent="0">
              <a:buNone/>
            </a:pPr>
            <a:r>
              <a:rPr lang="en-US" sz="2400" dirty="0">
                <a:solidFill>
                  <a:schemeClr val="bg2"/>
                </a:solidFill>
              </a:rPr>
              <a:t>Database: MySQL</a:t>
            </a:r>
          </a:p>
          <a:p>
            <a:pPr marL="25400" lvl="0" indent="0">
              <a:buNone/>
            </a:pPr>
            <a:r>
              <a:rPr lang="en-US" sz="2400" dirty="0">
                <a:solidFill>
                  <a:schemeClr val="bg2"/>
                </a:solidFill>
              </a:rPr>
              <a:t>Programming Language: Java</a:t>
            </a:r>
          </a:p>
          <a:p>
            <a:pPr marL="25400" lvl="0" indent="0">
              <a:buNone/>
            </a:pPr>
            <a:r>
              <a:rPr lang="en-US" sz="2400" dirty="0">
                <a:solidFill>
                  <a:schemeClr val="bg2"/>
                </a:solidFill>
              </a:rPr>
              <a:t>Server: Tomcat 9</a:t>
            </a:r>
          </a:p>
        </p:txBody>
      </p:sp>
      <p:sp>
        <p:nvSpPr>
          <p:cNvPr id="93" name="Google Shape;93;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7" name="Google Shape;107;p20"/>
          <p:cNvSpPr/>
          <p:nvPr/>
        </p:nvSpPr>
        <p:spPr>
          <a:xfrm>
            <a:off x="7282278" y="3011993"/>
            <a:ext cx="339869" cy="3245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0"/>
          <p:cNvGrpSpPr/>
          <p:nvPr/>
        </p:nvGrpSpPr>
        <p:grpSpPr>
          <a:xfrm>
            <a:off x="6860474" y="1189660"/>
            <a:ext cx="1456028" cy="1456403"/>
            <a:chOff x="6654650" y="3665275"/>
            <a:chExt cx="409100" cy="409125"/>
          </a:xfrm>
        </p:grpSpPr>
        <p:sp>
          <p:nvSpPr>
            <p:cNvPr id="109" name="Google Shape;109;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0"/>
          <p:cNvGrpSpPr/>
          <p:nvPr/>
        </p:nvGrpSpPr>
        <p:grpSpPr>
          <a:xfrm rot="1056949">
            <a:off x="5457333" y="2334562"/>
            <a:ext cx="961941" cy="962053"/>
            <a:chOff x="570875" y="4322250"/>
            <a:chExt cx="443300" cy="443325"/>
          </a:xfrm>
        </p:grpSpPr>
        <p:sp>
          <p:nvSpPr>
            <p:cNvPr id="112" name="Google Shape;112;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0"/>
          <p:cNvSpPr/>
          <p:nvPr/>
        </p:nvSpPr>
        <p:spPr>
          <a:xfrm rot="2466722">
            <a:off x="5565166" y="1471935"/>
            <a:ext cx="472204" cy="4508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rot="-1609319">
            <a:off x="6255742" y="1755624"/>
            <a:ext cx="339819" cy="32447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rot="2926198">
            <a:off x="8316146" y="2012664"/>
            <a:ext cx="254474" cy="24298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rot="-1609137">
            <a:off x="7257139" y="384869"/>
            <a:ext cx="229255" cy="2189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9" name="Content Placeholder 3">
            <a:extLst>
              <a:ext uri="{FF2B5EF4-FFF2-40B4-BE49-F238E27FC236}">
                <a16:creationId xmlns:a16="http://schemas.microsoft.com/office/drawing/2014/main" id="{4D787A3A-F897-41F6-B35B-5EFC21150FC8}"/>
              </a:ext>
            </a:extLst>
          </p:cNvPr>
          <p:cNvGraphicFramePr>
            <a:graphicFrameLocks/>
          </p:cNvGraphicFramePr>
          <p:nvPr>
            <p:extLst>
              <p:ext uri="{D42A27DB-BD31-4B8C-83A1-F6EECF244321}">
                <p14:modId xmlns:p14="http://schemas.microsoft.com/office/powerpoint/2010/main" val="1807049711"/>
              </p:ext>
            </p:extLst>
          </p:nvPr>
        </p:nvGraphicFramePr>
        <p:xfrm>
          <a:off x="827498" y="100554"/>
          <a:ext cx="7773150" cy="4942392"/>
        </p:xfrm>
        <a:graphic>
          <a:graphicData uri="http://schemas.openxmlformats.org/drawingml/2006/table">
            <a:tbl>
              <a:tblPr firstRow="1" firstCol="1" bandRow="1">
                <a:tableStyleId>{5C22544A-7EE6-4342-B048-85BDC9FD1C3A}</a:tableStyleId>
              </a:tblPr>
              <a:tblGrid>
                <a:gridCol w="1506359">
                  <a:extLst>
                    <a:ext uri="{9D8B030D-6E8A-4147-A177-3AD203B41FA5}">
                      <a16:colId xmlns:a16="http://schemas.microsoft.com/office/drawing/2014/main" val="2347525956"/>
                    </a:ext>
                  </a:extLst>
                </a:gridCol>
                <a:gridCol w="4777075">
                  <a:extLst>
                    <a:ext uri="{9D8B030D-6E8A-4147-A177-3AD203B41FA5}">
                      <a16:colId xmlns:a16="http://schemas.microsoft.com/office/drawing/2014/main" val="1870019030"/>
                    </a:ext>
                  </a:extLst>
                </a:gridCol>
                <a:gridCol w="1489716">
                  <a:extLst>
                    <a:ext uri="{9D8B030D-6E8A-4147-A177-3AD203B41FA5}">
                      <a16:colId xmlns:a16="http://schemas.microsoft.com/office/drawing/2014/main" val="351938760"/>
                    </a:ext>
                  </a:extLst>
                </a:gridCol>
              </a:tblGrid>
              <a:tr h="691387">
                <a:tc>
                  <a:txBody>
                    <a:bodyPr/>
                    <a:lstStyle/>
                    <a:p>
                      <a:pPr marL="0" marR="0" algn="ctr">
                        <a:lnSpc>
                          <a:spcPct val="107000"/>
                        </a:lnSpc>
                        <a:spcBef>
                          <a:spcPts val="0"/>
                        </a:spcBef>
                        <a:spcAft>
                          <a:spcPts val="800"/>
                        </a:spcAft>
                      </a:pPr>
                      <a:r>
                        <a:rPr lang="en-GB" sz="1800" dirty="0">
                          <a:effectLst/>
                        </a:rPr>
                        <a:t>Member 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tc>
                  <a:txBody>
                    <a:bodyPr/>
                    <a:lstStyle/>
                    <a:p>
                      <a:pPr marL="0" marR="0" algn="ctr">
                        <a:lnSpc>
                          <a:spcPct val="107000"/>
                        </a:lnSpc>
                        <a:spcBef>
                          <a:spcPts val="0"/>
                        </a:spcBef>
                        <a:spcAft>
                          <a:spcPts val="800"/>
                        </a:spcAft>
                      </a:pPr>
                      <a:r>
                        <a:rPr lang="en-GB" sz="1800" dirty="0">
                          <a:effectLst/>
                        </a:rPr>
                        <a:t>Contribution 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tc>
                  <a:txBody>
                    <a:bodyPr/>
                    <a:lstStyle/>
                    <a:p>
                      <a:pPr marL="0" marR="0" algn="ctr">
                        <a:lnSpc>
                          <a:spcPct val="107000"/>
                        </a:lnSpc>
                        <a:spcBef>
                          <a:spcPts val="0"/>
                        </a:spcBef>
                        <a:spcAft>
                          <a:spcPts val="800"/>
                        </a:spcAft>
                      </a:pPr>
                      <a:r>
                        <a:rPr lang="en-GB" sz="1400" dirty="0">
                          <a:effectLst/>
                        </a:rPr>
                        <a:t>Overall Contribution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extLst>
                  <a:ext uri="{0D108BD9-81ED-4DB2-BD59-A6C34878D82A}">
                    <a16:rowId xmlns:a16="http://schemas.microsoft.com/office/drawing/2014/main" val="3997346825"/>
                  </a:ext>
                </a:extLst>
              </a:tr>
              <a:tr h="1282482">
                <a:tc>
                  <a:txBody>
                    <a:bodyPr/>
                    <a:lstStyle/>
                    <a:p>
                      <a:pPr marL="0" marR="0" algn="ctr">
                        <a:lnSpc>
                          <a:spcPct val="107000"/>
                        </a:lnSpc>
                        <a:spcBef>
                          <a:spcPts val="0"/>
                        </a:spcBef>
                        <a:spcAft>
                          <a:spcPts val="800"/>
                        </a:spcAft>
                      </a:pPr>
                      <a:r>
                        <a:rPr lang="en-GB" sz="1200" dirty="0">
                          <a:effectLst/>
                        </a:rPr>
                        <a:t>Sri </a:t>
                      </a:r>
                      <a:r>
                        <a:rPr lang="en-GB" sz="1200" dirty="0" err="1">
                          <a:effectLst/>
                        </a:rPr>
                        <a:t>Sravya</a:t>
                      </a:r>
                      <a:r>
                        <a:rPr lang="en-GB" sz="1200" dirty="0">
                          <a:effectLst/>
                        </a:rPr>
                        <a:t> </a:t>
                      </a:r>
                      <a:r>
                        <a:rPr lang="en-GB" sz="1200" dirty="0" err="1">
                          <a:effectLst/>
                        </a:rPr>
                        <a:t>Tirupachur</a:t>
                      </a:r>
                      <a:r>
                        <a:rPr lang="en-GB" sz="1200" dirty="0">
                          <a:effectLst/>
                        </a:rPr>
                        <a:t> Comerica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tc>
                  <a:txBody>
                    <a:bodyPr/>
                    <a:lstStyle/>
                    <a:p>
                      <a:pPr marL="0" marR="0">
                        <a:lnSpc>
                          <a:spcPct val="107000"/>
                        </a:lnSpc>
                        <a:spcBef>
                          <a:spcPts val="0"/>
                        </a:spcBef>
                        <a:spcAft>
                          <a:spcPts val="800"/>
                        </a:spcAft>
                      </a:pPr>
                      <a:r>
                        <a:rPr lang="en-GB" sz="1100" dirty="0">
                          <a:effectLst/>
                        </a:rPr>
                        <a:t>Coding: Registration Module, Profile Update Module, Front End Pages for posting a product, home page posted products, Search bar, Email Module, Front End Pages for updating product and sending an email.</a:t>
                      </a:r>
                      <a:endParaRPr lang="en-US" sz="1100" dirty="0">
                        <a:effectLst/>
                      </a:endParaRPr>
                    </a:p>
                    <a:p>
                      <a:pPr marL="0" marR="0">
                        <a:lnSpc>
                          <a:spcPct val="107000"/>
                        </a:lnSpc>
                        <a:spcBef>
                          <a:spcPts val="0"/>
                        </a:spcBef>
                        <a:spcAft>
                          <a:spcPts val="800"/>
                        </a:spcAft>
                      </a:pPr>
                      <a:r>
                        <a:rPr lang="en-GB" sz="1100" dirty="0">
                          <a:effectLst/>
                        </a:rPr>
                        <a:t>Report: User manual and requirements review for all the reports.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tc>
                  <a:txBody>
                    <a:bodyPr/>
                    <a:lstStyle/>
                    <a:p>
                      <a:pPr marL="0" marR="0">
                        <a:lnSpc>
                          <a:spcPct val="107000"/>
                        </a:lnSpc>
                        <a:spcBef>
                          <a:spcPts val="0"/>
                        </a:spcBef>
                        <a:spcAft>
                          <a:spcPts val="800"/>
                        </a:spcAft>
                      </a:pPr>
                      <a:r>
                        <a:rPr lang="en-GB" sz="1100">
                          <a:effectLst/>
                        </a:rPr>
                        <a:t> 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extLst>
                  <a:ext uri="{0D108BD9-81ED-4DB2-BD59-A6C34878D82A}">
                    <a16:rowId xmlns:a16="http://schemas.microsoft.com/office/drawing/2014/main" val="2729800854"/>
                  </a:ext>
                </a:extLst>
              </a:tr>
              <a:tr h="1106697">
                <a:tc>
                  <a:txBody>
                    <a:bodyPr/>
                    <a:lstStyle/>
                    <a:p>
                      <a:pPr marL="0" marR="0" algn="ctr">
                        <a:lnSpc>
                          <a:spcPct val="107000"/>
                        </a:lnSpc>
                        <a:spcBef>
                          <a:spcPts val="0"/>
                        </a:spcBef>
                        <a:spcAft>
                          <a:spcPts val="800"/>
                        </a:spcAft>
                      </a:pPr>
                      <a:r>
                        <a:rPr lang="en-GB" sz="1200">
                          <a:effectLst/>
                        </a:rPr>
                        <a:t>Amisha Gadhia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tc>
                  <a:txBody>
                    <a:bodyPr/>
                    <a:lstStyle/>
                    <a:p>
                      <a:pPr marL="0" marR="0">
                        <a:lnSpc>
                          <a:spcPct val="107000"/>
                        </a:lnSpc>
                        <a:spcBef>
                          <a:spcPts val="0"/>
                        </a:spcBef>
                        <a:spcAft>
                          <a:spcPts val="800"/>
                        </a:spcAft>
                      </a:pPr>
                      <a:r>
                        <a:rPr lang="en-GB" sz="1100" dirty="0">
                          <a:effectLst/>
                        </a:rPr>
                        <a:t>Coding: Home Front End view, Login View, Front page for user to view his/her products, Front page for cart functionality and View details functionality.</a:t>
                      </a:r>
                      <a:endParaRPr lang="en-US" sz="1100" dirty="0">
                        <a:effectLst/>
                      </a:endParaRPr>
                    </a:p>
                    <a:p>
                      <a:pPr marL="0" marR="0">
                        <a:lnSpc>
                          <a:spcPct val="107000"/>
                        </a:lnSpc>
                        <a:spcBef>
                          <a:spcPts val="0"/>
                        </a:spcBef>
                        <a:spcAft>
                          <a:spcPts val="800"/>
                        </a:spcAft>
                      </a:pPr>
                      <a:r>
                        <a:rPr lang="en-GB" sz="1100" dirty="0">
                          <a:effectLst/>
                        </a:rPr>
                        <a:t>Report: Compile and run instructions and updated plan for next phase for all the reports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tc>
                  <a:txBody>
                    <a:bodyPr/>
                    <a:lstStyle/>
                    <a:p>
                      <a:pPr marL="0" marR="0">
                        <a:lnSpc>
                          <a:spcPct val="107000"/>
                        </a:lnSpc>
                        <a:spcBef>
                          <a:spcPts val="0"/>
                        </a:spcBef>
                        <a:spcAft>
                          <a:spcPts val="800"/>
                        </a:spcAft>
                      </a:pPr>
                      <a:r>
                        <a:rPr lang="en-GB" sz="11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extLst>
                  <a:ext uri="{0D108BD9-81ED-4DB2-BD59-A6C34878D82A}">
                    <a16:rowId xmlns:a16="http://schemas.microsoft.com/office/drawing/2014/main" val="3493840111"/>
                  </a:ext>
                </a:extLst>
              </a:tr>
              <a:tr h="930913">
                <a:tc>
                  <a:txBody>
                    <a:bodyPr/>
                    <a:lstStyle/>
                    <a:p>
                      <a:pPr marL="0" marR="0" algn="ctr">
                        <a:lnSpc>
                          <a:spcPct val="107000"/>
                        </a:lnSpc>
                        <a:spcBef>
                          <a:spcPts val="0"/>
                        </a:spcBef>
                        <a:spcAft>
                          <a:spcPts val="0"/>
                        </a:spcAft>
                      </a:pPr>
                      <a:r>
                        <a:rPr lang="en-US" sz="1200" kern="0" dirty="0" err="1">
                          <a:effectLst/>
                        </a:rPr>
                        <a:t>Aboubakar</a:t>
                      </a:r>
                      <a:r>
                        <a:rPr lang="en-US" sz="1200" kern="0" dirty="0">
                          <a:effectLst/>
                        </a:rPr>
                        <a:t> </a:t>
                      </a:r>
                      <a:r>
                        <a:rPr lang="en-US" sz="1200" kern="0" dirty="0" err="1">
                          <a:effectLst/>
                        </a:rPr>
                        <a:t>Mountapmbeme</a:t>
                      </a:r>
                      <a:endParaRPr lang="en-US" sz="1200" kern="0" dirty="0">
                        <a:effectLst/>
                      </a:endParaRPr>
                    </a:p>
                    <a:p>
                      <a:pPr marL="0" marR="0" algn="ctr">
                        <a:lnSpc>
                          <a:spcPct val="107000"/>
                        </a:lnSpc>
                        <a:spcBef>
                          <a:spcPts val="0"/>
                        </a:spcBef>
                        <a:spcAft>
                          <a:spcPts val="800"/>
                        </a:spcAft>
                      </a:pPr>
                      <a:r>
                        <a:rPr lang="en-GB"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tc>
                  <a:txBody>
                    <a:bodyPr/>
                    <a:lstStyle/>
                    <a:p>
                      <a:pPr marL="0" marR="0">
                        <a:lnSpc>
                          <a:spcPct val="107000"/>
                        </a:lnSpc>
                        <a:spcBef>
                          <a:spcPts val="0"/>
                        </a:spcBef>
                        <a:spcAft>
                          <a:spcPts val="800"/>
                        </a:spcAft>
                      </a:pPr>
                      <a:r>
                        <a:rPr lang="en-GB" sz="1100" dirty="0">
                          <a:effectLst/>
                        </a:rPr>
                        <a:t>Coding: Registration Front- End View, Profile View, Profile Update view, Product posting module, search module, update product module and cart module.</a:t>
                      </a:r>
                      <a:endParaRPr lang="en-US" sz="1100" dirty="0">
                        <a:effectLst/>
                      </a:endParaRPr>
                    </a:p>
                    <a:p>
                      <a:pPr marL="0" marR="0">
                        <a:lnSpc>
                          <a:spcPct val="107000"/>
                        </a:lnSpc>
                        <a:spcBef>
                          <a:spcPts val="0"/>
                        </a:spcBef>
                        <a:spcAft>
                          <a:spcPts val="800"/>
                        </a:spcAft>
                      </a:pPr>
                      <a:r>
                        <a:rPr lang="en-GB" sz="1100" dirty="0">
                          <a:effectLst/>
                        </a:rPr>
                        <a:t>Report: UML diagrams for all the reports.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tc>
                  <a:txBody>
                    <a:bodyPr/>
                    <a:lstStyle/>
                    <a:p>
                      <a:pPr marL="0" marR="0">
                        <a:lnSpc>
                          <a:spcPct val="107000"/>
                        </a:lnSpc>
                        <a:spcBef>
                          <a:spcPts val="0"/>
                        </a:spcBef>
                        <a:spcAft>
                          <a:spcPts val="800"/>
                        </a:spcAft>
                      </a:pPr>
                      <a:r>
                        <a:rPr lang="en-GB" sz="11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extLst>
                  <a:ext uri="{0D108BD9-81ED-4DB2-BD59-A6C34878D82A}">
                    <a16:rowId xmlns:a16="http://schemas.microsoft.com/office/drawing/2014/main" val="2932892475"/>
                  </a:ext>
                </a:extLst>
              </a:tr>
              <a:tr h="930913">
                <a:tc>
                  <a:txBody>
                    <a:bodyPr/>
                    <a:lstStyle/>
                    <a:p>
                      <a:pPr marL="0" marR="0" algn="ctr">
                        <a:lnSpc>
                          <a:spcPct val="107000"/>
                        </a:lnSpc>
                        <a:spcBef>
                          <a:spcPts val="0"/>
                        </a:spcBef>
                        <a:spcAft>
                          <a:spcPts val="800"/>
                        </a:spcAft>
                      </a:pPr>
                      <a:r>
                        <a:rPr lang="en-GB" sz="1200" dirty="0" err="1">
                          <a:effectLst/>
                        </a:rPr>
                        <a:t>Haidi</a:t>
                      </a:r>
                      <a:r>
                        <a:rPr lang="en-GB" sz="1200" dirty="0">
                          <a:effectLst/>
                        </a:rPr>
                        <a:t> Chen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tc>
                  <a:txBody>
                    <a:bodyPr/>
                    <a:lstStyle/>
                    <a:p>
                      <a:pPr marL="0" marR="0">
                        <a:lnSpc>
                          <a:spcPct val="107000"/>
                        </a:lnSpc>
                        <a:spcBef>
                          <a:spcPts val="0"/>
                        </a:spcBef>
                        <a:spcAft>
                          <a:spcPts val="800"/>
                        </a:spcAft>
                      </a:pPr>
                      <a:r>
                        <a:rPr lang="en-GB" sz="1100" dirty="0">
                          <a:effectLst/>
                        </a:rPr>
                        <a:t>Coding: Login Module, Session Maintenance Module, product order module and unit tests for all phases. </a:t>
                      </a:r>
                      <a:endParaRPr lang="en-US" sz="1100" dirty="0">
                        <a:effectLst/>
                      </a:endParaRPr>
                    </a:p>
                    <a:p>
                      <a:pPr marL="0" marR="0">
                        <a:lnSpc>
                          <a:spcPct val="107000"/>
                        </a:lnSpc>
                        <a:spcBef>
                          <a:spcPts val="0"/>
                        </a:spcBef>
                        <a:spcAft>
                          <a:spcPts val="800"/>
                        </a:spcAft>
                      </a:pPr>
                      <a:r>
                        <a:rPr lang="en-GB" sz="1100" dirty="0">
                          <a:effectLst/>
                        </a:rPr>
                        <a:t>Report: Test cases and unit test for all the reports.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tc>
                  <a:txBody>
                    <a:bodyPr/>
                    <a:lstStyle/>
                    <a:p>
                      <a:pPr marL="0" marR="0">
                        <a:lnSpc>
                          <a:spcPct val="107000"/>
                        </a:lnSpc>
                        <a:spcBef>
                          <a:spcPts val="0"/>
                        </a:spcBef>
                        <a:spcAft>
                          <a:spcPts val="800"/>
                        </a:spcAft>
                      </a:pPr>
                      <a:r>
                        <a:rPr lang="en-GB" sz="1100" dirty="0">
                          <a:effectLst/>
                        </a:rPr>
                        <a:t>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6158" marR="36158" marT="0" marB="0"/>
                </a:tc>
                <a:extLst>
                  <a:ext uri="{0D108BD9-81ED-4DB2-BD59-A6C34878D82A}">
                    <a16:rowId xmlns:a16="http://schemas.microsoft.com/office/drawing/2014/main" val="428384983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1"/>
          <p:cNvSpPr txBox="1">
            <a:spLocks noGrp="1"/>
          </p:cNvSpPr>
          <p:nvPr>
            <p:ph type="title"/>
          </p:nvPr>
        </p:nvSpPr>
        <p:spPr>
          <a:xfrm>
            <a:off x="214132" y="150472"/>
            <a:ext cx="8088204" cy="909401"/>
          </a:xfrm>
          <a:prstGeom prst="rect">
            <a:avLst/>
          </a:prstGeom>
        </p:spPr>
        <p:txBody>
          <a:bodyPr spcFirstLastPara="1" wrap="square" lIns="0" tIns="0" rIns="0" bIns="0" anchor="b" anchorCtr="0">
            <a:noAutofit/>
          </a:bodyPr>
          <a:lstStyle/>
          <a:p>
            <a:pPr lvl="0"/>
            <a:br>
              <a:rPr lang="en-US" dirty="0"/>
            </a:br>
            <a:r>
              <a:rPr lang="en-US" dirty="0"/>
              <a:t>           Core Requirements </a:t>
            </a:r>
            <a:endParaRPr dirty="0"/>
          </a:p>
        </p:txBody>
      </p:sp>
      <p:sp>
        <p:nvSpPr>
          <p:cNvPr id="128" name="Google Shape;128;p2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7" name="Google Shape;127;p21"/>
          <p:cNvSpPr txBox="1">
            <a:spLocks noGrp="1"/>
          </p:cNvSpPr>
          <p:nvPr>
            <p:ph type="body" idx="4294967295"/>
          </p:nvPr>
        </p:nvSpPr>
        <p:spPr>
          <a:xfrm>
            <a:off x="115747" y="1059873"/>
            <a:ext cx="7581418" cy="4083627"/>
          </a:xfrm>
          <a:prstGeom prst="rect">
            <a:avLst/>
          </a:prstGeom>
        </p:spPr>
        <p:txBody>
          <a:bodyPr spcFirstLastPara="1" wrap="square" lIns="0" tIns="0" rIns="0" bIns="0" anchor="t" anchorCtr="0">
            <a:noAutofit/>
          </a:bodyPr>
          <a:lstStyle/>
          <a:p>
            <a:pPr lvl="0"/>
            <a:r>
              <a:rPr lang="en-GB" sz="2000" b="1" dirty="0"/>
              <a:t>Registration: </a:t>
            </a:r>
            <a:r>
              <a:rPr lang="en-GB" sz="2000" dirty="0"/>
              <a:t>The registration feature enables the user to successfully register into the website using his email.</a:t>
            </a:r>
            <a:endParaRPr lang="en-US" sz="2000" dirty="0"/>
          </a:p>
          <a:p>
            <a:pPr lvl="0"/>
            <a:r>
              <a:rPr lang="en-GB" sz="2000" b="1" dirty="0"/>
              <a:t>Profile Update and Maintenance:</a:t>
            </a:r>
            <a:r>
              <a:rPr lang="en-GB" sz="2000" dirty="0"/>
              <a:t> The profile maintenance and update enables user to update their details that they entered during the registration.</a:t>
            </a:r>
            <a:endParaRPr lang="en-US" sz="2000" dirty="0"/>
          </a:p>
          <a:p>
            <a:pPr lvl="0"/>
            <a:r>
              <a:rPr lang="en-GB" sz="2000" b="1" dirty="0"/>
              <a:t>Login:</a:t>
            </a:r>
            <a:r>
              <a:rPr lang="en-GB" sz="2000" dirty="0"/>
              <a:t> Login feature enables user to successfully login into the site after successful registration</a:t>
            </a:r>
          </a:p>
          <a:p>
            <a:r>
              <a:rPr lang="en-GB" sz="2000" b="1" dirty="0"/>
              <a:t>Search</a:t>
            </a:r>
            <a:r>
              <a:rPr lang="en-GB" sz="2000" dirty="0"/>
              <a:t>: Search enables the user to search for a product he/she is looking for by keyword.</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6C9E5A-9BB8-432B-ABCF-E62C9C1C3A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Google Shape;127;p21">
            <a:extLst>
              <a:ext uri="{FF2B5EF4-FFF2-40B4-BE49-F238E27FC236}">
                <a16:creationId xmlns:a16="http://schemas.microsoft.com/office/drawing/2014/main" id="{3F20CD0F-3EEE-4B07-93D8-EE0DB71A67DC}"/>
              </a:ext>
            </a:extLst>
          </p:cNvPr>
          <p:cNvSpPr txBox="1">
            <a:spLocks/>
          </p:cNvSpPr>
          <p:nvPr/>
        </p:nvSpPr>
        <p:spPr>
          <a:xfrm>
            <a:off x="104173" y="0"/>
            <a:ext cx="7581418" cy="63429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rgbClr val="A7D86D"/>
              </a:buClr>
              <a:buSzPts val="2200"/>
              <a:buFont typeface="Muli Light"/>
              <a:buChar char="●"/>
              <a:defRPr sz="2200" b="0" i="0" u="none" strike="noStrike" cap="none">
                <a:solidFill>
                  <a:srgbClr val="65617D"/>
                </a:solidFill>
                <a:latin typeface="Muli Light"/>
                <a:ea typeface="Muli Light"/>
                <a:cs typeface="Muli Light"/>
                <a:sym typeface="Muli Light"/>
              </a:defRPr>
            </a:lvl1pPr>
            <a:lvl2pPr marL="914400" marR="0" lvl="1"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2pPr>
            <a:lvl3pPr marL="1371600" marR="0" lvl="2"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3pPr>
            <a:lvl4pPr marL="1828800" marR="0" lvl="3"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4pPr>
            <a:lvl5pPr marL="2286000" marR="0" lvl="4"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5pPr>
            <a:lvl6pPr marL="2743200" marR="0" lvl="5"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6pPr>
            <a:lvl7pPr marL="3200400" marR="0" lvl="6"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7pPr>
            <a:lvl8pPr marL="3657600" marR="0" lvl="7"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8pPr>
            <a:lvl9pPr marL="4114800" marR="0" lvl="8"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9pPr>
          </a:lstStyle>
          <a:p>
            <a:r>
              <a:rPr lang="en-GB" b="1" dirty="0"/>
              <a:t>Post a product</a:t>
            </a:r>
            <a:r>
              <a:rPr lang="en-GB" dirty="0"/>
              <a:t>: This feature enable user to post a product that he/she is wishing to sell on the website.</a:t>
            </a:r>
            <a:endParaRPr lang="en-US" dirty="0"/>
          </a:p>
          <a:p>
            <a:r>
              <a:rPr lang="en-GB" b="1" dirty="0"/>
              <a:t>View Details</a:t>
            </a:r>
            <a:r>
              <a:rPr lang="en-GB" dirty="0"/>
              <a:t>: This feature enables the user to view the full details of the product and add to cart or send an email to its seller.</a:t>
            </a:r>
            <a:endParaRPr lang="en-US" dirty="0"/>
          </a:p>
          <a:p>
            <a:r>
              <a:rPr lang="en-GB" b="1" dirty="0"/>
              <a:t>Cart</a:t>
            </a:r>
            <a:r>
              <a:rPr lang="en-GB" dirty="0"/>
              <a:t>: The cart feature enables the user to add or remove products from his/her cart.</a:t>
            </a:r>
            <a:endParaRPr lang="en-US" dirty="0"/>
          </a:p>
          <a:p>
            <a:r>
              <a:rPr lang="en-GB" b="1" dirty="0"/>
              <a:t>Modify/Edit products</a:t>
            </a:r>
            <a:r>
              <a:rPr lang="en-GB" dirty="0"/>
              <a:t>: This feature enable the seller of a product to modify his product, delete it or set it to sold on the website.</a:t>
            </a:r>
            <a:endParaRPr lang="en-US" dirty="0"/>
          </a:p>
          <a:p>
            <a:r>
              <a:rPr lang="en-GB" b="1" dirty="0"/>
              <a:t>Message</a:t>
            </a:r>
            <a:r>
              <a:rPr lang="en-GB" dirty="0"/>
              <a:t>: The message feature enables a user to send an email to seller of the product from the website.</a:t>
            </a:r>
            <a:br>
              <a:rPr lang="en-US" dirty="0"/>
            </a:br>
            <a:endParaRPr lang="en-US" dirty="0"/>
          </a:p>
        </p:txBody>
      </p:sp>
    </p:spTree>
    <p:extLst>
      <p:ext uri="{BB962C8B-B14F-4D97-AF65-F5344CB8AC3E}">
        <p14:creationId xmlns:p14="http://schemas.microsoft.com/office/powerpoint/2010/main" val="354282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7" name="Google Shape;137;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33" name="Google Shape;133;p22"/>
          <p:cNvSpPr txBox="1">
            <a:spLocks noGrp="1"/>
          </p:cNvSpPr>
          <p:nvPr>
            <p:ph type="ctrTitle" idx="4294967295"/>
          </p:nvPr>
        </p:nvSpPr>
        <p:spPr>
          <a:xfrm>
            <a:off x="231493" y="-239416"/>
            <a:ext cx="7986532" cy="1160462"/>
          </a:xfrm>
          <a:prstGeom prst="rect">
            <a:avLst/>
          </a:prstGeom>
        </p:spPr>
        <p:txBody>
          <a:bodyPr spcFirstLastPara="1" wrap="square" lIns="0" tIns="0" rIns="0" bIns="0" anchor="b" anchorCtr="0">
            <a:noAutofit/>
          </a:bodyPr>
          <a:lstStyle/>
          <a:p>
            <a:pPr lvl="0"/>
            <a:r>
              <a:rPr lang="en-US" dirty="0"/>
              <a:t>Implementation Details</a:t>
            </a:r>
            <a:endParaRPr dirty="0"/>
          </a:p>
        </p:txBody>
      </p:sp>
      <p:sp>
        <p:nvSpPr>
          <p:cNvPr id="134" name="Google Shape;134;p22"/>
          <p:cNvSpPr txBox="1">
            <a:spLocks noGrp="1"/>
          </p:cNvSpPr>
          <p:nvPr>
            <p:ph type="subTitle" idx="4294967295"/>
          </p:nvPr>
        </p:nvSpPr>
        <p:spPr>
          <a:xfrm>
            <a:off x="342136" y="921046"/>
            <a:ext cx="6012365" cy="4032919"/>
          </a:xfrm>
          <a:prstGeom prst="rect">
            <a:avLst/>
          </a:prstGeom>
        </p:spPr>
        <p:txBody>
          <a:bodyPr spcFirstLastPara="1" wrap="square" lIns="0" tIns="0" rIns="0" bIns="0" anchor="t" anchorCtr="0">
            <a:noAutofit/>
          </a:bodyPr>
          <a:lstStyle/>
          <a:p>
            <a:r>
              <a:rPr lang="en-US" sz="1800" dirty="0"/>
              <a:t>Java, JavaScript and CSS programming languages</a:t>
            </a:r>
          </a:p>
          <a:p>
            <a:r>
              <a:rPr lang="en-US" sz="1800" dirty="0"/>
              <a:t>Java Spring Web MVC framework</a:t>
            </a:r>
          </a:p>
          <a:p>
            <a:r>
              <a:rPr lang="en-US" sz="1800" dirty="0"/>
              <a:t>Hibernate Framework</a:t>
            </a:r>
          </a:p>
          <a:p>
            <a:r>
              <a:rPr lang="en-US" sz="1800" dirty="0"/>
              <a:t>MySQL Database engine</a:t>
            </a:r>
          </a:p>
          <a:p>
            <a:r>
              <a:rPr lang="en-US" sz="1800" dirty="0"/>
              <a:t>Bootstrap Framework</a:t>
            </a:r>
          </a:p>
          <a:p>
            <a:r>
              <a:rPr lang="en-US" sz="1800" dirty="0"/>
              <a:t>Apache Tomcat Server</a:t>
            </a:r>
          </a:p>
          <a:p>
            <a:r>
              <a:rPr lang="en-US" sz="1800" dirty="0"/>
              <a:t>Eclipse IDE</a:t>
            </a:r>
          </a:p>
          <a:p>
            <a:r>
              <a:rPr lang="en-US" sz="1800" dirty="0"/>
              <a:t>Junit Test</a:t>
            </a:r>
          </a:p>
          <a:p>
            <a:r>
              <a:rPr lang="en-US" sz="1800" dirty="0"/>
              <a:t>Client-Server Architecture</a:t>
            </a:r>
          </a:p>
          <a:p>
            <a:r>
              <a:rPr lang="en-US" sz="1800" dirty="0"/>
              <a:t>Web Application </a:t>
            </a:r>
            <a:endParaRPr lang="en-GB" sz="1800" dirty="0"/>
          </a:p>
        </p:txBody>
      </p:sp>
    </p:spTree>
  </p:cSld>
  <p:clrMapOvr>
    <a:masterClrMapping/>
  </p:clrMapOvr>
</p:sld>
</file>

<file path=ppt/theme/theme1.xml><?xml version="1.0" encoding="utf-8"?>
<a:theme xmlns:a="http://schemas.openxmlformats.org/drawingml/2006/main" name="Gower templat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632</Words>
  <Application>Microsoft Office PowerPoint</Application>
  <PresentationFormat>On-screen Show (16:9)</PresentationFormat>
  <Paragraphs>107</Paragraphs>
  <Slides>16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Wingdings</vt:lpstr>
      <vt:lpstr>Poppins Light</vt:lpstr>
      <vt:lpstr>Poppins</vt:lpstr>
      <vt:lpstr>Times New Roman</vt:lpstr>
      <vt:lpstr>Muli Light</vt:lpstr>
      <vt:lpstr>Calibri</vt:lpstr>
      <vt:lpstr>Muli</vt:lpstr>
      <vt:lpstr>Gower template</vt:lpstr>
      <vt:lpstr>STUDENT SURPLUS</vt:lpstr>
      <vt:lpstr>              CONTENT</vt:lpstr>
      <vt:lpstr>               ABOUT TEAM </vt:lpstr>
      <vt:lpstr>   Project Description</vt:lpstr>
      <vt:lpstr>PowerPoint Presentation</vt:lpstr>
      <vt:lpstr>PowerPoint Presentation</vt:lpstr>
      <vt:lpstr>            Core Requirements </vt:lpstr>
      <vt:lpstr>PowerPoint Presentation</vt:lpstr>
      <vt:lpstr>Implementation Details</vt:lpstr>
      <vt:lpstr>PowerPoint Presentation</vt:lpstr>
      <vt:lpstr>PowerPoint Presentation</vt:lpstr>
      <vt:lpstr>Testing</vt:lpstr>
      <vt:lpstr>Code inspection and feedback</vt:lpstr>
      <vt:lpstr>  Limitations</vt:lpstr>
      <vt:lpstr>Project Demo</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SURPLUS</dc:title>
  <cp:lastModifiedBy>SSJ Kakaluoto</cp:lastModifiedBy>
  <cp:revision>20</cp:revision>
  <dcterms:modified xsi:type="dcterms:W3CDTF">2018-11-27T15:18:06Z</dcterms:modified>
</cp:coreProperties>
</file>