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72" r:id="rId5"/>
    <p:sldId id="273" r:id="rId6"/>
    <p:sldId id="258" r:id="rId7"/>
    <p:sldId id="268" r:id="rId8"/>
    <p:sldId id="270" r:id="rId9"/>
    <p:sldId id="2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7" d="100"/>
          <a:sy n="47" d="100"/>
        </p:scale>
        <p:origin x="58" y="9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10/30/2018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10/30/2018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10/30/2018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10/30/2018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10/30/2018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10/30/2018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10/30/2018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10/30/2018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10/30/2018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F7E4C-79D3-405E-B8F3-16FB1C91960D}"/>
              </a:ext>
            </a:extLst>
          </p:cNvPr>
          <p:cNvSpPr>
            <a:spLocks noGrp="1"/>
          </p:cNvSpPr>
          <p:nvPr>
            <p:ph type="ctrTitle"/>
          </p:nvPr>
        </p:nvSpPr>
        <p:spPr/>
        <p:txBody>
          <a:bodyPr/>
          <a:lstStyle/>
          <a:p>
            <a:r>
              <a:rPr lang="en-US" dirty="0"/>
              <a:t>Student</a:t>
            </a:r>
            <a:br>
              <a:rPr lang="en-US" dirty="0"/>
            </a:br>
            <a:r>
              <a:rPr lang="en-US" dirty="0"/>
              <a:t>SURPLUS</a:t>
            </a:r>
          </a:p>
        </p:txBody>
      </p:sp>
    </p:spTree>
    <p:extLst>
      <p:ext uri="{BB962C8B-B14F-4D97-AF65-F5344CB8AC3E}">
        <p14:creationId xmlns:p14="http://schemas.microsoft.com/office/powerpoint/2010/main" val="3117341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6F53-5BD6-4513-8E29-579CAB86DD0A}"/>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F203FCC7-B388-40BB-97EA-6C3B1F1C8C3F}"/>
              </a:ext>
            </a:extLst>
          </p:cNvPr>
          <p:cNvSpPr>
            <a:spLocks noGrp="1"/>
          </p:cNvSpPr>
          <p:nvPr>
            <p:ph idx="1"/>
          </p:nvPr>
        </p:nvSpPr>
        <p:spPr>
          <a:xfrm>
            <a:off x="1251678" y="1784838"/>
            <a:ext cx="10178322" cy="4094754"/>
          </a:xfrm>
        </p:spPr>
        <p:txBody>
          <a:bodyPr>
            <a:normAutofit/>
          </a:bodyPr>
          <a:lstStyle/>
          <a:p>
            <a:r>
              <a:rPr lang="en-US" sz="2400" dirty="0"/>
              <a:t>Project Description</a:t>
            </a:r>
          </a:p>
          <a:p>
            <a:r>
              <a:rPr lang="en-US" sz="2400" dirty="0"/>
              <a:t>Requirements</a:t>
            </a:r>
          </a:p>
          <a:p>
            <a:r>
              <a:rPr lang="en-US" sz="2400" dirty="0"/>
              <a:t>Class Diagram</a:t>
            </a:r>
          </a:p>
          <a:p>
            <a:r>
              <a:rPr lang="en-US" sz="2400" dirty="0"/>
              <a:t>Sequence Diagram</a:t>
            </a:r>
          </a:p>
          <a:p>
            <a:r>
              <a:rPr lang="en-US" sz="2400" dirty="0"/>
              <a:t>Core Functionality</a:t>
            </a:r>
          </a:p>
          <a:p>
            <a:pPr marL="0" indent="0">
              <a:buNone/>
            </a:pPr>
            <a:endParaRPr lang="en-US" dirty="0"/>
          </a:p>
          <a:p>
            <a:endParaRPr lang="en-US" dirty="0"/>
          </a:p>
        </p:txBody>
      </p:sp>
    </p:spTree>
    <p:extLst>
      <p:ext uri="{BB962C8B-B14F-4D97-AF65-F5344CB8AC3E}">
        <p14:creationId xmlns:p14="http://schemas.microsoft.com/office/powerpoint/2010/main" val="1003311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7673D-94B8-43E8-ABB7-9E31B23A9D28}"/>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B3E6D0D7-FE12-42E1-9435-EC1B21FF4085}"/>
              </a:ext>
            </a:extLst>
          </p:cNvPr>
          <p:cNvSpPr>
            <a:spLocks noGrp="1"/>
          </p:cNvSpPr>
          <p:nvPr>
            <p:ph idx="1"/>
          </p:nvPr>
        </p:nvSpPr>
        <p:spPr>
          <a:xfrm>
            <a:off x="1251678" y="1273215"/>
            <a:ext cx="10178322" cy="5312780"/>
          </a:xfrm>
        </p:spPr>
        <p:txBody>
          <a:bodyPr>
            <a:noAutofit/>
          </a:bodyPr>
          <a:lstStyle/>
          <a:p>
            <a:pPr algn="just"/>
            <a:r>
              <a:rPr lang="en-US" sz="2400" dirty="0"/>
              <a:t>The goal of the project is to develop a student surplus website which helps students to buy or sell items that they no longer need such as tables, beds, books and furniture just by posting a picture of the item on-site. It’s like a market place where students have the option to select the product, add them to the cart and checkout. The website also provides an additional security feature which helps students securely exchange the products, the students who are willing sell the items should contact the admin to avoid fraudulent postings on the site. Overall, the website provides students the ease of exchanging the unused items efficiently with added security. </a:t>
            </a:r>
            <a:r>
              <a:rPr lang="en-US" sz="2400" b="1" dirty="0"/>
              <a:t> </a:t>
            </a:r>
            <a:endParaRPr lang="en-US" sz="2400" dirty="0"/>
          </a:p>
        </p:txBody>
      </p:sp>
    </p:spTree>
    <p:extLst>
      <p:ext uri="{BB962C8B-B14F-4D97-AF65-F5344CB8AC3E}">
        <p14:creationId xmlns:p14="http://schemas.microsoft.com/office/powerpoint/2010/main" val="643639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7053-B888-4E2B-A2D3-65839BA1DAA5}"/>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9D564E6F-407A-46B4-B585-4B8514B7060E}"/>
              </a:ext>
            </a:extLst>
          </p:cNvPr>
          <p:cNvSpPr>
            <a:spLocks noGrp="1"/>
          </p:cNvSpPr>
          <p:nvPr>
            <p:ph idx="1"/>
          </p:nvPr>
        </p:nvSpPr>
        <p:spPr>
          <a:xfrm>
            <a:off x="1006839" y="1322615"/>
            <a:ext cx="10178322" cy="6547756"/>
          </a:xfrm>
        </p:spPr>
        <p:txBody>
          <a:bodyPr>
            <a:normAutofit/>
          </a:bodyPr>
          <a:lstStyle/>
          <a:p>
            <a:pPr marL="457200" lvl="1" indent="0">
              <a:buNone/>
            </a:pPr>
            <a:r>
              <a:rPr lang="en-US" b="1" dirty="0"/>
              <a:t>User Registration and Login</a:t>
            </a:r>
          </a:p>
          <a:p>
            <a:r>
              <a:rPr lang="en-US" dirty="0"/>
              <a:t>Every user of the system will be required to register and maintain an account on the website before he/she can be able to post or buy products on the system.</a:t>
            </a:r>
            <a:endParaRPr lang="en-US" sz="1800" dirty="0"/>
          </a:p>
          <a:p>
            <a:pPr lvl="2"/>
            <a:r>
              <a:rPr lang="en-US" dirty="0"/>
              <a:t>The system shall request the first name, last name, email address and phone number from the user during registration.</a:t>
            </a:r>
            <a:endParaRPr lang="en-US" sz="1400" dirty="0"/>
          </a:p>
          <a:p>
            <a:pPr lvl="2"/>
            <a:r>
              <a:rPr lang="en-US" dirty="0"/>
              <a:t>The system shall make sure that a user provides first name, last name and email address during registration. Otherwise, the system shall prevent the user from proceeding.</a:t>
            </a:r>
            <a:endParaRPr lang="en-US" sz="1400" dirty="0"/>
          </a:p>
          <a:p>
            <a:pPr lvl="2"/>
            <a:r>
              <a:rPr lang="en-US" dirty="0"/>
              <a:t>The system shall check to make sure the data provided by the user on the registration form are of the correct type. If not, the system shall display the errors to the user and request for corrections before proceeding.</a:t>
            </a:r>
            <a:endParaRPr lang="en-US" sz="1400" dirty="0"/>
          </a:p>
          <a:p>
            <a:pPr lvl="2"/>
            <a:r>
              <a:rPr lang="en-US" dirty="0"/>
              <a:t>The system shall display a registration successful message upon successful registration.</a:t>
            </a:r>
            <a:endParaRPr lang="en-US" sz="1400" dirty="0"/>
          </a:p>
          <a:p>
            <a:pPr lvl="2"/>
            <a:r>
              <a:rPr lang="en-US" dirty="0"/>
              <a:t>The system shall set-up a profile for the user upon successful registration.</a:t>
            </a:r>
            <a:endParaRPr lang="en-US" sz="1400" dirty="0"/>
          </a:p>
          <a:p>
            <a:pPr lvl="2"/>
            <a:r>
              <a:rPr lang="en-US" dirty="0"/>
              <a:t>The system shall store the timestamp at which the user created the account.</a:t>
            </a:r>
            <a:endParaRPr lang="en-US" sz="1400" dirty="0"/>
          </a:p>
          <a:p>
            <a:pPr lvl="2"/>
            <a:r>
              <a:rPr lang="en-US" dirty="0"/>
              <a:t>The system shall request a username and password to authenticate a registered user before he/she can access the buying and posting services on the website.</a:t>
            </a:r>
            <a:endParaRPr lang="en-US" sz="1400" dirty="0"/>
          </a:p>
          <a:p>
            <a:endParaRPr lang="en-US" dirty="0"/>
          </a:p>
        </p:txBody>
      </p:sp>
    </p:spTree>
    <p:extLst>
      <p:ext uri="{BB962C8B-B14F-4D97-AF65-F5344CB8AC3E}">
        <p14:creationId xmlns:p14="http://schemas.microsoft.com/office/powerpoint/2010/main" val="2454658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06E9-3CA6-4477-A066-7FA0AD00F149}"/>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5D9C811F-4779-434D-8703-EF59DCBA2D3B}"/>
              </a:ext>
            </a:extLst>
          </p:cNvPr>
          <p:cNvSpPr>
            <a:spLocks noGrp="1"/>
          </p:cNvSpPr>
          <p:nvPr>
            <p:ph idx="1"/>
          </p:nvPr>
        </p:nvSpPr>
        <p:spPr>
          <a:xfrm>
            <a:off x="1251678" y="1371601"/>
            <a:ext cx="10178322" cy="6253842"/>
          </a:xfrm>
        </p:spPr>
        <p:txBody>
          <a:bodyPr>
            <a:noAutofit/>
          </a:bodyPr>
          <a:lstStyle/>
          <a:p>
            <a:pPr marL="457200" lvl="1" indent="0">
              <a:buNone/>
            </a:pPr>
            <a:r>
              <a:rPr lang="en-US" b="1" dirty="0"/>
              <a:t> Profile maintenance and update</a:t>
            </a:r>
          </a:p>
          <a:p>
            <a:r>
              <a:rPr lang="en-US" sz="1800" dirty="0"/>
              <a:t>The system shall maintain a profile for each registered user.</a:t>
            </a:r>
          </a:p>
          <a:p>
            <a:r>
              <a:rPr lang="en-US" sz="1800" dirty="0"/>
              <a:t> </a:t>
            </a:r>
          </a:p>
          <a:p>
            <a:pPr lvl="2"/>
            <a:r>
              <a:rPr lang="en-US" sz="1800" dirty="0"/>
              <a:t>The system shall allow the user to update his/her mailing address on his/her profile</a:t>
            </a:r>
          </a:p>
          <a:p>
            <a:pPr lvl="2"/>
            <a:r>
              <a:rPr lang="en-US" sz="1800" dirty="0"/>
              <a:t>The system shall optionally request a user to provide a profile picture</a:t>
            </a:r>
          </a:p>
          <a:p>
            <a:pPr lvl="2"/>
            <a:r>
              <a:rPr lang="en-US" sz="1800" dirty="0"/>
              <a:t>From the profile of the user, the system shall display transaction history of posted items that includes the item name, category, date and time the user posted the item.</a:t>
            </a:r>
          </a:p>
          <a:p>
            <a:pPr lvl="2"/>
            <a:r>
              <a:rPr lang="en-US" sz="1800" dirty="0"/>
              <a:t>The system shall also display the transaction history of items the user has purchased/obtained for free through the website, including the item name, category, seller, date and time the user purchased the item. </a:t>
            </a:r>
          </a:p>
          <a:p>
            <a:pPr lvl="0"/>
            <a:r>
              <a:rPr lang="en-US" sz="1800" dirty="0"/>
              <a:t>The above are our requirements for this, we have not implemented 3.2.3 and 3.2.4 because we have not implemented the product posting module yet and transaction history requires products to be posted by the user.</a:t>
            </a:r>
          </a:p>
          <a:p>
            <a:pPr lvl="0"/>
            <a:r>
              <a:rPr lang="en-US" sz="1800" dirty="0"/>
              <a:t>All the other features and requirements specified in this phase where satisfied, including the criticalities that we mentioned in the deliverable 2.</a:t>
            </a:r>
          </a:p>
          <a:p>
            <a:endParaRPr lang="en-US" sz="1800" dirty="0"/>
          </a:p>
        </p:txBody>
      </p:sp>
    </p:spTree>
    <p:extLst>
      <p:ext uri="{BB962C8B-B14F-4D97-AF65-F5344CB8AC3E}">
        <p14:creationId xmlns:p14="http://schemas.microsoft.com/office/powerpoint/2010/main" val="262753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0E01-88E0-40D5-A4EF-AE48B06D965D}"/>
              </a:ext>
            </a:extLst>
          </p:cNvPr>
          <p:cNvSpPr>
            <a:spLocks noGrp="1"/>
          </p:cNvSpPr>
          <p:nvPr>
            <p:ph type="title"/>
          </p:nvPr>
        </p:nvSpPr>
        <p:spPr/>
        <p:txBody>
          <a:bodyPr/>
          <a:lstStyle/>
          <a:p>
            <a:r>
              <a:rPr lang="en-US" dirty="0"/>
              <a:t>Class </a:t>
            </a:r>
            <a:br>
              <a:rPr lang="en-US" dirty="0"/>
            </a:br>
            <a:r>
              <a:rPr lang="en-US" dirty="0"/>
              <a:t>diagram</a:t>
            </a:r>
          </a:p>
        </p:txBody>
      </p:sp>
      <p:pic>
        <p:nvPicPr>
          <p:cNvPr id="2050" name="Picture 10">
            <a:extLst>
              <a:ext uri="{FF2B5EF4-FFF2-40B4-BE49-F238E27FC236}">
                <a16:creationId xmlns:a16="http://schemas.microsoft.com/office/drawing/2014/main" id="{42B023F5-B199-47D6-A409-69857F5347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228600"/>
            <a:ext cx="6667500" cy="6464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9">
            <a:extLst>
              <a:ext uri="{FF2B5EF4-FFF2-40B4-BE49-F238E27FC236}">
                <a16:creationId xmlns:a16="http://schemas.microsoft.com/office/drawing/2014/main" id="{D09D0745-AD00-4EE2-8863-D66933CF7C2D}"/>
              </a:ext>
            </a:extLst>
          </p:cNvPr>
          <p:cNvSpPr txBox="1">
            <a:spLocks noChangeArrowheads="1"/>
          </p:cNvSpPr>
          <p:nvPr/>
        </p:nvSpPr>
        <p:spPr bwMode="auto">
          <a:xfrm>
            <a:off x="0" y="7221538"/>
            <a:ext cx="6178550" cy="276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900" b="0" i="1" u="none" strike="noStrike" cap="none" normalizeH="0" baseline="0">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                                              Figure 1: Class Diagram Phase 1 (Diagram created with app on Creately.com)</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ED7D3A06-017A-46ED-BD9B-8015624F63A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8210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Sequence </a:t>
            </a:r>
            <a:br>
              <a:rPr lang="en-US" dirty="0"/>
            </a:br>
            <a:r>
              <a:rPr lang="en-US" dirty="0"/>
              <a:t>diagram</a:t>
            </a:r>
            <a:endParaRPr lang="en-GB" dirty="0"/>
          </a:p>
        </p:txBody>
      </p:sp>
      <p:pic>
        <p:nvPicPr>
          <p:cNvPr id="6" name="Picture 5">
            <a:extLst>
              <a:ext uri="{FF2B5EF4-FFF2-40B4-BE49-F238E27FC236}">
                <a16:creationId xmlns:a16="http://schemas.microsoft.com/office/drawing/2014/main" id="{15E4B957-B04F-4C42-B896-0DAA0B4058F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257800" y="664654"/>
            <a:ext cx="6449786" cy="3482567"/>
          </a:xfrm>
          <a:prstGeom prst="rect">
            <a:avLst/>
          </a:prstGeom>
        </p:spPr>
      </p:pic>
      <p:pic>
        <p:nvPicPr>
          <p:cNvPr id="7" name="Picture 6">
            <a:extLst>
              <a:ext uri="{FF2B5EF4-FFF2-40B4-BE49-F238E27FC236}">
                <a16:creationId xmlns:a16="http://schemas.microsoft.com/office/drawing/2014/main" id="{3D8BDE53-2CB3-4C2E-95A9-94AD7ECED3A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251678" y="2993048"/>
            <a:ext cx="3883252" cy="3482567"/>
          </a:xfrm>
          <a:prstGeom prst="rect">
            <a:avLst/>
          </a:prstGeom>
        </p:spPr>
      </p:pic>
    </p:spTree>
    <p:extLst>
      <p:ext uri="{BB962C8B-B14F-4D97-AF65-F5344CB8AC3E}">
        <p14:creationId xmlns:p14="http://schemas.microsoft.com/office/powerpoint/2010/main" val="3143676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8167-9BF9-4A00-B2CA-CA2232551B5B}"/>
              </a:ext>
            </a:extLst>
          </p:cNvPr>
          <p:cNvSpPr>
            <a:spLocks noGrp="1"/>
          </p:cNvSpPr>
          <p:nvPr>
            <p:ph type="title"/>
          </p:nvPr>
        </p:nvSpPr>
        <p:spPr/>
        <p:txBody>
          <a:bodyPr/>
          <a:lstStyle/>
          <a:p>
            <a:r>
              <a:rPr lang="en-US" dirty="0"/>
              <a:t>Core </a:t>
            </a:r>
            <a:br>
              <a:rPr lang="en-US" dirty="0"/>
            </a:br>
            <a:r>
              <a:rPr lang="en-US" dirty="0"/>
              <a:t>functionality </a:t>
            </a:r>
          </a:p>
        </p:txBody>
      </p:sp>
      <p:graphicFrame>
        <p:nvGraphicFramePr>
          <p:cNvPr id="4" name="Object 3">
            <a:extLst>
              <a:ext uri="{FF2B5EF4-FFF2-40B4-BE49-F238E27FC236}">
                <a16:creationId xmlns:a16="http://schemas.microsoft.com/office/drawing/2014/main" id="{92A02853-D1BD-4491-8838-F46C57E0E80A}"/>
              </a:ext>
            </a:extLst>
          </p:cNvPr>
          <p:cNvGraphicFramePr>
            <a:graphicFrameLocks noChangeAspect="1"/>
          </p:cNvGraphicFramePr>
          <p:nvPr>
            <p:extLst>
              <p:ext uri="{D42A27DB-BD31-4B8C-83A1-F6EECF244321}">
                <p14:modId xmlns:p14="http://schemas.microsoft.com/office/powerpoint/2010/main" val="1858713530"/>
              </p:ext>
            </p:extLst>
          </p:nvPr>
        </p:nvGraphicFramePr>
        <p:xfrm>
          <a:off x="6767513" y="228600"/>
          <a:ext cx="4664075" cy="6035675"/>
        </p:xfrm>
        <a:graphic>
          <a:graphicData uri="http://schemas.openxmlformats.org/presentationml/2006/ole">
            <mc:AlternateContent xmlns:mc="http://schemas.openxmlformats.org/markup-compatibility/2006">
              <mc:Choice xmlns:v="urn:schemas-microsoft-com:vml" Requires="v">
                <p:oleObj spid="_x0000_s3079" name="Acrobat Document" r:id="rId3" imgW="4663440" imgH="6035040" progId="AcroExch.Document.DC">
                  <p:embed/>
                </p:oleObj>
              </mc:Choice>
              <mc:Fallback>
                <p:oleObj name="Acrobat Document" r:id="rId3" imgW="4663440" imgH="6035040" progId="AcroExch.Document.DC">
                  <p:embed/>
                  <p:pic>
                    <p:nvPicPr>
                      <p:cNvPr id="0" name=""/>
                      <p:cNvPicPr/>
                      <p:nvPr/>
                    </p:nvPicPr>
                    <p:blipFill>
                      <a:blip r:embed="rId4"/>
                      <a:stretch>
                        <a:fillRect/>
                      </a:stretch>
                    </p:blipFill>
                    <p:spPr>
                      <a:xfrm>
                        <a:off x="6767513" y="228600"/>
                        <a:ext cx="4664075" cy="6035675"/>
                      </a:xfrm>
                      <a:prstGeom prst="rect">
                        <a:avLst/>
                      </a:prstGeom>
                    </p:spPr>
                  </p:pic>
                </p:oleObj>
              </mc:Fallback>
            </mc:AlternateContent>
          </a:graphicData>
        </a:graphic>
      </p:graphicFrame>
    </p:spTree>
    <p:extLst>
      <p:ext uri="{BB962C8B-B14F-4D97-AF65-F5344CB8AC3E}">
        <p14:creationId xmlns:p14="http://schemas.microsoft.com/office/powerpoint/2010/main" val="4206484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CF4E-F587-481C-9C1A-5B3A4773ACC1}"/>
              </a:ext>
            </a:extLst>
          </p:cNvPr>
          <p:cNvSpPr>
            <a:spLocks noGrp="1"/>
          </p:cNvSpPr>
          <p:nvPr>
            <p:ph type="title"/>
          </p:nvPr>
        </p:nvSpPr>
        <p:spPr>
          <a:xfrm>
            <a:off x="4435749" y="2682934"/>
            <a:ext cx="4234722" cy="1492132"/>
          </a:xfrm>
        </p:spPr>
        <p:txBody>
          <a:bodyPr/>
          <a:lstStyle/>
          <a:p>
            <a:r>
              <a:rPr lang="en-US" dirty="0"/>
              <a:t>Thank you</a:t>
            </a:r>
          </a:p>
        </p:txBody>
      </p:sp>
    </p:spTree>
    <p:extLst>
      <p:ext uri="{BB962C8B-B14F-4D97-AF65-F5344CB8AC3E}">
        <p14:creationId xmlns:p14="http://schemas.microsoft.com/office/powerpoint/2010/main" val="415089822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120</TotalTime>
  <Words>374</Words>
  <Application>Microsoft Office PowerPoint</Application>
  <PresentationFormat>Widescreen</PresentationFormat>
  <Paragraphs>34</Paragraphs>
  <Slides>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7" baseType="lpstr">
      <vt:lpstr>DengXian</vt:lpstr>
      <vt:lpstr>Arial</vt:lpstr>
      <vt:lpstr>Calibri</vt:lpstr>
      <vt:lpstr>Gill Sans MT</vt:lpstr>
      <vt:lpstr>Impact</vt:lpstr>
      <vt:lpstr>Times New Roman</vt:lpstr>
      <vt:lpstr>Badge</vt:lpstr>
      <vt:lpstr>Adobe Acrobat Document</vt:lpstr>
      <vt:lpstr>Student SURPLUS</vt:lpstr>
      <vt:lpstr>CONTENT</vt:lpstr>
      <vt:lpstr>Project Description</vt:lpstr>
      <vt:lpstr>requirements</vt:lpstr>
      <vt:lpstr>requirements</vt:lpstr>
      <vt:lpstr>Class  diagram</vt:lpstr>
      <vt:lpstr>Sequence  diagram</vt:lpstr>
      <vt:lpstr>Core  functionality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SURPLUS</dc:title>
  <dc:creator>amishagadhia1707@gmail.com</dc:creator>
  <cp:lastModifiedBy>amishagadhia1707@gmail.com</cp:lastModifiedBy>
  <cp:revision>20</cp:revision>
  <dcterms:created xsi:type="dcterms:W3CDTF">2018-09-12T23:14:00Z</dcterms:created>
  <dcterms:modified xsi:type="dcterms:W3CDTF">2018-10-30T15:34:05Z</dcterms:modified>
</cp:coreProperties>
</file>