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EDEEE-CA71-451B-A855-A9FEABBB6A18}">
          <p14:sldIdLst>
            <p14:sldId id="259"/>
          </p14:sldIdLst>
        </p14:section>
        <p14:section name="FAST v8.01.00 (aka v8.1)" id="{E251366F-6EBF-48DA-9C58-EA243C7C6863}">
          <p14:sldIdLst>
            <p14:sldId id="258"/>
          </p14:sldIdLst>
        </p14:section>
        <p14:section name="FAST v8.05.00 (aka v8.5)" id="{1B988F41-A5A3-4BA8-A660-A084A7538848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2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437F3-BF94-4534-9FD8-CDC2D9325AE2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1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22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05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54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49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9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389AE-F34E-4E73-B605-EF8DD7B3A917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7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4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1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FC6E832C-9E95-4B6E-B402-B75731E2C239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33182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7314CD46-1FC3-4ECF-A917-9C5A3ED0621F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40566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&amp; Output Files</a:t>
            </a:r>
          </a:p>
        </p:txBody>
      </p:sp>
      <p:grpSp>
        <p:nvGrpSpPr>
          <p:cNvPr id="5123" name="Group 198"/>
          <p:cNvGrpSpPr>
            <a:grpSpLocks/>
          </p:cNvGrpSpPr>
          <p:nvPr/>
        </p:nvGrpSpPr>
        <p:grpSpPr bwMode="auto">
          <a:xfrm>
            <a:off x="4695825" y="1600200"/>
            <a:ext cx="2238375" cy="1514475"/>
            <a:chOff x="4488543" y="1397001"/>
            <a:chExt cx="2238828" cy="1514230"/>
          </a:xfrm>
        </p:grpSpPr>
        <p:grpSp>
          <p:nvGrpSpPr>
            <p:cNvPr id="5202" name="Group 20"/>
            <p:cNvGrpSpPr>
              <a:grpSpLocks/>
            </p:cNvGrpSpPr>
            <p:nvPr/>
          </p:nvGrpSpPr>
          <p:grpSpPr bwMode="auto">
            <a:xfrm>
              <a:off x="5479143" y="1404258"/>
              <a:ext cx="838200" cy="845457"/>
              <a:chOff x="1233714" y="1063173"/>
              <a:chExt cx="838200" cy="845457"/>
            </a:xfrm>
          </p:grpSpPr>
          <p:pic>
            <p:nvPicPr>
              <p:cNvPr id="52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462314" y="145143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3" name="TextBox 105"/>
              <p:cNvSpPr txBox="1">
                <a:spLocks noChangeArrowheads="1"/>
              </p:cNvSpPr>
              <p:nvPr/>
            </p:nvSpPr>
            <p:spPr bwMode="auto">
              <a:xfrm>
                <a:off x="1233714" y="106317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Linear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3" name="Group 26"/>
            <p:cNvGrpSpPr>
              <a:grpSpLocks/>
            </p:cNvGrpSpPr>
            <p:nvPr/>
          </p:nvGrpSpPr>
          <p:grpSpPr bwMode="auto">
            <a:xfrm>
              <a:off x="4488543" y="1397001"/>
              <a:ext cx="1219200" cy="845457"/>
              <a:chOff x="2757714" y="2423886"/>
              <a:chExt cx="1219200" cy="845457"/>
            </a:xfrm>
          </p:grpSpPr>
          <p:pic>
            <p:nvPicPr>
              <p:cNvPr id="52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3207657" y="28121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1" name="TextBox 103"/>
              <p:cNvSpPr txBox="1">
                <a:spLocks noChangeArrowheads="1"/>
              </p:cNvSpPr>
              <p:nvPr/>
            </p:nvSpPr>
            <p:spPr bwMode="auto">
              <a:xfrm>
                <a:off x="2757714" y="2423886"/>
                <a:ext cx="1219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ADAMS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-</a:t>
                </a: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pec.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4" name="Group 30"/>
            <p:cNvGrpSpPr>
              <a:grpSpLocks/>
            </p:cNvGrpSpPr>
            <p:nvPr/>
          </p:nvGrpSpPr>
          <p:grpSpPr bwMode="auto">
            <a:xfrm>
              <a:off x="5119914" y="2078114"/>
              <a:ext cx="838200" cy="821116"/>
              <a:chOff x="1411515" y="1539298"/>
              <a:chExt cx="838200" cy="821116"/>
            </a:xfrm>
          </p:grpSpPr>
          <p:pic>
            <p:nvPicPr>
              <p:cNvPr id="520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621972" y="1539298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9" name="TextBox 101"/>
              <p:cNvSpPr txBox="1">
                <a:spLocks noChangeArrowheads="1"/>
              </p:cNvSpPr>
              <p:nvPr/>
            </p:nvSpPr>
            <p:spPr bwMode="auto">
              <a:xfrm>
                <a:off x="1411515" y="1944916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Furling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5" name="Group 34"/>
            <p:cNvGrpSpPr>
              <a:grpSpLocks/>
            </p:cNvGrpSpPr>
            <p:nvPr/>
          </p:nvGrpSpPr>
          <p:grpSpPr bwMode="auto">
            <a:xfrm>
              <a:off x="5889171" y="2068287"/>
              <a:ext cx="838200" cy="842944"/>
              <a:chOff x="1386114" y="1458687"/>
              <a:chExt cx="838200" cy="842944"/>
            </a:xfrm>
          </p:grpSpPr>
          <p:pic>
            <p:nvPicPr>
              <p:cNvPr id="520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592944" y="1458687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7" name="TextBox 99"/>
              <p:cNvSpPr txBox="1">
                <a:spLocks noChangeArrowheads="1"/>
              </p:cNvSpPr>
              <p:nvPr/>
            </p:nvSpPr>
            <p:spPr bwMode="auto">
              <a:xfrm>
                <a:off x="1386114" y="188613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Platform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</p:grpSp>
      <p:grpSp>
        <p:nvGrpSpPr>
          <p:cNvPr id="5124" name="Group 193"/>
          <p:cNvGrpSpPr>
            <a:grpSpLocks/>
          </p:cNvGrpSpPr>
          <p:nvPr/>
        </p:nvGrpSpPr>
        <p:grpSpPr bwMode="auto">
          <a:xfrm>
            <a:off x="14288" y="1600200"/>
            <a:ext cx="1944687" cy="1635125"/>
            <a:chOff x="68943" y="1600200"/>
            <a:chExt cx="1944915" cy="1634698"/>
          </a:xfrm>
        </p:grpSpPr>
        <p:grpSp>
          <p:nvGrpSpPr>
            <p:cNvPr id="5194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20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1" name="TextBox 11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(.ipt)</a:t>
                </a:r>
              </a:p>
            </p:txBody>
          </p:sp>
        </p:grpSp>
        <p:grpSp>
          <p:nvGrpSpPr>
            <p:cNvPr id="5195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9" name="TextBox 11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Airfoil(s)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96" name="TextBox 10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Wind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(.wnd,.bts)</a:t>
              </a:r>
            </a:p>
          </p:txBody>
        </p:sp>
        <p:pic>
          <p:nvPicPr>
            <p:cNvPr id="5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3962400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FAST</a:t>
            </a:r>
          </a:p>
        </p:txBody>
      </p:sp>
      <p:sp>
        <p:nvSpPr>
          <p:cNvPr id="5126" name="TextBox 116"/>
          <p:cNvSpPr txBox="1">
            <a:spLocks noChangeArrowheads="1"/>
          </p:cNvSpPr>
          <p:nvPr/>
        </p:nvSpPr>
        <p:spPr bwMode="auto">
          <a:xfrm>
            <a:off x="3048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27" name="TextBox 117"/>
          <p:cNvSpPr txBox="1">
            <a:spLocks noChangeArrowheads="1"/>
          </p:cNvSpPr>
          <p:nvPr/>
        </p:nvSpPr>
        <p:spPr bwMode="auto">
          <a:xfrm>
            <a:off x="5189538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Optional</a:t>
            </a:r>
          </a:p>
        </p:txBody>
      </p:sp>
      <p:cxnSp>
        <p:nvCxnSpPr>
          <p:cNvPr id="119" name="Straight Arrow Connector 118"/>
          <p:cNvCxnSpPr>
            <a:stCxn id="129" idx="3"/>
            <a:endCxn id="116" idx="1"/>
          </p:cNvCxnSpPr>
          <p:nvPr/>
        </p:nvCxnSpPr>
        <p:spPr>
          <a:xfrm>
            <a:off x="1577975" y="4070350"/>
            <a:ext cx="2384425" cy="158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9" name="Group 117"/>
          <p:cNvGrpSpPr>
            <a:grpSpLocks/>
          </p:cNvGrpSpPr>
          <p:nvPr/>
        </p:nvGrpSpPr>
        <p:grpSpPr bwMode="auto">
          <a:xfrm>
            <a:off x="3352800" y="4708525"/>
            <a:ext cx="990600" cy="1006475"/>
            <a:chOff x="631371" y="844732"/>
            <a:chExt cx="990600" cy="1006565"/>
          </a:xfrm>
        </p:grpSpPr>
        <p:pic>
          <p:nvPicPr>
            <p:cNvPr id="519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65200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TextBox 121"/>
            <p:cNvSpPr txBox="1">
              <a:spLocks noChangeArrowheads="1"/>
            </p:cNvSpPr>
            <p:nvPr/>
          </p:nvSpPr>
          <p:spPr bwMode="auto">
            <a:xfrm>
              <a:off x="631371" y="844732"/>
              <a:ext cx="9906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Time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Series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(.out, .outb)</a:t>
              </a:r>
            </a:p>
          </p:txBody>
        </p:sp>
      </p:grpSp>
      <p:grpSp>
        <p:nvGrpSpPr>
          <p:cNvPr id="5130" name="Group 128"/>
          <p:cNvGrpSpPr>
            <a:grpSpLocks/>
          </p:cNvGrpSpPr>
          <p:nvPr/>
        </p:nvGrpSpPr>
        <p:grpSpPr bwMode="auto">
          <a:xfrm>
            <a:off x="5257800" y="4724400"/>
            <a:ext cx="1066800" cy="990600"/>
            <a:chOff x="4361544" y="4876800"/>
            <a:chExt cx="1066800" cy="990600"/>
          </a:xfrm>
        </p:grpSpPr>
        <p:pic>
          <p:nvPicPr>
            <p:cNvPr id="51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715827" y="5410200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1" name="TextBox 124"/>
            <p:cNvSpPr txBox="1">
              <a:spLocks noChangeArrowheads="1"/>
            </p:cNvSpPr>
            <p:nvPr/>
          </p:nvSpPr>
          <p:spPr bwMode="auto">
            <a:xfrm>
              <a:off x="4361544" y="4876800"/>
              <a:ext cx="10668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Periodic Matrices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(.lin)</a:t>
              </a:r>
            </a:p>
          </p:txBody>
        </p:sp>
      </p:grpSp>
      <p:grpSp>
        <p:nvGrpSpPr>
          <p:cNvPr id="5131" name="Group 127"/>
          <p:cNvGrpSpPr>
            <a:grpSpLocks/>
          </p:cNvGrpSpPr>
          <p:nvPr/>
        </p:nvGrpSpPr>
        <p:grpSpPr bwMode="auto">
          <a:xfrm>
            <a:off x="4267200" y="4724400"/>
            <a:ext cx="1143000" cy="990600"/>
            <a:chOff x="5678715" y="5003799"/>
            <a:chExt cx="1143000" cy="991326"/>
          </a:xfrm>
        </p:grpSpPr>
        <p:sp>
          <p:nvSpPr>
            <p:cNvPr id="5188" name="TextBox 126"/>
            <p:cNvSpPr txBox="1">
              <a:spLocks noChangeArrowheads="1"/>
            </p:cNvSpPr>
            <p:nvPr/>
          </p:nvSpPr>
          <p:spPr bwMode="auto">
            <a:xfrm>
              <a:off x="5678715" y="5003799"/>
              <a:ext cx="11430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cs typeface="Arial" charset="0"/>
                </a:rPr>
                <a:t>ADAMS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 Input Files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(.acf,.adm)</a:t>
              </a:r>
            </a:p>
          </p:txBody>
        </p:sp>
        <p:pic>
          <p:nvPicPr>
            <p:cNvPr id="51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035635" y="5537925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TextBox 128"/>
          <p:cNvSpPr txBox="1"/>
          <p:nvPr/>
        </p:nvSpPr>
        <p:spPr>
          <a:xfrm>
            <a:off x="358775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AeroDyn</a:t>
            </a:r>
            <a:endParaRPr lang="en-US" b="1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5133" name="Group 199"/>
          <p:cNvGrpSpPr>
            <a:grpSpLocks/>
          </p:cNvGrpSpPr>
          <p:nvPr/>
        </p:nvGrpSpPr>
        <p:grpSpPr bwMode="auto">
          <a:xfrm>
            <a:off x="7210425" y="1714500"/>
            <a:ext cx="1933575" cy="1547813"/>
            <a:chOff x="7315200" y="1661160"/>
            <a:chExt cx="1934028" cy="1547466"/>
          </a:xfrm>
        </p:grpSpPr>
        <p:grpSp>
          <p:nvGrpSpPr>
            <p:cNvPr id="5179" name="Group 117"/>
            <p:cNvGrpSpPr>
              <a:grpSpLocks/>
            </p:cNvGrpSpPr>
            <p:nvPr/>
          </p:nvGrpSpPr>
          <p:grpSpPr bwMode="auto">
            <a:xfrm>
              <a:off x="8258628" y="1676400"/>
              <a:ext cx="990600" cy="823686"/>
              <a:chOff x="631371" y="990600"/>
              <a:chExt cx="990600" cy="823686"/>
            </a:xfrm>
          </p:grpSpPr>
          <p:pic>
            <p:nvPicPr>
              <p:cNvPr id="518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834570" y="1357086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7" name="TextBox 138"/>
              <p:cNvSpPr txBox="1">
                <a:spLocks noChangeArrowheads="1"/>
              </p:cNvSpPr>
              <p:nvPr/>
            </p:nvSpPr>
            <p:spPr bwMode="auto">
              <a:xfrm>
                <a:off x="631371" y="9906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Excitation Force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(.3)</a:t>
                </a:r>
              </a:p>
            </p:txBody>
          </p:sp>
        </p:grpSp>
        <p:grpSp>
          <p:nvGrpSpPr>
            <p:cNvPr id="5180" name="Group 117"/>
            <p:cNvGrpSpPr>
              <a:grpSpLocks/>
            </p:cNvGrpSpPr>
            <p:nvPr/>
          </p:nvGrpSpPr>
          <p:grpSpPr bwMode="auto">
            <a:xfrm>
              <a:off x="7315200" y="1661160"/>
              <a:ext cx="1143000" cy="838200"/>
              <a:chOff x="478971" y="762000"/>
              <a:chExt cx="1143000" cy="838200"/>
            </a:xfrm>
          </p:grpSpPr>
          <p:pic>
            <p:nvPicPr>
              <p:cNvPr id="518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788124" y="1143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5" name="TextBox 136"/>
              <p:cNvSpPr txBox="1">
                <a:spLocks noChangeArrowheads="1"/>
              </p:cNvSpPr>
              <p:nvPr/>
            </p:nvSpPr>
            <p:spPr bwMode="auto">
              <a:xfrm>
                <a:off x="478971" y="762000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Added-mass and Damping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(.1)</a:t>
                </a:r>
              </a:p>
            </p:txBody>
          </p:sp>
        </p:grpSp>
        <p:grpSp>
          <p:nvGrpSpPr>
            <p:cNvPr id="5181" name="Group 117"/>
            <p:cNvGrpSpPr>
              <a:grpSpLocks/>
            </p:cNvGrpSpPr>
            <p:nvPr/>
          </p:nvGrpSpPr>
          <p:grpSpPr bwMode="auto">
            <a:xfrm>
              <a:off x="7801428" y="2354943"/>
              <a:ext cx="990600" cy="853683"/>
              <a:chOff x="631371" y="1364343"/>
              <a:chExt cx="990600" cy="853683"/>
            </a:xfrm>
          </p:grpSpPr>
          <p:pic>
            <p:nvPicPr>
              <p:cNvPr id="518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07143" y="13643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3" name="TextBox 134"/>
              <p:cNvSpPr txBox="1">
                <a:spLocks noChangeArrowheads="1"/>
              </p:cNvSpPr>
              <p:nvPr/>
            </p:nvSpPr>
            <p:spPr bwMode="auto">
              <a:xfrm>
                <a:off x="631371" y="1817916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Hydrostatic Data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(.hst)</a:t>
                </a:r>
              </a:p>
            </p:txBody>
          </p:sp>
        </p:grpSp>
      </p:grpSp>
      <p:sp>
        <p:nvSpPr>
          <p:cNvPr id="5134" name="TextBox 140"/>
          <p:cNvSpPr txBox="1">
            <a:spLocks noChangeArrowheads="1"/>
          </p:cNvSpPr>
          <p:nvPr/>
        </p:nvSpPr>
        <p:spPr bwMode="auto">
          <a:xfrm>
            <a:off x="28956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35" name="TextBox 141"/>
          <p:cNvSpPr txBox="1">
            <a:spLocks noChangeArrowheads="1"/>
          </p:cNvSpPr>
          <p:nvPr/>
        </p:nvSpPr>
        <p:spPr bwMode="auto">
          <a:xfrm>
            <a:off x="7362825" y="12192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WAMIT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Output</a:t>
            </a:r>
          </a:p>
        </p:txBody>
      </p:sp>
      <p:cxnSp>
        <p:nvCxnSpPr>
          <p:cNvPr id="143" name="Straight Arrow Connector 142"/>
          <p:cNvCxnSpPr>
            <a:stCxn id="5201" idx="2"/>
            <a:endCxn id="129" idx="0"/>
          </p:cNvCxnSpPr>
          <p:nvPr/>
        </p:nvCxnSpPr>
        <p:spPr>
          <a:xfrm rot="16200000" flipH="1">
            <a:off x="642144" y="3559969"/>
            <a:ext cx="650875" cy="1587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7" name="Group 114"/>
          <p:cNvGrpSpPr>
            <a:grpSpLocks/>
          </p:cNvGrpSpPr>
          <p:nvPr/>
        </p:nvGrpSpPr>
        <p:grpSpPr bwMode="auto">
          <a:xfrm>
            <a:off x="90488" y="4876800"/>
            <a:ext cx="838200" cy="838200"/>
            <a:chOff x="707571" y="1117098"/>
            <a:chExt cx="838200" cy="838200"/>
          </a:xfrm>
        </p:grpSpPr>
        <p:pic>
          <p:nvPicPr>
            <p:cNvPr id="51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8" name="TextBox 145"/>
            <p:cNvSpPr txBox="1">
              <a:spLocks noChangeArrowheads="1"/>
            </p:cNvSpPr>
            <p:nvPr/>
          </p:nvSpPr>
          <p:spPr bwMode="auto">
            <a:xfrm>
              <a:off x="707571" y="1117098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(.opt)</a:t>
              </a:r>
            </a:p>
          </p:txBody>
        </p:sp>
      </p:grpSp>
      <p:grpSp>
        <p:nvGrpSpPr>
          <p:cNvPr id="5138" name="Group 117"/>
          <p:cNvGrpSpPr>
            <a:grpSpLocks/>
          </p:cNvGrpSpPr>
          <p:nvPr/>
        </p:nvGrpSpPr>
        <p:grpSpPr bwMode="auto">
          <a:xfrm>
            <a:off x="892175" y="4876800"/>
            <a:ext cx="990600" cy="838200"/>
            <a:chOff x="631371" y="1117098"/>
            <a:chExt cx="990600" cy="838200"/>
          </a:xfrm>
        </p:grpSpPr>
        <p:pic>
          <p:nvPicPr>
            <p:cNvPr id="51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6" name="TextBox 148"/>
            <p:cNvSpPr txBox="1">
              <a:spLocks noChangeArrowheads="1"/>
            </p:cNvSpPr>
            <p:nvPr/>
          </p:nvSpPr>
          <p:spPr bwMode="auto">
            <a:xfrm>
              <a:off x="631371" y="1117098"/>
              <a:ext cx="9906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Element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(.elm)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50" name="Straight Arrow Connector 149"/>
          <p:cNvCxnSpPr>
            <a:stCxn id="129" idx="2"/>
          </p:cNvCxnSpPr>
          <p:nvPr/>
        </p:nvCxnSpPr>
        <p:spPr>
          <a:xfrm rot="5400000">
            <a:off x="657225" y="4567238"/>
            <a:ext cx="622300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5400000">
            <a:off x="3196431" y="3966369"/>
            <a:ext cx="587375" cy="1189038"/>
          </a:xfrm>
          <a:prstGeom prst="bentConnector3">
            <a:avLst>
              <a:gd name="adj1" fmla="val 4011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1" name="Group 114"/>
          <p:cNvGrpSpPr>
            <a:grpSpLocks/>
          </p:cNvGrpSpPr>
          <p:nvPr/>
        </p:nvGrpSpPr>
        <p:grpSpPr bwMode="auto">
          <a:xfrm>
            <a:off x="2497138" y="4854575"/>
            <a:ext cx="838200" cy="860425"/>
            <a:chOff x="707571" y="990600"/>
            <a:chExt cx="838200" cy="860697"/>
          </a:xfrm>
        </p:grpSpPr>
        <p:pic>
          <p:nvPicPr>
            <p:cNvPr id="5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4" name="TextBox 153"/>
            <p:cNvSpPr txBox="1">
              <a:spLocks noChangeArrowheads="1"/>
            </p:cNvSpPr>
            <p:nvPr/>
          </p:nvSpPr>
          <p:spPr bwMode="auto">
            <a:xfrm>
              <a:off x="707571" y="990600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(.fsm)</a:t>
              </a:r>
            </a:p>
          </p:txBody>
        </p:sp>
      </p:grpSp>
      <p:cxnSp>
        <p:nvCxnSpPr>
          <p:cNvPr id="155" name="Shape 154"/>
          <p:cNvCxnSpPr/>
          <p:nvPr/>
        </p:nvCxnSpPr>
        <p:spPr>
          <a:xfrm rot="16200000" flipH="1">
            <a:off x="489744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/>
          <p:nvPr/>
        </p:nvCxnSpPr>
        <p:spPr>
          <a:xfrm rot="5400000">
            <a:off x="1212057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4" name="Group 272"/>
          <p:cNvGrpSpPr>
            <a:grpSpLocks/>
          </p:cNvGrpSpPr>
          <p:nvPr/>
        </p:nvGrpSpPr>
        <p:grpSpPr bwMode="auto">
          <a:xfrm>
            <a:off x="2551113" y="1600200"/>
            <a:ext cx="1944687" cy="1635125"/>
            <a:chOff x="68943" y="1600200"/>
            <a:chExt cx="1944915" cy="1634698"/>
          </a:xfrm>
        </p:grpSpPr>
        <p:grpSp>
          <p:nvGrpSpPr>
            <p:cNvPr id="5165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17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TextBox 16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(.fst)</a:t>
                </a:r>
              </a:p>
            </p:txBody>
          </p:sp>
        </p:grpSp>
        <p:grpSp>
          <p:nvGrpSpPr>
            <p:cNvPr id="5166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6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0" name="TextBox 16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Tower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67" name="TextBox 15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Blade(s)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(.dat)</a:t>
              </a:r>
            </a:p>
          </p:txBody>
        </p:sp>
        <p:pic>
          <p:nvPicPr>
            <p:cNvPr id="51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Shape 166"/>
          <p:cNvCxnSpPr/>
          <p:nvPr/>
        </p:nvCxnSpPr>
        <p:spPr>
          <a:xfrm rot="16200000" flipH="1">
            <a:off x="3026569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/>
          <p:nvPr/>
        </p:nvCxnSpPr>
        <p:spPr>
          <a:xfrm rot="5400000">
            <a:off x="3748882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83" idx="2"/>
            <a:endCxn id="116" idx="0"/>
          </p:cNvCxnSpPr>
          <p:nvPr/>
        </p:nvCxnSpPr>
        <p:spPr>
          <a:xfrm rot="16200000" flipH="1">
            <a:off x="3733800" y="3048000"/>
            <a:ext cx="609600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5400000">
            <a:off x="3835400" y="4318000"/>
            <a:ext cx="520700" cy="419100"/>
          </a:xfrm>
          <a:prstGeom prst="bentConnector3">
            <a:avLst>
              <a:gd name="adj1" fmla="val 69737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5134769" y="4161631"/>
            <a:ext cx="520700" cy="7318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4571207" y="4496594"/>
            <a:ext cx="457200" cy="158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1" name="Group 363"/>
          <p:cNvGrpSpPr>
            <a:grpSpLocks/>
          </p:cNvGrpSpPr>
          <p:nvPr/>
        </p:nvGrpSpPr>
        <p:grpSpPr bwMode="auto">
          <a:xfrm>
            <a:off x="6019800" y="3657600"/>
            <a:ext cx="1676400" cy="804863"/>
            <a:chOff x="6553200" y="3505200"/>
            <a:chExt cx="1676400" cy="805254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6553200" y="4038859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0" name="TextBox 174"/>
            <p:cNvSpPr txBox="1">
              <a:spLocks noChangeArrowheads="1"/>
            </p:cNvSpPr>
            <p:nvPr/>
          </p:nvSpPr>
          <p:spPr bwMode="auto">
            <a:xfrm>
              <a:off x="6858000" y="3907971"/>
              <a:ext cx="1371600" cy="40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FAST-to-ADAMS Preprocessor</a:t>
              </a: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6553200" y="3849855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2" name="TextBox 17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Linearization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553200" y="3657674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4" name="TextBox 178"/>
            <p:cNvSpPr txBox="1">
              <a:spLocks noChangeArrowheads="1"/>
            </p:cNvSpPr>
            <p:nvPr/>
          </p:nvSpPr>
          <p:spPr bwMode="auto">
            <a:xfrm>
              <a:off x="6858000" y="35052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Time Simulation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rot="10800000">
            <a:off x="6637338" y="2514600"/>
            <a:ext cx="574675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3689350" y="2400300"/>
            <a:ext cx="1042988" cy="419100"/>
          </a:xfrm>
          <a:prstGeom prst="bentConnector3">
            <a:avLst>
              <a:gd name="adj1" fmla="val 16216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38"/>
          <p:cNvSpPr/>
          <p:nvPr/>
        </p:nvSpPr>
        <p:spPr>
          <a:xfrm>
            <a:off x="4732338" y="1524000"/>
            <a:ext cx="2133600" cy="1752600"/>
          </a:xfrm>
          <a:prstGeom prst="rect">
            <a:avLst/>
          </a:prstGeom>
          <a:solidFill>
            <a:schemeClr val="tx1">
              <a:lumMod val="60000"/>
              <a:lumOff val="40000"/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10425" y="1524000"/>
            <a:ext cx="1828800" cy="1752600"/>
          </a:xfrm>
          <a:prstGeom prst="rect">
            <a:avLst/>
          </a:prstGeom>
          <a:solidFill>
            <a:schemeClr val="accent6"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143000" y="2819400"/>
            <a:ext cx="22098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08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11414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80781"/>
            <a:ext cx="76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Airfoil(s) 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cs typeface="Arial" charset="0"/>
              </a:rPr>
              <a:t>(.wnd,.bts)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fsm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7912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715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2484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943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2484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9436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271488" y="254913"/>
            <a:ext cx="150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Additional </a:t>
            </a:r>
            <a:r>
              <a:rPr lang="en-US" sz="11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V="1">
            <a:off x="6878033" y="5600707"/>
            <a:ext cx="348117" cy="6452"/>
          </a:xfrm>
          <a:prstGeom prst="line">
            <a:avLst/>
          </a:prstGeom>
          <a:ln w="158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74"/>
          <p:cNvSpPr txBox="1">
            <a:spLocks noChangeArrowheads="1"/>
          </p:cNvSpPr>
          <p:nvPr/>
        </p:nvSpPr>
        <p:spPr bwMode="auto">
          <a:xfrm>
            <a:off x="7162800" y="5486400"/>
            <a:ext cx="144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 FAST v8.1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989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04800"/>
            <a:ext cx="7982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 AeroDyn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wnd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,.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bts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(.sum)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ED.sum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ED.out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endParaRPr lang="en-US" sz="1200" dirty="0" smtClean="0"/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SrvD.out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SrvD.sum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AD.sum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Element</a:t>
            </a:r>
          </a:p>
          <a:p>
            <a:pPr algn="ctr"/>
            <a:r>
              <a:rPr lang="en-US" sz="950" dirty="0" smtClean="0"/>
              <a:t>Time</a:t>
            </a:r>
          </a:p>
          <a:p>
            <a:pPr algn="ctr"/>
            <a:r>
              <a:rPr lang="en-US" sz="950" dirty="0" smtClean="0"/>
              <a:t>Series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AD.out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6388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562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0960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7912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096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7912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HD.sum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HD.out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524000" y="131802"/>
            <a:ext cx="8302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cument"/>
          <p:cNvSpPr>
            <a:spLocks noChangeAspect="1" noEditPoints="1" noChangeArrowheads="1"/>
          </p:cNvSpPr>
          <p:nvPr/>
        </p:nvSpPr>
        <p:spPr bwMode="auto">
          <a:xfrm>
            <a:off x="777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br>
              <a:rPr lang="en-US" sz="950" dirty="0" smtClean="0"/>
            </a:br>
            <a:r>
              <a:rPr lang="en-US" sz="800" dirty="0" smtClean="0"/>
              <a:t>(.</a:t>
            </a:r>
            <a:r>
              <a:rPr lang="en-US" sz="800" dirty="0" err="1" smtClean="0"/>
              <a:t>MAP.sum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07" name="Shape 166"/>
          <p:cNvCxnSpPr/>
          <p:nvPr/>
        </p:nvCxnSpPr>
        <p:spPr>
          <a:xfrm>
            <a:off x="80089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cument"/>
          <p:cNvSpPr>
            <a:spLocks noChangeAspect="1" noEditPoints="1" noChangeArrowheads="1"/>
          </p:cNvSpPr>
          <p:nvPr/>
        </p:nvSpPr>
        <p:spPr bwMode="auto">
          <a:xfrm>
            <a:off x="6448624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09" name="Document"/>
          <p:cNvSpPr>
            <a:spLocks noChangeAspect="1" noEditPoints="1" noChangeArrowheads="1"/>
          </p:cNvSpPr>
          <p:nvPr/>
        </p:nvSpPr>
        <p:spPr bwMode="auto">
          <a:xfrm>
            <a:off x="71105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10" name="Shape 166"/>
          <p:cNvCxnSpPr>
            <a:endCxn id="109" idx="2"/>
          </p:cNvCxnSpPr>
          <p:nvPr/>
        </p:nvCxnSpPr>
        <p:spPr>
          <a:xfrm>
            <a:off x="7364242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66"/>
          <p:cNvCxnSpPr/>
          <p:nvPr/>
        </p:nvCxnSpPr>
        <p:spPr>
          <a:xfrm>
            <a:off x="6694382" y="2696715"/>
            <a:ext cx="0" cy="33224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ocument"/>
          <p:cNvSpPr>
            <a:spLocks noChangeAspect="1" noEditPoints="1" noChangeArrowheads="1"/>
          </p:cNvSpPr>
          <p:nvPr/>
        </p:nvSpPr>
        <p:spPr bwMode="auto">
          <a:xfrm>
            <a:off x="838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Time</a:t>
            </a:r>
            <a:br>
              <a:rPr lang="en-US" sz="950" dirty="0" smtClean="0"/>
            </a:br>
            <a:r>
              <a:rPr lang="en-US" sz="950" dirty="0" smtClean="0"/>
              <a:t>Series</a:t>
            </a:r>
            <a:br>
              <a:rPr lang="en-US" sz="950" dirty="0" smtClean="0"/>
            </a:br>
            <a:r>
              <a:rPr lang="en-US" sz="800" dirty="0" smtClean="0"/>
              <a:t>(.</a:t>
            </a:r>
            <a:r>
              <a:rPr lang="en-US" sz="800" dirty="0" err="1" smtClean="0"/>
              <a:t>MAP.out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15" name="Shape 166"/>
          <p:cNvCxnSpPr/>
          <p:nvPr/>
        </p:nvCxnSpPr>
        <p:spPr>
          <a:xfrm>
            <a:off x="8618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7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4800"/>
            <a:ext cx="8955087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95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49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474503" y="1859676"/>
            <a:ext cx="1096963" cy="883524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smtClean="0">
                <a:solidFill>
                  <a:srgbClr val="0959A5"/>
                </a:solidFill>
              </a:rPr>
              <a:t>DWM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447800" y="894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30102" y="1631076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8200" y="2769885"/>
            <a:ext cx="956186" cy="29374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1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362</Words>
  <Application>Microsoft Office PowerPoint</Application>
  <PresentationFormat>On-screen Show (4:3)</PresentationFormat>
  <Paragraphs>185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1_Blank Presentation</vt:lpstr>
      <vt:lpstr>Input &amp; Output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Jonkman</dc:creator>
  <cp:lastModifiedBy>Bonnie Jonkman</cp:lastModifiedBy>
  <cp:revision>37</cp:revision>
  <dcterms:created xsi:type="dcterms:W3CDTF">2013-04-03T16:31:26Z</dcterms:created>
  <dcterms:modified xsi:type="dcterms:W3CDTF">2014-03-14T19:48:19Z</dcterms:modified>
</cp:coreProperties>
</file>