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EDEEE-CA71-451B-A855-A9FEABBB6A18}">
          <p14:sldIdLst>
            <p14:sldId id="259"/>
          </p14:sldIdLst>
        </p14:section>
        <p14:section name="FAST v8.01.00 (aka v8.1)" id="{E251366F-6EBF-48DA-9C58-EA243C7C6863}">
          <p14:sldIdLst>
            <p14:sldId id="258"/>
          </p14:sldIdLst>
        </p14:section>
        <p14:section name="FAST v8.03.00 (aka v8.3)" id="{1B988F41-A5A3-4BA8-A660-A084A7538848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5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92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2437F3-BF94-4534-9FD8-CDC2D9325AE2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1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5405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>
                <a:solidFill>
                  <a:srgbClr val="FFFFFF"/>
                </a:solidFill>
              </a:rPr>
              <a:t>Operated for the U.S. Department of Energy Office of Energy Efficiency and Renewable Energy by Midwest Research Institute • Battelle</a:t>
            </a:r>
            <a:endParaRPr lang="en-US" sz="1000">
              <a:solidFill>
                <a:srgbClr val="FFFFFF"/>
              </a:solidFill>
            </a:endParaRPr>
          </a:p>
        </p:txBody>
      </p:sp>
      <p:pic>
        <p:nvPicPr>
          <p:cNvPr id="5" name="Picture 8" descr="white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738"/>
            <a:ext cx="4419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4226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05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7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54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49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29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3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3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29600" y="6684963"/>
            <a:ext cx="457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389AE-F34E-4E73-B605-EF8DD7B3A917}" type="slidenum">
              <a:rPr sz="440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37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3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4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1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FC6E832C-9E95-4B6E-B402-B75731E2C239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33182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80200"/>
            <a:ext cx="9144000" cy="190500"/>
          </a:xfrm>
          <a:prstGeom prst="rect">
            <a:avLst/>
          </a:prstGeom>
          <a:solidFill>
            <a:srgbClr val="005CA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28575">
            <a:solidFill>
              <a:srgbClr val="095A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678613"/>
            <a:ext cx="914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Wind Turbine Modeling Workshop                                                                        </a:t>
            </a:r>
            <a:fld id="{7314CD46-1FC3-4ECF-A917-9C5A3ED0621F}" type="slidenum">
              <a:rPr lang="en-US" sz="1000">
                <a:solidFill>
                  <a:srgbClr val="FFFFCC"/>
                </a:solidFill>
                <a:cs typeface="ＭＳ Ｐゴシック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000" dirty="0">
                <a:solidFill>
                  <a:srgbClr val="FFFFCC"/>
                </a:solidFill>
                <a:cs typeface="ＭＳ Ｐゴシック"/>
              </a:rPr>
              <a:t>                                                              National Renewable Energy Laboratory</a:t>
            </a:r>
          </a:p>
        </p:txBody>
      </p:sp>
    </p:spTree>
    <p:extLst>
      <p:ext uri="{BB962C8B-B14F-4D97-AF65-F5344CB8AC3E}">
        <p14:creationId xmlns:p14="http://schemas.microsoft.com/office/powerpoint/2010/main" val="40566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959A5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959A5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959A5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959A5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959A5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&amp; Output Files</a:t>
            </a:r>
          </a:p>
        </p:txBody>
      </p:sp>
      <p:grpSp>
        <p:nvGrpSpPr>
          <p:cNvPr id="5123" name="Group 198"/>
          <p:cNvGrpSpPr>
            <a:grpSpLocks/>
          </p:cNvGrpSpPr>
          <p:nvPr/>
        </p:nvGrpSpPr>
        <p:grpSpPr bwMode="auto">
          <a:xfrm>
            <a:off x="4695825" y="1600200"/>
            <a:ext cx="2238375" cy="1514475"/>
            <a:chOff x="4488543" y="1397001"/>
            <a:chExt cx="2238828" cy="1514230"/>
          </a:xfrm>
        </p:grpSpPr>
        <p:grpSp>
          <p:nvGrpSpPr>
            <p:cNvPr id="5202" name="Group 20"/>
            <p:cNvGrpSpPr>
              <a:grpSpLocks/>
            </p:cNvGrpSpPr>
            <p:nvPr/>
          </p:nvGrpSpPr>
          <p:grpSpPr bwMode="auto">
            <a:xfrm>
              <a:off x="5479143" y="1404258"/>
              <a:ext cx="838200" cy="845457"/>
              <a:chOff x="1233714" y="1063173"/>
              <a:chExt cx="838200" cy="845457"/>
            </a:xfrm>
          </p:grpSpPr>
          <p:pic>
            <p:nvPicPr>
              <p:cNvPr id="521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462314" y="145143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3" name="TextBox 105"/>
              <p:cNvSpPr txBox="1">
                <a:spLocks noChangeArrowheads="1"/>
              </p:cNvSpPr>
              <p:nvPr/>
            </p:nvSpPr>
            <p:spPr bwMode="auto">
              <a:xfrm>
                <a:off x="1233714" y="106317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Linear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3" name="Group 26"/>
            <p:cNvGrpSpPr>
              <a:grpSpLocks/>
            </p:cNvGrpSpPr>
            <p:nvPr/>
          </p:nvGrpSpPr>
          <p:grpSpPr bwMode="auto">
            <a:xfrm>
              <a:off x="4488543" y="1397001"/>
              <a:ext cx="1219200" cy="845457"/>
              <a:chOff x="2757714" y="2423886"/>
              <a:chExt cx="1219200" cy="845457"/>
            </a:xfrm>
          </p:grpSpPr>
          <p:pic>
            <p:nvPicPr>
              <p:cNvPr id="521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3207657" y="28121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11" name="TextBox 103"/>
              <p:cNvSpPr txBox="1">
                <a:spLocks noChangeArrowheads="1"/>
              </p:cNvSpPr>
              <p:nvPr/>
            </p:nvSpPr>
            <p:spPr bwMode="auto">
              <a:xfrm>
                <a:off x="2757714" y="2423886"/>
                <a:ext cx="1219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ADAMS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-</a:t>
                </a:r>
                <a:r>
                  <a:rPr lang="en-US" sz="1100">
                    <a:solidFill>
                      <a:srgbClr val="000000"/>
                    </a:solidFill>
                    <a:cs typeface="Arial" charset="0"/>
                  </a:rPr>
                  <a:t>S</a:t>
                </a: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pec.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4" name="Group 30"/>
            <p:cNvGrpSpPr>
              <a:grpSpLocks/>
            </p:cNvGrpSpPr>
            <p:nvPr/>
          </p:nvGrpSpPr>
          <p:grpSpPr bwMode="auto">
            <a:xfrm>
              <a:off x="5119914" y="2078114"/>
              <a:ext cx="838200" cy="821116"/>
              <a:chOff x="1411515" y="1539298"/>
              <a:chExt cx="838200" cy="821116"/>
            </a:xfrm>
          </p:grpSpPr>
          <p:pic>
            <p:nvPicPr>
              <p:cNvPr id="520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621972" y="1539298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9" name="TextBox 101"/>
              <p:cNvSpPr txBox="1">
                <a:spLocks noChangeArrowheads="1"/>
              </p:cNvSpPr>
              <p:nvPr/>
            </p:nvSpPr>
            <p:spPr bwMode="auto">
              <a:xfrm>
                <a:off x="1411515" y="1944916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Furling</a:t>
                </a:r>
              </a:p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grpSp>
          <p:nvGrpSpPr>
            <p:cNvPr id="5205" name="Group 34"/>
            <p:cNvGrpSpPr>
              <a:grpSpLocks/>
            </p:cNvGrpSpPr>
            <p:nvPr/>
          </p:nvGrpSpPr>
          <p:grpSpPr bwMode="auto">
            <a:xfrm>
              <a:off x="5889171" y="2068287"/>
              <a:ext cx="838200" cy="842944"/>
              <a:chOff x="1386114" y="1458687"/>
              <a:chExt cx="838200" cy="842944"/>
            </a:xfrm>
          </p:grpSpPr>
          <p:pic>
            <p:nvPicPr>
              <p:cNvPr id="520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1592944" y="1458687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7" name="TextBox 99"/>
              <p:cNvSpPr txBox="1">
                <a:spLocks noChangeArrowheads="1"/>
              </p:cNvSpPr>
              <p:nvPr/>
            </p:nvSpPr>
            <p:spPr bwMode="auto">
              <a:xfrm>
                <a:off x="1386114" y="1886133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Platform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</p:grpSp>
      <p:grpSp>
        <p:nvGrpSpPr>
          <p:cNvPr id="5124" name="Group 193"/>
          <p:cNvGrpSpPr>
            <a:grpSpLocks/>
          </p:cNvGrpSpPr>
          <p:nvPr/>
        </p:nvGrpSpPr>
        <p:grpSpPr bwMode="auto">
          <a:xfrm>
            <a:off x="14288" y="1600200"/>
            <a:ext cx="1944687" cy="1635125"/>
            <a:chOff x="68943" y="1600200"/>
            <a:chExt cx="1944915" cy="1634698"/>
          </a:xfrm>
        </p:grpSpPr>
        <p:grpSp>
          <p:nvGrpSpPr>
            <p:cNvPr id="5194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20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01" name="TextBox 11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(.ipt)</a:t>
                </a:r>
              </a:p>
            </p:txBody>
          </p:sp>
        </p:grpSp>
        <p:grpSp>
          <p:nvGrpSpPr>
            <p:cNvPr id="5195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99" name="TextBox 11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Airfoil(s)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96" name="TextBox 10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Wind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(.wnd,.bts)</a:t>
              </a:r>
            </a:p>
          </p:txBody>
        </p:sp>
        <p:pic>
          <p:nvPicPr>
            <p:cNvPr id="5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TextBox 115"/>
          <p:cNvSpPr txBox="1"/>
          <p:nvPr/>
        </p:nvSpPr>
        <p:spPr>
          <a:xfrm>
            <a:off x="3962400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FAST</a:t>
            </a:r>
          </a:p>
        </p:txBody>
      </p:sp>
      <p:sp>
        <p:nvSpPr>
          <p:cNvPr id="5126" name="TextBox 116"/>
          <p:cNvSpPr txBox="1">
            <a:spLocks noChangeArrowheads="1"/>
          </p:cNvSpPr>
          <p:nvPr/>
        </p:nvSpPr>
        <p:spPr bwMode="auto">
          <a:xfrm>
            <a:off x="3048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27" name="TextBox 117"/>
          <p:cNvSpPr txBox="1">
            <a:spLocks noChangeArrowheads="1"/>
          </p:cNvSpPr>
          <p:nvPr/>
        </p:nvSpPr>
        <p:spPr bwMode="auto">
          <a:xfrm>
            <a:off x="5189538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Optional</a:t>
            </a:r>
          </a:p>
        </p:txBody>
      </p:sp>
      <p:cxnSp>
        <p:nvCxnSpPr>
          <p:cNvPr id="119" name="Straight Arrow Connector 118"/>
          <p:cNvCxnSpPr>
            <a:stCxn id="129" idx="3"/>
            <a:endCxn id="116" idx="1"/>
          </p:cNvCxnSpPr>
          <p:nvPr/>
        </p:nvCxnSpPr>
        <p:spPr>
          <a:xfrm>
            <a:off x="1577975" y="4070350"/>
            <a:ext cx="2384425" cy="158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9" name="Group 117"/>
          <p:cNvGrpSpPr>
            <a:grpSpLocks/>
          </p:cNvGrpSpPr>
          <p:nvPr/>
        </p:nvGrpSpPr>
        <p:grpSpPr bwMode="auto">
          <a:xfrm>
            <a:off x="3352800" y="4708525"/>
            <a:ext cx="990600" cy="1006475"/>
            <a:chOff x="631371" y="844732"/>
            <a:chExt cx="990600" cy="1006565"/>
          </a:xfrm>
        </p:grpSpPr>
        <p:pic>
          <p:nvPicPr>
            <p:cNvPr id="519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65200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3" name="TextBox 121"/>
            <p:cNvSpPr txBox="1">
              <a:spLocks noChangeArrowheads="1"/>
            </p:cNvSpPr>
            <p:nvPr/>
          </p:nvSpPr>
          <p:spPr bwMode="auto">
            <a:xfrm>
              <a:off x="631371" y="844732"/>
              <a:ext cx="9906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Time 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Series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(.out, .outb)</a:t>
              </a:r>
            </a:p>
          </p:txBody>
        </p:sp>
      </p:grpSp>
      <p:grpSp>
        <p:nvGrpSpPr>
          <p:cNvPr id="5130" name="Group 128"/>
          <p:cNvGrpSpPr>
            <a:grpSpLocks/>
          </p:cNvGrpSpPr>
          <p:nvPr/>
        </p:nvGrpSpPr>
        <p:grpSpPr bwMode="auto">
          <a:xfrm>
            <a:off x="5257800" y="4724400"/>
            <a:ext cx="1066800" cy="990600"/>
            <a:chOff x="4361544" y="4876800"/>
            <a:chExt cx="1066800" cy="990600"/>
          </a:xfrm>
        </p:grpSpPr>
        <p:pic>
          <p:nvPicPr>
            <p:cNvPr id="51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715827" y="5410200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91" name="TextBox 124"/>
            <p:cNvSpPr txBox="1">
              <a:spLocks noChangeArrowheads="1"/>
            </p:cNvSpPr>
            <p:nvPr/>
          </p:nvSpPr>
          <p:spPr bwMode="auto">
            <a:xfrm>
              <a:off x="4361544" y="4876800"/>
              <a:ext cx="10668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Periodic Matrices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(.lin)</a:t>
              </a:r>
            </a:p>
          </p:txBody>
        </p:sp>
      </p:grpSp>
      <p:grpSp>
        <p:nvGrpSpPr>
          <p:cNvPr id="5131" name="Group 127"/>
          <p:cNvGrpSpPr>
            <a:grpSpLocks/>
          </p:cNvGrpSpPr>
          <p:nvPr/>
        </p:nvGrpSpPr>
        <p:grpSpPr bwMode="auto">
          <a:xfrm>
            <a:off x="4267200" y="4724400"/>
            <a:ext cx="1143000" cy="990600"/>
            <a:chOff x="5678715" y="5003799"/>
            <a:chExt cx="1143000" cy="991326"/>
          </a:xfrm>
        </p:grpSpPr>
        <p:sp>
          <p:nvSpPr>
            <p:cNvPr id="5188" name="TextBox 126"/>
            <p:cNvSpPr txBox="1">
              <a:spLocks noChangeArrowheads="1"/>
            </p:cNvSpPr>
            <p:nvPr/>
          </p:nvSpPr>
          <p:spPr bwMode="auto">
            <a:xfrm>
              <a:off x="5678715" y="5003799"/>
              <a:ext cx="1143000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cs typeface="Arial" charset="0"/>
                </a:rPr>
                <a:t>ADAMS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 Input Files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(.acf,.adm)</a:t>
              </a:r>
            </a:p>
          </p:txBody>
        </p:sp>
        <p:pic>
          <p:nvPicPr>
            <p:cNvPr id="51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035635" y="5537925"/>
              <a:ext cx="36780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9" name="TextBox 128"/>
          <p:cNvSpPr txBox="1"/>
          <p:nvPr/>
        </p:nvSpPr>
        <p:spPr>
          <a:xfrm>
            <a:off x="358775" y="3886200"/>
            <a:ext cx="1219200" cy="3698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AeroDyn</a:t>
            </a:r>
            <a:endParaRPr lang="en-US" b="1" dirty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5133" name="Group 199"/>
          <p:cNvGrpSpPr>
            <a:grpSpLocks/>
          </p:cNvGrpSpPr>
          <p:nvPr/>
        </p:nvGrpSpPr>
        <p:grpSpPr bwMode="auto">
          <a:xfrm>
            <a:off x="7210425" y="1714500"/>
            <a:ext cx="1933575" cy="1547813"/>
            <a:chOff x="7315200" y="1661160"/>
            <a:chExt cx="1934028" cy="1547466"/>
          </a:xfrm>
        </p:grpSpPr>
        <p:grpSp>
          <p:nvGrpSpPr>
            <p:cNvPr id="5179" name="Group 117"/>
            <p:cNvGrpSpPr>
              <a:grpSpLocks/>
            </p:cNvGrpSpPr>
            <p:nvPr/>
          </p:nvGrpSpPr>
          <p:grpSpPr bwMode="auto">
            <a:xfrm>
              <a:off x="8258628" y="1676400"/>
              <a:ext cx="990600" cy="823686"/>
              <a:chOff x="631371" y="990600"/>
              <a:chExt cx="990600" cy="823686"/>
            </a:xfrm>
          </p:grpSpPr>
          <p:pic>
            <p:nvPicPr>
              <p:cNvPr id="518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834570" y="1357086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7" name="TextBox 138"/>
              <p:cNvSpPr txBox="1">
                <a:spLocks noChangeArrowheads="1"/>
              </p:cNvSpPr>
              <p:nvPr/>
            </p:nvSpPr>
            <p:spPr bwMode="auto">
              <a:xfrm>
                <a:off x="631371" y="990600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Excitation Force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(.3)</a:t>
                </a:r>
              </a:p>
            </p:txBody>
          </p:sp>
        </p:grpSp>
        <p:grpSp>
          <p:nvGrpSpPr>
            <p:cNvPr id="5180" name="Group 117"/>
            <p:cNvGrpSpPr>
              <a:grpSpLocks/>
            </p:cNvGrpSpPr>
            <p:nvPr/>
          </p:nvGrpSpPr>
          <p:grpSpPr bwMode="auto">
            <a:xfrm>
              <a:off x="7315200" y="1661160"/>
              <a:ext cx="1143000" cy="838200"/>
              <a:chOff x="478971" y="762000"/>
              <a:chExt cx="1143000" cy="838200"/>
            </a:xfrm>
          </p:grpSpPr>
          <p:pic>
            <p:nvPicPr>
              <p:cNvPr id="518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788124" y="1143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5" name="TextBox 136"/>
              <p:cNvSpPr txBox="1">
                <a:spLocks noChangeArrowheads="1"/>
              </p:cNvSpPr>
              <p:nvPr/>
            </p:nvSpPr>
            <p:spPr bwMode="auto">
              <a:xfrm>
                <a:off x="478971" y="762000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Added-mass and Damping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(.1)</a:t>
                </a:r>
              </a:p>
            </p:txBody>
          </p:sp>
        </p:grpSp>
        <p:grpSp>
          <p:nvGrpSpPr>
            <p:cNvPr id="5181" name="Group 117"/>
            <p:cNvGrpSpPr>
              <a:grpSpLocks/>
            </p:cNvGrpSpPr>
            <p:nvPr/>
          </p:nvGrpSpPr>
          <p:grpSpPr bwMode="auto">
            <a:xfrm>
              <a:off x="7801428" y="2354943"/>
              <a:ext cx="990600" cy="853683"/>
              <a:chOff x="631371" y="1364343"/>
              <a:chExt cx="990600" cy="853683"/>
            </a:xfrm>
          </p:grpSpPr>
          <p:pic>
            <p:nvPicPr>
              <p:cNvPr id="518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07143" y="1364343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83" name="TextBox 134"/>
              <p:cNvSpPr txBox="1">
                <a:spLocks noChangeArrowheads="1"/>
              </p:cNvSpPr>
              <p:nvPr/>
            </p:nvSpPr>
            <p:spPr bwMode="auto">
              <a:xfrm>
                <a:off x="631371" y="1817916"/>
                <a:ext cx="9906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000000"/>
                    </a:solidFill>
                    <a:cs typeface="Arial" charset="0"/>
                  </a:rPr>
                  <a:t>Hydrostatic Data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(.hst)</a:t>
                </a:r>
              </a:p>
            </p:txBody>
          </p:sp>
        </p:grpSp>
      </p:grpSp>
      <p:sp>
        <p:nvSpPr>
          <p:cNvPr id="5134" name="TextBox 140"/>
          <p:cNvSpPr txBox="1">
            <a:spLocks noChangeArrowheads="1"/>
          </p:cNvSpPr>
          <p:nvPr/>
        </p:nvSpPr>
        <p:spPr bwMode="auto">
          <a:xfrm>
            <a:off x="2895600" y="1219200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Required</a:t>
            </a:r>
          </a:p>
        </p:txBody>
      </p:sp>
      <p:sp>
        <p:nvSpPr>
          <p:cNvPr id="5135" name="TextBox 141"/>
          <p:cNvSpPr txBox="1">
            <a:spLocks noChangeArrowheads="1"/>
          </p:cNvSpPr>
          <p:nvPr/>
        </p:nvSpPr>
        <p:spPr bwMode="auto">
          <a:xfrm>
            <a:off x="7362825" y="1219200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000000"/>
                </a:solidFill>
                <a:cs typeface="Arial" charset="0"/>
              </a:rPr>
              <a:t>WAMIT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Output</a:t>
            </a:r>
          </a:p>
        </p:txBody>
      </p:sp>
      <p:cxnSp>
        <p:nvCxnSpPr>
          <p:cNvPr id="143" name="Straight Arrow Connector 142"/>
          <p:cNvCxnSpPr>
            <a:stCxn id="5201" idx="2"/>
            <a:endCxn id="129" idx="0"/>
          </p:cNvCxnSpPr>
          <p:nvPr/>
        </p:nvCxnSpPr>
        <p:spPr>
          <a:xfrm rot="16200000" flipH="1">
            <a:off x="642144" y="3559969"/>
            <a:ext cx="650875" cy="1587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7" name="Group 114"/>
          <p:cNvGrpSpPr>
            <a:grpSpLocks/>
          </p:cNvGrpSpPr>
          <p:nvPr/>
        </p:nvGrpSpPr>
        <p:grpSpPr bwMode="auto">
          <a:xfrm>
            <a:off x="90488" y="4876800"/>
            <a:ext cx="838200" cy="838200"/>
            <a:chOff x="707571" y="1117098"/>
            <a:chExt cx="838200" cy="838200"/>
          </a:xfrm>
        </p:grpSpPr>
        <p:pic>
          <p:nvPicPr>
            <p:cNvPr id="517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8" name="TextBox 145"/>
            <p:cNvSpPr txBox="1">
              <a:spLocks noChangeArrowheads="1"/>
            </p:cNvSpPr>
            <p:nvPr/>
          </p:nvSpPr>
          <p:spPr bwMode="auto">
            <a:xfrm>
              <a:off x="707571" y="1117098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(.opt)</a:t>
              </a:r>
            </a:p>
          </p:txBody>
        </p:sp>
      </p:grpSp>
      <p:grpSp>
        <p:nvGrpSpPr>
          <p:cNvPr id="5138" name="Group 117"/>
          <p:cNvGrpSpPr>
            <a:grpSpLocks/>
          </p:cNvGrpSpPr>
          <p:nvPr/>
        </p:nvGrpSpPr>
        <p:grpSpPr bwMode="auto">
          <a:xfrm>
            <a:off x="892175" y="4876800"/>
            <a:ext cx="990600" cy="838200"/>
            <a:chOff x="631371" y="1117098"/>
            <a:chExt cx="990600" cy="838200"/>
          </a:xfrm>
        </p:grpSpPr>
        <p:pic>
          <p:nvPicPr>
            <p:cNvPr id="517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498098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6" name="TextBox 148"/>
            <p:cNvSpPr txBox="1">
              <a:spLocks noChangeArrowheads="1"/>
            </p:cNvSpPr>
            <p:nvPr/>
          </p:nvSpPr>
          <p:spPr bwMode="auto">
            <a:xfrm>
              <a:off x="631371" y="1117098"/>
              <a:ext cx="99060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Element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(.elm)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50" name="Straight Arrow Connector 149"/>
          <p:cNvCxnSpPr>
            <a:stCxn id="129" idx="2"/>
          </p:cNvCxnSpPr>
          <p:nvPr/>
        </p:nvCxnSpPr>
        <p:spPr>
          <a:xfrm rot="5400000">
            <a:off x="657225" y="4567238"/>
            <a:ext cx="622300" cy="0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5400000">
            <a:off x="3196431" y="3966369"/>
            <a:ext cx="587375" cy="1189038"/>
          </a:xfrm>
          <a:prstGeom prst="bentConnector3">
            <a:avLst>
              <a:gd name="adj1" fmla="val 40111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1" name="Group 114"/>
          <p:cNvGrpSpPr>
            <a:grpSpLocks/>
          </p:cNvGrpSpPr>
          <p:nvPr/>
        </p:nvGrpSpPr>
        <p:grpSpPr bwMode="auto">
          <a:xfrm>
            <a:off x="2497138" y="4854575"/>
            <a:ext cx="838200" cy="860425"/>
            <a:chOff x="707571" y="990600"/>
            <a:chExt cx="838200" cy="860697"/>
          </a:xfrm>
        </p:grpSpPr>
        <p:pic>
          <p:nvPicPr>
            <p:cNvPr id="5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914401" y="139409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74" name="TextBox 153"/>
            <p:cNvSpPr txBox="1">
              <a:spLocks noChangeArrowheads="1"/>
            </p:cNvSpPr>
            <p:nvPr/>
          </p:nvSpPr>
          <p:spPr bwMode="auto">
            <a:xfrm>
              <a:off x="707571" y="990600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Summary</a:t>
              </a: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(.fsm)</a:t>
              </a:r>
            </a:p>
          </p:txBody>
        </p:sp>
      </p:grpSp>
      <p:cxnSp>
        <p:nvCxnSpPr>
          <p:cNvPr id="155" name="Shape 154"/>
          <p:cNvCxnSpPr/>
          <p:nvPr/>
        </p:nvCxnSpPr>
        <p:spPr>
          <a:xfrm rot="16200000" flipH="1">
            <a:off x="489744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155"/>
          <p:cNvCxnSpPr/>
          <p:nvPr/>
        </p:nvCxnSpPr>
        <p:spPr>
          <a:xfrm rot="5400000">
            <a:off x="1212057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4" name="Group 272"/>
          <p:cNvGrpSpPr>
            <a:grpSpLocks/>
          </p:cNvGrpSpPr>
          <p:nvPr/>
        </p:nvGrpSpPr>
        <p:grpSpPr bwMode="auto">
          <a:xfrm>
            <a:off x="2551113" y="1600200"/>
            <a:ext cx="1944687" cy="1635125"/>
            <a:chOff x="68943" y="1600200"/>
            <a:chExt cx="1944915" cy="1634698"/>
          </a:xfrm>
        </p:grpSpPr>
        <p:grpSp>
          <p:nvGrpSpPr>
            <p:cNvPr id="5165" name="Group 81"/>
            <p:cNvGrpSpPr>
              <a:grpSpLocks/>
            </p:cNvGrpSpPr>
            <p:nvPr/>
          </p:nvGrpSpPr>
          <p:grpSpPr bwMode="auto">
            <a:xfrm>
              <a:off x="602343" y="2438400"/>
              <a:ext cx="838200" cy="796498"/>
              <a:chOff x="700314" y="1828800"/>
              <a:chExt cx="838200" cy="796498"/>
            </a:xfrm>
          </p:grpSpPr>
          <p:pic>
            <p:nvPicPr>
              <p:cNvPr id="517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928914" y="18288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2" name="TextBox 164"/>
              <p:cNvSpPr txBox="1">
                <a:spLocks noChangeArrowheads="1"/>
              </p:cNvSpPr>
              <p:nvPr/>
            </p:nvSpPr>
            <p:spPr bwMode="auto">
              <a:xfrm>
                <a:off x="700314" y="22098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Primary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(.fst)</a:t>
                </a:r>
              </a:p>
            </p:txBody>
          </p:sp>
        </p:grpSp>
        <p:grpSp>
          <p:nvGrpSpPr>
            <p:cNvPr id="5166" name="Group 111"/>
            <p:cNvGrpSpPr>
              <a:grpSpLocks/>
            </p:cNvGrpSpPr>
            <p:nvPr/>
          </p:nvGrpSpPr>
          <p:grpSpPr bwMode="auto">
            <a:xfrm>
              <a:off x="68943" y="1600200"/>
              <a:ext cx="838200" cy="838200"/>
              <a:chOff x="206829" y="3429000"/>
              <a:chExt cx="838200" cy="838200"/>
            </a:xfrm>
          </p:grpSpPr>
          <p:pic>
            <p:nvPicPr>
              <p:cNvPr id="516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35"/>
              <a:stretch>
                <a:fillRect/>
              </a:stretch>
            </p:blipFill>
            <p:spPr bwMode="auto">
              <a:xfrm>
                <a:off x="435429" y="3810000"/>
                <a:ext cx="37737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70" name="TextBox 162"/>
              <p:cNvSpPr txBox="1">
                <a:spLocks noChangeArrowheads="1"/>
              </p:cNvSpPr>
              <p:nvPr/>
            </p:nvSpPr>
            <p:spPr bwMode="auto">
              <a:xfrm>
                <a:off x="206829" y="3429000"/>
                <a:ext cx="838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000000"/>
                    </a:solidFill>
                    <a:cs typeface="Arial" charset="0"/>
                  </a:rPr>
                  <a:t>Tower </a:t>
                </a:r>
                <a:r>
                  <a:rPr lang="en-US" sz="900">
                    <a:solidFill>
                      <a:srgbClr val="000000"/>
                    </a:solidFill>
                    <a:cs typeface="Arial" charset="0"/>
                  </a:rPr>
                  <a:t>(.dat)</a:t>
                </a:r>
              </a:p>
            </p:txBody>
          </p:sp>
        </p:grpSp>
        <p:sp>
          <p:nvSpPr>
            <p:cNvPr id="5167" name="TextBox 159"/>
            <p:cNvSpPr txBox="1">
              <a:spLocks noChangeArrowheads="1"/>
            </p:cNvSpPr>
            <p:nvPr/>
          </p:nvSpPr>
          <p:spPr bwMode="auto">
            <a:xfrm>
              <a:off x="1099458" y="1600200"/>
              <a:ext cx="9144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cs typeface="Arial" charset="0"/>
                </a:rPr>
                <a:t>Blade(s)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cs typeface="Arial" charset="0"/>
                </a:rPr>
                <a:t>(.dat)</a:t>
              </a:r>
            </a:p>
          </p:txBody>
        </p:sp>
        <p:pic>
          <p:nvPicPr>
            <p:cNvPr id="51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1364343" y="1981200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7" name="Shape 166"/>
          <p:cNvCxnSpPr/>
          <p:nvPr/>
        </p:nvCxnSpPr>
        <p:spPr>
          <a:xfrm rot="16200000" flipH="1">
            <a:off x="3026569" y="2380456"/>
            <a:ext cx="228600" cy="344488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/>
          <p:nvPr/>
        </p:nvCxnSpPr>
        <p:spPr>
          <a:xfrm rot="5400000">
            <a:off x="3748882" y="2380456"/>
            <a:ext cx="228600" cy="344487"/>
          </a:xfrm>
          <a:prstGeom prst="bentConnector2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83" idx="2"/>
            <a:endCxn id="116" idx="0"/>
          </p:cNvCxnSpPr>
          <p:nvPr/>
        </p:nvCxnSpPr>
        <p:spPr>
          <a:xfrm rot="16200000" flipH="1">
            <a:off x="3733800" y="3048000"/>
            <a:ext cx="609600" cy="1066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rot="5400000">
            <a:off x="3835400" y="4318000"/>
            <a:ext cx="520700" cy="419100"/>
          </a:xfrm>
          <a:prstGeom prst="bentConnector3">
            <a:avLst>
              <a:gd name="adj1" fmla="val 69737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H="1">
            <a:off x="5134769" y="4161631"/>
            <a:ext cx="520700" cy="7318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4571207" y="4496594"/>
            <a:ext cx="457200" cy="1587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1" name="Group 363"/>
          <p:cNvGrpSpPr>
            <a:grpSpLocks/>
          </p:cNvGrpSpPr>
          <p:nvPr/>
        </p:nvGrpSpPr>
        <p:grpSpPr bwMode="auto">
          <a:xfrm>
            <a:off x="6019800" y="3657600"/>
            <a:ext cx="1676400" cy="804863"/>
            <a:chOff x="6553200" y="3505200"/>
            <a:chExt cx="1676400" cy="805254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6553200" y="4038859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0" name="TextBox 174"/>
            <p:cNvSpPr txBox="1">
              <a:spLocks noChangeArrowheads="1"/>
            </p:cNvSpPr>
            <p:nvPr/>
          </p:nvSpPr>
          <p:spPr bwMode="auto">
            <a:xfrm>
              <a:off x="6858000" y="3907971"/>
              <a:ext cx="1371600" cy="40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FAST-to-ADAMS Preprocessor</a:t>
              </a: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6553200" y="3849855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2" name="TextBox 17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Linearization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6553200" y="3657674"/>
              <a:ext cx="3429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4" name="TextBox 178"/>
            <p:cNvSpPr txBox="1">
              <a:spLocks noChangeArrowheads="1"/>
            </p:cNvSpPr>
            <p:nvPr/>
          </p:nvSpPr>
          <p:spPr bwMode="auto">
            <a:xfrm>
              <a:off x="6858000" y="3505200"/>
              <a:ext cx="13716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cs typeface="Arial" charset="0"/>
                </a:rPr>
                <a:t>Time Simulation</a:t>
              </a:r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 rot="10800000">
            <a:off x="6637338" y="2514600"/>
            <a:ext cx="574675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rot="10800000" flipV="1">
            <a:off x="3689350" y="2400300"/>
            <a:ext cx="1042988" cy="419100"/>
          </a:xfrm>
          <a:prstGeom prst="bentConnector3">
            <a:avLst>
              <a:gd name="adj1" fmla="val 16216"/>
            </a:avLst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38"/>
          <p:cNvSpPr/>
          <p:nvPr/>
        </p:nvSpPr>
        <p:spPr>
          <a:xfrm>
            <a:off x="4732338" y="1524000"/>
            <a:ext cx="2133600" cy="1752600"/>
          </a:xfrm>
          <a:prstGeom prst="rect">
            <a:avLst/>
          </a:prstGeom>
          <a:solidFill>
            <a:schemeClr val="tx1">
              <a:lumMod val="60000"/>
              <a:lumOff val="40000"/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210425" y="1524000"/>
            <a:ext cx="1828800" cy="1752600"/>
          </a:xfrm>
          <a:prstGeom prst="rect">
            <a:avLst/>
          </a:prstGeom>
          <a:solidFill>
            <a:schemeClr val="accent6">
              <a:alpha val="19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1143000" y="2819400"/>
            <a:ext cx="2209800" cy="1588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25908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200" y="1524000"/>
            <a:ext cx="1828800" cy="1752600"/>
          </a:xfrm>
          <a:prstGeom prst="rect">
            <a:avLst/>
          </a:prstGeom>
          <a:solidFill>
            <a:srgbClr val="C00000">
              <a:alpha val="19000"/>
            </a:srgb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2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11414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80781"/>
            <a:ext cx="762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Airfoil(s) 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cs typeface="Arial" charset="0"/>
              </a:rPr>
              <a:t>(.wnd,.bts)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fsm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.sum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(.opt)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42501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Element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(.elm)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702979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7912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715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2484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943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2484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9436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 </a:t>
            </a:r>
            <a:r>
              <a:rPr lang="en-US" sz="700" dirty="0" err="1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271488" y="254913"/>
            <a:ext cx="150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Additional </a:t>
            </a:r>
            <a:r>
              <a:rPr lang="en-US" sz="11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</a:rPr>
              <a:t>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 flipV="1">
            <a:off x="6878033" y="5600707"/>
            <a:ext cx="348117" cy="6452"/>
          </a:xfrm>
          <a:prstGeom prst="line">
            <a:avLst/>
          </a:prstGeom>
          <a:ln w="158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74"/>
          <p:cNvSpPr txBox="1">
            <a:spLocks noChangeArrowheads="1"/>
          </p:cNvSpPr>
          <p:nvPr/>
        </p:nvSpPr>
        <p:spPr bwMode="auto">
          <a:xfrm>
            <a:off x="7162800" y="5486400"/>
            <a:ext cx="144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 FAST v8.1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9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 bwMode="auto">
          <a:xfrm>
            <a:off x="6781800" y="5487934"/>
            <a:ext cx="1905000" cy="98906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50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SubDyn</a:t>
            </a:r>
            <a:r>
              <a:rPr lang="en-US" sz="1100" dirty="0">
                <a:solidFill>
                  <a:srgbClr val="0959A5"/>
                </a:solidFill>
              </a:rPr>
              <a:t/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Multi-Member</a:t>
            </a:r>
          </a:p>
          <a:p>
            <a:pPr algn="ctr"/>
            <a:r>
              <a:rPr lang="en-US" sz="1100" dirty="0" err="1">
                <a:solidFill>
                  <a:srgbClr val="0959A5"/>
                </a:solidFill>
              </a:rPr>
              <a:t>Substruct</a:t>
            </a:r>
            <a:r>
              <a:rPr lang="en-US" sz="1100" dirty="0">
                <a:solidFill>
                  <a:srgbClr val="0959A5"/>
                </a:solidFill>
              </a:rPr>
              <a:t>. </a:t>
            </a:r>
            <a:r>
              <a:rPr lang="en-US" sz="1100" dirty="0" err="1">
                <a:solidFill>
                  <a:srgbClr val="0959A5"/>
                </a:solidFill>
              </a:rPr>
              <a:t>Dyn</a:t>
            </a:r>
            <a:r>
              <a:rPr lang="en-US" sz="1100" dirty="0">
                <a:solidFill>
                  <a:srgbClr val="0959A5"/>
                </a:solidFill>
              </a:rPr>
              <a:t>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886200" y="930116"/>
            <a:ext cx="1214851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ElastoDyn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Structural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Dynamics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777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MAP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Mooring Statics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&amp; Dynamics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523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BeamDyn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Nonlinear FE</a:t>
            </a: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Blade Dynamics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692400" y="930116"/>
            <a:ext cx="1096963" cy="1767048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ServoDyn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>
                <a:solidFill>
                  <a:srgbClr val="0959A5"/>
                </a:solidFill>
              </a:rPr>
              <a:t>Control &amp;</a:t>
            </a:r>
            <a:br>
              <a:rPr lang="en-US" sz="1100" dirty="0">
                <a:solidFill>
                  <a:srgbClr val="0959A5"/>
                </a:solidFill>
              </a:rPr>
            </a:br>
            <a:r>
              <a:rPr lang="en-US" sz="1100" dirty="0">
                <a:solidFill>
                  <a:srgbClr val="0959A5"/>
                </a:solidFill>
              </a:rPr>
              <a:t>Electrical Drive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 rot="5400000">
            <a:off x="3825079" y="289721"/>
            <a:ext cx="1371603" cy="8716962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b" anchorCtr="1"/>
          <a:lstStyle/>
          <a:p>
            <a:pPr algn="ctr"/>
            <a:r>
              <a:rPr lang="en-US" sz="1800" b="1" dirty="0">
                <a:solidFill>
                  <a:srgbClr val="0959A5"/>
                </a:solidFill>
              </a:rPr>
              <a:t>FAST</a:t>
            </a:r>
          </a:p>
          <a:p>
            <a:pPr algn="ctr"/>
            <a:r>
              <a:rPr lang="en-US" sz="1200" dirty="0">
                <a:solidFill>
                  <a:srgbClr val="0959A5"/>
                </a:solidFill>
              </a:rPr>
              <a:t>Driver</a:t>
            </a:r>
            <a:endParaRPr lang="en-US" sz="1400" dirty="0">
              <a:solidFill>
                <a:srgbClr val="0959A5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2400" y="930116"/>
            <a:ext cx="1096963" cy="1767047"/>
          </a:xfrm>
          <a:prstGeom prst="rect">
            <a:avLst/>
          </a:prstGeom>
          <a:solidFill>
            <a:srgbClr val="FFFFCC"/>
          </a:solidFill>
          <a:ln w="635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>
                <a:solidFill>
                  <a:srgbClr val="0959A5"/>
                </a:solidFill>
              </a:rPr>
              <a:t>AeroDyn</a:t>
            </a: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Aerodynamics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371600" y="930116"/>
            <a:ext cx="1219200" cy="1767047"/>
          </a:xfrm>
          <a:prstGeom prst="rect">
            <a:avLst/>
          </a:prstGeom>
          <a:solidFill>
            <a:srgbClr val="FFFFCC"/>
          </a:solidFill>
          <a:ln w="63500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1400" b="1" dirty="0" err="1">
                <a:solidFill>
                  <a:srgbClr val="0959A5"/>
                </a:solidFill>
              </a:rPr>
              <a:t>HydroDyn</a:t>
            </a:r>
            <a:endParaRPr lang="en-US" sz="1400" b="1" dirty="0">
              <a:solidFill>
                <a:srgbClr val="0959A5"/>
              </a:solidFill>
            </a:endParaRPr>
          </a:p>
          <a:p>
            <a:pPr algn="ctr"/>
            <a:r>
              <a:rPr lang="en-US" sz="1100" dirty="0" smtClean="0">
                <a:solidFill>
                  <a:srgbClr val="0959A5"/>
                </a:solidFill>
              </a:rPr>
              <a:t>Hydrodynamics</a:t>
            </a:r>
            <a:br>
              <a:rPr lang="en-US" sz="1100" dirty="0" smtClean="0">
                <a:solidFill>
                  <a:srgbClr val="0959A5"/>
                </a:solidFill>
              </a:rPr>
            </a:br>
            <a:endParaRPr lang="en-US" sz="1100" dirty="0">
              <a:solidFill>
                <a:srgbClr val="0959A5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00880" y="2697163"/>
            <a:ext cx="1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945733" y="2697163"/>
            <a:ext cx="1814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0881" y="268708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266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8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0881" y="2702979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20881" y="2697163"/>
            <a:ext cx="0" cy="125272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11"/>
          <p:cNvGrpSpPr>
            <a:grpSpLocks/>
          </p:cNvGrpSpPr>
          <p:nvPr/>
        </p:nvGrpSpPr>
        <p:grpSpPr bwMode="auto">
          <a:xfrm>
            <a:off x="3657600" y="463703"/>
            <a:ext cx="838102" cy="838419"/>
            <a:chOff x="382052" y="3452817"/>
            <a:chExt cx="838200" cy="838200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610652" y="3833817"/>
              <a:ext cx="37737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162"/>
            <p:cNvSpPr txBox="1">
              <a:spLocks noChangeArrowheads="1"/>
            </p:cNvSpPr>
            <p:nvPr/>
          </p:nvSpPr>
          <p:spPr bwMode="auto">
            <a:xfrm>
              <a:off x="382052" y="3452817"/>
              <a:ext cx="83820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Tower 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sp>
        <p:nvSpPr>
          <p:cNvPr id="46" name="TextBox 159"/>
          <p:cNvSpPr txBox="1">
            <a:spLocks noChangeArrowheads="1"/>
          </p:cNvSpPr>
          <p:nvPr/>
        </p:nvSpPr>
        <p:spPr bwMode="auto">
          <a:xfrm>
            <a:off x="4545401" y="463705"/>
            <a:ext cx="788492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Blade(s)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dat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4684561" y="844803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hape 166"/>
          <p:cNvCxnSpPr>
            <a:endCxn id="75" idx="1"/>
          </p:cNvCxnSpPr>
          <p:nvPr/>
        </p:nvCxnSpPr>
        <p:spPr>
          <a:xfrm>
            <a:off x="4034250" y="1295400"/>
            <a:ext cx="309221" cy="270154"/>
          </a:xfrm>
          <a:prstGeom prst="bentConnector3">
            <a:avLst>
              <a:gd name="adj1" fmla="val 4411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167"/>
          <p:cNvCxnSpPr>
            <a:endCxn id="75" idx="3"/>
          </p:cNvCxnSpPr>
          <p:nvPr/>
        </p:nvCxnSpPr>
        <p:spPr>
          <a:xfrm rot="5400000">
            <a:off x="4683568" y="1332633"/>
            <a:ext cx="270153" cy="19568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092574" y="4055683"/>
            <a:ext cx="838102" cy="796706"/>
            <a:chOff x="4114898" y="3775294"/>
            <a:chExt cx="838102" cy="79670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4343471" y="377529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64"/>
            <p:cNvSpPr txBox="1">
              <a:spLocks noChangeArrowheads="1"/>
            </p:cNvSpPr>
            <p:nvPr/>
          </p:nvSpPr>
          <p:spPr bwMode="auto">
            <a:xfrm>
              <a:off x="4114898" y="415639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fst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3643" y="1336894"/>
            <a:ext cx="838102" cy="796706"/>
            <a:chOff x="283643" y="1082554"/>
            <a:chExt cx="838102" cy="796706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ipt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114898" y="1336894"/>
            <a:ext cx="838102" cy="796706"/>
            <a:chOff x="283643" y="1082554"/>
            <a:chExt cx="838102" cy="796706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7712" y="1336894"/>
            <a:ext cx="838102" cy="796706"/>
            <a:chOff x="283643" y="1082554"/>
            <a:chExt cx="838102" cy="796706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28496" y="1336894"/>
            <a:ext cx="838102" cy="796706"/>
            <a:chOff x="283643" y="1082554"/>
            <a:chExt cx="838102" cy="796706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61830" y="1336894"/>
            <a:ext cx="838102" cy="796706"/>
            <a:chOff x="283643" y="1082554"/>
            <a:chExt cx="838102" cy="796706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31830" y="1336894"/>
            <a:ext cx="838102" cy="796706"/>
            <a:chOff x="283643" y="1082554"/>
            <a:chExt cx="838102" cy="796706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901830" y="1336894"/>
            <a:ext cx="838102" cy="796706"/>
            <a:chOff x="283643" y="1082554"/>
            <a:chExt cx="838102" cy="796706"/>
          </a:xfrm>
        </p:grpSpPr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12216" y="1082554"/>
              <a:ext cx="377329" cy="45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64"/>
            <p:cNvSpPr txBox="1">
              <a:spLocks noChangeArrowheads="1"/>
            </p:cNvSpPr>
            <p:nvPr/>
          </p:nvSpPr>
          <p:spPr bwMode="auto">
            <a:xfrm>
              <a:off x="283643" y="1463653"/>
              <a:ext cx="838102" cy="4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Primary 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 smtClean="0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 smtClean="0">
                  <a:solidFill>
                    <a:srgbClr val="000000"/>
                  </a:solidFill>
                  <a:cs typeface="Arial" charset="0"/>
                </a:rPr>
                <a:t>)</a:t>
              </a:r>
              <a:endParaRPr lang="en-US" sz="9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22365" y="152400"/>
            <a:ext cx="838030" cy="851335"/>
            <a:chOff x="5057142" y="431462"/>
            <a:chExt cx="838030" cy="851335"/>
          </a:xfrm>
        </p:grpSpPr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35"/>
            <a:stretch>
              <a:fillRect/>
            </a:stretch>
          </p:blipFill>
          <p:spPr bwMode="auto">
            <a:xfrm>
              <a:off x="5287509" y="825523"/>
              <a:ext cx="377296" cy="457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TextBox 101"/>
            <p:cNvSpPr txBox="1">
              <a:spLocks noChangeArrowheads="1"/>
            </p:cNvSpPr>
            <p:nvPr/>
          </p:nvSpPr>
          <p:spPr bwMode="auto">
            <a:xfrm>
              <a:off x="5057142" y="431462"/>
              <a:ext cx="838030" cy="41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cs typeface="Arial" charset="0"/>
                </a:rPr>
                <a:t>Furling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(.</a:t>
              </a:r>
              <a:r>
                <a:rPr lang="en-US" sz="900" dirty="0" err="1">
                  <a:solidFill>
                    <a:srgbClr val="000000"/>
                  </a:solidFill>
                  <a:cs typeface="Arial" charset="0"/>
                </a:rPr>
                <a:t>dat</a:t>
              </a:r>
              <a:r>
                <a:rPr lang="en-US" sz="900" dirty="0">
                  <a:solidFill>
                    <a:srgbClr val="000000"/>
                  </a:solidFill>
                  <a:cs typeface="Arial" charset="0"/>
                </a:rPr>
                <a:t>)</a:t>
              </a:r>
            </a:p>
          </p:txBody>
        </p:sp>
      </p:grpSp>
      <p:cxnSp>
        <p:nvCxnSpPr>
          <p:cNvPr id="105" name="Shape 166"/>
          <p:cNvCxnSpPr/>
          <p:nvPr/>
        </p:nvCxnSpPr>
        <p:spPr>
          <a:xfrm>
            <a:off x="4493626" y="1005840"/>
            <a:ext cx="0" cy="3657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228573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2"/>
          <p:cNvSpPr txBox="1">
            <a:spLocks noChangeArrowheads="1"/>
          </p:cNvSpPr>
          <p:nvPr/>
        </p:nvSpPr>
        <p:spPr bwMode="auto">
          <a:xfrm>
            <a:off x="0" y="304800"/>
            <a:ext cx="7982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 AeroDyn 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1" name="TextBox 109"/>
          <p:cNvSpPr txBox="1">
            <a:spLocks noChangeArrowheads="1"/>
          </p:cNvSpPr>
          <p:nvPr/>
        </p:nvSpPr>
        <p:spPr bwMode="auto">
          <a:xfrm>
            <a:off x="533400" y="380781"/>
            <a:ext cx="914293" cy="4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Wind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(.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wnd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,.</a:t>
            </a:r>
            <a:r>
              <a:rPr lang="en-US" sz="900" dirty="0" err="1">
                <a:solidFill>
                  <a:srgbClr val="000000"/>
                </a:solidFill>
                <a:cs typeface="Arial" charset="0"/>
              </a:rPr>
              <a:t>bts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798254" y="761881"/>
            <a:ext cx="377329" cy="45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hape 166"/>
          <p:cNvCxnSpPr>
            <a:endCxn id="65" idx="1"/>
          </p:cNvCxnSpPr>
          <p:nvPr/>
        </p:nvCxnSpPr>
        <p:spPr>
          <a:xfrm rot="16200000" flipH="1">
            <a:off x="270395" y="1323732"/>
            <a:ext cx="329031" cy="154611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hape 166"/>
          <p:cNvCxnSpPr>
            <a:endCxn id="65" idx="3"/>
          </p:cNvCxnSpPr>
          <p:nvPr/>
        </p:nvCxnSpPr>
        <p:spPr>
          <a:xfrm rot="5400000">
            <a:off x="778882" y="1329863"/>
            <a:ext cx="346354" cy="125028"/>
          </a:xfrm>
          <a:prstGeom prst="bentConnector2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ocument"/>
          <p:cNvSpPr>
            <a:spLocks noChangeAspect="1" noEditPoints="1" noChangeArrowheads="1"/>
          </p:cNvSpPr>
          <p:nvPr/>
        </p:nvSpPr>
        <p:spPr bwMode="auto">
          <a:xfrm>
            <a:off x="3805985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(.sum)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29" name="Document"/>
          <p:cNvSpPr>
            <a:spLocks noChangeAspect="1" noEditPoints="1" noChangeArrowheads="1"/>
          </p:cNvSpPr>
          <p:nvPr/>
        </p:nvSpPr>
        <p:spPr bwMode="auto">
          <a:xfrm>
            <a:off x="4589729" y="5628654"/>
            <a:ext cx="541331" cy="77724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(.out, 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outb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30" name="Document"/>
          <p:cNvSpPr>
            <a:spLocks noChangeAspect="1" noEditPoints="1" noChangeArrowheads="1"/>
          </p:cNvSpPr>
          <p:nvPr/>
        </p:nvSpPr>
        <p:spPr bwMode="auto">
          <a:xfrm>
            <a:off x="39101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31" name="Document"/>
          <p:cNvSpPr>
            <a:spLocks noChangeAspect="1" noEditPoints="1" noChangeArrowheads="1"/>
          </p:cNvSpPr>
          <p:nvPr/>
        </p:nvSpPr>
        <p:spPr bwMode="auto">
          <a:xfrm>
            <a:off x="457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ElastoDyn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2" name="Shape 166"/>
          <p:cNvCxnSpPr>
            <a:endCxn id="131" idx="2"/>
          </p:cNvCxnSpPr>
          <p:nvPr/>
        </p:nvCxnSpPr>
        <p:spPr>
          <a:xfrm>
            <a:off x="48257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166"/>
          <p:cNvCxnSpPr/>
          <p:nvPr/>
        </p:nvCxnSpPr>
        <p:spPr>
          <a:xfrm>
            <a:off x="4146643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ocument"/>
          <p:cNvSpPr>
            <a:spLocks noChangeAspect="1" noEditPoints="1" noChangeArrowheads="1"/>
          </p:cNvSpPr>
          <p:nvPr/>
        </p:nvSpPr>
        <p:spPr bwMode="auto">
          <a:xfrm>
            <a:off x="3276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39" name="Shape 166"/>
          <p:cNvCxnSpPr>
            <a:endCxn id="138" idx="2"/>
          </p:cNvCxnSpPr>
          <p:nvPr/>
        </p:nvCxnSpPr>
        <p:spPr>
          <a:xfrm>
            <a:off x="3530330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ocument"/>
          <p:cNvSpPr>
            <a:spLocks noChangeAspect="1" noEditPoints="1" noChangeArrowheads="1"/>
          </p:cNvSpPr>
          <p:nvPr/>
        </p:nvSpPr>
        <p:spPr bwMode="auto">
          <a:xfrm>
            <a:off x="2667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ServoDyn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7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.sum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/>
            <a:endParaRPr lang="en-US" sz="1050" dirty="0"/>
          </a:p>
        </p:txBody>
      </p:sp>
      <p:cxnSp>
        <p:nvCxnSpPr>
          <p:cNvPr id="141" name="Shape 166"/>
          <p:cNvCxnSpPr/>
          <p:nvPr/>
        </p:nvCxnSpPr>
        <p:spPr>
          <a:xfrm>
            <a:off x="2903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166"/>
          <p:cNvCxnSpPr/>
          <p:nvPr/>
        </p:nvCxnSpPr>
        <p:spPr>
          <a:xfrm>
            <a:off x="4868198" y="5334004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166"/>
          <p:cNvCxnSpPr/>
          <p:nvPr/>
        </p:nvCxnSpPr>
        <p:spPr>
          <a:xfrm>
            <a:off x="4092574" y="5334004"/>
            <a:ext cx="0" cy="30786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"/>
          <p:cNvSpPr>
            <a:spLocks noChangeAspect="1" noEditPoints="1" noChangeArrowheads="1"/>
          </p:cNvSpPr>
          <p:nvPr/>
        </p:nvSpPr>
        <p:spPr bwMode="auto">
          <a:xfrm>
            <a:off x="15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(.opt)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6" name="Shape 166"/>
          <p:cNvCxnSpPr/>
          <p:nvPr/>
        </p:nvCxnSpPr>
        <p:spPr>
          <a:xfrm>
            <a:off x="3889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Document"/>
          <p:cNvSpPr>
            <a:spLocks noChangeAspect="1" noEditPoints="1" noChangeArrowheads="1"/>
          </p:cNvSpPr>
          <p:nvPr/>
        </p:nvSpPr>
        <p:spPr bwMode="auto">
          <a:xfrm>
            <a:off x="76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/>
              <a:t>Element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(.elm)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48" name="Shape 166"/>
          <p:cNvCxnSpPr/>
          <p:nvPr/>
        </p:nvCxnSpPr>
        <p:spPr>
          <a:xfrm>
            <a:off x="998531" y="2667000"/>
            <a:ext cx="0" cy="342265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 bwMode="auto">
          <a:xfrm flipV="1">
            <a:off x="6860403" y="5638800"/>
            <a:ext cx="348117" cy="6452"/>
          </a:xfrm>
          <a:prstGeom prst="line">
            <a:avLst/>
          </a:prstGeom>
          <a:ln w="1587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74"/>
          <p:cNvSpPr txBox="1">
            <a:spLocks noChangeArrowheads="1"/>
          </p:cNvSpPr>
          <p:nvPr/>
        </p:nvSpPr>
        <p:spPr bwMode="auto">
          <a:xfrm>
            <a:off x="7162800" y="55626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Not yet implemented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9" name="Document"/>
          <p:cNvSpPr>
            <a:spLocks noChangeAspect="1" noEditPoints="1" noChangeArrowheads="1"/>
          </p:cNvSpPr>
          <p:nvPr/>
        </p:nvSpPr>
        <p:spPr bwMode="auto">
          <a:xfrm>
            <a:off x="6991753" y="6096000"/>
            <a:ext cx="159215" cy="228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sp>
        <p:nvSpPr>
          <p:cNvPr id="160" name="TextBox 174"/>
          <p:cNvSpPr txBox="1">
            <a:spLocks noChangeArrowheads="1"/>
          </p:cNvSpPr>
          <p:nvPr/>
        </p:nvSpPr>
        <p:spPr bwMode="auto">
          <a:xfrm>
            <a:off x="7162800" y="57912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Input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61" name="TextBox 174"/>
          <p:cNvSpPr txBox="1">
            <a:spLocks noChangeArrowheads="1"/>
          </p:cNvSpPr>
          <p:nvPr/>
        </p:nvSpPr>
        <p:spPr bwMode="auto">
          <a:xfrm>
            <a:off x="7162800" y="6096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cs typeface="Arial" charset="0"/>
              </a:rPr>
              <a:t>Output file</a:t>
            </a:r>
            <a:endParaRPr lang="en-US" sz="10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6977052" y="5791200"/>
            <a:ext cx="188616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Document"/>
          <p:cNvSpPr>
            <a:spLocks noChangeAspect="1" noEditPoints="1" noChangeArrowheads="1"/>
          </p:cNvSpPr>
          <p:nvPr/>
        </p:nvSpPr>
        <p:spPr bwMode="auto">
          <a:xfrm>
            <a:off x="13716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</a:t>
            </a:r>
            <a:r>
              <a:rPr lang="en-US" sz="7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94" name="Document"/>
          <p:cNvSpPr>
            <a:spLocks noChangeAspect="1" noEditPoints="1" noChangeArrowheads="1"/>
          </p:cNvSpPr>
          <p:nvPr/>
        </p:nvSpPr>
        <p:spPr bwMode="auto">
          <a:xfrm>
            <a:off x="2033488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700" dirty="0">
                <a:solidFill>
                  <a:srgbClr val="000000"/>
                </a:solidFill>
                <a:cs typeface="Arial" charset="0"/>
              </a:rPr>
              <a:t>_ </a:t>
            </a:r>
            <a:r>
              <a:rPr lang="en-US" sz="700" dirty="0" err="1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97" name="Shape 166"/>
          <p:cNvCxnSpPr>
            <a:endCxn id="94" idx="2"/>
          </p:cNvCxnSpPr>
          <p:nvPr/>
        </p:nvCxnSpPr>
        <p:spPr>
          <a:xfrm>
            <a:off x="2287218" y="2697163"/>
            <a:ext cx="0" cy="307860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166"/>
          <p:cNvCxnSpPr/>
          <p:nvPr/>
        </p:nvCxnSpPr>
        <p:spPr>
          <a:xfrm>
            <a:off x="16081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5"/>
          <a:stretch>
            <a:fillRect/>
          </a:stretch>
        </p:blipFill>
        <p:spPr bwMode="auto">
          <a:xfrm>
            <a:off x="1754367" y="622661"/>
            <a:ext cx="377296" cy="45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524000" y="131802"/>
            <a:ext cx="8302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Additional</a:t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err="1" smtClean="0">
                <a:solidFill>
                  <a:srgbClr val="000000"/>
                </a:solidFill>
                <a:cs typeface="Arial" charset="0"/>
              </a:rPr>
              <a:t>HydroDyn</a:t>
            </a: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input files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0" name="Shape 166"/>
          <p:cNvCxnSpPr>
            <a:endCxn id="81" idx="0"/>
          </p:cNvCxnSpPr>
          <p:nvPr/>
        </p:nvCxnSpPr>
        <p:spPr>
          <a:xfrm flipH="1">
            <a:off x="1945734" y="1084123"/>
            <a:ext cx="1813" cy="2527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cument"/>
          <p:cNvSpPr>
            <a:spLocks noChangeAspect="1" noEditPoints="1" noChangeArrowheads="1"/>
          </p:cNvSpPr>
          <p:nvPr/>
        </p:nvSpPr>
        <p:spPr bwMode="auto">
          <a:xfrm>
            <a:off x="77724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br>
              <a:rPr lang="en-US" sz="950" dirty="0" smtClean="0"/>
            </a:br>
            <a:r>
              <a:rPr lang="en-US" sz="950" dirty="0" smtClean="0"/>
              <a:t>(summary</a:t>
            </a:r>
            <a:br>
              <a:rPr lang="en-US" sz="950" dirty="0" smtClean="0"/>
            </a:br>
            <a:r>
              <a:rPr lang="en-US" sz="950" dirty="0" smtClean="0"/>
              <a:t>.map)</a:t>
            </a:r>
            <a:endParaRPr lang="en-US" sz="950" dirty="0"/>
          </a:p>
        </p:txBody>
      </p:sp>
      <p:cxnSp>
        <p:nvCxnSpPr>
          <p:cNvPr id="107" name="Shape 166"/>
          <p:cNvCxnSpPr/>
          <p:nvPr/>
        </p:nvCxnSpPr>
        <p:spPr>
          <a:xfrm>
            <a:off x="80089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ocument"/>
          <p:cNvSpPr>
            <a:spLocks noChangeAspect="1" noEditPoints="1" noChangeArrowheads="1"/>
          </p:cNvSpPr>
          <p:nvPr/>
        </p:nvSpPr>
        <p:spPr bwMode="auto">
          <a:xfrm>
            <a:off x="6448624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Summary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 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_SD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cs typeface="Arial" charset="0"/>
              </a:rPr>
              <a:t>sum)</a:t>
            </a:r>
          </a:p>
          <a:p>
            <a:pPr algn="ctr"/>
            <a:endParaRPr lang="en-US" sz="1050" dirty="0"/>
          </a:p>
        </p:txBody>
      </p:sp>
      <p:sp>
        <p:nvSpPr>
          <p:cNvPr id="109" name="Document"/>
          <p:cNvSpPr>
            <a:spLocks noChangeAspect="1" noEditPoints="1" noChangeArrowheads="1"/>
          </p:cNvSpPr>
          <p:nvPr/>
        </p:nvSpPr>
        <p:spPr bwMode="auto">
          <a:xfrm>
            <a:off x="7110512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/>
              <a:t>Time </a:t>
            </a:r>
            <a:br>
              <a:rPr lang="en-US" sz="1000" dirty="0" smtClean="0"/>
            </a:br>
            <a:r>
              <a:rPr lang="en-US" sz="1000" dirty="0" smtClean="0"/>
              <a:t>Series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( </a:t>
            </a:r>
            <a:r>
              <a:rPr lang="en-US" sz="700" dirty="0" smtClean="0">
                <a:solidFill>
                  <a:srgbClr val="000000"/>
                </a:solidFill>
                <a:cs typeface="Arial" charset="0"/>
              </a:rPr>
              <a:t>_SD</a:t>
            </a:r>
            <a:r>
              <a:rPr lang="en-US" sz="400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400" dirty="0" smtClean="0">
                <a:solidFill>
                  <a:srgbClr val="000000"/>
                </a:solidFill>
                <a:cs typeface="Arial" charset="0"/>
              </a:rPr>
            </a:br>
            <a:r>
              <a:rPr lang="en-US" sz="900" dirty="0" smtClean="0">
                <a:solidFill>
                  <a:srgbClr val="000000"/>
                </a:solidFill>
                <a:cs typeface="Arial" charset="0"/>
              </a:rPr>
              <a:t>.out)</a:t>
            </a:r>
            <a:endParaRPr lang="en-US" sz="900" dirty="0">
              <a:solidFill>
                <a:srgbClr val="000000"/>
              </a:solidFill>
              <a:cs typeface="Arial" charset="0"/>
            </a:endParaRPr>
          </a:p>
          <a:p>
            <a:pPr algn="ctr"/>
            <a:endParaRPr lang="en-US" sz="1050" dirty="0"/>
          </a:p>
        </p:txBody>
      </p:sp>
      <p:cxnSp>
        <p:nvCxnSpPr>
          <p:cNvPr id="110" name="Shape 166"/>
          <p:cNvCxnSpPr>
            <a:endCxn id="109" idx="2"/>
          </p:cNvCxnSpPr>
          <p:nvPr/>
        </p:nvCxnSpPr>
        <p:spPr>
          <a:xfrm>
            <a:off x="7364242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66"/>
          <p:cNvCxnSpPr/>
          <p:nvPr/>
        </p:nvCxnSpPr>
        <p:spPr>
          <a:xfrm>
            <a:off x="6694382" y="2696715"/>
            <a:ext cx="0" cy="332248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ocument"/>
          <p:cNvSpPr>
            <a:spLocks noChangeAspect="1" noEditPoints="1" noChangeArrowheads="1"/>
          </p:cNvSpPr>
          <p:nvPr/>
        </p:nvSpPr>
        <p:spPr bwMode="auto">
          <a:xfrm>
            <a:off x="8382000" y="3002280"/>
            <a:ext cx="509488" cy="73152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50" dirty="0" smtClean="0"/>
              <a:t>Time</a:t>
            </a:r>
            <a:br>
              <a:rPr lang="en-US" sz="950" dirty="0" smtClean="0"/>
            </a:br>
            <a:r>
              <a:rPr lang="en-US" sz="950" dirty="0" smtClean="0"/>
              <a:t>Series</a:t>
            </a:r>
            <a:br>
              <a:rPr lang="en-US" sz="950" dirty="0" smtClean="0"/>
            </a:br>
            <a:r>
              <a:rPr lang="en-US" sz="950" dirty="0" smtClean="0"/>
              <a:t>(</a:t>
            </a:r>
            <a:r>
              <a:rPr lang="en-US" sz="950" dirty="0" err="1" smtClean="0"/>
              <a:t>map.out</a:t>
            </a:r>
            <a:r>
              <a:rPr lang="en-US" sz="950" dirty="0" smtClean="0"/>
              <a:t>)</a:t>
            </a:r>
            <a:endParaRPr lang="en-US" sz="950" dirty="0"/>
          </a:p>
        </p:txBody>
      </p:sp>
      <p:cxnSp>
        <p:nvCxnSpPr>
          <p:cNvPr id="115" name="Shape 166"/>
          <p:cNvCxnSpPr/>
          <p:nvPr/>
        </p:nvCxnSpPr>
        <p:spPr>
          <a:xfrm>
            <a:off x="8618531" y="2702979"/>
            <a:ext cx="0" cy="302044"/>
          </a:xfrm>
          <a:prstGeom prst="straightConnector1">
            <a:avLst/>
          </a:prstGeom>
          <a:ln w="15875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07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5263"/>
            <a:ext cx="9017000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957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C9E"/>
      </a:accent1>
      <a:accent2>
        <a:srgbClr val="F3BF00"/>
      </a:accent2>
      <a:accent3>
        <a:srgbClr val="FFFFFF"/>
      </a:accent3>
      <a:accent4>
        <a:srgbClr val="000000"/>
      </a:accent4>
      <a:accent5>
        <a:srgbClr val="AAB5CC"/>
      </a:accent5>
      <a:accent6>
        <a:srgbClr val="DCAD00"/>
      </a:accent6>
      <a:hlink>
        <a:srgbClr val="005C9E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AA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312</Words>
  <Application>Microsoft Office PowerPoint</Application>
  <PresentationFormat>On-screen Show (4:3)</PresentationFormat>
  <Paragraphs>142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Blank Presentation</vt:lpstr>
      <vt:lpstr>1_Blank Presentation</vt:lpstr>
      <vt:lpstr>Input &amp; Output Files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Jonkman</dc:creator>
  <cp:lastModifiedBy>Bonnie Jonkman</cp:lastModifiedBy>
  <cp:revision>30</cp:revision>
  <dcterms:created xsi:type="dcterms:W3CDTF">2013-04-03T16:31:26Z</dcterms:created>
  <dcterms:modified xsi:type="dcterms:W3CDTF">2013-11-04T19:15:58Z</dcterms:modified>
</cp:coreProperties>
</file>