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36"/>
  </p:notesMasterIdLst>
  <p:handoutMasterIdLst>
    <p:handoutMasterId r:id="rId37"/>
  </p:handoutMasterIdLst>
  <p:sldIdLst>
    <p:sldId id="442" r:id="rId2"/>
    <p:sldId id="299" r:id="rId3"/>
    <p:sldId id="407" r:id="rId4"/>
    <p:sldId id="409" r:id="rId5"/>
    <p:sldId id="410" r:id="rId6"/>
    <p:sldId id="412" r:id="rId7"/>
    <p:sldId id="435" r:id="rId8"/>
    <p:sldId id="413" r:id="rId9"/>
    <p:sldId id="414" r:id="rId10"/>
    <p:sldId id="434" r:id="rId11"/>
    <p:sldId id="416" r:id="rId12"/>
    <p:sldId id="418" r:id="rId13"/>
    <p:sldId id="419" r:id="rId14"/>
    <p:sldId id="420" r:id="rId15"/>
    <p:sldId id="421" r:id="rId16"/>
    <p:sldId id="426" r:id="rId17"/>
    <p:sldId id="423" r:id="rId18"/>
    <p:sldId id="424" r:id="rId19"/>
    <p:sldId id="441" r:id="rId20"/>
    <p:sldId id="425" r:id="rId21"/>
    <p:sldId id="439" r:id="rId22"/>
    <p:sldId id="427" r:id="rId23"/>
    <p:sldId id="429" r:id="rId24"/>
    <p:sldId id="440" r:id="rId25"/>
    <p:sldId id="443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451" r:id="rId34"/>
    <p:sldId id="298" r:id="rId35"/>
  </p:sldIdLst>
  <p:sldSz cx="9144000" cy="6858000" type="screen4x3"/>
  <p:notesSz cx="6858000" cy="9144000"/>
  <p:defaultTextStyle>
    <a:defPPr>
      <a:defRPr lang="ar-SA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744" autoAdjust="0"/>
  </p:normalViewPr>
  <p:slideViewPr>
    <p:cSldViewPr>
      <p:cViewPr>
        <p:scale>
          <a:sx n="60" d="100"/>
          <a:sy n="60" d="100"/>
        </p:scale>
        <p:origin x="-15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3C22C33-879D-4CD0-A2E8-C23923EAC56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68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4DFF36D-BA94-4D39-9DD4-738D67F7DFE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85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18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6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. You need to declare the parameter to be of </a:t>
            </a:r>
            <a:r>
              <a:rPr lang="en-US" dirty="0" err="1"/>
              <a:t>typeOracleDbType.RefCursor</a:t>
            </a:r>
            <a:r>
              <a:rPr lang="en-US" dirty="0"/>
              <a:t>,  the direction is set to output. </a:t>
            </a:r>
          </a:p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31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41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/*  To read a result set from a REF cursor, you only need to add a REF cursor output parameter to the </a:t>
            </a:r>
            <a:r>
              <a:rPr lang="en-US" dirty="0" err="1"/>
              <a:t>OracleCommand</a:t>
            </a:r>
            <a:r>
              <a:rPr lang="en-US" dirty="0"/>
              <a:t> object. When you run the </a:t>
            </a:r>
            <a:r>
              <a:rPr lang="en-US" dirty="0" err="1"/>
              <a:t>ExecuteDataReader</a:t>
            </a:r>
            <a:r>
              <a:rPr lang="en-US" dirty="0"/>
              <a:t>() method on this </a:t>
            </a:r>
            <a:r>
              <a:rPr lang="en-US" dirty="0" err="1"/>
              <a:t>OracleCommand</a:t>
            </a:r>
            <a:r>
              <a:rPr lang="en-US" dirty="0"/>
              <a:t> object, it will create and return an OracleDataReader object that internally maps to the result set referenced by the REF cursor.*/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	</a:t>
            </a:r>
          </a:p>
          <a:p>
            <a:pPr algn="l" rtl="0"/>
            <a:r>
              <a:rPr lang="en-US" dirty="0"/>
              <a:t>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90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36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25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7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5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/>
              <a:t>If table rentals has no rows, the output parameter value will be evaluated to  null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/>
              <a:t>In this case, try to convert the null value to int32 will throw an exception. Therefore we need to handle it between try and 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38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79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defTabSz="433999" rtl="0" eaLnBrk="1" hangingPunct="1">
              <a:tabLst>
                <a:tab pos="479173" algn="l"/>
              </a:tabLst>
            </a:pPr>
            <a:r>
              <a:rPr lang="en-US" dirty="0">
                <a:cs typeface="Arial" pitchFamily="34" charset="0"/>
              </a:rPr>
              <a:t>Syntax for Creating Procedures</a:t>
            </a:r>
          </a:p>
          <a:p>
            <a:pPr marL="122617" lvl="1" algn="l" defTabSz="433999" rtl="0" eaLnBrk="1" hangingPunct="1">
              <a:tabLst>
                <a:tab pos="479173" algn="l"/>
              </a:tabLst>
            </a:pPr>
            <a:r>
              <a:rPr lang="en-US" dirty="0">
                <a:cs typeface="Arial" pitchFamily="34" charset="0"/>
              </a:rPr>
              <a:t>- You create new procedures with the </a:t>
            </a:r>
            <a:r>
              <a:rPr lang="en-US" dirty="0">
                <a:latin typeface="Courier New" pitchFamily="49" charset="0"/>
                <a:cs typeface="Arial" pitchFamily="34" charset="0"/>
              </a:rPr>
              <a:t>CREATE</a:t>
            </a:r>
            <a:r>
              <a:rPr lang="en-US" dirty="0">
                <a:solidFill>
                  <a:srgbClr val="FC0128"/>
                </a:solidFill>
                <a:cs typeface="Arial" pitchFamily="34" charset="0"/>
              </a:rPr>
              <a:t> </a:t>
            </a:r>
            <a:r>
              <a:rPr lang="en-US" dirty="0">
                <a:latin typeface="Courier New" pitchFamily="49" charset="0"/>
                <a:cs typeface="Arial" pitchFamily="34" charset="0"/>
              </a:rPr>
              <a:t>PROCEDURE</a:t>
            </a:r>
            <a:r>
              <a:rPr lang="en-US" dirty="0">
                <a:solidFill>
                  <a:srgbClr val="FC0128"/>
                </a:solidFill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statement, which may declare a list of parameters and must define the actions to be performed by the standard PL/SQL block. The </a:t>
            </a:r>
            <a:r>
              <a:rPr lang="en-US" dirty="0">
                <a:latin typeface="Courier New" pitchFamily="49" charset="0"/>
                <a:cs typeface="Arial" pitchFamily="34" charset="0"/>
              </a:rPr>
              <a:t>CREATE</a:t>
            </a:r>
            <a:r>
              <a:rPr lang="en-US" dirty="0">
                <a:cs typeface="Arial" pitchFamily="34" charset="0"/>
              </a:rPr>
              <a:t> clause enables you to create stand-alone procedures that are stored in an Oracle database.</a:t>
            </a:r>
          </a:p>
          <a:p>
            <a:pPr marL="472720" lvl="2" indent="-227487" algn="l" defTabSz="433999" rtl="0" eaLnBrk="1" hangingPunct="1">
              <a:spcBef>
                <a:spcPct val="15000"/>
              </a:spcBef>
              <a:buClr>
                <a:schemeClr val="tx2"/>
              </a:buClr>
              <a:tabLst>
                <a:tab pos="479173" algn="l"/>
              </a:tabLst>
            </a:pPr>
            <a:endParaRPr lang="en-US" dirty="0">
              <a:cs typeface="Arial" pitchFamily="34" charset="0"/>
            </a:endParaRPr>
          </a:p>
          <a:p>
            <a:pPr marL="472720" lvl="2" indent="-227487" algn="l" defTabSz="433999" rtl="0" eaLnBrk="1" hangingPunct="1">
              <a:spcBef>
                <a:spcPct val="15000"/>
              </a:spcBef>
              <a:buClr>
                <a:schemeClr val="tx2"/>
              </a:buClr>
              <a:tabLst>
                <a:tab pos="479173" algn="l"/>
              </a:tabLst>
            </a:pPr>
            <a:r>
              <a:rPr lang="en-US" dirty="0">
                <a:cs typeface="Arial" pitchFamily="34" charset="0"/>
              </a:rPr>
              <a:t>-</a:t>
            </a:r>
            <a:r>
              <a:rPr lang="en-US" baseline="0" dirty="0"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PL/SQL blocks start with </a:t>
            </a:r>
            <a:r>
              <a:rPr lang="en-US" dirty="0">
                <a:latin typeface="Courier New" pitchFamily="49" charset="0"/>
                <a:cs typeface="Arial" pitchFamily="34" charset="0"/>
              </a:rPr>
              <a:t>BEGIN</a:t>
            </a:r>
            <a:r>
              <a:rPr lang="en-US" dirty="0">
                <a:cs typeface="Arial" pitchFamily="34" charset="0"/>
              </a:rPr>
              <a:t>, optionally preceded by the declaration of local variables. PL/SQL blocks end with either </a:t>
            </a:r>
            <a:r>
              <a:rPr lang="en-US" dirty="0">
                <a:latin typeface="Courier New" pitchFamily="49" charset="0"/>
                <a:cs typeface="Arial" pitchFamily="34" charset="0"/>
              </a:rPr>
              <a:t>END</a:t>
            </a:r>
            <a:r>
              <a:rPr lang="en-US" dirty="0">
                <a:cs typeface="Arial" pitchFamily="34" charset="0"/>
              </a:rPr>
              <a:t> or </a:t>
            </a:r>
            <a:r>
              <a:rPr lang="en-US" dirty="0">
                <a:latin typeface="Courier New" pitchFamily="49" charset="0"/>
                <a:cs typeface="Arial" pitchFamily="34" charset="0"/>
              </a:rPr>
              <a:t>END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i="1" dirty="0" err="1">
                <a:latin typeface="Courier New" pitchFamily="49" charset="0"/>
                <a:cs typeface="Arial" pitchFamily="34" charset="0"/>
              </a:rPr>
              <a:t>procedure_name</a:t>
            </a:r>
            <a:r>
              <a:rPr lang="en-US" dirty="0">
                <a:cs typeface="Arial" pitchFamily="34" charset="0"/>
              </a:rPr>
              <a:t>.</a:t>
            </a:r>
          </a:p>
          <a:p>
            <a:pPr marL="472720" lvl="2" indent="-227487" algn="l" defTabSz="433999" rtl="0" eaLnBrk="1" hangingPunct="1">
              <a:spcBef>
                <a:spcPct val="15000"/>
              </a:spcBef>
              <a:buClr>
                <a:schemeClr val="tx2"/>
              </a:buClr>
              <a:tabLst>
                <a:tab pos="479173" algn="l"/>
              </a:tabLst>
            </a:pPr>
            <a:endParaRPr lang="en-US" dirty="0">
              <a:cs typeface="Arial" pitchFamily="34" charset="0"/>
            </a:endParaRPr>
          </a:p>
          <a:p>
            <a:pPr marL="472720" lvl="2" indent="-227487" algn="l" defTabSz="433999" rtl="0" eaLnBrk="1" hangingPunct="1">
              <a:spcBef>
                <a:spcPct val="15000"/>
              </a:spcBef>
              <a:tabLst>
                <a:tab pos="479173" algn="l"/>
              </a:tabLst>
            </a:pPr>
            <a:r>
              <a:rPr lang="en-US" dirty="0">
                <a:cs typeface="Arial" pitchFamily="34" charset="0"/>
              </a:rPr>
              <a:t>- The </a:t>
            </a:r>
            <a:r>
              <a:rPr lang="en-US" dirty="0">
                <a:latin typeface="Courier New" pitchFamily="49" charset="0"/>
                <a:cs typeface="Arial" pitchFamily="34" charset="0"/>
              </a:rPr>
              <a:t>REPLACE</a:t>
            </a:r>
            <a:r>
              <a:rPr lang="en-US" dirty="0">
                <a:cs typeface="Arial" pitchFamily="34" charset="0"/>
              </a:rPr>
              <a:t> option</a:t>
            </a:r>
            <a:r>
              <a:rPr lang="en-US" dirty="0">
                <a:solidFill>
                  <a:srgbClr val="FC0128"/>
                </a:solidFill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indicates that if the procedure exists, it is dropped and replaced with the new version created by the statement.</a:t>
            </a:r>
          </a:p>
          <a:p>
            <a:pPr marL="472720" lvl="2" indent="-227487" algn="l" defTabSz="433999" rtl="0" eaLnBrk="1" hangingPunct="1">
              <a:spcBef>
                <a:spcPct val="15000"/>
              </a:spcBef>
              <a:buFontTx/>
              <a:buChar char="-"/>
              <a:tabLst>
                <a:tab pos="479173" algn="l"/>
              </a:tabLst>
            </a:pPr>
            <a:endParaRPr lang="en-US" dirty="0">
              <a:cs typeface="Arial" pitchFamily="34" charset="0"/>
            </a:endParaRPr>
          </a:p>
          <a:p>
            <a:pPr marL="122617" lvl="1" algn="l" defTabSz="433999" rtl="0" eaLnBrk="1" hangingPunct="1">
              <a:spcBef>
                <a:spcPct val="15000"/>
              </a:spcBef>
              <a:tabLst>
                <a:tab pos="479173" algn="l"/>
              </a:tabLst>
            </a:pPr>
            <a:r>
              <a:rPr lang="en-US" b="1" dirty="0">
                <a:cs typeface="Arial" pitchFamily="34" charset="0"/>
              </a:rPr>
              <a:t>Other Syntactic Elements</a:t>
            </a:r>
          </a:p>
          <a:p>
            <a:pPr marL="472720" lvl="2" indent="-227487" algn="l" defTabSz="433999" rtl="0" eaLnBrk="1" hangingPunct="1">
              <a:spcBef>
                <a:spcPct val="15000"/>
              </a:spcBef>
              <a:tabLst>
                <a:tab pos="479173" algn="l"/>
              </a:tabLst>
            </a:pPr>
            <a:r>
              <a:rPr lang="en-US" i="1" dirty="0">
                <a:cs typeface="Arial" pitchFamily="34" charset="0"/>
              </a:rPr>
              <a:t>parameter1</a:t>
            </a:r>
            <a:r>
              <a:rPr lang="en-US" dirty="0">
                <a:cs typeface="Arial" pitchFamily="34" charset="0"/>
              </a:rPr>
              <a:t> represents the name of a parameter.</a:t>
            </a:r>
          </a:p>
          <a:p>
            <a:pPr marL="472720" lvl="2" indent="-227487" algn="l" defTabSz="433999" rtl="0" eaLnBrk="1" hangingPunct="1">
              <a:spcBef>
                <a:spcPct val="15000"/>
              </a:spcBef>
              <a:tabLst>
                <a:tab pos="479173" algn="l"/>
              </a:tabLst>
            </a:pPr>
            <a:r>
              <a:rPr lang="en-US" dirty="0">
                <a:cs typeface="Arial" pitchFamily="34" charset="0"/>
              </a:rPr>
              <a:t>The </a:t>
            </a:r>
            <a:r>
              <a:rPr lang="en-US" i="1" dirty="0">
                <a:cs typeface="Arial" pitchFamily="34" charset="0"/>
              </a:rPr>
              <a:t>mode</a:t>
            </a:r>
            <a:r>
              <a:rPr lang="en-US" dirty="0">
                <a:cs typeface="Arial" pitchFamily="34" charset="0"/>
              </a:rPr>
              <a:t> option defines how a parameter is used: </a:t>
            </a:r>
            <a:r>
              <a:rPr lang="en-US" dirty="0">
                <a:latin typeface="Courier New" pitchFamily="49" charset="0"/>
                <a:cs typeface="Arial" pitchFamily="34" charset="0"/>
              </a:rPr>
              <a:t>IN</a:t>
            </a:r>
            <a:r>
              <a:rPr lang="en-US" dirty="0">
                <a:cs typeface="Arial" pitchFamily="34" charset="0"/>
              </a:rPr>
              <a:t> (default), </a:t>
            </a:r>
            <a:r>
              <a:rPr lang="en-US" dirty="0">
                <a:latin typeface="Courier New" pitchFamily="49" charset="0"/>
                <a:cs typeface="Arial" pitchFamily="34" charset="0"/>
              </a:rPr>
              <a:t>OUT</a:t>
            </a:r>
            <a:r>
              <a:rPr lang="en-US" dirty="0">
                <a:cs typeface="Arial" pitchFamily="34" charset="0"/>
              </a:rPr>
              <a:t>, or </a:t>
            </a:r>
            <a:r>
              <a:rPr lang="en-US" dirty="0">
                <a:latin typeface="Courier New" pitchFamily="49" charset="0"/>
                <a:cs typeface="Arial" pitchFamily="34" charset="0"/>
              </a:rPr>
              <a:t>IN OUT</a:t>
            </a:r>
            <a:r>
              <a:rPr lang="en-US" dirty="0">
                <a:cs typeface="Arial" pitchFamily="34" charset="0"/>
              </a:rPr>
              <a:t>.</a:t>
            </a:r>
          </a:p>
          <a:p>
            <a:pPr marL="472720" lvl="2" indent="-227487" algn="l" defTabSz="433999" rtl="0" eaLnBrk="1" hangingPunct="1">
              <a:spcBef>
                <a:spcPct val="15000"/>
              </a:spcBef>
              <a:tabLst>
                <a:tab pos="479173" algn="l"/>
              </a:tabLst>
            </a:pPr>
            <a:r>
              <a:rPr lang="en-US" i="1" dirty="0">
                <a:cs typeface="Arial" pitchFamily="34" charset="0"/>
              </a:rPr>
              <a:t>datatype1</a:t>
            </a:r>
            <a:r>
              <a:rPr lang="en-US" dirty="0">
                <a:cs typeface="Arial" pitchFamily="34" charset="0"/>
              </a:rPr>
              <a:t> specifies the parameter data type, without any precision.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550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ExecuteNonQuery()</a:t>
            </a:r>
            <a:r>
              <a:rPr lang="en-US" baseline="0" dirty="0"/>
              <a:t> </a:t>
            </a:r>
            <a:r>
              <a:rPr lang="en-US" baseline="0" dirty="0">
                <a:sym typeface="Wingdings" pitchFamily="2" charset="2"/>
              </a:rPr>
              <a:t> because the query is “insert”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98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05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buFontTx/>
              <a:buChar char="-"/>
            </a:pPr>
            <a:r>
              <a:rPr lang="en-US" dirty="0"/>
              <a:t>Pass Input Parameter</a:t>
            </a:r>
            <a:r>
              <a:rPr lang="en-US" baseline="0" dirty="0"/>
              <a:t> (</a:t>
            </a:r>
            <a:r>
              <a:rPr lang="en-US" baseline="0" dirty="0" err="1"/>
              <a:t>CopyID</a:t>
            </a:r>
            <a:r>
              <a:rPr lang="en-US" baseline="0" dirty="0"/>
              <a:t>)</a:t>
            </a:r>
          </a:p>
          <a:p>
            <a:pPr algn="l" rtl="0">
              <a:buFontTx/>
              <a:buNone/>
            </a:pPr>
            <a:r>
              <a:rPr lang="en-US" baseline="0" dirty="0"/>
              <a:t> ‘Y’ for Yes</a:t>
            </a:r>
          </a:p>
          <a:p>
            <a:pPr algn="l" rtl="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17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*Call </a:t>
            </a:r>
            <a:r>
              <a:rPr lang="en-US" dirty="0" err="1"/>
              <a:t>Con.Dispose</a:t>
            </a:r>
            <a:r>
              <a:rPr lang="en-US" baseline="0" dirty="0"/>
              <a:t>(): </a:t>
            </a:r>
            <a:r>
              <a:rPr lang="en-US" dirty="0"/>
              <a:t> because it’s the Final</a:t>
            </a:r>
            <a:r>
              <a:rPr lang="en-US" baseline="0" dirty="0"/>
              <a:t> Step</a:t>
            </a:r>
            <a:r>
              <a:rPr lang="en-US" dirty="0"/>
              <a:t> </a:t>
            </a:r>
          </a:p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90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An OUT or IN OUT parameter must be assigned a value before returning to the calling environment</a:t>
            </a:r>
          </a:p>
          <a:p>
            <a:pPr algn="l" rtl="0"/>
            <a:r>
              <a:rPr lang="en-US" dirty="0"/>
              <a:t>IN parameters can be assigned a default value in the parameter list. </a:t>
            </a:r>
          </a:p>
          <a:p>
            <a:pPr algn="l" rtl="0"/>
            <a:r>
              <a:rPr lang="en-US" dirty="0"/>
              <a:t>OUT and IN OUT parameters cannot be</a:t>
            </a:r>
          </a:p>
          <a:p>
            <a:pPr algn="l" rtl="0"/>
            <a:r>
              <a:rPr lang="en-US" dirty="0"/>
              <a:t>assigned default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9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600" dirty="0"/>
              <a:t>The number of output parameters must</a:t>
            </a:r>
            <a:r>
              <a:rPr lang="en-US" sz="1600" baseline="0" dirty="0"/>
              <a:t> be the same as the number of the columns in the select list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89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 defTabSz="929305" rtl="0">
              <a:defRPr/>
            </a:pPr>
            <a:r>
              <a:rPr lang="en-US" dirty="0"/>
              <a:t>A ref cursor can be returned to a client. a </a:t>
            </a:r>
            <a:r>
              <a:rPr lang="en-US" dirty="0" err="1"/>
              <a:t>plsql</a:t>
            </a:r>
            <a:r>
              <a:rPr lang="en-US" dirty="0"/>
              <a:t> "cursor </a:t>
            </a:r>
            <a:r>
              <a:rPr lang="en-US" dirty="0" err="1"/>
              <a:t>cursor</a:t>
            </a:r>
            <a:r>
              <a:rPr lang="en-US" dirty="0"/>
              <a:t>" cannot be returned to a client.</a:t>
            </a:r>
          </a:p>
          <a:p>
            <a:pPr algn="l" defTabSz="929305" rtl="0">
              <a:defRPr/>
            </a:pPr>
            <a:r>
              <a:rPr lang="en-US" dirty="0"/>
              <a:t>A "normal" </a:t>
            </a:r>
            <a:r>
              <a:rPr lang="en-US" dirty="0" err="1"/>
              <a:t>plsql</a:t>
            </a:r>
            <a:r>
              <a:rPr lang="en-US" dirty="0"/>
              <a:t> cursor is static in definition. Ref cursors may be dynamically opened or opened based on logic.</a:t>
            </a:r>
            <a:endParaRPr lang="en-US" b="0" i="0" dirty="0">
              <a:solidFill>
                <a:srgbClr val="222426"/>
              </a:solidFill>
              <a:latin typeface="Helvetica Neue"/>
            </a:endParaRPr>
          </a:p>
          <a:p>
            <a:pPr algn="l" defTabSz="929305" rtl="0">
              <a:defRPr/>
            </a:pPr>
            <a:r>
              <a:rPr lang="en-US" b="0" i="0" dirty="0">
                <a:solidFill>
                  <a:srgbClr val="222426"/>
                </a:solidFill>
                <a:latin typeface="Helvetica Neue"/>
              </a:rPr>
              <a:t>The </a:t>
            </a:r>
            <a:r>
              <a:rPr lang="en-US" dirty="0" err="1"/>
              <a:t>sys_refcursor</a:t>
            </a:r>
            <a:r>
              <a:rPr lang="en-US" b="0" i="0" dirty="0">
                <a:solidFill>
                  <a:srgbClr val="222426"/>
                </a:solidFill>
                <a:latin typeface="Helvetica Neue"/>
              </a:rPr>
              <a:t> is weakly typed, so you can return pointers to queries which not only have different from or where clauses, but different numbers and types of columns as well. </a:t>
            </a:r>
          </a:p>
          <a:p>
            <a:pPr algn="l" defTabSz="929305" rtl="0">
              <a:defRPr/>
            </a:pPr>
            <a:endParaRPr lang="en-US" b="0" i="0" dirty="0">
              <a:solidFill>
                <a:srgbClr val="222426"/>
              </a:solidFill>
              <a:latin typeface="Helvetica Neue"/>
            </a:endParaRPr>
          </a:p>
          <a:p>
            <a:pPr algn="l" defTabSz="929305" rtl="0">
              <a:defRPr/>
            </a:pPr>
            <a:r>
              <a:rPr lang="en-US" dirty="0"/>
              <a:t>create function </a:t>
            </a:r>
            <a:r>
              <a:rPr lang="en-US" dirty="0" err="1"/>
              <a:t>get_data</a:t>
            </a:r>
            <a:r>
              <a:rPr lang="en-US" dirty="0"/>
              <a:t> ( type varchar2 ) </a:t>
            </a:r>
          </a:p>
          <a:p>
            <a:pPr algn="l" defTabSz="929305" rtl="0">
              <a:defRPr/>
            </a:pPr>
            <a:r>
              <a:rPr lang="en-US" dirty="0"/>
              <a:t>return </a:t>
            </a:r>
            <a:r>
              <a:rPr lang="en-US" dirty="0" err="1"/>
              <a:t>sys_refcursor</a:t>
            </a:r>
            <a:r>
              <a:rPr lang="en-US" dirty="0"/>
              <a:t> </a:t>
            </a:r>
          </a:p>
          <a:p>
            <a:pPr algn="l" defTabSz="929305" rtl="0">
              <a:defRPr/>
            </a:pPr>
            <a:r>
              <a:rPr lang="en-US" dirty="0"/>
              <a:t>as </a:t>
            </a:r>
          </a:p>
          <a:p>
            <a:pPr algn="l" defTabSz="929305" rtl="0">
              <a:defRPr/>
            </a:pPr>
            <a:r>
              <a:rPr lang="en-US" dirty="0" err="1"/>
              <a:t>ret_cur</a:t>
            </a:r>
            <a:r>
              <a:rPr lang="en-US" dirty="0"/>
              <a:t> </a:t>
            </a:r>
            <a:r>
              <a:rPr lang="en-US" dirty="0" err="1"/>
              <a:t>sys_refcursor</a:t>
            </a:r>
            <a:r>
              <a:rPr lang="en-US" dirty="0"/>
              <a:t>; </a:t>
            </a:r>
          </a:p>
          <a:p>
            <a:pPr algn="l" defTabSz="929305" rtl="0">
              <a:defRPr/>
            </a:pPr>
            <a:r>
              <a:rPr lang="en-US" dirty="0"/>
              <a:t>Begin</a:t>
            </a:r>
          </a:p>
          <a:p>
            <a:pPr algn="l" defTabSz="929305" rtl="0">
              <a:defRPr/>
            </a:pPr>
            <a:r>
              <a:rPr lang="en-US" dirty="0"/>
              <a:t> if type = 'EMP' then</a:t>
            </a:r>
          </a:p>
          <a:p>
            <a:pPr algn="l" defTabSz="929305" rtl="0">
              <a:defRPr/>
            </a:pPr>
            <a:r>
              <a:rPr lang="en-US" dirty="0"/>
              <a:t> open </a:t>
            </a:r>
            <a:r>
              <a:rPr lang="en-US" dirty="0" err="1"/>
              <a:t>ret_cur</a:t>
            </a:r>
            <a:r>
              <a:rPr lang="en-US" dirty="0"/>
              <a:t> for select * from </a:t>
            </a:r>
            <a:r>
              <a:rPr lang="en-US" dirty="0" err="1"/>
              <a:t>emp</a:t>
            </a:r>
            <a:r>
              <a:rPr lang="en-US" dirty="0"/>
              <a:t>; </a:t>
            </a:r>
          </a:p>
          <a:p>
            <a:pPr algn="l" defTabSz="929305" rtl="0">
              <a:defRPr/>
            </a:pPr>
            <a:r>
              <a:rPr lang="en-US" dirty="0" err="1"/>
              <a:t>elsif</a:t>
            </a:r>
            <a:r>
              <a:rPr lang="en-US" dirty="0"/>
              <a:t> type = 'DEPT' then </a:t>
            </a:r>
          </a:p>
          <a:p>
            <a:pPr algn="l" defTabSz="929305" rtl="0">
              <a:defRPr/>
            </a:pPr>
            <a:r>
              <a:rPr lang="en-US" dirty="0"/>
              <a:t>open </a:t>
            </a:r>
            <a:r>
              <a:rPr lang="en-US" dirty="0" err="1"/>
              <a:t>ret_cur</a:t>
            </a:r>
            <a:r>
              <a:rPr lang="en-US" dirty="0"/>
              <a:t> for select * from dept; </a:t>
            </a:r>
          </a:p>
          <a:p>
            <a:pPr algn="l" defTabSz="929305" rtl="0">
              <a:defRPr/>
            </a:pPr>
            <a:r>
              <a:rPr lang="en-US" dirty="0"/>
              <a:t>end if; </a:t>
            </a:r>
          </a:p>
          <a:p>
            <a:pPr algn="l" defTabSz="929305" rtl="0">
              <a:defRPr/>
            </a:pPr>
            <a:r>
              <a:rPr lang="en-US" dirty="0"/>
              <a:t>return </a:t>
            </a:r>
            <a:r>
              <a:rPr lang="en-US" dirty="0" err="1"/>
              <a:t>ret_cur</a:t>
            </a:r>
            <a:r>
              <a:rPr lang="en-US" dirty="0"/>
              <a:t>; </a:t>
            </a:r>
          </a:p>
          <a:p>
            <a:pPr algn="l" defTabSz="929305" rtl="0">
              <a:defRPr/>
            </a:pPr>
            <a:r>
              <a:rPr lang="en-US" dirty="0"/>
              <a:t>end;</a:t>
            </a:r>
          </a:p>
          <a:p>
            <a:pPr algn="l" defTabSz="929305" rtl="0">
              <a:defRPr/>
            </a:pPr>
            <a:endParaRPr lang="en-US" dirty="0"/>
          </a:p>
          <a:p>
            <a:pPr algn="l" defTabSz="929305" rtl="0">
              <a:defRPr/>
            </a:pPr>
            <a:endParaRPr lang="en-US" dirty="0"/>
          </a:p>
          <a:p>
            <a:pPr algn="l" defTabSz="929305" rtl="0">
              <a:defRPr/>
            </a:pPr>
            <a:endParaRPr lang="en-US" dirty="0"/>
          </a:p>
          <a:p>
            <a:pPr algn="just" rtl="0"/>
            <a:r>
              <a:rPr lang="en-US" sz="1200" dirty="0"/>
              <a:t>A "normal" PL/SQL cursor is static in definition. </a:t>
            </a:r>
            <a:r>
              <a:rPr lang="en-US" sz="1200" dirty="0" err="1"/>
              <a:t>Refcursors</a:t>
            </a:r>
            <a:r>
              <a:rPr lang="en-US" sz="1200" dirty="0"/>
              <a:t> may be dynamically opened or opened based on logic.</a:t>
            </a:r>
          </a:p>
          <a:p>
            <a:pPr algn="just" rtl="0"/>
            <a:r>
              <a:rPr lang="en-US" sz="1200" dirty="0">
                <a:solidFill>
                  <a:srgbClr val="222426"/>
                </a:solidFill>
                <a:latin typeface="Helvetica Neue"/>
              </a:rPr>
              <a:t>The </a:t>
            </a:r>
            <a:r>
              <a:rPr lang="en-US" sz="1200" dirty="0" err="1"/>
              <a:t>refcursor</a:t>
            </a:r>
            <a:r>
              <a:rPr lang="en-US" sz="1200" dirty="0">
                <a:solidFill>
                  <a:srgbClr val="222426"/>
                </a:solidFill>
                <a:latin typeface="Helvetica Neue"/>
              </a:rPr>
              <a:t> is weakly typed, so you can return pointers to queries which not only have different from or where clauses, but different numbers and types of columns as well. </a:t>
            </a:r>
          </a:p>
          <a:p>
            <a:pPr algn="l" defTabSz="929305" rtl="0">
              <a:defRPr/>
            </a:pPr>
            <a:endParaRPr lang="en-US" dirty="0"/>
          </a:p>
          <a:p>
            <a:pPr algn="l" defTabSz="929305" rtl="0">
              <a:defRPr/>
            </a:pPr>
            <a:endParaRPr lang="en-US" dirty="0"/>
          </a:p>
          <a:p>
            <a:pPr algn="l" defTabSz="929305" rtl="0">
              <a:defRPr/>
            </a:pP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36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95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48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To edit procedure definition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14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To compile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FF36D-BA94-4D39-9DD4-738D67F7DFEB}" type="slidenum">
              <a:rPr lang="ar-SA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5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 rtl="0">
              <a:defRPr/>
            </a:pPr>
            <a:endParaRPr lang="en-US" sz="2400">
              <a:latin typeface="Times New Roman" pitchFamily="18" charset="0"/>
              <a:cs typeface="Arial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6791E-CDFD-41BF-9B73-86D67CDD8CC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CD6E3-73BD-4F11-8896-C7EE34EBB49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188913"/>
            <a:ext cx="2001837" cy="58308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188913"/>
            <a:ext cx="5854700" cy="58308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1221F-B9D8-4B37-ABF7-19D29DEFDAD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095A0-78BB-479B-B4A9-F707FEE41F8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75CE-98DD-4776-B3ED-04D91ECB568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76943-8F3B-41FC-989F-402EA67C2A5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C11F6-1EBE-4626-863B-DB6C20616D5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9C869-1C6F-4CE2-93BB-B051B380F92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BA209-C2E7-447F-945C-E35DBC80B86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51D13-FAA0-4DEA-A722-12067460E68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D6E78-B4FD-4B6A-BCDF-934AF6FDCEC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28480-984F-4678-82E9-C901E1E7112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88913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 rtl="0">
              <a:defRPr/>
            </a:pPr>
            <a:endParaRPr lang="en-US" sz="2400">
              <a:latin typeface="Times New Roman" pitchFamily="18" charset="0"/>
              <a:cs typeface="Arial" charset="0"/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0">
              <a:defRPr sz="1200">
                <a:cs typeface="Arial" charset="0"/>
              </a:defRPr>
            </a:lvl1pPr>
          </a:lstStyle>
          <a:p>
            <a:pPr>
              <a:defRPr/>
            </a:pPr>
            <a:fld id="{AFCBCF1C-194B-4B20-8F62-459F5C4C718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</p:sldLayoutIdLst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852936"/>
            <a:ext cx="9144000" cy="192255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600" b="1" dirty="0">
                <a:solidFill>
                  <a:schemeClr val="accent2"/>
                </a:solidFill>
              </a:rPr>
              <a:t>Building .NET Applications on the Oracle Database with Microsoft Visual Studio</a:t>
            </a:r>
            <a:endParaRPr lang="en-US" sz="4000" dirty="0"/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-18615" y="5192414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/>
            <a:r>
              <a:rPr lang="en-US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Lab </a:t>
            </a:r>
            <a:r>
              <a:rPr lang="en-US" sz="28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 </a:t>
            </a:r>
            <a:r>
              <a:rPr lang="en-US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en-US" sz="2800" b="1" dirty="0">
                <a:solidFill>
                  <a:schemeClr val="tx2"/>
                </a:solidFill>
              </a:rPr>
              <a:t>ODP.Net</a:t>
            </a:r>
            <a:endParaRPr lang="ar-EG" sz="2800" b="1" dirty="0">
              <a:solidFill>
                <a:schemeClr val="tx2"/>
              </a:solidFill>
            </a:endParaRPr>
          </a:p>
          <a:p>
            <a:pPr algn="ctr" rtl="0"/>
            <a:r>
              <a:rPr lang="en-US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Oracle Stored Procedures</a:t>
            </a:r>
            <a:r>
              <a:rPr lang="en-US" sz="28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connected layer</a:t>
            </a:r>
            <a:endParaRPr lang="ar-EG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C04B7BB2-ACC8-4C6A-8C32-EDB2EF2DA5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20713"/>
            <a:ext cx="7772400" cy="1371600"/>
          </a:xfrm>
        </p:spPr>
        <p:txBody>
          <a:bodyPr/>
          <a:lstStyle/>
          <a:p>
            <a:pPr algn="ctr" eaLnBrk="1" hangingPunct="1"/>
            <a:r>
              <a:rPr lang="en-US" altLang="en-US" sz="4000" dirty="0"/>
              <a:t>Software Engineering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8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325" y="188913"/>
            <a:ext cx="8575675" cy="1216025"/>
          </a:xfrm>
        </p:spPr>
        <p:txBody>
          <a:bodyPr/>
          <a:lstStyle/>
          <a:p>
            <a:pPr rtl="0"/>
            <a:r>
              <a:rPr lang="en-US" dirty="0"/>
              <a:t>Rental 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52600"/>
            <a:ext cx="8153400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8623"/>
            <a:ext cx="8686800" cy="4700737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1200"/>
              </a:spcAft>
              <a:buClr>
                <a:srgbClr val="CC0000"/>
              </a:buClr>
              <a:buNone/>
            </a:pPr>
            <a:r>
              <a:rPr lang="en-US" sz="2000" dirty="0">
                <a:solidFill>
                  <a:srgbClr val="000000"/>
                </a:solidFill>
              </a:rPr>
              <a:t>1- Loading </a:t>
            </a:r>
            <a:r>
              <a:rPr lang="en-US" sz="2000" dirty="0" err="1">
                <a:solidFill>
                  <a:srgbClr val="FF0000"/>
                </a:solidFill>
              </a:rPr>
              <a:t>FilmCopies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ComboBox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with IDs of Available copies in </a:t>
            </a:r>
            <a:r>
              <a:rPr lang="en-US" sz="2000" dirty="0" err="1">
                <a:solidFill>
                  <a:srgbClr val="FF0000"/>
                </a:solidFill>
              </a:rPr>
              <a:t>showCopies_click</a:t>
            </a:r>
            <a:r>
              <a:rPr lang="en-US" sz="2000" dirty="0">
                <a:solidFill>
                  <a:srgbClr val="CC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event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Clr>
                <a:srgbClr val="CC0000"/>
              </a:buClr>
              <a:buNone/>
            </a:pPr>
            <a:r>
              <a:rPr lang="en-US" sz="2000" dirty="0">
                <a:solidFill>
                  <a:srgbClr val="000000"/>
                </a:solidFill>
              </a:rPr>
              <a:t>2- </a:t>
            </a:r>
            <a:r>
              <a:rPr lang="en-US" sz="2000" dirty="0" smtClean="0">
                <a:solidFill>
                  <a:srgbClr val="000000"/>
                </a:solidFill>
              </a:rPr>
              <a:t>Set </a:t>
            </a:r>
            <a:r>
              <a:rPr lang="en-US" sz="2000" dirty="0" err="1">
                <a:solidFill>
                  <a:srgbClr val="FF0000"/>
                </a:solidFill>
              </a:rPr>
              <a:t>DateRented</a:t>
            </a:r>
            <a:r>
              <a:rPr lang="en-US" sz="2000" dirty="0">
                <a:solidFill>
                  <a:srgbClr val="000000"/>
                </a:solidFill>
              </a:rPr>
              <a:t> with </a:t>
            </a:r>
            <a:r>
              <a:rPr lang="en-US" sz="2000" dirty="0">
                <a:solidFill>
                  <a:srgbClr val="FF0000"/>
                </a:solidFill>
              </a:rPr>
              <a:t>today’s date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Clr>
                <a:srgbClr val="CC0000"/>
              </a:buClr>
              <a:buNone/>
            </a:pPr>
            <a:r>
              <a:rPr lang="en-US" sz="2000" dirty="0">
                <a:solidFill>
                  <a:srgbClr val="000000"/>
                </a:solidFill>
              </a:rPr>
              <a:t>3- Set </a:t>
            </a:r>
            <a:r>
              <a:rPr lang="en-US" sz="2000" dirty="0">
                <a:solidFill>
                  <a:srgbClr val="FF0000"/>
                </a:solidFill>
              </a:rPr>
              <a:t>Due Date </a:t>
            </a:r>
            <a:r>
              <a:rPr lang="en-US" sz="2000" dirty="0">
                <a:solidFill>
                  <a:srgbClr val="000000"/>
                </a:solidFill>
              </a:rPr>
              <a:t>with </a:t>
            </a:r>
            <a:r>
              <a:rPr lang="en-US" sz="2000" dirty="0">
                <a:solidFill>
                  <a:srgbClr val="FF0000"/>
                </a:solidFill>
              </a:rPr>
              <a:t>three days </a:t>
            </a:r>
            <a:r>
              <a:rPr lang="en-US" sz="2000" dirty="0">
                <a:solidFill>
                  <a:srgbClr val="000000"/>
                </a:solidFill>
              </a:rPr>
              <a:t>from the date the DVD is rented </a:t>
            </a: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4- To </a:t>
            </a:r>
            <a:r>
              <a:rPr lang="en-US" sz="2000" dirty="0">
                <a:solidFill>
                  <a:srgbClr val="FF0000"/>
                </a:solidFill>
              </a:rPr>
              <a:t>Insert a new rental, </a:t>
            </a:r>
            <a:r>
              <a:rPr lang="en-US" sz="2000" dirty="0"/>
              <a:t>we must pass:</a:t>
            </a: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 	- </a:t>
            </a:r>
            <a:r>
              <a:rPr lang="en-US" sz="2000" dirty="0" err="1"/>
              <a:t>RentID</a:t>
            </a:r>
            <a:r>
              <a:rPr lang="en-US" sz="2000" dirty="0"/>
              <a:t>, </a:t>
            </a:r>
            <a:r>
              <a:rPr lang="en-US" sz="2000" dirty="0" err="1"/>
              <a:t>MemberID</a:t>
            </a:r>
            <a:r>
              <a:rPr lang="en-US" sz="2000" dirty="0"/>
              <a:t>, </a:t>
            </a:r>
            <a:r>
              <a:rPr lang="en-US" sz="2000" dirty="0" err="1"/>
              <a:t>FilmCopyID</a:t>
            </a:r>
            <a:r>
              <a:rPr lang="en-US" sz="2000" dirty="0"/>
              <a:t>, </a:t>
            </a:r>
            <a:r>
              <a:rPr lang="en-US" sz="2000" dirty="0" err="1"/>
              <a:t>DateRented</a:t>
            </a:r>
            <a:r>
              <a:rPr lang="en-US" sz="2000" dirty="0"/>
              <a:t>,  Due Date, Rental Cost to Rental Table</a:t>
            </a: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	- So we must store New value for </a:t>
            </a:r>
            <a:r>
              <a:rPr lang="en-US" sz="2000" dirty="0" err="1"/>
              <a:t>RentID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5- Set the film status to RENTED</a:t>
            </a:r>
          </a:p>
          <a:p>
            <a:pPr lvl="0">
              <a:buClr>
                <a:srgbClr val="CC0000"/>
              </a:buClr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1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88913"/>
            <a:ext cx="8361393" cy="1216025"/>
          </a:xfrm>
        </p:spPr>
        <p:txBody>
          <a:bodyPr/>
          <a:lstStyle/>
          <a:p>
            <a:pPr rtl="0"/>
            <a:r>
              <a:rPr lang="en-US" dirty="0">
                <a:solidFill>
                  <a:srgbClr val="000000"/>
                </a:solidFill>
              </a:rPr>
              <a:t>1- Loading </a:t>
            </a:r>
            <a:r>
              <a:rPr lang="en-US" dirty="0" err="1">
                <a:solidFill>
                  <a:srgbClr val="FF0000"/>
                </a:solidFill>
              </a:rPr>
              <a:t>FilmCopies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ComboBox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with Copy IDs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752600"/>
            <a:ext cx="8929718" cy="676268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Call </a:t>
            </a:r>
            <a:r>
              <a:rPr lang="en-US" sz="2800" dirty="0" err="1"/>
              <a:t>GetCopyID</a:t>
            </a:r>
            <a:r>
              <a:rPr lang="en-US" sz="2800" dirty="0"/>
              <a:t> Procedure To Get Film Copy ID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create or replace procedure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GetCopyID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FTitle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varchar2 ,  CID out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sys_refcursor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open  CID  for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select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fc.CopyID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FilmCopies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fc 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FilmTitles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fc.FilmID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F.FilmID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and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fc.CurrentlyRented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'n'  and      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F.FilmTitle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Ftitle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;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end;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2371708"/>
            <a:ext cx="321467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142844" y="2285991"/>
            <a:ext cx="8858280" cy="44354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85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Compilation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752600"/>
            <a:ext cx="8786842" cy="4176730"/>
          </a:xfrm>
        </p:spPr>
        <p:txBody>
          <a:bodyPr/>
          <a:lstStyle/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Successful</a:t>
            </a:r>
            <a:r>
              <a:rPr lang="en-US" sz="2800" dirty="0"/>
              <a:t>:</a:t>
            </a:r>
          </a:p>
          <a:p>
            <a:pPr>
              <a:buNone/>
            </a:pPr>
            <a:r>
              <a:rPr lang="en-US" sz="2800" dirty="0"/>
              <a:t>	procedure </a:t>
            </a:r>
            <a:r>
              <a:rPr lang="en-US" sz="2800" i="1" dirty="0" err="1"/>
              <a:t>procedureName</a:t>
            </a:r>
            <a:r>
              <a:rPr lang="en-US" sz="2800" i="1" dirty="0"/>
              <a:t> </a:t>
            </a:r>
            <a:r>
              <a:rPr lang="en-US" sz="2800" dirty="0"/>
              <a:t>Compiled.</a:t>
            </a:r>
            <a:endParaRPr lang="en-US" sz="1000" dirty="0"/>
          </a:p>
          <a:p>
            <a:pPr>
              <a:buNone/>
            </a:pPr>
            <a:endParaRPr lang="en-US" sz="900" dirty="0"/>
          </a:p>
          <a:p>
            <a:r>
              <a:rPr lang="en-US" sz="2800" dirty="0">
                <a:solidFill>
                  <a:srgbClr val="FF0000"/>
                </a:solidFill>
              </a:rPr>
              <a:t>Failed</a:t>
            </a:r>
            <a:r>
              <a:rPr lang="en-US" sz="2800" dirty="0"/>
              <a:t>:</a:t>
            </a:r>
          </a:p>
          <a:p>
            <a:pPr>
              <a:buNone/>
            </a:pPr>
            <a:r>
              <a:rPr lang="en-US" sz="2800" dirty="0"/>
              <a:t>	Warning: execution completed with warning</a:t>
            </a:r>
          </a:p>
          <a:p>
            <a:pPr>
              <a:buNone/>
            </a:pPr>
            <a:r>
              <a:rPr lang="en-US" sz="2800" dirty="0"/>
              <a:t>	procedure </a:t>
            </a:r>
            <a:r>
              <a:rPr lang="en-US" sz="2800" i="1" dirty="0" err="1"/>
              <a:t>procedureName</a:t>
            </a:r>
            <a:r>
              <a:rPr lang="en-US" sz="2800" i="1" dirty="0"/>
              <a:t> </a:t>
            </a:r>
            <a:r>
              <a:rPr lang="en-US" sz="2800" dirty="0"/>
              <a:t>Compiled.</a:t>
            </a:r>
          </a:p>
          <a:p>
            <a:pPr>
              <a:buNone/>
            </a:pPr>
            <a:endParaRPr lang="en-US" sz="9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Procedure Definition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650" y="1493184"/>
            <a:ext cx="8201025" cy="48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Procedure and Correct Errors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00" y="1504950"/>
            <a:ext cx="8905875" cy="476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59832" y="5013176"/>
            <a:ext cx="20882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</a:rPr>
              <a:t>End; is missing</a:t>
            </a:r>
          </a:p>
        </p:txBody>
      </p:sp>
    </p:spTree>
    <p:extLst>
      <p:ext uri="{BB962C8B-B14F-4D97-AF65-F5344CB8AC3E}">
        <p14:creationId xmlns:p14="http://schemas.microsoft.com/office/powerpoint/2010/main" val="143847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Global Oracle Connection Object in </a:t>
            </a:r>
            <a:r>
              <a:rPr lang="en-US" dirty="0" err="1"/>
              <a:t>.Net</a:t>
            </a:r>
            <a:r>
              <a:rPr lang="en-US" dirty="0"/>
              <a:t>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309" y="1752601"/>
            <a:ext cx="7940091" cy="44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4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748463" cy="126876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1- Loading </a:t>
            </a:r>
            <a:r>
              <a:rPr lang="en-US" dirty="0" err="1">
                <a:solidFill>
                  <a:srgbClr val="FF0000"/>
                </a:solidFill>
              </a:rPr>
              <a:t>FilmCopies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ComboBox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with Copy IDs in </a:t>
            </a:r>
            <a:r>
              <a:rPr lang="en-US" dirty="0" err="1">
                <a:solidFill>
                  <a:schemeClr val="tx1"/>
                </a:solidFill>
              </a:rPr>
              <a:t>button_click</a:t>
            </a:r>
            <a:r>
              <a:rPr lang="en-US" dirty="0">
                <a:solidFill>
                  <a:schemeClr val="tx1"/>
                </a:solidFill>
              </a:rPr>
              <a:t>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577262" cy="4605358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GetCopyID</a:t>
            </a:r>
            <a:r>
              <a:rPr lang="en-US" dirty="0"/>
              <a:t> From </a:t>
            </a:r>
            <a:r>
              <a:rPr lang="en-US" dirty="0" err="1"/>
              <a:t>.Net</a:t>
            </a:r>
            <a:r>
              <a:rPr lang="en-US" dirty="0"/>
              <a:t> App: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-   </a:t>
            </a:r>
            <a:r>
              <a:rPr lang="en-US" sz="2800" dirty="0"/>
              <a:t>Create </a:t>
            </a:r>
            <a:r>
              <a:rPr lang="en-US" sz="2800" dirty="0" err="1">
                <a:solidFill>
                  <a:srgbClr val="FF0000"/>
                </a:solidFill>
              </a:rPr>
              <a:t>OracleCommand</a:t>
            </a:r>
            <a:r>
              <a:rPr lang="en-US" sz="2800" dirty="0"/>
              <a:t> Object: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/>
          </a:p>
          <a:p>
            <a:pPr>
              <a:spcBef>
                <a:spcPts val="1800"/>
              </a:spcBef>
              <a:buNone/>
            </a:pPr>
            <a:r>
              <a:rPr lang="en-US" sz="2800" dirty="0"/>
              <a:t>-   Set </a:t>
            </a:r>
            <a:r>
              <a:rPr lang="en-US" sz="2800" dirty="0" err="1">
                <a:solidFill>
                  <a:srgbClr val="FF0000"/>
                </a:solidFill>
              </a:rPr>
              <a:t>CommandText</a:t>
            </a:r>
            <a:r>
              <a:rPr lang="en-US" sz="2800" kern="1200" dirty="0">
                <a:latin typeface="Arial" charset="0"/>
                <a:cs typeface="Arial" charset="0"/>
              </a:rPr>
              <a:t> </a:t>
            </a:r>
            <a:r>
              <a:rPr lang="en-US" sz="2800" kern="1200" dirty="0">
                <a:solidFill>
                  <a:srgbClr val="FF0000"/>
                </a:solidFill>
                <a:latin typeface="Arial" charset="0"/>
                <a:cs typeface="Arial" charset="0"/>
              </a:rPr>
              <a:t>property</a:t>
            </a:r>
            <a:r>
              <a:rPr lang="en-US" sz="2800" kern="1200" dirty="0">
                <a:latin typeface="Arial" charset="0"/>
                <a:cs typeface="Arial" charset="0"/>
              </a:rPr>
              <a:t> to the name of the stored procedure: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2832720"/>
            <a:ext cx="8786271" cy="1100336"/>
          </a:xfrm>
          <a:prstGeom prst="roundRect">
            <a:avLst/>
          </a:prstGeom>
          <a:solidFill>
            <a:srgbClr val="F2F99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lvl="0" indent="-469900" algn="l" rtl="0" eaLnBrk="0" hangingPunct="0">
              <a:spcBef>
                <a:spcPct val="20000"/>
              </a:spcBef>
              <a:buClr>
                <a:srgbClr val="CC0000"/>
              </a:buClr>
            </a:pP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</a:rPr>
              <a:t>OracleCommand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</a:rPr>
              <a:t>cmd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</a:rPr>
              <a:t> = new </a:t>
            </a: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</a:rPr>
              <a:t>OracleCommand</a:t>
            </a:r>
            <a:r>
              <a:rPr lang="en-US" sz="2800" kern="0" dirty="0" smtClean="0">
                <a:solidFill>
                  <a:srgbClr val="000000"/>
                </a:solidFill>
                <a:latin typeface="Times New Roman" pitchFamily="18" charset="0"/>
              </a:rPr>
              <a:t>();</a:t>
            </a:r>
          </a:p>
          <a:p>
            <a:pPr marL="469900" lvl="0" indent="-469900" algn="l" rtl="0" eaLnBrk="0" hangingPunct="0">
              <a:spcBef>
                <a:spcPct val="20000"/>
              </a:spcBef>
              <a:buClr>
                <a:srgbClr val="CC0000"/>
              </a:buClr>
            </a:pPr>
            <a:r>
              <a:rPr lang="en-US" sz="2800" kern="0" dirty="0" err="1" smtClean="0">
                <a:solidFill>
                  <a:srgbClr val="000000"/>
                </a:solidFill>
                <a:latin typeface="Times New Roman" pitchFamily="18" charset="0"/>
              </a:rPr>
              <a:t>cmd.Connection</a:t>
            </a:r>
            <a:r>
              <a:rPr lang="en-US" sz="2800" kern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</a:rPr>
              <a:t>= con;</a:t>
            </a:r>
          </a:p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79814" y="4968590"/>
            <a:ext cx="8786271" cy="515888"/>
          </a:xfrm>
          <a:prstGeom prst="roundRect">
            <a:avLst/>
          </a:prstGeom>
          <a:solidFill>
            <a:srgbClr val="F2F99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lvl="0" indent="-469900" algn="l" rtl="0" eaLnBrk="0" hangingPunct="0">
              <a:spcBef>
                <a:spcPct val="20000"/>
              </a:spcBef>
              <a:buClr>
                <a:srgbClr val="CC0000"/>
              </a:buClr>
            </a:pPr>
            <a:r>
              <a:rPr lang="en-US" sz="2800" kern="0" dirty="0" err="1">
                <a:solidFill>
                  <a:srgbClr val="000000"/>
                </a:solidFill>
                <a:latin typeface="Times New Roman" pitchFamily="18" charset="0"/>
              </a:rPr>
              <a:t>cmd.CommandText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sz="2800" b="1" kern="0" dirty="0">
                <a:solidFill>
                  <a:srgbClr val="FF0000"/>
                </a:solidFill>
                <a:latin typeface="Times New Roman" pitchFamily="18" charset="0"/>
              </a:rPr>
              <a:t>"</a:t>
            </a:r>
            <a:r>
              <a:rPr lang="en-US" sz="2800" b="1" kern="0" dirty="0" err="1">
                <a:solidFill>
                  <a:srgbClr val="FF0000"/>
                </a:solidFill>
                <a:latin typeface="Times New Roman" pitchFamily="18" charset="0"/>
              </a:rPr>
              <a:t>GetCopyID</a:t>
            </a:r>
            <a:r>
              <a:rPr lang="en-US" sz="2800" b="1" kern="0" dirty="0">
                <a:solidFill>
                  <a:srgbClr val="FF0000"/>
                </a:solidFill>
                <a:latin typeface="Times New Roman" pitchFamily="18" charset="0"/>
              </a:rPr>
              <a:t>"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7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28477"/>
            <a:ext cx="8577262" cy="496887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800" kern="12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800" kern="12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800" kern="1200" dirty="0" err="1">
                <a:latin typeface="Times New Roman" pitchFamily="18" charset="0"/>
                <a:cs typeface="Times New Roman" pitchFamily="18" charset="0"/>
              </a:rPr>
              <a:t>CommandType</a:t>
            </a:r>
            <a:r>
              <a:rPr lang="en-US" sz="2800" kern="1200" dirty="0">
                <a:latin typeface="Times New Roman" pitchFamily="18" charset="0"/>
                <a:cs typeface="Times New Roman" pitchFamily="18" charset="0"/>
              </a:rPr>
              <a:t> property to indicate that </a:t>
            </a:r>
            <a:r>
              <a:rPr lang="en-US" sz="2800" kern="1200" dirty="0" smtClean="0"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US" sz="2800" kern="1200" dirty="0">
                <a:latin typeface="Times New Roman" pitchFamily="18" charset="0"/>
                <a:cs typeface="Times New Roman" pitchFamily="18" charset="0"/>
              </a:rPr>
              <a:t>stored procedure : </a:t>
            </a:r>
            <a:endParaRPr lang="en-US" sz="2800" kern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en-US" sz="2800" kern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buFontTx/>
              <a:buChar char="-"/>
            </a:pPr>
            <a:r>
              <a:rPr lang="en-US" sz="2800" u="sng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 Command Parameters </a:t>
            </a:r>
            <a:r>
              <a:rPr lang="en-US" sz="2800" u="sng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800" u="sng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</a:t>
            </a:r>
            <a:r>
              <a:rPr lang="en-US" sz="28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en-US" sz="2400" kern="1200" dirty="0" smtClean="0">
                <a:latin typeface="Arial" charset="0"/>
                <a:cs typeface="Arial" charset="0"/>
              </a:rPr>
              <a:t>Input Parameter</a:t>
            </a:r>
            <a:endParaRPr lang="ar-EG" sz="2400" kern="1200" dirty="0" smtClean="0">
              <a:latin typeface="Arial" charset="0"/>
              <a:cs typeface="Arial" charset="0"/>
            </a:endParaRPr>
          </a:p>
          <a:p>
            <a:pPr lvl="1">
              <a:buFontTx/>
              <a:buChar char="-"/>
            </a:pPr>
            <a:endParaRPr lang="en-US" sz="2400" kern="1200" dirty="0">
              <a:latin typeface="Arial" charset="0"/>
              <a:cs typeface="Arial" charset="0"/>
            </a:endParaRPr>
          </a:p>
          <a:p>
            <a:pPr marL="471487" lvl="1" indent="0">
              <a:spcBef>
                <a:spcPts val="1200"/>
              </a:spcBef>
              <a:buNone/>
            </a:pPr>
            <a:r>
              <a:rPr lang="en-US" sz="2400" kern="1200" dirty="0" smtClean="0">
                <a:latin typeface="Arial" charset="0"/>
                <a:cs typeface="Arial" charset="0"/>
              </a:rPr>
              <a:t>- the </a:t>
            </a:r>
            <a:r>
              <a:rPr lang="en-US" sz="2400" kern="1200" dirty="0">
                <a:solidFill>
                  <a:srgbClr val="FF0000"/>
                </a:solidFill>
                <a:latin typeface="Arial" charset="0"/>
                <a:cs typeface="Arial" charset="0"/>
              </a:rPr>
              <a:t>ref cursor </a:t>
            </a:r>
            <a:r>
              <a:rPr lang="en-US" sz="2400" kern="1200" dirty="0" smtClean="0">
                <a:latin typeface="Arial" charset="0"/>
                <a:cs typeface="Arial" charset="0"/>
              </a:rPr>
              <a:t>output parameter</a:t>
            </a:r>
            <a:endParaRPr lang="en-US" sz="2400" kern="1200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748463" cy="126876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1- Loading </a:t>
            </a:r>
            <a:r>
              <a:rPr lang="en-US" dirty="0" err="1">
                <a:solidFill>
                  <a:srgbClr val="FF0000"/>
                </a:solidFill>
              </a:rPr>
              <a:t>FilmCopies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ComboBox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with Copy IDs in </a:t>
            </a:r>
            <a:r>
              <a:rPr lang="en-US" dirty="0" err="1">
                <a:solidFill>
                  <a:schemeClr val="tx1"/>
                </a:solidFill>
              </a:rPr>
              <a:t>button_click</a:t>
            </a:r>
            <a:r>
              <a:rPr lang="en-US" dirty="0">
                <a:solidFill>
                  <a:schemeClr val="tx1"/>
                </a:solidFill>
              </a:rPr>
              <a:t> event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85720" y="2492896"/>
            <a:ext cx="8786271" cy="576064"/>
          </a:xfrm>
          <a:prstGeom prst="roundRect">
            <a:avLst/>
          </a:prstGeom>
          <a:solidFill>
            <a:srgbClr val="F2F99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lvl="0" indent="-469900" algn="ctr" rtl="0" eaLnBrk="0" hangingPunct="0">
              <a:spcBef>
                <a:spcPct val="20000"/>
              </a:spcBef>
              <a:buClr>
                <a:srgbClr val="CC0000"/>
              </a:buClr>
            </a:pP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</a:rPr>
              <a:t>cmd.CommandType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</a:rPr>
              <a:t>CommandType.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</a:rPr>
              <a:t>StoredProcedure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59739" y="3977933"/>
            <a:ext cx="8786271" cy="576064"/>
          </a:xfrm>
          <a:prstGeom prst="roundRect">
            <a:avLst/>
          </a:prstGeom>
          <a:solidFill>
            <a:srgbClr val="F2F99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71487" lvl="1" algn="l" rtl="0" eaLnBrk="0" hangingPunct="0">
              <a:spcBef>
                <a:spcPct val="20000"/>
              </a:spcBef>
              <a:buClr>
                <a:srgbClr val="CC0000"/>
              </a:buClr>
            </a:pP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</a:rPr>
              <a:t>cmd.Parameters.Add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("title",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</a:rPr>
              <a:t>txt_title.Text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Times New Roman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85719" y="5074732"/>
            <a:ext cx="8786271" cy="1032381"/>
          </a:xfrm>
          <a:prstGeom prst="roundRect">
            <a:avLst/>
          </a:prstGeom>
          <a:solidFill>
            <a:srgbClr val="F2F99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rtl="0">
              <a:buNone/>
            </a:pPr>
            <a:r>
              <a:rPr lang="en-US" sz="2800" dirty="0" err="1">
                <a:latin typeface="Times New Roman" pitchFamily="18" charset="0"/>
              </a:rPr>
              <a:t>cmd.Parameters.Add</a:t>
            </a:r>
            <a:r>
              <a:rPr lang="en-US" sz="2800" dirty="0">
                <a:latin typeface="Times New Roman" pitchFamily="18" charset="0"/>
              </a:rPr>
              <a:t>("id",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</a:rPr>
              <a:t>OracleDbType.RefCursor</a:t>
            </a:r>
            <a:r>
              <a:rPr lang="en-US" sz="2800" dirty="0">
                <a:latin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</a:rPr>
              <a:t>ParameterDirection.Output</a:t>
            </a:r>
            <a:r>
              <a:rPr lang="en-US" sz="2800" dirty="0">
                <a:latin typeface="Times New Roman" pitchFamily="18" charset="0"/>
              </a:rPr>
              <a:t>);</a:t>
            </a:r>
            <a:endParaRPr lang="en-US" sz="2400" dirty="0"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48272"/>
            <a:ext cx="8577262" cy="4752528"/>
          </a:xfrm>
        </p:spPr>
        <p:txBody>
          <a:bodyPr/>
          <a:lstStyle/>
          <a:p>
            <a:pPr>
              <a:spcBef>
                <a:spcPts val="600"/>
              </a:spcBef>
              <a:buFontTx/>
              <a:buChar char="-"/>
            </a:pPr>
            <a:r>
              <a:rPr lang="en-US" sz="2800" kern="1200" dirty="0" smtClean="0">
                <a:latin typeface="Times New Roman" pitchFamily="18" charset="0"/>
                <a:cs typeface="Times New Roman" pitchFamily="18" charset="0"/>
              </a:rPr>
              <a:t>Execute the command </a:t>
            </a:r>
            <a:endParaRPr lang="ar-EG" sz="2400" kern="1200" dirty="0" smtClean="0">
              <a:latin typeface="Arial" charset="0"/>
              <a:cs typeface="Arial" charset="0"/>
            </a:endParaRPr>
          </a:p>
          <a:p>
            <a:pPr lvl="1">
              <a:buFontTx/>
              <a:buChar char="-"/>
            </a:pPr>
            <a:endParaRPr lang="en-US" sz="2400" kern="1200" dirty="0" smtClean="0">
              <a:latin typeface="Arial" charset="0"/>
              <a:cs typeface="Arial" charset="0"/>
            </a:endParaRPr>
          </a:p>
          <a:p>
            <a:pPr lvl="1">
              <a:buFontTx/>
              <a:buChar char="-"/>
            </a:pPr>
            <a:endParaRPr lang="en-US" sz="2400" kern="1200" dirty="0">
              <a:latin typeface="Arial" charset="0"/>
              <a:cs typeface="Arial" charset="0"/>
            </a:endParaRPr>
          </a:p>
          <a:p>
            <a:pPr>
              <a:buFontTx/>
              <a:buChar char="-"/>
            </a:pPr>
            <a:r>
              <a:rPr lang="en-US" sz="28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set (rows) will be returned in the RefCursor output parameter.</a:t>
            </a:r>
          </a:p>
          <a:p>
            <a:pPr>
              <a:buFontTx/>
              <a:buChar char="-"/>
            </a:pPr>
            <a:r>
              <a:rPr lang="en-US" sz="28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800" kern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not directly </a:t>
            </a:r>
            <a:r>
              <a:rPr lang="en-US" sz="28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fetch rows from cursor parameter.</a:t>
            </a:r>
          </a:p>
          <a:p>
            <a:pPr>
              <a:buFontTx/>
              <a:buChar char="-"/>
            </a:pPr>
            <a:r>
              <a:rPr lang="en-US" sz="28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Instead, we declare </a:t>
            </a:r>
            <a:r>
              <a:rPr lang="en-US" sz="2800" kern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OracleDataReader </a:t>
            </a:r>
            <a:r>
              <a:rPr lang="en-US" sz="28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that </a:t>
            </a:r>
            <a:r>
              <a:rPr lang="en-US" sz="2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implicitly linked to the </a:t>
            </a:r>
            <a:r>
              <a:rPr lang="en-US" sz="28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set (rows) </a:t>
            </a:r>
            <a:r>
              <a:rPr lang="en-US" sz="2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returned into the RefCursor output </a:t>
            </a:r>
            <a:r>
              <a:rPr lang="en-US" sz="28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parameter. </a:t>
            </a:r>
            <a:endPara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endParaRPr lang="en-US" sz="2400" kern="1200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748463" cy="126876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1- Loading </a:t>
            </a:r>
            <a:r>
              <a:rPr lang="en-US" dirty="0" err="1">
                <a:solidFill>
                  <a:srgbClr val="FF0000"/>
                </a:solidFill>
              </a:rPr>
              <a:t>FilmCopies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ComboBox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with Copy IDs in </a:t>
            </a:r>
            <a:r>
              <a:rPr lang="en-US" dirty="0" err="1">
                <a:solidFill>
                  <a:schemeClr val="tx1"/>
                </a:solidFill>
              </a:rPr>
              <a:t>button_click</a:t>
            </a:r>
            <a:r>
              <a:rPr lang="en-US" dirty="0">
                <a:solidFill>
                  <a:schemeClr val="tx1"/>
                </a:solidFill>
              </a:rPr>
              <a:t> event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709438" y="2204864"/>
            <a:ext cx="8053562" cy="614536"/>
          </a:xfrm>
          <a:prstGeom prst="roundRect">
            <a:avLst/>
          </a:prstGeom>
          <a:solidFill>
            <a:srgbClr val="F2F99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sz="2400" dirty="0"/>
              <a:t>OracleDataReader </a:t>
            </a:r>
            <a:r>
              <a:rPr lang="en-US" sz="2400" dirty="0" err="1"/>
              <a:t>dr</a:t>
            </a:r>
            <a:r>
              <a:rPr lang="en-US" sz="2400" dirty="0"/>
              <a:t> = </a:t>
            </a:r>
            <a:r>
              <a:rPr lang="en-US" sz="2400" dirty="0" err="1"/>
              <a:t>cmd.</a:t>
            </a:r>
            <a:r>
              <a:rPr lang="en-US" sz="2400" b="1" dirty="0" err="1">
                <a:solidFill>
                  <a:srgbClr val="FF0000"/>
                </a:solidFill>
              </a:rPr>
              <a:t>ExecuteReader</a:t>
            </a:r>
            <a:r>
              <a:rPr lang="en-US" sz="2400" dirty="0"/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3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57320"/>
            <a:ext cx="3714776" cy="4267200"/>
          </a:xfrm>
        </p:spPr>
        <p:txBody>
          <a:bodyPr/>
          <a:lstStyle/>
          <a:p>
            <a:pPr algn="ctr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en-US" dirty="0">
                <a:solidFill>
                  <a:schemeClr val="accent2"/>
                </a:solidFill>
              </a:rPr>
              <a:t>Inserting New Rental Information </a:t>
            </a:r>
            <a:r>
              <a:rPr lang="en-US" dirty="0" smtClean="0">
                <a:solidFill>
                  <a:schemeClr val="accent2"/>
                </a:solidFill>
              </a:rPr>
              <a:t>using Stored Procedure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1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76696" y="1066800"/>
            <a:ext cx="4747968" cy="4464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GetCopyID</a:t>
            </a:r>
            <a:r>
              <a:rPr lang="en-US" dirty="0"/>
              <a:t> From </a:t>
            </a:r>
            <a:r>
              <a:rPr lang="en-US" dirty="0" err="1"/>
              <a:t>.Net</a:t>
            </a:r>
            <a:r>
              <a:rPr lang="en-US" dirty="0"/>
              <a:t> App: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748463" cy="126876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1- Loading </a:t>
            </a:r>
            <a:r>
              <a:rPr lang="en-US" dirty="0" err="1">
                <a:solidFill>
                  <a:srgbClr val="FF0000"/>
                </a:solidFill>
              </a:rPr>
              <a:t>FilmCopies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ComboBox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with Copy IDs in </a:t>
            </a:r>
            <a:r>
              <a:rPr lang="en-US" dirty="0" err="1">
                <a:solidFill>
                  <a:schemeClr val="tx1"/>
                </a:solidFill>
              </a:rPr>
              <a:t>button_click</a:t>
            </a:r>
            <a:r>
              <a:rPr lang="en-US" dirty="0">
                <a:solidFill>
                  <a:schemeClr val="tx1"/>
                </a:solidFill>
              </a:rPr>
              <a:t> event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9602" y="2348879"/>
            <a:ext cx="7978135" cy="389634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465678" y="4437112"/>
            <a:ext cx="5330458" cy="158268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92280" y="4797152"/>
            <a:ext cx="172819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Execution &amp; Retrieving the results</a:t>
            </a: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 bwMode="auto">
          <a:xfrm>
            <a:off x="5796136" y="5228456"/>
            <a:ext cx="1296144" cy="7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577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4" y="188913"/>
            <a:ext cx="8389813" cy="121602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1- Loading </a:t>
            </a:r>
            <a:r>
              <a:rPr lang="en-US" dirty="0" err="1">
                <a:solidFill>
                  <a:srgbClr val="FF0000"/>
                </a:solidFill>
              </a:rPr>
              <a:t>FilmCopies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ComboBox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with Copy IDs in </a:t>
            </a:r>
            <a:r>
              <a:rPr lang="en-US" dirty="0" err="1">
                <a:solidFill>
                  <a:srgbClr val="000000"/>
                </a:solidFill>
              </a:rPr>
              <a:t>button_click</a:t>
            </a:r>
            <a:r>
              <a:rPr lang="en-US" dirty="0">
                <a:solidFill>
                  <a:srgbClr val="000000"/>
                </a:solidFill>
              </a:rPr>
              <a:t>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52600"/>
            <a:ext cx="2664296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Film title Example: </a:t>
            </a:r>
          </a:p>
          <a:p>
            <a:pPr marL="0" indent="0">
              <a:buNone/>
            </a:pPr>
            <a:r>
              <a:rPr lang="en-US" b="1" i="1" dirty="0" smtClean="0"/>
              <a:t>The Smurfs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122" y="1752600"/>
            <a:ext cx="5544616" cy="415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9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001000" cy="1524000"/>
          </a:xfrm>
          <a:ln w="3175"/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2- Set </a:t>
            </a:r>
            <a:r>
              <a:rPr lang="en-US" dirty="0" err="1"/>
              <a:t>DateRented</a:t>
            </a:r>
            <a:r>
              <a:rPr lang="en-US" dirty="0"/>
              <a:t> with today’s </a:t>
            </a:r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175"/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DateTime.Now</a:t>
            </a:r>
            <a:r>
              <a:rPr lang="en-US" dirty="0"/>
              <a:t> Property: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3175"/>
        </p:spPr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3608" y="2492896"/>
            <a:ext cx="7056784" cy="35269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71600" y="4191000"/>
            <a:ext cx="6552728" cy="64807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8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175"/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AddDays</a:t>
            </a:r>
            <a:r>
              <a:rPr lang="en-US" dirty="0"/>
              <a:t>() Function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 w="3175"/>
        </p:spPr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3608" y="2492896"/>
            <a:ext cx="7056784" cy="35269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3648" y="4869160"/>
            <a:ext cx="6552728" cy="64807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8001000" cy="1216025"/>
          </a:xfrm>
        </p:spPr>
        <p:txBody>
          <a:bodyPr/>
          <a:lstStyle/>
          <a:p>
            <a:r>
              <a:rPr lang="en-US" dirty="0"/>
              <a:t>3- Set Due Date with three days from the date the DVD is rented</a:t>
            </a:r>
          </a:p>
        </p:txBody>
      </p:sp>
    </p:spTree>
    <p:extLst>
      <p:ext uri="{BB962C8B-B14F-4D97-AF65-F5344CB8AC3E}">
        <p14:creationId xmlns:p14="http://schemas.microsoft.com/office/powerpoint/2010/main" val="307246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values for Date rented &amp; </a:t>
            </a:r>
            <a:r>
              <a:rPr lang="en-US" dirty="0" err="1" smtClean="0"/>
              <a:t>Date_Due_Back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19475"/>
            <a:ext cx="7200800" cy="452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569325" cy="1216025"/>
          </a:xfrm>
        </p:spPr>
        <p:txBody>
          <a:bodyPr/>
          <a:lstStyle/>
          <a:p>
            <a:pPr rtl="0"/>
            <a:r>
              <a:rPr lang="en-US" dirty="0"/>
              <a:t>4- Insert New Rental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70" y="1752600"/>
            <a:ext cx="9144000" cy="5105400"/>
          </a:xfrm>
          <a:ln>
            <a:noFill/>
          </a:ln>
        </p:spPr>
        <p:txBody>
          <a:bodyPr/>
          <a:lstStyle/>
          <a:p>
            <a:endParaRPr lang="en-US" sz="2400" dirty="0"/>
          </a:p>
          <a:p>
            <a:pPr algn="l"/>
            <a:r>
              <a:rPr lang="en-US" sz="2400" dirty="0"/>
              <a:t>Procedure </a:t>
            </a:r>
            <a:r>
              <a:rPr lang="en-US" sz="2400" dirty="0" smtClean="0"/>
              <a:t>“</a:t>
            </a:r>
            <a:r>
              <a:rPr lang="en-US" sz="2400" dirty="0" err="1" smtClean="0">
                <a:solidFill>
                  <a:srgbClr val="FF0000"/>
                </a:solidFill>
              </a:rPr>
              <a:t>GetRentID</a:t>
            </a:r>
            <a:r>
              <a:rPr lang="en-US" sz="2400" dirty="0"/>
              <a:t>“ to get Max </a:t>
            </a:r>
            <a:r>
              <a:rPr lang="en-US" sz="2400" dirty="0" err="1"/>
              <a:t>RentID</a:t>
            </a:r>
            <a:r>
              <a:rPr lang="en-US" sz="2400" dirty="0"/>
              <a:t> from the rentals table </a:t>
            </a:r>
          </a:p>
          <a:p>
            <a:pPr lvl="1"/>
            <a:r>
              <a:rPr lang="en-US" sz="2000" dirty="0" smtClean="0"/>
              <a:t>After returning the Max </a:t>
            </a:r>
            <a:r>
              <a:rPr lang="en-US" sz="2000" dirty="0" err="1" smtClean="0"/>
              <a:t>RentID</a:t>
            </a:r>
            <a:r>
              <a:rPr lang="en-US" sz="2000" dirty="0" smtClean="0"/>
              <a:t>, its value will be incremented by 1 and new value will be used as new </a:t>
            </a:r>
            <a:r>
              <a:rPr lang="en-US" sz="2000" dirty="0" err="1" smtClean="0"/>
              <a:t>rentID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Procedure “</a:t>
            </a:r>
            <a:r>
              <a:rPr lang="en-US" sz="2400" dirty="0" err="1">
                <a:solidFill>
                  <a:srgbClr val="FF0000"/>
                </a:solidFill>
              </a:rPr>
              <a:t>Insert_Rental</a:t>
            </a:r>
            <a:r>
              <a:rPr lang="en-US" sz="2400" dirty="0"/>
              <a:t>” to insert new record in Rentals table</a:t>
            </a:r>
          </a:p>
          <a:p>
            <a:pPr lvl="1"/>
            <a:r>
              <a:rPr lang="en-US" sz="2000" dirty="0"/>
              <a:t>We must pass(</a:t>
            </a:r>
            <a:r>
              <a:rPr lang="en-US" sz="2000" dirty="0" err="1"/>
              <a:t>RentID</a:t>
            </a:r>
            <a:r>
              <a:rPr lang="en-US" sz="2000" dirty="0"/>
              <a:t>, </a:t>
            </a:r>
            <a:r>
              <a:rPr lang="en-US" sz="2000" dirty="0" err="1"/>
              <a:t>MemberID</a:t>
            </a:r>
            <a:r>
              <a:rPr lang="en-US" sz="2000" dirty="0"/>
              <a:t>, </a:t>
            </a:r>
            <a:r>
              <a:rPr lang="en-US" sz="2000" dirty="0" err="1"/>
              <a:t>FilmCopyID</a:t>
            </a:r>
            <a:r>
              <a:rPr lang="en-US" sz="2000" dirty="0"/>
              <a:t>, </a:t>
            </a:r>
            <a:r>
              <a:rPr lang="en-US" sz="2000" dirty="0" err="1"/>
              <a:t>DateRented</a:t>
            </a:r>
            <a:r>
              <a:rPr lang="en-US" sz="2000" dirty="0"/>
              <a:t>,  Due Date, Rental Cost) To the insertion procedure.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569325" cy="1216025"/>
          </a:xfrm>
        </p:spPr>
        <p:txBody>
          <a:bodyPr/>
          <a:lstStyle/>
          <a:p>
            <a:pPr rtl="0"/>
            <a:r>
              <a:rPr lang="en-US" dirty="0"/>
              <a:t>4- Insert New Rental Information</a:t>
            </a:r>
            <a:br>
              <a:rPr lang="en-US" dirty="0"/>
            </a:br>
            <a:r>
              <a:rPr lang="en-US" dirty="0" smtClean="0"/>
              <a:t>       </a:t>
            </a:r>
            <a:r>
              <a:rPr lang="en-US" b="0" dirty="0" smtClean="0">
                <a:solidFill>
                  <a:srgbClr val="FF0000"/>
                </a:solidFill>
              </a:rPr>
              <a:t>A. </a:t>
            </a:r>
            <a:r>
              <a:rPr lang="en-US" dirty="0" smtClean="0"/>
              <a:t>Create </a:t>
            </a:r>
            <a:r>
              <a:rPr lang="en-US" dirty="0" err="1"/>
              <a:t>Proc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GetRentID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752600"/>
            <a:ext cx="8607330" cy="5105400"/>
          </a:xfrm>
          <a:ln>
            <a:noFill/>
          </a:ln>
        </p:spPr>
        <p:txBody>
          <a:bodyPr/>
          <a:lstStyle/>
          <a:p>
            <a:pPr>
              <a:buFont typeface="+mj-lt"/>
              <a:buAutoNum type="alphaUcPeriod"/>
            </a:pPr>
            <a:r>
              <a:rPr lang="en-US" sz="2400" dirty="0"/>
              <a:t>Procedure “</a:t>
            </a:r>
            <a:r>
              <a:rPr lang="en-US" sz="2400" dirty="0" err="1">
                <a:solidFill>
                  <a:srgbClr val="FF0000"/>
                </a:solidFill>
              </a:rPr>
              <a:t>GetRentID</a:t>
            </a:r>
            <a:r>
              <a:rPr lang="en-US" sz="2400" dirty="0"/>
              <a:t>“ to get Max </a:t>
            </a:r>
            <a:r>
              <a:rPr lang="en-US" sz="2400" dirty="0" err="1"/>
              <a:t>RentID</a:t>
            </a:r>
            <a:r>
              <a:rPr lang="en-US" sz="2400" dirty="0"/>
              <a:t> from the rentals table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create or replace procedure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GetRentID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RID out number)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select max(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rentid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into RID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rentals;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end;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50224" y="2592264"/>
            <a:ext cx="8642256" cy="3579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88913"/>
            <a:ext cx="8858280" cy="1216025"/>
          </a:xfrm>
        </p:spPr>
        <p:txBody>
          <a:bodyPr/>
          <a:lstStyle/>
          <a:p>
            <a:pPr rtl="0"/>
            <a:r>
              <a:rPr lang="en-US" dirty="0"/>
              <a:t>4- Insert New Rental </a:t>
            </a:r>
            <a:r>
              <a:rPr lang="en-US" dirty="0" smtClean="0"/>
              <a:t>Information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b="0" dirty="0" smtClean="0">
                <a:solidFill>
                  <a:srgbClr val="FF0000"/>
                </a:solidFill>
              </a:rPr>
              <a:t>A.</a:t>
            </a:r>
            <a:r>
              <a:rPr lang="en-US" dirty="0" smtClean="0"/>
              <a:t> calling “</a:t>
            </a:r>
            <a:r>
              <a:rPr lang="en-US" dirty="0" err="1" smtClean="0"/>
              <a:t>GetRentID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04" y="1792709"/>
            <a:ext cx="8856984" cy="502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 Insert New Rental Information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b="0" dirty="0" smtClean="0">
                <a:solidFill>
                  <a:srgbClr val="FF0000"/>
                </a:solidFill>
              </a:rPr>
              <a:t>A.</a:t>
            </a:r>
            <a:r>
              <a:rPr lang="en-US" dirty="0" smtClean="0"/>
              <a:t> calling </a:t>
            </a:r>
            <a:r>
              <a:rPr lang="en-US" dirty="0"/>
              <a:t>“</a:t>
            </a:r>
            <a:r>
              <a:rPr lang="en-US" dirty="0" err="1"/>
              <a:t>GetRentID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34069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Syntax to </a:t>
            </a:r>
            <a:r>
              <a:rPr lang="en-US" sz="2400" dirty="0"/>
              <a:t>read value from output </a:t>
            </a:r>
            <a:r>
              <a:rPr lang="en-US" sz="2400" dirty="0" smtClean="0"/>
              <a:t>parameter: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r>
              <a:rPr lang="en-US" sz="2400" dirty="0"/>
              <a:t>If the returned value is null, it will throw and exception. To avoid exceptions, write the above statement between try and catch.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It returns </a:t>
            </a:r>
            <a:r>
              <a:rPr lang="en-US" sz="2400" dirty="0"/>
              <a:t>Object data type, we must cast the returned value to the required data </a:t>
            </a:r>
            <a:r>
              <a:rPr lang="en-US" sz="2400" dirty="0" smtClean="0"/>
              <a:t>type using </a:t>
            </a:r>
            <a:r>
              <a:rPr lang="en-US" sz="2400" dirty="0" err="1" smtClean="0">
                <a:solidFill>
                  <a:srgbClr val="FF0000"/>
                </a:solidFill>
              </a:rPr>
              <a:t>convert.To</a:t>
            </a:r>
            <a:r>
              <a:rPr lang="en-US" sz="2400" dirty="0" smtClean="0">
                <a:solidFill>
                  <a:srgbClr val="FF0000"/>
                </a:solidFill>
              </a:rPr>
              <a:t> (...)</a:t>
            </a:r>
            <a:r>
              <a:rPr lang="en-US" sz="2400" dirty="0" smtClean="0"/>
              <a:t> function</a:t>
            </a:r>
            <a:endParaRPr lang="en-US" sz="2400" dirty="0"/>
          </a:p>
          <a:p>
            <a:pPr lvl="1">
              <a:spcBef>
                <a:spcPts val="1200"/>
              </a:spcBef>
            </a:pPr>
            <a:endParaRPr lang="en-US" sz="2200" dirty="0" smtClean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</a:pPr>
            <a:endParaRPr lang="en-US" sz="2200" dirty="0" smtClean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07504" y="2348880"/>
            <a:ext cx="8964487" cy="936104"/>
          </a:xfrm>
          <a:prstGeom prst="roundRect">
            <a:avLst/>
          </a:prstGeom>
          <a:solidFill>
            <a:srgbClr val="F2F99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71487" lvl="1" algn="l" rtl="0" eaLnBrk="0" hangingPunct="0">
              <a:spcBef>
                <a:spcPts val="1200"/>
              </a:spcBef>
              <a:buClr>
                <a:srgbClr val="CC0000"/>
              </a:buClr>
            </a:pPr>
            <a:r>
              <a:rPr lang="en-US" sz="2250" kern="0" dirty="0" smtClean="0">
                <a:solidFill>
                  <a:srgbClr val="000000"/>
                </a:solidFill>
                <a:latin typeface="Verdana"/>
                <a:cs typeface="Arial"/>
              </a:rPr>
              <a:t>data_type variable_name= cmd.parameters</a:t>
            </a:r>
            <a:r>
              <a:rPr lang="en-US" sz="2250" kern="0" dirty="0">
                <a:solidFill>
                  <a:srgbClr val="000000"/>
                </a:solidFill>
                <a:latin typeface="Verdana"/>
                <a:cs typeface="Arial"/>
              </a:rPr>
              <a:t>["parameter_name"].Value.ToString</a:t>
            </a:r>
            <a:r>
              <a:rPr lang="en-US" sz="2250" kern="0" dirty="0" smtClean="0">
                <a:solidFill>
                  <a:srgbClr val="000000"/>
                </a:solidFill>
                <a:latin typeface="Verdana"/>
                <a:cs typeface="Arial"/>
              </a:rPr>
              <a:t>())</a:t>
            </a:r>
            <a:endParaRPr lang="en-US" sz="2250" kern="0" dirty="0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342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569325" cy="1216025"/>
          </a:xfrm>
        </p:spPr>
        <p:txBody>
          <a:bodyPr/>
          <a:lstStyle/>
          <a:p>
            <a:pPr rtl="0"/>
            <a:r>
              <a:rPr lang="en-US" dirty="0"/>
              <a:t>4- Insert New Rental Information</a:t>
            </a:r>
            <a:br>
              <a:rPr lang="en-US" dirty="0"/>
            </a:br>
            <a:r>
              <a:rPr lang="en-US" dirty="0" smtClean="0"/>
              <a:t>       </a:t>
            </a:r>
            <a:r>
              <a:rPr lang="en-US" b="0" dirty="0" smtClean="0">
                <a:solidFill>
                  <a:srgbClr val="FF0000"/>
                </a:solidFill>
              </a:rPr>
              <a:t>B. </a:t>
            </a:r>
            <a:r>
              <a:rPr lang="en-US" dirty="0" smtClean="0"/>
              <a:t>Create </a:t>
            </a:r>
            <a:r>
              <a:rPr lang="en-US" dirty="0" err="1" smtClean="0"/>
              <a:t>Proc</a:t>
            </a:r>
            <a:r>
              <a:rPr lang="en-US" dirty="0" smtClean="0"/>
              <a:t> “</a:t>
            </a:r>
            <a:r>
              <a:rPr lang="en-US" dirty="0" err="1" smtClean="0"/>
              <a:t>Insert_rental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70" y="1752600"/>
            <a:ext cx="9144000" cy="5105400"/>
          </a:xfrm>
          <a:ln>
            <a:noFill/>
          </a:ln>
        </p:spPr>
        <p:txBody>
          <a:bodyPr/>
          <a:lstStyle/>
          <a:p>
            <a:pPr marL="457200" indent="-457200">
              <a:buFont typeface="+mj-lt"/>
              <a:buAutoNum type="alphaUcPeriod" startAt="2"/>
            </a:pPr>
            <a:r>
              <a:rPr lang="en-US" sz="2400" dirty="0"/>
              <a:t>Procedure “</a:t>
            </a:r>
            <a:r>
              <a:rPr lang="en-US" sz="2400" dirty="0" err="1">
                <a:solidFill>
                  <a:srgbClr val="FF0000"/>
                </a:solidFill>
              </a:rPr>
              <a:t>Insert_Rental</a:t>
            </a:r>
            <a:r>
              <a:rPr lang="en-US" sz="2400" dirty="0"/>
              <a:t>” to insert new record in Rentals table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create or replace procedure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Insert_Rental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(RID number, MID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Number,CID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Number,</a:t>
            </a:r>
          </a:p>
          <a:p>
            <a:pPr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DRented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Date,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DBack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Date, Cost  Number)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insert  into  Rentals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RentID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MemberID,CopyID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DateRented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DateDueBack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RentalCost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Values ( RID, MID, CID,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DRented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DBack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Cost) ;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End 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71438" y="2643182"/>
            <a:ext cx="8858280" cy="3954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8450" y="2646503"/>
            <a:ext cx="1785950" cy="214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576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Procedure?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Is a named PL/SQL block that can accept parameters and be invoked from a calling environment to perform an action.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procedure can be stored in the database, as a schema object, for repeated execution.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4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67" y="188913"/>
            <a:ext cx="8575675" cy="1216025"/>
          </a:xfrm>
        </p:spPr>
        <p:txBody>
          <a:bodyPr/>
          <a:lstStyle/>
          <a:p>
            <a:pPr rtl="0"/>
            <a:r>
              <a:rPr lang="en-US" dirty="0"/>
              <a:t>4- Insert New Rental </a:t>
            </a:r>
            <a:r>
              <a:rPr lang="en-US" dirty="0" smtClean="0"/>
              <a:t>Information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b="0" dirty="0" smtClean="0">
                <a:solidFill>
                  <a:srgbClr val="FF0000"/>
                </a:solidFill>
              </a:rPr>
              <a:t>B</a:t>
            </a:r>
            <a:r>
              <a:rPr lang="en-US" b="0" dirty="0">
                <a:solidFill>
                  <a:srgbClr val="FF0000"/>
                </a:solidFill>
              </a:rPr>
              <a:t>.</a:t>
            </a:r>
            <a:r>
              <a:rPr lang="en-US" dirty="0"/>
              <a:t> calling “</a:t>
            </a:r>
            <a:r>
              <a:rPr lang="en-US" dirty="0" err="1"/>
              <a:t>Insert_rental</a:t>
            </a:r>
            <a:r>
              <a:rPr lang="en-US" dirty="0"/>
              <a:t>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520" y="2708920"/>
            <a:ext cx="8568952" cy="381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1805915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sz="2400" dirty="0"/>
              <a:t>Calling The Procedure From .Net: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Continue in the </a:t>
            </a:r>
            <a:r>
              <a:rPr lang="en-US" sz="2400" dirty="0">
                <a:solidFill>
                  <a:srgbClr val="FF0000"/>
                </a:solidFill>
              </a:rPr>
              <a:t>btn_Rent_click </a:t>
            </a:r>
            <a:r>
              <a:rPr lang="en-US" sz="2400" dirty="0"/>
              <a:t>event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5723964"/>
            <a:ext cx="295232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8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67" y="188913"/>
            <a:ext cx="8575675" cy="1216025"/>
          </a:xfrm>
        </p:spPr>
        <p:txBody>
          <a:bodyPr/>
          <a:lstStyle/>
          <a:p>
            <a:pPr rtl="0"/>
            <a:r>
              <a:rPr lang="en-US" dirty="0"/>
              <a:t>4- Insert New Rental Information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16832"/>
            <a:ext cx="676875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76672"/>
            <a:ext cx="8001000" cy="1453709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5- Set the film status to </a:t>
            </a:r>
            <a:r>
              <a:rPr lang="en-US" dirty="0" smtClean="0"/>
              <a:t>RENTED</a:t>
            </a:r>
            <a:br>
              <a:rPr lang="en-US" dirty="0" smtClean="0"/>
            </a:br>
            <a:r>
              <a:rPr lang="en-US" sz="2800" dirty="0"/>
              <a:t> </a:t>
            </a:r>
            <a:r>
              <a:rPr lang="en-US" sz="2800" dirty="0" smtClean="0"/>
              <a:t>          Create Proc. </a:t>
            </a:r>
            <a:r>
              <a:rPr lang="en-US" sz="2800" dirty="0" err="1" smtClean="0"/>
              <a:t>Update_status</a:t>
            </a:r>
            <a:r>
              <a:rPr lang="en-US" sz="2800" dirty="0" smtClean="0"/>
              <a:t>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785926"/>
            <a:ext cx="7072362" cy="4214842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 or replace procedure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update_status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(CID Number)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update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FilmCopies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set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CurrentlyRented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=   'y'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where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CopyID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=   CID  ;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end;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28802"/>
            <a:ext cx="1643042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9308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714356"/>
            <a:ext cx="8001000" cy="1216025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5- Set the film status to RENTED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The Procedure From </a:t>
            </a:r>
            <a:r>
              <a:rPr lang="en-US" dirty="0" err="1"/>
              <a:t>.Net</a:t>
            </a:r>
            <a:r>
              <a:rPr lang="en-US" dirty="0"/>
              <a:t>:</a:t>
            </a:r>
          </a:p>
          <a:p>
            <a:pPr lvl="1"/>
            <a:r>
              <a:rPr lang="en-US" sz="2400" dirty="0"/>
              <a:t>Continue in the </a:t>
            </a:r>
            <a:r>
              <a:rPr lang="en-US" sz="2400" dirty="0">
                <a:solidFill>
                  <a:srgbClr val="FF0000"/>
                </a:solidFill>
              </a:rPr>
              <a:t>btn_Rent_click </a:t>
            </a:r>
            <a:r>
              <a:rPr lang="en-US" sz="2400" dirty="0"/>
              <a:t>event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025" y="3039289"/>
            <a:ext cx="795337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3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sz="6000" b="1">
              <a:solidFill>
                <a:schemeClr val="accent2"/>
              </a:solidFill>
              <a:latin typeface="Garamond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sz="8000" b="1">
                <a:solidFill>
                  <a:schemeClr val="accent2"/>
                </a:solidFill>
                <a:latin typeface="Garamond" pitchFamily="18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for Creating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blackGray">
          <a:xfrm>
            <a:off x="285720" y="2285992"/>
            <a:ext cx="8572528" cy="3286148"/>
          </a:xfrm>
          <a:prstGeom prst="rect">
            <a:avLst/>
          </a:prstGeom>
          <a:solidFill>
            <a:srgbClr val="CC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 algn="l" rtl="0" eaLnBrk="0" hangingPunct="0">
              <a:tabLst>
                <a:tab pos="1200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CREATE [OR REPLACE] PROCEDURE </a:t>
            </a:r>
            <a:r>
              <a:rPr lang="en-US" sz="2000" b="1" i="1" dirty="0" err="1">
                <a:solidFill>
                  <a:srgbClr val="000000"/>
                </a:solidFill>
                <a:latin typeface="Courier New" pitchFamily="49" charset="0"/>
              </a:rPr>
              <a:t>procedure_name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rtl="0" eaLnBrk="0" hangingPunct="0">
              <a:tabLst>
                <a:tab pos="1200150" algn="l"/>
              </a:tabLst>
            </a:pPr>
            <a:r>
              <a:rPr lang="en-US" sz="2000" b="1" i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[(</a:t>
            </a:r>
            <a:r>
              <a:rPr lang="en-US" sz="2000" b="1" i="1" dirty="0">
                <a:solidFill>
                  <a:srgbClr val="000000"/>
                </a:solidFill>
                <a:latin typeface="Courier New" pitchFamily="49" charset="0"/>
              </a:rPr>
              <a:t>parameter1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2000" b="1" i="1" dirty="0">
                <a:solidFill>
                  <a:srgbClr val="000000"/>
                </a:solidFill>
                <a:latin typeface="Courier New" pitchFamily="49" charset="0"/>
              </a:rPr>
              <a:t>mode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]</a:t>
            </a:r>
            <a:r>
              <a:rPr lang="en-US" sz="2000" b="1" i="1" dirty="0">
                <a:solidFill>
                  <a:srgbClr val="000000"/>
                </a:solidFill>
                <a:latin typeface="Courier New" pitchFamily="49" charset="0"/>
              </a:rPr>
              <a:t> datatype1,</a:t>
            </a:r>
          </a:p>
          <a:p>
            <a:pPr algn="l" rtl="0" eaLnBrk="0" hangingPunct="0">
              <a:tabLst>
                <a:tab pos="1200150" algn="l"/>
              </a:tabLst>
            </a:pPr>
            <a:r>
              <a:rPr lang="en-US" sz="2000" b="1" i="1" dirty="0">
                <a:solidFill>
                  <a:srgbClr val="000000"/>
                </a:solidFill>
                <a:latin typeface="Courier New" pitchFamily="49" charset="0"/>
              </a:rPr>
              <a:t>   parameter2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2000" b="1" i="1" dirty="0">
                <a:solidFill>
                  <a:srgbClr val="000000"/>
                </a:solidFill>
                <a:latin typeface="Courier New" pitchFamily="49" charset="0"/>
              </a:rPr>
              <a:t>mode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]</a:t>
            </a:r>
            <a:r>
              <a:rPr lang="en-US" sz="2000" b="1" i="1" dirty="0">
                <a:solidFill>
                  <a:srgbClr val="000000"/>
                </a:solidFill>
                <a:latin typeface="Courier New" pitchFamily="49" charset="0"/>
              </a:rPr>
              <a:t> datatype2, ...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)]</a:t>
            </a:r>
            <a:endParaRPr lang="en-US" sz="2000" b="1" i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rtl="0" eaLnBrk="0" hangingPunct="0">
              <a:tabLst>
                <a:tab pos="1200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IS|AS</a:t>
            </a:r>
          </a:p>
          <a:p>
            <a:pPr algn="l" rtl="0" eaLnBrk="0" hangingPunct="0">
              <a:tabLst>
                <a:tab pos="1200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[</a:t>
            </a:r>
            <a:r>
              <a:rPr lang="en-US" sz="2000" b="1" i="1" dirty="0" err="1">
                <a:solidFill>
                  <a:srgbClr val="000000"/>
                </a:solidFill>
                <a:latin typeface="Courier New" pitchFamily="49" charset="0"/>
              </a:rPr>
              <a:t>local_variable_declarations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 …]</a:t>
            </a:r>
          </a:p>
          <a:p>
            <a:pPr algn="l" rtl="0" eaLnBrk="0" hangingPunct="0">
              <a:tabLst>
                <a:tab pos="1200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BEGIN</a:t>
            </a:r>
            <a:b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-- </a:t>
            </a:r>
            <a:r>
              <a:rPr lang="en-US" sz="2000" b="1" i="1" dirty="0">
                <a:solidFill>
                  <a:srgbClr val="000000"/>
                </a:solidFill>
                <a:latin typeface="Courier New" pitchFamily="49" charset="0"/>
              </a:rPr>
              <a:t>actions;</a:t>
            </a:r>
          </a:p>
          <a:p>
            <a:pPr algn="l" rtl="0" eaLnBrk="0" hangingPunct="0">
              <a:tabLst>
                <a:tab pos="1200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END [</a:t>
            </a:r>
            <a:r>
              <a:rPr lang="en-US" sz="2000" b="1" i="1" dirty="0" err="1">
                <a:solidFill>
                  <a:srgbClr val="000000"/>
                </a:solidFill>
                <a:latin typeface="Courier New" pitchFamily="49" charset="0"/>
              </a:rPr>
              <a:t>procedure_name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857884" y="3643314"/>
            <a:ext cx="1524000" cy="1066800"/>
            <a:chOff x="3168" y="3264"/>
            <a:chExt cx="960" cy="672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792" y="3264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73152" tIns="36576" rIns="73152" bIns="36576">
              <a:spAutoFit/>
            </a:bodyPr>
            <a:lstStyle/>
            <a:p>
              <a:pPr algn="l" rtl="0"/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168" y="3264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73152" tIns="36576" rIns="73152" bIns="36576">
              <a:spAutoFit/>
            </a:bodyPr>
            <a:lstStyle/>
            <a:p>
              <a:pPr algn="l" rtl="0"/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168" y="3936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73152" tIns="36576" rIns="73152" bIns="36576">
              <a:spAutoFit/>
            </a:bodyPr>
            <a:lstStyle/>
            <a:p>
              <a:pPr algn="l" rtl="0"/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792" y="360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lIns="73152" tIns="36576" rIns="73152" bIns="36576">
              <a:spAutoFit/>
            </a:bodyPr>
            <a:lstStyle/>
            <a:p>
              <a:pPr algn="l" rtl="0"/>
              <a:endParaRPr lang="en-US"/>
            </a:p>
          </p:txBody>
        </p:sp>
      </p:grp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848481" y="3786190"/>
            <a:ext cx="1657350" cy="34766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73152" tIns="36576" rIns="73152" bIns="36576">
            <a:spAutoFit/>
          </a:bodyPr>
          <a:lstStyle/>
          <a:p>
            <a:pPr algn="l" defTabSz="228600" rtl="0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1800" b="1" dirty="0">
                <a:latin typeface="Arial" pitchFamily="34" charset="0"/>
              </a:rPr>
              <a:t>PL/SQL Block</a:t>
            </a:r>
          </a:p>
        </p:txBody>
      </p:sp>
    </p:spTree>
    <p:extLst>
      <p:ext uri="{BB962C8B-B14F-4D97-AF65-F5344CB8AC3E}">
        <p14:creationId xmlns:p14="http://schemas.microsoft.com/office/powerpoint/2010/main" val="377847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Parameter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one of the three modes for each parameter: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IN</a:t>
            </a:r>
            <a:r>
              <a:rPr lang="en-US" sz="2400" i="1" dirty="0"/>
              <a:t> (default): </a:t>
            </a:r>
            <a:r>
              <a:rPr lang="en-US" sz="2400" dirty="0"/>
              <a:t>Passes a constant value from the calling environment into the procedure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OUT</a:t>
            </a:r>
            <a:r>
              <a:rPr lang="en-US" sz="2400" i="1" dirty="0"/>
              <a:t>:</a:t>
            </a:r>
            <a:r>
              <a:rPr lang="en-US" sz="2400" dirty="0"/>
              <a:t> Passes a value from the procedure to the calling environment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IN OUT</a:t>
            </a:r>
            <a:r>
              <a:rPr lang="en-US" sz="2400" i="1" dirty="0"/>
              <a:t>: </a:t>
            </a:r>
            <a:r>
              <a:rPr lang="en-US" sz="2400" dirty="0"/>
              <a:t>parameter supplies an input value, which may be returned (output) as a modified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Procedures From </a:t>
            </a:r>
            <a:r>
              <a:rPr lang="en-US" dirty="0" err="1"/>
              <a:t>.Net</a:t>
            </a:r>
            <a:r>
              <a:rPr lang="en-US" dirty="0"/>
              <a:t>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752599"/>
            <a:ext cx="8577262" cy="4492625"/>
          </a:xfrm>
        </p:spPr>
        <p:txBody>
          <a:bodyPr/>
          <a:lstStyle/>
          <a:p>
            <a:pPr algn="just">
              <a:buNone/>
            </a:pPr>
            <a:r>
              <a:rPr lang="en-US" sz="2400" dirty="0"/>
              <a:t>A- using </a:t>
            </a:r>
            <a:r>
              <a:rPr lang="en-US" sz="2400" dirty="0">
                <a:solidFill>
                  <a:srgbClr val="FF0000"/>
                </a:solidFill>
              </a:rPr>
              <a:t>SQL Developer</a:t>
            </a:r>
            <a:r>
              <a:rPr lang="en-US" sz="2400" dirty="0"/>
              <a:t> </a:t>
            </a:r>
          </a:p>
          <a:p>
            <a:pPr lvl="1" algn="just"/>
            <a:r>
              <a:rPr lang="en-US" sz="2200" dirty="0"/>
              <a:t>create the stored Procedure</a:t>
            </a:r>
          </a:p>
          <a:p>
            <a:pPr marL="471487" lvl="1" indent="0"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400" dirty="0"/>
              <a:t>B- using </a:t>
            </a:r>
            <a:r>
              <a:rPr lang="en-US" sz="2400" dirty="0" err="1">
                <a:solidFill>
                  <a:srgbClr val="FF0000"/>
                </a:solidFill>
              </a:rPr>
              <a:t>.Net</a:t>
            </a:r>
            <a:r>
              <a:rPr lang="en-US" sz="2400" dirty="0">
                <a:solidFill>
                  <a:srgbClr val="FF0000"/>
                </a:solidFill>
              </a:rPr>
              <a:t> Application</a:t>
            </a:r>
            <a:endParaRPr lang="en-US" sz="2400" dirty="0"/>
          </a:p>
          <a:p>
            <a:pPr lvl="1" algn="just"/>
            <a:r>
              <a:rPr lang="en-US" sz="2200" dirty="0" err="1"/>
              <a:t>OracleConnection</a:t>
            </a:r>
            <a:endParaRPr lang="en-US" sz="2200" dirty="0"/>
          </a:p>
          <a:p>
            <a:pPr lvl="1" algn="just"/>
            <a:r>
              <a:rPr lang="en-US" sz="2200" dirty="0" err="1"/>
              <a:t>OracleCommand</a:t>
            </a:r>
            <a:endParaRPr lang="en-US" sz="2200" dirty="0"/>
          </a:p>
          <a:p>
            <a:pPr marL="1366837" lvl="2" indent="-457200" algn="just">
              <a:buFont typeface="+mj-lt"/>
              <a:buAutoNum type="arabicPeriod"/>
            </a:pPr>
            <a:r>
              <a:rPr lang="en-US" sz="2200" dirty="0"/>
              <a:t>Connection</a:t>
            </a:r>
          </a:p>
          <a:p>
            <a:pPr marL="1366837" lvl="2" indent="-457200" algn="just">
              <a:buFont typeface="+mj-lt"/>
              <a:buAutoNum type="arabicPeriod"/>
            </a:pPr>
            <a:r>
              <a:rPr lang="en-US" sz="2200" dirty="0" err="1"/>
              <a:t>CommandText</a:t>
            </a:r>
            <a:r>
              <a:rPr lang="en-US" sz="2200" dirty="0"/>
              <a:t>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procedure name</a:t>
            </a:r>
          </a:p>
          <a:p>
            <a:pPr marL="1366837" lvl="2" indent="-457200" algn="just">
              <a:buFont typeface="+mj-lt"/>
              <a:buAutoNum type="arabicPeriod"/>
            </a:pPr>
            <a:r>
              <a:rPr lang="en-US" sz="2200" dirty="0" err="1">
                <a:sym typeface="Wingdings" panose="05000000000000000000" pitchFamily="2" charset="2"/>
              </a:rPr>
              <a:t>CommandType</a:t>
            </a:r>
            <a:r>
              <a:rPr lang="en-US" sz="2200" dirty="0">
                <a:sym typeface="Wingdings" panose="05000000000000000000" pitchFamily="2" charset="2"/>
              </a:rPr>
              <a:t>  </a:t>
            </a:r>
            <a:r>
              <a:rPr lang="en-US" sz="2200" dirty="0" err="1">
                <a:solidFill>
                  <a:srgbClr val="FF0000"/>
                </a:solidFill>
                <a:sym typeface="Wingdings" panose="05000000000000000000" pitchFamily="2" charset="2"/>
              </a:rPr>
              <a:t>storedprocedure</a:t>
            </a:r>
            <a:endParaRPr lang="en-US" sz="2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366837" lvl="2" indent="-457200" algn="just">
              <a:buFont typeface="+mj-lt"/>
              <a:buAutoNum type="arabicPeriod"/>
            </a:pPr>
            <a:r>
              <a:rPr lang="en-US" sz="2200" dirty="0">
                <a:sym typeface="Wingdings" panose="05000000000000000000" pitchFamily="2" charset="2"/>
              </a:rPr>
              <a:t>Parameters  In/Out</a:t>
            </a:r>
          </a:p>
          <a:p>
            <a:pPr marL="1366837" lvl="2" indent="-457200" algn="just">
              <a:buFont typeface="+mj-lt"/>
              <a:buAutoNum type="arabicPeriod"/>
            </a:pPr>
            <a:r>
              <a:rPr 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  <a:r>
              <a:rPr lang="en-US" sz="2200" dirty="0">
                <a:sym typeface="Wingdings" panose="05000000000000000000" pitchFamily="2" charset="2"/>
              </a:rPr>
              <a:t> Function</a:t>
            </a:r>
          </a:p>
          <a:p>
            <a:pPr marL="909637" lvl="2" indent="0" algn="just">
              <a:buNone/>
            </a:pP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0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SQL statements inside </a:t>
            </a:r>
            <a:r>
              <a:rPr lang="en-US" dirty="0" smtClean="0"/>
              <a:t>Stored Procedure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238018"/>
              </p:ext>
            </p:extLst>
          </p:nvPr>
        </p:nvGraphicFramePr>
        <p:xfrm>
          <a:off x="107504" y="1768270"/>
          <a:ext cx="8856984" cy="4136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124"/>
                <a:gridCol w="1686247"/>
                <a:gridCol w="2463341"/>
                <a:gridCol w="2448272"/>
              </a:tblGrid>
              <a:tr h="41239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SQL statement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 Parameter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 </a:t>
                      </a:r>
                    </a:p>
                    <a:p>
                      <a:pPr algn="ctr"/>
                      <a:r>
                        <a:rPr lang="en-US" b="1" dirty="0" smtClean="0"/>
                        <a:t>Parameter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Calling Procedure from .Net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686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Select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Single </a:t>
                      </a:r>
                      <a:r>
                        <a:rPr lang="en-US" b="1" dirty="0" smtClean="0"/>
                        <a:t>row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Depends on the question</a:t>
                      </a:r>
                    </a:p>
                    <a:p>
                      <a:pPr algn="ctr"/>
                      <a:r>
                        <a:rPr lang="en-US" baseline="0" dirty="0" smtClean="0"/>
                        <a:t>(i.e. when input info from .Net should be passed to procedure)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output parameter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for each </a:t>
                      </a:r>
                      <a:r>
                        <a:rPr lang="en-US" baseline="0" dirty="0" smtClean="0"/>
                        <a:t>column in the select statement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ExecuteNonQuery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192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Select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Multiple</a:t>
                      </a:r>
                      <a:r>
                        <a:rPr lang="en-US" b="1" dirty="0" smtClean="0"/>
                        <a:t> rows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one output parameter with data type: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Sys_refCursor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ExecuteReader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80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Insert/update/delete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Depends on the question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ExecuteNonQuery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6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Select Statement inside stored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714488"/>
            <a:ext cx="8577262" cy="42672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/>
              <a:t>If the procedure returns result set with :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200" dirty="0"/>
              <a:t>	- </a:t>
            </a:r>
            <a:r>
              <a:rPr lang="en-US" sz="2200" dirty="0">
                <a:solidFill>
                  <a:srgbClr val="FF0000"/>
                </a:solidFill>
              </a:rPr>
              <a:t>Single Row: </a:t>
            </a:r>
            <a:r>
              <a:rPr lang="en-US" sz="2200" dirty="0"/>
              <a:t>Create the PL/SQL block in procedure with </a:t>
            </a:r>
            <a:r>
              <a:rPr lang="en-US" sz="2200" i="1" dirty="0"/>
              <a:t>out </a:t>
            </a:r>
            <a:r>
              <a:rPr lang="en-US" sz="2200" dirty="0"/>
              <a:t>parameters 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200" b="1" dirty="0"/>
              <a:t>SELECT  </a:t>
            </a:r>
            <a:r>
              <a:rPr lang="en-US" sz="2200" b="1" i="1" dirty="0"/>
              <a:t>columns</a:t>
            </a:r>
            <a:r>
              <a:rPr lang="en-US" sz="2200" b="1" dirty="0"/>
              <a:t>  INTO  </a:t>
            </a:r>
            <a:r>
              <a:rPr lang="en-US" sz="2200" b="1" i="1" dirty="0"/>
              <a:t>output parameters</a:t>
            </a:r>
            <a:endParaRPr lang="en-US" sz="2200" b="1" dirty="0"/>
          </a:p>
          <a:p>
            <a:pPr algn="just">
              <a:lnSpc>
                <a:spcPct val="150000"/>
              </a:lnSpc>
              <a:buNone/>
            </a:pPr>
            <a:r>
              <a:rPr lang="en-US" sz="2200" dirty="0"/>
              <a:t>	- </a:t>
            </a:r>
            <a:r>
              <a:rPr lang="en-US" sz="2200" dirty="0">
                <a:solidFill>
                  <a:srgbClr val="FF0000"/>
                </a:solidFill>
              </a:rPr>
              <a:t>Multiple Rows: </a:t>
            </a:r>
            <a:r>
              <a:rPr lang="en-US" sz="2200" dirty="0"/>
              <a:t>Create the PL/SQL block the procedure with </a:t>
            </a:r>
            <a:r>
              <a:rPr lang="en-US" sz="2200" i="1" dirty="0" err="1"/>
              <a:t>sys_refcursor</a:t>
            </a:r>
            <a:r>
              <a:rPr lang="en-US" sz="2200" i="1" dirty="0"/>
              <a:t> </a:t>
            </a:r>
            <a:r>
              <a:rPr lang="en-US" sz="2200" dirty="0"/>
              <a:t>parameter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200" dirty="0"/>
              <a:t>		</a:t>
            </a:r>
            <a:r>
              <a:rPr lang="en-US" sz="2200" b="1" dirty="0"/>
              <a:t>OPEN  </a:t>
            </a:r>
            <a:r>
              <a:rPr lang="en-US" sz="2200" b="1" i="1" dirty="0" err="1" smtClean="0"/>
              <a:t>refcursor_name</a:t>
            </a:r>
            <a:r>
              <a:rPr lang="en-US" sz="2200" b="1" dirty="0" smtClean="0"/>
              <a:t>   </a:t>
            </a:r>
            <a:r>
              <a:rPr lang="en-US" sz="2200" b="1" dirty="0"/>
              <a:t>for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200" b="1" i="1" dirty="0"/>
              <a:t>		select statemen</a:t>
            </a:r>
            <a:r>
              <a:rPr lang="en-US" sz="2200" b="1" dirty="0"/>
              <a:t>t</a:t>
            </a:r>
            <a:endParaRPr lang="en-US" sz="2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Sys_refcursor</a:t>
            </a:r>
            <a:r>
              <a:rPr lang="en-US" i="1" dirty="0"/>
              <a:t> </a:t>
            </a:r>
            <a:r>
              <a:rPr lang="en-US" dirty="0"/>
              <a:t>Parameter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348662" cy="4267200"/>
          </a:xfrm>
        </p:spPr>
        <p:txBody>
          <a:bodyPr/>
          <a:lstStyle/>
          <a:p>
            <a:pPr algn="just"/>
            <a:endParaRPr lang="en-US" sz="2800" dirty="0"/>
          </a:p>
          <a:p>
            <a:pPr algn="just"/>
            <a:r>
              <a:rPr lang="en-US" sz="2800" dirty="0"/>
              <a:t>A cursor variable that is passed as a parameter to stored procedure with a multi-row query.</a:t>
            </a:r>
          </a:p>
          <a:p>
            <a:pPr algn="just">
              <a:buNone/>
            </a:pPr>
            <a:endParaRPr lang="ar-E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175CE-98DD-4776-B3ED-04D91ECB568D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2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6279</TotalTime>
  <Words>1404</Words>
  <Application>Microsoft Office PowerPoint</Application>
  <PresentationFormat>On-screen Show (4:3)</PresentationFormat>
  <Paragraphs>291</Paragraphs>
  <Slides>34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Profile</vt:lpstr>
      <vt:lpstr>Software Engineering Lab</vt:lpstr>
      <vt:lpstr>PowerPoint Presentation</vt:lpstr>
      <vt:lpstr>What Is a Procedure?</vt:lpstr>
      <vt:lpstr>Syntax for Creating Procedures</vt:lpstr>
      <vt:lpstr>Procedural Parameter Modes</vt:lpstr>
      <vt:lpstr>Calling Procedures From .Net Application</vt:lpstr>
      <vt:lpstr>Handling SQL statements inside Stored Procedure</vt:lpstr>
      <vt:lpstr>Handling Select Statement inside stored procedure</vt:lpstr>
      <vt:lpstr>Sys_refcursor Parameter</vt:lpstr>
      <vt:lpstr>Rental form</vt:lpstr>
      <vt:lpstr>Implementation Steps</vt:lpstr>
      <vt:lpstr>1- Loading FilmCopies ComboBox with Copy IDs </vt:lpstr>
      <vt:lpstr>Procedure Compilation</vt:lpstr>
      <vt:lpstr>Edit Procedure Definition</vt:lpstr>
      <vt:lpstr>Edit Procedure and Correct Errors</vt:lpstr>
      <vt:lpstr>Creating Global Oracle Connection Object in .Net App</vt:lpstr>
      <vt:lpstr>1- Loading FilmCopies ComboBox with Copy IDs in button_click event</vt:lpstr>
      <vt:lpstr>1- Loading FilmCopies ComboBox with Copy IDs in button_click event</vt:lpstr>
      <vt:lpstr>1- Loading FilmCopies ComboBox with Copy IDs in button_click event</vt:lpstr>
      <vt:lpstr>1- Loading FilmCopies ComboBox with Copy IDs in button_click event</vt:lpstr>
      <vt:lpstr>1- Loading FilmCopies ComboBox with Copy IDs in button_click event</vt:lpstr>
      <vt:lpstr>      2- Set DateRented with today’s date</vt:lpstr>
      <vt:lpstr>3- Set Due Date with three days from the date the DVD is rented</vt:lpstr>
      <vt:lpstr>Set values for Date rented &amp; Date_Due_Back</vt:lpstr>
      <vt:lpstr>4- Insert New Rental Information</vt:lpstr>
      <vt:lpstr>4- Insert New Rental Information        A. Create Proc “GetRentID”</vt:lpstr>
      <vt:lpstr>4- Insert New Rental Information          A. calling “GetRentID”</vt:lpstr>
      <vt:lpstr>4- Insert New Rental Information           A. calling “GetRentID”</vt:lpstr>
      <vt:lpstr>4- Insert New Rental Information        B. Create Proc “Insert_rental”</vt:lpstr>
      <vt:lpstr>4- Insert New Rental Information        B. calling “Insert_rental”</vt:lpstr>
      <vt:lpstr>4- Insert New Rental Information</vt:lpstr>
      <vt:lpstr> 5- Set the film status to RENTED            Create Proc. Update_status  </vt:lpstr>
      <vt:lpstr> 5- Set the film status to RENTED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Lab</dc:title>
  <cp:lastModifiedBy>Radwa Moustafa</cp:lastModifiedBy>
  <cp:revision>9</cp:revision>
  <dcterms:created xsi:type="dcterms:W3CDTF">2005-09-20T14:58:37Z</dcterms:created>
  <dcterms:modified xsi:type="dcterms:W3CDTF">2022-03-10T01:30:44Z</dcterms:modified>
</cp:coreProperties>
</file>