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embeddedFontLst>
    <p:embeddedFont>
      <p:font typeface="Garamond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3" roundtripDataSignature="AMtx7mgxsUOd4sQv8PUD1qlj9bNAKcRP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Garamo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Garamond-italic.fntdata"/><Relationship Id="rId50" Type="http://schemas.openxmlformats.org/officeDocument/2006/relationships/font" Target="fonts/Garamond-bold.fntdata"/><Relationship Id="rId53" Type="http://customschemas.google.com/relationships/presentationmetadata" Target="metadata"/><Relationship Id="rId52" Type="http://schemas.openxmlformats.org/officeDocument/2006/relationships/font" Target="fonts/Garamon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1" algn="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1" algn="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1" algn="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1" algn="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To get the DB script, refer to the “DVD rental Script.docx” file (delivered with the lab’s presentation) </a:t>
            </a:r>
            <a:endParaRPr/>
          </a:p>
        </p:txBody>
      </p:sp>
      <p:sp>
        <p:nvSpPr>
          <p:cNvPr id="165" name="Google Shape;165;p10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To install Oracle database, refer to “Installation - Database.pptx” (delivered with the lab’s presentation)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You need to be aware of all SQL statements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4" name="Google Shape;174;p1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E: is the drive which oracle database is installed on it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pc_user</a:t>
            </a:r>
            <a:r>
              <a:rPr lang="en-US"/>
              <a:t>: is the user name on your computer (it is different from pc to another)</a:t>
            </a:r>
            <a:endParaRPr/>
          </a:p>
        </p:txBody>
      </p:sp>
      <p:sp>
        <p:nvSpPr>
          <p:cNvPr id="212" name="Google Shape;212;p16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the drive on which you installed oracle database (in this example E: 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Then follow the path shown in the slide above</a:t>
            </a:r>
            <a:endParaRPr/>
          </a:p>
        </p:txBody>
      </p:sp>
      <p:sp>
        <p:nvSpPr>
          <p:cNvPr id="228" name="Google Shape;228;p1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5" name="Google Shape;2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 Solution Explorer to find the components of your project (libraries, classes, Forms..)</a:t>
            </a:r>
            <a:endParaRPr/>
          </a:p>
        </p:txBody>
      </p:sp>
      <p:sp>
        <p:nvSpPr>
          <p:cNvPr id="246" name="Google Shape;246;p20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 Right click on the form to view code then type the following: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using Oracle.DataAccess.Client;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using Oracle.DataAccess.Types;</a:t>
            </a:r>
            <a:endParaRPr/>
          </a:p>
        </p:txBody>
      </p:sp>
      <p:sp>
        <p:nvSpPr>
          <p:cNvPr id="269" name="Google Shape;269;p23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7" name="Google Shape;27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 Right click on the form to view code then type the following: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using Oracle.DataAccess.Client;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using Oracle.DataAccess.Types;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u="none"/>
              <a:t>To go back to the form in designer, either from the view menu, or simply click on the tab “Form1.cs [design])</a:t>
            </a:r>
            <a:endParaRPr b="0" u="none"/>
          </a:p>
        </p:txBody>
      </p:sp>
      <p:sp>
        <p:nvSpPr>
          <p:cNvPr id="287" name="Google Shape;287;p25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0" name="Google Shape;31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9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5" name="Google Shape;32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3" name="Google Shape;33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Connection object and its connection string is declared </a:t>
            </a:r>
            <a:r>
              <a:rPr b="1" lang="en-US"/>
              <a:t>GLOBAL</a:t>
            </a:r>
            <a:r>
              <a:rPr lang="en-US"/>
              <a:t> so that it could be used inside any other function/event inside that class</a:t>
            </a:r>
            <a:endParaRPr/>
          </a:p>
        </p:txBody>
      </p:sp>
      <p:sp>
        <p:nvSpPr>
          <p:cNvPr id="334" name="Google Shape;334;p3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1" name="Google Shape;3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connection object is created and </a:t>
            </a:r>
            <a:r>
              <a:rPr b="1" lang="en-US"/>
              <a:t>Opened</a:t>
            </a:r>
            <a:r>
              <a:rPr lang="en-US"/>
              <a:t> in the </a:t>
            </a:r>
            <a:r>
              <a:rPr b="1" lang="en-US"/>
              <a:t>form Load </a:t>
            </a:r>
            <a:r>
              <a:rPr lang="en-US"/>
              <a:t>before any db transaction takes place (before select/update/delete…)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You need to open it only once, and it will be seen opened wherever you reference it in this form (cause it is globally  declared)</a:t>
            </a:r>
            <a:endParaRPr/>
          </a:p>
        </p:txBody>
      </p:sp>
      <p:sp>
        <p:nvSpPr>
          <p:cNvPr id="342" name="Google Shape;342;p32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6" name="Google Shape;35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Connection: </a:t>
            </a:r>
            <a:r>
              <a:rPr b="0" lang="en-US" u="none"/>
              <a:t> </a:t>
            </a: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property specifies the </a:t>
            </a:r>
            <a:r>
              <a:rPr lang="en-US"/>
              <a:t>OracleConnection</a:t>
            </a: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object that is used to identify the connection to execute a command.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u="sng"/>
              <a:t>CommandText:</a:t>
            </a:r>
            <a:r>
              <a:rPr b="0" lang="en-US" u="none"/>
              <a:t>      </a:t>
            </a: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property specifies the SQL statement or stored procedure to run against the Oracle database.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en-US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CommandType: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property specifies the command type that indicates how the </a:t>
            </a:r>
            <a:r>
              <a:rPr lang="en-US"/>
              <a:t>CommandText</a:t>
            </a: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property is to be interpreted (either sql statement or stored procedure)</a:t>
            </a:r>
            <a:endParaRPr b="1" u="sng"/>
          </a:p>
        </p:txBody>
      </p:sp>
      <p:sp>
        <p:nvSpPr>
          <p:cNvPr id="357" name="Google Shape;357;p34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8" name="Google Shape;37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6" name="Google Shape;38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 = new OracleConnection(ordb);</a:t>
            </a:r>
            <a:endParaRPr/>
          </a:p>
          <a:p>
            <a:pPr indent="0" lvl="0" marL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conn.Open();</a:t>
            </a:r>
            <a:endParaRPr/>
          </a:p>
          <a:p>
            <a:pPr indent="0" lvl="0" marL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OracleCommand cmd = new OracleCommand();</a:t>
            </a:r>
            <a:endParaRPr/>
          </a:p>
          <a:p>
            <a:pPr indent="0" lvl="0" marL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cmd.Connection = conn;</a:t>
            </a:r>
            <a:endParaRPr/>
          </a:p>
          <a:p>
            <a:pPr indent="0" lvl="0" marL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cmd.CommandText = "select ActorID from Actors";</a:t>
            </a:r>
            <a:endParaRPr/>
          </a:p>
          <a:p>
            <a:pPr indent="0" lvl="0" marL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cmd.CommandType = CommandType.Text;</a:t>
            </a:r>
            <a:endParaRPr/>
          </a:p>
          <a:p>
            <a:pPr indent="0" lvl="0" marL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OracleDataReader dr = cmd.ExecuteReader();</a:t>
            </a:r>
            <a:endParaRPr/>
          </a:p>
          <a:p>
            <a:pPr indent="0" lvl="0" marL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while (dr.Read())</a:t>
            </a:r>
            <a:endParaRPr/>
          </a:p>
          <a:p>
            <a:pPr indent="0" lvl="0" marL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{</a:t>
            </a:r>
            <a:endParaRPr/>
          </a:p>
          <a:p>
            <a:pPr indent="0" lvl="0" marL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cmb_ID.Items.Add(dr[0]);</a:t>
            </a:r>
            <a:endParaRPr/>
          </a:p>
          <a:p>
            <a:pPr indent="0" lvl="0" marL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/>
          </a:p>
          <a:p>
            <a:pPr indent="0" lvl="0" marL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dr.Close();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4" name="Google Shape;39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9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2" name="Google Shape;40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0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ADO.NET provides a relatively common way to interact with data sources, but comes in different sets of libraries for each way you can talk to a data source. These libraries are called Data Providers and are usually named for the protocol or data source type they allow you to interact with.. Found in </a:t>
            </a:r>
            <a:r>
              <a:rPr b="1" i="1" lang="en-US"/>
              <a:t>System.Data.dll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Microsoft announces that </a:t>
            </a:r>
            <a:r>
              <a:rPr lang="en-US">
                <a:solidFill>
                  <a:srgbClr val="FF0000"/>
                </a:solidFill>
              </a:rPr>
              <a:t>System.Data.OracleClient</a:t>
            </a:r>
            <a:r>
              <a:rPr lang="en-US"/>
              <a:t> namespace is </a:t>
            </a:r>
            <a:r>
              <a:rPr b="1" i="1" lang="en-US"/>
              <a:t>deprecated</a:t>
            </a:r>
            <a:r>
              <a:rPr lang="en-US"/>
              <a:t>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The </a:t>
            </a:r>
            <a:r>
              <a:rPr b="1" i="1" lang="en-US" sz="1200"/>
              <a:t>alternative</a:t>
            </a:r>
            <a:r>
              <a:rPr lang="en-US" sz="1200"/>
              <a:t> is to use </a:t>
            </a:r>
            <a:r>
              <a:rPr lang="en-US" sz="1200">
                <a:solidFill>
                  <a:srgbClr val="FF0000"/>
                </a:solidFill>
              </a:rPr>
              <a:t>ODP</a:t>
            </a:r>
            <a:r>
              <a:rPr lang="en-US" sz="1200"/>
              <a:t> (from Oracle) instead of ADO (from Microsoft).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111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Layer </a:t>
            </a:r>
            <a:r>
              <a:rPr b="0" i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the Oracle DB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b="0" i="0"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i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111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connected layer </a:t>
            </a:r>
            <a:r>
              <a:rPr b="0" i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the classes located in the ODP.Net data provider and are used for </a:t>
            </a:r>
            <a:r>
              <a:rPr b="1" i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</a:t>
            </a:r>
            <a:r>
              <a:rPr b="0" i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communication with a database to handle data. These classes can be placed in two groups: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b="0" i="0"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i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1- At one side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i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have all the classes to set up a </a:t>
            </a:r>
            <a:r>
              <a:rPr b="0" i="1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</a:t>
            </a:r>
            <a:r>
              <a:rPr b="0" i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to handle a </a:t>
            </a:r>
            <a:r>
              <a:rPr b="0" i="1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b="0" i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and to read the returned data (</a:t>
            </a:r>
            <a:r>
              <a:rPr b="0" i="1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DataReader</a:t>
            </a:r>
            <a:r>
              <a:rPr b="0" i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b="0" i="0"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i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2- On the other side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i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have a </a:t>
            </a:r>
            <a:r>
              <a:rPr b="0" i="1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DataAdapter</a:t>
            </a:r>
            <a:r>
              <a:rPr b="0" i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This adapter implements all four sql commands (Select, Insert, Update and Delete).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i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setting the sql code for a select (on a single table), the other three commands are automatically generated.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i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DataAdapter is quite often used to supply large quantities of data to controls like GridView.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b="0" i="0"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i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111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disconnected layer </a:t>
            </a:r>
            <a:r>
              <a:rPr b="0" i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retrieve a </a:t>
            </a:r>
            <a:r>
              <a:rPr b="0" i="1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b="0" i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from the connected classes. The Dataset is a class in VS.Net which acts like a database with set of tables (but then disconnected from the database.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  <p:sp>
        <p:nvSpPr>
          <p:cNvPr id="131" name="Google Shape;131;p6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Before opening SQL Developer, make sure that all Oracle services are started</a:t>
            </a:r>
            <a:endParaRPr/>
          </a:p>
          <a:p>
            <a:pPr indent="-228600" lvl="0" marL="228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If you already have a connection for </a:t>
            </a:r>
            <a:r>
              <a:rPr b="1" lang="en-US"/>
              <a:t>scott</a:t>
            </a:r>
            <a:r>
              <a:rPr lang="en-US"/>
              <a:t>, then you can use it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/>
          <p:nvPr/>
        </p:nvSpPr>
        <p:spPr>
          <a:xfrm>
            <a:off x="685800" y="2393950"/>
            <a:ext cx="7772400" cy="109538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45"/>
          <p:cNvSpPr txBox="1"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34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" type="subTitle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1" name="Google Shape;21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4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" type="body"/>
          </p:nvPr>
        </p:nvSpPr>
        <p:spPr>
          <a:xfrm rot="5400000">
            <a:off x="2433638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5"/>
          <p:cNvSpPr txBox="1"/>
          <p:nvPr>
            <p:ph type="title"/>
          </p:nvPr>
        </p:nvSpPr>
        <p:spPr>
          <a:xfrm rot="5400000">
            <a:off x="4659313" y="2103438"/>
            <a:ext cx="5830887" cy="2001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5"/>
          <p:cNvSpPr txBox="1"/>
          <p:nvPr>
            <p:ph idx="1" type="body"/>
          </p:nvPr>
        </p:nvSpPr>
        <p:spPr>
          <a:xfrm rot="5400000">
            <a:off x="578644" y="177007"/>
            <a:ext cx="5830887" cy="5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4" name="Google Shape;84;p5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6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6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" name="Google Shape;27;p4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3" name="Google Shape;33;p4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4" name="Google Shape;44;p49"/>
          <p:cNvSpPr txBox="1"/>
          <p:nvPr>
            <p:ph idx="2" type="body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5" name="Google Shape;45;p4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2" name="Google Shape;52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4" name="Google Shape;54;p5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4" name="Google Shape;64;p5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5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5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5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44"/>
          <p:cNvSpPr/>
          <p:nvPr/>
        </p:nvSpPr>
        <p:spPr>
          <a:xfrm>
            <a:off x="609600" y="1566863"/>
            <a:ext cx="7958138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Google Shape;13;p44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4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4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685800" y="620713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Software Engineering Lab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0" y="2852936"/>
            <a:ext cx="9144000" cy="192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solidFill>
                  <a:schemeClr val="accent2"/>
                </a:solidFill>
              </a:rPr>
              <a:t>Building .NET Applications on the Oracle Database with Microsoft Visual Studio</a:t>
            </a:r>
            <a:endParaRPr sz="4000"/>
          </a:p>
        </p:txBody>
      </p:sp>
      <p:sp>
        <p:nvSpPr>
          <p:cNvPr id="98" name="Google Shape;98;p1"/>
          <p:cNvSpPr txBox="1"/>
          <p:nvPr/>
        </p:nvSpPr>
        <p:spPr>
          <a:xfrm>
            <a:off x="0" y="5517232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Lab 1 – Connected Layer</a:t>
            </a:r>
            <a:endParaRPr b="1" i="0" sz="40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DB Script</a:t>
            </a:r>
            <a:endParaRPr/>
          </a:p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9" name="Google Shape;1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3" y="3127201"/>
            <a:ext cx="9077324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136649" y="1827064"/>
            <a:ext cx="8977187" cy="13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AutoNum type="arabicPeriod" startAt="3"/>
            </a:pPr>
            <a:r>
              <a:rPr lang="en-US" sz="2400"/>
              <a:t>Copy the DB script from “</a:t>
            </a:r>
            <a:r>
              <a:rPr b="1" lang="en-US" sz="2400"/>
              <a:t>DVD rental Script</a:t>
            </a:r>
            <a:r>
              <a:rPr lang="en-US" sz="2400"/>
              <a:t>” file, and paste it into the SQL Developer</a:t>
            </a:r>
            <a:endParaRPr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Font typeface="Verdana"/>
              <a:buAutoNum type="arabicPeriod" startAt="3"/>
            </a:pPr>
            <a:r>
              <a:rPr lang="en-US" sz="2400"/>
              <a:t>Press “</a:t>
            </a:r>
            <a:r>
              <a:rPr lang="en-US" sz="2400">
                <a:solidFill>
                  <a:srgbClr val="FF0000"/>
                </a:solidFill>
              </a:rPr>
              <a:t>Run Script</a:t>
            </a:r>
            <a:r>
              <a:rPr lang="en-US" sz="2400"/>
              <a:t>” button (or press </a:t>
            </a:r>
            <a:r>
              <a:rPr lang="en-US" sz="2400">
                <a:solidFill>
                  <a:srgbClr val="FF0000"/>
                </a:solidFill>
              </a:rPr>
              <a:t>F5</a:t>
            </a:r>
            <a:r>
              <a:rPr lang="en-US" sz="2400"/>
              <a:t>)</a:t>
            </a:r>
            <a:endParaRPr/>
          </a:p>
          <a:p>
            <a:pPr indent="-317500" lvl="0" marL="469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Pre-requisites </a:t>
            </a:r>
            <a:endParaRPr/>
          </a:p>
        </p:txBody>
      </p:sp>
      <p:sp>
        <p:nvSpPr>
          <p:cNvPr id="177" name="Google Shape;177;p11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just">
              <a:spcBef>
                <a:spcPts val="0"/>
              </a:spcBef>
              <a:spcAft>
                <a:spcPts val="0"/>
              </a:spcAft>
              <a:buSzPts val="3000"/>
              <a:buFont typeface="Verdana"/>
              <a:buAutoNum type="arabicPeriod"/>
            </a:pPr>
            <a:r>
              <a:rPr lang="en-US"/>
              <a:t>Install Oracle 11g Database</a:t>
            </a:r>
            <a:endParaRPr/>
          </a:p>
          <a:p>
            <a:pPr indent="-514350" lvl="0" marL="514350" rtl="0" algn="just">
              <a:spcBef>
                <a:spcPts val="600"/>
              </a:spcBef>
              <a:spcAft>
                <a:spcPts val="0"/>
              </a:spcAft>
              <a:buSzPts val="3000"/>
              <a:buFont typeface="Verdana"/>
              <a:buAutoNum type="arabicPeriod"/>
            </a:pPr>
            <a:r>
              <a:rPr lang="en-US"/>
              <a:t>Install Visual Studio.Net</a:t>
            </a:r>
            <a:endParaRPr/>
          </a:p>
          <a:p>
            <a:pPr indent="-514350" lvl="0" marL="514350" rtl="0" algn="just">
              <a:spcBef>
                <a:spcPts val="600"/>
              </a:spcBef>
              <a:spcAft>
                <a:spcPts val="0"/>
              </a:spcAft>
              <a:buSzPts val="3000"/>
              <a:buFont typeface="Verdana"/>
              <a:buAutoNum type="arabicPeriod"/>
            </a:pPr>
            <a:r>
              <a:rPr lang="en-US"/>
              <a:t>Run the DVD Rental database creation script</a:t>
            </a:r>
            <a:endParaRPr/>
          </a:p>
          <a:p>
            <a:pPr indent="-514350" lvl="0" marL="514350" rtl="0" algn="just">
              <a:spcBef>
                <a:spcPts val="600"/>
              </a:spcBef>
              <a:spcAft>
                <a:spcPts val="0"/>
              </a:spcAft>
              <a:buSzPts val="3000"/>
              <a:buFont typeface="Verdana"/>
              <a:buAutoNum type="arabicPeriod"/>
            </a:pPr>
            <a:r>
              <a:rPr lang="en-US"/>
              <a:t>You should be aware of all SQL statements </a:t>
            </a:r>
            <a:r>
              <a:rPr lang="en-US" sz="2200"/>
              <a:t>(select, insert, update, delete)</a:t>
            </a:r>
            <a:endParaRPr/>
          </a:p>
          <a:p>
            <a:pPr indent="-323850" lvl="0" marL="514350" rtl="0" algn="just">
              <a:spcBef>
                <a:spcPts val="600"/>
              </a:spcBef>
              <a:spcAft>
                <a:spcPts val="0"/>
              </a:spcAft>
              <a:buSzPts val="30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>
            <p:ph type="title"/>
          </p:nvPr>
        </p:nvSpPr>
        <p:spPr>
          <a:xfrm>
            <a:off x="762000" y="2852936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>
                <a:solidFill>
                  <a:srgbClr val="FF0000"/>
                </a:solidFill>
              </a:rPr>
              <a:t>Connected Layer</a:t>
            </a:r>
            <a:br>
              <a:rPr lang="en-US" cap="none">
                <a:solidFill>
                  <a:srgbClr val="FF0000"/>
                </a:solidFill>
              </a:rPr>
            </a:br>
            <a:r>
              <a:rPr lang="en-US" cap="none">
                <a:solidFill>
                  <a:srgbClr val="FF0000"/>
                </a:solidFill>
              </a:rPr>
              <a:t>Actors form example</a:t>
            </a:r>
            <a:endParaRPr/>
          </a:p>
        </p:txBody>
      </p:sp>
      <p:sp>
        <p:nvSpPr>
          <p:cNvPr id="184" name="Google Shape;184;p1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#Connecting to Oracle DB from C</a:t>
            </a:r>
            <a:endParaRPr/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566738" y="1844824"/>
            <a:ext cx="8577262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3000"/>
              <a:buFont typeface="Verdana"/>
              <a:buAutoNum type="arabicPeriod"/>
            </a:pPr>
            <a:r>
              <a:rPr lang="en-US"/>
              <a:t>Creating VS.Net C# project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3000"/>
              <a:buFont typeface="Verdana"/>
              <a:buAutoNum type="arabicPeriod"/>
            </a:pPr>
            <a:r>
              <a:rPr lang="en-US"/>
              <a:t>Adding a Reference to Oracle library 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3000"/>
              <a:buFont typeface="Verdana"/>
              <a:buAutoNum type="arabicPeriod"/>
            </a:pPr>
            <a:r>
              <a:rPr lang="en-US"/>
              <a:t>Adding controls to the Form Design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3000"/>
              <a:buFont typeface="Verdana"/>
              <a:buAutoNum type="arabicPeriod"/>
            </a:pPr>
            <a:r>
              <a:rPr lang="en-US"/>
              <a:t>Writing the code</a:t>
            </a:r>
            <a:endParaRPr/>
          </a:p>
        </p:txBody>
      </p:sp>
      <p:sp>
        <p:nvSpPr>
          <p:cNvPr id="192" name="Google Shape;192;p1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 Creating VS.Net C# Project </a:t>
            </a:r>
            <a:endParaRPr/>
          </a:p>
        </p:txBody>
      </p:sp>
      <p:sp>
        <p:nvSpPr>
          <p:cNvPr id="198" name="Google Shape;198;p14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99" name="Google Shape;199;p1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0" name="Google Shape;2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8" y="1500174"/>
            <a:ext cx="8929718" cy="5143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VS.Net C# Project </a:t>
            </a:r>
            <a:endParaRPr/>
          </a:p>
        </p:txBody>
      </p:sp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8" name="Google Shape;2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8" y="1638300"/>
            <a:ext cx="8929718" cy="4791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 Adding a Reference</a:t>
            </a:r>
            <a:endParaRPr/>
          </a:p>
        </p:txBody>
      </p:sp>
      <p:sp>
        <p:nvSpPr>
          <p:cNvPr id="215" name="Google Shape;215;p16"/>
          <p:cNvSpPr txBox="1"/>
          <p:nvPr>
            <p:ph idx="1" type="body"/>
          </p:nvPr>
        </p:nvSpPr>
        <p:spPr>
          <a:xfrm>
            <a:off x="179512" y="1752600"/>
            <a:ext cx="889248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To connect the project to an Oracle database, you must add a reference to the </a:t>
            </a:r>
            <a:r>
              <a:rPr b="1" lang="en-US"/>
              <a:t>Oracle.DataAccess.dll</a:t>
            </a:r>
            <a:r>
              <a:rPr lang="en-US"/>
              <a:t>, which contains the data provider. 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This library is located at: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/>
              <a:t> E</a:t>
            </a:r>
            <a:r>
              <a:rPr lang="en-US">
                <a:solidFill>
                  <a:srgbClr val="FF0000"/>
                </a:solidFill>
              </a:rPr>
              <a:t>:\app\</a:t>
            </a:r>
            <a:r>
              <a:rPr lang="en-US"/>
              <a:t>pc_user</a:t>
            </a:r>
            <a:r>
              <a:rPr lang="en-US">
                <a:solidFill>
                  <a:srgbClr val="FF0000"/>
                </a:solidFill>
              </a:rPr>
              <a:t>\product\11.2.0\dbhome_</a:t>
            </a:r>
            <a:r>
              <a:rPr lang="en-US"/>
              <a:t>1</a:t>
            </a:r>
            <a:r>
              <a:rPr lang="en-US">
                <a:solidFill>
                  <a:srgbClr val="FF0000"/>
                </a:solidFill>
              </a:rPr>
              <a:t>\ODP.NET\bin\2.x</a:t>
            </a:r>
            <a:endParaRPr/>
          </a:p>
        </p:txBody>
      </p:sp>
      <p:sp>
        <p:nvSpPr>
          <p:cNvPr id="216" name="Google Shape;216;p1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 Adding a Reference (Cont.)</a:t>
            </a:r>
            <a:endParaRPr/>
          </a:p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4" name="Google Shape;2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1485902"/>
            <a:ext cx="8572560" cy="5372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 Adding a Reference (Cont.)</a:t>
            </a:r>
            <a:endParaRPr/>
          </a:p>
        </p:txBody>
      </p:sp>
      <p:sp>
        <p:nvSpPr>
          <p:cNvPr id="231" name="Google Shape;231;p18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738" y="1628800"/>
            <a:ext cx="8008937" cy="461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8"/>
          <p:cNvSpPr txBox="1"/>
          <p:nvPr/>
        </p:nvSpPr>
        <p:spPr>
          <a:xfrm>
            <a:off x="0" y="6245225"/>
            <a:ext cx="932452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="1" i="0" lang="en-US" sz="20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:\app\</a:t>
            </a:r>
            <a:r>
              <a:rPr b="1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pc_user</a:t>
            </a:r>
            <a:r>
              <a:rPr b="1" i="0" lang="en-US" sz="20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\product\11.2.0\dbhome_1\ODP.NET\bin\2.x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 Adding a Reference (Cont.)</a:t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75" y="1566862"/>
            <a:ext cx="8245797" cy="4678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Rules 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609600" y="1893888"/>
            <a:ext cx="8229600" cy="3506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You MUST attend in your section.</a:t>
            </a:r>
            <a:endParaRPr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Please commit to the lab start time. </a:t>
            </a:r>
            <a:endParaRPr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No attendance exceptions from TAs.</a:t>
            </a:r>
            <a:endParaRPr sz="2400"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Attendance exceptions only signed from doctors.</a:t>
            </a:r>
            <a:endParaRPr/>
          </a:p>
          <a:p>
            <a:pPr indent="-317500" lvl="0" marL="469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 Adding a Reference (Cont.)</a:t>
            </a:r>
            <a:endParaRPr/>
          </a:p>
        </p:txBody>
      </p:sp>
      <p:sp>
        <p:nvSpPr>
          <p:cNvPr id="249" name="Google Shape;249;p2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0" name="Google Shape;2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24" y="1638319"/>
            <a:ext cx="7072362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 Adding a Reference (Cont.)</a:t>
            </a:r>
            <a:endParaRPr/>
          </a:p>
        </p:txBody>
      </p:sp>
      <p:sp>
        <p:nvSpPr>
          <p:cNvPr id="256" name="Google Shape;256;p21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6" y="1571612"/>
            <a:ext cx="829627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Oracle.DataAccess.dll Library</a:t>
            </a:r>
            <a:endParaRPr/>
          </a:p>
        </p:txBody>
      </p:sp>
      <p:sp>
        <p:nvSpPr>
          <p:cNvPr id="264" name="Google Shape;264;p22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The </a:t>
            </a:r>
            <a:r>
              <a:rPr lang="en-US" u="sng">
                <a:solidFill>
                  <a:srgbClr val="FF0000"/>
                </a:solidFill>
              </a:rPr>
              <a:t>Oracle.DataAccess.dll</a:t>
            </a:r>
            <a:r>
              <a:rPr lang="en-US"/>
              <a:t>  provides two namespaces: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 </a:t>
            </a:r>
            <a:r>
              <a:rPr i="1" lang="en-US">
                <a:solidFill>
                  <a:srgbClr val="FF0000"/>
                </a:solidFill>
              </a:rPr>
              <a:t>Oracle.DataAccess.Client </a:t>
            </a:r>
            <a:r>
              <a:rPr lang="en-US"/>
              <a:t>namespace contains ODP.NET classes and enumerations for the client-side provider.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 </a:t>
            </a:r>
            <a:r>
              <a:rPr i="1" lang="en-US">
                <a:solidFill>
                  <a:srgbClr val="FF0000"/>
                </a:solidFill>
              </a:rPr>
              <a:t>Oracle.DataAccess.Types</a:t>
            </a:r>
            <a:r>
              <a:rPr lang="en-US"/>
              <a:t> namespace contains the Oracle Data Provider for .NET data types (ODP.NET Types).</a:t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Initial C# Statements</a:t>
            </a:r>
            <a:endParaRPr/>
          </a:p>
        </p:txBody>
      </p:sp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4" name="Google Shape;2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1630363"/>
            <a:ext cx="6336704" cy="4614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Initial C# Statements</a:t>
            </a:r>
            <a:endParaRPr/>
          </a:p>
        </p:txBody>
      </p:sp>
      <p:sp>
        <p:nvSpPr>
          <p:cNvPr id="281" name="Google Shape;281;p24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48" y="1643050"/>
            <a:ext cx="7572428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 Adding controls to the Form Design</a:t>
            </a:r>
            <a:endParaRPr/>
          </a:p>
        </p:txBody>
      </p:sp>
      <p:sp>
        <p:nvSpPr>
          <p:cNvPr id="290" name="Google Shape;290;p25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2" name="Google Shape;2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1643050"/>
            <a:ext cx="8429684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 Adding controls to the Form Design (Cont.)</a:t>
            </a:r>
            <a:endParaRPr/>
          </a:p>
        </p:txBody>
      </p:sp>
      <p:sp>
        <p:nvSpPr>
          <p:cNvPr id="298" name="Google Shape;298;p2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9" name="Google Shape;2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48" y="1338281"/>
            <a:ext cx="7786742" cy="4805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 Adding controls to the Form Design (Cont.)</a:t>
            </a:r>
            <a:endParaRPr/>
          </a:p>
        </p:txBody>
      </p:sp>
      <p:sp>
        <p:nvSpPr>
          <p:cNvPr id="306" name="Google Shape;306;p2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7" name="Google Shape;3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209800"/>
            <a:ext cx="6437253" cy="125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AutoNum type="arabicPeriod" startAt="4"/>
            </a:pPr>
            <a:r>
              <a:rPr lang="en-US"/>
              <a:t>Writing the code</a:t>
            </a:r>
            <a:endParaRPr/>
          </a:p>
        </p:txBody>
      </p:sp>
      <p:sp>
        <p:nvSpPr>
          <p:cNvPr id="314" name="Google Shape;314;p28"/>
          <p:cNvSpPr txBox="1"/>
          <p:nvPr>
            <p:ph idx="1" type="body"/>
          </p:nvPr>
        </p:nvSpPr>
        <p:spPr>
          <a:xfrm>
            <a:off x="566738" y="1752600"/>
            <a:ext cx="85772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3000"/>
              <a:buFont typeface="Verdana"/>
              <a:buAutoNum type="arabicPeriod"/>
            </a:pPr>
            <a:r>
              <a:rPr lang="en-US"/>
              <a:t>Creating OracleConnection object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3000"/>
              <a:buFont typeface="Verdana"/>
              <a:buAutoNum type="arabicPeriod"/>
            </a:pPr>
            <a:r>
              <a:rPr lang="en-US"/>
              <a:t>Creating OracleCommand object</a:t>
            </a:r>
            <a:endParaRPr/>
          </a:p>
          <a:p>
            <a:pPr indent="-514350" lvl="1" marL="9525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Connection</a:t>
            </a:r>
            <a:endParaRPr/>
          </a:p>
          <a:p>
            <a:pPr indent="-514350" lvl="1" marL="9525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Command text</a:t>
            </a:r>
            <a:endParaRPr/>
          </a:p>
          <a:p>
            <a:pPr indent="-514350" lvl="1" marL="9525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Command Type</a:t>
            </a:r>
            <a:endParaRPr/>
          </a:p>
          <a:p>
            <a:pPr indent="-514350" lvl="1" marL="9525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Parameters</a:t>
            </a:r>
            <a:endParaRPr/>
          </a:p>
          <a:p>
            <a:pPr indent="-514350" lvl="1" marL="9525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Execute command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3000"/>
              <a:buFont typeface="Verdana"/>
              <a:buAutoNum type="arabicPeriod"/>
            </a:pPr>
            <a:r>
              <a:rPr lang="en-US"/>
              <a:t>Closing the connection (after executing all commands)</a:t>
            </a:r>
            <a:endParaRPr/>
          </a:p>
        </p:txBody>
      </p:sp>
      <p:sp>
        <p:nvSpPr>
          <p:cNvPr id="315" name="Google Shape;315;p2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/>
          <p:nvPr>
            <p:ph type="title"/>
          </p:nvPr>
        </p:nvSpPr>
        <p:spPr>
          <a:xfrm>
            <a:off x="685800" y="1988840"/>
            <a:ext cx="7772400" cy="396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1- Form Preparation</a:t>
            </a:r>
            <a:br>
              <a:rPr lang="en-US" cap="none"/>
            </a:br>
            <a:r>
              <a:rPr lang="en-US" cap="none"/>
              <a:t>a. Fill Actors IDs</a:t>
            </a:r>
            <a:br>
              <a:rPr lang="en-US" cap="none"/>
            </a:br>
            <a:r>
              <a:rPr lang="en-US" cap="none"/>
              <a:t> </a:t>
            </a:r>
            <a:br>
              <a:rPr lang="en-US" cap="none"/>
            </a:br>
            <a:r>
              <a:rPr lang="en-US" cap="none"/>
              <a:t>(</a:t>
            </a:r>
            <a:r>
              <a:rPr lang="en-US" cap="none">
                <a:solidFill>
                  <a:srgbClr val="FF0000"/>
                </a:solidFill>
              </a:rPr>
              <a:t>Select Statement</a:t>
            </a:r>
            <a:r>
              <a:rPr lang="en-US" cap="none"/>
              <a:t>)</a:t>
            </a:r>
            <a:endParaRPr cap="none"/>
          </a:p>
        </p:txBody>
      </p:sp>
      <p:sp>
        <p:nvSpPr>
          <p:cNvPr id="322" name="Google Shape;322;p2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566738" y="1628800"/>
            <a:ext cx="8001000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 sz="2000"/>
              <a:t>Required installations</a:t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 sz="2000"/>
              <a:t>Introduction to ODP.Net</a:t>
            </a:r>
            <a:endParaRPr sz="2000"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 sz="2000"/>
              <a:t>ODP.Net Object Model</a:t>
            </a:r>
            <a:endParaRPr sz="2000"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 sz="2000"/>
              <a:t>DVD Rental Case Study</a:t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 sz="2000"/>
              <a:t>Running DB Script</a:t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 sz="2000"/>
              <a:t>Data Retrieval using OracleDataReader</a:t>
            </a:r>
            <a:endParaRPr sz="2000"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Actors Form Design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Populating ComboBox with  ActorIDs in the Form_Load</a:t>
            </a:r>
            <a:endParaRPr sz="1800"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22263" lvl="1" marL="90805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574674" y="188913"/>
            <a:ext cx="8389813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Oracle Connection Object</a:t>
            </a:r>
            <a:endParaRPr/>
          </a:p>
        </p:txBody>
      </p:sp>
      <p:sp>
        <p:nvSpPr>
          <p:cNvPr id="329" name="Google Shape;329;p30"/>
          <p:cNvSpPr txBox="1"/>
          <p:nvPr>
            <p:ph idx="1" type="body"/>
          </p:nvPr>
        </p:nvSpPr>
        <p:spPr>
          <a:xfrm>
            <a:off x="228600" y="1737360"/>
            <a:ext cx="9289032" cy="512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OracleConnection</a:t>
            </a:r>
            <a:r>
              <a:rPr lang="en-US"/>
              <a:t> object specifies the Oracle Database used by the application.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469900" lvl="0" marL="469900" rtl="0" algn="l">
              <a:spcBef>
                <a:spcPts val="560"/>
              </a:spcBef>
              <a:spcAft>
                <a:spcPts val="0"/>
              </a:spcAft>
              <a:buSzPts val="2800"/>
              <a:buChar char="□"/>
            </a:pPr>
            <a:r>
              <a:rPr lang="en-US" sz="2800"/>
              <a:t>Define the global variables</a:t>
            </a:r>
            <a:endParaRPr/>
          </a:p>
          <a:p>
            <a:pPr indent="-469900" lvl="0" marL="469900" rtl="0" algn="l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 sz="2500"/>
              <a:t>string </a:t>
            </a:r>
            <a:r>
              <a:rPr lang="en-US" sz="2500">
                <a:solidFill>
                  <a:srgbClr val="FF0000"/>
                </a:solidFill>
              </a:rPr>
              <a:t>ordb</a:t>
            </a:r>
            <a:r>
              <a:rPr lang="en-US" sz="2500"/>
              <a:t> = "Data source=orcl;User Id=scott; Password=tiger;"; </a:t>
            </a:r>
            <a:endParaRPr/>
          </a:p>
          <a:p>
            <a:pPr indent="-469900" lvl="0" marL="469900" rtl="0" algn="l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 sz="2500"/>
              <a:t>OracleConnection conn;</a:t>
            </a:r>
            <a:endParaRPr/>
          </a:p>
          <a:p>
            <a:pPr indent="-469900" lvl="0" marL="469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469900" lvl="0" marL="469900" rtl="0" algn="l">
              <a:spcBef>
                <a:spcPts val="560"/>
              </a:spcBef>
              <a:spcAft>
                <a:spcPts val="0"/>
              </a:spcAft>
              <a:buSzPts val="2800"/>
              <a:buChar char="□"/>
            </a:pPr>
            <a:r>
              <a:rPr lang="en-US" sz="2800"/>
              <a:t>Then open the connection</a:t>
            </a:r>
            <a:endParaRPr/>
          </a:p>
          <a:p>
            <a:pPr indent="-469900" lvl="0" marL="469900" rtl="0" algn="l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 sz="2500"/>
              <a:t>conn = new OracleConnection(</a:t>
            </a:r>
            <a:r>
              <a:rPr lang="en-US" sz="2500">
                <a:solidFill>
                  <a:srgbClr val="FF0000"/>
                </a:solidFill>
              </a:rPr>
              <a:t>ordb</a:t>
            </a:r>
            <a:r>
              <a:rPr lang="en-US" sz="2500"/>
              <a:t>) ; </a:t>
            </a:r>
            <a:endParaRPr/>
          </a:p>
          <a:p>
            <a:pPr indent="-469900" lvl="0" marL="469900" rtl="0" algn="l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 sz="2500"/>
              <a:t>conn.Open(); </a:t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30" name="Google Shape;330;p3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type="title"/>
          </p:nvPr>
        </p:nvSpPr>
        <p:spPr>
          <a:xfrm>
            <a:off x="574674" y="188913"/>
            <a:ext cx="8340726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Declaring </a:t>
            </a:r>
            <a:r>
              <a:rPr i="1" lang="en-US">
                <a:solidFill>
                  <a:srgbClr val="C00000"/>
                </a:solidFill>
              </a:rPr>
              <a:t>Global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Connection Object</a:t>
            </a:r>
            <a:endParaRPr/>
          </a:p>
        </p:txBody>
      </p:sp>
      <p:sp>
        <p:nvSpPr>
          <p:cNvPr id="337" name="Google Shape;337;p3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8" name="Google Shape;3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828800"/>
            <a:ext cx="81534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/>
          <p:nvPr>
            <p:ph type="title"/>
          </p:nvPr>
        </p:nvSpPr>
        <p:spPr>
          <a:xfrm>
            <a:off x="574674" y="188913"/>
            <a:ext cx="8112125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Connection Object(Cont.)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Form_Load </a:t>
            </a:r>
            <a:r>
              <a:rPr lang="en-US">
                <a:solidFill>
                  <a:schemeClr val="dk1"/>
                </a:solidFill>
              </a:rPr>
              <a:t>event</a:t>
            </a:r>
            <a:endParaRPr/>
          </a:p>
        </p:txBody>
      </p:sp>
      <p:sp>
        <p:nvSpPr>
          <p:cNvPr id="345" name="Google Shape;345;p3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74" y="1988840"/>
            <a:ext cx="7813750" cy="425638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OracleCommand object</a:t>
            </a:r>
            <a:endParaRPr/>
          </a:p>
        </p:txBody>
      </p:sp>
      <p:sp>
        <p:nvSpPr>
          <p:cNvPr id="352" name="Google Shape;352;p33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The command object is used to specify the SQL command text that is executed, either a SQL string or a stored procedure.</a:t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It creates a database request, sends the request to the database, and returns the result.</a:t>
            </a:r>
            <a:endParaRPr/>
          </a:p>
        </p:txBody>
      </p:sp>
      <p:sp>
        <p:nvSpPr>
          <p:cNvPr id="353" name="Google Shape;353;p3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OracleCommand object (Cont.)</a:t>
            </a:r>
            <a:endParaRPr/>
          </a:p>
        </p:txBody>
      </p:sp>
      <p:sp>
        <p:nvSpPr>
          <p:cNvPr id="360" name="Google Shape;360;p34"/>
          <p:cNvSpPr txBox="1"/>
          <p:nvPr>
            <p:ph idx="1" type="body"/>
          </p:nvPr>
        </p:nvSpPr>
        <p:spPr>
          <a:xfrm>
            <a:off x="214282" y="1752600"/>
            <a:ext cx="8353456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To create OracleCommand Object, write this code in the </a:t>
            </a:r>
            <a:r>
              <a:rPr b="1" i="1" lang="en-US" u="sng"/>
              <a:t>Form_load</a:t>
            </a:r>
            <a:r>
              <a:rPr lang="en-US"/>
              <a:t> event handler: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OracleCommand cmd = new OracleCommand();</a:t>
            </a:r>
            <a:endParaRPr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cmd.Connection = conn;</a:t>
            </a:r>
            <a:endParaRPr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cmd.CommandText = "</a:t>
            </a:r>
            <a:r>
              <a:rPr lang="en-US" sz="2400">
                <a:solidFill>
                  <a:srgbClr val="FF0000"/>
                </a:solidFill>
              </a:rPr>
              <a:t>select ActorID from Actors</a:t>
            </a:r>
            <a:r>
              <a:rPr lang="en-US" sz="2400"/>
              <a:t>";</a:t>
            </a:r>
            <a:endParaRPr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cmd.CommandType = CommandType.Text; </a:t>
            </a:r>
            <a:endParaRPr/>
          </a:p>
        </p:txBody>
      </p:sp>
      <p:sp>
        <p:nvSpPr>
          <p:cNvPr id="361" name="Google Shape;361;p3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OracleCommand object (Cont.)</a:t>
            </a:r>
            <a:endParaRPr/>
          </a:p>
        </p:txBody>
      </p:sp>
      <p:sp>
        <p:nvSpPr>
          <p:cNvPr id="367" name="Google Shape;367;p3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8" name="Google Shape;3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690812"/>
            <a:ext cx="6840759" cy="268240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OracleDataReader to retrieve data</a:t>
            </a:r>
            <a:endParaRPr/>
          </a:p>
        </p:txBody>
      </p:sp>
      <p:sp>
        <p:nvSpPr>
          <p:cNvPr id="374" name="Google Shape;374;p36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An </a:t>
            </a:r>
            <a:r>
              <a:rPr lang="en-US">
                <a:solidFill>
                  <a:srgbClr val="FF0000"/>
                </a:solidFill>
              </a:rPr>
              <a:t>OracleDataReader</a:t>
            </a:r>
            <a:r>
              <a:rPr lang="en-US"/>
              <a:t> object represents a forward-only, read-only, in-memory result set.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Unlike the DataSet, the OracleDataReader object stays connected and fetches one row at a time.</a:t>
            </a:r>
            <a:endParaRPr/>
          </a:p>
        </p:txBody>
      </p:sp>
      <p:sp>
        <p:nvSpPr>
          <p:cNvPr id="375" name="Google Shape;375;p3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OracleDataReader to retrieve data (Cont.)</a:t>
            </a:r>
            <a:endParaRPr/>
          </a:p>
        </p:txBody>
      </p:sp>
      <p:sp>
        <p:nvSpPr>
          <p:cNvPr id="382" name="Google Shape;382;p37"/>
          <p:cNvSpPr txBox="1"/>
          <p:nvPr>
            <p:ph idx="1" type="body"/>
          </p:nvPr>
        </p:nvSpPr>
        <p:spPr>
          <a:xfrm>
            <a:off x="285720" y="1628800"/>
            <a:ext cx="828201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An OracleDataReader object is constructed by a call to the </a:t>
            </a:r>
            <a:r>
              <a:rPr lang="en-US" sz="2400">
                <a:solidFill>
                  <a:srgbClr val="FF0000"/>
                </a:solidFill>
              </a:rPr>
              <a:t>ExecuteReader</a:t>
            </a:r>
            <a:r>
              <a:rPr lang="en-US" sz="2400"/>
              <a:t> method of the OracleCommand object.</a:t>
            </a:r>
            <a:endParaRPr/>
          </a:p>
          <a:p>
            <a:pPr indent="-381000" lvl="0" marL="4699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To retrieve data from DB, write this code:</a:t>
            </a:r>
            <a:endParaRPr/>
          </a:p>
          <a:p>
            <a:pPr indent="-381000" lvl="0" marL="4699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469900" lvl="0" marL="469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OracleDataReader dr = cmd.ExecuteReader();</a:t>
            </a:r>
            <a:endParaRPr/>
          </a:p>
          <a:p>
            <a:pPr indent="-469900" lvl="0" marL="469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while (dr.Read())</a:t>
            </a:r>
            <a:endParaRPr/>
          </a:p>
          <a:p>
            <a:pPr indent="-469900" lvl="0" marL="469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{</a:t>
            </a:r>
            <a:endParaRPr/>
          </a:p>
          <a:p>
            <a:pPr indent="-469900" lvl="0" marL="469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	cmb_ID.Items.Add(dr[0]);</a:t>
            </a:r>
            <a:endParaRPr/>
          </a:p>
          <a:p>
            <a:pPr indent="-469900" lvl="0" marL="469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}</a:t>
            </a:r>
            <a:endParaRPr/>
          </a:p>
          <a:p>
            <a:pPr indent="-469900" lvl="0" marL="469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dr.Close();</a:t>
            </a:r>
            <a:endParaRPr/>
          </a:p>
        </p:txBody>
      </p:sp>
      <p:sp>
        <p:nvSpPr>
          <p:cNvPr id="383" name="Google Shape;383;p3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OracleDataReader to retrieve data (Cont.)</a:t>
            </a:r>
            <a:endParaRPr/>
          </a:p>
        </p:txBody>
      </p:sp>
      <p:sp>
        <p:nvSpPr>
          <p:cNvPr id="390" name="Google Shape;390;p3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1" name="Google Shape;39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76" y="2119311"/>
            <a:ext cx="7597724" cy="412591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OracleDataReader to retrieve data (Cont.)</a:t>
            </a:r>
            <a:endParaRPr/>
          </a:p>
        </p:txBody>
      </p:sp>
      <p:sp>
        <p:nvSpPr>
          <p:cNvPr id="398" name="Google Shape;398;p39"/>
          <p:cNvSpPr txBox="1"/>
          <p:nvPr>
            <p:ph idx="1" type="body"/>
          </p:nvPr>
        </p:nvSpPr>
        <p:spPr>
          <a:xfrm>
            <a:off x="285720" y="1752600"/>
            <a:ext cx="8429684" cy="5420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300"/>
              <a:buChar char="□"/>
            </a:pPr>
            <a:r>
              <a:rPr b="1" lang="en-US" sz="2300" u="sng">
                <a:latin typeface="Arial"/>
                <a:ea typeface="Arial"/>
                <a:cs typeface="Arial"/>
                <a:sym typeface="Arial"/>
              </a:rPr>
              <a:t>ExecuteReader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436563" lvl="1" marL="908050" rtl="0" algn="l">
              <a:spcBef>
                <a:spcPts val="460"/>
              </a:spcBef>
              <a:spcAft>
                <a:spcPts val="0"/>
              </a:spcAft>
              <a:buSzPts val="2300"/>
              <a:buChar char="■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This method executes a command specified in the </a:t>
            </a:r>
            <a:r>
              <a:rPr lang="en-US" sz="2300"/>
              <a:t>CommandText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 and returns an </a:t>
            </a:r>
            <a:r>
              <a:rPr lang="en-US" sz="2300"/>
              <a:t>OracleDataReader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 object.</a:t>
            </a:r>
            <a:endParaRPr/>
          </a:p>
          <a:p>
            <a:pPr indent="-469900" lvl="0" marL="469900" rtl="0" algn="l">
              <a:spcBef>
                <a:spcPts val="460"/>
              </a:spcBef>
              <a:spcAft>
                <a:spcPts val="0"/>
              </a:spcAft>
              <a:buSzPts val="2300"/>
              <a:buChar char="□"/>
            </a:pPr>
            <a:r>
              <a:rPr b="1" lang="en-US" sz="2300" u="sng">
                <a:latin typeface="Arial"/>
                <a:ea typeface="Arial"/>
                <a:cs typeface="Arial"/>
                <a:sym typeface="Arial"/>
              </a:rPr>
              <a:t>Read():  </a:t>
            </a:r>
            <a:endParaRPr/>
          </a:p>
          <a:p>
            <a:pPr indent="-436563" lvl="1" marL="908050" rtl="0" algn="l">
              <a:spcBef>
                <a:spcPts val="460"/>
              </a:spcBef>
              <a:spcAft>
                <a:spcPts val="0"/>
              </a:spcAft>
              <a:buSzPts val="2300"/>
              <a:buChar char="■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This method reads the next row in the result set.</a:t>
            </a:r>
            <a:endParaRPr/>
          </a:p>
          <a:p>
            <a:pPr indent="-436563" lvl="1" marL="908050" rtl="0" algn="l">
              <a:spcBef>
                <a:spcPts val="460"/>
              </a:spcBef>
              <a:spcAft>
                <a:spcPts val="0"/>
              </a:spcAft>
              <a:buSzPts val="2300"/>
              <a:buChar char="■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To return multiple rows, use loop</a:t>
            </a:r>
            <a:endParaRPr/>
          </a:p>
          <a:p>
            <a:pPr indent="-436563" lvl="1" marL="908050" rtl="0" algn="l">
              <a:spcBef>
                <a:spcPts val="460"/>
              </a:spcBef>
              <a:spcAft>
                <a:spcPts val="0"/>
              </a:spcAft>
              <a:buSzPts val="2300"/>
              <a:buChar char="■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The initial position of the data reader is before the first row. Therefore, the </a:t>
            </a:r>
            <a:r>
              <a:rPr lang="en-US" sz="2300"/>
              <a:t>Read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 method must be called to fetch the first row.</a:t>
            </a:r>
            <a:endParaRPr/>
          </a:p>
          <a:p>
            <a:pPr indent="-436563" lvl="1" marL="908050" rtl="0" algn="l">
              <a:spcBef>
                <a:spcPts val="460"/>
              </a:spcBef>
              <a:spcAft>
                <a:spcPts val="0"/>
              </a:spcAft>
              <a:buSzPts val="2300"/>
              <a:buChar char="■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 The row that was just read is considered the </a:t>
            </a:r>
            <a:r>
              <a:rPr i="1" lang="en-US" sz="2300">
                <a:latin typeface="Arial"/>
                <a:ea typeface="Arial"/>
                <a:cs typeface="Arial"/>
                <a:sym typeface="Arial"/>
              </a:rPr>
              <a:t>current row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. If the </a:t>
            </a:r>
            <a:r>
              <a:rPr lang="en-US" sz="2300"/>
              <a:t>OracleDataReader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 has no more rows to read, it returns </a:t>
            </a:r>
            <a:r>
              <a:rPr lang="en-US" sz="2300"/>
              <a:t>false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99" name="Google Shape;399;p3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Required installations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just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Following Products are needed in order to build a VS.Net application on Oracle DB:</a:t>
            </a:r>
            <a:endParaRPr/>
          </a:p>
          <a:p>
            <a:pPr indent="-436563" lvl="1" marL="908050" rtl="0" algn="just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Oracle Database 11g</a:t>
            </a:r>
            <a:endParaRPr/>
          </a:p>
          <a:p>
            <a:pPr indent="-436563" lvl="1" marL="908050" rtl="0" algn="just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Microsoft Visual Studio.Net (Visual C#)</a:t>
            </a:r>
            <a:endParaRPr/>
          </a:p>
          <a:p>
            <a:pPr indent="-436563" lvl="1" marL="908050" rtl="0" algn="just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19" name="Google Shape;119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OracleDataReader to retrieve data (Cont.)</a:t>
            </a:r>
            <a:endParaRPr/>
          </a:p>
        </p:txBody>
      </p:sp>
      <p:sp>
        <p:nvSpPr>
          <p:cNvPr id="406" name="Google Shape;406;p40"/>
          <p:cNvSpPr txBox="1"/>
          <p:nvPr>
            <p:ph idx="1" type="body"/>
          </p:nvPr>
        </p:nvSpPr>
        <p:spPr>
          <a:xfrm>
            <a:off x="285720" y="1752600"/>
            <a:ext cx="8429684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b="1" lang="en-US" sz="2400" u="sng">
                <a:latin typeface="Arial"/>
                <a:ea typeface="Arial"/>
                <a:cs typeface="Arial"/>
                <a:sym typeface="Arial"/>
              </a:rPr>
              <a:t>Columns in result set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Access columns in result set using their indexes (dr[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ColumnIndex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]) or names (dr[“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ColumnName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”]) 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ColumnIndex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is Zero-based column index.</a:t>
            </a:r>
            <a:endParaRPr/>
          </a:p>
          <a:p>
            <a:pPr indent="-309563" lvl="1" marL="9080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b="1" lang="en-US" sz="2400" u="sng">
                <a:latin typeface="Arial"/>
                <a:ea typeface="Arial"/>
                <a:cs typeface="Arial"/>
                <a:sym typeface="Arial"/>
              </a:rPr>
              <a:t>Close(): 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This method closes the </a:t>
            </a:r>
            <a:r>
              <a:rPr lang="en-US" sz="2400"/>
              <a:t>OracleDataReader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and frees all resources associated with the </a:t>
            </a:r>
            <a:r>
              <a:rPr lang="en-US" sz="2400"/>
              <a:t>OracleDataReader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17500" lvl="0" marL="469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17500" lvl="0" marL="469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07" name="Google Shape;407;p4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Closing the connection</a:t>
            </a:r>
            <a:endParaRPr/>
          </a:p>
        </p:txBody>
      </p:sp>
      <p:sp>
        <p:nvSpPr>
          <p:cNvPr id="413" name="Google Shape;413;p41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Either the connection object's </a:t>
            </a:r>
            <a:r>
              <a:rPr lang="en-US">
                <a:solidFill>
                  <a:srgbClr val="FF0000"/>
                </a:solidFill>
              </a:rPr>
              <a:t>Close</a:t>
            </a:r>
            <a:r>
              <a:rPr lang="en-US"/>
              <a:t> or the </a:t>
            </a:r>
            <a:r>
              <a:rPr lang="en-US">
                <a:solidFill>
                  <a:srgbClr val="FF0000"/>
                </a:solidFill>
              </a:rPr>
              <a:t>Dispose</a:t>
            </a:r>
            <a:r>
              <a:rPr lang="en-US"/>
              <a:t> method should be called to close the connection to the database. The Dispose method calls the Close method implicitly.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Free up system resources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More efficient application performance, which is especially important under high load conditions.</a:t>
            </a:r>
            <a:endParaRPr/>
          </a:p>
        </p:txBody>
      </p:sp>
      <p:sp>
        <p:nvSpPr>
          <p:cNvPr id="414" name="Google Shape;414;p4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Closing the connection (Cont.)</a:t>
            </a:r>
            <a:endParaRPr/>
          </a:p>
        </p:txBody>
      </p:sp>
      <p:sp>
        <p:nvSpPr>
          <p:cNvPr id="420" name="Google Shape;420;p4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1" name="Google Shape;42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76" y="1628801"/>
            <a:ext cx="7453708" cy="482453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7" name="Google Shape;427;p43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ctr">
              <a:spcBef>
                <a:spcPts val="0"/>
              </a:spcBef>
              <a:spcAft>
                <a:spcPts val="0"/>
              </a:spcAft>
              <a:buSzPts val="6000"/>
              <a:buFont typeface="Noto Sans Symbols"/>
              <a:buNone/>
            </a:pPr>
            <a:r>
              <a:t/>
            </a:r>
            <a:endParaRPr b="1" sz="6000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69900" lvl="0" marL="469900" rtl="0" algn="ctr">
              <a:spcBef>
                <a:spcPts val="1600"/>
              </a:spcBef>
              <a:spcAft>
                <a:spcPts val="0"/>
              </a:spcAft>
              <a:buSzPts val="8000"/>
              <a:buFont typeface="Noto Sans Symbols"/>
              <a:buNone/>
            </a:pPr>
            <a:r>
              <a:rPr b="1" lang="en-US" sz="8000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ODP.Net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just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Oracle Data Provider for .NET (ODP.NET) provides fast and efficient ADO.NET data access from .NET client applications to Oracle databases.</a:t>
            </a:r>
            <a:endParaRPr/>
          </a:p>
          <a:p>
            <a:pPr indent="-317500" lvl="0" marL="469900" rtl="0" algn="just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469900" lvl="0" marL="469900" rtl="0" algn="just"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Use </a:t>
            </a:r>
            <a:r>
              <a:rPr lang="en-US" sz="2400">
                <a:solidFill>
                  <a:srgbClr val="FF0000"/>
                </a:solidFill>
              </a:rPr>
              <a:t>ODP</a:t>
            </a:r>
            <a:r>
              <a:rPr lang="en-US" sz="2400"/>
              <a:t> (from Oracle) instead of ADO (from Microsoft). </a:t>
            </a:r>
            <a:endParaRPr/>
          </a:p>
          <a:p>
            <a:pPr indent="-469900" lvl="0" marL="469900" rtl="0" algn="just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469900" lvl="0" marL="469900" rtl="0" algn="just"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Note that the </a:t>
            </a:r>
            <a:r>
              <a:rPr i="1" lang="en-US" sz="2400">
                <a:solidFill>
                  <a:srgbClr val="FF0000"/>
                </a:solidFill>
              </a:rPr>
              <a:t>installation of Oracle Database includes Oracle Data Provider for .NET</a:t>
            </a:r>
            <a:endParaRPr sz="2400"/>
          </a:p>
        </p:txBody>
      </p:sp>
      <p:sp>
        <p:nvSpPr>
          <p:cNvPr id="127" name="Google Shape;127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ODP.Net Object Model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612"/>
            <a:ext cx="9144000" cy="528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DVD Rental Case Study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566738" y="1752600"/>
            <a:ext cx="8001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800"/>
              <a:buChar char="□"/>
            </a:pPr>
            <a:r>
              <a:rPr lang="en-US" sz="2800"/>
              <a:t>The following data model is designed to hold information related to a DVD rentals store.</a:t>
            </a:r>
            <a:endParaRPr/>
          </a:p>
          <a:p>
            <a:pPr indent="-469900" lvl="0" marL="469900" rtl="0" algn="l">
              <a:spcBef>
                <a:spcPts val="560"/>
              </a:spcBef>
              <a:spcAft>
                <a:spcPts val="0"/>
              </a:spcAft>
              <a:buSzPts val="2800"/>
              <a:buChar char="□"/>
            </a:pPr>
            <a:r>
              <a:rPr lang="en-US" sz="2800"/>
              <a:t>The Tables required should include: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Members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Rentals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FilmCopies</a:t>
            </a:r>
            <a:endParaRPr sz="2400"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FilmTitles</a:t>
            </a:r>
            <a:endParaRPr sz="2400"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FilmCategory</a:t>
            </a:r>
            <a:endParaRPr sz="2400"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FilmActors</a:t>
            </a:r>
            <a:endParaRPr sz="2400"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Actors</a:t>
            </a:r>
            <a:endParaRPr/>
          </a:p>
          <a:p>
            <a:pPr indent="-292100" lvl="0" marL="469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44" name="Google Shape;144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 Design</a:t>
            </a:r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612"/>
            <a:ext cx="9144000" cy="528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574675" y="188913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DB Script</a:t>
            </a:r>
            <a:endParaRPr/>
          </a:p>
        </p:txBody>
      </p:sp>
      <p:sp>
        <p:nvSpPr>
          <p:cNvPr id="159" name="Google Shape;159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800" y="1916832"/>
            <a:ext cx="6408712" cy="47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136650" y="1827064"/>
            <a:ext cx="2779166" cy="4418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AutoNum type="arabicPeriod"/>
            </a:pPr>
            <a:r>
              <a:rPr lang="en-US" sz="2400"/>
              <a:t>Open SQL Developer</a:t>
            </a:r>
            <a:endParaRPr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Font typeface="Verdana"/>
              <a:buAutoNum type="arabicPeriod"/>
            </a:pPr>
            <a:r>
              <a:rPr lang="en-US" sz="2400"/>
              <a:t>Create a new connection for </a:t>
            </a:r>
            <a:r>
              <a:rPr b="1" lang="en-US" sz="2400">
                <a:solidFill>
                  <a:srgbClr val="FF0000"/>
                </a:solidFill>
              </a:rPr>
              <a:t>scott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user with the password </a:t>
            </a:r>
            <a:r>
              <a:rPr b="1" lang="en-US" sz="2400">
                <a:solidFill>
                  <a:srgbClr val="FF0000"/>
                </a:solidFill>
              </a:rPr>
              <a:t>tiger</a:t>
            </a:r>
            <a:endParaRPr sz="2400"/>
          </a:p>
          <a:p>
            <a:pPr indent="-317500" lvl="0" marL="469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2005-09-20T14:58:37Z</dcterms:created>
</cp:coreProperties>
</file>