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2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02" r:id="rId11"/>
    <p:sldId id="403" r:id="rId12"/>
    <p:sldId id="406" r:id="rId13"/>
    <p:sldId id="408" r:id="rId14"/>
    <p:sldId id="409" r:id="rId15"/>
    <p:sldId id="410" r:id="rId16"/>
    <p:sldId id="398" r:id="rId17"/>
    <p:sldId id="413" r:id="rId18"/>
    <p:sldId id="399" r:id="rId19"/>
    <p:sldId id="412" r:id="rId20"/>
    <p:sldId id="400" r:id="rId21"/>
    <p:sldId id="414" r:id="rId22"/>
    <p:sldId id="401" r:id="rId23"/>
    <p:sldId id="298" r:id="rId24"/>
  </p:sldIdLst>
  <p:sldSz cx="9144000" cy="6858000" type="screen4x3"/>
  <p:notesSz cx="6858000" cy="9144000"/>
  <p:defaultTextStyle>
    <a:defPPr>
      <a:defRPr lang="ar-SA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85258" autoAdjust="0"/>
  </p:normalViewPr>
  <p:slideViewPr>
    <p:cSldViewPr>
      <p:cViewPr varScale="1">
        <p:scale>
          <a:sx n="58" d="100"/>
          <a:sy n="58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3C22C33-879D-4CD0-A2E8-C23923EAC56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1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4DFF36D-BA94-4D39-9DD4-738D67F7DFE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Use</a:t>
            </a:r>
            <a:r>
              <a:rPr lang="en-US" baseline="0" dirty="0"/>
              <a:t> the Add Method in the Parameters Property of the command object to create new parameter:</a:t>
            </a:r>
          </a:p>
          <a:p>
            <a:pPr algn="l" rtl="0"/>
            <a:endParaRPr lang="en-US" dirty="0"/>
          </a:p>
          <a:p>
            <a:pPr algn="l" rtl="0"/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Add(string, object)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This method adds an 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OracleParameter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object to the collection using the supplied name and object value.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Bind variable : named “Bind” cause it is linked to another object ( which is the parameter)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OracleCommand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new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OracleCommand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cmd.Connection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conn;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cmd.CommandText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"insert into Actors values (: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id,:name,:gender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)";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cmd.Parameters.Add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("id",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cmb_ID.Text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cmd.Parameters.Add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("name",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txt_Name.Text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cmd.Parameters.Add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("gender",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txt_Gender.Text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r =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cmd.ExecuteNonQuery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if (r != -1)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{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cmb_ID.Items.Add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cmb_ID.Text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MessageBox.Show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("New Actor is added");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0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OracleCommand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c = new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OracleCommand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c.Connection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conn;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c.CommandText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"update Actors set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ActorName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=:name, gender=:gender where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ActorID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=:id";</a:t>
            </a:r>
          </a:p>
          <a:p>
            <a:pPr algn="l" rtl="0"/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c.Parameters.Add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("name",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txt_Name.Text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c.Parameters.Add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("gender",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txt_Gender.Text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c.Parameters.Add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("id",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SelectedItem.ToString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r =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c.ExecuteNonQuery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if (r != -1)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{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MessageBox.Show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("Actor modified");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08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// after the row is successfully deleted, you should clear the values of the controls on the form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OracleCommand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c = new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OracleCommand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c.Connection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conn;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c.CommandText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"Delete from Actors where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ActorID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=:id";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c.Parameters.Add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("id",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cmb_ID.Text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r =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c.ExecuteNonQuery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if (r != -1)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{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MessageBox.Show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("Actor deleted");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cmb_ID.Items.RemoveAt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cmb_ID.SelectedIndex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);</a:t>
            </a:r>
          </a:p>
          <a:p>
            <a:pPr algn="l" rtl="0"/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txt_Name.Text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"";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txt_Gender.Text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"";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9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6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aseline="0" dirty="0"/>
              <a:t>//bind variable names </a:t>
            </a:r>
            <a:r>
              <a:rPr lang="en-US" b="1" baseline="0" dirty="0">
                <a:solidFill>
                  <a:srgbClr val="FF0000"/>
                </a:solidFill>
              </a:rPr>
              <a:t>can be numbers or characters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cmd.CommandText</a:t>
            </a:r>
            <a:r>
              <a:rPr lang="en-US" dirty="0"/>
              <a:t> = "</a:t>
            </a:r>
            <a:r>
              <a:rPr lang="en-US" sz="1200" dirty="0"/>
              <a:t>select * from Actors where </a:t>
            </a:r>
            <a:r>
              <a:rPr lang="en-US" sz="1200" dirty="0" err="1"/>
              <a:t>ActorID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FF0000"/>
                </a:solidFill>
              </a:rPr>
              <a:t>:id</a:t>
            </a:r>
            <a:r>
              <a:rPr lang="en-US" dirty="0"/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cmd.CommandText</a:t>
            </a:r>
            <a:r>
              <a:rPr lang="en-US" dirty="0"/>
              <a:t> = "</a:t>
            </a:r>
            <a:r>
              <a:rPr lang="en-US" sz="1200" dirty="0"/>
              <a:t>select * from Actors where </a:t>
            </a:r>
            <a:r>
              <a:rPr lang="en-US" sz="1200" dirty="0" err="1"/>
              <a:t>ActorID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FF0000"/>
                </a:solidFill>
              </a:rPr>
              <a:t>:1</a:t>
            </a:r>
            <a:r>
              <a:rPr lang="en-US" dirty="0"/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2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Use</a:t>
            </a:r>
            <a:r>
              <a:rPr lang="en-US" baseline="0" dirty="0"/>
              <a:t> the Add Method in the Parameters Property of the command object to create new parameter:</a:t>
            </a:r>
          </a:p>
          <a:p>
            <a:pPr algn="l" rtl="0"/>
            <a:endParaRPr lang="en-US" dirty="0"/>
          </a:p>
          <a:p>
            <a:pPr algn="l" rtl="0"/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Add(string, object)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This method adds an 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OracleParameter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object to the collection using the supplied name and object value.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Bind variable : named “Bind” cause it is linked to another object ( which is the parameter)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OracleCommand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c = new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OracleCommand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c.Connection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conn;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c.CommandText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"select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actorname,gender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from Actors where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ActorID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=:id";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c.CommandType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CommandType.Text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c.Parameters.Add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("id",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cmb_ID.SelectedItem.ToString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OracleDataReader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c.ExecuteReader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if (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dr.Read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())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{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txt_Name.Text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[0].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ToString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txt_Gender.Text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[1].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ToString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();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}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dr.Close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0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0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Actor</a:t>
            </a:r>
            <a:r>
              <a:rPr lang="en-US" baseline="0" dirty="0"/>
              <a:t> info provided in the </a:t>
            </a:r>
            <a:r>
              <a:rPr lang="en-US" b="1" dirty="0"/>
              <a:t>Values</a:t>
            </a:r>
            <a:r>
              <a:rPr lang="en-US" dirty="0"/>
              <a:t> clause (Insert into Actors </a:t>
            </a:r>
            <a:r>
              <a:rPr lang="en-US" b="1" dirty="0"/>
              <a:t>values</a:t>
            </a:r>
            <a:r>
              <a:rPr lang="en-US" dirty="0"/>
              <a:t> (….))  are </a:t>
            </a:r>
            <a:r>
              <a:rPr lang="en-US" baseline="0" dirty="0"/>
              <a:t>collected from the form. Therefore, there should be a way to pass values from controls on the form to the SQL Insert Statement (By using bind variables)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Before inserting new ID, make sure that it doesn’t exist in the </a:t>
            </a:r>
            <a:r>
              <a:rPr lang="en-US" baseline="0" dirty="0" err="1"/>
              <a:t>combobox</a:t>
            </a:r>
            <a:r>
              <a:rPr lang="en-US" baseline="0" dirty="0"/>
              <a:t> </a:t>
            </a:r>
            <a:endParaRPr lang="ar-EG" dirty="0"/>
          </a:p>
          <a:p>
            <a:pPr algn="l" rtl="0"/>
            <a:endParaRPr lang="en-US" dirty="0"/>
          </a:p>
          <a:p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0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aseline="0" dirty="0"/>
              <a:t>//bind variable names </a:t>
            </a:r>
            <a:r>
              <a:rPr lang="en-US" b="1" baseline="0" dirty="0">
                <a:solidFill>
                  <a:srgbClr val="FF0000"/>
                </a:solidFill>
              </a:rPr>
              <a:t>can be numbers or characters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cmd.CommandText</a:t>
            </a:r>
            <a:r>
              <a:rPr lang="en-US" dirty="0"/>
              <a:t> = "insert into Actors values (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 err="1">
                <a:solidFill>
                  <a:srgbClr val="FF0000"/>
                </a:solidFill>
              </a:rPr>
              <a:t>id,:name,:gender</a:t>
            </a:r>
            <a:r>
              <a:rPr lang="en-US" dirty="0"/>
              <a:t>)";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cmd.CommandText</a:t>
            </a:r>
            <a:r>
              <a:rPr lang="en-US" dirty="0"/>
              <a:t> = "insert into Actors values (</a:t>
            </a:r>
            <a:r>
              <a:rPr lang="en-US" dirty="0">
                <a:solidFill>
                  <a:srgbClr val="FF0000"/>
                </a:solidFill>
              </a:rPr>
              <a:t>:1,:2,:3</a:t>
            </a:r>
            <a:r>
              <a:rPr lang="en-US" dirty="0"/>
              <a:t>)";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7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 rtl="0">
              <a:defRPr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6791E-CDFD-41BF-9B73-86D67CDD8CC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CD6E3-73BD-4F11-8896-C7EE34EBB49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188913"/>
            <a:ext cx="2001837" cy="5830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88913"/>
            <a:ext cx="5854700" cy="5830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1221F-B9D8-4B37-ABF7-19D29DEFDAD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095A0-78BB-479B-B4A9-F707FEE41F8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75CE-98DD-4776-B3ED-04D91ECB568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76943-8F3B-41FC-989F-402EA67C2A5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C11F6-1EBE-4626-863B-DB6C20616D5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9C869-1C6F-4CE2-93BB-B051B380F92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BA209-C2E7-447F-945C-E35DBC80B86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51D13-FAA0-4DEA-A722-12067460E68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D6E78-B4FD-4B6A-BCDF-934AF6FDCEC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28480-984F-4678-82E9-C901E1E7112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88913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 rtl="0">
              <a:defRPr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200">
                <a:cs typeface="Arial" charset="0"/>
              </a:defRPr>
            </a:lvl1pPr>
          </a:lstStyle>
          <a:p>
            <a:pPr>
              <a:defRPr/>
            </a:pPr>
            <a:fld id="{AFCBCF1C-194B-4B20-8F62-459F5C4C718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852936"/>
            <a:ext cx="9144000" cy="19225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dirty="0">
                <a:solidFill>
                  <a:schemeClr val="accent2"/>
                </a:solidFill>
              </a:rPr>
              <a:t>Building .NET Applications on the Oracle Database with Microsoft Visual Studio</a:t>
            </a:r>
            <a:endParaRPr lang="en-US" sz="4000" dirty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-5477" y="522920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Lab 2 – </a:t>
            </a:r>
            <a:r>
              <a:rPr lang="en-US" sz="3200" b="1" dirty="0">
                <a:solidFill>
                  <a:schemeClr val="tx2"/>
                </a:solidFill>
              </a:rPr>
              <a:t>ODP.Net</a:t>
            </a:r>
            <a:endParaRPr lang="ar-EG" sz="3200" b="1" dirty="0">
              <a:solidFill>
                <a:schemeClr val="tx2"/>
              </a:solidFill>
            </a:endParaRPr>
          </a:p>
          <a:p>
            <a:pPr algn="ctr" rtl="0"/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DML statements in connected layer</a:t>
            </a:r>
            <a:endParaRPr lang="ar-EG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04B7BB2-ACC8-4C6A-8C32-EDB2EF2DA5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1371600"/>
          </a:xfrm>
        </p:spPr>
        <p:txBody>
          <a:bodyPr/>
          <a:lstStyle/>
          <a:p>
            <a:pPr algn="ctr" eaLnBrk="1" hangingPunct="1"/>
            <a:r>
              <a:rPr lang="en-US" altLang="en-US" sz="4000" dirty="0"/>
              <a:t>Software Engineering Lab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2117576"/>
          </a:xfrm>
        </p:spPr>
        <p:txBody>
          <a:bodyPr/>
          <a:lstStyle/>
          <a:p>
            <a:pPr algn="ctr"/>
            <a:r>
              <a:rPr lang="en-US" cap="none" dirty="0"/>
              <a:t>2- Adding New Actor</a:t>
            </a:r>
            <a:br>
              <a:rPr lang="en-US" cap="none" dirty="0"/>
            </a:br>
            <a:r>
              <a:rPr lang="en-US" cap="none" dirty="0"/>
              <a:t> </a:t>
            </a:r>
            <a:br>
              <a:rPr lang="en-US" cap="none" dirty="0"/>
            </a:br>
            <a:r>
              <a:rPr lang="en-US" cap="none" dirty="0"/>
              <a:t>(</a:t>
            </a:r>
            <a:r>
              <a:rPr lang="en-US" cap="none" dirty="0">
                <a:solidFill>
                  <a:srgbClr val="FF0000"/>
                </a:solidFill>
              </a:rPr>
              <a:t>Insert Statement</a:t>
            </a:r>
            <a:r>
              <a:rPr lang="en-US" cap="none" dirty="0"/>
              <a:t>)</a:t>
            </a:r>
            <a:endParaRPr lang="ar-EG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76943-8F3B-41FC-989F-402EA67C2A53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0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Actor (Insert)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BA209-C2E7-447F-945C-E35DBC80B866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40793"/>
            <a:ext cx="6840760" cy="3992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94" y="5805264"/>
            <a:ext cx="876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inserting new ID, make sure that it doesn’t exist in the </a:t>
            </a:r>
            <a:r>
              <a:rPr lang="en-US" dirty="0" err="1">
                <a:solidFill>
                  <a:srgbClr val="FF0000"/>
                </a:solidFill>
              </a:rPr>
              <a:t>combobox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497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Parameterized Query:             			1- Bind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31975"/>
            <a:ext cx="9296400" cy="4492625"/>
          </a:xfrm>
        </p:spPr>
        <p:txBody>
          <a:bodyPr/>
          <a:lstStyle/>
          <a:p>
            <a:r>
              <a:rPr lang="en-US" dirty="0"/>
              <a:t>Bind variables are placeholders in a SQL statement that begin with a single colon (":")</a:t>
            </a:r>
          </a:p>
          <a:p>
            <a:endParaRPr lang="en-US" sz="2000" dirty="0"/>
          </a:p>
          <a:p>
            <a:pPr>
              <a:buNone/>
            </a:pPr>
            <a:r>
              <a:rPr lang="en-US" sz="2800" dirty="0" err="1"/>
              <a:t>OracleCommand</a:t>
            </a:r>
            <a:r>
              <a:rPr lang="en-US" sz="2800" dirty="0"/>
              <a:t> </a:t>
            </a:r>
            <a:r>
              <a:rPr lang="en-US" sz="2800" dirty="0" err="1"/>
              <a:t>cmd</a:t>
            </a:r>
            <a:r>
              <a:rPr lang="en-US" sz="2800" dirty="0"/>
              <a:t> = new </a:t>
            </a:r>
            <a:r>
              <a:rPr lang="en-US" sz="2800" dirty="0" err="1"/>
              <a:t>OracleCommand</a:t>
            </a:r>
            <a:r>
              <a:rPr lang="en-US" sz="2800" dirty="0"/>
              <a:t>();</a:t>
            </a:r>
          </a:p>
          <a:p>
            <a:pPr>
              <a:buNone/>
            </a:pPr>
            <a:r>
              <a:rPr lang="en-US" sz="2900" dirty="0" err="1"/>
              <a:t>cmd.Connection</a:t>
            </a:r>
            <a:r>
              <a:rPr lang="en-US" sz="2900" dirty="0"/>
              <a:t> = conn;</a:t>
            </a:r>
          </a:p>
          <a:p>
            <a:pPr>
              <a:buNone/>
            </a:pPr>
            <a:r>
              <a:rPr lang="en-US" dirty="0" err="1"/>
              <a:t>cmd.CommandText</a:t>
            </a:r>
            <a:r>
              <a:rPr lang="en-US" dirty="0"/>
              <a:t> = "insert into Actors    			values (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 err="1">
                <a:solidFill>
                  <a:srgbClr val="FF0000"/>
                </a:solidFill>
              </a:rPr>
              <a:t>id,:name,:gender</a:t>
            </a:r>
            <a:r>
              <a:rPr lang="en-US" dirty="0"/>
              <a:t>)";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7975"/>
            <a:ext cx="8001000" cy="1216025"/>
          </a:xfrm>
        </p:spPr>
        <p:txBody>
          <a:bodyPr/>
          <a:lstStyle/>
          <a:p>
            <a:pPr rtl="0"/>
            <a:r>
              <a:rPr lang="en-US" dirty="0"/>
              <a:t>Parameterized Query:             	</a:t>
            </a:r>
            <a:br>
              <a:rPr lang="en-US" dirty="0"/>
            </a:br>
            <a:r>
              <a:rPr lang="en-US" dirty="0"/>
              <a:t>	2- Oracle Parameters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00808"/>
            <a:ext cx="86868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In order to use bind variables from your ODP.NET programs, use the  </a:t>
            </a:r>
            <a:r>
              <a:rPr lang="en-US" sz="2400" dirty="0" err="1">
                <a:solidFill>
                  <a:srgbClr val="FF0000"/>
                </a:solidFill>
              </a:rPr>
              <a:t>OracleParameter</a:t>
            </a:r>
            <a:r>
              <a:rPr lang="en-US" sz="2400" dirty="0"/>
              <a:t> objects associated with the </a:t>
            </a:r>
            <a:r>
              <a:rPr lang="en-US" sz="2400" dirty="0" err="1"/>
              <a:t>OracleCommand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sz="2400" dirty="0" err="1"/>
              <a:t>cmd.Parameters.Add</a:t>
            </a:r>
            <a:r>
              <a:rPr lang="en-US" sz="2400" dirty="0"/>
              <a:t>("id", </a:t>
            </a:r>
            <a:r>
              <a:rPr lang="en-US" sz="2400" dirty="0" err="1"/>
              <a:t>cmb_ID.Text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 err="1"/>
              <a:t>cmd.Parameters.Add</a:t>
            </a:r>
            <a:r>
              <a:rPr lang="en-US" sz="2400" dirty="0"/>
              <a:t>("name", </a:t>
            </a:r>
            <a:r>
              <a:rPr lang="en-US" sz="2400" dirty="0" err="1"/>
              <a:t>txt_Name.Text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 err="1"/>
              <a:t>cmd.Parameters.Add</a:t>
            </a:r>
            <a:r>
              <a:rPr lang="en-US" sz="2400" dirty="0"/>
              <a:t>("gender", </a:t>
            </a:r>
            <a:r>
              <a:rPr lang="en-US" sz="2400" dirty="0" err="1"/>
              <a:t>txt_Gender.Text</a:t>
            </a:r>
            <a:r>
              <a:rPr lang="en-US" sz="2400" dirty="0"/>
              <a:t>); </a:t>
            </a:r>
          </a:p>
          <a:p>
            <a:endParaRPr lang="en-US" dirty="0"/>
          </a:p>
          <a:p>
            <a:r>
              <a:rPr lang="en-US" sz="2800" dirty="0"/>
              <a:t>you must add the parameters in the </a:t>
            </a:r>
            <a:r>
              <a:rPr lang="en-US" sz="2800" b="1" i="1" dirty="0">
                <a:solidFill>
                  <a:srgbClr val="FF0000"/>
                </a:solidFill>
              </a:rPr>
              <a:t>same order </a:t>
            </a:r>
            <a:r>
              <a:rPr lang="en-US" sz="2800" dirty="0"/>
              <a:t>as they appear in the SQL statement. 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6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ExecuteNonQuery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267200"/>
          </a:xfrm>
        </p:spPr>
        <p:txBody>
          <a:bodyPr/>
          <a:lstStyle/>
          <a:p>
            <a:r>
              <a:rPr lang="en-US" dirty="0"/>
              <a:t>This method executes a SQL statement and returns the number of rows affected.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Used with </a:t>
            </a:r>
            <a:r>
              <a:rPr lang="en-US" i="1" dirty="0"/>
              <a:t>Insert</a:t>
            </a:r>
            <a:r>
              <a:rPr lang="en-US" dirty="0"/>
              <a:t>, </a:t>
            </a:r>
            <a:r>
              <a:rPr lang="en-US" i="1" dirty="0"/>
              <a:t>Update</a:t>
            </a:r>
            <a:r>
              <a:rPr lang="en-US" dirty="0"/>
              <a:t>, </a:t>
            </a:r>
            <a:r>
              <a:rPr lang="en-US" i="1" dirty="0"/>
              <a:t>Delete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r = </a:t>
            </a:r>
            <a:r>
              <a:rPr lang="en-US" dirty="0" err="1">
                <a:solidFill>
                  <a:srgbClr val="FF0000"/>
                </a:solidFill>
              </a:rPr>
              <a:t>cmd.ExecuteNonQuery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endParaRPr lang="en-US" sz="3200" dirty="0"/>
          </a:p>
          <a:p>
            <a:r>
              <a:rPr lang="en-US" dirty="0"/>
              <a:t>It returns -1 if no rows are affected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3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Adding New Actor (Insert)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72007" y="5805264"/>
            <a:ext cx="9396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hangingPunct="0">
              <a:spcBef>
                <a:spcPct val="3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After the new actor has been inserted successfully, add its ID to the </a:t>
            </a:r>
            <a:r>
              <a:rPr lang="en-US" dirty="0" err="1">
                <a:solidFill>
                  <a:srgbClr val="FF0000"/>
                </a:solidFill>
              </a:rPr>
              <a:t>combobox</a:t>
            </a:r>
            <a:endParaRPr lang="ar-EG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6" y="1988840"/>
            <a:ext cx="7959724" cy="34563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819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3150840"/>
          </a:xfrm>
        </p:spPr>
        <p:txBody>
          <a:bodyPr/>
          <a:lstStyle/>
          <a:p>
            <a:pPr algn="ctr" rtl="0"/>
            <a:r>
              <a:rPr lang="en-US" sz="3800" cap="none" dirty="0"/>
              <a:t>3- Updating Actor Information for a selected </a:t>
            </a:r>
            <a:r>
              <a:rPr lang="en-US" sz="3800" cap="none" dirty="0" err="1"/>
              <a:t>ActorID</a:t>
            </a:r>
            <a:r>
              <a:rPr lang="en-US" sz="3800" cap="none" dirty="0"/>
              <a:t> </a:t>
            </a:r>
            <a:br>
              <a:rPr lang="en-US" sz="3800" cap="none" dirty="0"/>
            </a:br>
            <a:br>
              <a:rPr lang="en-US" sz="3800" cap="none" dirty="0"/>
            </a:br>
            <a:r>
              <a:rPr lang="en-US" sz="3800" cap="none" dirty="0"/>
              <a:t>(</a:t>
            </a:r>
            <a:r>
              <a:rPr lang="en-US" sz="3800" cap="none" dirty="0">
                <a:solidFill>
                  <a:srgbClr val="FF0000"/>
                </a:solidFill>
              </a:rPr>
              <a:t>Update Statement</a:t>
            </a:r>
            <a:r>
              <a:rPr lang="en-US" sz="3800" cap="none" dirty="0"/>
              <a:t>)</a:t>
            </a:r>
            <a:endParaRPr lang="ar-E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76943-8F3B-41FC-989F-402EA67C2A53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6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Actor Information for a selected </a:t>
            </a:r>
            <a:r>
              <a:rPr lang="en-US" dirty="0" err="1"/>
              <a:t>ActorID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6738" y="1988840"/>
            <a:ext cx="8001000" cy="4030960"/>
          </a:xfrm>
        </p:spPr>
        <p:txBody>
          <a:bodyPr/>
          <a:lstStyle/>
          <a:p>
            <a:r>
              <a:rPr lang="en-US" dirty="0"/>
              <a:t>Remember Update syntax: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76943-8F3B-41FC-989F-402EA67C2A53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826294" y="3212976"/>
            <a:ext cx="7497762" cy="1082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UPDATE		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SET		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[, 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column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value, ...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 rtl="0"/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[WHERE 		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2382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Updating Actor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BA209-C2E7-447F-945C-E35DBC80B866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025" y="1781174"/>
            <a:ext cx="8743950" cy="424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6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Actor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BA209-C2E7-447F-945C-E35DBC80B866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67" y="1651868"/>
            <a:ext cx="7344816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7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628800"/>
            <a:ext cx="8001000" cy="4968875"/>
          </a:xfrm>
        </p:spPr>
        <p:txBody>
          <a:bodyPr/>
          <a:lstStyle/>
          <a:p>
            <a:endParaRPr lang="en-US" sz="2200" dirty="0"/>
          </a:p>
          <a:p>
            <a:pPr lvl="1"/>
            <a:r>
              <a:rPr lang="en-US" sz="2200" dirty="0"/>
              <a:t>Retrieving Actor Information for selected ID using Bind Variables</a:t>
            </a:r>
          </a:p>
          <a:p>
            <a:pPr lvl="1"/>
            <a:r>
              <a:rPr lang="en-US" sz="2200" dirty="0"/>
              <a:t>DML Operations using Bind Variables</a:t>
            </a:r>
          </a:p>
          <a:p>
            <a:pPr marL="1479550" lvl="2" indent="-298450"/>
            <a:r>
              <a:rPr lang="en-US" sz="2000" dirty="0"/>
              <a:t>Inserting New Actor Information</a:t>
            </a:r>
          </a:p>
          <a:p>
            <a:pPr marL="1479550" lvl="2" indent="-298450"/>
            <a:r>
              <a:rPr lang="en-US" sz="2000" dirty="0"/>
              <a:t>Updating Actor Information for selected ID</a:t>
            </a:r>
          </a:p>
          <a:p>
            <a:pPr marL="1479550" lvl="2" indent="-298450"/>
            <a:r>
              <a:rPr lang="en-US" sz="2000" dirty="0"/>
              <a:t>Deleting Actor Information for selected ID</a:t>
            </a:r>
          </a:p>
          <a:p>
            <a:pPr lvl="2">
              <a:buNone/>
            </a:pPr>
            <a:endParaRPr lang="en-US" sz="19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7772400" cy="3214464"/>
          </a:xfrm>
        </p:spPr>
        <p:txBody>
          <a:bodyPr>
            <a:normAutofit/>
          </a:bodyPr>
          <a:lstStyle/>
          <a:p>
            <a:pPr algn="ctr" rtl="0"/>
            <a:r>
              <a:rPr lang="en-US" sz="3800" cap="none" dirty="0"/>
              <a:t>4- Deleting Actor Information for a selected </a:t>
            </a:r>
            <a:r>
              <a:rPr lang="en-US" sz="3800" cap="none" dirty="0" err="1"/>
              <a:t>ActorID</a:t>
            </a:r>
            <a:br>
              <a:rPr lang="en-US" sz="3800" cap="none" dirty="0"/>
            </a:br>
            <a:br>
              <a:rPr lang="en-US" sz="3800" cap="none" dirty="0"/>
            </a:br>
            <a:r>
              <a:rPr lang="en-US" sz="3800" cap="none" dirty="0"/>
              <a:t>(</a:t>
            </a:r>
            <a:r>
              <a:rPr lang="en-US" sz="3800" cap="none" dirty="0">
                <a:solidFill>
                  <a:srgbClr val="FF0000"/>
                </a:solidFill>
              </a:rPr>
              <a:t>Delete Statements</a:t>
            </a:r>
            <a:r>
              <a:rPr lang="en-US" sz="3800" cap="none" dirty="0"/>
              <a:t>)</a:t>
            </a:r>
            <a:endParaRPr lang="ar-E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76943-8F3B-41FC-989F-402EA67C2A53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4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Actor Information for a selected </a:t>
            </a:r>
            <a:r>
              <a:rPr lang="en-US" dirty="0" err="1"/>
              <a:t>ActorID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6738" y="1988840"/>
            <a:ext cx="8001000" cy="4030960"/>
          </a:xfrm>
        </p:spPr>
        <p:txBody>
          <a:bodyPr/>
          <a:lstStyle/>
          <a:p>
            <a:r>
              <a:rPr lang="en-US" dirty="0"/>
              <a:t>Remember Delete syntax: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76943-8F3B-41FC-989F-402EA67C2A53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817563" y="3194041"/>
            <a:ext cx="7499350" cy="8350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>
              <a:tabLst>
                <a:tab pos="688975" algn="l"/>
                <a:tab pos="1824038" algn="l"/>
                <a:tab pos="3324225" algn="l"/>
                <a:tab pos="4579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688975" algn="l"/>
                <a:tab pos="1824038" algn="l"/>
                <a:tab pos="3324225" algn="l"/>
                <a:tab pos="4579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688975" algn="l"/>
                <a:tab pos="1824038" algn="l"/>
                <a:tab pos="3324225" algn="l"/>
                <a:tab pos="4579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688975" algn="l"/>
                <a:tab pos="1824038" algn="l"/>
                <a:tab pos="3324225" algn="l"/>
                <a:tab pos="4579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688975" algn="l"/>
                <a:tab pos="1824038" algn="l"/>
                <a:tab pos="3324225" algn="l"/>
                <a:tab pos="4579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824038" algn="l"/>
                <a:tab pos="3324225" algn="l"/>
                <a:tab pos="4579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824038" algn="l"/>
                <a:tab pos="3324225" algn="l"/>
                <a:tab pos="4579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824038" algn="l"/>
                <a:tab pos="3324225" algn="l"/>
                <a:tab pos="4579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824038" algn="l"/>
                <a:tab pos="3324225" algn="l"/>
                <a:tab pos="4579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DELETE [FROM]	  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[WHERE	  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84660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Actor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BA209-C2E7-447F-945C-E35DBC80B866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512" y="1730969"/>
            <a:ext cx="8964488" cy="45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63A92F-DB00-4A20-A340-354F899A3A65}" type="slidenum">
              <a:rPr lang="ar-SA" smtClean="0"/>
              <a:pPr/>
              <a:t>23</a:t>
            </a:fld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6000" b="1">
              <a:solidFill>
                <a:schemeClr val="accent2"/>
              </a:solidFill>
              <a:latin typeface="Garamond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8000" b="1">
                <a:solidFill>
                  <a:schemeClr val="accent2"/>
                </a:solidFill>
                <a:latin typeface="Garamond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Retrieving Actor Info for the selected 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BA209-C2E7-447F-945C-E35DBC80B866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05012"/>
            <a:ext cx="6912768" cy="40882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483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Actor Info for the selected 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ComboBox </a:t>
            </a:r>
            <a:r>
              <a:rPr lang="en-US" b="1" u="sng" dirty="0" err="1">
                <a:latin typeface="Times New Roman" pitchFamily="18" charset="0"/>
                <a:cs typeface="Times New Roman" pitchFamily="18" charset="0"/>
              </a:rPr>
              <a:t>SelectedIndexChanged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Event: </a:t>
            </a:r>
          </a:p>
          <a:p>
            <a:pPr lvl="1">
              <a:buNone/>
            </a:pP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	Occurs when the </a:t>
            </a:r>
            <a:r>
              <a:rPr lang="en-US" sz="2800" kern="1200" dirty="0" err="1">
                <a:latin typeface="Times New Roman" pitchFamily="18" charset="0"/>
                <a:cs typeface="Times New Roman" pitchFamily="18" charset="0"/>
              </a:rPr>
              <a:t>SelectedIndex</a:t>
            </a: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 property of the </a:t>
            </a:r>
            <a:r>
              <a:rPr lang="en-US" sz="2800" kern="12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 has changed. (When the user selects value from the list)</a:t>
            </a:r>
            <a:endParaRPr lang="en-US" dirty="0"/>
          </a:p>
          <a:p>
            <a:pPr>
              <a:buNone/>
            </a:pP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BA209-C2E7-447F-945C-E35DBC80B866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4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pass values from the c# application to the SQL statement, we should use:</a:t>
            </a:r>
          </a:p>
          <a:p>
            <a:endParaRPr lang="en-US" sz="1600" dirty="0"/>
          </a:p>
          <a:p>
            <a:pPr marL="985837" lvl="1" indent="-514350">
              <a:buFont typeface="+mj-lt"/>
              <a:buAutoNum type="arabicPeriod"/>
            </a:pPr>
            <a:r>
              <a:rPr lang="en-US" dirty="0"/>
              <a:t>Bind Variables in the SQL Statement of the </a:t>
            </a:r>
            <a:r>
              <a:rPr lang="en-US" dirty="0" err="1"/>
              <a:t>OracleCommand</a:t>
            </a:r>
            <a:endParaRPr lang="en-US" dirty="0"/>
          </a:p>
          <a:p>
            <a:pPr marL="985837" lvl="1" indent="-514350">
              <a:buFont typeface="+mj-lt"/>
              <a:buAutoNum type="arabicPeriod"/>
            </a:pPr>
            <a:r>
              <a:rPr lang="en-US" dirty="0"/>
              <a:t>Put the value in a parameter and add it to the </a:t>
            </a:r>
            <a:r>
              <a:rPr lang="en-US" dirty="0" err="1"/>
              <a:t>OracleCommand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Parameterized Query:             	</a:t>
            </a:r>
            <a:br>
              <a:rPr lang="en-US" dirty="0"/>
            </a:br>
            <a:r>
              <a:rPr lang="en-US" dirty="0"/>
              <a:t>1- Bind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variables allow you to create </a:t>
            </a:r>
            <a:r>
              <a:rPr lang="en-US" i="1" dirty="0">
                <a:solidFill>
                  <a:srgbClr val="FF0000"/>
                </a:solidFill>
              </a:rPr>
              <a:t>parameterized queries </a:t>
            </a:r>
            <a:r>
              <a:rPr lang="en-US" dirty="0"/>
              <a:t>where user input is used to build the SQL statement.</a:t>
            </a:r>
          </a:p>
          <a:p>
            <a:endParaRPr lang="en-US" dirty="0"/>
          </a:p>
          <a:p>
            <a:r>
              <a:rPr lang="en-US" dirty="0"/>
              <a:t>Bind variables can be used with  </a:t>
            </a:r>
            <a:r>
              <a:rPr lang="en-US" i="1" dirty="0">
                <a:solidFill>
                  <a:srgbClr val="FF0000"/>
                </a:solidFill>
              </a:rPr>
              <a:t>SELECT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INSERT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UPDATE</a:t>
            </a:r>
            <a:r>
              <a:rPr lang="en-US" dirty="0"/>
              <a:t> , and </a:t>
            </a:r>
            <a:r>
              <a:rPr lang="en-US" i="1" dirty="0">
                <a:solidFill>
                  <a:srgbClr val="FF0000"/>
                </a:solidFill>
              </a:rPr>
              <a:t>DELETE</a:t>
            </a:r>
            <a:r>
              <a:rPr lang="en-US" dirty="0"/>
              <a:t> statements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Parameterized Query:             			1- Bind 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31975"/>
            <a:ext cx="8686800" cy="4492625"/>
          </a:xfrm>
        </p:spPr>
        <p:txBody>
          <a:bodyPr/>
          <a:lstStyle/>
          <a:p>
            <a:r>
              <a:rPr lang="en-US" dirty="0"/>
              <a:t>Bind variables are placeholders in a SQL statement that begin with a single colon (":")</a:t>
            </a:r>
          </a:p>
          <a:p>
            <a:endParaRPr lang="en-US" sz="2000" dirty="0"/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dirty="0" err="1"/>
              <a:t>OracleCommand</a:t>
            </a:r>
            <a:r>
              <a:rPr lang="en-US" sz="2800" dirty="0"/>
              <a:t> c = new </a:t>
            </a:r>
            <a:r>
              <a:rPr lang="en-US" sz="2800" dirty="0" err="1"/>
              <a:t>OracleCommand</a:t>
            </a:r>
            <a:r>
              <a:rPr lang="en-US" sz="2800" dirty="0"/>
              <a:t>();</a:t>
            </a:r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dirty="0" err="1"/>
              <a:t>c.Connection</a:t>
            </a:r>
            <a:r>
              <a:rPr lang="en-US" sz="2800" dirty="0"/>
              <a:t> = conn;</a:t>
            </a:r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dirty="0" err="1"/>
              <a:t>c.CommandText</a:t>
            </a:r>
            <a:r>
              <a:rPr lang="en-US" sz="2800" dirty="0"/>
              <a:t> = "select </a:t>
            </a:r>
            <a:r>
              <a:rPr lang="en-US" sz="2800" dirty="0" err="1"/>
              <a:t>actorname,gender</a:t>
            </a:r>
            <a:r>
              <a:rPr lang="en-US" sz="2800" dirty="0"/>
              <a:t> from Actors where </a:t>
            </a:r>
            <a:r>
              <a:rPr lang="en-US" sz="2800" dirty="0" err="1"/>
              <a:t>ActorID</a:t>
            </a:r>
            <a:r>
              <a:rPr lang="en-US" sz="2800" dirty="0"/>
              <a:t>=</a:t>
            </a:r>
            <a:r>
              <a:rPr lang="en-US" sz="2800" dirty="0">
                <a:solidFill>
                  <a:srgbClr val="FF0000"/>
                </a:solidFill>
              </a:rPr>
              <a:t>:id</a:t>
            </a:r>
            <a:r>
              <a:rPr lang="en-US" sz="2800" dirty="0"/>
              <a:t>";</a:t>
            </a:r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dirty="0" err="1"/>
              <a:t>c.CommandType</a:t>
            </a:r>
            <a:r>
              <a:rPr lang="en-US" sz="2800" dirty="0"/>
              <a:t> = </a:t>
            </a:r>
            <a:r>
              <a:rPr lang="en-US" sz="2800" dirty="0" err="1"/>
              <a:t>CommandType.Text</a:t>
            </a:r>
            <a:r>
              <a:rPr lang="en-US" sz="28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7975"/>
            <a:ext cx="8001000" cy="1216025"/>
          </a:xfrm>
        </p:spPr>
        <p:txBody>
          <a:bodyPr/>
          <a:lstStyle/>
          <a:p>
            <a:pPr rtl="0"/>
            <a:r>
              <a:rPr lang="en-US" dirty="0"/>
              <a:t>Parameterized Query:             	</a:t>
            </a:r>
            <a:br>
              <a:rPr lang="en-US" dirty="0"/>
            </a:br>
            <a:r>
              <a:rPr lang="en-US" dirty="0"/>
              <a:t>	2- Oracle Parameters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599"/>
            <a:ext cx="86868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In order to use bind variables from your ODP.NET programs, use the  </a:t>
            </a:r>
            <a:r>
              <a:rPr lang="en-US" sz="2400" dirty="0" err="1">
                <a:solidFill>
                  <a:srgbClr val="FF0000"/>
                </a:solidFill>
              </a:rPr>
              <a:t>OracleParameter</a:t>
            </a:r>
            <a:r>
              <a:rPr lang="en-US" sz="2400" dirty="0"/>
              <a:t> objects associated with the </a:t>
            </a:r>
            <a:r>
              <a:rPr lang="en-US" sz="2400" dirty="0" err="1"/>
              <a:t>OracleCommand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sz="2400" kern="1200" dirty="0">
                <a:latin typeface="Arial" charset="0"/>
                <a:cs typeface="Arial" charset="0"/>
              </a:rPr>
              <a:t>  </a:t>
            </a:r>
            <a:r>
              <a:rPr lang="en-US" sz="2400" kern="1200" dirty="0" err="1">
                <a:latin typeface="Arial" charset="0"/>
                <a:cs typeface="Arial" charset="0"/>
              </a:rPr>
              <a:t>c.Parameters.Add</a:t>
            </a:r>
            <a:r>
              <a:rPr lang="en-US" sz="2400" kern="1200" dirty="0">
                <a:latin typeface="Arial" charset="0"/>
                <a:cs typeface="Arial" charset="0"/>
              </a:rPr>
              <a:t>("</a:t>
            </a:r>
            <a:r>
              <a:rPr lang="en-US" sz="2400" kern="1200" dirty="0">
                <a:solidFill>
                  <a:srgbClr val="FF0000"/>
                </a:solidFill>
                <a:latin typeface="Arial" charset="0"/>
                <a:cs typeface="Arial" charset="0"/>
              </a:rPr>
              <a:t>id</a:t>
            </a:r>
            <a:r>
              <a:rPr lang="en-US" sz="2400" kern="1200" dirty="0">
                <a:latin typeface="Arial" charset="0"/>
                <a:cs typeface="Arial" charset="0"/>
              </a:rPr>
              <a:t>", </a:t>
            </a:r>
            <a:r>
              <a:rPr lang="en-US" sz="2400" kern="1200" dirty="0" err="1">
                <a:latin typeface="Arial" charset="0"/>
                <a:cs typeface="Arial" charset="0"/>
              </a:rPr>
              <a:t>cmb_ID.SelectedItem.ToString</a:t>
            </a:r>
            <a:r>
              <a:rPr lang="en-US" sz="2400" kern="1200" dirty="0">
                <a:latin typeface="Arial" charset="0"/>
                <a:cs typeface="Arial" charset="0"/>
              </a:rPr>
              <a:t>());</a:t>
            </a:r>
            <a:endParaRPr lang="en-US" dirty="0"/>
          </a:p>
          <a:p>
            <a:endParaRPr lang="en-US" sz="3200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4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Actor Info for the selected 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BA209-C2E7-447F-945C-E35DBC80B866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28800"/>
            <a:ext cx="830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3667106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3484</TotalTime>
  <Words>1384</Words>
  <PresentationFormat>On-screen Show (4:3)</PresentationFormat>
  <Paragraphs>189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Garamond</vt:lpstr>
      <vt:lpstr>Times New Roman</vt:lpstr>
      <vt:lpstr>Verdana</vt:lpstr>
      <vt:lpstr>Wingdings</vt:lpstr>
      <vt:lpstr>Profile</vt:lpstr>
      <vt:lpstr>Software Engineering Lab</vt:lpstr>
      <vt:lpstr>Agenda</vt:lpstr>
      <vt:lpstr>1. Retrieving Actor Info for the selected ID</vt:lpstr>
      <vt:lpstr>Retrieving Actor Info for the selected ID</vt:lpstr>
      <vt:lpstr>Parameterized Query</vt:lpstr>
      <vt:lpstr>Parameterized Query:               1- Bind Variables</vt:lpstr>
      <vt:lpstr>Parameterized Query:                1- Bind Variables (cont.)</vt:lpstr>
      <vt:lpstr>Parameterized Query:                2- Oracle Parameters</vt:lpstr>
      <vt:lpstr>Retrieving Actor Info for the selected ID</vt:lpstr>
      <vt:lpstr>2- Adding New Actor   (Insert Statement)</vt:lpstr>
      <vt:lpstr>Adding New Actor (Insert)</vt:lpstr>
      <vt:lpstr>Parameterized Query:                1- Bind Variables</vt:lpstr>
      <vt:lpstr>Parameterized Query:                2- Oracle Parameters</vt:lpstr>
      <vt:lpstr>ExecuteNonQuery()</vt:lpstr>
      <vt:lpstr> Adding New Actor (Insert)</vt:lpstr>
      <vt:lpstr>3- Updating Actor Information for a selected ActorID   (Update Statement)</vt:lpstr>
      <vt:lpstr>Updating Actor Information for a selected ActorID</vt:lpstr>
      <vt:lpstr>Updating Actor Information</vt:lpstr>
      <vt:lpstr>Updating Actor Information</vt:lpstr>
      <vt:lpstr>4- Deleting Actor Information for a selected ActorID  (Delete Statements)</vt:lpstr>
      <vt:lpstr>Deleting Actor Information for a selected ActorID</vt:lpstr>
      <vt:lpstr>Deleting Actor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2005-09-20T14:58:37Z</dcterms:created>
  <dcterms:modified xsi:type="dcterms:W3CDTF">2022-02-28T15:49:53Z</dcterms:modified>
</cp:coreProperties>
</file>