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23" d="100"/>
          <a:sy n="123" d="100"/>
        </p:scale>
        <p:origin x="12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Cours_INAT</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Haifa Ben Messaoud</a:t>
            </a:r>
          </a:p>
        </p:txBody>
      </p:sp>
      <p:sp>
        <p:nvSpPr>
          <p:cNvPr id="4" name="Date Placeholder 3"/>
          <p:cNvSpPr>
            <a:spLocks noGrp="1"/>
          </p:cNvSpPr>
          <p:nvPr>
            <p:ph type="dt" sz="half" idx="10"/>
          </p:nvPr>
        </p:nvSpPr>
        <p:spPr/>
        <p:txBody>
          <a:bodyPr/>
          <a:lstStyle/>
          <a:p>
            <a:pPr marL="0" lvl="0" indent="0">
              <a:buNone/>
            </a:pPr>
            <a:r>
              <a:t>11/25/2020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lstStyle/>
          <a:p>
            <a:pPr marL="0" lvl="0" indent="0">
              <a:spcBef>
                <a:spcPts val="3000"/>
              </a:spcBef>
              <a:buNone/>
            </a:pPr>
            <a:r>
              <a:rPr b="1"/>
              <a:t>Graphiques : Histogrammes</a:t>
            </a:r>
          </a:p>
          <a:p>
            <a:pPr marL="1270000" lvl="0" indent="0">
              <a:buNone/>
            </a:pPr>
            <a:r>
              <a:rPr sz="1800" b="1">
                <a:solidFill>
                  <a:srgbClr val="007020"/>
                </a:solidFill>
                <a:latin typeface="Courier"/>
              </a:rPr>
              <a:t>hist</a:t>
            </a:r>
            <a:r>
              <a:rPr sz="1800">
                <a:latin typeface="Courier"/>
              </a:rPr>
              <a:t>(d</a:t>
            </a:r>
            <a:r>
              <a:rPr sz="1800">
                <a:solidFill>
                  <a:srgbClr val="666666"/>
                </a:solidFill>
                <a:latin typeface="Courier"/>
              </a:rPr>
              <a:t>$</a:t>
            </a:r>
            <a:r>
              <a:rPr sz="1800">
                <a:latin typeface="Courier"/>
              </a:rPr>
              <a:t>Sepal.Length, </a:t>
            </a:r>
            <a:r>
              <a:rPr sz="1800">
                <a:solidFill>
                  <a:srgbClr val="902000"/>
                </a:solidFill>
                <a:latin typeface="Courier"/>
              </a:rPr>
              <a:t>main =</a:t>
            </a:r>
            <a:r>
              <a:rPr sz="1800">
                <a:latin typeface="Courier"/>
              </a:rPr>
              <a:t> </a:t>
            </a:r>
            <a:r>
              <a:rPr sz="1800">
                <a:solidFill>
                  <a:srgbClr val="4070A0"/>
                </a:solidFill>
                <a:latin typeface="Courier"/>
              </a:rPr>
              <a:t>"longeur de la sépale de chaque espèce"</a:t>
            </a: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"Espèce"</a:t>
            </a:r>
            <a:r>
              <a:rPr sz="1800">
                <a:latin typeface="Courier"/>
              </a:rPr>
              <a:t>, </a:t>
            </a:r>
            <a:r>
              <a:rPr sz="1800">
                <a:solidFill>
                  <a:srgbClr val="902000"/>
                </a:solidFill>
                <a:latin typeface="Courier"/>
              </a:rPr>
              <a:t>ylab =</a:t>
            </a:r>
            <a:r>
              <a:rPr sz="1800">
                <a:latin typeface="Courier"/>
              </a:rPr>
              <a:t> </a:t>
            </a:r>
            <a:r>
              <a:rPr sz="1800">
                <a:solidFill>
                  <a:srgbClr val="4070A0"/>
                </a:solidFill>
                <a:latin typeface="Courier"/>
              </a:rPr>
              <a:t>"Effectif"</a:t>
            </a:r>
            <a:r>
              <a:rPr sz="1800">
                <a:latin typeface="Courier"/>
              </a:rPr>
              <a:t>)</a:t>
            </a:r>
          </a:p>
        </p:txBody>
      </p:sp>
      <p:pic>
        <p:nvPicPr>
          <p:cNvPr id="4" name="Picture 3" descr="Haifa_files/figure-pptx/unnamed-chunk-3-1.png">
            <a:extLst>
              <a:ext uri="{FF2B5EF4-FFF2-40B4-BE49-F238E27FC236}">
                <a16:creationId xmlns:a16="http://schemas.microsoft.com/office/drawing/2014/main" id="{DA8B27B3-43A1-4FFF-A86A-15BB08FAB232}"/>
              </a:ext>
            </a:extLst>
          </p:cNvPr>
          <p:cNvPicPr>
            <a:picLocks noGrp="1" noChangeAspect="1"/>
          </p:cNvPicPr>
          <p:nvPr/>
        </p:nvPicPr>
        <p:blipFill>
          <a:blip r:embed="rId2"/>
          <a:stretch>
            <a:fillRect/>
          </a:stretch>
        </p:blipFill>
        <p:spPr bwMode="auto">
          <a:xfrm>
            <a:off x="2496518" y="3264546"/>
            <a:ext cx="3687305" cy="2949844"/>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a:bodyPr>
          <a:lstStyle/>
          <a:p>
            <a:pPr marL="0" lvl="0" indent="0">
              <a:spcBef>
                <a:spcPts val="3000"/>
              </a:spcBef>
              <a:buNone/>
            </a:pPr>
            <a:r>
              <a:rPr b="1" dirty="0" err="1"/>
              <a:t>Graphiques</a:t>
            </a:r>
            <a:r>
              <a:rPr b="1" dirty="0"/>
              <a:t> : </a:t>
            </a:r>
            <a:r>
              <a:rPr b="1" dirty="0" err="1"/>
              <a:t>Boîtes</a:t>
            </a:r>
            <a:r>
              <a:rPr b="1" dirty="0"/>
              <a:t> à moustaches</a:t>
            </a:r>
          </a:p>
          <a:p>
            <a:pPr marL="0" lvl="0" indent="0">
              <a:buNone/>
            </a:pPr>
            <a:r>
              <a:rPr sz="2000" dirty="0"/>
              <a:t>Les </a:t>
            </a:r>
            <a:r>
              <a:rPr sz="2000" dirty="0" err="1"/>
              <a:t>boîtes</a:t>
            </a:r>
            <a:r>
              <a:rPr sz="2000" dirty="0"/>
              <a:t> à moustaches, </a:t>
            </a:r>
            <a:r>
              <a:rPr sz="2000" dirty="0" err="1"/>
              <a:t>ou</a:t>
            </a:r>
            <a:r>
              <a:rPr sz="2000" dirty="0"/>
              <a:t> boxplots </a:t>
            </a:r>
            <a:r>
              <a:rPr sz="2000" dirty="0" err="1"/>
              <a:t>en</a:t>
            </a:r>
            <a:r>
              <a:rPr sz="2000" dirty="0"/>
              <a:t> </a:t>
            </a:r>
            <a:r>
              <a:rPr sz="2000" dirty="0" err="1"/>
              <a:t>anglais</a:t>
            </a:r>
            <a:r>
              <a:rPr sz="2000" dirty="0"/>
              <a:t>, </a:t>
            </a:r>
            <a:r>
              <a:rPr sz="2000" dirty="0" err="1"/>
              <a:t>sont</a:t>
            </a:r>
            <a:r>
              <a:rPr sz="2000" dirty="0"/>
              <a:t> </a:t>
            </a:r>
            <a:r>
              <a:rPr sz="2000" dirty="0" err="1"/>
              <a:t>une</a:t>
            </a:r>
            <a:r>
              <a:rPr sz="2000" dirty="0"/>
              <a:t> </a:t>
            </a:r>
            <a:r>
              <a:rPr sz="2000" dirty="0" err="1"/>
              <a:t>autre</a:t>
            </a:r>
            <a:r>
              <a:rPr sz="2000" dirty="0"/>
              <a:t> </a:t>
            </a:r>
            <a:r>
              <a:rPr sz="2000" dirty="0" err="1"/>
              <a:t>représentation</a:t>
            </a:r>
            <a:r>
              <a:rPr sz="2000" dirty="0"/>
              <a:t> </a:t>
            </a:r>
            <a:r>
              <a:rPr sz="2000" dirty="0" err="1"/>
              <a:t>graphique</a:t>
            </a:r>
            <a:r>
              <a:rPr sz="2000" dirty="0"/>
              <a:t> de la </a:t>
            </a:r>
            <a:r>
              <a:rPr sz="2000" dirty="0" err="1"/>
              <a:t>répartition</a:t>
            </a:r>
            <a:r>
              <a:rPr sz="2000" dirty="0"/>
              <a:t> des </a:t>
            </a:r>
            <a:r>
              <a:rPr sz="2000" dirty="0" err="1"/>
              <a:t>valeurs</a:t>
            </a:r>
            <a:r>
              <a:rPr sz="2000" dirty="0"/>
              <a:t> </a:t>
            </a:r>
            <a:r>
              <a:rPr sz="2000" dirty="0" err="1"/>
              <a:t>d’une</a:t>
            </a:r>
            <a:r>
              <a:rPr sz="2000" dirty="0"/>
              <a:t> variable quantitative. </a:t>
            </a:r>
            <a:r>
              <a:rPr sz="2000" dirty="0" err="1"/>
              <a:t>Elles</a:t>
            </a:r>
            <a:r>
              <a:rPr sz="2000" dirty="0"/>
              <a:t> </a:t>
            </a:r>
            <a:r>
              <a:rPr sz="2000" dirty="0" err="1"/>
              <a:t>sont</a:t>
            </a:r>
            <a:r>
              <a:rPr sz="2000" dirty="0"/>
              <a:t> </a:t>
            </a:r>
            <a:r>
              <a:rPr sz="2000" dirty="0" err="1"/>
              <a:t>particulièrement</a:t>
            </a:r>
            <a:r>
              <a:rPr sz="2000" dirty="0"/>
              <a:t> </a:t>
            </a:r>
            <a:r>
              <a:rPr sz="2000" dirty="0" err="1"/>
              <a:t>utiles</a:t>
            </a:r>
            <a:r>
              <a:rPr sz="2000" dirty="0"/>
              <a:t> pour comparer les distributions de </a:t>
            </a:r>
            <a:r>
              <a:rPr sz="2000" dirty="0" err="1"/>
              <a:t>plusieurs</a:t>
            </a:r>
            <a:r>
              <a:rPr sz="2000" dirty="0"/>
              <a:t> variables </a:t>
            </a:r>
            <a:r>
              <a:rPr sz="2000" dirty="0" err="1"/>
              <a:t>ou</a:t>
            </a:r>
            <a:r>
              <a:rPr sz="2000" dirty="0"/>
              <a:t> </a:t>
            </a:r>
            <a:r>
              <a:rPr sz="2000" dirty="0" err="1"/>
              <a:t>d’une</a:t>
            </a:r>
            <a:r>
              <a:rPr sz="2000" dirty="0"/>
              <a:t> </a:t>
            </a:r>
            <a:r>
              <a:rPr sz="2000" dirty="0" err="1"/>
              <a:t>même</a:t>
            </a:r>
            <a:r>
              <a:rPr sz="2000" dirty="0"/>
              <a:t> variable entre </a:t>
            </a:r>
            <a:r>
              <a:rPr sz="2000" dirty="0" err="1"/>
              <a:t>différents</a:t>
            </a:r>
            <a:r>
              <a:rPr sz="2000" dirty="0"/>
              <a:t> </a:t>
            </a:r>
            <a:r>
              <a:rPr sz="2000" dirty="0" err="1"/>
              <a:t>groupes</a:t>
            </a:r>
            <a:r>
              <a:rPr sz="2000" dirty="0"/>
              <a:t>, </a:t>
            </a:r>
            <a:r>
              <a:rPr sz="2000" dirty="0" err="1"/>
              <a:t>mais</a:t>
            </a:r>
            <a:r>
              <a:rPr sz="2000" dirty="0"/>
              <a:t> </a:t>
            </a:r>
            <a:r>
              <a:rPr sz="2000" dirty="0" err="1"/>
              <a:t>peuvent</a:t>
            </a:r>
            <a:r>
              <a:rPr sz="2000" dirty="0"/>
              <a:t> </a:t>
            </a:r>
            <a:r>
              <a:rPr sz="2000" dirty="0" err="1"/>
              <a:t>aussi</a:t>
            </a:r>
            <a:r>
              <a:rPr sz="2000" dirty="0"/>
              <a:t> </a:t>
            </a:r>
            <a:r>
              <a:rPr sz="2000" dirty="0" err="1"/>
              <a:t>être</a:t>
            </a:r>
            <a:r>
              <a:rPr sz="2000" dirty="0"/>
              <a:t> </a:t>
            </a:r>
            <a:r>
              <a:rPr sz="2000" dirty="0" err="1"/>
              <a:t>utilisées</a:t>
            </a:r>
            <a:r>
              <a:rPr sz="2000" dirty="0"/>
              <a:t> pour </a:t>
            </a:r>
            <a:r>
              <a:rPr sz="2000" dirty="0" err="1"/>
              <a:t>représenter</a:t>
            </a:r>
            <a:r>
              <a:rPr sz="2000" dirty="0"/>
              <a:t> la dispersion </a:t>
            </a:r>
            <a:r>
              <a:rPr sz="2000" dirty="0" err="1"/>
              <a:t>d’une</a:t>
            </a:r>
            <a:r>
              <a:rPr sz="2000" dirty="0"/>
              <a:t> unique variable. La </a:t>
            </a:r>
            <a:r>
              <a:rPr sz="2000" dirty="0" err="1"/>
              <a:t>fonction</a:t>
            </a:r>
            <a:r>
              <a:rPr sz="2000" dirty="0"/>
              <a:t> qui </a:t>
            </a:r>
            <a:r>
              <a:rPr sz="2000" dirty="0" err="1"/>
              <a:t>produit</a:t>
            </a:r>
            <a:r>
              <a:rPr sz="2000" dirty="0"/>
              <a:t> </a:t>
            </a:r>
            <a:r>
              <a:rPr sz="2000" dirty="0" err="1"/>
              <a:t>ces</a:t>
            </a:r>
            <a:r>
              <a:rPr sz="2000" dirty="0"/>
              <a:t> </a:t>
            </a:r>
            <a:r>
              <a:rPr sz="2000" dirty="0" err="1"/>
              <a:t>graphiques</a:t>
            </a:r>
            <a:r>
              <a:rPr sz="2000" dirty="0"/>
              <a:t> </a:t>
            </a:r>
            <a:r>
              <a:rPr sz="2000" dirty="0" err="1"/>
              <a:t>est</a:t>
            </a:r>
            <a:r>
              <a:rPr sz="2000" dirty="0"/>
              <a:t> la </a:t>
            </a:r>
            <a:r>
              <a:rPr sz="2000" dirty="0" err="1"/>
              <a:t>fonction</a:t>
            </a:r>
            <a:r>
              <a:rPr sz="2000" dirty="0"/>
              <a:t> boxplot.</a:t>
            </a:r>
          </a:p>
          <a:p>
            <a:pPr marL="1270000" lvl="0" indent="0">
              <a:buNone/>
            </a:pPr>
            <a:r>
              <a:rPr sz="1800" b="1" dirty="0">
                <a:solidFill>
                  <a:srgbClr val="007020"/>
                </a:solidFill>
                <a:latin typeface="Courier"/>
              </a:rPr>
              <a:t>boxplot</a:t>
            </a:r>
            <a:r>
              <a:rPr sz="1800" dirty="0">
                <a:latin typeface="Courier"/>
              </a:rPr>
              <a:t>(</a:t>
            </a:r>
            <a:r>
              <a:rPr sz="1800" dirty="0" err="1">
                <a:latin typeface="Courier"/>
              </a:rPr>
              <a:t>d</a:t>
            </a:r>
            <a:r>
              <a:rPr sz="1800" dirty="0" err="1">
                <a:solidFill>
                  <a:srgbClr val="666666"/>
                </a:solidFill>
                <a:latin typeface="Courier"/>
              </a:rPr>
              <a:t>$</a:t>
            </a:r>
            <a:r>
              <a:rPr sz="1800" dirty="0" err="1">
                <a:latin typeface="Courier"/>
              </a:rPr>
              <a:t>Sepal.Length</a:t>
            </a:r>
            <a:r>
              <a:rPr sz="1800" dirty="0">
                <a:latin typeface="Courier"/>
              </a:rPr>
              <a:t>, </a:t>
            </a:r>
            <a:r>
              <a:rPr sz="1800" dirty="0">
                <a:solidFill>
                  <a:srgbClr val="902000"/>
                </a:solidFill>
                <a:latin typeface="Courier"/>
              </a:rPr>
              <a:t>main =</a:t>
            </a:r>
            <a:r>
              <a:rPr sz="1800" dirty="0">
                <a:latin typeface="Courier"/>
              </a:rPr>
              <a:t> </a:t>
            </a:r>
            <a:r>
              <a:rPr sz="1800" dirty="0">
                <a:solidFill>
                  <a:srgbClr val="4070A0"/>
                </a:solidFill>
                <a:latin typeface="Courier"/>
              </a:rPr>
              <a:t>"</a:t>
            </a:r>
            <a:r>
              <a:rPr sz="1800" dirty="0" err="1">
                <a:solidFill>
                  <a:srgbClr val="4070A0"/>
                </a:solidFill>
                <a:latin typeface="Courier"/>
              </a:rPr>
              <a:t>longeur</a:t>
            </a:r>
            <a:r>
              <a:rPr sz="1800" dirty="0">
                <a:solidFill>
                  <a:srgbClr val="4070A0"/>
                </a:solidFill>
                <a:latin typeface="Courier"/>
              </a:rPr>
              <a:t> de la </a:t>
            </a:r>
            <a:r>
              <a:rPr sz="1800" dirty="0" err="1">
                <a:solidFill>
                  <a:srgbClr val="4070A0"/>
                </a:solidFill>
                <a:latin typeface="Courier"/>
              </a:rPr>
              <a:t>sépale</a:t>
            </a:r>
            <a:r>
              <a:rPr sz="1800" dirty="0">
                <a:solidFill>
                  <a:srgbClr val="4070A0"/>
                </a:solidFill>
                <a:latin typeface="Courier"/>
              </a:rPr>
              <a:t> de </a:t>
            </a:r>
            <a:r>
              <a:rPr sz="1800" dirty="0" err="1">
                <a:solidFill>
                  <a:srgbClr val="4070A0"/>
                </a:solidFill>
                <a:latin typeface="Courier"/>
              </a:rPr>
              <a:t>chaque</a:t>
            </a:r>
            <a:r>
              <a:rPr sz="1800" dirty="0">
                <a:solidFill>
                  <a:srgbClr val="4070A0"/>
                </a:solidFill>
                <a:latin typeface="Courier"/>
              </a:rPr>
              <a:t> </a:t>
            </a:r>
            <a:r>
              <a:rPr sz="1800" dirty="0" err="1">
                <a:solidFill>
                  <a:srgbClr val="4070A0"/>
                </a:solidFill>
                <a:latin typeface="Courier"/>
              </a:rPr>
              <a:t>espèce</a:t>
            </a:r>
            <a:r>
              <a:rPr sz="1800" dirty="0">
                <a:solidFill>
                  <a:srgbClr val="4070A0"/>
                </a:solidFill>
                <a:latin typeface="Courier"/>
              </a:rPr>
              <a:t>"</a:t>
            </a:r>
            <a:r>
              <a:rPr sz="1800" dirty="0">
                <a:latin typeface="Courier"/>
              </a:rPr>
              <a:t>, </a:t>
            </a:r>
            <a:r>
              <a:rPr sz="1800" dirty="0" err="1">
                <a:solidFill>
                  <a:srgbClr val="902000"/>
                </a:solidFill>
                <a:latin typeface="Courier"/>
              </a:rPr>
              <a:t>ylab</a:t>
            </a:r>
            <a:r>
              <a:rPr sz="1800" dirty="0">
                <a:solidFill>
                  <a:srgbClr val="902000"/>
                </a:solidFill>
                <a:latin typeface="Courier"/>
              </a:rPr>
              <a:t> =</a:t>
            </a:r>
            <a:r>
              <a:rPr sz="1800" dirty="0">
                <a:latin typeface="Courier"/>
              </a:rPr>
              <a:t> </a:t>
            </a:r>
            <a:r>
              <a:rPr sz="1800" dirty="0">
                <a:solidFill>
                  <a:srgbClr val="4070A0"/>
                </a:solidFill>
                <a:latin typeface="Courier"/>
              </a:rPr>
              <a:t>"</a:t>
            </a:r>
            <a:r>
              <a:rPr sz="1800" dirty="0" err="1">
                <a:solidFill>
                  <a:srgbClr val="4070A0"/>
                </a:solidFill>
                <a:latin typeface="Courier"/>
              </a:rPr>
              <a:t>Longeur</a:t>
            </a:r>
            <a:r>
              <a:rPr sz="1800" dirty="0">
                <a:solidFill>
                  <a:srgbClr val="4070A0"/>
                </a:solidFill>
                <a:latin typeface="Courier"/>
              </a:rPr>
              <a:t> de la </a:t>
            </a:r>
            <a:r>
              <a:rPr sz="1800" dirty="0" err="1">
                <a:solidFill>
                  <a:srgbClr val="4070A0"/>
                </a:solidFill>
                <a:latin typeface="Courier"/>
              </a:rPr>
              <a:t>sépale</a:t>
            </a:r>
            <a:r>
              <a:rPr sz="1800" dirty="0">
                <a:solidFill>
                  <a:srgbClr val="4070A0"/>
                </a:solidFill>
                <a:latin typeface="Courier"/>
              </a:rPr>
              <a:t>"</a:t>
            </a:r>
            <a:r>
              <a:rPr sz="1800" dirty="0">
                <a:latin typeface="Courier"/>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ifa_files/figure-pptx/unnamed-chunk-4-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fontScale="85000" lnSpcReduction="20000"/>
          </a:bodyPr>
          <a:lstStyle/>
          <a:p>
            <a:pPr marL="0" lvl="0" indent="0">
              <a:spcBef>
                <a:spcPts val="3000"/>
              </a:spcBef>
              <a:buNone/>
            </a:pPr>
            <a:r>
              <a:rPr b="1"/>
              <a:t>Graphiques : Boîtes à moustaches</a:t>
            </a:r>
          </a:p>
          <a:p>
            <a:pPr marL="0" lvl="0" indent="0">
              <a:buNone/>
            </a:pPr>
            <a:r>
              <a:t>Le carré au centre du graphique est délimité par les premiers et troisième quartiles, avec la médiane représentée par une ligne plus sombre au milieu. Les « fourchettes » s’étendant de part et d’autres vont soit jusqu’à la valeur minimale ou maximale, soit jusqu’à une valeur approximativement égale au quartile le plus proche plus 1,5 fois l’écart interquartile. Les points se situant en-dehors de cette fourchette sont représentés par des petits ronds et sont généralement considérés comme des valeurs extrêmes, potentiellement aberrantes.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fontScale="92500" lnSpcReduction="10000"/>
          </a:bodyPr>
          <a:lstStyle/>
          <a:p>
            <a:pPr marL="0" lvl="0" indent="0">
              <a:spcBef>
                <a:spcPts val="3000"/>
              </a:spcBef>
              <a:buNone/>
            </a:pPr>
            <a:r>
              <a:rPr b="1"/>
              <a:t>Variables qualitatives</a:t>
            </a:r>
          </a:p>
          <a:p>
            <a:pPr marL="0" lvl="0" indent="0">
              <a:buNone/>
            </a:pPr>
            <a:r>
              <a:t>La fonction la plus utilisée pour le traitement et l’analyse des variables qualitatives (variable prenant ses valeurs dans un ensemble de modalités) est sans aucun doute la fonction table, qui donne les effectifs de chaque modalité de la variable, ce qu’on appelle un tri à plat ou tableau de fréquences.</a:t>
            </a:r>
          </a:p>
          <a:p>
            <a:pPr marL="1270000" lvl="0" indent="0">
              <a:buNone/>
            </a:pPr>
            <a:r>
              <a:rPr sz="1800" b="1">
                <a:solidFill>
                  <a:srgbClr val="007020"/>
                </a:solidFill>
                <a:latin typeface="Courier"/>
              </a:rPr>
              <a:t>table</a:t>
            </a:r>
            <a:r>
              <a:rPr sz="1800">
                <a:latin typeface="Courier"/>
              </a:rPr>
              <a:t>(d</a:t>
            </a:r>
            <a:r>
              <a:rPr sz="1800">
                <a:solidFill>
                  <a:srgbClr val="666666"/>
                </a:solidFill>
                <a:latin typeface="Courier"/>
              </a:rPr>
              <a:t>$</a:t>
            </a:r>
            <a:r>
              <a:rPr sz="1800">
                <a:latin typeface="Courier"/>
              </a:rPr>
              <a:t>Species)</a:t>
            </a:r>
          </a:p>
          <a:p>
            <a:pPr marL="1270000" lvl="0" indent="0">
              <a:buNone/>
            </a:pPr>
            <a:r>
              <a:rPr sz="1800">
                <a:latin typeface="Courier"/>
              </a:rPr>
              <a:t>## 
##     setosa versicolor  virginica 
##         50         50         50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a:t>Variables qualitatives</a:t>
            </a:r>
          </a:p>
          <a:p>
            <a:pPr marL="0" lvl="0" indent="0">
              <a:buNone/>
            </a:pPr>
            <a:r>
              <a:t>Quand le nombre de modalités est élevé, on peut ordonner le tri à plat selon les effectifs à l’aide de la fonction sort.</a:t>
            </a:r>
          </a:p>
          <a:p>
            <a:pPr marL="1270000" lvl="0" indent="0">
              <a:buNone/>
            </a:pPr>
            <a:r>
              <a:rPr sz="1800" b="1">
                <a:solidFill>
                  <a:srgbClr val="007020"/>
                </a:solidFill>
                <a:latin typeface="Courier"/>
              </a:rPr>
              <a:t>sort</a:t>
            </a:r>
            <a:r>
              <a:rPr sz="1800">
                <a:latin typeface="Courier"/>
              </a:rPr>
              <a:t>(</a:t>
            </a:r>
            <a:r>
              <a:rPr sz="1800" b="1">
                <a:solidFill>
                  <a:srgbClr val="007020"/>
                </a:solidFill>
                <a:latin typeface="Courier"/>
              </a:rPr>
              <a:t>table</a:t>
            </a:r>
            <a:r>
              <a:rPr sz="1800">
                <a:latin typeface="Courier"/>
              </a:rPr>
              <a:t>(d</a:t>
            </a:r>
            <a:r>
              <a:rPr sz="1800">
                <a:solidFill>
                  <a:srgbClr val="666666"/>
                </a:solidFill>
                <a:latin typeface="Courier"/>
              </a:rPr>
              <a:t>$</a:t>
            </a:r>
            <a:r>
              <a:rPr sz="1800">
                <a:latin typeface="Courier"/>
              </a:rPr>
              <a:t>Species))</a:t>
            </a:r>
          </a:p>
          <a:p>
            <a:pPr marL="1270000" lvl="0" indent="0">
              <a:buNone/>
            </a:pPr>
            <a:r>
              <a:rPr sz="1800">
                <a:latin typeface="Courier"/>
              </a:rPr>
              <a:t>## 
##     setosa versicolor  virginica 
##         50         50         50</a:t>
            </a:r>
          </a:p>
          <a:p>
            <a:pPr marL="1270000" lvl="0" indent="0">
              <a:buNone/>
            </a:pPr>
            <a:r>
              <a:rPr sz="1800" b="1">
                <a:solidFill>
                  <a:srgbClr val="007020"/>
                </a:solidFill>
                <a:latin typeface="Courier"/>
              </a:rPr>
              <a:t>sort</a:t>
            </a:r>
            <a:r>
              <a:rPr sz="1800">
                <a:latin typeface="Courier"/>
              </a:rPr>
              <a:t>(</a:t>
            </a:r>
            <a:r>
              <a:rPr sz="1800" b="1">
                <a:solidFill>
                  <a:srgbClr val="007020"/>
                </a:solidFill>
                <a:latin typeface="Courier"/>
              </a:rPr>
              <a:t>table</a:t>
            </a:r>
            <a:r>
              <a:rPr sz="1800">
                <a:latin typeface="Courier"/>
              </a:rPr>
              <a:t>(d</a:t>
            </a:r>
            <a:r>
              <a:rPr sz="1800">
                <a:solidFill>
                  <a:srgbClr val="666666"/>
                </a:solidFill>
                <a:latin typeface="Courier"/>
              </a:rPr>
              <a:t>$</a:t>
            </a:r>
            <a:r>
              <a:rPr sz="1800">
                <a:latin typeface="Courier"/>
              </a:rPr>
              <a:t>Species),</a:t>
            </a:r>
            <a:r>
              <a:rPr sz="1800">
                <a:solidFill>
                  <a:srgbClr val="902000"/>
                </a:solidFill>
                <a:latin typeface="Courier"/>
              </a:rPr>
              <a:t>decreasing =</a:t>
            </a:r>
            <a:r>
              <a:rPr sz="1800">
                <a:latin typeface="Courier"/>
              </a:rPr>
              <a:t> </a:t>
            </a:r>
            <a:r>
              <a:rPr sz="1800">
                <a:solidFill>
                  <a:srgbClr val="007020"/>
                </a:solidFill>
                <a:latin typeface="Courier"/>
              </a:rPr>
              <a:t>TRUE</a:t>
            </a:r>
            <a:r>
              <a:rPr sz="1800">
                <a:latin typeface="Courier"/>
              </a:rPr>
              <a:t>)</a:t>
            </a:r>
          </a:p>
          <a:p>
            <a:pPr marL="1270000" lvl="0" indent="0">
              <a:buNone/>
            </a:pPr>
            <a:r>
              <a:rPr sz="1800">
                <a:latin typeface="Courier"/>
              </a:rPr>
              <a:t>## 
##     setosa versicolor  virginica 
##         50         50         50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a:t>Variables qualitatives</a:t>
            </a:r>
          </a:p>
          <a:p>
            <a:pPr marL="0" lvl="0" indent="0">
              <a:buNone/>
            </a:pPr>
            <a:r>
              <a:t>Quand le nombre de modalités est élevé, on peut ordonner le tri à plat selon les effectifs à l’aide de la fonction sort.</a:t>
            </a:r>
          </a:p>
          <a:p>
            <a:pPr marL="1270000" lvl="0" indent="0">
              <a:buNone/>
            </a:pPr>
            <a:r>
              <a:rPr sz="1800" b="1">
                <a:solidFill>
                  <a:srgbClr val="007020"/>
                </a:solidFill>
                <a:latin typeface="Courier"/>
              </a:rPr>
              <a:t>sort</a:t>
            </a:r>
            <a:r>
              <a:rPr sz="1800">
                <a:latin typeface="Courier"/>
              </a:rPr>
              <a:t>(</a:t>
            </a:r>
            <a:r>
              <a:rPr sz="1800" b="1">
                <a:solidFill>
                  <a:srgbClr val="007020"/>
                </a:solidFill>
                <a:latin typeface="Courier"/>
              </a:rPr>
              <a:t>table</a:t>
            </a:r>
            <a:r>
              <a:rPr sz="1800">
                <a:latin typeface="Courier"/>
              </a:rPr>
              <a:t>(d</a:t>
            </a:r>
            <a:r>
              <a:rPr sz="1800">
                <a:solidFill>
                  <a:srgbClr val="666666"/>
                </a:solidFill>
                <a:latin typeface="Courier"/>
              </a:rPr>
              <a:t>$</a:t>
            </a:r>
            <a:r>
              <a:rPr sz="1800">
                <a:latin typeface="Courier"/>
              </a:rPr>
              <a:t>Species))</a:t>
            </a:r>
          </a:p>
          <a:p>
            <a:pPr marL="1270000" lvl="0" indent="0">
              <a:buNone/>
            </a:pPr>
            <a:r>
              <a:rPr sz="1800">
                <a:latin typeface="Courier"/>
              </a:rPr>
              <a:t>## 
##     setosa versicolor  virginica 
##         50         50         50</a:t>
            </a:r>
          </a:p>
          <a:p>
            <a:pPr marL="1270000" lvl="0" indent="0">
              <a:buNone/>
            </a:pPr>
            <a:r>
              <a:rPr sz="1800" b="1">
                <a:solidFill>
                  <a:srgbClr val="007020"/>
                </a:solidFill>
                <a:latin typeface="Courier"/>
              </a:rPr>
              <a:t>sort</a:t>
            </a:r>
            <a:r>
              <a:rPr sz="1800">
                <a:latin typeface="Courier"/>
              </a:rPr>
              <a:t>(</a:t>
            </a:r>
            <a:r>
              <a:rPr sz="1800" b="1">
                <a:solidFill>
                  <a:srgbClr val="007020"/>
                </a:solidFill>
                <a:latin typeface="Courier"/>
              </a:rPr>
              <a:t>table</a:t>
            </a:r>
            <a:r>
              <a:rPr sz="1800">
                <a:latin typeface="Courier"/>
              </a:rPr>
              <a:t>(d</a:t>
            </a:r>
            <a:r>
              <a:rPr sz="1800">
                <a:solidFill>
                  <a:srgbClr val="666666"/>
                </a:solidFill>
                <a:latin typeface="Courier"/>
              </a:rPr>
              <a:t>$</a:t>
            </a:r>
            <a:r>
              <a:rPr sz="1800">
                <a:latin typeface="Courier"/>
              </a:rPr>
              <a:t>Species),</a:t>
            </a:r>
            <a:r>
              <a:rPr sz="1800">
                <a:solidFill>
                  <a:srgbClr val="902000"/>
                </a:solidFill>
                <a:latin typeface="Courier"/>
              </a:rPr>
              <a:t>decreasing =</a:t>
            </a:r>
            <a:r>
              <a:rPr sz="1800">
                <a:latin typeface="Courier"/>
              </a:rPr>
              <a:t> </a:t>
            </a:r>
            <a:r>
              <a:rPr sz="1800">
                <a:solidFill>
                  <a:srgbClr val="007020"/>
                </a:solidFill>
                <a:latin typeface="Courier"/>
              </a:rPr>
              <a:t>TRUE</a:t>
            </a:r>
            <a:r>
              <a:rPr sz="1800">
                <a:latin typeface="Courier"/>
              </a:rPr>
              <a:t>)</a:t>
            </a:r>
          </a:p>
          <a:p>
            <a:pPr marL="1270000" lvl="0" indent="0">
              <a:buNone/>
            </a:pPr>
            <a:r>
              <a:rPr sz="1800">
                <a:latin typeface="Courier"/>
              </a:rPr>
              <a:t>## 
##     setosa versicolor  virginica 
##         50         50         50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fontScale="62500" lnSpcReduction="20000"/>
          </a:bodyPr>
          <a:lstStyle/>
          <a:p>
            <a:pPr marL="0" lvl="0" indent="0">
              <a:spcBef>
                <a:spcPts val="3000"/>
              </a:spcBef>
              <a:buNone/>
            </a:pPr>
            <a:r>
              <a:rPr b="1"/>
              <a:t>Calcul de la fréquence</a:t>
            </a:r>
          </a:p>
          <a:p>
            <a:pPr marL="1270000" lvl="0" indent="0">
              <a:buNone/>
            </a:pPr>
            <a:r>
              <a:rPr sz="1800">
                <a:latin typeface="Courier"/>
              </a:rPr>
              <a:t>eff&lt;-</a:t>
            </a:r>
            <a:r>
              <a:rPr sz="1800" b="1">
                <a:solidFill>
                  <a:srgbClr val="007020"/>
                </a:solidFill>
                <a:latin typeface="Courier"/>
              </a:rPr>
              <a:t>table</a:t>
            </a:r>
            <a:r>
              <a:rPr sz="1800">
                <a:latin typeface="Courier"/>
              </a:rPr>
              <a:t>(d</a:t>
            </a:r>
            <a:r>
              <a:rPr sz="1800">
                <a:solidFill>
                  <a:srgbClr val="666666"/>
                </a:solidFill>
                <a:latin typeface="Courier"/>
              </a:rPr>
              <a:t>$</a:t>
            </a:r>
            <a:r>
              <a:rPr sz="1800">
                <a:latin typeface="Courier"/>
              </a:rPr>
              <a:t>Species)</a:t>
            </a:r>
            <a:br/>
            <a:r>
              <a:rPr sz="1800">
                <a:latin typeface="Courier"/>
              </a:rPr>
              <a:t>eff</a:t>
            </a:r>
          </a:p>
          <a:p>
            <a:pPr marL="1270000" lvl="0" indent="0">
              <a:buNone/>
            </a:pPr>
            <a:r>
              <a:rPr sz="1800">
                <a:latin typeface="Courier"/>
              </a:rPr>
              <a:t>## 
##     setosa versicolor  virginica 
##         50         50         50</a:t>
            </a:r>
          </a:p>
          <a:p>
            <a:pPr marL="1270000" lvl="0" indent="0">
              <a:buNone/>
            </a:pPr>
            <a:r>
              <a:rPr sz="1800">
                <a:latin typeface="Courier"/>
              </a:rPr>
              <a:t>ecc&lt;-</a:t>
            </a:r>
            <a:r>
              <a:rPr sz="1800" b="1">
                <a:solidFill>
                  <a:srgbClr val="007020"/>
                </a:solidFill>
                <a:latin typeface="Courier"/>
              </a:rPr>
              <a:t>cumsum</a:t>
            </a:r>
            <a:r>
              <a:rPr sz="1800">
                <a:latin typeface="Courier"/>
              </a:rPr>
              <a:t>(eff)</a:t>
            </a:r>
            <a:br/>
            <a:r>
              <a:rPr sz="1800">
                <a:latin typeface="Courier"/>
              </a:rPr>
              <a:t>ecc</a:t>
            </a:r>
          </a:p>
          <a:p>
            <a:pPr marL="1270000" lvl="0" indent="0">
              <a:buNone/>
            </a:pPr>
            <a:r>
              <a:rPr sz="1800">
                <a:latin typeface="Courier"/>
              </a:rPr>
              <a:t>##     setosa versicolor  virginica 
##         50        100        150</a:t>
            </a:r>
          </a:p>
          <a:p>
            <a:pPr marL="1270000" lvl="0" indent="0">
              <a:buNone/>
            </a:pPr>
            <a:r>
              <a:rPr sz="1800">
                <a:latin typeface="Courier"/>
              </a:rPr>
              <a:t>ecd&lt;-</a:t>
            </a:r>
            <a:r>
              <a:rPr sz="1800" b="1">
                <a:solidFill>
                  <a:srgbClr val="007020"/>
                </a:solidFill>
                <a:latin typeface="Courier"/>
              </a:rPr>
              <a:t>rev</a:t>
            </a:r>
            <a:r>
              <a:rPr sz="1800">
                <a:latin typeface="Courier"/>
              </a:rPr>
              <a:t>(</a:t>
            </a:r>
            <a:r>
              <a:rPr sz="1800" b="1">
                <a:solidFill>
                  <a:srgbClr val="007020"/>
                </a:solidFill>
                <a:latin typeface="Courier"/>
              </a:rPr>
              <a:t>cumsum</a:t>
            </a:r>
            <a:r>
              <a:rPr sz="1800">
                <a:latin typeface="Courier"/>
              </a:rPr>
              <a:t>(</a:t>
            </a:r>
            <a:r>
              <a:rPr sz="1800" b="1">
                <a:solidFill>
                  <a:srgbClr val="007020"/>
                </a:solidFill>
                <a:latin typeface="Courier"/>
              </a:rPr>
              <a:t>rev</a:t>
            </a:r>
            <a:r>
              <a:rPr sz="1800">
                <a:latin typeface="Courier"/>
              </a:rPr>
              <a:t>(eff)))</a:t>
            </a:r>
            <a:br/>
            <a:r>
              <a:rPr sz="1800">
                <a:latin typeface="Courier"/>
              </a:rPr>
              <a:t>ecd</a:t>
            </a:r>
          </a:p>
          <a:p>
            <a:pPr marL="1270000" lvl="0" indent="0">
              <a:buNone/>
            </a:pPr>
            <a:r>
              <a:rPr sz="1800">
                <a:latin typeface="Courier"/>
              </a:rPr>
              <a:t>##     setosa versicolor  virginica 
##        150        100         50</a:t>
            </a:r>
          </a:p>
          <a:p>
            <a:pPr marL="1270000" lvl="0" indent="0">
              <a:buNone/>
            </a:pPr>
            <a:r>
              <a:rPr sz="1800">
                <a:latin typeface="Courier"/>
              </a:rPr>
              <a:t>freq&lt;-</a:t>
            </a:r>
            <a:r>
              <a:rPr sz="1800" b="1">
                <a:solidFill>
                  <a:srgbClr val="007020"/>
                </a:solidFill>
                <a:latin typeface="Courier"/>
              </a:rPr>
              <a:t>prop.table</a:t>
            </a:r>
            <a:r>
              <a:rPr sz="1800">
                <a:latin typeface="Courier"/>
              </a:rPr>
              <a:t>(eff)</a:t>
            </a:r>
            <a:br/>
            <a:r>
              <a:rPr sz="1800">
                <a:latin typeface="Courier"/>
              </a:rPr>
              <a:t>freq</a:t>
            </a:r>
          </a:p>
          <a:p>
            <a:pPr marL="1270000" lvl="0" indent="0">
              <a:buNone/>
            </a:pPr>
            <a:r>
              <a:rPr sz="1800">
                <a:latin typeface="Courier"/>
              </a:rPr>
              <a:t>## 
##     setosa versicolor  virginica 
##  0.3333333  0.3333333  0.3333333</a:t>
            </a:r>
          </a:p>
          <a:p>
            <a:pPr marL="1270000" lvl="0" indent="0">
              <a:buNone/>
            </a:pPr>
            <a:r>
              <a:rPr sz="1800">
                <a:latin typeface="Courier"/>
              </a:rPr>
              <a:t>fcc&lt;-</a:t>
            </a:r>
            <a:r>
              <a:rPr sz="1800" b="1">
                <a:solidFill>
                  <a:srgbClr val="007020"/>
                </a:solidFill>
                <a:latin typeface="Courier"/>
              </a:rPr>
              <a:t>cumsum</a:t>
            </a:r>
            <a:r>
              <a:rPr sz="1800">
                <a:latin typeface="Courier"/>
              </a:rPr>
              <a:t>(freq)</a:t>
            </a:r>
            <a:br/>
            <a:r>
              <a:rPr sz="1800">
                <a:latin typeface="Courier"/>
              </a:rPr>
              <a:t>fcc</a:t>
            </a:r>
          </a:p>
          <a:p>
            <a:pPr marL="1270000" lvl="0" indent="0">
              <a:buNone/>
            </a:pPr>
            <a:r>
              <a:rPr sz="1800">
                <a:latin typeface="Courier"/>
              </a:rPr>
              <a:t>##     setosa versicolor  virginica 
##  0.3333333  0.6666667  1.0000000</a:t>
            </a:r>
          </a:p>
          <a:p>
            <a:pPr marL="1270000" lvl="0" indent="0">
              <a:buNone/>
            </a:pPr>
            <a:r>
              <a:rPr sz="1800">
                <a:latin typeface="Courier"/>
              </a:rPr>
              <a:t>fcd&lt;-</a:t>
            </a:r>
            <a:r>
              <a:rPr sz="1800" b="1">
                <a:solidFill>
                  <a:srgbClr val="007020"/>
                </a:solidFill>
                <a:latin typeface="Courier"/>
              </a:rPr>
              <a:t>rev</a:t>
            </a:r>
            <a:r>
              <a:rPr sz="1800">
                <a:latin typeface="Courier"/>
              </a:rPr>
              <a:t>(</a:t>
            </a:r>
            <a:r>
              <a:rPr sz="1800" b="1">
                <a:solidFill>
                  <a:srgbClr val="007020"/>
                </a:solidFill>
                <a:latin typeface="Courier"/>
              </a:rPr>
              <a:t>cumsum</a:t>
            </a:r>
            <a:r>
              <a:rPr sz="1800">
                <a:latin typeface="Courier"/>
              </a:rPr>
              <a:t>(</a:t>
            </a:r>
            <a:r>
              <a:rPr sz="1800" b="1">
                <a:solidFill>
                  <a:srgbClr val="007020"/>
                </a:solidFill>
                <a:latin typeface="Courier"/>
              </a:rPr>
              <a:t>rev</a:t>
            </a:r>
            <a:r>
              <a:rPr sz="1800">
                <a:latin typeface="Courier"/>
              </a:rPr>
              <a:t>(freq)))</a:t>
            </a:r>
            <a:br/>
            <a:r>
              <a:rPr sz="1800">
                <a:latin typeface="Courier"/>
              </a:rPr>
              <a:t>fcd</a:t>
            </a:r>
          </a:p>
          <a:p>
            <a:pPr marL="1270000" lvl="0" indent="0">
              <a:buNone/>
            </a:pPr>
            <a:r>
              <a:rPr sz="1800">
                <a:latin typeface="Courier"/>
              </a:rPr>
              <a:t>##     setosa versicolor  virginica 
##  1.0000000  0.6666667  0.3333333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fontScale="92500"/>
          </a:bodyPr>
          <a:lstStyle/>
          <a:p>
            <a:pPr marL="0" lvl="0" indent="0">
              <a:spcBef>
                <a:spcPts val="3000"/>
              </a:spcBef>
              <a:buNone/>
            </a:pPr>
            <a:r>
              <a:rPr b="1"/>
              <a:t>Présentation graphique des variables qualitatives</a:t>
            </a:r>
          </a:p>
          <a:p>
            <a:pPr marL="0" lvl="0" indent="0">
              <a:buNone/>
            </a:pPr>
            <a:r>
              <a:t>Les diagrammes en bâtons sont utilisés automatiquement par R lorsqu’on applique la fonction générique plot à un tri à plat obtenu avec table. On privilégiera cependant ce type de représentations pour les variables de type numérique comportant un nombre fini de valeurs.</a:t>
            </a:r>
          </a:p>
          <a:p>
            <a:pPr marL="1270000" lvl="0" indent="0">
              <a:buNone/>
            </a:pPr>
            <a:r>
              <a:rPr sz="1800" b="1">
                <a:solidFill>
                  <a:srgbClr val="007020"/>
                </a:solidFill>
                <a:latin typeface="Courier"/>
              </a:rPr>
              <a:t>plot</a:t>
            </a:r>
            <a:r>
              <a:rPr sz="1800">
                <a:latin typeface="Courier"/>
              </a:rPr>
              <a:t>(</a:t>
            </a:r>
            <a:r>
              <a:rPr sz="1800" b="1">
                <a:solidFill>
                  <a:srgbClr val="007020"/>
                </a:solidFill>
                <a:latin typeface="Courier"/>
              </a:rPr>
              <a:t>table</a:t>
            </a:r>
            <a:r>
              <a:rPr sz="1800">
                <a:latin typeface="Courier"/>
              </a:rPr>
              <a:t>(d</a:t>
            </a:r>
            <a:r>
              <a:rPr sz="1800">
                <a:solidFill>
                  <a:srgbClr val="666666"/>
                </a:solidFill>
                <a:latin typeface="Courier"/>
              </a:rPr>
              <a:t>$</a:t>
            </a:r>
            <a:r>
              <a:rPr sz="1800">
                <a:latin typeface="Courier"/>
              </a:rPr>
              <a:t>Species), </a:t>
            </a:r>
            <a:r>
              <a:rPr sz="1800">
                <a:solidFill>
                  <a:srgbClr val="902000"/>
                </a:solidFill>
                <a:latin typeface="Courier"/>
              </a:rPr>
              <a:t>main =</a:t>
            </a:r>
            <a:r>
              <a:rPr sz="1800">
                <a:latin typeface="Courier"/>
              </a:rPr>
              <a:t> </a:t>
            </a:r>
            <a:r>
              <a:rPr sz="1800">
                <a:solidFill>
                  <a:srgbClr val="4070A0"/>
                </a:solidFill>
                <a:latin typeface="Courier"/>
              </a:rPr>
              <a:t>"Nombre de fleurs par espèce"</a:t>
            </a:r>
            <a:r>
              <a:rPr sz="1800">
                <a:latin typeface="Courier"/>
              </a:rPr>
              <a:t>, </a:t>
            </a:r>
            <a:r>
              <a:rPr sz="1800">
                <a:solidFill>
                  <a:srgbClr val="902000"/>
                </a:solidFill>
                <a:latin typeface="Courier"/>
              </a:rPr>
              <a:t>ylab =</a:t>
            </a:r>
            <a:r>
              <a:rPr sz="1800">
                <a:latin typeface="Courier"/>
              </a:rPr>
              <a:t> </a:t>
            </a:r>
            <a:r>
              <a:rPr sz="1800">
                <a:solidFill>
                  <a:srgbClr val="4070A0"/>
                </a:solidFill>
                <a:latin typeface="Courier"/>
              </a:rPr>
              <a:t>"Effectif"</a:t>
            </a:r>
            <a:r>
              <a:rPr sz="1800">
                <a:latin typeface="Courier"/>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ifa_files/figure-pptx/unnamed-chunk-1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Présentation du logiciel R</a:t>
            </a:r>
          </a:p>
        </p:txBody>
      </p:sp>
      <p:sp>
        <p:nvSpPr>
          <p:cNvPr id="3" name="Content Placeholder 2"/>
          <p:cNvSpPr>
            <a:spLocks noGrp="1"/>
          </p:cNvSpPr>
          <p:nvPr>
            <p:ph idx="1"/>
          </p:nvPr>
        </p:nvSpPr>
        <p:spPr/>
        <p:txBody>
          <a:bodyPr/>
          <a:lstStyle/>
          <a:p>
            <a:pPr marL="0" lvl="0" indent="0">
              <a:buNone/>
            </a:pPr>
            <a:r>
              <a:t>R est un langage orienté vers le traitement de données et l’analyse statistique dérivé du langage S. Il est développé depuis une vingtaine d’années par un groupe de volontaires de différents pays. C’est un logiciel libre, publié sous licence GNU GPL.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Manipulation des données avec R</a:t>
            </a:r>
          </a:p>
        </p:txBody>
      </p:sp>
      <p:sp>
        <p:nvSpPr>
          <p:cNvPr id="3" name="Content Placeholder 2"/>
          <p:cNvSpPr>
            <a:spLocks noGrp="1"/>
          </p:cNvSpPr>
          <p:nvPr>
            <p:ph idx="1"/>
          </p:nvPr>
        </p:nvSpPr>
        <p:spPr/>
        <p:txBody>
          <a:bodyPr>
            <a:normAutofit fontScale="62500" lnSpcReduction="20000"/>
          </a:bodyPr>
          <a:lstStyle/>
          <a:p>
            <a:pPr marL="0" lvl="0" indent="0">
              <a:spcBef>
                <a:spcPts val="3000"/>
              </a:spcBef>
              <a:buNone/>
            </a:pPr>
            <a:r>
              <a:rPr b="1"/>
              <a:t>Filtrer les données</a:t>
            </a:r>
          </a:p>
          <a:p>
            <a:pPr marL="0" lvl="0" indent="0">
              <a:buNone/>
            </a:pPr>
            <a:r>
              <a:t>filter sélectionne des lignes d’une table selon une condition. On lui passe en paramètre un test, et seules les lignes pour lesquelles ce test renvoie TRUE (vrai) sont conservées. Pour plus d’informations sur les tests et leur syntaxe, voir la section 9.2.</a:t>
            </a:r>
          </a:p>
          <a:p>
            <a:pPr marL="0" lvl="0" indent="0">
              <a:buNone/>
            </a:pPr>
            <a:r>
              <a:t>Par exemple, si on veut sélectionner les vols du mois de janvier, on peut filtrer sur la variable month de la manière suivante :</a:t>
            </a:r>
          </a:p>
          <a:p>
            <a:pPr marL="1270000" lvl="0" indent="0">
              <a:buNone/>
            </a:pPr>
            <a:r>
              <a:rPr sz="1800" b="1">
                <a:solidFill>
                  <a:srgbClr val="007020"/>
                </a:solidFill>
                <a:latin typeface="Courier"/>
              </a:rPr>
              <a:t>library</a:t>
            </a:r>
            <a:r>
              <a:rPr sz="1800">
                <a:latin typeface="Courier"/>
              </a:rPr>
              <a:t>(dplyr)</a:t>
            </a:r>
            <a:br/>
            <a:br/>
            <a:r>
              <a:rPr sz="1800" i="1">
                <a:solidFill>
                  <a:srgbClr val="60A0B0"/>
                </a:solidFill>
                <a:latin typeface="Courier"/>
              </a:rPr>
              <a:t># filter() les données de l'espèce virginica</a:t>
            </a:r>
            <a:br/>
            <a:br/>
            <a:r>
              <a:rPr sz="1800">
                <a:latin typeface="Courier"/>
              </a:rPr>
              <a:t>virginica &lt;-</a:t>
            </a:r>
            <a:r>
              <a:rPr sz="1800">
                <a:solidFill>
                  <a:srgbClr val="4070A0"/>
                </a:solidFill>
                <a:latin typeface="Courier"/>
              </a:rPr>
              <a:t> </a:t>
            </a:r>
            <a:r>
              <a:rPr sz="1800" b="1">
                <a:solidFill>
                  <a:srgbClr val="007020"/>
                </a:solidFill>
                <a:latin typeface="Courier"/>
              </a:rPr>
              <a:t>filter</a:t>
            </a:r>
            <a:r>
              <a:rPr sz="1800">
                <a:latin typeface="Courier"/>
              </a:rPr>
              <a:t>(d, Species </a:t>
            </a:r>
            <a:r>
              <a:rPr sz="1800">
                <a:solidFill>
                  <a:srgbClr val="666666"/>
                </a:solidFill>
                <a:latin typeface="Courier"/>
              </a:rPr>
              <a:t>==</a:t>
            </a:r>
            <a:r>
              <a:rPr sz="1800">
                <a:solidFill>
                  <a:srgbClr val="4070A0"/>
                </a:solidFill>
                <a:latin typeface="Courier"/>
              </a:rPr>
              <a:t> "virginica"</a:t>
            </a:r>
            <a:r>
              <a:rPr sz="1800">
                <a:latin typeface="Courier"/>
              </a:rPr>
              <a:t>)</a:t>
            </a:r>
            <a:br/>
            <a:br/>
            <a:r>
              <a:rPr sz="1800" b="1">
                <a:solidFill>
                  <a:srgbClr val="007020"/>
                </a:solidFill>
                <a:latin typeface="Courier"/>
              </a:rPr>
              <a:t>head</a:t>
            </a:r>
            <a:r>
              <a:rPr sz="1800">
                <a:latin typeface="Courier"/>
              </a:rPr>
              <a:t>(virginica) </a:t>
            </a:r>
            <a:r>
              <a:rPr sz="1800" i="1">
                <a:solidFill>
                  <a:srgbClr val="60A0B0"/>
                </a:solidFill>
                <a:latin typeface="Courier"/>
              </a:rPr>
              <a:t># afficher les 6 premières lignes</a:t>
            </a:r>
          </a:p>
          <a:p>
            <a:pPr marL="1270000" lvl="0" indent="0">
              <a:buNone/>
            </a:pPr>
            <a:r>
              <a:rPr sz="1800">
                <a:latin typeface="Courier"/>
              </a:rPr>
              <a:t>##   Sepal.Length Sepal.Width Petal.Length Petal.Width   Species
## 1          6.3         3.3          6.0         2.5 virginica
## 2          5.8         2.7          5.1         1.9 virginica
## 3          7.1         3.0          5.9         2.1 virginica
## 4          6.3         2.9          5.6         1.8 virginica
## 5          6.5         3.0          5.8         2.2 virginica
## 6          7.6         3.0          6.6         2.1 virginica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Manipulation des données avec R</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a:t>Filtrer les données</a:t>
            </a:r>
          </a:p>
          <a:p>
            <a:pPr marL="0" lvl="0" indent="0">
              <a:buNone/>
            </a:pPr>
            <a:r>
              <a:t>On peut également placer des fonctions dans les tests, qui nous permettent par exemple de sélectionner les fleurs avec le max de sepal.length :</a:t>
            </a:r>
          </a:p>
          <a:p>
            <a:pPr marL="1270000" lvl="0" indent="0">
              <a:buNone/>
            </a:pPr>
            <a:r>
              <a:rPr sz="1800">
                <a:latin typeface="Courier"/>
              </a:rPr>
              <a:t>max.sepal =</a:t>
            </a:r>
            <a:r>
              <a:rPr sz="1800">
                <a:solidFill>
                  <a:srgbClr val="4070A0"/>
                </a:solidFill>
                <a:latin typeface="Courier"/>
              </a:rPr>
              <a:t> </a:t>
            </a:r>
            <a:r>
              <a:rPr sz="1800" b="1">
                <a:solidFill>
                  <a:srgbClr val="007020"/>
                </a:solidFill>
                <a:latin typeface="Courier"/>
              </a:rPr>
              <a:t>filter</a:t>
            </a:r>
            <a:r>
              <a:rPr sz="1800">
                <a:latin typeface="Courier"/>
              </a:rPr>
              <a:t>(d , Sepal.Length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max</a:t>
            </a:r>
            <a:r>
              <a:rPr sz="1800">
                <a:latin typeface="Courier"/>
              </a:rPr>
              <a:t>(Sepal.Length))</a:t>
            </a:r>
            <a:br/>
            <a:r>
              <a:rPr sz="1800" b="1">
                <a:solidFill>
                  <a:srgbClr val="007020"/>
                </a:solidFill>
                <a:latin typeface="Courier"/>
              </a:rPr>
              <a:t>head</a:t>
            </a:r>
            <a:r>
              <a:rPr sz="1800">
                <a:latin typeface="Courier"/>
              </a:rPr>
              <a:t>(max.sepal)</a:t>
            </a:r>
          </a:p>
          <a:p>
            <a:pPr marL="1270000" lvl="0" indent="0">
              <a:buNone/>
            </a:pPr>
            <a:r>
              <a:rPr sz="1800">
                <a:latin typeface="Courier"/>
              </a:rPr>
              <a:t>##   Sepal.Length Sepal.Width Petal.Length Petal.Width   Species
## 1          7.9         3.8          6.4           2 virginica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Manipulation des données avec R</a:t>
            </a:r>
          </a:p>
        </p:txBody>
      </p:sp>
      <p:sp>
        <p:nvSpPr>
          <p:cNvPr id="3" name="Content Placeholder 2"/>
          <p:cNvSpPr>
            <a:spLocks noGrp="1"/>
          </p:cNvSpPr>
          <p:nvPr>
            <p:ph idx="1"/>
          </p:nvPr>
        </p:nvSpPr>
        <p:spPr/>
        <p:txBody>
          <a:bodyPr>
            <a:normAutofit fontScale="77500" lnSpcReduction="20000"/>
          </a:bodyPr>
          <a:lstStyle/>
          <a:p>
            <a:pPr marL="0" lvl="0" indent="0">
              <a:spcBef>
                <a:spcPts val="3000"/>
              </a:spcBef>
              <a:buNone/>
            </a:pPr>
            <a:r>
              <a:rPr b="1"/>
              <a:t>Sélectionner des colonnes</a:t>
            </a:r>
          </a:p>
          <a:p>
            <a:pPr marL="0" lvl="0" indent="0">
              <a:buNone/>
            </a:pPr>
            <a:r>
              <a:t>select permet de sélectionner des colonnes d’un tableau de données.</a:t>
            </a:r>
          </a:p>
          <a:p>
            <a:pPr marL="1270000" lvl="0" indent="0">
              <a:buNone/>
            </a:pPr>
            <a:r>
              <a:rPr sz="1800" i="1">
                <a:solidFill>
                  <a:srgbClr val="60A0B0"/>
                </a:solidFill>
                <a:latin typeface="Courier"/>
              </a:rPr>
              <a:t># select() des colonnes spécifiques</a:t>
            </a:r>
            <a:br/>
            <a:r>
              <a:rPr sz="1800">
                <a:latin typeface="Courier"/>
              </a:rPr>
              <a:t>selected &lt;-</a:t>
            </a:r>
            <a:r>
              <a:rPr sz="1800">
                <a:solidFill>
                  <a:srgbClr val="4070A0"/>
                </a:solidFill>
                <a:latin typeface="Courier"/>
              </a:rPr>
              <a:t> </a:t>
            </a:r>
            <a:r>
              <a:rPr sz="1800" b="1">
                <a:solidFill>
                  <a:srgbClr val="007020"/>
                </a:solidFill>
                <a:latin typeface="Courier"/>
              </a:rPr>
              <a:t>select</a:t>
            </a:r>
            <a:r>
              <a:rPr sz="1800">
                <a:latin typeface="Courier"/>
              </a:rPr>
              <a:t>(d, Sepal.Length, Sepal.Width, Petal.Length)</a:t>
            </a:r>
            <a:br/>
            <a:r>
              <a:rPr sz="1800" i="1">
                <a:solidFill>
                  <a:srgbClr val="60A0B0"/>
                </a:solidFill>
                <a:latin typeface="Courier"/>
              </a:rPr>
              <a:t># selectionner toutes les colonnes de sepal.length à petal.length</a:t>
            </a:r>
            <a:br/>
            <a:r>
              <a:rPr sz="1800">
                <a:latin typeface="Courier"/>
              </a:rPr>
              <a:t>selected2 &lt;-</a:t>
            </a:r>
            <a:r>
              <a:rPr sz="1800">
                <a:solidFill>
                  <a:srgbClr val="4070A0"/>
                </a:solidFill>
                <a:latin typeface="Courier"/>
              </a:rPr>
              <a:t> </a:t>
            </a:r>
            <a:r>
              <a:rPr sz="1800" b="1">
                <a:solidFill>
                  <a:srgbClr val="007020"/>
                </a:solidFill>
                <a:latin typeface="Courier"/>
              </a:rPr>
              <a:t>select</a:t>
            </a:r>
            <a:r>
              <a:rPr sz="1800">
                <a:latin typeface="Courier"/>
              </a:rPr>
              <a:t>(d, Sepal.Length</a:t>
            </a:r>
            <a:r>
              <a:rPr sz="1800">
                <a:solidFill>
                  <a:srgbClr val="666666"/>
                </a:solidFill>
                <a:latin typeface="Courier"/>
              </a:rPr>
              <a:t>:</a:t>
            </a:r>
            <a:r>
              <a:rPr sz="1800">
                <a:latin typeface="Courier"/>
              </a:rPr>
              <a:t>Petal.Length)</a:t>
            </a:r>
            <a:br/>
            <a:r>
              <a:rPr sz="1800" b="1">
                <a:solidFill>
                  <a:srgbClr val="007020"/>
                </a:solidFill>
                <a:latin typeface="Courier"/>
              </a:rPr>
              <a:t>head</a:t>
            </a:r>
            <a:r>
              <a:rPr sz="1800">
                <a:latin typeface="Courier"/>
              </a:rPr>
              <a:t>(selected, </a:t>
            </a:r>
            <a:r>
              <a:rPr sz="1800">
                <a:solidFill>
                  <a:srgbClr val="40A070"/>
                </a:solidFill>
                <a:latin typeface="Courier"/>
              </a:rPr>
              <a:t>3</a:t>
            </a:r>
            <a:r>
              <a:rPr sz="1800">
                <a:latin typeface="Courier"/>
              </a:rPr>
              <a:t>)</a:t>
            </a:r>
          </a:p>
          <a:p>
            <a:pPr marL="1270000" lvl="0" indent="0">
              <a:buNone/>
            </a:pPr>
            <a:r>
              <a:rPr sz="1800">
                <a:latin typeface="Courier"/>
              </a:rPr>
              <a:t>##   Sepal.Length Sepal.Width Petal.Length
## 1          5.1         3.5          1.4
## 2          4.9         3.0          1.4
## 3          4.7         3.2          1.3</a:t>
            </a:r>
          </a:p>
          <a:p>
            <a:pPr marL="1270000" lvl="0" indent="0">
              <a:buNone/>
            </a:pPr>
            <a:r>
              <a:rPr sz="1800" b="1">
                <a:solidFill>
                  <a:srgbClr val="007020"/>
                </a:solidFill>
                <a:latin typeface="Courier"/>
              </a:rPr>
              <a:t>head</a:t>
            </a:r>
            <a:r>
              <a:rPr sz="1800">
                <a:latin typeface="Courier"/>
              </a:rPr>
              <a:t>(selected2, </a:t>
            </a:r>
            <a:r>
              <a:rPr sz="1800">
                <a:solidFill>
                  <a:srgbClr val="40A070"/>
                </a:solidFill>
                <a:latin typeface="Courier"/>
              </a:rPr>
              <a:t>3</a:t>
            </a:r>
            <a:r>
              <a:rPr sz="1800">
                <a:latin typeface="Courier"/>
              </a:rPr>
              <a:t>)</a:t>
            </a:r>
          </a:p>
          <a:p>
            <a:pPr marL="1270000" lvl="0" indent="0">
              <a:buNone/>
            </a:pPr>
            <a:r>
              <a:rPr sz="1800">
                <a:latin typeface="Courier"/>
              </a:rPr>
              <a:t>##   Sepal.Length Sepal.Width Petal.Length
## 1          5.1         3.5          1.4
## 2          4.9         3.0          1.4
## 3          4.7         3.2          1.3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Manipulation des données avec R</a:t>
            </a:r>
          </a:p>
        </p:txBody>
      </p:sp>
      <p:sp>
        <p:nvSpPr>
          <p:cNvPr id="3" name="Content Placeholder 2"/>
          <p:cNvSpPr>
            <a:spLocks noGrp="1"/>
          </p:cNvSpPr>
          <p:nvPr>
            <p:ph idx="1"/>
          </p:nvPr>
        </p:nvSpPr>
        <p:spPr/>
        <p:txBody>
          <a:bodyPr>
            <a:normAutofit fontScale="85000" lnSpcReduction="20000"/>
          </a:bodyPr>
          <a:lstStyle/>
          <a:p>
            <a:pPr marL="0" lvl="0" indent="0">
              <a:spcBef>
                <a:spcPts val="3000"/>
              </a:spcBef>
              <a:buNone/>
            </a:pPr>
            <a:r>
              <a:rPr b="1"/>
              <a:t>arranger des colonnes</a:t>
            </a:r>
          </a:p>
          <a:p>
            <a:pPr marL="0" lvl="0" indent="0">
              <a:buNone/>
            </a:pPr>
            <a:r>
              <a:t>arrange réordonne les lignes d’un tableau selon une ou plusieurs colonnes.</a:t>
            </a:r>
          </a:p>
          <a:p>
            <a:pPr marL="1270000" lvl="0" indent="0">
              <a:buNone/>
            </a:pPr>
            <a:r>
              <a:rPr sz="1800">
                <a:latin typeface="Courier"/>
              </a:rPr>
              <a:t>arranged =</a:t>
            </a:r>
            <a:r>
              <a:rPr sz="1800">
                <a:solidFill>
                  <a:srgbClr val="4070A0"/>
                </a:solidFill>
                <a:latin typeface="Courier"/>
              </a:rPr>
              <a:t> </a:t>
            </a:r>
            <a:r>
              <a:rPr sz="1800" b="1">
                <a:solidFill>
                  <a:srgbClr val="007020"/>
                </a:solidFill>
                <a:latin typeface="Courier"/>
              </a:rPr>
              <a:t>arrange</a:t>
            </a:r>
            <a:r>
              <a:rPr sz="1800">
                <a:latin typeface="Courier"/>
              </a:rPr>
              <a:t>(d,Sepal.Length)</a:t>
            </a:r>
            <a:br/>
            <a:r>
              <a:rPr sz="1800" b="1">
                <a:solidFill>
                  <a:srgbClr val="007020"/>
                </a:solidFill>
                <a:latin typeface="Courier"/>
              </a:rPr>
              <a:t>head</a:t>
            </a:r>
            <a:r>
              <a:rPr sz="1800">
                <a:latin typeface="Courier"/>
              </a:rPr>
              <a:t>(arranged)</a:t>
            </a:r>
          </a:p>
          <a:p>
            <a:pPr marL="1270000" lvl="0" indent="0">
              <a:buNone/>
            </a:pPr>
            <a:r>
              <a:rPr sz="1800">
                <a:latin typeface="Courier"/>
              </a:rPr>
              <a:t>##   Sepal.Length Sepal.Width Petal.Length Petal.Width Species
## 1          4.3         3.0          1.1         0.1  setosa
## 2          4.4         2.9          1.4         0.2  setosa
## 3          4.4         3.0          1.3         0.2  setosa
## 4          4.4         3.2          1.3         0.2  setosa
## 5          4.5         2.3          1.3         0.3  setosa
## 6          4.6         3.1          1.5         0.2  setosa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Manipulation des données avec R</a:t>
            </a:r>
          </a:p>
        </p:txBody>
      </p:sp>
      <p:sp>
        <p:nvSpPr>
          <p:cNvPr id="3" name="Content Placeholder 2"/>
          <p:cNvSpPr>
            <a:spLocks noGrp="1"/>
          </p:cNvSpPr>
          <p:nvPr>
            <p:ph idx="1"/>
          </p:nvPr>
        </p:nvSpPr>
        <p:spPr/>
        <p:txBody>
          <a:bodyPr>
            <a:normAutofit fontScale="70000" lnSpcReduction="20000"/>
          </a:bodyPr>
          <a:lstStyle/>
          <a:p>
            <a:pPr marL="0" lvl="0" indent="0">
              <a:spcBef>
                <a:spcPts val="3000"/>
              </a:spcBef>
              <a:buNone/>
            </a:pPr>
            <a:r>
              <a:rPr b="1"/>
              <a:t>Création d’une nouvelle colonne</a:t>
            </a:r>
          </a:p>
          <a:p>
            <a:pPr marL="0" lvl="0" indent="0">
              <a:buNone/>
            </a:pPr>
            <a:r>
              <a:t>mutate permet de créer de nouvelles colonnes dans le tableau de données, en général à partir de variables existantes.</a:t>
            </a:r>
          </a:p>
          <a:p>
            <a:pPr marL="1270000" lvl="0" indent="0">
              <a:buNone/>
            </a:pPr>
            <a:r>
              <a:rPr sz="1800" i="1">
                <a:solidFill>
                  <a:srgbClr val="60A0B0"/>
                </a:solidFill>
                <a:latin typeface="Courier"/>
              </a:rPr>
              <a:t># Créer une nouvelle colonne qui donne Vrai si sepal.width &gt; 0.5 * sepal.length</a:t>
            </a:r>
            <a:br/>
            <a:r>
              <a:rPr sz="1800">
                <a:latin typeface="Courier"/>
              </a:rPr>
              <a:t>newCol &lt;-</a:t>
            </a:r>
            <a:r>
              <a:rPr sz="1800">
                <a:solidFill>
                  <a:srgbClr val="4070A0"/>
                </a:solidFill>
                <a:latin typeface="Courier"/>
              </a:rPr>
              <a:t> </a:t>
            </a:r>
            <a:r>
              <a:rPr sz="1800" b="1">
                <a:solidFill>
                  <a:srgbClr val="007020"/>
                </a:solidFill>
                <a:latin typeface="Courier"/>
              </a:rPr>
              <a:t>mutate</a:t>
            </a:r>
            <a:r>
              <a:rPr sz="1800">
                <a:latin typeface="Courier"/>
              </a:rPr>
              <a:t>(d, </a:t>
            </a:r>
            <a:r>
              <a:rPr sz="1800">
                <a:solidFill>
                  <a:srgbClr val="902000"/>
                </a:solidFill>
                <a:latin typeface="Courier"/>
              </a:rPr>
              <a:t>greater.half =</a:t>
            </a:r>
            <a:r>
              <a:rPr sz="1800">
                <a:latin typeface="Courier"/>
              </a:rPr>
              <a:t> Sepal.Width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0.5</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Sepal.Length)</a:t>
            </a:r>
            <a:br/>
            <a:r>
              <a:rPr sz="1800" b="1">
                <a:solidFill>
                  <a:srgbClr val="007020"/>
                </a:solidFill>
                <a:latin typeface="Courier"/>
              </a:rPr>
              <a:t>tail</a:t>
            </a:r>
            <a:r>
              <a:rPr sz="1800">
                <a:latin typeface="Courier"/>
              </a:rPr>
              <a:t>(newCol)</a:t>
            </a:r>
          </a:p>
          <a:p>
            <a:pPr marL="1270000" lvl="0" indent="0">
              <a:buNone/>
            </a:pPr>
            <a:r>
              <a:rPr sz="1800">
                <a:latin typeface="Courier"/>
              </a:rPr>
              <a:t>##     Sepal.Length Sepal.Width Petal.Length Petal.Width   Species greater.half
## 145          6.7         3.3          5.7         2.5 virginica        FALSE
## 146          6.7         3.0          5.2         2.3 virginica        FALSE
## 147          6.3         2.5          5.0         1.9 virginica        FALSE
## 148          6.5         3.0          5.2         2.0 virginica        FALSE
## 149          6.2         3.4          5.4         2.3 virginica         TRUE
## 150          5.9         3.0          5.1         1.8 virginica         TRUE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Manipulation des données avec R</a:t>
            </a:r>
          </a:p>
        </p:txBody>
      </p:sp>
      <p:sp>
        <p:nvSpPr>
          <p:cNvPr id="3" name="Content Placeholder 2"/>
          <p:cNvSpPr>
            <a:spLocks noGrp="1"/>
          </p:cNvSpPr>
          <p:nvPr>
            <p:ph idx="1"/>
          </p:nvPr>
        </p:nvSpPr>
        <p:spPr/>
        <p:txBody>
          <a:bodyPr>
            <a:normAutofit fontScale="70000" lnSpcReduction="20000"/>
          </a:bodyPr>
          <a:lstStyle/>
          <a:p>
            <a:pPr marL="0" lvl="0" indent="0">
              <a:spcBef>
                <a:spcPts val="3000"/>
              </a:spcBef>
              <a:buNone/>
            </a:pPr>
            <a:r>
              <a:rPr b="1"/>
              <a:t>Goup by</a:t>
            </a:r>
          </a:p>
          <a:p>
            <a:pPr marL="0" lvl="0" indent="0">
              <a:buNone/>
            </a:pPr>
            <a:r>
              <a:t>Un élément très important de dplyr est la fonction group_by. Elle permet de définir des groupes de lignes à partir des valeurs d’une ou plusieurs colonnes.</a:t>
            </a:r>
          </a:p>
          <a:p>
            <a:pPr marL="1270000" lvl="0" indent="0">
              <a:buNone/>
            </a:pPr>
            <a:r>
              <a:rPr sz="1800" i="1">
                <a:solidFill>
                  <a:srgbClr val="60A0B0"/>
                </a:solidFill>
                <a:latin typeface="Courier"/>
              </a:rPr>
              <a:t># Créer une nouvelle colonne qui donne Vrai si sepal.width &gt; 0.5 * sepal.length</a:t>
            </a:r>
            <a:br/>
            <a:r>
              <a:rPr sz="1800">
                <a:latin typeface="Courier"/>
              </a:rPr>
              <a:t>groupped.species =</a:t>
            </a:r>
            <a:r>
              <a:rPr sz="1800">
                <a:solidFill>
                  <a:srgbClr val="4070A0"/>
                </a:solidFill>
                <a:latin typeface="Courier"/>
              </a:rPr>
              <a:t> </a:t>
            </a:r>
            <a:r>
              <a:rPr sz="1800">
                <a:latin typeface="Courier"/>
              </a:rPr>
              <a:t>d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group_by</a:t>
            </a:r>
            <a:r>
              <a:rPr sz="1800">
                <a:latin typeface="Courier"/>
              </a:rPr>
              <a:t>(Species)</a:t>
            </a:r>
            <a:br/>
            <a:r>
              <a:rPr sz="1800" b="1">
                <a:solidFill>
                  <a:srgbClr val="007020"/>
                </a:solidFill>
                <a:latin typeface="Courier"/>
              </a:rPr>
              <a:t>tail</a:t>
            </a:r>
            <a:r>
              <a:rPr sz="1800">
                <a:latin typeface="Courier"/>
              </a:rPr>
              <a:t>(groupped.species)</a:t>
            </a:r>
          </a:p>
          <a:p>
            <a:pPr marL="1270000" lvl="0" indent="0">
              <a:buNone/>
            </a:pPr>
            <a:r>
              <a:rPr sz="1800">
                <a:latin typeface="Courier"/>
              </a:rPr>
              <a:t>## # A tibble: 6 x 5
## # Groups:   Species [1]
##   Sepal.Length Sepal.Width Petal.Length Petal.Width Species  
##          &lt;dbl&gt;       &lt;dbl&gt;        &lt;dbl&gt;       &lt;dbl&gt; &lt;fct&gt;    
## 1          6.7         3.3          5.7         2.5 virginica
## 2          6.7         3            5.2         2.3 virginica
## 3          6.3         2.5          5           1.9 virginica
## 4          6.5         3            5.2         2   virginica
## 5          6.2         3.4          5.4         2.3 virginica
## 6          5.9         3            5.1         1.8 virginica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Utilisation du logiciel R</a:t>
            </a:r>
          </a:p>
        </p:txBody>
      </p:sp>
      <p:sp>
        <p:nvSpPr>
          <p:cNvPr id="3" name="Content Placeholder 2"/>
          <p:cNvSpPr>
            <a:spLocks noGrp="1"/>
          </p:cNvSpPr>
          <p:nvPr>
            <p:ph idx="1"/>
          </p:nvPr>
        </p:nvSpPr>
        <p:spPr/>
        <p:txBody>
          <a:bodyPr>
            <a:normAutofit fontScale="85000" lnSpcReduction="20000"/>
          </a:bodyPr>
          <a:lstStyle/>
          <a:p>
            <a:pPr marL="0" lvl="0" indent="0">
              <a:buNone/>
            </a:pPr>
            <a:r>
              <a:t>L’utilisation de R présente plusieurs avantages :</a:t>
            </a:r>
          </a:p>
          <a:p>
            <a:pPr lvl="1"/>
            <a:r>
              <a:t>c’est un logiciel multiplateforme, qui fonctionne aussi bien sur des sytèmes Linux, Mac OS X ou Windows ;</a:t>
            </a:r>
          </a:p>
          <a:p>
            <a:pPr lvl="1"/>
            <a:r>
              <a:t>c’est un logiciel libre, développé par ses utilisateurs et modifiable par tout un chacun ;</a:t>
            </a:r>
          </a:p>
          <a:p>
            <a:pPr lvl="1"/>
            <a:r>
              <a:t>c’est un logiciel gratuit ;</a:t>
            </a:r>
          </a:p>
          <a:p>
            <a:pPr lvl="1"/>
            <a:r>
              <a:t>les possibilités de manipulation de données sous R sont en général largement supérieures à celles des autres logiciels usuels d’analyse statistique ;</a:t>
            </a:r>
          </a:p>
          <a:p>
            <a:pPr lvl="1"/>
            <a:r>
              <a:t>c’est un logiciel avec d’excellentes capacités graphiques et de nombreuses possibilités d’export ;</a:t>
            </a:r>
          </a:p>
          <a:p>
            <a:pPr lvl="1"/>
            <a:r>
              <a:t>R est le logiciel le plus utilisé dans tous les secteurs scientifiques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Qu’est-ce qu’un package dans R</a:t>
            </a:r>
          </a:p>
        </p:txBody>
      </p:sp>
      <p:sp>
        <p:nvSpPr>
          <p:cNvPr id="3" name="Content Placeholder 2"/>
          <p:cNvSpPr>
            <a:spLocks noGrp="1"/>
          </p:cNvSpPr>
          <p:nvPr>
            <p:ph idx="1"/>
          </p:nvPr>
        </p:nvSpPr>
        <p:spPr/>
        <p:txBody>
          <a:bodyPr>
            <a:noAutofit/>
          </a:bodyPr>
          <a:lstStyle/>
          <a:p>
            <a:pPr marL="0" lvl="0" indent="0">
              <a:buNone/>
            </a:pPr>
            <a:r>
              <a:rPr sz="2400" dirty="0"/>
              <a:t>R </a:t>
            </a:r>
            <a:r>
              <a:rPr sz="2400" dirty="0" err="1"/>
              <a:t>est</a:t>
            </a:r>
            <a:r>
              <a:rPr sz="2400" dirty="0"/>
              <a:t> </a:t>
            </a:r>
            <a:r>
              <a:rPr sz="2400" dirty="0" err="1"/>
              <a:t>fourni</a:t>
            </a:r>
            <a:r>
              <a:rPr sz="2400" dirty="0"/>
              <a:t> avec un ensemble de </a:t>
            </a:r>
            <a:r>
              <a:rPr sz="2400" dirty="0" err="1"/>
              <a:t>fonctions</a:t>
            </a:r>
            <a:r>
              <a:rPr sz="2400" dirty="0"/>
              <a:t> de bases, </a:t>
            </a:r>
            <a:r>
              <a:rPr sz="2400" dirty="0" err="1"/>
              <a:t>principalement</a:t>
            </a:r>
            <a:r>
              <a:rPr sz="2400" dirty="0"/>
              <a:t> </a:t>
            </a:r>
            <a:r>
              <a:rPr sz="2400" dirty="0" err="1"/>
              <a:t>dédiées</a:t>
            </a:r>
            <a:r>
              <a:rPr sz="2400" dirty="0"/>
              <a:t> à </a:t>
            </a:r>
            <a:r>
              <a:rPr sz="2400" dirty="0" err="1"/>
              <a:t>l’étude</a:t>
            </a:r>
            <a:r>
              <a:rPr sz="2400" dirty="0"/>
              <a:t> </a:t>
            </a:r>
            <a:r>
              <a:rPr sz="2400" dirty="0" err="1"/>
              <a:t>statistiques</a:t>
            </a:r>
            <a:r>
              <a:rPr sz="2400" dirty="0"/>
              <a:t> et à la </a:t>
            </a:r>
            <a:r>
              <a:rPr sz="2400" dirty="0" err="1"/>
              <a:t>datascience</a:t>
            </a:r>
            <a:r>
              <a:rPr sz="2400" dirty="0"/>
              <a:t>. </a:t>
            </a:r>
            <a:r>
              <a:rPr sz="2400" dirty="0" err="1"/>
              <a:t>Cependant</a:t>
            </a:r>
            <a:r>
              <a:rPr sz="2400" dirty="0"/>
              <a:t>, au fur et à </a:t>
            </a:r>
            <a:r>
              <a:rPr sz="2400" dirty="0" err="1"/>
              <a:t>mesure</a:t>
            </a:r>
            <a:r>
              <a:rPr sz="2400" dirty="0"/>
              <a:t> de son </a:t>
            </a:r>
            <a:r>
              <a:rPr sz="2400" dirty="0" err="1"/>
              <a:t>développement</a:t>
            </a:r>
            <a:r>
              <a:rPr sz="2400" dirty="0"/>
              <a:t>, le </a:t>
            </a:r>
            <a:r>
              <a:rPr sz="2400" dirty="0" err="1"/>
              <a:t>langage</a:t>
            </a:r>
            <a:r>
              <a:rPr sz="2400" dirty="0"/>
              <a:t> </a:t>
            </a:r>
            <a:r>
              <a:rPr sz="2400" dirty="0" err="1"/>
              <a:t>s’est</a:t>
            </a:r>
            <a:r>
              <a:rPr sz="2400" dirty="0"/>
              <a:t> </a:t>
            </a:r>
            <a:r>
              <a:rPr sz="2400" dirty="0" err="1"/>
              <a:t>ouvert</a:t>
            </a:r>
            <a:r>
              <a:rPr sz="2400" dirty="0"/>
              <a:t> à </a:t>
            </a:r>
            <a:r>
              <a:rPr sz="2400" dirty="0" err="1"/>
              <a:t>une</a:t>
            </a:r>
            <a:r>
              <a:rPr sz="2400" dirty="0"/>
              <a:t> multitude de </a:t>
            </a:r>
            <a:r>
              <a:rPr sz="2400" dirty="0" err="1"/>
              <a:t>pratiques</a:t>
            </a:r>
            <a:r>
              <a:rPr sz="2400" dirty="0"/>
              <a:t> qui </a:t>
            </a:r>
            <a:r>
              <a:rPr sz="2400" dirty="0" err="1"/>
              <a:t>ont</a:t>
            </a:r>
            <a:r>
              <a:rPr sz="2400" dirty="0"/>
              <a:t> </a:t>
            </a:r>
            <a:r>
              <a:rPr sz="2400" dirty="0" err="1"/>
              <a:t>donné</a:t>
            </a:r>
            <a:r>
              <a:rPr sz="2400" dirty="0"/>
              <a:t> </a:t>
            </a:r>
            <a:r>
              <a:rPr sz="2400" dirty="0" err="1"/>
              <a:t>l’occasion</a:t>
            </a:r>
            <a:r>
              <a:rPr sz="2400" dirty="0"/>
              <a:t> à la </a:t>
            </a:r>
            <a:r>
              <a:rPr sz="2400" dirty="0" err="1"/>
              <a:t>communauté</a:t>
            </a:r>
            <a:r>
              <a:rPr sz="2400" dirty="0"/>
              <a:t> de </a:t>
            </a:r>
            <a:r>
              <a:rPr sz="2400" dirty="0" err="1"/>
              <a:t>créer</a:t>
            </a:r>
            <a:r>
              <a:rPr sz="2400" dirty="0"/>
              <a:t> </a:t>
            </a:r>
            <a:r>
              <a:rPr sz="2400" dirty="0" err="1"/>
              <a:t>leurs</a:t>
            </a:r>
            <a:r>
              <a:rPr sz="2400" dirty="0"/>
              <a:t> </a:t>
            </a:r>
            <a:r>
              <a:rPr sz="2400" dirty="0" err="1"/>
              <a:t>propres</a:t>
            </a:r>
            <a:r>
              <a:rPr sz="2400" dirty="0"/>
              <a:t> </a:t>
            </a:r>
            <a:r>
              <a:rPr sz="2400" dirty="0" err="1"/>
              <a:t>librairies</a:t>
            </a:r>
            <a:r>
              <a:rPr sz="2400" dirty="0"/>
              <a:t>.</a:t>
            </a:r>
          </a:p>
          <a:p>
            <a:pPr marL="0" lvl="0" indent="0">
              <a:buNone/>
            </a:pPr>
            <a:r>
              <a:rPr sz="2400" dirty="0"/>
              <a:t>Les </a:t>
            </a:r>
            <a:r>
              <a:rPr sz="2400" dirty="0" err="1"/>
              <a:t>librairies</a:t>
            </a:r>
            <a:r>
              <a:rPr sz="2400" dirty="0"/>
              <a:t>, que </a:t>
            </a:r>
            <a:r>
              <a:rPr sz="2400" dirty="0" err="1"/>
              <a:t>l’on</a:t>
            </a:r>
            <a:r>
              <a:rPr sz="2400" dirty="0"/>
              <a:t> </a:t>
            </a:r>
            <a:r>
              <a:rPr sz="2400" dirty="0" err="1"/>
              <a:t>appelle</a:t>
            </a:r>
            <a:r>
              <a:rPr sz="2400" dirty="0"/>
              <a:t> </a:t>
            </a:r>
            <a:r>
              <a:rPr sz="2400" dirty="0" err="1"/>
              <a:t>également</a:t>
            </a:r>
            <a:r>
              <a:rPr sz="2400" dirty="0"/>
              <a:t> package, </a:t>
            </a:r>
            <a:r>
              <a:rPr sz="2400" dirty="0" err="1"/>
              <a:t>sont</a:t>
            </a:r>
            <a:r>
              <a:rPr sz="2400" dirty="0"/>
              <a:t> un ensemble de </a:t>
            </a:r>
            <a:r>
              <a:rPr sz="2400" dirty="0" err="1"/>
              <a:t>fonctions</a:t>
            </a:r>
            <a:r>
              <a:rPr sz="2400" dirty="0"/>
              <a:t> </a:t>
            </a:r>
            <a:r>
              <a:rPr sz="2400" dirty="0" err="1"/>
              <a:t>regroupées</a:t>
            </a:r>
            <a:r>
              <a:rPr sz="2400" dirty="0"/>
              <a:t> pour un usage </a:t>
            </a:r>
            <a:r>
              <a:rPr sz="2400" dirty="0" err="1"/>
              <a:t>spécifique</a:t>
            </a:r>
            <a:r>
              <a:rPr sz="2400" dirty="0"/>
              <a:t>: </a:t>
            </a:r>
            <a:r>
              <a:rPr sz="2400" dirty="0" err="1"/>
              <a:t>traitement</a:t>
            </a:r>
            <a:r>
              <a:rPr sz="2400" dirty="0"/>
              <a:t> de tableaux de </a:t>
            </a:r>
            <a:r>
              <a:rPr sz="2400" dirty="0" err="1"/>
              <a:t>données</a:t>
            </a:r>
            <a:r>
              <a:rPr sz="2400" dirty="0"/>
              <a:t>, de </a:t>
            </a:r>
            <a:r>
              <a:rPr sz="2400" dirty="0" err="1"/>
              <a:t>chaînes</a:t>
            </a:r>
            <a:r>
              <a:rPr sz="2400" dirty="0"/>
              <a:t> de </a:t>
            </a:r>
            <a:r>
              <a:rPr sz="2400" dirty="0" err="1"/>
              <a:t>caractères</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Comment installer un package dans R</a:t>
            </a:r>
          </a:p>
        </p:txBody>
      </p:sp>
      <p:sp>
        <p:nvSpPr>
          <p:cNvPr id="3" name="Content Placeholder 2"/>
          <p:cNvSpPr>
            <a:spLocks noGrp="1"/>
          </p:cNvSpPr>
          <p:nvPr>
            <p:ph idx="1"/>
          </p:nvPr>
        </p:nvSpPr>
        <p:spPr/>
        <p:txBody>
          <a:bodyPr/>
          <a:lstStyle/>
          <a:p>
            <a:pPr marL="0" lvl="0" indent="0">
              <a:buNone/>
            </a:pPr>
            <a:r>
              <a:t>Pour installer notre package dans R, nous utilisons la fonction install.packages()</a:t>
            </a:r>
          </a:p>
          <a:p>
            <a:pPr marL="0" lvl="0" indent="0">
              <a:buNone/>
            </a:pPr>
            <a:r>
              <a:t>Par exemple, si vous cherchez à installer la librairie DPLYR :</a:t>
            </a:r>
          </a:p>
          <a:p>
            <a:pPr marL="0" lvl="0" indent="0">
              <a:buNone/>
            </a:pPr>
            <a:r>
              <a:t>install.packages(“dplyr”)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Comment importer des données dans R</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dirty="0"/>
              <a:t>Importer des </a:t>
            </a:r>
            <a:r>
              <a:rPr b="1" dirty="0" err="1"/>
              <a:t>données</a:t>
            </a:r>
            <a:r>
              <a:rPr b="1" dirty="0"/>
              <a:t> via Excel</a:t>
            </a:r>
          </a:p>
          <a:p>
            <a:pPr marL="0" lvl="0" indent="0">
              <a:buNone/>
            </a:pPr>
            <a:r>
              <a:rPr sz="2400" dirty="0"/>
              <a:t>La </a:t>
            </a:r>
            <a:r>
              <a:rPr sz="2400" dirty="0" err="1"/>
              <a:t>fonction</a:t>
            </a:r>
            <a:r>
              <a:rPr sz="2400" dirty="0"/>
              <a:t> </a:t>
            </a:r>
            <a:r>
              <a:rPr sz="2400" b="1" dirty="0" err="1"/>
              <a:t>read_excel</a:t>
            </a:r>
            <a:r>
              <a:rPr sz="2400" dirty="0"/>
              <a:t> </a:t>
            </a:r>
            <a:r>
              <a:rPr sz="2400" dirty="0" err="1"/>
              <a:t>permet</a:t>
            </a:r>
            <a:r>
              <a:rPr sz="2400" dirty="0"/>
              <a:t> </a:t>
            </a:r>
            <a:r>
              <a:rPr sz="2400" dirty="0" err="1"/>
              <a:t>d’importer</a:t>
            </a:r>
            <a:r>
              <a:rPr sz="2400" dirty="0"/>
              <a:t> à la </a:t>
            </a:r>
            <a:r>
              <a:rPr sz="2400" dirty="0" err="1"/>
              <a:t>fois</a:t>
            </a:r>
            <a:r>
              <a:rPr sz="2400" dirty="0"/>
              <a:t> des </a:t>
            </a:r>
            <a:r>
              <a:rPr sz="2400" dirty="0" err="1"/>
              <a:t>fichiers</a:t>
            </a:r>
            <a:r>
              <a:rPr sz="2400" dirty="0"/>
              <a:t> .</a:t>
            </a:r>
            <a:r>
              <a:rPr sz="2400" dirty="0" err="1"/>
              <a:t>xls</a:t>
            </a:r>
            <a:r>
              <a:rPr sz="2400" dirty="0"/>
              <a:t> (Excel 2003 et </a:t>
            </a:r>
            <a:r>
              <a:rPr sz="2400" dirty="0" err="1"/>
              <a:t>précédents</a:t>
            </a:r>
            <a:r>
              <a:rPr sz="2400" dirty="0"/>
              <a:t>) et .xlsx (Excel 2007 et </a:t>
            </a:r>
            <a:r>
              <a:rPr sz="2400" dirty="0" err="1"/>
              <a:t>suivants</a:t>
            </a:r>
            <a:r>
              <a:rPr sz="2400" dirty="0"/>
              <a:t>).</a:t>
            </a:r>
          </a:p>
          <a:p>
            <a:pPr marL="0" lvl="0" indent="0">
              <a:buNone/>
            </a:pPr>
            <a:r>
              <a:rPr sz="2400" dirty="0"/>
              <a:t>library(</a:t>
            </a:r>
            <a:r>
              <a:rPr sz="2400" dirty="0" err="1"/>
              <a:t>readxl</a:t>
            </a:r>
            <a:r>
              <a:rPr sz="2400" dirty="0"/>
              <a:t>)</a:t>
            </a:r>
          </a:p>
          <a:p>
            <a:pPr marL="0" lvl="0" indent="0">
              <a:buNone/>
            </a:pPr>
            <a:r>
              <a:rPr sz="2400" dirty="0" err="1"/>
              <a:t>donnees</a:t>
            </a:r>
            <a:r>
              <a:rPr sz="2400" dirty="0"/>
              <a:t> &lt;- </a:t>
            </a:r>
            <a:r>
              <a:rPr sz="2400" dirty="0" err="1"/>
              <a:t>read_excel</a:t>
            </a:r>
            <a:r>
              <a:rPr sz="2400" dirty="0"/>
              <a:t>(“data/fichier.xlsx”)</a:t>
            </a:r>
          </a:p>
          <a:p>
            <a:pPr marL="0" lvl="0" indent="0">
              <a:buNone/>
            </a:pPr>
            <a:r>
              <a:rPr sz="2400" dirty="0"/>
              <a:t>Une </a:t>
            </a:r>
            <a:r>
              <a:rPr sz="2400" dirty="0" err="1"/>
              <a:t>seule</a:t>
            </a:r>
            <a:r>
              <a:rPr sz="2400" dirty="0"/>
              <a:t> </a:t>
            </a:r>
            <a:r>
              <a:rPr sz="2400" dirty="0" err="1"/>
              <a:t>feuille</a:t>
            </a:r>
            <a:r>
              <a:rPr sz="2400" dirty="0"/>
              <a:t> de </a:t>
            </a:r>
            <a:r>
              <a:rPr sz="2400" dirty="0" err="1"/>
              <a:t>calculs</a:t>
            </a:r>
            <a:r>
              <a:rPr sz="2400" dirty="0"/>
              <a:t> </a:t>
            </a:r>
            <a:r>
              <a:rPr sz="2400" dirty="0" err="1"/>
              <a:t>peut</a:t>
            </a:r>
            <a:r>
              <a:rPr sz="2400" dirty="0"/>
              <a:t> </a:t>
            </a:r>
            <a:r>
              <a:rPr sz="2400" dirty="0" err="1"/>
              <a:t>être</a:t>
            </a:r>
            <a:r>
              <a:rPr sz="2400" dirty="0"/>
              <a:t> </a:t>
            </a:r>
            <a:r>
              <a:rPr sz="2400" dirty="0" err="1"/>
              <a:t>importée</a:t>
            </a:r>
            <a:r>
              <a:rPr sz="2400" dirty="0"/>
              <a:t> à la </a:t>
            </a:r>
            <a:r>
              <a:rPr sz="2400" dirty="0" err="1"/>
              <a:t>fois</a:t>
            </a:r>
            <a:r>
              <a:rPr sz="2400" dirty="0"/>
              <a:t>. On </a:t>
            </a:r>
            <a:r>
              <a:rPr sz="2400" dirty="0" err="1"/>
              <a:t>pourra</a:t>
            </a:r>
            <a:r>
              <a:rPr sz="2400" dirty="0"/>
              <a:t> </a:t>
            </a:r>
            <a:r>
              <a:rPr sz="2400" dirty="0" err="1"/>
              <a:t>préciser</a:t>
            </a:r>
            <a:r>
              <a:rPr sz="2400" dirty="0"/>
              <a:t> la </a:t>
            </a:r>
            <a:r>
              <a:rPr sz="2400" dirty="0" err="1"/>
              <a:t>feuille</a:t>
            </a:r>
            <a:r>
              <a:rPr sz="2400" dirty="0"/>
              <a:t> </a:t>
            </a:r>
            <a:r>
              <a:rPr sz="2400" dirty="0" err="1"/>
              <a:t>désirée</a:t>
            </a:r>
            <a:r>
              <a:rPr sz="2400" dirty="0"/>
              <a:t> avec sheet </a:t>
            </a:r>
            <a:r>
              <a:rPr sz="2400" dirty="0" err="1"/>
              <a:t>en</a:t>
            </a:r>
            <a:r>
              <a:rPr sz="2400" dirty="0"/>
              <a:t> </a:t>
            </a:r>
            <a:r>
              <a:rPr sz="2400" dirty="0" err="1"/>
              <a:t>indiquant</a:t>
            </a:r>
            <a:r>
              <a:rPr sz="2400" dirty="0"/>
              <a:t> </a:t>
            </a:r>
            <a:r>
              <a:rPr sz="2400" dirty="0" err="1"/>
              <a:t>soit</a:t>
            </a:r>
            <a:r>
              <a:rPr sz="2400" dirty="0"/>
              <a:t> le nom de la </a:t>
            </a:r>
            <a:r>
              <a:rPr sz="2400" dirty="0" err="1"/>
              <a:t>feuille</a:t>
            </a:r>
            <a:r>
              <a:rPr sz="2400" dirty="0"/>
              <a:t>, </a:t>
            </a:r>
            <a:r>
              <a:rPr sz="2400" dirty="0" err="1"/>
              <a:t>soit</a:t>
            </a:r>
            <a:r>
              <a:rPr sz="2400" dirty="0"/>
              <a:t> </a:t>
            </a:r>
            <a:r>
              <a:rPr sz="2400" dirty="0" err="1"/>
              <a:t>sa</a:t>
            </a:r>
            <a:r>
              <a:rPr sz="2400" dirty="0"/>
              <a:t> position (première, </a:t>
            </a:r>
            <a:r>
              <a:rPr sz="2400" dirty="0" err="1"/>
              <a:t>seconde</a:t>
            </a:r>
            <a:r>
              <a:rPr sz="2400" dirty="0"/>
              <a:t>, …).</a:t>
            </a:r>
          </a:p>
          <a:p>
            <a:pPr marL="0" lvl="0" indent="0">
              <a:buNone/>
            </a:pPr>
            <a:r>
              <a:rPr sz="2400" dirty="0" err="1"/>
              <a:t>donnees</a:t>
            </a:r>
            <a:r>
              <a:rPr sz="2400" dirty="0"/>
              <a:t> &lt;- </a:t>
            </a:r>
            <a:r>
              <a:rPr sz="2400" dirty="0" err="1"/>
              <a:t>read_excel</a:t>
            </a:r>
            <a:r>
              <a:rPr sz="2400" dirty="0"/>
              <a:t>(“data/fichier.xlsx”, sheet = 3)</a:t>
            </a:r>
          </a:p>
          <a:p>
            <a:pPr marL="0" lvl="0" indent="0">
              <a:buNone/>
            </a:pPr>
            <a:r>
              <a:rPr sz="2400" dirty="0" err="1"/>
              <a:t>donnees</a:t>
            </a:r>
            <a:r>
              <a:rPr sz="2400" dirty="0"/>
              <a:t> &lt;- </a:t>
            </a:r>
            <a:r>
              <a:rPr sz="2400" dirty="0" err="1"/>
              <a:t>read_excel</a:t>
            </a:r>
            <a:r>
              <a:rPr sz="2400" dirty="0"/>
              <a:t>(“data/fichier.xlsx”, sheet = “</a:t>
            </a:r>
            <a:r>
              <a:rPr sz="2400" dirty="0" err="1"/>
              <a:t>mes_donnees</a:t>
            </a:r>
            <a:r>
              <a:rPr sz="2400"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Comment importer des données dans R</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a:t>Importer des données via SPSS</a:t>
            </a:r>
          </a:p>
          <a:p>
            <a:pPr marL="0" lvl="0" indent="0">
              <a:buNone/>
            </a:pPr>
            <a:r>
              <a:t>Les fichiers générés par SPSS sont de deux types : les fichiers SPSS natifs natifs (extension .sav) et les fichiers au format SPSS export (extension .por).</a:t>
            </a:r>
          </a:p>
          <a:p>
            <a:pPr marL="0" lvl="0" indent="0">
              <a:buNone/>
            </a:pPr>
            <a:r>
              <a:t>Dans les deux cas, on aura recours à la fonction </a:t>
            </a:r>
            <a:r>
              <a:rPr b="1"/>
              <a:t>read_spss</a:t>
            </a:r>
            <a:r>
              <a:t> de la bibliothèque </a:t>
            </a:r>
            <a:r>
              <a:rPr b="1"/>
              <a:t>haven</a:t>
            </a:r>
            <a:r>
              <a:t> :</a:t>
            </a:r>
          </a:p>
          <a:p>
            <a:pPr marL="0" lvl="0" indent="0">
              <a:buNone/>
            </a:pPr>
            <a:r>
              <a:t>library(haven) donnees &lt;- read_spss(“data/fichier.sav”, user_na = TRUE)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fontScale="62500" lnSpcReduction="20000"/>
          </a:bodyPr>
          <a:lstStyle/>
          <a:p>
            <a:pPr marL="0" lvl="0" indent="0">
              <a:spcBef>
                <a:spcPts val="3000"/>
              </a:spcBef>
              <a:buNone/>
            </a:pPr>
            <a:r>
              <a:rPr b="1" dirty="0"/>
              <a:t>Exploration des </a:t>
            </a:r>
            <a:r>
              <a:rPr b="1" dirty="0" err="1"/>
              <a:t>données</a:t>
            </a:r>
            <a:endParaRPr b="1" dirty="0"/>
          </a:p>
          <a:p>
            <a:pPr marL="0" lvl="0" indent="0">
              <a:buNone/>
            </a:pPr>
            <a:r>
              <a:rPr dirty="0"/>
              <a:t>Nous </a:t>
            </a:r>
            <a:r>
              <a:rPr dirty="0" err="1"/>
              <a:t>allons</a:t>
            </a:r>
            <a:r>
              <a:rPr dirty="0"/>
              <a:t> charger les </a:t>
            </a:r>
            <a:r>
              <a:rPr dirty="0" err="1"/>
              <a:t>données</a:t>
            </a:r>
            <a:r>
              <a:rPr dirty="0"/>
              <a:t> iris </a:t>
            </a:r>
            <a:r>
              <a:rPr dirty="0" err="1"/>
              <a:t>en</a:t>
            </a:r>
            <a:r>
              <a:rPr dirty="0"/>
              <a:t> </a:t>
            </a:r>
            <a:r>
              <a:rPr dirty="0" err="1"/>
              <a:t>utilisants</a:t>
            </a:r>
            <a:r>
              <a:rPr dirty="0"/>
              <a:t> la </a:t>
            </a:r>
            <a:r>
              <a:rPr dirty="0" err="1"/>
              <a:t>bibliothèque</a:t>
            </a:r>
            <a:r>
              <a:rPr dirty="0"/>
              <a:t> datasets</a:t>
            </a:r>
            <a:endParaRPr lang="en-US" dirty="0"/>
          </a:p>
          <a:p>
            <a:pPr marL="0" lvl="0" indent="0">
              <a:buNone/>
            </a:pPr>
            <a:endParaRPr dirty="0"/>
          </a:p>
          <a:p>
            <a:pPr marL="1270000" lvl="0" indent="0">
              <a:buNone/>
            </a:pPr>
            <a:r>
              <a:rPr sz="1800" i="1" dirty="0">
                <a:solidFill>
                  <a:srgbClr val="60A0B0"/>
                </a:solidFill>
                <a:latin typeface="Courier"/>
              </a:rPr>
              <a:t>#</a:t>
            </a:r>
            <a:r>
              <a:rPr sz="1800" i="1" dirty="0" err="1">
                <a:solidFill>
                  <a:srgbClr val="60A0B0"/>
                </a:solidFill>
                <a:latin typeface="Courier"/>
              </a:rPr>
              <a:t>chargement</a:t>
            </a:r>
            <a:r>
              <a:rPr sz="1800" i="1" dirty="0">
                <a:solidFill>
                  <a:srgbClr val="60A0B0"/>
                </a:solidFill>
                <a:latin typeface="Courier"/>
              </a:rPr>
              <a:t> du package </a:t>
            </a:r>
            <a:br>
              <a:rPr dirty="0"/>
            </a:br>
            <a:r>
              <a:rPr sz="1800" b="1" dirty="0">
                <a:solidFill>
                  <a:srgbClr val="007020"/>
                </a:solidFill>
                <a:latin typeface="Courier"/>
              </a:rPr>
              <a:t>library</a:t>
            </a:r>
            <a:r>
              <a:rPr sz="1800" dirty="0">
                <a:latin typeface="Courier"/>
              </a:rPr>
              <a:t>(datasets)</a:t>
            </a:r>
            <a:br>
              <a:rPr dirty="0"/>
            </a:br>
            <a:br>
              <a:rPr dirty="0"/>
            </a:br>
            <a:r>
              <a:rPr sz="1800" i="1" dirty="0">
                <a:solidFill>
                  <a:srgbClr val="60A0B0"/>
                </a:solidFill>
                <a:latin typeface="Courier"/>
              </a:rPr>
              <a:t>#</a:t>
            </a:r>
            <a:r>
              <a:rPr sz="1800" i="1" dirty="0" err="1">
                <a:solidFill>
                  <a:srgbClr val="60A0B0"/>
                </a:solidFill>
                <a:latin typeface="Courier"/>
              </a:rPr>
              <a:t>chargement</a:t>
            </a:r>
            <a:r>
              <a:rPr sz="1800" i="1" dirty="0">
                <a:solidFill>
                  <a:srgbClr val="60A0B0"/>
                </a:solidFill>
                <a:latin typeface="Courier"/>
              </a:rPr>
              <a:t> des </a:t>
            </a:r>
            <a:r>
              <a:rPr sz="1800" i="1" dirty="0" err="1">
                <a:solidFill>
                  <a:srgbClr val="60A0B0"/>
                </a:solidFill>
                <a:latin typeface="Courier"/>
              </a:rPr>
              <a:t>données</a:t>
            </a:r>
            <a:r>
              <a:rPr sz="1800" i="1" dirty="0">
                <a:solidFill>
                  <a:srgbClr val="60A0B0"/>
                </a:solidFill>
                <a:latin typeface="Courier"/>
              </a:rPr>
              <a:t> </a:t>
            </a:r>
            <a:br>
              <a:rPr dirty="0"/>
            </a:br>
            <a:r>
              <a:rPr sz="1800" b="1" dirty="0">
                <a:solidFill>
                  <a:srgbClr val="007020"/>
                </a:solidFill>
                <a:latin typeface="Courier"/>
              </a:rPr>
              <a:t>data</a:t>
            </a:r>
            <a:r>
              <a:rPr sz="1800" dirty="0">
                <a:latin typeface="Courier"/>
              </a:rPr>
              <a:t>(</a:t>
            </a:r>
            <a:r>
              <a:rPr sz="1800" dirty="0">
                <a:solidFill>
                  <a:srgbClr val="4070A0"/>
                </a:solidFill>
                <a:latin typeface="Courier"/>
              </a:rPr>
              <a:t>"iris"</a:t>
            </a:r>
            <a:r>
              <a:rPr sz="1800" dirty="0">
                <a:latin typeface="Courier"/>
              </a:rPr>
              <a:t>)</a:t>
            </a:r>
            <a:br>
              <a:rPr dirty="0"/>
            </a:br>
            <a:r>
              <a:rPr sz="1800" dirty="0">
                <a:latin typeface="Courier"/>
              </a:rPr>
              <a:t>d &lt;-</a:t>
            </a:r>
            <a:r>
              <a:rPr sz="1800" dirty="0">
                <a:solidFill>
                  <a:srgbClr val="4070A0"/>
                </a:solidFill>
                <a:latin typeface="Courier"/>
              </a:rPr>
              <a:t> </a:t>
            </a:r>
            <a:r>
              <a:rPr sz="1800" dirty="0">
                <a:latin typeface="Courier"/>
              </a:rPr>
              <a:t>iris</a:t>
            </a:r>
            <a:br>
              <a:rPr dirty="0"/>
            </a:br>
            <a:br>
              <a:rPr dirty="0"/>
            </a:br>
            <a:r>
              <a:rPr sz="1800" i="1" dirty="0">
                <a:solidFill>
                  <a:srgbClr val="60A0B0"/>
                </a:solidFill>
                <a:latin typeface="Courier"/>
              </a:rPr>
              <a:t>#les </a:t>
            </a:r>
            <a:r>
              <a:rPr sz="1800" i="1" dirty="0" err="1">
                <a:solidFill>
                  <a:srgbClr val="60A0B0"/>
                </a:solidFill>
                <a:latin typeface="Courier"/>
              </a:rPr>
              <a:t>noms</a:t>
            </a:r>
            <a:r>
              <a:rPr sz="1800" i="1" dirty="0">
                <a:solidFill>
                  <a:srgbClr val="60A0B0"/>
                </a:solidFill>
                <a:latin typeface="Courier"/>
              </a:rPr>
              <a:t> des variables </a:t>
            </a:r>
            <a:br>
              <a:rPr dirty="0"/>
            </a:br>
            <a:r>
              <a:rPr sz="1800" b="1" dirty="0">
                <a:solidFill>
                  <a:srgbClr val="007020"/>
                </a:solidFill>
                <a:latin typeface="Courier"/>
              </a:rPr>
              <a:t>names</a:t>
            </a:r>
            <a:r>
              <a:rPr sz="1800" dirty="0">
                <a:latin typeface="Courier"/>
              </a:rPr>
              <a:t>(d)</a:t>
            </a:r>
          </a:p>
          <a:p>
            <a:pPr marL="1270000" lvl="0" indent="0">
              <a:buNone/>
            </a:pPr>
            <a:r>
              <a:rPr sz="1800" dirty="0">
                <a:latin typeface="Courier"/>
              </a:rPr>
              <a:t>## [1] "</a:t>
            </a:r>
            <a:r>
              <a:rPr sz="1800" dirty="0" err="1">
                <a:latin typeface="Courier"/>
              </a:rPr>
              <a:t>Sepal.Length</a:t>
            </a:r>
            <a:r>
              <a:rPr sz="1800" dirty="0">
                <a:latin typeface="Courier"/>
              </a:rPr>
              <a:t>" "</a:t>
            </a:r>
            <a:r>
              <a:rPr sz="1800" dirty="0" err="1">
                <a:latin typeface="Courier"/>
              </a:rPr>
              <a:t>Sepal.Width</a:t>
            </a:r>
            <a:r>
              <a:rPr sz="1800" dirty="0">
                <a:latin typeface="Courier"/>
              </a:rPr>
              <a:t>"  "</a:t>
            </a:r>
            <a:r>
              <a:rPr sz="1800" dirty="0" err="1">
                <a:latin typeface="Courier"/>
              </a:rPr>
              <a:t>Petal.Length</a:t>
            </a:r>
            <a:r>
              <a:rPr sz="1800" dirty="0">
                <a:latin typeface="Courier"/>
              </a:rPr>
              <a:t>" "</a:t>
            </a:r>
            <a:r>
              <a:rPr sz="1800" dirty="0" err="1">
                <a:latin typeface="Courier"/>
              </a:rPr>
              <a:t>Petal.Width</a:t>
            </a:r>
            <a:r>
              <a:rPr sz="1800" dirty="0">
                <a:latin typeface="Courier"/>
              </a:rPr>
              <a:t>"  "Species"</a:t>
            </a:r>
          </a:p>
          <a:p>
            <a:pPr marL="1270000" lvl="0" indent="0">
              <a:buNone/>
            </a:pPr>
            <a:r>
              <a:rPr sz="1800" i="1" dirty="0">
                <a:solidFill>
                  <a:srgbClr val="60A0B0"/>
                </a:solidFill>
                <a:latin typeface="Courier"/>
              </a:rPr>
              <a:t>#la structure des variables </a:t>
            </a:r>
            <a:br>
              <a:rPr dirty="0"/>
            </a:br>
            <a:r>
              <a:rPr sz="1800" b="1" dirty="0">
                <a:solidFill>
                  <a:srgbClr val="007020"/>
                </a:solidFill>
                <a:latin typeface="Courier"/>
              </a:rPr>
              <a:t>str</a:t>
            </a:r>
            <a:r>
              <a:rPr sz="1800" dirty="0">
                <a:latin typeface="Courier"/>
              </a:rPr>
              <a:t>(d)</a:t>
            </a:r>
          </a:p>
          <a:p>
            <a:pPr marL="1270000" lvl="0" indent="0">
              <a:buNone/>
            </a:pPr>
            <a:r>
              <a:rPr sz="1800" dirty="0">
                <a:latin typeface="Courier"/>
              </a:rPr>
              <a:t>## '</a:t>
            </a:r>
            <a:r>
              <a:rPr sz="1800" dirty="0" err="1">
                <a:latin typeface="Courier"/>
              </a:rPr>
              <a:t>data.frame</a:t>
            </a:r>
            <a:r>
              <a:rPr sz="1800" dirty="0">
                <a:latin typeface="Courier"/>
              </a:rPr>
              <a:t>':    150 obs. of  5 variables:
##  $ </a:t>
            </a:r>
            <a:r>
              <a:rPr sz="1800" dirty="0" err="1">
                <a:latin typeface="Courier"/>
              </a:rPr>
              <a:t>Sepal.Length</a:t>
            </a:r>
            <a:r>
              <a:rPr sz="1800" dirty="0">
                <a:latin typeface="Courier"/>
              </a:rPr>
              <a:t>: num  5.1 4.9 4.7 4.6 5 5.4 4.6 5 4.4 4.9 ...
##  $ </a:t>
            </a:r>
            <a:r>
              <a:rPr sz="1800" dirty="0" err="1">
                <a:latin typeface="Courier"/>
              </a:rPr>
              <a:t>Sepal.Width</a:t>
            </a:r>
            <a:r>
              <a:rPr sz="1800" dirty="0">
                <a:latin typeface="Courier"/>
              </a:rPr>
              <a:t> : num  3.5 3 3.2 3.1 3.6 3.9 3.4 3.4 2.9 3.1 ...
##  $ </a:t>
            </a:r>
            <a:r>
              <a:rPr sz="1800" dirty="0" err="1">
                <a:latin typeface="Courier"/>
              </a:rPr>
              <a:t>Petal.Length</a:t>
            </a:r>
            <a:r>
              <a:rPr sz="1800" dirty="0">
                <a:latin typeface="Courier"/>
              </a:rPr>
              <a:t>: num  1.4 1.4 1.3 1.5 1.4 1.7 1.4 1.5 1.4 1.5 ...
##  $ </a:t>
            </a:r>
            <a:r>
              <a:rPr sz="1800" dirty="0" err="1">
                <a:latin typeface="Courier"/>
              </a:rPr>
              <a:t>Petal.Width</a:t>
            </a:r>
            <a:r>
              <a:rPr sz="1800" dirty="0">
                <a:latin typeface="Courier"/>
              </a:rPr>
              <a:t> : num  0.2 0.2 0.2 0.2 0.2 0.4 0.3 0.2 0.2 0.1 ...
##  $ Species     : Factor w/ 3 levels "</a:t>
            </a:r>
            <a:r>
              <a:rPr sz="1800" dirty="0" err="1">
                <a:latin typeface="Courier"/>
              </a:rPr>
              <a:t>setosa</a:t>
            </a:r>
            <a:r>
              <a:rPr sz="1800" dirty="0">
                <a:latin typeface="Courier"/>
              </a:rPr>
              <a:t>","versicolor",..: 1 1 1 1 1 1 1 1 1 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Statistiques descriptives avec R</a:t>
            </a:r>
          </a:p>
        </p:txBody>
      </p:sp>
      <p:sp>
        <p:nvSpPr>
          <p:cNvPr id="3" name="Content Placeholder 2"/>
          <p:cNvSpPr>
            <a:spLocks noGrp="1"/>
          </p:cNvSpPr>
          <p:nvPr>
            <p:ph idx="1"/>
          </p:nvPr>
        </p:nvSpPr>
        <p:spPr/>
        <p:txBody>
          <a:bodyPr>
            <a:normAutofit fontScale="55000" lnSpcReduction="20000"/>
          </a:bodyPr>
          <a:lstStyle/>
          <a:p>
            <a:pPr marL="0" lvl="0" indent="0">
              <a:spcBef>
                <a:spcPts val="3000"/>
              </a:spcBef>
              <a:buNone/>
            </a:pPr>
            <a:r>
              <a:rPr b="1" dirty="0" err="1"/>
              <a:t>Statistique</a:t>
            </a:r>
            <a:r>
              <a:rPr b="1" dirty="0"/>
              <a:t> </a:t>
            </a:r>
            <a:r>
              <a:rPr b="1" dirty="0" err="1"/>
              <a:t>univariée</a:t>
            </a:r>
            <a:endParaRPr b="1" dirty="0"/>
          </a:p>
          <a:p>
            <a:pPr marL="1270000" lvl="0" indent="0">
              <a:buNone/>
            </a:pPr>
            <a:r>
              <a:rPr sz="1600" i="1" dirty="0">
                <a:solidFill>
                  <a:srgbClr val="60A0B0"/>
                </a:solidFill>
                <a:latin typeface="Courier"/>
              </a:rPr>
              <a:t>#</a:t>
            </a:r>
            <a:r>
              <a:rPr sz="1600" i="1" dirty="0" err="1">
                <a:solidFill>
                  <a:srgbClr val="60A0B0"/>
                </a:solidFill>
                <a:latin typeface="Courier"/>
              </a:rPr>
              <a:t>calcul</a:t>
            </a:r>
            <a:r>
              <a:rPr sz="1600" i="1" dirty="0">
                <a:solidFill>
                  <a:srgbClr val="60A0B0"/>
                </a:solidFill>
                <a:latin typeface="Courier"/>
              </a:rPr>
              <a:t> de la </a:t>
            </a:r>
            <a:r>
              <a:rPr sz="1600" i="1" dirty="0" err="1">
                <a:solidFill>
                  <a:srgbClr val="60A0B0"/>
                </a:solidFill>
                <a:latin typeface="Courier"/>
              </a:rPr>
              <a:t>moyenne</a:t>
            </a:r>
            <a:r>
              <a:rPr sz="1600" i="1" dirty="0">
                <a:solidFill>
                  <a:srgbClr val="60A0B0"/>
                </a:solidFill>
                <a:latin typeface="Courier"/>
              </a:rPr>
              <a:t> </a:t>
            </a:r>
            <a:br>
              <a:rPr sz="2800" dirty="0"/>
            </a:br>
            <a:r>
              <a:rPr sz="1600" b="1" dirty="0">
                <a:solidFill>
                  <a:srgbClr val="007020"/>
                </a:solidFill>
                <a:latin typeface="Courier"/>
              </a:rPr>
              <a:t>mean</a:t>
            </a:r>
            <a:r>
              <a:rPr sz="1600" dirty="0">
                <a:latin typeface="Courier"/>
              </a:rPr>
              <a:t>(</a:t>
            </a:r>
            <a:r>
              <a:rPr sz="1600" dirty="0" err="1">
                <a:latin typeface="Courier"/>
              </a:rPr>
              <a:t>d</a:t>
            </a:r>
            <a:r>
              <a:rPr sz="1600" dirty="0" err="1">
                <a:solidFill>
                  <a:srgbClr val="666666"/>
                </a:solidFill>
                <a:latin typeface="Courier"/>
              </a:rPr>
              <a:t>$</a:t>
            </a:r>
            <a:r>
              <a:rPr sz="1600" dirty="0" err="1">
                <a:latin typeface="Courier"/>
              </a:rPr>
              <a:t>Sepal.Length</a:t>
            </a:r>
            <a:r>
              <a:rPr sz="1600" dirty="0">
                <a:latin typeface="Courier"/>
              </a:rPr>
              <a:t>)</a:t>
            </a:r>
          </a:p>
          <a:p>
            <a:pPr marL="1270000" lvl="0" indent="0">
              <a:buNone/>
            </a:pPr>
            <a:r>
              <a:rPr sz="1600" dirty="0">
                <a:latin typeface="Courier"/>
              </a:rPr>
              <a:t>## [1] 5.843333</a:t>
            </a:r>
          </a:p>
          <a:p>
            <a:pPr marL="1270000" lvl="0" indent="0">
              <a:buNone/>
            </a:pPr>
            <a:r>
              <a:rPr sz="1600" i="1" dirty="0">
                <a:solidFill>
                  <a:srgbClr val="60A0B0"/>
                </a:solidFill>
                <a:latin typeface="Courier"/>
              </a:rPr>
              <a:t>#</a:t>
            </a:r>
            <a:r>
              <a:rPr sz="1600" i="1" dirty="0" err="1">
                <a:solidFill>
                  <a:srgbClr val="60A0B0"/>
                </a:solidFill>
                <a:latin typeface="Courier"/>
              </a:rPr>
              <a:t>calcul</a:t>
            </a:r>
            <a:r>
              <a:rPr sz="1600" i="1" dirty="0">
                <a:solidFill>
                  <a:srgbClr val="60A0B0"/>
                </a:solidFill>
                <a:latin typeface="Courier"/>
              </a:rPr>
              <a:t> de </a:t>
            </a:r>
            <a:r>
              <a:rPr sz="1600" i="1" dirty="0" err="1">
                <a:solidFill>
                  <a:srgbClr val="60A0B0"/>
                </a:solidFill>
                <a:latin typeface="Courier"/>
              </a:rPr>
              <a:t>l'écart</a:t>
            </a:r>
            <a:r>
              <a:rPr sz="1600" i="1" dirty="0">
                <a:solidFill>
                  <a:srgbClr val="60A0B0"/>
                </a:solidFill>
                <a:latin typeface="Courier"/>
              </a:rPr>
              <a:t> type </a:t>
            </a:r>
            <a:br>
              <a:rPr sz="2800" dirty="0"/>
            </a:br>
            <a:r>
              <a:rPr sz="1600" b="1" dirty="0" err="1">
                <a:solidFill>
                  <a:srgbClr val="007020"/>
                </a:solidFill>
                <a:latin typeface="Courier"/>
              </a:rPr>
              <a:t>sd</a:t>
            </a:r>
            <a:r>
              <a:rPr sz="1600" dirty="0">
                <a:latin typeface="Courier"/>
              </a:rPr>
              <a:t>(</a:t>
            </a:r>
            <a:r>
              <a:rPr sz="1600" dirty="0" err="1">
                <a:latin typeface="Courier"/>
              </a:rPr>
              <a:t>d</a:t>
            </a:r>
            <a:r>
              <a:rPr sz="1600" dirty="0" err="1">
                <a:solidFill>
                  <a:srgbClr val="666666"/>
                </a:solidFill>
                <a:latin typeface="Courier"/>
              </a:rPr>
              <a:t>$</a:t>
            </a:r>
            <a:r>
              <a:rPr sz="1600" dirty="0" err="1">
                <a:latin typeface="Courier"/>
              </a:rPr>
              <a:t>Sepal.Length</a:t>
            </a:r>
            <a:r>
              <a:rPr sz="1600" dirty="0">
                <a:latin typeface="Courier"/>
              </a:rPr>
              <a:t>)</a:t>
            </a:r>
          </a:p>
          <a:p>
            <a:pPr marL="1270000" lvl="0" indent="0">
              <a:buNone/>
            </a:pPr>
            <a:r>
              <a:rPr sz="1600" dirty="0">
                <a:latin typeface="Courier"/>
              </a:rPr>
              <a:t>## [1] 0.8280661</a:t>
            </a:r>
          </a:p>
          <a:p>
            <a:pPr marL="1270000" lvl="0" indent="0">
              <a:buNone/>
            </a:pPr>
            <a:r>
              <a:rPr sz="1600" i="1" dirty="0">
                <a:solidFill>
                  <a:srgbClr val="60A0B0"/>
                </a:solidFill>
                <a:latin typeface="Courier"/>
              </a:rPr>
              <a:t>#</a:t>
            </a:r>
            <a:r>
              <a:rPr sz="1600" i="1" dirty="0" err="1">
                <a:solidFill>
                  <a:srgbClr val="60A0B0"/>
                </a:solidFill>
                <a:latin typeface="Courier"/>
              </a:rPr>
              <a:t>calcul</a:t>
            </a:r>
            <a:r>
              <a:rPr sz="1600" i="1" dirty="0">
                <a:solidFill>
                  <a:srgbClr val="60A0B0"/>
                </a:solidFill>
                <a:latin typeface="Courier"/>
              </a:rPr>
              <a:t> du minimum</a:t>
            </a:r>
            <a:br>
              <a:rPr sz="2800" dirty="0"/>
            </a:br>
            <a:r>
              <a:rPr sz="1600" b="1" dirty="0">
                <a:solidFill>
                  <a:srgbClr val="007020"/>
                </a:solidFill>
                <a:latin typeface="Courier"/>
              </a:rPr>
              <a:t>min</a:t>
            </a:r>
            <a:r>
              <a:rPr sz="1600" dirty="0">
                <a:latin typeface="Courier"/>
              </a:rPr>
              <a:t>(</a:t>
            </a:r>
            <a:r>
              <a:rPr sz="1600" dirty="0" err="1">
                <a:latin typeface="Courier"/>
              </a:rPr>
              <a:t>d</a:t>
            </a:r>
            <a:r>
              <a:rPr sz="1600" dirty="0" err="1">
                <a:solidFill>
                  <a:srgbClr val="666666"/>
                </a:solidFill>
                <a:latin typeface="Courier"/>
              </a:rPr>
              <a:t>$</a:t>
            </a:r>
            <a:r>
              <a:rPr sz="1600" dirty="0" err="1">
                <a:latin typeface="Courier"/>
              </a:rPr>
              <a:t>Sepal.Length</a:t>
            </a:r>
            <a:r>
              <a:rPr sz="1600" dirty="0">
                <a:latin typeface="Courier"/>
              </a:rPr>
              <a:t>)</a:t>
            </a:r>
          </a:p>
          <a:p>
            <a:pPr marL="1270000" lvl="0" indent="0">
              <a:buNone/>
            </a:pPr>
            <a:r>
              <a:rPr sz="1600" dirty="0">
                <a:latin typeface="Courier"/>
              </a:rPr>
              <a:t>## [1] 4.3</a:t>
            </a:r>
          </a:p>
          <a:p>
            <a:pPr marL="1270000" lvl="0" indent="0">
              <a:buNone/>
            </a:pPr>
            <a:r>
              <a:rPr sz="1600" i="1" dirty="0">
                <a:solidFill>
                  <a:srgbClr val="60A0B0"/>
                </a:solidFill>
                <a:latin typeface="Courier"/>
              </a:rPr>
              <a:t>#</a:t>
            </a:r>
            <a:r>
              <a:rPr sz="1600" i="1" dirty="0" err="1">
                <a:solidFill>
                  <a:srgbClr val="60A0B0"/>
                </a:solidFill>
                <a:latin typeface="Courier"/>
              </a:rPr>
              <a:t>calcul</a:t>
            </a:r>
            <a:r>
              <a:rPr sz="1600" i="1" dirty="0">
                <a:solidFill>
                  <a:srgbClr val="60A0B0"/>
                </a:solidFill>
                <a:latin typeface="Courier"/>
              </a:rPr>
              <a:t> du maximum</a:t>
            </a:r>
            <a:br>
              <a:rPr sz="2800" dirty="0"/>
            </a:br>
            <a:r>
              <a:rPr sz="1600" b="1" dirty="0">
                <a:solidFill>
                  <a:srgbClr val="007020"/>
                </a:solidFill>
                <a:latin typeface="Courier"/>
              </a:rPr>
              <a:t>max</a:t>
            </a:r>
            <a:r>
              <a:rPr sz="1600" dirty="0">
                <a:latin typeface="Courier"/>
              </a:rPr>
              <a:t>(</a:t>
            </a:r>
            <a:r>
              <a:rPr sz="1600" dirty="0" err="1">
                <a:latin typeface="Courier"/>
              </a:rPr>
              <a:t>d</a:t>
            </a:r>
            <a:r>
              <a:rPr sz="1600" dirty="0" err="1">
                <a:solidFill>
                  <a:srgbClr val="666666"/>
                </a:solidFill>
                <a:latin typeface="Courier"/>
              </a:rPr>
              <a:t>$</a:t>
            </a:r>
            <a:r>
              <a:rPr sz="1600" dirty="0" err="1">
                <a:latin typeface="Courier"/>
              </a:rPr>
              <a:t>Sepal.Length</a:t>
            </a:r>
            <a:r>
              <a:rPr sz="1600" dirty="0">
                <a:latin typeface="Courier"/>
              </a:rPr>
              <a:t>)</a:t>
            </a:r>
          </a:p>
          <a:p>
            <a:pPr marL="1270000" lvl="0" indent="0">
              <a:buNone/>
            </a:pPr>
            <a:r>
              <a:rPr sz="1600" dirty="0">
                <a:latin typeface="Courier"/>
              </a:rPr>
              <a:t>## [1] 7.9</a:t>
            </a:r>
          </a:p>
          <a:p>
            <a:pPr marL="1270000" lvl="0" indent="0">
              <a:buNone/>
            </a:pPr>
            <a:r>
              <a:rPr sz="1600" i="1" dirty="0">
                <a:solidFill>
                  <a:srgbClr val="60A0B0"/>
                </a:solidFill>
                <a:latin typeface="Courier"/>
              </a:rPr>
              <a:t>#</a:t>
            </a:r>
            <a:r>
              <a:rPr sz="1600" i="1" dirty="0" err="1">
                <a:solidFill>
                  <a:srgbClr val="60A0B0"/>
                </a:solidFill>
                <a:latin typeface="Courier"/>
              </a:rPr>
              <a:t>calcul</a:t>
            </a:r>
            <a:r>
              <a:rPr sz="1600" i="1" dirty="0">
                <a:solidFill>
                  <a:srgbClr val="60A0B0"/>
                </a:solidFill>
                <a:latin typeface="Courier"/>
              </a:rPr>
              <a:t> de la </a:t>
            </a:r>
            <a:r>
              <a:rPr sz="1600" i="1" dirty="0" err="1">
                <a:solidFill>
                  <a:srgbClr val="60A0B0"/>
                </a:solidFill>
                <a:latin typeface="Courier"/>
              </a:rPr>
              <a:t>médiane</a:t>
            </a:r>
            <a:r>
              <a:rPr sz="1600" i="1" dirty="0">
                <a:solidFill>
                  <a:srgbClr val="60A0B0"/>
                </a:solidFill>
                <a:latin typeface="Courier"/>
              </a:rPr>
              <a:t> </a:t>
            </a:r>
            <a:br>
              <a:rPr sz="2800" dirty="0"/>
            </a:br>
            <a:r>
              <a:rPr sz="1600" b="1" dirty="0">
                <a:solidFill>
                  <a:srgbClr val="007020"/>
                </a:solidFill>
                <a:latin typeface="Courier"/>
              </a:rPr>
              <a:t>median</a:t>
            </a:r>
            <a:r>
              <a:rPr sz="1600" dirty="0">
                <a:latin typeface="Courier"/>
              </a:rPr>
              <a:t>(</a:t>
            </a:r>
            <a:r>
              <a:rPr sz="1600" dirty="0" err="1">
                <a:latin typeface="Courier"/>
              </a:rPr>
              <a:t>d</a:t>
            </a:r>
            <a:r>
              <a:rPr sz="1600" dirty="0" err="1">
                <a:solidFill>
                  <a:srgbClr val="666666"/>
                </a:solidFill>
                <a:latin typeface="Courier"/>
              </a:rPr>
              <a:t>$</a:t>
            </a:r>
            <a:r>
              <a:rPr sz="1600" dirty="0" err="1">
                <a:latin typeface="Courier"/>
              </a:rPr>
              <a:t>Sepal.Length</a:t>
            </a:r>
            <a:r>
              <a:rPr sz="1600" dirty="0">
                <a:latin typeface="Courier"/>
              </a:rPr>
              <a:t>)</a:t>
            </a:r>
          </a:p>
          <a:p>
            <a:pPr marL="1270000" lvl="0" indent="0">
              <a:buNone/>
            </a:pPr>
            <a:r>
              <a:rPr sz="1600" dirty="0">
                <a:latin typeface="Courier"/>
              </a:rPr>
              <a:t>## [1] 5.8</a:t>
            </a:r>
          </a:p>
          <a:p>
            <a:pPr marL="1270000" lvl="0" indent="0">
              <a:buNone/>
            </a:pPr>
            <a:r>
              <a:rPr sz="1600" i="1" dirty="0">
                <a:solidFill>
                  <a:srgbClr val="60A0B0"/>
                </a:solidFill>
                <a:latin typeface="Courier"/>
              </a:rPr>
              <a:t>#</a:t>
            </a:r>
            <a:r>
              <a:rPr sz="1600" i="1" dirty="0" err="1">
                <a:solidFill>
                  <a:srgbClr val="60A0B0"/>
                </a:solidFill>
                <a:latin typeface="Courier"/>
              </a:rPr>
              <a:t>calcul</a:t>
            </a:r>
            <a:r>
              <a:rPr sz="1600" i="1" dirty="0">
                <a:solidFill>
                  <a:srgbClr val="60A0B0"/>
                </a:solidFill>
                <a:latin typeface="Courier"/>
              </a:rPr>
              <a:t> de </a:t>
            </a:r>
            <a:r>
              <a:rPr sz="1600" i="1" dirty="0" err="1">
                <a:solidFill>
                  <a:srgbClr val="60A0B0"/>
                </a:solidFill>
                <a:latin typeface="Courier"/>
              </a:rPr>
              <a:t>tous</a:t>
            </a:r>
            <a:r>
              <a:rPr sz="1600" i="1" dirty="0">
                <a:solidFill>
                  <a:srgbClr val="60A0B0"/>
                </a:solidFill>
                <a:latin typeface="Courier"/>
              </a:rPr>
              <a:t> les </a:t>
            </a:r>
            <a:r>
              <a:rPr sz="1600" i="1" dirty="0" err="1">
                <a:solidFill>
                  <a:srgbClr val="60A0B0"/>
                </a:solidFill>
                <a:latin typeface="Courier"/>
              </a:rPr>
              <a:t>indicateurs</a:t>
            </a:r>
            <a:r>
              <a:rPr sz="1600" i="1" dirty="0">
                <a:solidFill>
                  <a:srgbClr val="60A0B0"/>
                </a:solidFill>
                <a:latin typeface="Courier"/>
              </a:rPr>
              <a:t>  </a:t>
            </a:r>
            <a:br>
              <a:rPr sz="2800" dirty="0"/>
            </a:br>
            <a:r>
              <a:rPr sz="1600" b="1" dirty="0">
                <a:solidFill>
                  <a:srgbClr val="007020"/>
                </a:solidFill>
                <a:latin typeface="Courier"/>
              </a:rPr>
              <a:t>summary</a:t>
            </a:r>
            <a:r>
              <a:rPr sz="1600" dirty="0">
                <a:latin typeface="Courier"/>
              </a:rPr>
              <a:t>(d)</a:t>
            </a:r>
          </a:p>
          <a:p>
            <a:pPr marL="1270000" lvl="0" indent="0">
              <a:buNone/>
            </a:pPr>
            <a:r>
              <a:rPr sz="1600" dirty="0">
                <a:latin typeface="Courier"/>
              </a:rPr>
              <a:t>##   </a:t>
            </a:r>
            <a:r>
              <a:rPr sz="1600" dirty="0" err="1">
                <a:latin typeface="Courier"/>
              </a:rPr>
              <a:t>Sepal.Length</a:t>
            </a:r>
            <a:r>
              <a:rPr sz="1600" dirty="0">
                <a:latin typeface="Courier"/>
              </a:rPr>
              <a:t>    </a:t>
            </a:r>
            <a:r>
              <a:rPr sz="1600" dirty="0" err="1">
                <a:latin typeface="Courier"/>
              </a:rPr>
              <a:t>Sepal.Width</a:t>
            </a:r>
            <a:r>
              <a:rPr sz="1600" dirty="0">
                <a:latin typeface="Courier"/>
              </a:rPr>
              <a:t>     </a:t>
            </a:r>
            <a:r>
              <a:rPr sz="1600" dirty="0" err="1">
                <a:latin typeface="Courier"/>
              </a:rPr>
              <a:t>Petal.Length</a:t>
            </a:r>
            <a:r>
              <a:rPr sz="1600" dirty="0">
                <a:latin typeface="Courier"/>
              </a:rPr>
              <a:t>    </a:t>
            </a:r>
            <a:r>
              <a:rPr sz="1600" dirty="0" err="1">
                <a:latin typeface="Courier"/>
              </a:rPr>
              <a:t>Petal.Width</a:t>
            </a:r>
            <a:r>
              <a:rPr sz="1600" dirty="0">
                <a:latin typeface="Courier"/>
              </a:rPr>
              <a:t>   
##  Min.   :4.300   Min.   :2.000   Min.   :1.000   Min.   :0.100  
##  1st Qu.:5.100   1st Qu.:2.800   1st Qu.:1.600   1st Qu.:0.300  
##  Median :5.800   Median :3.000   Median :4.350   Median :1.300  
##  Mean   :5.843   Mean   :3.057   Mean   :3.758   Mean   :1.199  
##  3rd Qu.:6.400   3rd Qu.:3.300   3rd Qu.:5.100   3rd Qu.:1.800  
##  Max.   :7.900   Max.   :4.400   Max.   :6.900   Max.   :2.500  
##        Species  
##  </a:t>
            </a:r>
            <a:r>
              <a:rPr sz="1600" dirty="0" err="1">
                <a:latin typeface="Courier"/>
              </a:rPr>
              <a:t>setosa</a:t>
            </a:r>
            <a:r>
              <a:rPr sz="1600" dirty="0">
                <a:latin typeface="Courier"/>
              </a:rPr>
              <a:t>    :50  
##  versicolor:50  
##  virginica :50  
##                 
##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2433</Words>
  <Application>Microsoft Office PowerPoint</Application>
  <PresentationFormat>On-screen Show (4:3)</PresentationFormat>
  <Paragraphs>135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Courier</vt:lpstr>
      <vt:lpstr>Office Theme</vt:lpstr>
      <vt:lpstr>Cours_INAT</vt:lpstr>
      <vt:lpstr>Présentation du logiciel R</vt:lpstr>
      <vt:lpstr>Utilisation du logiciel R</vt:lpstr>
      <vt:lpstr>Qu’est-ce qu’un package dans R</vt:lpstr>
      <vt:lpstr>Comment installer un package dans R</vt:lpstr>
      <vt:lpstr>Comment importer des données dans R</vt:lpstr>
      <vt:lpstr>Comment importer des données dans R</vt:lpstr>
      <vt:lpstr>Statistiques descriptives avec R</vt:lpstr>
      <vt:lpstr>Statistiques descriptives avec R</vt:lpstr>
      <vt:lpstr>Statistiques descriptives avec R</vt:lpstr>
      <vt:lpstr>Statistiques descriptives avec R</vt:lpstr>
      <vt:lpstr>PowerPoint Presentation</vt:lpstr>
      <vt:lpstr>Statistiques descriptives avec R</vt:lpstr>
      <vt:lpstr>Statistiques descriptives avec R</vt:lpstr>
      <vt:lpstr>Statistiques descriptives avec R</vt:lpstr>
      <vt:lpstr>Statistiques descriptives avec R</vt:lpstr>
      <vt:lpstr>Statistiques descriptives avec R</vt:lpstr>
      <vt:lpstr>Statistiques descriptives avec R</vt:lpstr>
      <vt:lpstr>PowerPoint Presentation</vt:lpstr>
      <vt:lpstr>Manipulation des données avec R</vt:lpstr>
      <vt:lpstr>Manipulation des données avec R</vt:lpstr>
      <vt:lpstr>Manipulation des données avec R</vt:lpstr>
      <vt:lpstr>Manipulation des données avec R</vt:lpstr>
      <vt:lpstr>Manipulation des données avec R</vt:lpstr>
      <vt:lpstr>Manipulation des données avec R</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Cours_INAT</dc:title>
  <dc:creator>Haifa Ben Messaoud</dc:creator>
  <cp:keywords/>
  <cp:lastModifiedBy>Benmessaoud, Haifa</cp:lastModifiedBy>
  <cp:revision>1</cp:revision>
  <dcterms:created xsi:type="dcterms:W3CDTF">2020-11-27T23:43:34Z</dcterms:created>
  <dcterms:modified xsi:type="dcterms:W3CDTF">2020-11-27T23:45:37Z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11/25/2020</vt:lpwstr>
  </property>
  <property fmtid="{D5CDD505-2E9C-101B-9397-08002B2CF9AE}" pid="3" name="output">
    <vt:lpwstr/>
  </property>
</Properties>
</file>