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8" r:id="rId2"/>
    <p:sldId id="267" r:id="rId3"/>
    <p:sldId id="256" r:id="rId4"/>
    <p:sldId id="263" r:id="rId5"/>
    <p:sldId id="262" r:id="rId6"/>
    <p:sldId id="269" r:id="rId7"/>
    <p:sldId id="271" r:id="rId8"/>
    <p:sldId id="270" r:id="rId9"/>
    <p:sldId id="266" r:id="rId10"/>
    <p:sldId id="274" r:id="rId11"/>
    <p:sldId id="275" r:id="rId12"/>
    <p:sldId id="268" r:id="rId13"/>
    <p:sldId id="272" r:id="rId14"/>
    <p:sldId id="260" r:id="rId15"/>
    <p:sldId id="265" r:id="rId16"/>
    <p:sldId id="264" r:id="rId17"/>
    <p:sldId id="259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322E"/>
    <a:srgbClr val="24231F"/>
    <a:srgbClr val="1A19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63" autoAdjust="0"/>
    <p:restoredTop sz="89313" autoAdjust="0"/>
  </p:normalViewPr>
  <p:slideViewPr>
    <p:cSldViewPr snapToGrid="0">
      <p:cViewPr varScale="1">
        <p:scale>
          <a:sx n="90" d="100"/>
          <a:sy n="90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F2A92-0B7F-469E-A649-BD7DCCD10805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24B4-9813-48C9-8825-0968A873C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88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Melanie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24B4-9813-48C9-8825-0968A873C4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71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April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24B4-9813-48C9-8825-0968A873C4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16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April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24B4-9813-48C9-8825-0968A873C4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28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April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24B4-9813-48C9-8825-0968A873C4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80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April / Julie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24B4-9813-48C9-8825-0968A873C4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60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Julie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24B4-9813-48C9-8825-0968A873C4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008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Melanie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24B4-9813-48C9-8825-0968A873C4A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53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Melanie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24B4-9813-48C9-8825-0968A873C4A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755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Haifa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24B4-9813-48C9-8825-0968A873C4A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33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Haifa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24B4-9813-48C9-8825-0968A873C4A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01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Melanie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24B4-9813-48C9-8825-0968A873C4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72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Melanie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24B4-9813-48C9-8825-0968A873C4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50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Melanie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24B4-9813-48C9-8825-0968A873C4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62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Haifa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24B4-9813-48C9-8825-0968A873C4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34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Haifa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24B4-9813-48C9-8825-0968A873C4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83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Julie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24B4-9813-48C9-8825-0968A873C4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34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April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24B4-9813-48C9-8825-0968A873C4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94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April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24B4-9813-48C9-8825-0968A873C4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57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AC3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7950C-603A-4C1B-972A-DE68751A5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F27E4-D255-4561-9D50-CB08770C3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9D953-159E-49C7-A7D9-64BECE0C3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9F00-7E0A-4A4A-8312-045FE494BC8C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B4143-9D42-4B84-B1AE-BE0AD126C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8CAA1-8EF2-4549-913F-CD8878B1F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82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FF56C-DB48-49E5-8B83-21AE0653D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D1E00-EFBE-4E75-8A98-C5514B91F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CE9D5-2871-40C6-A85E-96CB07F34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25F5-2722-4780-9473-5AF3C9EA3B56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B152B-6136-4800-ABF3-FF0EC8831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0D00C-0E45-4021-8E2D-EB99AE6AB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CC13E4-80B9-4BBC-8D41-E7415F71D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3DD0C3-9674-4367-B6DC-1880E09E6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5BD8B-A02C-4BD3-8875-87E8FB524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6571-7A51-4403-A68C-F8B96F6EB7D1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E8D76-E2AD-42C6-AA7D-A7C6E49E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77B9B-AADD-4DDF-AB47-3D34F0E4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8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3CEC-3270-4424-BAA5-C1C182D7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DF61A-520D-4010-A67C-B0420DF7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71895-985F-4979-AFF7-C8BAEA34A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576F-ACC7-4960-9DA9-1E611475872F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2A84B-E959-409B-B58B-8A081FFD3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68ED3-5001-4C50-8CB1-267BC5ED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8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5F0E5-D64A-409F-890B-89DD6E6C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F297F-37CB-44C2-953E-18F6E44F6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EB56E-ADFF-462B-9D83-6F7B1C80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B296-E968-4674-B301-C5E8F820A970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DC46-AACB-46B5-B966-A1C624248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F5A6D-E15D-4FC6-9C89-2997CB164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3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29FE4-B4BA-4498-A842-0AA9C059F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23AFC-4287-4DEF-AB48-19D84C4D0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3B4A8-3630-456F-A97B-95428223B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D466A-4677-40E0-B6ED-0A3BFCC5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FE4E6-AFA7-46E0-AC6F-B04E32B84024}" type="datetime1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EEF5B-8E0F-4457-A636-615C519C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39E78-8DFE-4A17-ADCB-39F12CDC2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1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CDED3-80EF-496C-A94D-AFFBD002B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4DFCF-157D-4563-91D5-5EEA3D4E6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07E5E-1C26-450E-B137-614B3ACDA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BDA534-801F-4329-83D2-EA29A3080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9BC245-ADF3-4BB7-B4C4-6C65EAD4E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8B5A21-E6FF-4BC4-A63B-8C8B658A8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97B6-5BFC-40BA-A94E-16560785372F}" type="datetime1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E0E84F-E539-47AB-80FF-7AF4A6FBA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CC2920-9C81-4647-AFD2-9971BBDF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72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1C0DF-9F93-4F07-B38F-A18FCAC05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87D77C-5F04-4CB2-960A-2B7467DB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7992-FE07-4519-8D9F-6DAD0D4F392E}" type="datetime1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A3BC81-DC05-4CB8-8705-17CF022B1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B4013-09FD-4E92-91B9-F6CE5BB35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1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2423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A4D3F0-150B-429D-BDAA-9593AF75C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DBD9-D7F7-4562-A41B-34CF6B087B1F}" type="datetime1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896C68-1B54-4F51-BD86-404FB42AB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6D665-7EEA-4C7A-B672-58782DAC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0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276E7-A9D0-4311-B48A-F638AFCB4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3779B-5DB1-4253-9307-70B0B171A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F9082-78B0-4042-9B7D-EE9D1BCB1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B06A8-97DD-4BA1-B4E1-EADD97BA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E1EF-ACBE-4387-9A05-A13BA176DFBD}" type="datetime1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D5E87-8183-4D74-8548-8F698C2F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00ACB-4918-4DE7-AB57-A3D13318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4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05235-698A-4D12-AEEF-3C09C6C9E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067234-0F4A-44A5-96C5-878F32F00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FF0E0-9B68-4F28-8340-3A2C23533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89148-DDFB-4BF1-B4A2-D7447B6A6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0199-DC5D-4987-9417-6BA6D7F39880}" type="datetime1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BE9D0-B286-42AF-BE9B-8AD28E598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DA22C-31E2-4B48-A352-B0C198DE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2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3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53458F-749B-4DED-AE00-7EE44735E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5EB65-00AC-416C-A772-0CD518920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D4BB-1BBE-4F7A-B880-5077C06F4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C2A62-0446-4B00-80FC-C9FF4B1DE4A8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09D07-7912-4B01-89B6-1F2D5307B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9F309-4A4D-4DD7-BC50-2C750FFBC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29BA6-2063-4E21-8EB4-93FCDE63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09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hyperlink" Target="https://www.justwatch.com/us" TargetMode="External"/><Relationship Id="rId4" Type="http://schemas.openxmlformats.org/officeDocument/2006/relationships/hyperlink" Target="https://www.businessofapps.com/data/netflix-statistics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statista.com/chart/20540/netflix-dominates-digital-video-content/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DD25B6-8169-483A-853C-A66CBC7345BD}"/>
              </a:ext>
            </a:extLst>
          </p:cNvPr>
          <p:cNvSpPr/>
          <p:nvPr/>
        </p:nvSpPr>
        <p:spPr>
          <a:xfrm>
            <a:off x="2613511" y="3208018"/>
            <a:ext cx="9225585" cy="406000"/>
          </a:xfrm>
          <a:prstGeom prst="rect">
            <a:avLst/>
          </a:prstGeom>
        </p:spPr>
        <p:txBody>
          <a:bodyPr vert="horz" lIns="91440" tIns="45720" rIns="91440" bIns="45720" numCol="4" rtlCol="0">
            <a:noAutofit/>
          </a:bodyPr>
          <a:lstStyle/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April Lagnevall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Haifa Najdawi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Julia Headlee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Melanie Nolker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0A0F28-92EF-4BD7-8D29-99D9BDBECCCD}"/>
              </a:ext>
            </a:extLst>
          </p:cNvPr>
          <p:cNvSpPr/>
          <p:nvPr/>
        </p:nvSpPr>
        <p:spPr>
          <a:xfrm>
            <a:off x="288685" y="3159356"/>
            <a:ext cx="2408673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rgbClr val="AC322E"/>
                </a:solidFill>
              </a:rPr>
              <a:t>The Chill Crew: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1AD556-6CE6-4FB8-807D-BA71BB96C52B}"/>
              </a:ext>
            </a:extLst>
          </p:cNvPr>
          <p:cNvSpPr/>
          <p:nvPr/>
        </p:nvSpPr>
        <p:spPr>
          <a:xfrm>
            <a:off x="217713" y="4325261"/>
            <a:ext cx="804632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Learning Application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3200" b="1" dirty="0">
                <a:solidFill>
                  <a:srgbClr val="AC322E"/>
                </a:solidFill>
              </a:rPr>
              <a:t>Predictive analysis of genre &amp; rating of tv show or movie based on input of a description </a:t>
            </a:r>
          </a:p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Trained with Netflix movie &amp; tv show data</a:t>
            </a:r>
            <a:endParaRPr lang="en-US" sz="3200" i="1" dirty="0">
              <a:solidFill>
                <a:schemeClr val="bg1"/>
              </a:solidFill>
            </a:endParaRPr>
          </a:p>
        </p:txBody>
      </p:sp>
      <p:pic>
        <p:nvPicPr>
          <p:cNvPr id="17" name="Picture 16" descr="A picture containing blurry&#10;&#10;Description automatically generated">
            <a:extLst>
              <a:ext uri="{FF2B5EF4-FFF2-40B4-BE49-F238E27FC236}">
                <a16:creationId xmlns:a16="http://schemas.microsoft.com/office/drawing/2014/main" id="{1C9972E5-5710-498E-B370-65FBB06163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5" r="24133"/>
          <a:stretch/>
        </p:blipFill>
        <p:spPr>
          <a:xfrm>
            <a:off x="0" y="-1"/>
            <a:ext cx="12181184" cy="2696618"/>
          </a:xfrm>
          <a:prstGeom prst="rect">
            <a:avLst/>
          </a:prstGeom>
        </p:spPr>
      </p:pic>
      <p:pic>
        <p:nvPicPr>
          <p:cNvPr id="2050" name="Picture 2" descr="Netflix Hacks for 2021: Best Tricks, Tips, Settings &amp; Add Ons - Thrillist">
            <a:extLst>
              <a:ext uri="{FF2B5EF4-FFF2-40B4-BE49-F238E27FC236}">
                <a16:creationId xmlns:a16="http://schemas.microsoft.com/office/drawing/2014/main" id="{801D847D-150C-4C45-8964-654DFB381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976" y="4190733"/>
            <a:ext cx="3614024" cy="269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C757D16-41A7-46BB-8FC1-0974073A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80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2C2773D-3DF1-407B-8AC1-BE93F5E5DAB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1915"/>
          </a:solidFill>
          <a:ln>
            <a:solidFill>
              <a:srgbClr val="242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1">
            <a:extLst>
              <a:ext uri="{FF2B5EF4-FFF2-40B4-BE49-F238E27FC236}">
                <a16:creationId xmlns:a16="http://schemas.microsoft.com/office/drawing/2014/main" id="{3F50C93B-68FF-44E9-A41D-CF357A0970D8}"/>
              </a:ext>
            </a:extLst>
          </p:cNvPr>
          <p:cNvSpPr txBox="1">
            <a:spLocks/>
          </p:cNvSpPr>
          <p:nvPr/>
        </p:nvSpPr>
        <p:spPr>
          <a:xfrm>
            <a:off x="852487" y="1151263"/>
            <a:ext cx="4501937" cy="1323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b="1" dirty="0">
                <a:solidFill>
                  <a:schemeClr val="bg1"/>
                </a:solidFill>
              </a:rPr>
              <a:t>Machine Learning Model - Train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FA582E-34ED-4CD5-9DA2-FA5369CFCAB9}"/>
              </a:ext>
            </a:extLst>
          </p:cNvPr>
          <p:cNvSpPr/>
          <p:nvPr/>
        </p:nvSpPr>
        <p:spPr>
          <a:xfrm>
            <a:off x="852487" y="2796996"/>
            <a:ext cx="4391024" cy="14821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b="1" dirty="0">
                <a:solidFill>
                  <a:srgbClr val="AC322E">
                    <a:alpha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 Descriptions:</a:t>
            </a:r>
          </a:p>
          <a:p>
            <a:pPr marL="342900" indent="-2286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alpha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are the most used words for different title’s genre &amp; rating description?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1DC3564-6F9F-4541-87AE-5099EBF6EE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42" b="1982"/>
          <a:stretch/>
        </p:blipFill>
        <p:spPr>
          <a:xfrm>
            <a:off x="6142725" y="1151263"/>
            <a:ext cx="5260974" cy="4025246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noFill/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D5463999-AAD1-49AB-A841-F4D5EE5E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97855" y="6324204"/>
            <a:ext cx="2635250" cy="533796"/>
          </a:xfrm>
        </p:spPr>
        <p:txBody>
          <a:bodyPr vert="horz" lIns="91440" tIns="45720" rIns="91440" bIns="45720" rtlCol="0" anchor="ctr"/>
          <a:lstStyle/>
          <a:p>
            <a:fld id="{C5C29BA6-2063-4E21-8EB4-93FCDE63A549}" type="slidenum">
              <a:rPr lang="en-US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680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7D7D8-45A9-4FB4-9B77-19FAFAFB2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11</a:t>
            </a:fld>
            <a:endParaRPr lang="en-US"/>
          </a:p>
        </p:txBody>
      </p:sp>
      <p:sp>
        <p:nvSpPr>
          <p:cNvPr id="8" name="Title 11">
            <a:extLst>
              <a:ext uri="{FF2B5EF4-FFF2-40B4-BE49-F238E27FC236}">
                <a16:creationId xmlns:a16="http://schemas.microsoft.com/office/drawing/2014/main" id="{2A1E7001-8553-494C-8618-C90D8F68B057}"/>
              </a:ext>
            </a:extLst>
          </p:cNvPr>
          <p:cNvSpPr txBox="1">
            <a:spLocks/>
          </p:cNvSpPr>
          <p:nvPr/>
        </p:nvSpPr>
        <p:spPr>
          <a:xfrm>
            <a:off x="170705" y="365126"/>
            <a:ext cx="11527809" cy="6218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+mn-lt"/>
              </a:rPr>
              <a:t>Description - </a:t>
            </a:r>
            <a:r>
              <a:rPr lang="en-US" sz="3600" b="1" dirty="0" err="1">
                <a:solidFill>
                  <a:schemeClr val="bg1"/>
                </a:solidFill>
                <a:latin typeface="+mn-lt"/>
              </a:rPr>
              <a:t>Stopwords</a:t>
            </a:r>
            <a:endParaRPr lang="en-US" sz="3600" b="1" dirty="0">
              <a:solidFill>
                <a:schemeClr val="bg1"/>
              </a:solidFill>
              <a:latin typeface="Lato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A39215-1389-4003-9ED7-3CB00DD22D71}"/>
              </a:ext>
            </a:extLst>
          </p:cNvPr>
          <p:cNvSpPr/>
          <p:nvPr/>
        </p:nvSpPr>
        <p:spPr>
          <a:xfrm>
            <a:off x="362091" y="1443841"/>
            <a:ext cx="500682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Picking </a:t>
            </a:r>
            <a:r>
              <a:rPr lang="en-US" sz="3600" b="1" dirty="0">
                <a:solidFill>
                  <a:srgbClr val="AC3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valuable words 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like </a:t>
            </a:r>
            <a:r>
              <a:rPr lang="en-US" sz="3600" b="1" dirty="0">
                <a:solidFill>
                  <a:srgbClr val="AC3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"young" 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will give more desirable results rather than </a:t>
            </a:r>
            <a:r>
              <a:rPr lang="en-US" sz="3600" b="1" dirty="0">
                <a:solidFill>
                  <a:srgbClr val="AC3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"the"</a:t>
            </a:r>
          </a:p>
          <a:p>
            <a:endParaRPr lang="en-US" sz="3600" b="1" dirty="0">
              <a:solidFill>
                <a:srgbClr val="AC322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apple-system"/>
            </a:endParaRPr>
          </a:p>
          <a:p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Removed ‘standard’ </a:t>
            </a:r>
            <a:r>
              <a:rPr lang="en-US" sz="3600" b="1" dirty="0" err="1">
                <a:solidFill>
                  <a:srgbClr val="AC3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stopwords</a:t>
            </a:r>
            <a:r>
              <a:rPr lang="en-US" sz="3600" b="1" dirty="0">
                <a:solidFill>
                  <a:srgbClr val="AC3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 </a:t>
            </a:r>
            <a:endParaRPr lang="en-US" sz="3600" b="1" dirty="0">
              <a:solidFill>
                <a:srgbClr val="AC322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D954648-D001-4DEC-AD95-BFE6B497A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609" y="770440"/>
            <a:ext cx="4938823" cy="580244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877924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7D7D8-45A9-4FB4-9B77-19FAFAFB2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12</a:t>
            </a:fld>
            <a:endParaRPr lang="en-US"/>
          </a:p>
        </p:txBody>
      </p:sp>
      <p:sp>
        <p:nvSpPr>
          <p:cNvPr id="8" name="Title 11">
            <a:extLst>
              <a:ext uri="{FF2B5EF4-FFF2-40B4-BE49-F238E27FC236}">
                <a16:creationId xmlns:a16="http://schemas.microsoft.com/office/drawing/2014/main" id="{2A1E7001-8553-494C-8618-C90D8F68B057}"/>
              </a:ext>
            </a:extLst>
          </p:cNvPr>
          <p:cNvSpPr txBox="1">
            <a:spLocks/>
          </p:cNvSpPr>
          <p:nvPr/>
        </p:nvSpPr>
        <p:spPr>
          <a:xfrm>
            <a:off x="170705" y="365126"/>
            <a:ext cx="11527809" cy="6218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+mn-lt"/>
              </a:rPr>
              <a:t>Description</a:t>
            </a:r>
            <a:r>
              <a:rPr lang="en-US" sz="3600" b="1" dirty="0">
                <a:solidFill>
                  <a:schemeClr val="bg1"/>
                </a:solidFill>
                <a:latin typeface="Lato"/>
              </a:rPr>
              <a:t> – Common Description Words</a:t>
            </a:r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B6DE2CA2-8355-40E6-B158-BA4551B1A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58" y="1147423"/>
            <a:ext cx="4988663" cy="556452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2C9A05C-0A8F-4E8E-B820-96DE7D3F15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91" t="12067" r="26277" b="13195"/>
          <a:stretch/>
        </p:blipFill>
        <p:spPr>
          <a:xfrm>
            <a:off x="3927035" y="2390775"/>
            <a:ext cx="8066407" cy="40163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4A39215-1389-4003-9ED7-3CB00DD22D71}"/>
              </a:ext>
            </a:extLst>
          </p:cNvPr>
          <p:cNvSpPr/>
          <p:nvPr/>
        </p:nvSpPr>
        <p:spPr>
          <a:xfrm>
            <a:off x="5500852" y="1152095"/>
            <a:ext cx="60075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i="0" dirty="0">
                <a:solidFill>
                  <a:srgbClr val="AC3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Finding the right words to train your model on is key</a:t>
            </a:r>
            <a:endParaRPr lang="en-US" sz="3600" b="1" dirty="0">
              <a:solidFill>
                <a:srgbClr val="AC322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2793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C2773D-3DF1-407B-8AC1-BE93F5E5DABE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1A1915"/>
          </a:solidFill>
          <a:ln>
            <a:solidFill>
              <a:srgbClr val="242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1">
            <a:extLst>
              <a:ext uri="{FF2B5EF4-FFF2-40B4-BE49-F238E27FC236}">
                <a16:creationId xmlns:a16="http://schemas.microsoft.com/office/drawing/2014/main" id="{3F50C93B-68FF-44E9-A41D-CF357A0970D8}"/>
              </a:ext>
            </a:extLst>
          </p:cNvPr>
          <p:cNvSpPr txBox="1">
            <a:spLocks/>
          </p:cNvSpPr>
          <p:nvPr/>
        </p:nvSpPr>
        <p:spPr>
          <a:xfrm>
            <a:off x="852487" y="736779"/>
            <a:ext cx="4501937" cy="1323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b="1" dirty="0">
                <a:solidFill>
                  <a:schemeClr val="bg1"/>
                </a:solidFill>
              </a:rPr>
              <a:t>Machine Learning Model - Test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FA582E-34ED-4CD5-9DA2-FA5369CFCAB9}"/>
              </a:ext>
            </a:extLst>
          </p:cNvPr>
          <p:cNvSpPr/>
          <p:nvPr/>
        </p:nvSpPr>
        <p:spPr>
          <a:xfrm>
            <a:off x="835025" y="2316841"/>
            <a:ext cx="4391024" cy="286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b="1" dirty="0">
                <a:solidFill>
                  <a:srgbClr val="AC322E">
                    <a:alpha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Model’s Predictive accuracy:</a:t>
            </a:r>
          </a:p>
          <a:p>
            <a:pPr marL="342900" indent="-2286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alpha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Genre = </a:t>
            </a:r>
            <a:r>
              <a:rPr lang="en-US" sz="2400" b="1" dirty="0">
                <a:solidFill>
                  <a:srgbClr val="AC322E">
                    <a:alpha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43.5%</a:t>
            </a:r>
            <a:r>
              <a:rPr lang="en-US" sz="2400" b="1" dirty="0">
                <a:solidFill>
                  <a:schemeClr val="bg1">
                    <a:alpha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accurately identifies one of the 28 genre in test</a:t>
            </a:r>
          </a:p>
          <a:p>
            <a:pPr marL="342900" indent="-2286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alpha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Rating = </a:t>
            </a:r>
            <a:r>
              <a:rPr lang="en-US" sz="2400" b="1" dirty="0">
                <a:solidFill>
                  <a:srgbClr val="AC322E">
                    <a:alpha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35.2% </a:t>
            </a:r>
            <a:r>
              <a:rPr lang="en-US" sz="2400" b="1" dirty="0">
                <a:solidFill>
                  <a:schemeClr val="bg1">
                    <a:alpha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accurately identifies one of the 5 grouped ratings in test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4662CC3-ADBC-4414-AFB0-557D7B8D57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380"/>
          <a:stretch/>
        </p:blipFill>
        <p:spPr>
          <a:xfrm>
            <a:off x="6086857" y="783914"/>
            <a:ext cx="5278439" cy="464502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noFill/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grpSp>
        <p:nvGrpSpPr>
          <p:cNvPr id="193" name="Group 192">
            <a:extLst>
              <a:ext uri="{FF2B5EF4-FFF2-40B4-BE49-F238E27FC236}">
                <a16:creationId xmlns:a16="http://schemas.microsoft.com/office/drawing/2014/main" id="{23705FF7-CAB4-430F-A07B-AF2245F17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4138312"/>
            <a:ext cx="5260975" cy="1410656"/>
            <a:chOff x="6096000" y="4138312"/>
            <a:chExt cx="5260975" cy="1410656"/>
          </a:xfrm>
        </p:grpSpPr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6BFFE2ED-DBB9-4090-905D-1939650FC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E4D1EC16-E672-4366-A091-73675BE54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4A9A125E-FA22-44CF-864D-E0122CA36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1295" y="6117321"/>
            <a:ext cx="2635250" cy="533796"/>
          </a:xfrm>
        </p:spPr>
        <p:txBody>
          <a:bodyPr vert="horz" lIns="91440" tIns="45720" rIns="91440" bIns="45720" rtlCol="0" anchor="ctr"/>
          <a:lstStyle/>
          <a:p>
            <a:fld id="{C5C29BA6-2063-4E21-8EB4-93FCDE63A549}" type="slidenum">
              <a:rPr lang="en-US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395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3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">
            <a:extLst>
              <a:ext uri="{FF2B5EF4-FFF2-40B4-BE49-F238E27FC236}">
                <a16:creationId xmlns:a16="http://schemas.microsoft.com/office/drawing/2014/main" id="{90C065FF-9AA6-4342-9A0E-73DEA43159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0" y="768350"/>
            <a:ext cx="12192000" cy="230909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EB7C91D-48A1-4138-B8DC-192D6096D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Demo Time!!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4C3D2CA-6B66-4550-BDF5-B3C9C474EE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3200" dirty="0"/>
              <a:t>https://the-big-chill.herokuapp.com/deep_dive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7C6ECC4-6EF8-4633-B7EF-DA0D1ACD3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013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FCB6DB6-B729-419E-8D4C-8E9E22DFE33D}"/>
              </a:ext>
            </a:extLst>
          </p:cNvPr>
          <p:cNvSpPr/>
          <p:nvPr/>
        </p:nvSpPr>
        <p:spPr>
          <a:xfrm>
            <a:off x="0" y="4099211"/>
            <a:ext cx="12192000" cy="2758790"/>
          </a:xfrm>
          <a:prstGeom prst="rect">
            <a:avLst/>
          </a:prstGeom>
          <a:solidFill>
            <a:srgbClr val="AC322E"/>
          </a:solidFill>
          <a:ln>
            <a:solidFill>
              <a:srgbClr val="242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909F4E-8E92-4341-8E0E-1AF10C24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4385066"/>
            <a:ext cx="10694902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/>
              <a:t>Future Project Enhancement Ideas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FFB6D-FFAF-4AB8-9C44-49CDCB11A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" y="5702709"/>
            <a:ext cx="10694903" cy="52110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If given more time / scope to develop this app, what would the Chill team do?</a:t>
            </a:r>
          </a:p>
        </p:txBody>
      </p:sp>
      <p:pic>
        <p:nvPicPr>
          <p:cNvPr id="10242" name="Picture 2" descr="The Future of Data Enhancement">
            <a:extLst>
              <a:ext uri="{FF2B5EF4-FFF2-40B4-BE49-F238E27FC236}">
                <a16:creationId xmlns:a16="http://schemas.microsoft.com/office/drawing/2014/main" id="{88AEECA0-0CE6-46A5-BC06-C1AC21BF3D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5" b="9941"/>
          <a:stretch/>
        </p:blipFill>
        <p:spPr bwMode="auto">
          <a:xfrm>
            <a:off x="20" y="10"/>
            <a:ext cx="12191980" cy="42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44" name="Straight Connector 134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242136"/>
            <a:ext cx="12192002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59236-8C4A-4BE3-A335-576DD283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9336" y="6356350"/>
            <a:ext cx="61446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C5C29BA6-2063-4E21-8EB4-93FCDE63A549}" type="slidenum">
              <a:rPr lang="en-US" smtClean="0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15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70565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2FDFE4-C2A7-4516-AF4D-454B6626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16</a:t>
            </a:fld>
            <a:endParaRPr lang="en-US"/>
          </a:p>
        </p:txBody>
      </p:sp>
      <p:sp>
        <p:nvSpPr>
          <p:cNvPr id="4" name="Title 11">
            <a:extLst>
              <a:ext uri="{FF2B5EF4-FFF2-40B4-BE49-F238E27FC236}">
                <a16:creationId xmlns:a16="http://schemas.microsoft.com/office/drawing/2014/main" id="{99225CA5-8A50-4DFC-9E3B-60F9ACFE9C27}"/>
              </a:ext>
            </a:extLst>
          </p:cNvPr>
          <p:cNvSpPr txBox="1">
            <a:spLocks/>
          </p:cNvSpPr>
          <p:nvPr/>
        </p:nvSpPr>
        <p:spPr>
          <a:xfrm>
            <a:off x="170705" y="365126"/>
            <a:ext cx="11527809" cy="75972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+mn-lt"/>
              </a:rPr>
              <a:t>Further predictive model enhancements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0DE690-2E78-4AB2-9D07-247CA30E13C5}"/>
              </a:ext>
            </a:extLst>
          </p:cNvPr>
          <p:cNvSpPr/>
          <p:nvPr/>
        </p:nvSpPr>
        <p:spPr>
          <a:xfrm>
            <a:off x="170705" y="1063121"/>
            <a:ext cx="11687466" cy="1300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u="sng" dirty="0">
                <a:solidFill>
                  <a:srgbClr val="AC322E"/>
                </a:solidFill>
                <a:effectLst/>
                <a:latin typeface="Lato"/>
              </a:rPr>
              <a:t>Current model Constraint:</a:t>
            </a:r>
            <a:r>
              <a:rPr lang="en-US" sz="2400" b="1" i="0" dirty="0">
                <a:solidFill>
                  <a:srgbClr val="AC322E"/>
                </a:solidFill>
                <a:effectLst/>
                <a:latin typeface="Lato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Lato"/>
              </a:rPr>
              <a:t>Too few records &amp; input variables to create model to predict IMDb rating or increase accuracy of current model’s predictive accuracy</a:t>
            </a:r>
          </a:p>
          <a:p>
            <a:endParaRPr lang="en-US" sz="1050" dirty="0">
              <a:solidFill>
                <a:schemeClr val="bg1"/>
              </a:solidFill>
              <a:latin typeface="Lato"/>
            </a:endParaRPr>
          </a:p>
          <a:p>
            <a:r>
              <a:rPr lang="en-US" sz="2000" b="1" i="0" u="sng" dirty="0">
                <a:solidFill>
                  <a:srgbClr val="AC322E"/>
                </a:solidFill>
                <a:effectLst/>
                <a:latin typeface="Lato"/>
              </a:rPr>
              <a:t>Future Model Enhancement: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Lato"/>
              </a:rPr>
              <a:t> Pull more data to increase the amount of data to better train the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F9F806-C90E-4CFF-8686-46D19753C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16" y="4086733"/>
            <a:ext cx="3255746" cy="19313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FD37F0-AF9C-4373-B323-E48B6EE83C7B}"/>
              </a:ext>
            </a:extLst>
          </p:cNvPr>
          <p:cNvSpPr/>
          <p:nvPr/>
        </p:nvSpPr>
        <p:spPr>
          <a:xfrm>
            <a:off x="248916" y="6108025"/>
            <a:ext cx="478368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stats were pulled February 2021</a:t>
            </a:r>
          </a:p>
          <a:p>
            <a:r>
              <a:rPr lang="en-US" sz="1100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Source: </a:t>
            </a:r>
            <a:r>
              <a:rPr lang="en-US" sz="1100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https://www.businessofapps.com/data/netflix-statistics/</a:t>
            </a:r>
            <a:r>
              <a:rPr lang="en-US" sz="1100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i="1" dirty="0">
                <a:solidFill>
                  <a:schemeClr val="bg1"/>
                </a:solidFill>
              </a:rPr>
              <a:t>from </a:t>
            </a:r>
            <a:r>
              <a:rPr lang="en-US" sz="1100" i="1" u="sng" dirty="0" err="1">
                <a:hlinkClick r:id="rId5"/>
              </a:rPr>
              <a:t>JustWatch</a:t>
            </a:r>
            <a:endParaRPr lang="en-US" sz="1100" i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9EF3AD-AEB5-413E-92EA-35C05ED7AB0A}"/>
              </a:ext>
            </a:extLst>
          </p:cNvPr>
          <p:cNvSpPr/>
          <p:nvPr/>
        </p:nvSpPr>
        <p:spPr>
          <a:xfrm>
            <a:off x="9695348" y="2743951"/>
            <a:ext cx="2378937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u="sng" dirty="0">
                <a:solidFill>
                  <a:srgbClr val="AC322E"/>
                </a:solidFill>
                <a:latin typeface="Lato"/>
              </a:rPr>
              <a:t>Idea #2: </a:t>
            </a:r>
          </a:p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  <a:latin typeface="Lato"/>
              </a:rPr>
              <a:t>Using the TMDB API for People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Lato"/>
              </a:rPr>
              <a:t>Add to Cast table to categorize Cast by gender and/or age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Lato"/>
              </a:rPr>
              <a:t>Create a Director table to categorize the same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16DE35-9ADF-48EC-A095-E73A411858B7}"/>
              </a:ext>
            </a:extLst>
          </p:cNvPr>
          <p:cNvSpPr/>
          <p:nvPr/>
        </p:nvSpPr>
        <p:spPr>
          <a:xfrm>
            <a:off x="185138" y="2578787"/>
            <a:ext cx="6417681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u="sng" dirty="0">
                <a:solidFill>
                  <a:srgbClr val="AC322E"/>
                </a:solidFill>
                <a:latin typeface="Lato"/>
              </a:rPr>
              <a:t>Idea #1: </a:t>
            </a:r>
          </a:p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  <a:latin typeface="Lato"/>
              </a:rPr>
              <a:t>Pull more movies/tv shows from other streaming services to predict IMDb rating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11D2C0C-4039-4BA9-9667-C3C0FBAC13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4563" y="2469148"/>
            <a:ext cx="2398342" cy="414419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09F089-CA24-4A91-A858-54BD0DA04C41}"/>
              </a:ext>
            </a:extLst>
          </p:cNvPr>
          <p:cNvCxnSpPr>
            <a:cxnSpLocks/>
          </p:cNvCxnSpPr>
          <p:nvPr/>
        </p:nvCxnSpPr>
        <p:spPr>
          <a:xfrm flipH="1">
            <a:off x="7729871" y="3454300"/>
            <a:ext cx="2036693" cy="1598090"/>
          </a:xfrm>
          <a:prstGeom prst="straightConnector1">
            <a:avLst/>
          </a:prstGeom>
          <a:ln w="28575">
            <a:solidFill>
              <a:srgbClr val="AC322E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3228B04-621E-41B1-A755-E0E8C4CEC0C4}"/>
              </a:ext>
            </a:extLst>
          </p:cNvPr>
          <p:cNvSpPr/>
          <p:nvPr/>
        </p:nvSpPr>
        <p:spPr>
          <a:xfrm>
            <a:off x="3515295" y="3800670"/>
            <a:ext cx="33456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Lato"/>
              </a:rPr>
              <a:t>Netflix US content rated 7.5+ on IMDb vs rivals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FF6855-624E-46FD-8E25-BD1E51D816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0178" y="4065077"/>
            <a:ext cx="3270726" cy="195020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3B47E5B-442E-41A5-9FCA-A8B8CD4BBC8A}"/>
              </a:ext>
            </a:extLst>
          </p:cNvPr>
          <p:cNvSpPr/>
          <p:nvPr/>
        </p:nvSpPr>
        <p:spPr>
          <a:xfrm>
            <a:off x="185138" y="3788831"/>
            <a:ext cx="14182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Lato"/>
              </a:rPr>
              <a:t>Netflix US libraries</a:t>
            </a:r>
          </a:p>
        </p:txBody>
      </p:sp>
    </p:spTree>
    <p:extLst>
      <p:ext uri="{BB962C8B-B14F-4D97-AF65-F5344CB8AC3E}">
        <p14:creationId xmlns:p14="http://schemas.microsoft.com/office/powerpoint/2010/main" val="3454972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DD32B27-7547-4D80-8530-5F66EE76683F}"/>
              </a:ext>
            </a:extLst>
          </p:cNvPr>
          <p:cNvSpPr/>
          <p:nvPr/>
        </p:nvSpPr>
        <p:spPr>
          <a:xfrm>
            <a:off x="85022" y="6277661"/>
            <a:ext cx="5615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Source Data: Project Database of Netflix movies &amp; shows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5731EBB-BD8D-48E5-92E0-FE86488DD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05" y="2656914"/>
            <a:ext cx="6814256" cy="36692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6AF2DC-1410-433B-925A-ED68BB34C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797" y="3550788"/>
            <a:ext cx="6088283" cy="29510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A74C438-53E4-40FE-9B2C-124860634BCC}"/>
              </a:ext>
            </a:extLst>
          </p:cNvPr>
          <p:cNvSpPr/>
          <p:nvPr/>
        </p:nvSpPr>
        <p:spPr>
          <a:xfrm>
            <a:off x="7597768" y="2918971"/>
            <a:ext cx="4426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Netflix users by region, US vs international, 2011 – 2018, millions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CB0EAE-08A0-4834-A53F-3A2DA20D8BAC}"/>
              </a:ext>
            </a:extLst>
          </p:cNvPr>
          <p:cNvSpPr/>
          <p:nvPr/>
        </p:nvSpPr>
        <p:spPr>
          <a:xfrm>
            <a:off x="5867628" y="6473824"/>
            <a:ext cx="61027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Source: https://www.businessofapps.com/data/netflix-statistics/</a:t>
            </a:r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9F67E8-21D3-43F5-A7EC-0ACC32C0760F}"/>
              </a:ext>
            </a:extLst>
          </p:cNvPr>
          <p:cNvSpPr/>
          <p:nvPr/>
        </p:nvSpPr>
        <p:spPr>
          <a:xfrm>
            <a:off x="170705" y="1431050"/>
            <a:ext cx="11687466" cy="1238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u="sng" dirty="0">
                <a:solidFill>
                  <a:srgbClr val="AC322E"/>
                </a:solidFill>
                <a:effectLst/>
                <a:latin typeface="Lato"/>
              </a:rPr>
              <a:t>Current model Constraint:</a:t>
            </a:r>
            <a:r>
              <a:rPr lang="en-US" sz="2400" b="1" i="0" dirty="0">
                <a:solidFill>
                  <a:srgbClr val="AC322E"/>
                </a:solidFill>
                <a:effectLst/>
                <a:latin typeface="Lato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Lato"/>
              </a:rPr>
              <a:t>Descriptions &amp; predictions are currently in </a:t>
            </a:r>
            <a:r>
              <a:rPr lang="en-US" sz="2400" b="1" dirty="0">
                <a:solidFill>
                  <a:schemeClr val="bg1"/>
                </a:solidFill>
                <a:latin typeface="Lato"/>
              </a:rPr>
              <a:t>English only</a:t>
            </a:r>
          </a:p>
          <a:p>
            <a:endParaRPr lang="en-US" sz="1050" dirty="0">
              <a:solidFill>
                <a:schemeClr val="bg1"/>
              </a:solidFill>
              <a:latin typeface="Lato"/>
            </a:endParaRPr>
          </a:p>
          <a:p>
            <a:r>
              <a:rPr lang="en-US" sz="2000" b="1" i="0" u="sng" dirty="0">
                <a:solidFill>
                  <a:srgbClr val="AC322E"/>
                </a:solidFill>
                <a:effectLst/>
                <a:latin typeface="Lato"/>
              </a:rPr>
              <a:t>Future Modeling Consideration: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Lato"/>
              </a:rPr>
              <a:t> How will International growth in Netflix subscriptions impact language as international users have far outpaced domestic growth in recent years?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10E994F-CE2C-4462-8341-77009A0F9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05" y="365125"/>
            <a:ext cx="11527809" cy="1138495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n-lt"/>
              </a:rPr>
              <a:t>Netflix TV shows &amp; Movies - US vs International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F298586-329F-49A2-BF78-33557605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6977"/>
            <a:ext cx="2743200" cy="365125"/>
          </a:xfrm>
        </p:spPr>
        <p:txBody>
          <a:bodyPr/>
          <a:lstStyle/>
          <a:p>
            <a:fld id="{C5C29BA6-2063-4E21-8EB4-93FCDE63A5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12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7D7D8-45A9-4FB4-9B77-19FAFAFB2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18</a:t>
            </a:fld>
            <a:endParaRPr lang="en-US"/>
          </a:p>
        </p:txBody>
      </p:sp>
      <p:sp>
        <p:nvSpPr>
          <p:cNvPr id="8" name="Title 11">
            <a:extLst>
              <a:ext uri="{FF2B5EF4-FFF2-40B4-BE49-F238E27FC236}">
                <a16:creationId xmlns:a16="http://schemas.microsoft.com/office/drawing/2014/main" id="{2A1E7001-8553-494C-8618-C90D8F68B057}"/>
              </a:ext>
            </a:extLst>
          </p:cNvPr>
          <p:cNvSpPr txBox="1">
            <a:spLocks/>
          </p:cNvSpPr>
          <p:nvPr/>
        </p:nvSpPr>
        <p:spPr>
          <a:xfrm>
            <a:off x="170705" y="365126"/>
            <a:ext cx="11527809" cy="6218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+mn-lt"/>
              </a:rPr>
              <a:t>Other Lessons Learned</a:t>
            </a:r>
            <a:endParaRPr lang="en-US" sz="3600" b="1" dirty="0">
              <a:solidFill>
                <a:schemeClr val="bg1"/>
              </a:solidFill>
              <a:latin typeface="Lat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1AAB6-7AD5-48F8-BC35-9FAB549D1991}"/>
              </a:ext>
            </a:extLst>
          </p:cNvPr>
          <p:cNvSpPr/>
          <p:nvPr/>
        </p:nvSpPr>
        <p:spPr>
          <a:xfrm>
            <a:off x="252267" y="1212699"/>
            <a:ext cx="11687466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b="1" u="sng" dirty="0">
                <a:solidFill>
                  <a:srgbClr val="AC322E"/>
                </a:solidFill>
                <a:latin typeface="Lato"/>
              </a:rPr>
              <a:t>Heroku Deployment:</a:t>
            </a:r>
            <a:r>
              <a:rPr lang="en-US" sz="2400" b="1" dirty="0">
                <a:solidFill>
                  <a:srgbClr val="AC322E"/>
                </a:solidFill>
                <a:latin typeface="Lato"/>
              </a:rPr>
              <a:t> 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"/>
              </a:rPr>
              <a:t>10,000 row limited database load  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"/>
              </a:rPr>
              <a:t>Need to limit to only needed libraries in requirement text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"/>
              </a:rPr>
              <a:t>Create environment link to Heroku instead of visible </a:t>
            </a:r>
            <a:r>
              <a:rPr lang="en-US" sz="2400" dirty="0" err="1">
                <a:solidFill>
                  <a:schemeClr val="bg1"/>
                </a:solidFill>
                <a:latin typeface="Lato"/>
              </a:rPr>
              <a:t>postgres</a:t>
            </a:r>
            <a:r>
              <a:rPr lang="en-US" sz="2400" dirty="0">
                <a:solidFill>
                  <a:schemeClr val="bg1"/>
                </a:solidFill>
                <a:latin typeface="Lato"/>
              </a:rPr>
              <a:t> link</a:t>
            </a:r>
          </a:p>
          <a:p>
            <a:pPr>
              <a:spcBef>
                <a:spcPts val="1200"/>
              </a:spcBef>
            </a:pPr>
            <a:endParaRPr lang="en-US" sz="2400" dirty="0">
              <a:solidFill>
                <a:schemeClr val="bg1"/>
              </a:solidFill>
              <a:latin typeface="Lato"/>
            </a:endParaRPr>
          </a:p>
          <a:p>
            <a:pPr>
              <a:spcBef>
                <a:spcPts val="1200"/>
              </a:spcBef>
            </a:pPr>
            <a:r>
              <a:rPr lang="en-US" sz="2400" b="1" u="sng" dirty="0">
                <a:solidFill>
                  <a:srgbClr val="AC322E"/>
                </a:solidFill>
                <a:latin typeface="Lato"/>
              </a:rPr>
              <a:t>AWS RDS:</a:t>
            </a:r>
            <a:r>
              <a:rPr lang="en-US" sz="2400" b="1" dirty="0">
                <a:solidFill>
                  <a:srgbClr val="AC322E"/>
                </a:solidFill>
                <a:latin typeface="Lato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Lato"/>
              </a:rPr>
              <a:t>Able to create multiple user accounts</a:t>
            </a:r>
          </a:p>
          <a:p>
            <a:pPr>
              <a:spcBef>
                <a:spcPts val="1200"/>
              </a:spcBef>
            </a:pPr>
            <a:endParaRPr lang="en-US" sz="2400" dirty="0">
              <a:solidFill>
                <a:schemeClr val="bg1"/>
              </a:solidFill>
              <a:latin typeface="Lato"/>
            </a:endParaRPr>
          </a:p>
          <a:p>
            <a:pPr>
              <a:spcBef>
                <a:spcPts val="1200"/>
              </a:spcBef>
            </a:pPr>
            <a:r>
              <a:rPr lang="en-US" sz="2400" b="1" u="sng" dirty="0">
                <a:solidFill>
                  <a:srgbClr val="AC322E"/>
                </a:solidFill>
                <a:latin typeface="Lato"/>
              </a:rPr>
              <a:t>Develop API:</a:t>
            </a:r>
            <a:r>
              <a:rPr lang="en-US" sz="2400" b="1" dirty="0">
                <a:solidFill>
                  <a:srgbClr val="AC322E"/>
                </a:solidFill>
                <a:latin typeface="Lato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Lato"/>
              </a:rPr>
              <a:t>Use Firefox!  </a:t>
            </a:r>
            <a:r>
              <a:rPr lang="en-US" sz="2400" dirty="0">
                <a:solidFill>
                  <a:schemeClr val="bg1"/>
                </a:solidFill>
                <a:latin typeface="Lato"/>
              </a:rPr>
              <a:t>It really helps to develop valid APIs!</a:t>
            </a:r>
          </a:p>
          <a:p>
            <a:pPr>
              <a:spcBef>
                <a:spcPts val="1200"/>
              </a:spcBef>
            </a:pPr>
            <a:endParaRPr lang="en-US" sz="2400" dirty="0">
              <a:solidFill>
                <a:schemeClr val="bg1"/>
              </a:solidFill>
              <a:latin typeface="Lato"/>
            </a:endParaRPr>
          </a:p>
          <a:p>
            <a:pPr>
              <a:spcBef>
                <a:spcPts val="1200"/>
              </a:spcBef>
            </a:pPr>
            <a:r>
              <a:rPr lang="en-US" sz="2400" b="1" u="sng" dirty="0">
                <a:solidFill>
                  <a:srgbClr val="AC322E"/>
                </a:solidFill>
                <a:latin typeface="Lato"/>
              </a:rPr>
              <a:t>SQLalchemy:</a:t>
            </a:r>
            <a:r>
              <a:rPr lang="en-US" sz="2400" dirty="0">
                <a:solidFill>
                  <a:srgbClr val="AC322E"/>
                </a:solidFill>
                <a:latin typeface="Lato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Lato"/>
              </a:rPr>
              <a:t>Difficult joining database tables; used pandas to merge tables</a:t>
            </a:r>
          </a:p>
          <a:p>
            <a:pPr>
              <a:spcBef>
                <a:spcPts val="1200"/>
              </a:spcBef>
            </a:pPr>
            <a:endParaRPr lang="en-US" sz="2400" dirty="0">
              <a:solidFill>
                <a:schemeClr val="bg1"/>
              </a:solidFill>
              <a:latin typeface="Lato"/>
            </a:endParaRPr>
          </a:p>
          <a:p>
            <a:pPr>
              <a:spcBef>
                <a:spcPts val="1200"/>
              </a:spcBef>
            </a:pPr>
            <a:endParaRPr lang="en-US" sz="2400" dirty="0">
              <a:solidFill>
                <a:schemeClr val="bg1"/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098613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7DEB81-DEB4-452A-9F7E-2A6F4CF60504}"/>
              </a:ext>
            </a:extLst>
          </p:cNvPr>
          <p:cNvSpPr/>
          <p:nvPr/>
        </p:nvSpPr>
        <p:spPr>
          <a:xfrm>
            <a:off x="0" y="4239483"/>
            <a:ext cx="12192000" cy="2618517"/>
          </a:xfrm>
          <a:prstGeom prst="rect">
            <a:avLst/>
          </a:prstGeom>
          <a:solidFill>
            <a:srgbClr val="1A1915"/>
          </a:solidFill>
          <a:ln>
            <a:solidFill>
              <a:srgbClr val="242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909F4E-8E92-4341-8E0E-1AF10C24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49" y="4559523"/>
            <a:ext cx="10901471" cy="123644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FFB6D-FFAF-4AB8-9C44-49CDCB11A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449" y="5795963"/>
            <a:ext cx="10901471" cy="56038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Research &amp; analytics of data used to train ML model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3608B9-0201-45B7-9EFB-504FEF8C81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63" r="34284"/>
          <a:stretch/>
        </p:blipFill>
        <p:spPr>
          <a:xfrm>
            <a:off x="20" y="1"/>
            <a:ext cx="12191979" cy="423948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59236-8C4A-4BE3-A335-576DD283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C5C29BA6-2063-4E21-8EB4-93FCDE63A549}" type="slidenum">
              <a:rPr lang="en-US">
                <a:solidFill>
                  <a:schemeClr val="bg1">
                    <a:alpha val="8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schemeClr val="bg1">
                  <a:alpha val="8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4716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A5411E2-F352-437A-A0DE-F632D97EE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05" y="1439634"/>
            <a:ext cx="7231804" cy="302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5D76BA-DB57-4351-B941-9A49ACA7E8ED}"/>
              </a:ext>
            </a:extLst>
          </p:cNvPr>
          <p:cNvSpPr/>
          <p:nvPr/>
        </p:nvSpPr>
        <p:spPr>
          <a:xfrm>
            <a:off x="148516" y="6334231"/>
            <a:ext cx="69083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of Dec-2020; Source: https://www.businessofapps.com/data/netflix-statistics/</a:t>
            </a:r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4D0AA1-6DEB-410B-934C-4110285963C7}"/>
              </a:ext>
            </a:extLst>
          </p:cNvPr>
          <p:cNvSpPr/>
          <p:nvPr/>
        </p:nvSpPr>
        <p:spPr>
          <a:xfrm>
            <a:off x="156192" y="1066736"/>
            <a:ext cx="7231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effectLst/>
              </a:rPr>
              <a:t>World’s </a:t>
            </a:r>
            <a:r>
              <a:rPr lang="en-US" b="1" i="1" dirty="0">
                <a:solidFill>
                  <a:schemeClr val="bg1"/>
                </a:solidFill>
              </a:rPr>
              <a:t>Top </a:t>
            </a:r>
            <a:r>
              <a:rPr lang="en-US" b="1" i="1" dirty="0">
                <a:solidFill>
                  <a:schemeClr val="bg1"/>
                </a:solidFill>
                <a:effectLst/>
              </a:rPr>
              <a:t>streaming services by subscribers, millions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3048E1B-2228-48D6-9B90-F5399D225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825" y="1435104"/>
            <a:ext cx="4490124" cy="404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282788-DF41-4C64-82E3-1F0B6DF1C07E}"/>
              </a:ext>
            </a:extLst>
          </p:cNvPr>
          <p:cNvSpPr/>
          <p:nvPr/>
        </p:nvSpPr>
        <p:spPr>
          <a:xfrm>
            <a:off x="11698514" y="7758856"/>
            <a:ext cx="35212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effectLst/>
                <a:latin typeface="Lato"/>
              </a:rPr>
              <a:t>In 2014 this figure stood at 90%, according to these Netflix stats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9BF7CFD-203E-4263-81E9-50ED5100D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3</a:t>
            </a:fld>
            <a:endParaRPr lang="en-US"/>
          </a:p>
        </p:txBody>
      </p:sp>
      <p:sp>
        <p:nvSpPr>
          <p:cNvPr id="14" name="Title 11">
            <a:extLst>
              <a:ext uri="{FF2B5EF4-FFF2-40B4-BE49-F238E27FC236}">
                <a16:creationId xmlns:a16="http://schemas.microsoft.com/office/drawing/2014/main" id="{DCE92FB4-E2D4-4E57-BC0A-3088DDA0591A}"/>
              </a:ext>
            </a:extLst>
          </p:cNvPr>
          <p:cNvSpPr txBox="1">
            <a:spLocks/>
          </p:cNvSpPr>
          <p:nvPr/>
        </p:nvSpPr>
        <p:spPr>
          <a:xfrm>
            <a:off x="170705" y="365125"/>
            <a:ext cx="11527809" cy="113849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+mn-lt"/>
              </a:rPr>
              <a:t>Why Netflix TV shows &amp; Movies?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24DA08-21FE-47A8-96A4-EE4E204E35F9}"/>
              </a:ext>
            </a:extLst>
          </p:cNvPr>
          <p:cNvSpPr/>
          <p:nvPr/>
        </p:nvSpPr>
        <p:spPr>
          <a:xfrm>
            <a:off x="7489592" y="5463274"/>
            <a:ext cx="46888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An over-the-top (OTT) media service is a media service offered directly to viewers via the Internet.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D8DD2F-5919-4A58-BAC6-847011D608AC}"/>
              </a:ext>
            </a:extLst>
          </p:cNvPr>
          <p:cNvSpPr/>
          <p:nvPr/>
        </p:nvSpPr>
        <p:spPr>
          <a:xfrm>
            <a:off x="7518620" y="1066736"/>
            <a:ext cx="3723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US Netflix market share, 2019 – 2023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88059F-034D-4B30-B792-1A35974B8591}"/>
              </a:ext>
            </a:extLst>
          </p:cNvPr>
          <p:cNvSpPr/>
          <p:nvPr/>
        </p:nvSpPr>
        <p:spPr>
          <a:xfrm>
            <a:off x="170705" y="4626610"/>
            <a:ext cx="7231804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AC322E"/>
                </a:solidFill>
              </a:rPr>
              <a:t>85% of Americans who spend money on digital video services are Netflix users.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(Source: </a:t>
            </a:r>
            <a:r>
              <a:rPr lang="en-US" sz="2400" i="1" u="sng" dirty="0">
                <a:hlinkClick r:id="rId5"/>
              </a:rPr>
              <a:t>Statista</a:t>
            </a:r>
            <a:r>
              <a:rPr lang="en-US" sz="2400" i="1" u="sng" dirty="0">
                <a:solidFill>
                  <a:schemeClr val="bg1"/>
                </a:solidFill>
              </a:rPr>
              <a:t>)</a:t>
            </a:r>
            <a:endParaRPr lang="en-US" sz="2400" i="1" dirty="0">
              <a:solidFill>
                <a:schemeClr val="bg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50% Netflix subscribers are Hulu subscribers also</a:t>
            </a:r>
          </a:p>
        </p:txBody>
      </p:sp>
    </p:spTree>
    <p:extLst>
      <p:ext uri="{BB962C8B-B14F-4D97-AF65-F5344CB8AC3E}">
        <p14:creationId xmlns:p14="http://schemas.microsoft.com/office/powerpoint/2010/main" val="2168731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A5B7CF-11FA-4128-8970-51152E14E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4</a:t>
            </a:fld>
            <a:endParaRPr lang="en-US"/>
          </a:p>
        </p:txBody>
      </p:sp>
      <p:pic>
        <p:nvPicPr>
          <p:cNvPr id="7170" name="Picture 2" descr="What is important in video streaming?">
            <a:extLst>
              <a:ext uri="{FF2B5EF4-FFF2-40B4-BE49-F238E27FC236}">
                <a16:creationId xmlns:a16="http://schemas.microsoft.com/office/drawing/2014/main" id="{B5ABA676-5F73-4E31-A51B-C823A99C2B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15"/>
          <a:stretch/>
        </p:blipFill>
        <p:spPr bwMode="auto">
          <a:xfrm>
            <a:off x="298669" y="1044121"/>
            <a:ext cx="7200530" cy="532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3FDD079-6E84-4BE3-9484-8518D7D7BE3A}"/>
              </a:ext>
            </a:extLst>
          </p:cNvPr>
          <p:cNvCxnSpPr>
            <a:cxnSpLocks/>
          </p:cNvCxnSpPr>
          <p:nvPr/>
        </p:nvCxnSpPr>
        <p:spPr>
          <a:xfrm flipH="1">
            <a:off x="6720117" y="1669143"/>
            <a:ext cx="1329111" cy="1132089"/>
          </a:xfrm>
          <a:prstGeom prst="straightConnector1">
            <a:avLst/>
          </a:prstGeom>
          <a:ln w="28575">
            <a:solidFill>
              <a:srgbClr val="AC322E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5B4B1F4-E068-4285-908E-8F245DFF0C3A}"/>
              </a:ext>
            </a:extLst>
          </p:cNvPr>
          <p:cNvSpPr/>
          <p:nvPr/>
        </p:nvSpPr>
        <p:spPr>
          <a:xfrm>
            <a:off x="2670627" y="2685143"/>
            <a:ext cx="4049488" cy="217687"/>
          </a:xfrm>
          <a:prstGeom prst="rect">
            <a:avLst/>
          </a:prstGeom>
          <a:noFill/>
          <a:ln w="22225">
            <a:solidFill>
              <a:srgbClr val="AC32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8142C7-97F2-4904-9B40-47FAD7204659}"/>
              </a:ext>
            </a:extLst>
          </p:cNvPr>
          <p:cNvSpPr/>
          <p:nvPr/>
        </p:nvSpPr>
        <p:spPr>
          <a:xfrm>
            <a:off x="8049228" y="1338108"/>
            <a:ext cx="3844103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AC322E"/>
                </a:solidFill>
                <a:latin typeface="Lato"/>
              </a:rPr>
              <a:t>Ease of use </a:t>
            </a:r>
            <a:r>
              <a:rPr lang="en-US" sz="2800" dirty="0">
                <a:solidFill>
                  <a:schemeClr val="bg1"/>
                </a:solidFill>
                <a:latin typeface="Lato"/>
              </a:rPr>
              <a:t>is an important attribute of video streaming to describe TV show or Movie to best associate with identifying genre &amp; rating</a:t>
            </a:r>
            <a:endParaRPr lang="en-US" sz="3200" dirty="0"/>
          </a:p>
        </p:txBody>
      </p:sp>
      <p:pic>
        <p:nvPicPr>
          <p:cNvPr id="9" name="Picture 2" descr="What is important in video streaming?">
            <a:extLst>
              <a:ext uri="{FF2B5EF4-FFF2-40B4-BE49-F238E27FC236}">
                <a16:creationId xmlns:a16="http://schemas.microsoft.com/office/drawing/2014/main" id="{DD1A2ADA-0D9B-439E-B732-4E88D060FA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828" r="50946" b="267"/>
          <a:stretch/>
        </p:blipFill>
        <p:spPr bwMode="auto">
          <a:xfrm>
            <a:off x="7688271" y="5603524"/>
            <a:ext cx="3156857" cy="76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C70D4ED7-B705-4CDB-8B18-909FBE8692E1}"/>
              </a:ext>
            </a:extLst>
          </p:cNvPr>
          <p:cNvSpPr txBox="1">
            <a:spLocks/>
          </p:cNvSpPr>
          <p:nvPr/>
        </p:nvSpPr>
        <p:spPr>
          <a:xfrm>
            <a:off x="170705" y="365125"/>
            <a:ext cx="11527809" cy="113849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Lato"/>
              </a:rPr>
              <a:t>Why is a TV Show / Movie description important?</a:t>
            </a:r>
          </a:p>
        </p:txBody>
      </p:sp>
    </p:spTree>
    <p:extLst>
      <p:ext uri="{BB962C8B-B14F-4D97-AF65-F5344CB8AC3E}">
        <p14:creationId xmlns:p14="http://schemas.microsoft.com/office/powerpoint/2010/main" val="395510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2FDFE4-C2A7-4516-AF4D-454B6626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6341B41A-088B-4A2C-ABA8-D09B59AC9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93" y="2079039"/>
            <a:ext cx="7395029" cy="3981939"/>
          </a:xfrm>
          <a:prstGeom prst="rect">
            <a:avLst/>
          </a:prstGeom>
        </p:spPr>
      </p:pic>
      <p:sp>
        <p:nvSpPr>
          <p:cNvPr id="9" name="Title 11">
            <a:extLst>
              <a:ext uri="{FF2B5EF4-FFF2-40B4-BE49-F238E27FC236}">
                <a16:creationId xmlns:a16="http://schemas.microsoft.com/office/drawing/2014/main" id="{EF382580-295D-4606-B511-22955BB9B581}"/>
              </a:ext>
            </a:extLst>
          </p:cNvPr>
          <p:cNvSpPr txBox="1">
            <a:spLocks/>
          </p:cNvSpPr>
          <p:nvPr/>
        </p:nvSpPr>
        <p:spPr>
          <a:xfrm>
            <a:off x="170705" y="365125"/>
            <a:ext cx="11527809" cy="7969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+mn-lt"/>
              </a:rPr>
              <a:t>Netflix TV shows vs Movies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B98B9C-4123-49B7-A7E9-A315021709E0}"/>
              </a:ext>
            </a:extLst>
          </p:cNvPr>
          <p:cNvGrpSpPr/>
          <p:nvPr/>
        </p:nvGrpSpPr>
        <p:grpSpPr>
          <a:xfrm>
            <a:off x="8357054" y="3079857"/>
            <a:ext cx="2612572" cy="2699919"/>
            <a:chOff x="8357055" y="2580025"/>
            <a:chExt cx="2612572" cy="2699919"/>
          </a:xfrm>
        </p:grpSpPr>
        <p:pic>
          <p:nvPicPr>
            <p:cNvPr id="7" name="Picture 6" descr="Chart, pie chart&#10;&#10;Description automatically generated">
              <a:extLst>
                <a:ext uri="{FF2B5EF4-FFF2-40B4-BE49-F238E27FC236}">
                  <a16:creationId xmlns:a16="http://schemas.microsoft.com/office/drawing/2014/main" id="{0208539A-1438-4D3A-94EA-4F3252A4D4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72" t="14370" r="29474" b="9252"/>
            <a:stretch/>
          </p:blipFill>
          <p:spPr>
            <a:xfrm>
              <a:off x="8357055" y="2580025"/>
              <a:ext cx="2612572" cy="269991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725B56F-4876-4022-BFBB-AAAAEA4614CE}"/>
                </a:ext>
              </a:extLst>
            </p:cNvPr>
            <p:cNvSpPr txBox="1"/>
            <p:nvPr/>
          </p:nvSpPr>
          <p:spPr>
            <a:xfrm>
              <a:off x="8972550" y="3123426"/>
              <a:ext cx="569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31.5%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643D068A-AF5E-417D-9074-D464D52C78F7}"/>
              </a:ext>
            </a:extLst>
          </p:cNvPr>
          <p:cNvSpPr/>
          <p:nvPr/>
        </p:nvSpPr>
        <p:spPr>
          <a:xfrm>
            <a:off x="312621" y="1479833"/>
            <a:ext cx="11566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"/>
              </a:rPr>
              <a:t>Netflix content added over the years: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E28DC1-FA2E-4888-AED1-1299A3DBF9E1}"/>
              </a:ext>
            </a:extLst>
          </p:cNvPr>
          <p:cNvSpPr/>
          <p:nvPr/>
        </p:nvSpPr>
        <p:spPr>
          <a:xfrm>
            <a:off x="8287596" y="2320836"/>
            <a:ext cx="27514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"/>
              </a:rPr>
              <a:t>Split of all Titles between Movies &amp; TV shows: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343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2FDFE4-C2A7-4516-AF4D-454B6626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9389" y="6310312"/>
            <a:ext cx="2743200" cy="365125"/>
          </a:xfrm>
        </p:spPr>
        <p:txBody>
          <a:bodyPr/>
          <a:lstStyle/>
          <a:p>
            <a:fld id="{C5C29BA6-2063-4E21-8EB4-93FCDE63A549}" type="slidenum">
              <a:rPr lang="en-US" smtClean="0"/>
              <a:t>6</a:t>
            </a:fld>
            <a:endParaRPr lang="en-US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EF382580-295D-4606-B511-22955BB9B581}"/>
              </a:ext>
            </a:extLst>
          </p:cNvPr>
          <p:cNvSpPr txBox="1">
            <a:spLocks/>
          </p:cNvSpPr>
          <p:nvPr/>
        </p:nvSpPr>
        <p:spPr>
          <a:xfrm>
            <a:off x="170705" y="365125"/>
            <a:ext cx="11527809" cy="113849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+mn-lt"/>
              </a:rPr>
              <a:t>Other Top Details of Netflix Titles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464FFE77-6474-4B73-9C38-54BD96AE0B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6" r="8080" b="4314"/>
          <a:stretch/>
        </p:blipFill>
        <p:spPr>
          <a:xfrm>
            <a:off x="330556" y="1153211"/>
            <a:ext cx="5600165" cy="2931494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B4E66E94-EAE9-4753-B2C1-BA2CAB03B8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5" r="8480" b="3292"/>
          <a:stretch/>
        </p:blipFill>
        <p:spPr>
          <a:xfrm>
            <a:off x="6242423" y="1120932"/>
            <a:ext cx="5600166" cy="2990850"/>
          </a:xfrm>
          <a:prstGeom prst="rect">
            <a:avLst/>
          </a:prstGeom>
        </p:spPr>
      </p:pic>
      <p:pic>
        <p:nvPicPr>
          <p:cNvPr id="4" name="Picture 3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9EF819B1-6C69-4BB3-BFA2-7A59FDCB56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3" r="6528" b="2883"/>
          <a:stretch/>
        </p:blipFill>
        <p:spPr>
          <a:xfrm>
            <a:off x="6590839" y="4214832"/>
            <a:ext cx="4903333" cy="253947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EC4DEE-39D8-48D4-A783-B034561A3BD7}"/>
              </a:ext>
            </a:extLst>
          </p:cNvPr>
          <p:cNvSpPr/>
          <p:nvPr/>
        </p:nvSpPr>
        <p:spPr>
          <a:xfrm>
            <a:off x="330556" y="4280821"/>
            <a:ext cx="560016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-apple-system"/>
              </a:rPr>
              <a:t>Will discuss ideas later (in future enhancement ideas) of how to add additional information to this data in the database</a:t>
            </a:r>
          </a:p>
          <a:p>
            <a:r>
              <a:rPr lang="en-US" sz="1000" dirty="0">
                <a:solidFill>
                  <a:schemeClr val="bg1"/>
                </a:solidFill>
                <a:latin typeface="-apple-system"/>
              </a:rPr>
              <a:t> </a:t>
            </a:r>
            <a:endParaRPr lang="en-US" dirty="0">
              <a:solidFill>
                <a:schemeClr val="bg1"/>
              </a:solidFill>
              <a:latin typeface="-apple-system"/>
            </a:endParaRPr>
          </a:p>
          <a:p>
            <a:pPr lvl="1"/>
            <a:r>
              <a:rPr lang="en-US" sz="2000" b="1" dirty="0">
                <a:solidFill>
                  <a:srgbClr val="AC322E"/>
                </a:solidFill>
                <a:latin typeface="-apple-system"/>
              </a:rPr>
              <a:t>This additional detail could improve the predictive capabilities of the current model</a:t>
            </a:r>
            <a:endParaRPr lang="en-US" sz="2000" b="1" dirty="0">
              <a:solidFill>
                <a:srgbClr val="AC32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741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2FDFE4-C2A7-4516-AF4D-454B6626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7</a:t>
            </a:fld>
            <a:endParaRPr lang="en-US"/>
          </a:p>
        </p:txBody>
      </p:sp>
      <p:sp>
        <p:nvSpPr>
          <p:cNvPr id="4" name="Title 11">
            <a:extLst>
              <a:ext uri="{FF2B5EF4-FFF2-40B4-BE49-F238E27FC236}">
                <a16:creationId xmlns:a16="http://schemas.microsoft.com/office/drawing/2014/main" id="{8CB52C0B-E9E7-4F83-89A9-3430C23E2838}"/>
              </a:ext>
            </a:extLst>
          </p:cNvPr>
          <p:cNvSpPr txBox="1">
            <a:spLocks/>
          </p:cNvSpPr>
          <p:nvPr/>
        </p:nvSpPr>
        <p:spPr>
          <a:xfrm>
            <a:off x="170705" y="365125"/>
            <a:ext cx="11527809" cy="113849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Lato"/>
              </a:rPr>
              <a:t>Netflix Title’s Rating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F0375128-A48E-461E-A0F8-3967BD1F8A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1" r="8206" b="6685"/>
          <a:stretch/>
        </p:blipFill>
        <p:spPr>
          <a:xfrm>
            <a:off x="258989" y="1372345"/>
            <a:ext cx="6200775" cy="37147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0D67E14-F426-4422-9BCA-E4FBC1EB77A3}"/>
              </a:ext>
            </a:extLst>
          </p:cNvPr>
          <p:cNvSpPr/>
          <p:nvPr/>
        </p:nvSpPr>
        <p:spPr>
          <a:xfrm>
            <a:off x="6533077" y="3779412"/>
            <a:ext cx="51192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AC322E"/>
                </a:solidFill>
                <a:effectLst/>
                <a:latin typeface="Slack-Lato"/>
              </a:rPr>
              <a:t>To improve predictive results</a:t>
            </a:r>
            <a:r>
              <a:rPr lang="en-US" b="1" dirty="0">
                <a:solidFill>
                  <a:srgbClr val="AC322E"/>
                </a:solidFill>
                <a:latin typeface="Slack-Lato"/>
              </a:rPr>
              <a:t>…</a:t>
            </a:r>
            <a:endParaRPr lang="en-US" b="1" i="0" dirty="0">
              <a:solidFill>
                <a:srgbClr val="AC322E"/>
              </a:solidFill>
              <a:effectLst/>
              <a:latin typeface="Slack-Lato"/>
            </a:endParaRPr>
          </a:p>
          <a:p>
            <a:r>
              <a:rPr lang="pt-BR" b="1" dirty="0" err="1">
                <a:solidFill>
                  <a:schemeClr val="bg1"/>
                </a:solidFill>
                <a:latin typeface="Slack-Lato"/>
              </a:rPr>
              <a:t>Grouped</a:t>
            </a:r>
            <a:r>
              <a:rPr lang="pt-BR" b="1" dirty="0">
                <a:solidFill>
                  <a:schemeClr val="bg1"/>
                </a:solidFill>
                <a:latin typeface="Slack-Lato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Slack-Lato"/>
              </a:rPr>
              <a:t>to</a:t>
            </a:r>
            <a:r>
              <a:rPr lang="pt-BR" b="1" dirty="0">
                <a:solidFill>
                  <a:schemeClr val="bg1"/>
                </a:solidFill>
                <a:latin typeface="Slack-Lato"/>
              </a:rPr>
              <a:t> 5 ratings = G, PG, PG-13, R, NC-17</a:t>
            </a:r>
            <a:endParaRPr lang="en-US" b="1" dirty="0">
              <a:solidFill>
                <a:schemeClr val="bg1"/>
              </a:solidFill>
              <a:latin typeface="Slack-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Grouped to G: ‘TV-Y7</a:t>
            </a:r>
            <a:r>
              <a:rPr lang="en-US" dirty="0">
                <a:solidFill>
                  <a:schemeClr val="bg1"/>
                </a:solidFill>
                <a:latin typeface="Slack-Lato"/>
              </a:rPr>
              <a:t>’ </a:t>
            </a:r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, ’TV-G</a:t>
            </a:r>
            <a:r>
              <a:rPr lang="en-US" dirty="0">
                <a:solidFill>
                  <a:schemeClr val="bg1"/>
                </a:solidFill>
                <a:latin typeface="Slack-Lato"/>
              </a:rPr>
              <a:t>’ </a:t>
            </a:r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, ’TV-Y</a:t>
            </a:r>
            <a:r>
              <a:rPr lang="en-US" dirty="0">
                <a:solidFill>
                  <a:schemeClr val="bg1"/>
                </a:solidFill>
                <a:latin typeface="Slack-Lato"/>
              </a:rPr>
              <a:t>’ </a:t>
            </a:r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, ’TV-Y7-FV</a:t>
            </a:r>
            <a:r>
              <a:rPr lang="en-US" dirty="0">
                <a:solidFill>
                  <a:schemeClr val="bg1"/>
                </a:solidFill>
                <a:latin typeface="Slack-Lato"/>
              </a:rPr>
              <a:t>’</a:t>
            </a:r>
            <a:endParaRPr lang="en-US" b="0" i="0" dirty="0">
              <a:solidFill>
                <a:schemeClr val="bg1"/>
              </a:solidFill>
              <a:effectLst/>
              <a:latin typeface="Slack-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Grouped to R: </a:t>
            </a:r>
            <a:r>
              <a:rPr lang="en-US" dirty="0">
                <a:solidFill>
                  <a:schemeClr val="bg1"/>
                </a:solidFill>
              </a:rPr>
              <a:t>'TV-MA’ &amp; 'R'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C1F4AD-C1B9-4B16-BE76-6754BE61F03D}"/>
              </a:ext>
            </a:extLst>
          </p:cNvPr>
          <p:cNvSpPr/>
          <p:nvPr/>
        </p:nvSpPr>
        <p:spPr>
          <a:xfrm>
            <a:off x="6548048" y="1664141"/>
            <a:ext cx="47745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There are a massive amounts of </a:t>
            </a:r>
            <a:r>
              <a:rPr lang="en-US" sz="2000" dirty="0">
                <a:solidFill>
                  <a:schemeClr val="bg1"/>
                </a:solidFill>
                <a:latin typeface="-apple-system"/>
              </a:rPr>
              <a:t>options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presented on Netflix…. </a:t>
            </a:r>
          </a:p>
          <a:p>
            <a:endParaRPr lang="en-US" sz="20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Our prediction model can help navigate towards the right rating for your TV show or movie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316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2FDFE4-C2A7-4516-AF4D-454B6626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8</a:t>
            </a:fld>
            <a:endParaRPr lang="en-US"/>
          </a:p>
        </p:txBody>
      </p:sp>
      <p:sp>
        <p:nvSpPr>
          <p:cNvPr id="4" name="Title 11">
            <a:extLst>
              <a:ext uri="{FF2B5EF4-FFF2-40B4-BE49-F238E27FC236}">
                <a16:creationId xmlns:a16="http://schemas.microsoft.com/office/drawing/2014/main" id="{8CB52C0B-E9E7-4F83-89A9-3430C23E2838}"/>
              </a:ext>
            </a:extLst>
          </p:cNvPr>
          <p:cNvSpPr txBox="1">
            <a:spLocks/>
          </p:cNvSpPr>
          <p:nvPr/>
        </p:nvSpPr>
        <p:spPr>
          <a:xfrm>
            <a:off x="170705" y="365125"/>
            <a:ext cx="11527809" cy="113849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Lato"/>
              </a:rPr>
              <a:t>Netflix Title’s OMBD Genre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2987B8E5-46F2-4C0D-B0C5-2D7E2BEAD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30" y="1472908"/>
            <a:ext cx="4914154" cy="491415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604D9FC-1AC8-4C7F-A5E9-2CD910B9567E}"/>
              </a:ext>
            </a:extLst>
          </p:cNvPr>
          <p:cNvSpPr/>
          <p:nvPr/>
        </p:nvSpPr>
        <p:spPr>
          <a:xfrm>
            <a:off x="5695950" y="2167235"/>
            <a:ext cx="52578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We found a total of </a:t>
            </a:r>
            <a:r>
              <a:rPr lang="en-US" sz="3200" b="1" dirty="0">
                <a:solidFill>
                  <a:srgbClr val="AC322E"/>
                </a:solidFill>
              </a:rPr>
              <a:t>28 genres </a:t>
            </a:r>
            <a:r>
              <a:rPr lang="en-US" sz="3200" dirty="0">
                <a:solidFill>
                  <a:schemeClr val="bg1"/>
                </a:solidFill>
              </a:rPr>
              <a:t>in this dataset to train against. 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The most common genre is Drama, which causes our predictions to be a bit unbalanced</a:t>
            </a:r>
          </a:p>
        </p:txBody>
      </p:sp>
    </p:spTree>
    <p:extLst>
      <p:ext uri="{BB962C8B-B14F-4D97-AF65-F5344CB8AC3E}">
        <p14:creationId xmlns:p14="http://schemas.microsoft.com/office/powerpoint/2010/main" val="1694610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7DEB81-DEB4-452A-9F7E-2A6F4CF60504}"/>
              </a:ext>
            </a:extLst>
          </p:cNvPr>
          <p:cNvSpPr/>
          <p:nvPr/>
        </p:nvSpPr>
        <p:spPr>
          <a:xfrm>
            <a:off x="0" y="4239483"/>
            <a:ext cx="12192000" cy="2618517"/>
          </a:xfrm>
          <a:prstGeom prst="rect">
            <a:avLst/>
          </a:prstGeom>
          <a:solidFill>
            <a:srgbClr val="1A1915"/>
          </a:solidFill>
          <a:ln>
            <a:solidFill>
              <a:srgbClr val="242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2D851A-49AB-4D2E-875A-64C5FF2CBE0E}"/>
              </a:ext>
            </a:extLst>
          </p:cNvPr>
          <p:cNvSpPr/>
          <p:nvPr/>
        </p:nvSpPr>
        <p:spPr>
          <a:xfrm>
            <a:off x="0" y="-34081"/>
            <a:ext cx="12192000" cy="4273563"/>
          </a:xfrm>
          <a:prstGeom prst="rect">
            <a:avLst/>
          </a:prstGeom>
          <a:solidFill>
            <a:srgbClr val="AC322E"/>
          </a:solidFill>
          <a:ln>
            <a:solidFill>
              <a:srgbClr val="242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909F4E-8E92-4341-8E0E-1AF10C24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74819"/>
            <a:ext cx="4826795" cy="28583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FFB6D-FFAF-4AB8-9C44-49CDCB11A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024" y="4414180"/>
            <a:ext cx="4830283" cy="159450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Detail behind the model</a:t>
            </a:r>
          </a:p>
        </p:txBody>
      </p:sp>
      <p:pic>
        <p:nvPicPr>
          <p:cNvPr id="4098" name="Picture 2" descr="The future (of Brain Health &amp; Enhancement) is already here — it's just not  very evenly distributed - SharpBrains">
            <a:extLst>
              <a:ext uri="{FF2B5EF4-FFF2-40B4-BE49-F238E27FC236}">
                <a16:creationId xmlns:a16="http://schemas.microsoft.com/office/drawing/2014/main" id="{8C72FF1C-DBD2-42C1-B317-741219F133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4" r="5957"/>
          <a:stretch/>
        </p:blipFill>
        <p:spPr bwMode="auto">
          <a:xfrm>
            <a:off x="6096000" y="841375"/>
            <a:ext cx="5260975" cy="4707593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noFill/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59236-8C4A-4BE3-A335-576DD283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7282" y="6123445"/>
            <a:ext cx="2635250" cy="533796"/>
          </a:xfrm>
        </p:spPr>
        <p:txBody>
          <a:bodyPr vert="horz" lIns="91440" tIns="45720" rIns="91440" bIns="45720" rtlCol="0" anchor="ctr"/>
          <a:lstStyle/>
          <a:p>
            <a:fld id="{C5C29BA6-2063-4E21-8EB4-93FCDE63A549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86A5CBB-E03B-4019-8BCD-78975D39E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94993204-9792-4E61-A83C-73D4379E2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13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789</TotalTime>
  <Words>837</Words>
  <Application>Microsoft Office PowerPoint</Application>
  <PresentationFormat>Widescreen</PresentationFormat>
  <Paragraphs>145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Lato</vt:lpstr>
      <vt:lpstr>Slack-Lato</vt:lpstr>
      <vt:lpstr>Office Theme</vt:lpstr>
      <vt:lpstr>PowerPoint Presentation</vt:lpstr>
      <vt:lpstr>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Machine Learning</vt:lpstr>
      <vt:lpstr>PowerPoint Presentation</vt:lpstr>
      <vt:lpstr>PowerPoint Presentation</vt:lpstr>
      <vt:lpstr>PowerPoint Presentation</vt:lpstr>
      <vt:lpstr>PowerPoint Presentation</vt:lpstr>
      <vt:lpstr>Demo Time!!</vt:lpstr>
      <vt:lpstr>Future Project Enhancement Ideas</vt:lpstr>
      <vt:lpstr>PowerPoint Presentation</vt:lpstr>
      <vt:lpstr>Netflix TV shows &amp; Movies - US vs International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Melanie.Nolker</dc:creator>
  <cp:lastModifiedBy>Melanie.Nolker</cp:lastModifiedBy>
  <cp:revision>47</cp:revision>
  <dcterms:created xsi:type="dcterms:W3CDTF">2021-04-18T14:17:38Z</dcterms:created>
  <dcterms:modified xsi:type="dcterms:W3CDTF">2021-04-20T02:37:32Z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2100cb5-3755-44fe-8e65-67539d7849f9_Enabled">
    <vt:lpwstr>true</vt:lpwstr>
  </property>
  <property fmtid="{D5CDD505-2E9C-101B-9397-08002B2CF9AE}" pid="3" name="MSIP_Label_32100cb5-3755-44fe-8e65-67539d7849f9_SetDate">
    <vt:lpwstr>2021-04-18T14:17:38Z</vt:lpwstr>
  </property>
  <property fmtid="{D5CDD505-2E9C-101B-9397-08002B2CF9AE}" pid="4" name="MSIP_Label_32100cb5-3755-44fe-8e65-67539d7849f9_Method">
    <vt:lpwstr>Standard</vt:lpwstr>
  </property>
  <property fmtid="{D5CDD505-2E9C-101B-9397-08002B2CF9AE}" pid="5" name="MSIP_Label_32100cb5-3755-44fe-8e65-67539d7849f9_Name">
    <vt:lpwstr>Internal Use Only</vt:lpwstr>
  </property>
  <property fmtid="{D5CDD505-2E9C-101B-9397-08002B2CF9AE}" pid="6" name="MSIP_Label_32100cb5-3755-44fe-8e65-67539d7849f9_SiteId">
    <vt:lpwstr>07420c3d-c141-4c67-b6f3-f448e5adb67b</vt:lpwstr>
  </property>
  <property fmtid="{D5CDD505-2E9C-101B-9397-08002B2CF9AE}" pid="7" name="MSIP_Label_32100cb5-3755-44fe-8e65-67539d7849f9_ActionId">
    <vt:lpwstr>e59aa47c-76aa-4898-8411-13c0da46f2cb</vt:lpwstr>
  </property>
  <property fmtid="{D5CDD505-2E9C-101B-9397-08002B2CF9AE}" pid="8" name="MSIP_Label_32100cb5-3755-44fe-8e65-67539d7849f9_ContentBits">
    <vt:lpwstr>0</vt:lpwstr>
  </property>
</Properties>
</file>