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5"/>
    <p:restoredTop sz="70779"/>
  </p:normalViewPr>
  <p:slideViewPr>
    <p:cSldViewPr snapToGrid="0">
      <p:cViewPr varScale="1">
        <p:scale>
          <a:sx n="84" d="100"/>
          <a:sy n="84" d="100"/>
        </p:scale>
        <p:origin x="174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6cca26e5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56cca26e5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968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6cca26e5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6cca26e5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 am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gonna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talk about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pca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Actually the plot shows all the components are really important selecting 6 components I can preserve something around 98% of the total variance of the data.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And in the scree plot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sorting the eigenvalues in descending order I decide to choose 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altLang="en-US" dirty="0"/>
              <a:t>那国家不按地理分按什么分啊</a:t>
            </a:r>
            <a:endParaRPr lang="en-US" altLang="zh-CN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altLang="en-US" dirty="0"/>
              <a:t>就是显示来自哪里的</a:t>
            </a:r>
            <a:r>
              <a:rPr lang="en-US" altLang="zh-CN" dirty="0"/>
              <a:t>project</a:t>
            </a:r>
            <a:r>
              <a:rPr lang="zh-CN" altLang="en-US" dirty="0"/>
              <a:t>啊 </a:t>
            </a:r>
            <a:endParaRPr lang="en-US" altLang="zh-CN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altLang="en-US" dirty="0"/>
              <a:t>很直观啊</a:t>
            </a:r>
            <a:endParaRPr lang="en-US" altLang="zh-CN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altLang="en-US" dirty="0"/>
              <a:t>可以看出哪里做项目的人多</a:t>
            </a:r>
            <a:endParaRPr lang="en-US" altLang="zh-CN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altLang="en-US" dirty="0"/>
              <a:t>以及哪里容易成功啊回头</a:t>
            </a:r>
            <a:r>
              <a:rPr lang="en-US" altLang="zh-CN" dirty="0"/>
              <a:t>project</a:t>
            </a:r>
            <a:r>
              <a:rPr lang="zh-CN" altLang="en-US" dirty="0"/>
              <a:t>再讨论吧</a:t>
            </a:r>
            <a:endParaRPr lang="en-US" altLang="zh-CN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24" name="Google Shape;24;p2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" name="Google Shape;27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50"/>
              <a:buFont typeface="Trebuchet MS"/>
              <a:buNone/>
              <a:defRPr sz="405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750"/>
              </a:spcBef>
              <a:spcAft>
                <a:spcPts val="0"/>
              </a:spcAft>
              <a:buSzPts val="108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75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>
            <a:spLocks noGrp="1"/>
          </p:cNvSpPr>
          <p:nvPr>
            <p:ph type="pic" idx="2"/>
          </p:nvPr>
        </p:nvSpPr>
        <p:spPr>
          <a:xfrm>
            <a:off x="508001" y="457200"/>
            <a:ext cx="6447501" cy="2884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>
            <a:off x="508001" y="4025504"/>
            <a:ext cx="6447500" cy="5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1"/>
          </p:nvPr>
        </p:nvSpPr>
        <p:spPr>
          <a:xfrm rot="5400000">
            <a:off x="2276462" y="-148019"/>
            <a:ext cx="2910580" cy="644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 rot="5400000">
            <a:off x="4495739" y="1937215"/>
            <a:ext cx="3938588" cy="97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 rot="5400000">
            <a:off x="1186264" y="-221063"/>
            <a:ext cx="3938588" cy="529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3138026" cy="2910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2"/>
          </p:nvPr>
        </p:nvSpPr>
        <p:spPr>
          <a:xfrm>
            <a:off x="3817477" y="1620442"/>
            <a:ext cx="3138026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2"/>
          </p:nvPr>
        </p:nvSpPr>
        <p:spPr>
          <a:xfrm>
            <a:off x="506809" y="2052934"/>
            <a:ext cx="3139217" cy="247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214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4"/>
          </p:nvPr>
        </p:nvSpPr>
        <p:spPr>
          <a:xfrm>
            <a:off x="3816288" y="2052934"/>
            <a:ext cx="3139213" cy="247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3570346" y="386193"/>
            <a:ext cx="3385156" cy="414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2"/>
          </p:nvPr>
        </p:nvSpPr>
        <p:spPr>
          <a:xfrm>
            <a:off x="508001" y="2082802"/>
            <a:ext cx="2890896" cy="193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9718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►"/>
              <a:defRPr sz="13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8956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81939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►"/>
              <a:defRPr sz="10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4319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ctrTitle"/>
          </p:nvPr>
        </p:nvSpPr>
        <p:spPr>
          <a:xfrm>
            <a:off x="-552659" y="463615"/>
            <a:ext cx="8655600" cy="931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None/>
            </a:pPr>
            <a:r>
              <a:rPr lang="en" sz="3200" b="1" dirty="0">
                <a:latin typeface="Times New Roman"/>
                <a:ea typeface="Times New Roman"/>
                <a:cs typeface="Times New Roman"/>
                <a:sym typeface="Times New Roman"/>
              </a:rPr>
              <a:t>Crowdfunding Successful Forecast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9"/>
          <p:cNvSpPr txBox="1">
            <a:spLocks noGrp="1"/>
          </p:cNvSpPr>
          <p:nvPr>
            <p:ph type="subTitle" idx="1"/>
          </p:nvPr>
        </p:nvSpPr>
        <p:spPr>
          <a:xfrm>
            <a:off x="-485159" y="2478714"/>
            <a:ext cx="8520600" cy="18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040"/>
              <a:buNone/>
            </a:pP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Multivariate Data Analysis Team 10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04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04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040"/>
              <a:buNone/>
            </a:pP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Instructor: Amirhossein </a:t>
            </a:r>
            <a:r>
              <a:rPr lang="en" sz="1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Gandomi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08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Chenkai</a:t>
            </a: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Hang, </a:t>
            </a:r>
            <a:r>
              <a:rPr lang="en" sz="1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Haihan</a:t>
            </a: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Hu, </a:t>
            </a:r>
            <a:r>
              <a:rPr lang="en" sz="1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Haodong</a:t>
            </a: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Zhao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>
            <a:spLocks noGrp="1"/>
          </p:cNvSpPr>
          <p:nvPr>
            <p:ph type="title"/>
          </p:nvPr>
        </p:nvSpPr>
        <p:spPr>
          <a:xfrm>
            <a:off x="343375" y="176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imes New Roman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Data Modeling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8"/>
          <p:cNvSpPr txBox="1">
            <a:spLocks noGrp="1"/>
          </p:cNvSpPr>
          <p:nvPr>
            <p:ph type="body" idx="1"/>
          </p:nvPr>
        </p:nvSpPr>
        <p:spPr>
          <a:xfrm>
            <a:off x="448475" y="812000"/>
            <a:ext cx="17595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Model Comparison: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448475" y="1366400"/>
            <a:ext cx="3039300" cy="27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Times New Roman"/>
              <a:buChar char="●"/>
            </a:pPr>
            <a:r>
              <a:rPr lang="en" sz="1300" dirty="0">
                <a:latin typeface="Times New Roman"/>
                <a:ea typeface="Times New Roman"/>
                <a:cs typeface="Times New Roman"/>
                <a:sym typeface="Times New Roman"/>
              </a:rPr>
              <a:t>Based on the accuracy, the Logistic Regression is the best model</a:t>
            </a: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Times New Roman"/>
              <a:buChar char="●"/>
            </a:pPr>
            <a:r>
              <a:rPr lang="en" sz="1300" dirty="0">
                <a:latin typeface="Times New Roman"/>
                <a:ea typeface="Times New Roman"/>
                <a:cs typeface="Times New Roman"/>
                <a:sym typeface="Times New Roman"/>
              </a:rPr>
              <a:t>By doing the ensemble method, the accuracy increased to 91%</a:t>
            </a: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0" name="Google Shape;2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775" y="748700"/>
            <a:ext cx="4268451" cy="317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4150" y="2240275"/>
            <a:ext cx="1799850" cy="8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311700" y="183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imes New Roman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Conclusions &amp; Future Scopes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9"/>
          <p:cNvSpPr txBox="1">
            <a:spLocks noGrp="1"/>
          </p:cNvSpPr>
          <p:nvPr>
            <p:ph type="body" idx="1"/>
          </p:nvPr>
        </p:nvSpPr>
        <p:spPr>
          <a:xfrm>
            <a:off x="311700" y="1181800"/>
            <a:ext cx="6507300" cy="3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Data Results: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 dirty="0">
                <a:latin typeface="Times New Roman"/>
                <a:ea typeface="Times New Roman"/>
                <a:cs typeface="Times New Roman"/>
                <a:sym typeface="Times New Roman"/>
              </a:rPr>
              <a:t>The K-Nearest-Neighbor model and the Logistic Regression model have a visibly high accuracy than the Linear Discriminant Analysis and Naive Bayes model</a:t>
            </a: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 dirty="0">
                <a:latin typeface="Times New Roman"/>
                <a:ea typeface="Times New Roman"/>
                <a:cs typeface="Times New Roman"/>
                <a:sym typeface="Times New Roman"/>
              </a:rPr>
              <a:t>The ensemble method is overall improving our existing model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Real World Application: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 dirty="0">
                <a:latin typeface="Times New Roman"/>
                <a:ea typeface="Times New Roman"/>
                <a:cs typeface="Times New Roman"/>
                <a:sym typeface="Times New Roman"/>
              </a:rPr>
              <a:t>We realize that several variables, such as number of videos showing in the project, have a high impact on whether the funding project would be successful</a:t>
            </a: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Font typeface="Times New Roman"/>
              <a:buChar char="●"/>
            </a:pPr>
            <a:r>
              <a:rPr lang="en" sz="1300" dirty="0">
                <a:latin typeface="Times New Roman"/>
                <a:ea typeface="Times New Roman"/>
                <a:cs typeface="Times New Roman"/>
                <a:sym typeface="Times New Roman"/>
              </a:rPr>
              <a:t>The category shows the funding project of Human Actions has the highest success rate, the country in East and Central Europe and Asia has the highest success rate</a:t>
            </a: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ctrTitle"/>
          </p:nvPr>
        </p:nvSpPr>
        <p:spPr>
          <a:xfrm>
            <a:off x="-607743" y="1422083"/>
            <a:ext cx="8655600" cy="931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None/>
            </a:pPr>
            <a:r>
              <a:rPr lang="en" sz="4800" b="1" dirty="0"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4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61C9AD9B-7152-F64E-8679-EBC1CC35A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934" y="3097925"/>
            <a:ext cx="2562066" cy="204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4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311700" y="168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imes New Roman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1"/>
          </p:nvPr>
        </p:nvSpPr>
        <p:spPr>
          <a:xfrm>
            <a:off x="311700" y="828025"/>
            <a:ext cx="4570800" cy="40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Motivation: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160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Kickstarter is the world’s largest funding platform with various funding projects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160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We want to use the classification technique to determine which funding would success based on the current process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Methods: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160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We use web mining methods to scrap over 2400 funding data from Kickstarter, and use machine learning to analyze the data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By exploring the data, we help people understand which features would lead a success in funding project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4300" y="1153075"/>
            <a:ext cx="2136900" cy="205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311700" y="167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imes New Roman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Data Processing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311700" y="681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Data Mining: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Raw Data scraped from KickStarter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700" y="1303663"/>
            <a:ext cx="7694625" cy="22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/>
        </p:nvSpPr>
        <p:spPr>
          <a:xfrm>
            <a:off x="311700" y="3810000"/>
            <a:ext cx="5618100" cy="11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>
                <a:latin typeface="Times New Roman"/>
                <a:ea typeface="Times New Roman"/>
                <a:cs typeface="Times New Roman"/>
                <a:sym typeface="Times New Roman"/>
              </a:rPr>
              <a:t>Issues:</a:t>
            </a:r>
            <a:endParaRPr sz="135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imes New Roman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Currencies are not Consistent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imes New Roman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The form of Time is not available to calculate  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311700" y="168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imes New Roman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Data Processing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2"/>
          <p:cNvSpPr txBox="1">
            <a:spLocks noGrp="1"/>
          </p:cNvSpPr>
          <p:nvPr>
            <p:ph type="body" idx="1"/>
          </p:nvPr>
        </p:nvSpPr>
        <p:spPr>
          <a:xfrm>
            <a:off x="311700" y="740800"/>
            <a:ext cx="690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Data Cleaning: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Cleaned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99" y="1406363"/>
            <a:ext cx="7361200" cy="208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/>
        </p:nvSpPr>
        <p:spPr>
          <a:xfrm>
            <a:off x="311700" y="3810000"/>
            <a:ext cx="6448500" cy="12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>
                <a:latin typeface="Times New Roman"/>
                <a:ea typeface="Times New Roman"/>
                <a:cs typeface="Times New Roman"/>
                <a:sym typeface="Times New Roman"/>
              </a:rPr>
              <a:t>Features:</a:t>
            </a:r>
            <a:endParaRPr sz="135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imes New Roman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We use six features, in yellow label, to run the analysis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imes New Roman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We categorize the “loc_country” and “cate_name” into two more specific categories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xfrm>
            <a:off x="311700" y="103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Detailed Categories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25" y="724675"/>
            <a:ext cx="3456501" cy="2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/>
        </p:nvSpPr>
        <p:spPr>
          <a:xfrm>
            <a:off x="4357050" y="1249100"/>
            <a:ext cx="2276100" cy="20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Times New Roman"/>
              <a:buChar char="●"/>
            </a:pPr>
            <a:r>
              <a:rPr lang="en-US" sz="1300" dirty="0">
                <a:latin typeface="Times New Roman"/>
                <a:ea typeface="Times New Roman"/>
                <a:cs typeface="Times New Roman"/>
                <a:sym typeface="Times New Roman"/>
              </a:rPr>
              <a:t>Gathered</a:t>
            </a:r>
            <a:r>
              <a:rPr lang="en" sz="1300" dirty="0">
                <a:latin typeface="Times New Roman"/>
                <a:ea typeface="Times New Roman"/>
                <a:cs typeface="Times New Roman"/>
                <a:sym typeface="Times New Roman"/>
              </a:rPr>
              <a:t> counties based on continents</a:t>
            </a: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525" y="2975100"/>
            <a:ext cx="1766400" cy="20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/>
        </p:nvSpPr>
        <p:spPr>
          <a:xfrm>
            <a:off x="4357049" y="3268400"/>
            <a:ext cx="2413027" cy="153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>
              <a:spcBef>
                <a:spcPts val="1000"/>
              </a:spcBef>
              <a:buClr>
                <a:schemeClr val="accent1"/>
              </a:buClr>
              <a:buSzPts val="1300"/>
              <a:buFont typeface="Times New Roman"/>
              <a:buChar char="●"/>
            </a:pPr>
            <a:r>
              <a:rPr lang="en-US" sz="1300" dirty="0">
                <a:latin typeface="Times New Roman"/>
                <a:cs typeface="Times New Roman"/>
              </a:rPr>
              <a:t>Gathered and categorized all of the </a:t>
            </a:r>
            <a:r>
              <a:rPr lang="en" sz="1300" dirty="0">
                <a:latin typeface="Times New Roman"/>
                <a:cs typeface="Times New Roman"/>
                <a:sym typeface="Times New Roman"/>
              </a:rPr>
              <a:t>145 </a:t>
            </a:r>
            <a:r>
              <a:rPr lang="en" sz="1300" dirty="0">
                <a:latin typeface="Times New Roman"/>
                <a:ea typeface="Times New Roman"/>
                <a:cs typeface="Times New Roman"/>
                <a:sym typeface="Times New Roman"/>
              </a:rPr>
              <a:t>categories </a:t>
            </a:r>
            <a:r>
              <a:rPr lang="en-US" sz="1300" dirty="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300" dirty="0">
                <a:latin typeface="Times New Roman"/>
                <a:ea typeface="Times New Roman"/>
                <a:cs typeface="Times New Roman"/>
                <a:sym typeface="Times New Roman"/>
              </a:rPr>
              <a:t>o 10 genres</a:t>
            </a: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>
            <a:spLocks noGrp="1"/>
          </p:cNvSpPr>
          <p:nvPr>
            <p:ph type="title"/>
          </p:nvPr>
        </p:nvSpPr>
        <p:spPr>
          <a:xfrm>
            <a:off x="311700" y="175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imes New Roman"/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PCA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25" y="817400"/>
            <a:ext cx="2711104" cy="204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325" y="2971750"/>
            <a:ext cx="2896724" cy="181191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4"/>
          <p:cNvSpPr txBox="1"/>
          <p:nvPr/>
        </p:nvSpPr>
        <p:spPr>
          <a:xfrm>
            <a:off x="3736450" y="868200"/>
            <a:ext cx="3150900" cy="3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</a:pPr>
            <a:endParaRPr lang="en"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Times New Roman"/>
              <a:buChar char="●"/>
            </a:pPr>
            <a:r>
              <a:rPr lang="en" sz="1300" dirty="0">
                <a:latin typeface="Times New Roman"/>
                <a:ea typeface="Times New Roman"/>
                <a:cs typeface="Times New Roman"/>
                <a:sym typeface="Times New Roman"/>
              </a:rPr>
              <a:t>The plot shows all the components are very important</a:t>
            </a: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605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</a:pPr>
            <a:endParaRPr lang="en"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6050" lvl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300"/>
            </a:pPr>
            <a:endParaRPr lang="en"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300"/>
              <a:buFont typeface="Times New Roman"/>
              <a:buChar char="●"/>
            </a:pPr>
            <a:r>
              <a:rPr lang="en" sz="1300" dirty="0">
                <a:latin typeface="Times New Roman"/>
                <a:ea typeface="Times New Roman"/>
                <a:cs typeface="Times New Roman"/>
                <a:sym typeface="Times New Roman"/>
              </a:rPr>
              <a:t>Scree plot</a:t>
            </a:r>
          </a:p>
          <a:p>
            <a:pPr marL="146050" lvl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300"/>
            </a:pP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>
            <a:spLocks noGrp="1"/>
          </p:cNvSpPr>
          <p:nvPr>
            <p:ph type="title"/>
          </p:nvPr>
        </p:nvSpPr>
        <p:spPr>
          <a:xfrm>
            <a:off x="311700" y="144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imes New Roman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Correlation Matrix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0" y="966400"/>
            <a:ext cx="4645076" cy="368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5"/>
          <p:cNvSpPr txBox="1"/>
          <p:nvPr/>
        </p:nvSpPr>
        <p:spPr>
          <a:xfrm>
            <a:off x="4902908" y="1711062"/>
            <a:ext cx="2237100" cy="26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Times New Roman"/>
              <a:buChar char="●"/>
            </a:pPr>
            <a:r>
              <a:rPr lang="en-US" sz="1300" dirty="0">
                <a:latin typeface="Times New Roman"/>
                <a:ea typeface="Times New Roman"/>
                <a:cs typeface="Times New Roman"/>
                <a:sym typeface="Times New Roman"/>
              </a:rPr>
              <a:t>Numerical variables</a:t>
            </a:r>
          </a:p>
          <a:p>
            <a:pPr marL="146050" lvl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</a:pP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11150">
              <a:spcBef>
                <a:spcPts val="1000"/>
              </a:spcBef>
              <a:buClr>
                <a:schemeClr val="accent1"/>
              </a:buClr>
              <a:buSzPts val="1300"/>
              <a:buFont typeface="Times New Roman"/>
              <a:buChar char="●"/>
            </a:pPr>
            <a:r>
              <a:rPr lang="en-US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Video_count</a:t>
            </a:r>
            <a:r>
              <a:rPr lang="en-US" sz="1300" dirty="0">
                <a:latin typeface="Times New Roman"/>
                <a:ea typeface="Times New Roman"/>
                <a:cs typeface="Times New Roman"/>
                <a:sym typeface="Times New Roman"/>
              </a:rPr>
              <a:t> is highly related to the success of the projects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title"/>
          </p:nvPr>
        </p:nvSpPr>
        <p:spPr>
          <a:xfrm>
            <a:off x="343375" y="176000"/>
            <a:ext cx="330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imes New Roman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50" y="1073337"/>
            <a:ext cx="3884049" cy="299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7775" y="1073337"/>
            <a:ext cx="3770926" cy="299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>
            <a:spLocks noGrp="1"/>
          </p:cNvSpPr>
          <p:nvPr>
            <p:ph type="title"/>
          </p:nvPr>
        </p:nvSpPr>
        <p:spPr>
          <a:xfrm>
            <a:off x="311700" y="239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imes New Roman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Data Modeling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25" y="1229575"/>
            <a:ext cx="3735900" cy="27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5525" y="1221175"/>
            <a:ext cx="3735900" cy="281327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7"/>
          <p:cNvSpPr txBox="1">
            <a:spLocks noGrp="1"/>
          </p:cNvSpPr>
          <p:nvPr>
            <p:ph type="body" idx="1"/>
          </p:nvPr>
        </p:nvSpPr>
        <p:spPr>
          <a:xfrm>
            <a:off x="438700" y="812000"/>
            <a:ext cx="16518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Applying Model: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507100" y="4026075"/>
            <a:ext cx="32247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Curve of, LDA, LR, KNN, and NB modeling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7"/>
          <p:cNvSpPr txBox="1"/>
          <p:nvPr/>
        </p:nvSpPr>
        <p:spPr>
          <a:xfrm>
            <a:off x="4406750" y="4026075"/>
            <a:ext cx="32247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dirty="0">
                <a:latin typeface="Times New Roman"/>
                <a:ea typeface="Times New Roman"/>
                <a:cs typeface="Times New Roman"/>
                <a:sym typeface="Times New Roman"/>
              </a:rPr>
              <a:t>Curve of </a:t>
            </a:r>
            <a:r>
              <a:rPr lang="en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ensembling</a:t>
            </a:r>
            <a:r>
              <a:rPr lang="en" sz="1300" dirty="0">
                <a:latin typeface="Times New Roman"/>
                <a:ea typeface="Times New Roman"/>
                <a:cs typeface="Times New Roman"/>
                <a:sym typeface="Times New Roman"/>
              </a:rPr>
              <a:t> the previous models</a:t>
            </a: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452</Words>
  <Application>Microsoft Macintosh PowerPoint</Application>
  <PresentationFormat>On-screen Show (16:9)</PresentationFormat>
  <Paragraphs>72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Noto Sans Symbols</vt:lpstr>
      <vt:lpstr>Arial</vt:lpstr>
      <vt:lpstr>Times New Roman</vt:lpstr>
      <vt:lpstr>Trebuchet MS</vt:lpstr>
      <vt:lpstr>Facet</vt:lpstr>
      <vt:lpstr>Crowdfunding Successful Forecast</vt:lpstr>
      <vt:lpstr>Introduction</vt:lpstr>
      <vt:lpstr>Data Processing</vt:lpstr>
      <vt:lpstr>Data Processing</vt:lpstr>
      <vt:lpstr>Detailed Categories</vt:lpstr>
      <vt:lpstr>PCA</vt:lpstr>
      <vt:lpstr>Correlation Matrix</vt:lpstr>
      <vt:lpstr>Data Visualization</vt:lpstr>
      <vt:lpstr>Data Modeling</vt:lpstr>
      <vt:lpstr>Data Modeling</vt:lpstr>
      <vt:lpstr>Conclusions &amp; Future Scopes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Crowdfunding Successful Forecast</dc:title>
  <cp:lastModifiedBy>Microsoft Office User</cp:lastModifiedBy>
  <cp:revision>12</cp:revision>
  <dcterms:modified xsi:type="dcterms:W3CDTF">2019-04-30T00:01:08Z</dcterms:modified>
</cp:coreProperties>
</file>