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59" r:id="rId2"/>
    <p:sldId id="260" r:id="rId3"/>
    <p:sldId id="281" r:id="rId4"/>
    <p:sldId id="261" r:id="rId5"/>
    <p:sldId id="276" r:id="rId6"/>
    <p:sldId id="275" r:id="rId7"/>
    <p:sldId id="277" r:id="rId8"/>
    <p:sldId id="262" r:id="rId9"/>
    <p:sldId id="28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9" r:id="rId23"/>
    <p:sldId id="274" r:id="rId24"/>
    <p:sldId id="280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33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7" autoAdjust="0"/>
    <p:restoredTop sz="90832" autoAdjust="0"/>
  </p:normalViewPr>
  <p:slideViewPr>
    <p:cSldViewPr snapToGrid="0" showGuides="1">
      <p:cViewPr varScale="1">
        <p:scale>
          <a:sx n="109" d="100"/>
          <a:sy n="109" d="100"/>
        </p:scale>
        <p:origin x="1805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99B2C-B27B-42BB-BEB4-F0156753B1C2}" type="datetimeFigureOut">
              <a:rPr lang="zh-CN" altLang="en-US" smtClean="0"/>
              <a:t>2022-12-03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F568D-D195-4063-8B21-5D57DD44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2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F568D-D195-4063-8B21-5D57DD4491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9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F568D-D195-4063-8B21-5D57DD4491E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4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C791512A-5398-8B1F-CBF3-27C9E412C89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3" name="Picture 8" descr="Expbanna">
              <a:extLst>
                <a:ext uri="{FF2B5EF4-FFF2-40B4-BE49-F238E27FC236}">
                  <a16:creationId xmlns:a16="http://schemas.microsoft.com/office/drawing/2014/main" id="{AA8CD1C5-E774-65E0-7EA0-58D7559C4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 descr="EXPHORSA">
              <a:extLst>
                <a:ext uri="{FF2B5EF4-FFF2-40B4-BE49-F238E27FC236}">
                  <a16:creationId xmlns:a16="http://schemas.microsoft.com/office/drawing/2014/main" id="{E590BD2D-F686-AA1D-0158-6D7273900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Picture 10" descr="EXPHORSA">
            <a:extLst>
              <a:ext uri="{FF2B5EF4-FFF2-40B4-BE49-F238E27FC236}">
                <a16:creationId xmlns:a16="http://schemas.microsoft.com/office/drawing/2014/main" id="{0D1A0124-391A-68F6-ACFC-8DCE40C0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0D7FB-B7BB-37D2-BCC3-3E760FADA2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4A9C590-038C-7AD3-3873-8D98702C85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B1172DF-FB54-21FC-68D7-2BC26A92CD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 anchorCtr="0"/>
          <a:lstStyle>
            <a:lvl1pPr>
              <a:defRPr/>
            </a:lvl1pPr>
          </a:lstStyle>
          <a:p>
            <a:fld id="{E31D2577-03C3-4059-B404-384D6581F3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41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BC0ED6-C328-A5A7-FD56-87B55B16F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36FF0F-1919-CB74-F5A9-45A76BF785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0B0E8A-7BEA-2837-5C05-936B2EA248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07856-6BE0-40FE-AC6E-14F09763F5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87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B25653-C1DE-3F87-4553-8EF7E23AB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5DA408-6820-B644-F481-97DCAC65F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A6C100-E1CF-E348-6AC3-518FE0D3C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326A5-BA6D-4011-AB6B-A8785B89CF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84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204475-E5A6-6A73-9589-51A9EF4633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22BE50-F616-7E6C-2E6F-E71A1EA231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3CD16D-F880-E57E-9709-F4728D5C4E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3BCD3-C022-439E-9D19-E8559D520B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17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B10BA3-85FF-A57C-7C60-D1CDCAF379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EB2781-2335-ADD6-FECC-47688F8DF7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693911-A994-53B0-FC4E-3B664B4904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1A5BC-C498-4029-BF19-2831D9BBDA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2CC39-A12D-5087-8FB8-8DDC47DCF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EE29-6CD3-5B66-9D97-B50F826930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29712-0F35-ADF3-4BB5-6D3500965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C5C6-43D9-4EA5-998E-21A7D398A89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55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71E7D95-3FA7-665E-038D-86C7E1E512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5E6AFA-0B24-A7A9-0C72-CE9DDC5C56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F1CCFB-D6C9-E32A-2B7A-45E87E12D2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744A5-D41A-45FC-BEC8-2FAA502ED5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06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22B3C9F-F7C9-B58E-29BA-A4174D6AFF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7EA9F4-0901-3F68-A8FB-414E76B656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AFDC32-2F28-1411-3F0C-7244794EC6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90A46-EEC8-4675-A55B-E56F47BCC6C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43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157A357-256D-F949-59C1-00C0032818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83C04DD-6B95-A63F-EB35-3095BE2B1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59A00F2-344B-E20E-7B3D-B353347231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7FCAB-FABD-4C7C-A656-C6F3FA1708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47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968B9-0D20-D7D5-5A59-38E184C65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D6B15-D9C4-84E2-CB2F-B3C22C9106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0F040-3A08-FCF6-22AB-8D35FA5B64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F402A-7D1E-4398-9400-11AB452B8E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83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24CD9-BC15-B69E-0FC6-AB8C3B6211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70797-6D59-E25B-EB4A-80B103CF74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D5C95B-C581-A22D-C4CE-D6B41945F5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7D003-74C7-4B4A-9CF1-E38463DA28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84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banna">
            <a:extLst>
              <a:ext uri="{FF2B5EF4-FFF2-40B4-BE49-F238E27FC236}">
                <a16:creationId xmlns:a16="http://schemas.microsoft.com/office/drawing/2014/main" id="{07192E5A-7062-CB36-225A-CA370216D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BE4E2246-D499-4AC0-1FD6-4346D4095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3E796BE-5509-45E8-87BD-6549C5EE8D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2E2D379-593F-43F6-820C-90A3AC6624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1490C49-E584-4035-AA77-99623C318D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7C8C9631-8A63-4238-A587-D5B11F2C21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31" name="Picture 7" descr="EXPHORSA">
            <a:extLst>
              <a:ext uri="{FF2B5EF4-FFF2-40B4-BE49-F238E27FC236}">
                <a16:creationId xmlns:a16="http://schemas.microsoft.com/office/drawing/2014/main" id="{A3131096-325D-6ED9-A7CF-2D89EEF4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>
            <a:extLst>
              <a:ext uri="{FF2B5EF4-FFF2-40B4-BE49-F238E27FC236}">
                <a16:creationId xmlns:a16="http://schemas.microsoft.com/office/drawing/2014/main" id="{1CD29E85-CA54-FC3A-3B2A-E2FABA9B8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6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png"/><Relationship Id="rId7" Type="http://schemas.openxmlformats.org/officeDocument/2006/relationships/image" Target="../media/image1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3.wmf"/><Relationship Id="rId3" Type="http://schemas.openxmlformats.org/officeDocument/2006/relationships/image" Target="../media/image4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5.wmf"/><Relationship Id="rId2" Type="http://schemas.openxmlformats.org/officeDocument/2006/relationships/image" Target="../media/image3.png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4.png"/><Relationship Id="rId21" Type="http://schemas.openxmlformats.org/officeDocument/2006/relationships/image" Target="../media/image35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3.wmf"/><Relationship Id="rId2" Type="http://schemas.openxmlformats.org/officeDocument/2006/relationships/image" Target="../media/image3.png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0.wmf"/><Relationship Id="rId5" Type="http://schemas.openxmlformats.org/officeDocument/2006/relationships/image" Target="../media/image26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C3BBF1C-45EB-4FB5-B019-87B653519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1438"/>
            <a:ext cx="8077200" cy="8366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§1.1       </a:t>
            </a:r>
            <a:r>
              <a:rPr lang="zh-CN" altLang="en-US" sz="40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五</a:t>
            </a:r>
            <a:r>
              <a:rPr lang="zh-CN" altLang="en-US" sz="40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 </a:t>
            </a:r>
            <a:r>
              <a:rPr lang="zh-CN" altLang="en-US" sz="40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子空间</a:t>
            </a:r>
            <a:r>
              <a:rPr lang="zh-CN" altLang="en-US" sz="40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40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Subspace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8BDDE01-085D-CE17-34CF-4201FFC7C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069975"/>
            <a:ext cx="8424863" cy="335756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CC6600"/>
                </a:solidFill>
                <a:ea typeface="楷体_GB2312" panose="02010609030101010101" pitchFamily="49" charset="-122"/>
              </a:rPr>
              <a:t>概述</a:t>
            </a:r>
            <a:r>
              <a:rPr lang="zh-CN" altLang="en-US" b="1" dirty="0">
                <a:solidFill>
                  <a:srgbClr val="CC6600"/>
                </a:solidFill>
              </a:rPr>
              <a:t>：</a:t>
            </a:r>
            <a:r>
              <a:rPr lang="zh-CN" altLang="en-US" b="1" dirty="0">
                <a:solidFill>
                  <a:srgbClr val="003300"/>
                </a:solidFill>
              </a:rPr>
              <a:t>线性空间</a:t>
            </a:r>
            <a:r>
              <a:rPr lang="en-US" altLang="zh-CN" b="1" dirty="0" err="1">
                <a:solidFill>
                  <a:srgbClr val="0033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</a:rPr>
              <a:t>(F)</a:t>
            </a:r>
            <a:r>
              <a:rPr lang="zh-CN" altLang="en-US" b="1" dirty="0">
                <a:solidFill>
                  <a:srgbClr val="003300"/>
                </a:solidFill>
              </a:rPr>
              <a:t>中，向量集合</a:t>
            </a:r>
            <a:r>
              <a:rPr lang="en-US" altLang="zh-CN" b="1" dirty="0">
                <a:solidFill>
                  <a:srgbClr val="003300"/>
                </a:solidFill>
              </a:rPr>
              <a:t>V</a:t>
            </a:r>
            <a:r>
              <a:rPr lang="zh-CN" altLang="en-US" b="1" dirty="0">
                <a:solidFill>
                  <a:srgbClr val="003300"/>
                </a:solidFill>
              </a:rPr>
              <a:t>的</a:t>
            </a:r>
            <a:r>
              <a:rPr lang="zh-CN" altLang="en-US" b="1" dirty="0">
                <a:solidFill>
                  <a:srgbClr val="0000FF"/>
                </a:solidFill>
              </a:rPr>
              <a:t>子集合</a:t>
            </a:r>
            <a:r>
              <a:rPr lang="zh-CN" altLang="en-US" b="1" dirty="0">
                <a:solidFill>
                  <a:srgbClr val="003300"/>
                </a:solidFill>
              </a:rPr>
              <a:t>可以有集合的运算和关系：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en-US" altLang="zh-CN" b="1" dirty="0">
                <a:solidFill>
                  <a:srgbClr val="003300"/>
                </a:solidFill>
              </a:rPr>
              <a:t>        W</a:t>
            </a:r>
            <a:r>
              <a:rPr lang="en-US" altLang="zh-CN" b="1" baseline="-30000" dirty="0">
                <a:solidFill>
                  <a:srgbClr val="003300"/>
                </a:solidFill>
              </a:rPr>
              <a:t>1 </a:t>
            </a:r>
            <a:r>
              <a:rPr lang="zh-CN" altLang="en-US" b="1" dirty="0">
                <a:solidFill>
                  <a:srgbClr val="003300"/>
                </a:solidFill>
              </a:rPr>
              <a:t>，</a:t>
            </a:r>
            <a:r>
              <a:rPr lang="en-US" altLang="zh-CN" b="1" dirty="0">
                <a:solidFill>
                  <a:srgbClr val="003300"/>
                </a:solidFill>
              </a:rPr>
              <a:t>W</a:t>
            </a:r>
            <a:r>
              <a:rPr lang="en-US" altLang="zh-CN" b="1" baseline="-30000" dirty="0">
                <a:solidFill>
                  <a:srgbClr val="003300"/>
                </a:solidFill>
              </a:rPr>
              <a:t>2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003300"/>
                </a:solidFill>
              </a:rPr>
              <a:t>V:  W</a:t>
            </a:r>
            <a:r>
              <a:rPr lang="en-US" altLang="zh-CN" b="1" baseline="-30000" dirty="0">
                <a:solidFill>
                  <a:srgbClr val="003300"/>
                </a:solidFill>
              </a:rPr>
              <a:t>1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</a:t>
            </a:r>
            <a:r>
              <a:rPr lang="en-US" altLang="zh-CN" b="1" dirty="0">
                <a:solidFill>
                  <a:srgbClr val="003300"/>
                </a:solidFill>
              </a:rPr>
              <a:t>W</a:t>
            </a:r>
            <a:r>
              <a:rPr lang="en-US" altLang="zh-CN" b="1" baseline="-30000" dirty="0">
                <a:solidFill>
                  <a:srgbClr val="003300"/>
                </a:solidFill>
              </a:rPr>
              <a:t>2</a:t>
            </a:r>
            <a:r>
              <a:rPr lang="en-US" altLang="zh-CN" b="1" dirty="0">
                <a:solidFill>
                  <a:srgbClr val="003300"/>
                </a:solidFill>
              </a:rPr>
              <a:t>， W</a:t>
            </a:r>
            <a:r>
              <a:rPr lang="en-US" altLang="zh-CN" b="1" baseline="-30000" dirty="0">
                <a:solidFill>
                  <a:srgbClr val="003300"/>
                </a:solidFill>
              </a:rPr>
              <a:t>1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</a:t>
            </a:r>
            <a:r>
              <a:rPr lang="en-US" altLang="zh-CN" b="1" dirty="0">
                <a:solidFill>
                  <a:srgbClr val="003300"/>
                </a:solidFill>
              </a:rPr>
              <a:t>W</a:t>
            </a:r>
            <a:r>
              <a:rPr lang="en-US" altLang="zh-CN" b="1" baseline="-30000" dirty="0">
                <a:solidFill>
                  <a:srgbClr val="003300"/>
                </a:solidFill>
              </a:rPr>
              <a:t>2</a:t>
            </a:r>
            <a:r>
              <a:rPr lang="en-US" altLang="zh-CN" b="1" dirty="0">
                <a:solidFill>
                  <a:srgbClr val="003300"/>
                </a:solidFill>
              </a:rPr>
              <a:t>，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CC6600"/>
                </a:solidFill>
                <a:ea typeface="楷体_GB2312" panose="02010609030101010101" pitchFamily="49" charset="-122"/>
              </a:rPr>
              <a:t>问题</a:t>
            </a:r>
            <a:r>
              <a:rPr lang="zh-CN" altLang="en-US" b="1" dirty="0">
                <a:solidFill>
                  <a:srgbClr val="CC6600"/>
                </a:solidFill>
              </a:rPr>
              <a:t>：</a:t>
            </a:r>
            <a:r>
              <a:rPr lang="zh-CN" altLang="en-US" b="1" dirty="0">
                <a:solidFill>
                  <a:srgbClr val="003300"/>
                </a:solidFill>
              </a:rPr>
              <a:t>这些关系或运算的结果是否仍然为线性空间 ？空间的分解（子空间表示）？</a:t>
            </a:r>
          </a:p>
        </p:txBody>
      </p:sp>
      <p:grpSp>
        <p:nvGrpSpPr>
          <p:cNvPr id="5148" name="Group 28">
            <a:extLst>
              <a:ext uri="{FF2B5EF4-FFF2-40B4-BE49-F238E27FC236}">
                <a16:creationId xmlns:a16="http://schemas.microsoft.com/office/drawing/2014/main" id="{30686E6D-1AF2-8930-5615-A8505DAC149E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4314825"/>
            <a:ext cx="4103688" cy="2200275"/>
            <a:chOff x="1474" y="2934"/>
            <a:chExt cx="2585" cy="1386"/>
          </a:xfrm>
        </p:grpSpPr>
        <p:sp>
          <p:nvSpPr>
            <p:cNvPr id="13317" name="Line 16">
              <a:extLst>
                <a:ext uri="{FF2B5EF4-FFF2-40B4-BE49-F238E27FC236}">
                  <a16:creationId xmlns:a16="http://schemas.microsoft.com/office/drawing/2014/main" id="{69DDD3C6-7FF8-639B-018B-9335F6AAF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" y="3005"/>
              <a:ext cx="0" cy="12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dirty="0"/>
            </a:p>
          </p:txBody>
        </p:sp>
        <p:sp>
          <p:nvSpPr>
            <p:cNvPr id="13318" name="Text Box 17">
              <a:extLst>
                <a:ext uri="{FF2B5EF4-FFF2-40B4-BE49-F238E27FC236}">
                  <a16:creationId xmlns:a16="http://schemas.microsoft.com/office/drawing/2014/main" id="{24677C79-4834-ACDF-AC87-CB84825DB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934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/>
                <a:t>x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13319" name="Line 21">
              <a:extLst>
                <a:ext uri="{FF2B5EF4-FFF2-40B4-BE49-F238E27FC236}">
                  <a16:creationId xmlns:a16="http://schemas.microsoft.com/office/drawing/2014/main" id="{07305215-8B4B-D2D7-FF19-751C2836A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4065"/>
              <a:ext cx="19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0" name="Text Box 22">
              <a:extLst>
                <a:ext uri="{FF2B5EF4-FFF2-40B4-BE49-F238E27FC236}">
                  <a16:creationId xmlns:a16="http://schemas.microsoft.com/office/drawing/2014/main" id="{0E9871A5-A0AF-67B2-0C1B-30A290268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3929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/>
                <a:t>x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13321" name="Text Box 23">
              <a:extLst>
                <a:ext uri="{FF2B5EF4-FFF2-40B4-BE49-F238E27FC236}">
                  <a16:creationId xmlns:a16="http://schemas.microsoft.com/office/drawing/2014/main" id="{2B29B0CB-699F-FEF1-F909-A41323E24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4032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/>
                <a:t>o</a:t>
              </a:r>
              <a:endParaRPr lang="en-US" altLang="zh-CN" sz="2400"/>
            </a:p>
          </p:txBody>
        </p:sp>
        <p:sp>
          <p:nvSpPr>
            <p:cNvPr id="13322" name="Text Box 37">
              <a:extLst>
                <a:ext uri="{FF2B5EF4-FFF2-40B4-BE49-F238E27FC236}">
                  <a16:creationId xmlns:a16="http://schemas.microsoft.com/office/drawing/2014/main" id="{43EB77F0-8D03-D568-6D54-4C29D06F0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976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/>
                <a:t>R</a:t>
              </a:r>
              <a:r>
                <a:rPr lang="en-US" altLang="zh-CN" sz="2400" baseline="30000"/>
                <a:t>2</a:t>
              </a:r>
            </a:p>
          </p:txBody>
        </p:sp>
        <p:sp>
          <p:nvSpPr>
            <p:cNvPr id="13323" name="Line 22">
              <a:extLst>
                <a:ext uri="{FF2B5EF4-FFF2-40B4-BE49-F238E27FC236}">
                  <a16:creationId xmlns:a16="http://schemas.microsoft.com/office/drawing/2014/main" id="{17390E8E-5261-03BD-40F2-A1F789E4A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475"/>
              <a:ext cx="104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" name="Line 23">
              <a:extLst>
                <a:ext uri="{FF2B5EF4-FFF2-40B4-BE49-F238E27FC236}">
                  <a16:creationId xmlns:a16="http://schemas.microsoft.com/office/drawing/2014/main" id="{FFDA78A1-3E84-7CD4-A8D7-2723B7B59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249"/>
              <a:ext cx="1225" cy="9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/>
            </a:p>
          </p:txBody>
        </p:sp>
        <p:sp>
          <p:nvSpPr>
            <p:cNvPr id="13325" name="Text Box 37">
              <a:extLst>
                <a:ext uri="{FF2B5EF4-FFF2-40B4-BE49-F238E27FC236}">
                  <a16:creationId xmlns:a16="http://schemas.microsoft.com/office/drawing/2014/main" id="{23ACB04C-3AB7-BDC5-76A1-1BE45145D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475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3C3CCE"/>
                  </a:solidFill>
                </a:rPr>
                <a:t>W</a:t>
              </a:r>
              <a:r>
                <a:rPr lang="en-US" altLang="zh-CN" sz="2400" baseline="-25000">
                  <a:solidFill>
                    <a:srgbClr val="3C3CCE"/>
                  </a:solidFill>
                </a:rPr>
                <a:t>2</a:t>
              </a:r>
            </a:p>
          </p:txBody>
        </p:sp>
        <p:sp>
          <p:nvSpPr>
            <p:cNvPr id="13326" name="Text Box 37">
              <a:extLst>
                <a:ext uri="{FF2B5EF4-FFF2-40B4-BE49-F238E27FC236}">
                  <a16:creationId xmlns:a16="http://schemas.microsoft.com/office/drawing/2014/main" id="{565E3A49-B1CF-2823-258B-ABD3182D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11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3C3CCE"/>
                  </a:solidFill>
                </a:rPr>
                <a:t>W</a:t>
              </a:r>
              <a:r>
                <a:rPr lang="en-US" altLang="zh-CN" sz="2400" baseline="-25000">
                  <a:solidFill>
                    <a:srgbClr val="3C3CCE"/>
                  </a:solidFill>
                </a:rPr>
                <a:t>1</a:t>
              </a:r>
            </a:p>
          </p:txBody>
        </p:sp>
        <p:sp>
          <p:nvSpPr>
            <p:cNvPr id="13327" name="Text Box 37">
              <a:extLst>
                <a:ext uri="{FF2B5EF4-FFF2-40B4-BE49-F238E27FC236}">
                  <a16:creationId xmlns:a16="http://schemas.microsoft.com/office/drawing/2014/main" id="{8BE423FA-5A08-F2C5-E4CB-1B7DF52FE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976"/>
              <a:ext cx="3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 dirty="0">
                  <a:solidFill>
                    <a:srgbClr val="3C3CCE"/>
                  </a:solidFill>
                </a:rPr>
                <a:t>W</a:t>
              </a:r>
              <a:r>
                <a:rPr lang="en-US" altLang="zh-CN" sz="2400" baseline="-25000" dirty="0">
                  <a:solidFill>
                    <a:srgbClr val="3C3CCE"/>
                  </a:solidFill>
                </a:rPr>
                <a:t>4</a:t>
              </a:r>
            </a:p>
          </p:txBody>
        </p:sp>
        <p:sp>
          <p:nvSpPr>
            <p:cNvPr id="13328" name="Text Box 37">
              <a:extLst>
                <a:ext uri="{FF2B5EF4-FFF2-40B4-BE49-F238E27FC236}">
                  <a16:creationId xmlns:a16="http://schemas.microsoft.com/office/drawing/2014/main" id="{10C4EEFB-509A-EE65-7317-FEE6BA9BB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748"/>
              <a:ext cx="3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3C3CCE"/>
                  </a:solidFill>
                </a:rPr>
                <a:t>W</a:t>
              </a:r>
              <a:r>
                <a:rPr lang="en-US" altLang="zh-CN" sz="2400" baseline="-25000">
                  <a:solidFill>
                    <a:srgbClr val="3C3CCE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C2431971-6F4B-9353-0953-1DD987F19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20574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CC6600"/>
                </a:solidFill>
              </a:rPr>
              <a:t>例17</a:t>
            </a:r>
            <a:r>
              <a:rPr lang="zh-CN" altLang="en-US" b="1"/>
              <a:t> 设</a:t>
            </a:r>
            <a:r>
              <a:rPr lang="en-US" altLang="zh-CN" b="1"/>
              <a:t>R</a:t>
            </a:r>
            <a:r>
              <a:rPr lang="en-US" altLang="zh-CN" b="1" baseline="30000"/>
              <a:t>3</a:t>
            </a:r>
            <a:r>
              <a:rPr lang="zh-CN" altLang="en-US" b="1"/>
              <a:t>中的子空间</a:t>
            </a:r>
            <a:r>
              <a:rPr lang="en-US" altLang="zh-CN" b="1"/>
              <a:t>W</a:t>
            </a:r>
            <a:r>
              <a:rPr lang="en-US" altLang="zh-CN" b="1" baseline="-30000"/>
              <a:t>1</a:t>
            </a:r>
            <a:r>
              <a:rPr lang="en-US" altLang="zh-CN" b="1"/>
              <a:t>=L{e</a:t>
            </a:r>
            <a:r>
              <a:rPr lang="en-US" altLang="zh-CN" b="1" baseline="-30000"/>
              <a:t>1</a:t>
            </a:r>
            <a:r>
              <a:rPr lang="en-US" altLang="zh-CN" b="1"/>
              <a:t>}，W</a:t>
            </a:r>
            <a:r>
              <a:rPr lang="en-US" altLang="zh-CN" b="1" baseline="-30000"/>
              <a:t>2</a:t>
            </a:r>
            <a:r>
              <a:rPr lang="en-US" altLang="zh-CN" b="1"/>
              <a:t>=L{e</a:t>
            </a:r>
            <a:r>
              <a:rPr lang="en-US" altLang="zh-CN" b="1" baseline="-30000"/>
              <a:t>2</a:t>
            </a:r>
            <a:r>
              <a:rPr lang="en-US" altLang="zh-CN" b="1"/>
              <a:t>} </a:t>
            </a:r>
          </a:p>
          <a:p>
            <a:pPr lvl="1" eaLnBrk="1" hangingPunct="1"/>
            <a:r>
              <a:rPr lang="zh-CN" altLang="en-US" b="1"/>
              <a:t>  求和空间</a:t>
            </a:r>
            <a:r>
              <a:rPr lang="en-US" altLang="zh-CN" b="1"/>
              <a:t>W</a:t>
            </a:r>
            <a:r>
              <a:rPr lang="en-US" altLang="zh-CN" b="1" baseline="-30000"/>
              <a:t>1</a:t>
            </a:r>
            <a:r>
              <a:rPr lang="en-US" altLang="zh-CN" b="1"/>
              <a:t>＋W</a:t>
            </a:r>
            <a:r>
              <a:rPr lang="en-US" altLang="zh-CN" b="1" baseline="-30000"/>
              <a:t>2</a:t>
            </a:r>
            <a:r>
              <a:rPr lang="en-US" altLang="zh-CN" b="1"/>
              <a:t>。</a:t>
            </a:r>
          </a:p>
          <a:p>
            <a:pPr lvl="1" eaLnBrk="1" hangingPunct="1"/>
            <a:r>
              <a:rPr lang="en-US" altLang="zh-CN" b="1"/>
              <a:t>  </a:t>
            </a:r>
            <a:r>
              <a:rPr lang="zh-CN" altLang="en-US" b="1"/>
              <a:t>比较：集合</a:t>
            </a:r>
            <a:r>
              <a:rPr lang="en-US" altLang="zh-CN" b="1"/>
              <a:t>W</a:t>
            </a:r>
            <a:r>
              <a:rPr lang="en-US" altLang="zh-CN" b="1" baseline="-30000"/>
              <a:t>1</a:t>
            </a:r>
            <a:r>
              <a:rPr lang="en-US" altLang="zh-CN" b="1">
                <a:sym typeface="Symbol" panose="05050102010706020507" pitchFamily="18" charset="2"/>
              </a:rPr>
              <a:t></a:t>
            </a:r>
            <a:r>
              <a:rPr lang="en-US" altLang="zh-CN" b="1"/>
              <a:t>W</a:t>
            </a:r>
            <a:r>
              <a:rPr lang="en-US" altLang="zh-CN" b="1" baseline="-30000"/>
              <a:t>2</a:t>
            </a:r>
            <a:r>
              <a:rPr lang="zh-CN" altLang="en-US" b="1"/>
              <a:t>和集合</a:t>
            </a:r>
            <a:r>
              <a:rPr lang="en-US" altLang="zh-CN" b="1"/>
              <a:t>W</a:t>
            </a:r>
            <a:r>
              <a:rPr lang="en-US" altLang="zh-CN" b="1" baseline="-30000"/>
              <a:t>1</a:t>
            </a:r>
            <a:r>
              <a:rPr lang="en-US" altLang="zh-CN" b="1"/>
              <a:t>＋W</a:t>
            </a:r>
            <a:r>
              <a:rPr lang="en-US" altLang="zh-CN" b="1" baseline="-30000"/>
              <a:t>2</a:t>
            </a:r>
            <a:r>
              <a:rPr lang="en-US" altLang="zh-CN" b="1"/>
              <a:t>。 </a:t>
            </a:r>
          </a:p>
          <a:p>
            <a:pPr lvl="1" eaLnBrk="1" hangingPunct="1"/>
            <a:endParaRPr lang="zh-CN" altLang="en-US" b="1"/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AD696C5C-9F7E-1DD3-1E72-B9241E1D6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644900"/>
            <a:ext cx="8686800" cy="2271713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如果         </a:t>
            </a:r>
            <a:r>
              <a:rPr lang="en-US" altLang="zh-CN" sz="2800" b="1">
                <a:solidFill>
                  <a:schemeClr val="bg1"/>
                </a:solidFill>
              </a:rPr>
              <a:t> W</a:t>
            </a:r>
            <a:r>
              <a:rPr lang="en-US" altLang="zh-CN" sz="2800" b="1" baseline="-30000">
                <a:solidFill>
                  <a:schemeClr val="bg1"/>
                </a:solidFill>
              </a:rPr>
              <a:t>1 </a:t>
            </a:r>
            <a:r>
              <a:rPr lang="en-US" altLang="zh-CN" sz="2800" b="1">
                <a:solidFill>
                  <a:schemeClr val="bg1"/>
                </a:solidFill>
              </a:rPr>
              <a:t>= L{ </a:t>
            </a:r>
            <a:r>
              <a:rPr lang="en-US" altLang="zh-CN" sz="2800" b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baseline="-30000">
                <a:solidFill>
                  <a:schemeClr val="bg1"/>
                </a:solidFill>
              </a:rPr>
              <a:t>1</a:t>
            </a:r>
            <a:r>
              <a:rPr lang="en-US" altLang="zh-CN" sz="2800" b="1">
                <a:solidFill>
                  <a:schemeClr val="bg1"/>
                </a:solidFill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baseline="-30000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，…，</a:t>
            </a:r>
            <a:r>
              <a:rPr lang="en-US" altLang="zh-CN" sz="2800" b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i="1" baseline="-30000">
                <a:solidFill>
                  <a:schemeClr val="bg1"/>
                </a:solidFill>
              </a:rPr>
              <a:t>m </a:t>
            </a:r>
            <a:r>
              <a:rPr lang="en-US" altLang="zh-CN" sz="2800" b="1">
                <a:solidFill>
                  <a:schemeClr val="bg1"/>
                </a:solidFill>
              </a:rPr>
              <a:t>}，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                   W</a:t>
            </a:r>
            <a:r>
              <a:rPr lang="en-US" altLang="zh-CN" sz="2800" b="1" baseline="-30000">
                <a:solidFill>
                  <a:schemeClr val="bg1"/>
                </a:solidFill>
              </a:rPr>
              <a:t>2 </a:t>
            </a:r>
            <a:r>
              <a:rPr lang="en-US" altLang="zh-CN" sz="2800" b="1">
                <a:solidFill>
                  <a:schemeClr val="bg1"/>
                </a:solidFill>
              </a:rPr>
              <a:t>= L{ </a:t>
            </a:r>
            <a:r>
              <a:rPr lang="en-US" altLang="zh-CN" sz="2800" b="1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baseline="-30000">
                <a:solidFill>
                  <a:schemeClr val="bg1"/>
                </a:solidFill>
              </a:rPr>
              <a:t>1</a:t>
            </a:r>
            <a:r>
              <a:rPr lang="en-US" altLang="zh-CN" sz="2800" b="1">
                <a:solidFill>
                  <a:schemeClr val="bg1"/>
                </a:solidFill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baseline="-30000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，…，</a:t>
            </a:r>
            <a:r>
              <a:rPr lang="en-US" altLang="zh-CN" sz="2800" b="1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i="1" baseline="-30000">
                <a:solidFill>
                  <a:schemeClr val="bg1"/>
                </a:solidFill>
              </a:rPr>
              <a:t>k </a:t>
            </a:r>
            <a:r>
              <a:rPr lang="en-US" altLang="zh-CN" sz="2800" b="1">
                <a:solidFill>
                  <a:schemeClr val="bg1"/>
                </a:solidFill>
              </a:rPr>
              <a:t>}，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则  </a:t>
            </a:r>
            <a:r>
              <a:rPr lang="en-US" altLang="zh-CN" sz="2800" b="1">
                <a:solidFill>
                  <a:schemeClr val="bg1"/>
                </a:solidFill>
              </a:rPr>
              <a:t>W</a:t>
            </a:r>
            <a:r>
              <a:rPr lang="en-US" altLang="zh-CN" sz="2800" b="1" baseline="-30000">
                <a:solidFill>
                  <a:schemeClr val="bg1"/>
                </a:solidFill>
              </a:rPr>
              <a:t>1</a:t>
            </a:r>
            <a:r>
              <a:rPr lang="en-US" altLang="zh-CN" sz="2800" b="1">
                <a:solidFill>
                  <a:schemeClr val="bg1"/>
                </a:solidFill>
              </a:rPr>
              <a:t>＋W</a:t>
            </a:r>
            <a:r>
              <a:rPr lang="en-US" altLang="zh-CN" sz="2800" b="1" baseline="-30000">
                <a:solidFill>
                  <a:schemeClr val="bg1"/>
                </a:solidFill>
              </a:rPr>
              <a:t>2 </a:t>
            </a:r>
            <a:r>
              <a:rPr lang="en-US" altLang="zh-CN" sz="2800" b="1">
                <a:solidFill>
                  <a:schemeClr val="bg1"/>
                </a:solidFill>
              </a:rPr>
              <a:t>= L{ </a:t>
            </a:r>
            <a:r>
              <a:rPr lang="en-US" altLang="zh-CN" sz="2800" b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baseline="-30000">
                <a:solidFill>
                  <a:schemeClr val="bg1"/>
                </a:solidFill>
              </a:rPr>
              <a:t>1</a:t>
            </a:r>
            <a:r>
              <a:rPr lang="en-US" altLang="zh-CN" sz="2800" b="1">
                <a:solidFill>
                  <a:schemeClr val="bg1"/>
                </a:solidFill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baseline="-30000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，…，</a:t>
            </a:r>
            <a:r>
              <a:rPr lang="en-US" altLang="zh-CN" sz="2800" b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i="1" baseline="-30000">
                <a:solidFill>
                  <a:schemeClr val="bg1"/>
                </a:solidFill>
              </a:rPr>
              <a:t>m</a:t>
            </a:r>
            <a:r>
              <a:rPr lang="en-US" altLang="zh-CN" sz="2800" b="1">
                <a:solidFill>
                  <a:schemeClr val="bg1"/>
                </a:solidFill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baseline="-30000">
                <a:solidFill>
                  <a:schemeClr val="bg1"/>
                </a:solidFill>
              </a:rPr>
              <a:t>1</a:t>
            </a:r>
            <a:r>
              <a:rPr lang="en-US" altLang="zh-CN" sz="2800" b="1">
                <a:solidFill>
                  <a:schemeClr val="bg1"/>
                </a:solidFill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baseline="-30000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，…，</a:t>
            </a:r>
            <a:r>
              <a:rPr lang="en-US" altLang="zh-CN" sz="2800" b="1">
                <a:solidFill>
                  <a:schemeClr val="bg1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i="1" baseline="-30000">
                <a:solidFill>
                  <a:schemeClr val="bg1"/>
                </a:solidFill>
              </a:rPr>
              <a:t>k</a:t>
            </a:r>
            <a:r>
              <a:rPr lang="en-US" altLang="zh-CN" sz="2800" b="1">
                <a:solidFill>
                  <a:schemeClr val="bg1"/>
                </a:solidFill>
              </a:rPr>
              <a:t> }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 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7653" name="AutoShape 5">
            <a:extLst>
              <a:ext uri="{FF2B5EF4-FFF2-40B4-BE49-F238E27FC236}">
                <a16:creationId xmlns:a16="http://schemas.microsoft.com/office/drawing/2014/main" id="{99D68EE7-6611-A504-3A5D-727F71528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9241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autoUpdateAnimBg="0"/>
      <p:bldP spid="27652" grpId="0" animBg="1" autoUpdateAnimBg="0"/>
      <p:bldP spid="2765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7629AE2-4E0B-48F3-A158-CAF748116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88913"/>
            <a:ext cx="5534025" cy="86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、</a:t>
            </a:r>
            <a:r>
              <a:rPr lang="zh-CN" altLang="en-US" sz="36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维数公式</a:t>
            </a:r>
            <a:r>
              <a:rPr lang="zh-CN" altLang="en-US" b="1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6BF40CD-C187-B777-288B-5FA4E38DF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19050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CC6600"/>
                </a:solidFill>
                <a:ea typeface="楷体_GB2312" panose="02010609030101010101" pitchFamily="49" charset="-122"/>
              </a:rPr>
              <a:t>子空间的包含关系</a:t>
            </a:r>
            <a:r>
              <a:rPr lang="zh-CN" altLang="en-US" sz="3600" b="1">
                <a:solidFill>
                  <a:srgbClr val="000000"/>
                </a:solidFill>
                <a:ea typeface="楷体_GB2312" panose="02010609030101010101" pitchFamily="49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sz="3600" b="1">
                <a:solidFill>
                  <a:srgbClr val="000000"/>
                </a:solidFill>
              </a:rPr>
              <a:t>   </a:t>
            </a:r>
            <a:r>
              <a:rPr lang="zh-CN" altLang="en-US" sz="3600" b="1"/>
              <a:t> </a:t>
            </a:r>
            <a:endParaRPr lang="zh-CN" altLang="en-US" sz="3600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96597A94-7772-CFA6-9306-C5D4402AE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828800"/>
          <a:ext cx="6570663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800" imgH="457200" progId="Equation.DSMT4">
                  <p:embed/>
                </p:oleObj>
              </mc:Choice>
              <mc:Fallback>
                <p:oleObj name="Equation" r:id="rId2" imgW="20828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28800"/>
                        <a:ext cx="6570663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>
            <a:extLst>
              <a:ext uri="{FF2B5EF4-FFF2-40B4-BE49-F238E27FC236}">
                <a16:creationId xmlns:a16="http://schemas.microsoft.com/office/drawing/2014/main" id="{B3C01D21-C069-4A55-A4CB-E5C01F5D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81400"/>
            <a:ext cx="84582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003300"/>
                </a:solidFill>
                <a:sym typeface="Symbol" panose="05050102010706020507" pitchFamily="18" charset="2"/>
              </a:rPr>
              <a:t>dim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W</a:t>
            </a:r>
            <a:r>
              <a:rPr lang="en-US" altLang="zh-CN" sz="2800" b="1" baseline="-30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W</a:t>
            </a:r>
            <a:r>
              <a:rPr lang="en-US" altLang="zh-CN" sz="2800" b="1" baseline="-30000">
                <a:solidFill>
                  <a:srgbClr val="000000"/>
                </a:solidFill>
                <a:sym typeface="Symbol" panose="05050102010706020507" pitchFamily="18" charset="2"/>
              </a:rPr>
              <a:t>2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 </a:t>
            </a:r>
            <a:r>
              <a:rPr lang="en-US" altLang="zh-CN" sz="2800" b="1" i="1">
                <a:solidFill>
                  <a:srgbClr val="003300"/>
                </a:solidFill>
                <a:sym typeface="Symbol" panose="05050102010706020507" pitchFamily="18" charset="2"/>
              </a:rPr>
              <a:t>dim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 W</a:t>
            </a:r>
            <a:r>
              <a:rPr lang="en-US" altLang="zh-CN" sz="2800" b="1" i="1" baseline="-30000">
                <a:solidFill>
                  <a:srgbClr val="000000"/>
                </a:solidFill>
                <a:sym typeface="Symbol" panose="05050102010706020507" pitchFamily="18" charset="2"/>
              </a:rPr>
              <a:t>i 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 </a:t>
            </a:r>
            <a:r>
              <a:rPr lang="en-US" altLang="zh-CN" sz="2800" b="1" i="1">
                <a:solidFill>
                  <a:srgbClr val="003300"/>
                </a:solidFill>
                <a:sym typeface="Symbol" panose="05050102010706020507" pitchFamily="18" charset="2"/>
              </a:rPr>
              <a:t>dim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W</a:t>
            </a:r>
            <a:r>
              <a:rPr lang="en-US" altLang="zh-CN" sz="2800" b="1" baseline="-30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＋W</a:t>
            </a:r>
            <a:r>
              <a:rPr lang="en-US" altLang="zh-CN" sz="2800" b="1" baseline="-30000">
                <a:solidFill>
                  <a:srgbClr val="000000"/>
                </a:solidFill>
                <a:sym typeface="Symbol" panose="05050102010706020507" pitchFamily="18" charset="2"/>
              </a:rPr>
              <a:t>2  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  </a:t>
            </a:r>
            <a:r>
              <a:rPr lang="en-US" altLang="zh-CN" sz="2800" b="1" i="1">
                <a:solidFill>
                  <a:srgbClr val="003300"/>
                </a:solidFill>
                <a:sym typeface="Symbol" panose="05050102010706020507" pitchFamily="18" charset="2"/>
              </a:rPr>
              <a:t>dim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b="1" i="1" baseline="-30000">
                <a:solidFill>
                  <a:srgbClr val="0033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(F)。</a:t>
            </a:r>
            <a:endParaRPr lang="en-US" altLang="zh-CN" sz="2800">
              <a:solidFill>
                <a:srgbClr val="0033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3200" b="1">
                <a:solidFill>
                  <a:srgbClr val="CC66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3200" b="1">
                <a:solidFill>
                  <a:srgbClr val="CC6600"/>
                </a:solidFill>
                <a:ea typeface="楷体_GB2312" pitchFamily="49" charset="-122"/>
                <a:sym typeface="Symbol" panose="05050102010706020507" pitchFamily="18" charset="2"/>
              </a:rPr>
              <a:t>定理</a:t>
            </a:r>
            <a:r>
              <a:rPr lang="zh-CN" altLang="en-US" sz="3200" b="1">
                <a:solidFill>
                  <a:srgbClr val="CC66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200" b="1">
                <a:solidFill>
                  <a:srgbClr val="CC6600"/>
                </a:solidFill>
                <a:sym typeface="Symbol" panose="05050102010706020507" pitchFamily="18" charset="2"/>
              </a:rPr>
              <a:t>.7</a:t>
            </a:r>
            <a:r>
              <a:rPr lang="zh-CN" altLang="en-US" sz="3200" b="1">
                <a:solidFill>
                  <a:srgbClr val="003300"/>
                </a:solidFill>
                <a:ea typeface="楷体_GB2312" pitchFamily="49" charset="-122"/>
                <a:sym typeface="Symbol" panose="05050102010706020507" pitchFamily="18" charset="2"/>
              </a:rPr>
              <a:t>（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维数定理</a:t>
            </a:r>
            <a:r>
              <a:rPr lang="zh-CN" altLang="en-US" sz="3200" b="1">
                <a:solidFill>
                  <a:srgbClr val="003300"/>
                </a:solidFill>
                <a:ea typeface="楷体_GB2312" pitchFamily="49" charset="-122"/>
                <a:sym typeface="Symbol" panose="05050102010706020507" pitchFamily="18" charset="2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i="1">
                <a:solidFill>
                  <a:srgbClr val="003300"/>
                </a:solidFill>
                <a:sym typeface="Symbol" panose="05050102010706020507" pitchFamily="18" charset="2"/>
              </a:rPr>
              <a:t>     dim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W</a:t>
            </a:r>
            <a:r>
              <a:rPr lang="en-US" altLang="zh-CN" sz="2800" b="1" baseline="-30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＋</a:t>
            </a:r>
            <a:r>
              <a:rPr lang="en-US" altLang="zh-CN" sz="2800" b="1" i="1">
                <a:solidFill>
                  <a:srgbClr val="003300"/>
                </a:solidFill>
                <a:sym typeface="Symbol" panose="05050102010706020507" pitchFamily="18" charset="2"/>
              </a:rPr>
              <a:t>dim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W</a:t>
            </a:r>
            <a:r>
              <a:rPr lang="en-US" altLang="zh-CN" sz="2800" b="1" baseline="-30000">
                <a:solidFill>
                  <a:srgbClr val="000000"/>
                </a:solidFill>
                <a:sym typeface="Symbol" panose="05050102010706020507" pitchFamily="18" charset="2"/>
              </a:rPr>
              <a:t>2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800" b="1" i="1">
                <a:solidFill>
                  <a:srgbClr val="003300"/>
                </a:solidFill>
                <a:sym typeface="Symbol" panose="05050102010706020507" pitchFamily="18" charset="2"/>
              </a:rPr>
              <a:t>dim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(W</a:t>
            </a:r>
            <a:r>
              <a:rPr lang="en-US" altLang="zh-CN" sz="2800" b="1" baseline="-30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＋W</a:t>
            </a:r>
            <a:r>
              <a:rPr lang="en-US" altLang="zh-CN" sz="2800" b="1" baseline="-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) ＋ </a:t>
            </a:r>
            <a:r>
              <a:rPr lang="en-US" altLang="zh-CN" sz="2800" b="1" i="1">
                <a:solidFill>
                  <a:srgbClr val="003300"/>
                </a:solidFill>
                <a:sym typeface="Symbol" panose="05050102010706020507" pitchFamily="18" charset="2"/>
              </a:rPr>
              <a:t>dim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(W</a:t>
            </a:r>
            <a:r>
              <a:rPr lang="en-US" altLang="zh-CN" sz="2800" b="1" baseline="-30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W</a:t>
            </a:r>
            <a:r>
              <a:rPr lang="en-US" altLang="zh-CN" sz="2800" b="1" baseline="-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    证明思路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：基扩充方法（从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W</a:t>
            </a:r>
            <a:r>
              <a:rPr lang="en-US" altLang="zh-CN" sz="2800" b="1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W</a:t>
            </a:r>
            <a:r>
              <a:rPr lang="en-US" altLang="zh-CN" sz="2800" b="1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的基出发）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8678" name="AutoShape 6">
            <a:extLst>
              <a:ext uri="{FF2B5EF4-FFF2-40B4-BE49-F238E27FC236}">
                <a16:creationId xmlns:a16="http://schemas.microsoft.com/office/drawing/2014/main" id="{47F08E94-C30E-1DBD-2314-16ECFEBC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3366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  <p:bldP spid="28677" grpId="0" build="p" autoUpdateAnimBg="0"/>
      <p:bldP spid="286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1E36F93-1247-4DF7-808D-151C28CBF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、</a:t>
            </a:r>
            <a:r>
              <a:rPr lang="zh-CN" altLang="en-US" sz="36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子空间的直和（空间分解）</a:t>
            </a:r>
            <a:r>
              <a:rPr lang="zh-CN" altLang="en-US"/>
              <a:t>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1F4AD03-7FD6-CDCD-85D5-1DEFD4686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83613" cy="5165725"/>
          </a:xfrm>
        </p:spPr>
        <p:txBody>
          <a:bodyPr/>
          <a:lstStyle/>
          <a:p>
            <a:pPr algn="just" eaLnBrk="1" hangingPunct="1"/>
            <a:r>
              <a:rPr lang="zh-CN" altLang="en-US" sz="2800" b="1">
                <a:solidFill>
                  <a:srgbClr val="CC6600"/>
                </a:solidFill>
              </a:rPr>
              <a:t>分析  </a:t>
            </a:r>
            <a:r>
              <a:rPr lang="zh-CN" altLang="en-US" sz="2800" b="1"/>
              <a:t>由维数公式知，</a:t>
            </a:r>
            <a:r>
              <a:rPr lang="zh-CN" altLang="en-US" sz="2800" b="1">
                <a:solidFill>
                  <a:srgbClr val="003300"/>
                </a:solidFill>
              </a:rPr>
              <a:t>如果 </a:t>
            </a:r>
            <a:r>
              <a:rPr lang="en-US" altLang="zh-CN" sz="2800" b="1" i="1">
                <a:solidFill>
                  <a:srgbClr val="003300"/>
                </a:solidFill>
              </a:rPr>
              <a:t>dim</a:t>
            </a:r>
            <a:r>
              <a:rPr lang="en-US" altLang="zh-CN" sz="2800" b="1">
                <a:solidFill>
                  <a:srgbClr val="003300"/>
                </a:solidFill>
              </a:rPr>
              <a:t>（W</a:t>
            </a:r>
            <a:r>
              <a:rPr lang="en-US" altLang="zh-CN" sz="2800" b="1" baseline="-30000">
                <a:solidFill>
                  <a:srgbClr val="0033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b="1">
                <a:solidFill>
                  <a:srgbClr val="003300"/>
                </a:solidFill>
              </a:rPr>
              <a:t>W</a:t>
            </a:r>
            <a:r>
              <a:rPr lang="en-US" altLang="zh-CN" sz="2800" b="1" baseline="-30000">
                <a:solidFill>
                  <a:srgbClr val="003300"/>
                </a:solidFill>
              </a:rPr>
              <a:t>2</a:t>
            </a:r>
            <a:r>
              <a:rPr lang="en-US" altLang="zh-CN" sz="2800" b="1">
                <a:solidFill>
                  <a:srgbClr val="003300"/>
                </a:solidFill>
              </a:rPr>
              <a:t>）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800" b="1">
                <a:solidFill>
                  <a:srgbClr val="003300"/>
                </a:solidFill>
              </a:rPr>
              <a:t>0，</a:t>
            </a:r>
            <a:r>
              <a:rPr lang="zh-CN" altLang="en-US" sz="2800" b="1">
                <a:solidFill>
                  <a:srgbClr val="003300"/>
                </a:solidFill>
              </a:rPr>
              <a:t>则 </a:t>
            </a:r>
          </a:p>
          <a:p>
            <a:pPr algn="just" eaLnBrk="1" hangingPunct="1"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              </a:t>
            </a:r>
            <a:r>
              <a:rPr lang="en-US" altLang="zh-CN" sz="2800" b="1" i="1">
                <a:solidFill>
                  <a:srgbClr val="003300"/>
                </a:solidFill>
              </a:rPr>
              <a:t>dim</a:t>
            </a:r>
            <a:r>
              <a:rPr lang="en-US" altLang="zh-CN" sz="2800" b="1">
                <a:solidFill>
                  <a:srgbClr val="003300"/>
                </a:solidFill>
              </a:rPr>
              <a:t>（W</a:t>
            </a:r>
            <a:r>
              <a:rPr lang="en-US" altLang="zh-CN" sz="2800" b="1" baseline="-30000">
                <a:solidFill>
                  <a:srgbClr val="0033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</a:rPr>
              <a:t>＋W</a:t>
            </a:r>
            <a:r>
              <a:rPr lang="en-US" altLang="zh-CN" sz="2800" b="1" baseline="-30000">
                <a:solidFill>
                  <a:srgbClr val="003300"/>
                </a:solidFill>
              </a:rPr>
              <a:t>2</a:t>
            </a:r>
            <a:r>
              <a:rPr lang="en-US" altLang="zh-CN" sz="2800" b="1">
                <a:solidFill>
                  <a:srgbClr val="003300"/>
                </a:solidFill>
              </a:rPr>
              <a:t>）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 </a:t>
            </a:r>
            <a:r>
              <a:rPr lang="en-US" altLang="zh-CN" sz="2800" b="1" i="1">
                <a:solidFill>
                  <a:srgbClr val="003300"/>
                </a:solidFill>
              </a:rPr>
              <a:t>dim</a:t>
            </a:r>
            <a:r>
              <a:rPr lang="en-US" altLang="zh-CN" sz="2800" b="1">
                <a:solidFill>
                  <a:srgbClr val="003300"/>
                </a:solidFill>
              </a:rPr>
              <a:t>W</a:t>
            </a:r>
            <a:r>
              <a:rPr lang="en-US" altLang="zh-CN" sz="2800" b="1" baseline="-30000">
                <a:solidFill>
                  <a:srgbClr val="0033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</a:rPr>
              <a:t>＋</a:t>
            </a:r>
            <a:r>
              <a:rPr lang="en-US" altLang="zh-CN" sz="2800" b="1" i="1">
                <a:solidFill>
                  <a:srgbClr val="003300"/>
                </a:solidFill>
              </a:rPr>
              <a:t>dim</a:t>
            </a:r>
            <a:r>
              <a:rPr lang="en-US" altLang="zh-CN" sz="2800" b="1">
                <a:solidFill>
                  <a:srgbClr val="003300"/>
                </a:solidFill>
              </a:rPr>
              <a:t>W</a:t>
            </a:r>
            <a:r>
              <a:rPr lang="en-US" altLang="zh-CN" sz="2800" b="1" baseline="-30000">
                <a:solidFill>
                  <a:srgbClr val="003300"/>
                </a:solidFill>
              </a:rPr>
              <a:t>2</a:t>
            </a:r>
            <a:endParaRPr lang="en-US" altLang="zh-CN" sz="2800">
              <a:solidFill>
                <a:srgbClr val="0033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800" b="1"/>
              <a:t>   </a:t>
            </a:r>
            <a:r>
              <a:rPr lang="zh-CN" altLang="en-US" sz="2800" b="1">
                <a:solidFill>
                  <a:srgbClr val="336600"/>
                </a:solidFill>
              </a:rPr>
              <a:t>所以</a:t>
            </a:r>
            <a:r>
              <a:rPr lang="en-US" altLang="zh-CN" sz="2800" b="1">
                <a:solidFill>
                  <a:srgbClr val="336600"/>
                </a:solidFill>
              </a:rPr>
              <a:t>,</a:t>
            </a:r>
            <a:r>
              <a:rPr lang="zh-CN" altLang="en-US" sz="2800">
                <a:solidFill>
                  <a:srgbClr val="003300"/>
                </a:solidFill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n-US" altLang="zh-CN" sz="2800" b="1" i="1">
                <a:solidFill>
                  <a:srgbClr val="003300"/>
                </a:solidFill>
              </a:rPr>
              <a:t>         dim</a:t>
            </a:r>
            <a:r>
              <a:rPr lang="en-US" altLang="zh-CN" sz="2800" b="1">
                <a:solidFill>
                  <a:srgbClr val="003300"/>
                </a:solidFill>
              </a:rPr>
              <a:t>（W</a:t>
            </a:r>
            <a:r>
              <a:rPr lang="en-US" altLang="zh-CN" sz="2800" b="1" baseline="-30000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</a:rPr>
              <a:t>＋W</a:t>
            </a:r>
            <a:r>
              <a:rPr lang="en-US" altLang="zh-CN" sz="2800" b="1" baseline="-30000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3300"/>
                </a:solidFill>
              </a:rPr>
              <a:t>）= </a:t>
            </a:r>
            <a:r>
              <a:rPr lang="en-US" altLang="zh-CN" sz="2800" b="1" i="1">
                <a:solidFill>
                  <a:srgbClr val="003300"/>
                </a:solidFill>
              </a:rPr>
              <a:t>dim</a:t>
            </a:r>
            <a:r>
              <a:rPr lang="en-US" altLang="zh-CN" sz="2800" b="1">
                <a:solidFill>
                  <a:srgbClr val="003300"/>
                </a:solidFill>
              </a:rPr>
              <a:t>W</a:t>
            </a:r>
            <a:r>
              <a:rPr lang="en-US" altLang="zh-CN" sz="2800" b="1" baseline="-30000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</a:rPr>
              <a:t>＋</a:t>
            </a:r>
            <a:r>
              <a:rPr lang="en-US" altLang="zh-CN" sz="2800" b="1" i="1">
                <a:solidFill>
                  <a:srgbClr val="003300"/>
                </a:solidFill>
              </a:rPr>
              <a:t>dim</a:t>
            </a:r>
            <a:r>
              <a:rPr lang="en-US" altLang="zh-CN" sz="2800" b="1">
                <a:solidFill>
                  <a:srgbClr val="003300"/>
                </a:solidFill>
              </a:rPr>
              <a:t>W</a:t>
            </a:r>
            <a:r>
              <a:rPr lang="en-US" altLang="zh-CN" sz="2800" b="1" baseline="-30000">
                <a:solidFill>
                  <a:srgbClr val="000000"/>
                </a:solidFill>
              </a:rPr>
              <a:t>2  </a:t>
            </a:r>
          </a:p>
          <a:p>
            <a:pPr algn="just" eaLnBrk="1" hangingPunct="1"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  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b="1">
                <a:solidFill>
                  <a:srgbClr val="003300"/>
                </a:solidFill>
              </a:rPr>
              <a:t> </a:t>
            </a:r>
            <a:r>
              <a:rPr lang="en-US" altLang="zh-CN" sz="2800" b="1" i="1">
                <a:solidFill>
                  <a:srgbClr val="003300"/>
                </a:solidFill>
              </a:rPr>
              <a:t>dim</a:t>
            </a:r>
            <a:r>
              <a:rPr lang="en-US" altLang="zh-CN" sz="2800" b="1">
                <a:solidFill>
                  <a:srgbClr val="003300"/>
                </a:solidFill>
              </a:rPr>
              <a:t>（W</a:t>
            </a:r>
            <a:r>
              <a:rPr lang="en-US" altLang="zh-CN" sz="2800" b="1" baseline="-30000">
                <a:solidFill>
                  <a:srgbClr val="0033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b="1">
                <a:solidFill>
                  <a:srgbClr val="003300"/>
                </a:solidFill>
              </a:rPr>
              <a:t>W</a:t>
            </a:r>
            <a:r>
              <a:rPr lang="en-US" altLang="zh-CN" sz="2800" b="1" baseline="-30000">
                <a:solidFill>
                  <a:srgbClr val="003300"/>
                </a:solidFill>
              </a:rPr>
              <a:t>2</a:t>
            </a:r>
            <a:r>
              <a:rPr lang="en-US" altLang="zh-CN" sz="2800" b="1">
                <a:solidFill>
                  <a:srgbClr val="003300"/>
                </a:solidFill>
              </a:rPr>
              <a:t>）= 0  </a:t>
            </a:r>
            <a:endParaRPr lang="en-US" altLang="zh-CN" sz="2800">
              <a:solidFill>
                <a:srgbClr val="003300"/>
              </a:solidFill>
            </a:endParaRPr>
          </a:p>
          <a:p>
            <a:pPr algn="just" eaLnBrk="1" hangingPunct="1"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                                     </a:t>
            </a:r>
            <a:r>
              <a:rPr lang="en-US" altLang="zh-CN" sz="2800" b="1">
                <a:solidFill>
                  <a:srgbClr val="003300"/>
                </a:solidFill>
              </a:rPr>
              <a:t> W</a:t>
            </a:r>
            <a:r>
              <a:rPr lang="en-US" altLang="zh-CN" sz="2800" b="1" baseline="-30000">
                <a:solidFill>
                  <a:srgbClr val="0033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b="1">
                <a:solidFill>
                  <a:srgbClr val="003300"/>
                </a:solidFill>
              </a:rPr>
              <a:t>W</a:t>
            </a:r>
            <a:r>
              <a:rPr lang="en-US" altLang="zh-CN" sz="2800" b="1" baseline="-30000">
                <a:solidFill>
                  <a:srgbClr val="003300"/>
                </a:solidFill>
              </a:rPr>
              <a:t>2 </a:t>
            </a:r>
            <a:r>
              <a:rPr lang="en-US" altLang="zh-CN" sz="2800" b="1">
                <a:solidFill>
                  <a:srgbClr val="003300"/>
                </a:solidFill>
              </a:rPr>
              <a:t>= {0}</a:t>
            </a:r>
            <a:endParaRPr lang="en-US" altLang="zh-CN" sz="2800">
              <a:solidFill>
                <a:srgbClr val="00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CC6600"/>
                </a:solidFill>
              </a:rPr>
              <a:t>直和的定义</a:t>
            </a:r>
            <a:r>
              <a:rPr lang="zh-CN" altLang="en-US" sz="2800" b="1">
                <a:solidFill>
                  <a:srgbClr val="000000"/>
                </a:solidFill>
              </a:rPr>
              <a:t>：</a:t>
            </a:r>
            <a:r>
              <a:rPr lang="zh-CN" altLang="en-US" sz="2800">
                <a:solidFill>
                  <a:srgbClr val="003300"/>
                </a:solidFill>
              </a:rPr>
              <a:t>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</a:t>
            </a:r>
            <a:r>
              <a:rPr lang="zh-CN" altLang="en-US" sz="2800" b="1">
                <a:solidFill>
                  <a:srgbClr val="003300"/>
                </a:solidFill>
              </a:rPr>
              <a:t>定义1</a:t>
            </a:r>
            <a:r>
              <a:rPr lang="en-US" altLang="zh-CN" sz="2800" b="1">
                <a:solidFill>
                  <a:srgbClr val="003300"/>
                </a:solidFill>
              </a:rPr>
              <a:t>.6  </a:t>
            </a:r>
            <a:r>
              <a:rPr lang="zh-CN" altLang="en-US" sz="2800" b="1">
                <a:solidFill>
                  <a:srgbClr val="003300"/>
                </a:solidFill>
              </a:rPr>
              <a:t>设</a:t>
            </a:r>
            <a:r>
              <a:rPr lang="en-US" altLang="zh-CN" sz="2800" b="1">
                <a:solidFill>
                  <a:srgbClr val="003300"/>
                </a:solidFill>
              </a:rPr>
              <a:t>W = W</a:t>
            </a:r>
            <a:r>
              <a:rPr lang="en-US" altLang="zh-CN" sz="2800" b="1" baseline="-30000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</a:rPr>
              <a:t>＋W</a:t>
            </a:r>
            <a:r>
              <a:rPr lang="en-US" altLang="zh-CN" sz="2800" b="1" baseline="-30000">
                <a:solidFill>
                  <a:srgbClr val="000000"/>
                </a:solidFill>
              </a:rPr>
              <a:t>2 </a:t>
            </a:r>
            <a:r>
              <a:rPr lang="en-US" altLang="zh-CN" sz="2800" b="1">
                <a:solidFill>
                  <a:srgbClr val="003300"/>
                </a:solidFill>
              </a:rPr>
              <a:t>, </a:t>
            </a:r>
            <a:r>
              <a:rPr lang="zh-CN" altLang="en-US" sz="2800" b="1">
                <a:solidFill>
                  <a:srgbClr val="003300"/>
                </a:solidFill>
              </a:rPr>
              <a:t>若</a:t>
            </a:r>
            <a:r>
              <a:rPr lang="en-US" altLang="zh-CN" sz="2800" b="1" i="1">
                <a:solidFill>
                  <a:srgbClr val="003300"/>
                </a:solidFill>
              </a:rPr>
              <a:t>dim</a:t>
            </a:r>
            <a:r>
              <a:rPr lang="en-US" altLang="zh-CN" sz="2800" b="1">
                <a:solidFill>
                  <a:srgbClr val="003300"/>
                </a:solidFill>
              </a:rPr>
              <a:t>（W</a:t>
            </a:r>
            <a:r>
              <a:rPr lang="en-US" altLang="zh-CN" sz="2800" b="1" baseline="-30000">
                <a:solidFill>
                  <a:srgbClr val="0033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b="1">
                <a:solidFill>
                  <a:srgbClr val="003300"/>
                </a:solidFill>
              </a:rPr>
              <a:t>W</a:t>
            </a:r>
            <a:r>
              <a:rPr lang="en-US" altLang="zh-CN" sz="2800" b="1" baseline="-30000">
                <a:solidFill>
                  <a:srgbClr val="003300"/>
                </a:solidFill>
              </a:rPr>
              <a:t>2</a:t>
            </a:r>
            <a:r>
              <a:rPr lang="en-US" altLang="zh-CN" sz="2800" b="1">
                <a:solidFill>
                  <a:srgbClr val="003300"/>
                </a:solidFill>
              </a:rPr>
              <a:t>）= 0 ，</a:t>
            </a:r>
            <a:r>
              <a:rPr lang="zh-CN" altLang="en-US" sz="2800" b="1">
                <a:solidFill>
                  <a:srgbClr val="003300"/>
                </a:solidFill>
              </a:rPr>
              <a:t>则称此和为</a:t>
            </a:r>
            <a:r>
              <a:rPr lang="zh-CN" altLang="en-US" sz="2800" b="1">
                <a:solidFill>
                  <a:srgbClr val="0000FF"/>
                </a:solidFill>
              </a:rPr>
              <a:t>直和，</a:t>
            </a:r>
            <a:r>
              <a:rPr lang="zh-CN" altLang="en-US" sz="2800" b="1">
                <a:solidFill>
                  <a:srgbClr val="003300"/>
                </a:solidFill>
              </a:rPr>
              <a:t>称</a:t>
            </a:r>
            <a:r>
              <a:rPr lang="en-US" altLang="zh-CN" sz="2800" b="1"/>
              <a:t>W</a:t>
            </a:r>
            <a:r>
              <a:rPr lang="zh-CN" altLang="en-US" sz="2800" b="1">
                <a:solidFill>
                  <a:srgbClr val="003300"/>
                </a:solidFill>
              </a:rPr>
              <a:t>为</a:t>
            </a:r>
            <a:r>
              <a:rPr lang="en-US" altLang="zh-CN" sz="2800" b="1">
                <a:solidFill>
                  <a:srgbClr val="003300"/>
                </a:solidFill>
              </a:rPr>
              <a:t>W</a:t>
            </a:r>
            <a:r>
              <a:rPr lang="en-US" altLang="zh-CN" sz="2800" b="1" baseline="-30000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3300"/>
                </a:solidFill>
              </a:rPr>
              <a:t>和</a:t>
            </a:r>
            <a:r>
              <a:rPr lang="en-US" altLang="zh-CN" sz="2800" b="1">
                <a:solidFill>
                  <a:srgbClr val="003300"/>
                </a:solidFill>
              </a:rPr>
              <a:t>W</a:t>
            </a:r>
            <a:r>
              <a:rPr lang="en-US" altLang="zh-CN" sz="2800" b="1" baseline="-30000">
                <a:solidFill>
                  <a:srgbClr val="000000"/>
                </a:solidFill>
              </a:rPr>
              <a:t>2</a:t>
            </a:r>
            <a:r>
              <a:rPr lang="zh-CN" altLang="en-US" sz="2800" b="1"/>
              <a:t>的</a:t>
            </a:r>
            <a:r>
              <a:rPr lang="zh-CN" altLang="en-US" sz="2800" b="1">
                <a:solidFill>
                  <a:srgbClr val="0000FF"/>
                </a:solidFill>
              </a:rPr>
              <a:t>直和子空间，</a:t>
            </a:r>
            <a:r>
              <a:rPr lang="zh-CN" altLang="en-US" sz="2800" b="1"/>
              <a:t>记为</a:t>
            </a:r>
            <a:r>
              <a:rPr lang="zh-CN" altLang="en-US" sz="2800">
                <a:solidFill>
                  <a:srgbClr val="003300"/>
                </a:solidFill>
              </a:rPr>
              <a:t> </a:t>
            </a:r>
            <a:r>
              <a:rPr lang="en-US" altLang="zh-CN" sz="2800" b="1">
                <a:solidFill>
                  <a:srgbClr val="003300"/>
                </a:solidFill>
              </a:rPr>
              <a:t>W = W</a:t>
            </a:r>
            <a:r>
              <a:rPr lang="en-US" altLang="zh-CN" sz="2800" b="1" baseline="-30000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800" b="1">
                <a:solidFill>
                  <a:srgbClr val="003300"/>
                </a:solidFill>
              </a:rPr>
              <a:t>W</a:t>
            </a:r>
            <a:r>
              <a:rPr lang="en-US" altLang="zh-CN" sz="2800" b="1" baseline="-30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F00CDDF8-FA9F-796A-AF11-536186723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75" y="609600"/>
            <a:ext cx="8355013" cy="381635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CC6600"/>
                </a:solidFill>
                <a:ea typeface="楷体_GB2312" panose="02010609030101010101" pitchFamily="49" charset="-122"/>
              </a:rPr>
              <a:t>子空间的“和”为“直和”的充要条件</a:t>
            </a:r>
            <a:endParaRPr lang="zh-CN" altLang="en-US">
              <a:ea typeface="楷体_GB2312" panose="02010609030101010101" pitchFamily="49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6600"/>
                </a:solidFill>
              </a:rPr>
              <a:t> 定理1</a:t>
            </a:r>
            <a:r>
              <a:rPr lang="en-US" altLang="zh-CN">
                <a:solidFill>
                  <a:srgbClr val="CC6600"/>
                </a:solidFill>
              </a:rPr>
              <a:t>.8 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 b="1">
                <a:solidFill>
                  <a:srgbClr val="003300"/>
                </a:solidFill>
              </a:rPr>
              <a:t>设 </a:t>
            </a:r>
            <a:r>
              <a:rPr lang="en-US" altLang="zh-CN" b="1">
                <a:solidFill>
                  <a:srgbClr val="003300"/>
                </a:solidFill>
              </a:rPr>
              <a:t>W = W</a:t>
            </a:r>
            <a:r>
              <a:rPr lang="en-US" altLang="zh-CN" b="1" baseline="-30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＋W</a:t>
            </a:r>
            <a:r>
              <a:rPr lang="en-US" altLang="zh-CN" b="1" baseline="-30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，</a:t>
            </a:r>
            <a:r>
              <a:rPr lang="zh-CN" altLang="en-US" b="1">
                <a:solidFill>
                  <a:srgbClr val="003300"/>
                </a:solidFill>
              </a:rPr>
              <a:t>则下列各条等价：</a:t>
            </a:r>
          </a:p>
          <a:p>
            <a:pPr algn="just" eaLnBrk="1" hangingPunct="1">
              <a:buFontTx/>
              <a:buNone/>
            </a:pPr>
            <a:r>
              <a:rPr lang="zh-CN" altLang="en-US" b="1">
                <a:solidFill>
                  <a:srgbClr val="003300"/>
                </a:solidFill>
              </a:rPr>
              <a:t>（1）</a:t>
            </a:r>
            <a:r>
              <a:rPr lang="zh-CN" altLang="en-US" b="1">
                <a:solidFill>
                  <a:srgbClr val="003300"/>
                </a:solidFill>
                <a:cs typeface="Times New Roman" panose="02020603050405020304" pitchFamily="18" charset="0"/>
              </a:rPr>
              <a:t>   </a:t>
            </a:r>
            <a:r>
              <a:rPr lang="en-US" altLang="zh-CN" b="1">
                <a:solidFill>
                  <a:srgbClr val="003300"/>
                </a:solidFill>
              </a:rPr>
              <a:t>W = W</a:t>
            </a:r>
            <a:r>
              <a:rPr lang="en-US" altLang="zh-CN" b="1" baseline="-30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</a:t>
            </a:r>
            <a:r>
              <a:rPr lang="en-US" altLang="zh-CN" b="1">
                <a:solidFill>
                  <a:srgbClr val="003300"/>
                </a:solidFill>
              </a:rPr>
              <a:t>W</a:t>
            </a:r>
            <a:r>
              <a:rPr lang="en-US" altLang="zh-CN" b="1" baseline="-30000">
                <a:solidFill>
                  <a:srgbClr val="003300"/>
                </a:solidFill>
              </a:rPr>
              <a:t>2</a:t>
            </a:r>
            <a:endParaRPr lang="en-US" altLang="zh-CN" b="1">
              <a:solidFill>
                <a:srgbClr val="0033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3300"/>
                </a:solidFill>
              </a:rPr>
              <a:t>（2）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  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 </a:t>
            </a:r>
            <a:r>
              <a:rPr lang="en-US" altLang="zh-CN" b="1">
                <a:solidFill>
                  <a:srgbClr val="003300"/>
                </a:solidFill>
              </a:rPr>
              <a:t>X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003300"/>
                </a:solidFill>
              </a:rPr>
              <a:t>W，X = X</a:t>
            </a:r>
            <a:r>
              <a:rPr lang="en-US" altLang="zh-CN" b="1" baseline="-30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＋X</a:t>
            </a:r>
            <a:r>
              <a:rPr lang="en-US" altLang="zh-CN" b="1" baseline="-30000">
                <a:solidFill>
                  <a:srgbClr val="003300"/>
                </a:solidFill>
              </a:rPr>
              <a:t>2</a:t>
            </a:r>
            <a:r>
              <a:rPr lang="zh-CN" altLang="en-US" b="1">
                <a:solidFill>
                  <a:srgbClr val="003300"/>
                </a:solidFill>
              </a:rPr>
              <a:t>的表示是</a:t>
            </a:r>
            <a:r>
              <a:rPr lang="zh-CN" altLang="en-US" b="1">
                <a:solidFill>
                  <a:srgbClr val="0000FF"/>
                </a:solidFill>
              </a:rPr>
              <a:t>惟一</a:t>
            </a:r>
            <a:r>
              <a:rPr lang="zh-CN" altLang="en-US" b="1">
                <a:solidFill>
                  <a:srgbClr val="003300"/>
                </a:solidFill>
              </a:rPr>
              <a:t>的</a:t>
            </a:r>
          </a:p>
          <a:p>
            <a:pPr algn="just" eaLnBrk="1" hangingPunct="1">
              <a:buFontTx/>
              <a:buNone/>
            </a:pPr>
            <a:r>
              <a:rPr lang="zh-CN" altLang="en-US" b="1">
                <a:solidFill>
                  <a:srgbClr val="003300"/>
                </a:solidFill>
              </a:rPr>
              <a:t>（3）</a:t>
            </a:r>
            <a:r>
              <a:rPr lang="zh-CN" altLang="en-US" b="1">
                <a:solidFill>
                  <a:srgbClr val="003300"/>
                </a:solidFill>
                <a:cs typeface="Times New Roman" panose="02020603050405020304" pitchFamily="18" charset="0"/>
              </a:rPr>
              <a:t>   </a:t>
            </a:r>
            <a:r>
              <a:rPr lang="en-US" altLang="zh-CN" b="1">
                <a:solidFill>
                  <a:srgbClr val="003300"/>
                </a:solidFill>
              </a:rPr>
              <a:t>W</a:t>
            </a:r>
            <a:r>
              <a:rPr lang="zh-CN" altLang="en-US" b="1">
                <a:solidFill>
                  <a:srgbClr val="003300"/>
                </a:solidFill>
              </a:rPr>
              <a:t>中零向量的表示是</a:t>
            </a:r>
            <a:r>
              <a:rPr lang="zh-CN" altLang="en-US" b="1">
                <a:solidFill>
                  <a:srgbClr val="0000FF"/>
                </a:solidFill>
              </a:rPr>
              <a:t>惟一</a:t>
            </a:r>
            <a:r>
              <a:rPr lang="zh-CN" altLang="en-US" b="1">
                <a:solidFill>
                  <a:srgbClr val="003300"/>
                </a:solidFill>
              </a:rPr>
              <a:t>的</a:t>
            </a:r>
          </a:p>
          <a:p>
            <a:pPr algn="just" eaLnBrk="1" hangingPunct="1">
              <a:buFontTx/>
              <a:buNone/>
            </a:pPr>
            <a:r>
              <a:rPr lang="zh-CN" altLang="en-US" b="1">
                <a:solidFill>
                  <a:srgbClr val="003300"/>
                </a:solidFill>
              </a:rPr>
              <a:t>（4）</a:t>
            </a:r>
            <a:r>
              <a:rPr lang="zh-CN" altLang="en-US" b="1">
                <a:solidFill>
                  <a:srgbClr val="003300"/>
                </a:solidFill>
                <a:cs typeface="Times New Roman" panose="02020603050405020304" pitchFamily="18" charset="0"/>
              </a:rPr>
              <a:t>   </a:t>
            </a:r>
            <a:r>
              <a:rPr lang="en-US" altLang="zh-CN" b="1" i="1">
                <a:solidFill>
                  <a:srgbClr val="003300"/>
                </a:solidFill>
              </a:rPr>
              <a:t>dim</a:t>
            </a:r>
            <a:r>
              <a:rPr lang="en-US" altLang="zh-CN" b="1">
                <a:solidFill>
                  <a:srgbClr val="003300"/>
                </a:solidFill>
              </a:rPr>
              <a:t> W</a:t>
            </a:r>
            <a:r>
              <a:rPr lang="en-US" altLang="zh-CN" b="1" baseline="-30000">
                <a:solidFill>
                  <a:srgbClr val="003300"/>
                </a:solidFill>
              </a:rPr>
              <a:t>  </a:t>
            </a:r>
            <a:r>
              <a:rPr lang="en-US" altLang="zh-CN" b="1">
                <a:solidFill>
                  <a:srgbClr val="003300"/>
                </a:solidFill>
              </a:rPr>
              <a:t>= </a:t>
            </a:r>
            <a:r>
              <a:rPr lang="en-US" altLang="zh-CN" b="1" i="1">
                <a:solidFill>
                  <a:srgbClr val="003300"/>
                </a:solidFill>
              </a:rPr>
              <a:t>dim </a:t>
            </a:r>
            <a:r>
              <a:rPr lang="en-US" altLang="zh-CN" b="1">
                <a:solidFill>
                  <a:srgbClr val="003300"/>
                </a:solidFill>
              </a:rPr>
              <a:t>W</a:t>
            </a:r>
            <a:r>
              <a:rPr lang="en-US" altLang="zh-CN" b="1" baseline="-30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＋</a:t>
            </a:r>
            <a:r>
              <a:rPr lang="en-US" altLang="zh-CN" b="1" i="1">
                <a:solidFill>
                  <a:srgbClr val="003300"/>
                </a:solidFill>
              </a:rPr>
              <a:t>dim </a:t>
            </a:r>
            <a:r>
              <a:rPr lang="en-US" altLang="zh-CN" b="1">
                <a:solidFill>
                  <a:srgbClr val="003300"/>
                </a:solidFill>
              </a:rPr>
              <a:t>W</a:t>
            </a:r>
            <a:r>
              <a:rPr lang="en-US" altLang="zh-CN" b="1" baseline="-30000">
                <a:solidFill>
                  <a:srgbClr val="003300"/>
                </a:solidFill>
              </a:rPr>
              <a:t>2</a:t>
            </a:r>
            <a:endParaRPr lang="en-US" altLang="zh-CN" b="1">
              <a:solidFill>
                <a:srgbClr val="003300"/>
              </a:solidFill>
            </a:endParaRPr>
          </a:p>
          <a:p>
            <a:pPr eaLnBrk="1" hangingPunct="1"/>
            <a:endParaRPr lang="zh-CN" altLang="en-US" b="1">
              <a:solidFill>
                <a:srgbClr val="003300"/>
              </a:solidFill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AC56EE3-20A6-DFA1-DDD8-55745FAE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479925"/>
            <a:ext cx="7545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CC6600"/>
                </a:solidFill>
              </a:rPr>
              <a:t>证明：循环证法</a:t>
            </a:r>
            <a:r>
              <a:rPr lang="zh-CN" altLang="en-US" b="1">
                <a:solidFill>
                  <a:srgbClr val="CC6600"/>
                </a:solidFill>
                <a:sym typeface="Wingdings" panose="05000000000000000000" pitchFamily="2" charset="2"/>
              </a:rPr>
              <a:t>  </a:t>
            </a:r>
            <a:r>
              <a:rPr lang="en-US" altLang="zh-CN" b="1">
                <a:solidFill>
                  <a:srgbClr val="CC6600"/>
                </a:solidFill>
                <a:sym typeface="Wingdings" panose="05000000000000000000" pitchFamily="2" charset="2"/>
              </a:rPr>
              <a:t>(1)</a:t>
            </a:r>
            <a:r>
              <a:rPr lang="en-US" altLang="zh-CN" b="1">
                <a:solidFill>
                  <a:srgbClr val="CC66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zh-CN" b="1">
                <a:solidFill>
                  <a:srgbClr val="CC6600"/>
                </a:solidFill>
                <a:sym typeface="Wingdings" panose="05000000000000000000" pitchFamily="2" charset="2"/>
              </a:rPr>
              <a:t>(2) →(3) →(4) →(1)</a:t>
            </a:r>
            <a:endParaRPr lang="zh-CN" altLang="en-US" b="1">
              <a:solidFill>
                <a:srgbClr val="CC66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bldLvl="2" autoUpdateAnimBg="0"/>
      <p:bldP spid="112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28EDF175-1264-CDB9-8469-BC42224E2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3375" y="381000"/>
            <a:ext cx="8534400" cy="2530475"/>
          </a:xfrm>
        </p:spPr>
        <p:txBody>
          <a:bodyPr/>
          <a:lstStyle/>
          <a:p>
            <a:pPr algn="just" eaLnBrk="1" hangingPunct="1"/>
            <a:r>
              <a:rPr lang="zh-CN" altLang="en-US" b="1">
                <a:solidFill>
                  <a:srgbClr val="CC6600"/>
                </a:solidFill>
              </a:rPr>
              <a:t>例1</a:t>
            </a:r>
            <a:r>
              <a:rPr lang="zh-CN" altLang="en-US" b="1">
                <a:solidFill>
                  <a:srgbClr val="CC6600"/>
                </a:solidFill>
                <a:cs typeface="Times New Roman" panose="02020603050405020304" pitchFamily="18" charset="0"/>
              </a:rPr>
              <a:t>  </a:t>
            </a:r>
            <a:r>
              <a:rPr lang="zh-CN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  </a:t>
            </a:r>
            <a:r>
              <a:rPr lang="zh-CN" altLang="en-US" b="1">
                <a:solidFill>
                  <a:srgbClr val="0033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3300"/>
                </a:solidFill>
              </a:rPr>
              <a:t>P12  </a:t>
            </a:r>
            <a:r>
              <a:rPr lang="zh-CN" altLang="en-US" b="1">
                <a:solidFill>
                  <a:srgbClr val="003300"/>
                </a:solidFill>
              </a:rPr>
              <a:t>例</a:t>
            </a:r>
            <a:r>
              <a:rPr lang="en-US" altLang="zh-CN" b="1">
                <a:solidFill>
                  <a:srgbClr val="003300"/>
                </a:solidFill>
              </a:rPr>
              <a:t>18</a:t>
            </a:r>
            <a:endParaRPr lang="en-US" altLang="zh-CN">
              <a:solidFill>
                <a:srgbClr val="003300"/>
              </a:solidFill>
            </a:endParaRPr>
          </a:p>
          <a:p>
            <a:pPr algn="just" eaLnBrk="1" hangingPunct="1"/>
            <a:r>
              <a:rPr lang="zh-CN" altLang="en-US" b="1">
                <a:solidFill>
                  <a:srgbClr val="CC6600"/>
                </a:solidFill>
              </a:rPr>
              <a:t>例2</a:t>
            </a:r>
            <a:r>
              <a:rPr lang="zh-CN" altLang="en-US" b="1">
                <a:solidFill>
                  <a:srgbClr val="CC6600"/>
                </a:solidFill>
                <a:cs typeface="Times New Roman" panose="02020603050405020304" pitchFamily="18" charset="0"/>
              </a:rPr>
              <a:t> </a:t>
            </a:r>
            <a:r>
              <a:rPr lang="zh-CN" altLang="en-US" b="1">
                <a:solidFill>
                  <a:srgbClr val="003300"/>
                </a:solidFill>
                <a:cs typeface="Times New Roman" panose="02020603050405020304" pitchFamily="18" charset="0"/>
              </a:rPr>
              <a:t>   </a:t>
            </a:r>
            <a:r>
              <a:rPr lang="zh-CN" altLang="en-US" b="1">
                <a:solidFill>
                  <a:srgbClr val="003300"/>
                </a:solidFill>
              </a:rPr>
              <a:t>设在</a:t>
            </a:r>
            <a:r>
              <a:rPr lang="en-US" altLang="zh-CN" b="1">
                <a:solidFill>
                  <a:srgbClr val="003300"/>
                </a:solidFill>
              </a:rPr>
              <a:t>R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 baseline="30000">
                <a:solidFill>
                  <a:srgbClr val="003300"/>
                </a:solidFill>
              </a:rPr>
              <a:t>×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zh-CN" altLang="en-US" b="1">
                <a:solidFill>
                  <a:srgbClr val="003300"/>
                </a:solidFill>
              </a:rPr>
              <a:t>中，子空间</a:t>
            </a:r>
          </a:p>
          <a:p>
            <a:pPr algn="just" eaLnBrk="1" hangingPunct="1">
              <a:buFontTx/>
              <a:buNone/>
            </a:pPr>
            <a:r>
              <a:rPr lang="en-US" altLang="zh-CN" b="1">
                <a:solidFill>
                  <a:srgbClr val="003300"/>
                </a:solidFill>
              </a:rPr>
              <a:t>        W</a:t>
            </a:r>
            <a:r>
              <a:rPr lang="en-US" altLang="zh-CN" b="1" baseline="-30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={ A</a:t>
            </a:r>
            <a:r>
              <a:rPr lang="en-US" altLang="zh-CN" b="1" baseline="-30000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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en-US" altLang="zh-CN" b="1" baseline="30000">
                <a:solidFill>
                  <a:srgbClr val="003300"/>
                </a:solidFill>
              </a:rPr>
              <a:t>T</a:t>
            </a:r>
            <a:r>
              <a:rPr lang="en-US" altLang="zh-CN" b="1">
                <a:solidFill>
                  <a:srgbClr val="003300"/>
                </a:solidFill>
              </a:rPr>
              <a:t> =A } ，W</a:t>
            </a:r>
            <a:r>
              <a:rPr lang="en-US" altLang="zh-CN" b="1" baseline="-30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={ B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</a:t>
            </a:r>
            <a:r>
              <a:rPr lang="en-US" altLang="zh-CN" b="1">
                <a:solidFill>
                  <a:srgbClr val="003300"/>
                </a:solidFill>
              </a:rPr>
              <a:t>B</a:t>
            </a:r>
            <a:r>
              <a:rPr lang="en-US" altLang="zh-CN" b="1" baseline="30000">
                <a:solidFill>
                  <a:srgbClr val="003300"/>
                </a:solidFill>
              </a:rPr>
              <a:t>T</a:t>
            </a:r>
            <a:r>
              <a:rPr lang="en-US" altLang="zh-CN" b="1">
                <a:solidFill>
                  <a:srgbClr val="003300"/>
                </a:solidFill>
              </a:rPr>
              <a:t>= 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b="1">
                <a:solidFill>
                  <a:srgbClr val="003300"/>
                </a:solidFill>
              </a:rPr>
              <a:t>B }，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zh-CN" altLang="en-US" b="1">
                <a:solidFill>
                  <a:srgbClr val="003300"/>
                </a:solidFill>
              </a:rPr>
              <a:t>                试证：</a:t>
            </a:r>
            <a:r>
              <a:rPr lang="en-US" altLang="zh-CN" b="1">
                <a:solidFill>
                  <a:srgbClr val="003300"/>
                </a:solidFill>
              </a:rPr>
              <a:t>R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 baseline="30000">
                <a:solidFill>
                  <a:srgbClr val="003300"/>
                </a:solidFill>
              </a:rPr>
              <a:t>×</a:t>
            </a:r>
            <a:r>
              <a:rPr lang="en-US" altLang="zh-CN" b="1" i="1" baseline="30000">
                <a:solidFill>
                  <a:srgbClr val="003300"/>
                </a:solidFill>
              </a:rPr>
              <a:t>n </a:t>
            </a:r>
            <a:r>
              <a:rPr lang="en-US" altLang="zh-CN" b="1">
                <a:solidFill>
                  <a:srgbClr val="003300"/>
                </a:solidFill>
              </a:rPr>
              <a:t>= W</a:t>
            </a:r>
            <a:r>
              <a:rPr lang="en-US" altLang="zh-CN" b="1" baseline="-30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</a:t>
            </a:r>
            <a:r>
              <a:rPr lang="en-US" altLang="zh-CN" b="1">
                <a:solidFill>
                  <a:srgbClr val="003300"/>
                </a:solidFill>
              </a:rPr>
              <a:t>W</a:t>
            </a:r>
            <a:r>
              <a:rPr lang="en-US" altLang="zh-CN" b="1" baseline="-30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。</a:t>
            </a:r>
            <a:endParaRPr lang="zh-CN" altLang="en-US" b="1" baseline="-30000">
              <a:solidFill>
                <a:srgbClr val="003300"/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734C06D-1059-30DA-2B2F-23EEFE1AB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4986338"/>
            <a:ext cx="8186738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CC6600"/>
                </a:solidFill>
              </a:rPr>
              <a:t>例3</a:t>
            </a:r>
            <a:r>
              <a:rPr lang="zh-CN" altLang="en-US" b="1">
                <a:solidFill>
                  <a:srgbClr val="003300"/>
                </a:solidFill>
              </a:rPr>
              <a:t>  子空间</a:t>
            </a:r>
            <a:r>
              <a:rPr lang="en-US" altLang="zh-CN" b="1">
                <a:solidFill>
                  <a:srgbClr val="003300"/>
                </a:solidFill>
              </a:rPr>
              <a:t>W</a:t>
            </a:r>
            <a:r>
              <a:rPr lang="zh-CN" altLang="en-US" b="1">
                <a:solidFill>
                  <a:srgbClr val="003300"/>
                </a:solidFill>
              </a:rPr>
              <a:t>的“直和补子空间”</a:t>
            </a:r>
            <a:r>
              <a:rPr lang="en-US" altLang="zh-CN" b="1">
                <a:solidFill>
                  <a:srgbClr val="003300"/>
                </a:solidFill>
              </a:rPr>
              <a:t>U:</a:t>
            </a:r>
            <a:r>
              <a:rPr lang="en-US" altLang="zh-CN">
                <a:solidFill>
                  <a:srgbClr val="0033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solidFill>
                  <a:srgbClr val="003300"/>
                </a:solidFill>
              </a:rPr>
              <a:t>                </a:t>
            </a:r>
            <a:r>
              <a:rPr lang="en-US" altLang="zh-CN" b="1">
                <a:solidFill>
                  <a:srgbClr val="003300"/>
                </a:solidFill>
              </a:rPr>
              <a:t>V</a:t>
            </a:r>
            <a:r>
              <a:rPr lang="en-US" altLang="zh-CN" b="1" i="1" baseline="-25000">
                <a:solidFill>
                  <a:srgbClr val="003300"/>
                </a:solidFill>
              </a:rPr>
              <a:t>n</a:t>
            </a:r>
            <a:r>
              <a:rPr lang="en-US" altLang="zh-CN" b="1" i="1" baseline="30000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</a:rPr>
              <a:t>= W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 U</a:t>
            </a:r>
            <a:endParaRPr lang="zh-CN" altLang="en-US" b="1" baseline="-30000">
              <a:solidFill>
                <a:srgbClr val="003300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E8FC1E1-0805-0F7A-7971-6AEC16FC3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2917825"/>
            <a:ext cx="8397875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CC6600"/>
                </a:solidFill>
              </a:rPr>
              <a:t>证明：</a:t>
            </a:r>
            <a:r>
              <a:rPr lang="en-US" altLang="zh-CN" sz="2800" dirty="0">
                <a:solidFill>
                  <a:srgbClr val="003300"/>
                </a:solidFill>
              </a:rPr>
              <a:t>(1) </a:t>
            </a:r>
            <a:r>
              <a:rPr lang="zh-CN" altLang="en-US" sz="2800" dirty="0">
                <a:solidFill>
                  <a:srgbClr val="003300"/>
                </a:solidFill>
              </a:rPr>
              <a:t>证 </a:t>
            </a:r>
            <a:r>
              <a:rPr lang="en-US" altLang="zh-CN" sz="2800" b="1" dirty="0" err="1">
                <a:solidFill>
                  <a:srgbClr val="003300"/>
                </a:solidFill>
              </a:rPr>
              <a:t>R</a:t>
            </a:r>
            <a:r>
              <a:rPr lang="en-US" altLang="zh-CN" sz="2800" b="1" i="1" baseline="30000" dirty="0" err="1">
                <a:solidFill>
                  <a:srgbClr val="003300"/>
                </a:solidFill>
              </a:rPr>
              <a:t>n</a:t>
            </a:r>
            <a:r>
              <a:rPr lang="en-US" altLang="zh-CN" sz="2800" b="1" baseline="30000" dirty="0" err="1">
                <a:solidFill>
                  <a:srgbClr val="003300"/>
                </a:solidFill>
              </a:rPr>
              <a:t>×</a:t>
            </a:r>
            <a:r>
              <a:rPr lang="en-US" altLang="zh-CN" sz="2800" b="1" i="1" baseline="30000" dirty="0" err="1">
                <a:solidFill>
                  <a:srgbClr val="003300"/>
                </a:solidFill>
              </a:rPr>
              <a:t>n</a:t>
            </a:r>
            <a:r>
              <a:rPr lang="en-US" altLang="zh-CN" sz="2800" b="1" i="1" baseline="30000" dirty="0">
                <a:solidFill>
                  <a:srgbClr val="003300"/>
                </a:solidFill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</a:rPr>
              <a:t>= W</a:t>
            </a:r>
            <a:r>
              <a:rPr lang="en-US" altLang="zh-CN" sz="2800" b="1" baseline="-30000" dirty="0">
                <a:solidFill>
                  <a:srgbClr val="003300"/>
                </a:solidFill>
              </a:rPr>
              <a:t>1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800" b="1" dirty="0">
                <a:solidFill>
                  <a:srgbClr val="003300"/>
                </a:solidFill>
              </a:rPr>
              <a:t>W</a:t>
            </a:r>
            <a:r>
              <a:rPr lang="en-US" altLang="zh-CN" sz="2800" b="1" baseline="-30000" dirty="0">
                <a:solidFill>
                  <a:srgbClr val="003300"/>
                </a:solidFill>
              </a:rPr>
              <a:t>2</a:t>
            </a:r>
            <a:endParaRPr lang="zh-CN" altLang="en-US" sz="2800" dirty="0">
              <a:solidFill>
                <a:srgbClr val="003300"/>
              </a:solidFill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rgbClr val="003300"/>
                </a:solidFill>
              </a:rPr>
              <a:t>                       A</a:t>
            </a:r>
            <a:r>
              <a:rPr lang="en-US" altLang="zh-CN" sz="2800" b="1" i="1" baseline="30000" dirty="0">
                <a:solidFill>
                  <a:srgbClr val="003300"/>
                </a:solidFill>
              </a:rPr>
              <a:t>  </a:t>
            </a:r>
            <a:r>
              <a:rPr lang="en-US" altLang="zh-CN" sz="2800" b="1" dirty="0">
                <a:solidFill>
                  <a:srgbClr val="003300"/>
                </a:solidFill>
              </a:rPr>
              <a:t>= </a:t>
            </a:r>
            <a:r>
              <a:rPr lang="en-US" altLang="zh-CN" sz="2800" dirty="0">
                <a:solidFill>
                  <a:srgbClr val="003300"/>
                </a:solidFill>
              </a:rPr>
              <a:t>(A + A</a:t>
            </a:r>
            <a:r>
              <a:rPr lang="en-US" altLang="zh-CN" sz="2800" baseline="30000" dirty="0">
                <a:solidFill>
                  <a:srgbClr val="003300"/>
                </a:solidFill>
              </a:rPr>
              <a:t>T</a:t>
            </a:r>
            <a:r>
              <a:rPr lang="en-US" altLang="zh-CN" sz="2800" dirty="0">
                <a:solidFill>
                  <a:srgbClr val="003300"/>
                </a:solidFill>
              </a:rPr>
              <a:t>) / 2 + (A </a:t>
            </a:r>
            <a:r>
              <a:rPr lang="en-US" altLang="zh-CN" sz="2800" dirty="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2800" dirty="0">
                <a:solidFill>
                  <a:srgbClr val="003300"/>
                </a:solidFill>
              </a:rPr>
              <a:t> A</a:t>
            </a:r>
            <a:r>
              <a:rPr lang="en-US" altLang="zh-CN" sz="2800" baseline="30000" dirty="0">
                <a:solidFill>
                  <a:srgbClr val="003300"/>
                </a:solidFill>
              </a:rPr>
              <a:t>T</a:t>
            </a:r>
            <a:r>
              <a:rPr lang="en-US" altLang="zh-CN" sz="2800" dirty="0">
                <a:solidFill>
                  <a:srgbClr val="003300"/>
                </a:solidFill>
              </a:rPr>
              <a:t>) / 2</a:t>
            </a:r>
            <a:endParaRPr lang="zh-CN" altLang="en-US" sz="2800" dirty="0">
              <a:solidFill>
                <a:srgbClr val="003300"/>
              </a:solidFill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rgbClr val="003300"/>
                </a:solidFill>
              </a:rPr>
              <a:t>            (2) </a:t>
            </a:r>
            <a:r>
              <a:rPr lang="zh-CN" altLang="en-US" sz="2800" dirty="0">
                <a:solidFill>
                  <a:srgbClr val="003300"/>
                </a:solidFill>
              </a:rPr>
              <a:t>证 </a:t>
            </a:r>
            <a:r>
              <a:rPr lang="en-US" altLang="zh-CN" sz="2800" b="1" dirty="0">
                <a:solidFill>
                  <a:srgbClr val="003300"/>
                </a:solidFill>
              </a:rPr>
              <a:t>W</a:t>
            </a:r>
            <a:r>
              <a:rPr lang="en-US" altLang="zh-CN" sz="2800" b="1" baseline="-30000" dirty="0">
                <a:solidFill>
                  <a:srgbClr val="003300"/>
                </a:solidFill>
              </a:rPr>
              <a:t>1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rgbClr val="003300"/>
                </a:solidFill>
              </a:rPr>
              <a:t>W</a:t>
            </a:r>
            <a:r>
              <a:rPr lang="en-US" altLang="zh-CN" sz="2800" b="1" baseline="-30000" dirty="0">
                <a:solidFill>
                  <a:srgbClr val="003300"/>
                </a:solidFill>
              </a:rPr>
              <a:t>2 </a:t>
            </a:r>
            <a:r>
              <a:rPr lang="en-US" altLang="zh-CN" sz="2800" b="1" dirty="0">
                <a:solidFill>
                  <a:srgbClr val="003300"/>
                </a:solidFill>
              </a:rPr>
              <a:t>= {0}</a:t>
            </a:r>
            <a:endParaRPr lang="zh-CN" altLang="en-US" sz="2800" dirty="0">
              <a:solidFill>
                <a:srgbClr val="003300"/>
              </a:solidFill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>
                <a:solidFill>
                  <a:srgbClr val="003300"/>
                </a:solidFill>
              </a:rPr>
              <a:t>                       若 </a:t>
            </a:r>
            <a:r>
              <a:rPr lang="en-US" altLang="zh-CN" sz="2800" dirty="0">
                <a:solidFill>
                  <a:srgbClr val="003300"/>
                </a:solidFill>
              </a:rPr>
              <a:t>A</a:t>
            </a:r>
            <a:r>
              <a:rPr lang="en-US" altLang="zh-CN" sz="2800" baseline="30000" dirty="0">
                <a:solidFill>
                  <a:srgbClr val="003300"/>
                </a:solidFill>
              </a:rPr>
              <a:t>T </a:t>
            </a:r>
            <a:r>
              <a:rPr lang="en-US" altLang="zh-CN" sz="2800" dirty="0">
                <a:solidFill>
                  <a:srgbClr val="003300"/>
                </a:solidFill>
              </a:rPr>
              <a:t>= A, A</a:t>
            </a:r>
            <a:r>
              <a:rPr lang="en-US" altLang="zh-CN" sz="2800" baseline="30000" dirty="0">
                <a:solidFill>
                  <a:srgbClr val="003300"/>
                </a:solidFill>
              </a:rPr>
              <a:t>T </a:t>
            </a:r>
            <a:r>
              <a:rPr lang="en-US" altLang="zh-CN" sz="2800" dirty="0">
                <a:solidFill>
                  <a:srgbClr val="003300"/>
                </a:solidFill>
              </a:rPr>
              <a:t>=  </a:t>
            </a:r>
            <a:r>
              <a:rPr lang="en-US" altLang="zh-CN" sz="2800" dirty="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2800" dirty="0">
                <a:solidFill>
                  <a:srgbClr val="003300"/>
                </a:solidFill>
              </a:rPr>
              <a:t> A, </a:t>
            </a:r>
            <a:r>
              <a:rPr lang="zh-CN" altLang="en-US" sz="2800" dirty="0">
                <a:solidFill>
                  <a:srgbClr val="003300"/>
                </a:solidFill>
              </a:rPr>
              <a:t>则 </a:t>
            </a:r>
            <a:r>
              <a:rPr lang="en-US" altLang="zh-CN" sz="2800" dirty="0">
                <a:solidFill>
                  <a:srgbClr val="003300"/>
                </a:solidFill>
              </a:rPr>
              <a:t>A = </a:t>
            </a:r>
            <a:r>
              <a:rPr lang="en-US" altLang="zh-CN" sz="2800" b="1" dirty="0">
                <a:solidFill>
                  <a:srgbClr val="003300"/>
                </a:solidFill>
              </a:rPr>
              <a:t>0</a:t>
            </a:r>
            <a:endParaRPr lang="zh-CN" altLang="en-US" sz="2800" b="1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autoUpdateAnimBg="0"/>
      <p:bldP spid="2" grpId="0" build="p" autoUpdateAnimBg="0"/>
      <p:bldP spid="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D85F2F5-D84C-4B6E-A8F3-201FD3A86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8366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.2</a:t>
            </a:r>
            <a:r>
              <a:rPr lang="en-US" altLang="zh-CN" sz="40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内积空间</a:t>
            </a:r>
            <a:r>
              <a:rPr lang="zh-CN" altLang="en-US" sz="4000">
                <a:solidFill>
                  <a:srgbClr val="003300"/>
                </a:solidFill>
              </a:rPr>
              <a:t> 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B921753-BA69-2541-F91A-7FF151AD2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871538"/>
            <a:ext cx="8408988" cy="58277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solidFill>
                  <a:srgbClr val="CC6600"/>
                </a:solidFill>
                <a:ea typeface="楷体_GB2312" panose="02010609030101010101" pitchFamily="49" charset="-122"/>
              </a:rPr>
              <a:t>主题：</a:t>
            </a:r>
            <a:r>
              <a:rPr lang="zh-CN" altLang="en-US" sz="2800" b="1" dirty="0">
                <a:solidFill>
                  <a:srgbClr val="003300"/>
                </a:solidFill>
              </a:rPr>
              <a:t>定义内积的概念，借助于内积建立线性空间</a:t>
            </a:r>
          </a:p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003300"/>
                </a:solidFill>
              </a:rPr>
              <a:t>            的度量关系。</a:t>
            </a:r>
            <a:r>
              <a:rPr lang="zh-CN" altLang="en-US" sz="2800" dirty="0"/>
              <a:t>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>
                <a:solidFill>
                  <a:srgbClr val="CC6600"/>
                </a:solidFill>
                <a:ea typeface="楷体_GB2312" panose="02010609030101010101" pitchFamily="49" charset="-122"/>
              </a:rPr>
              <a:t>一、</a:t>
            </a:r>
            <a:r>
              <a:rPr lang="zh-CN" altLang="en-US" sz="2800" b="1" dirty="0">
                <a:solidFill>
                  <a:srgbClr val="CC6600"/>
                </a:solidFill>
                <a:ea typeface="楷体_GB2312" panose="02010609030101010101" pitchFamily="49" charset="-122"/>
              </a:rPr>
              <a:t>欧氏空间和酉空间</a:t>
            </a: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solidFill>
                  <a:srgbClr val="003300"/>
                </a:solidFill>
              </a:rPr>
              <a:t>1  几何空间中度量的定义基础</a:t>
            </a:r>
            <a:endParaRPr lang="zh-CN" altLang="en-US" sz="2800" dirty="0">
              <a:solidFill>
                <a:srgbClr val="003300"/>
              </a:solidFill>
            </a:endParaRP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solidFill>
                  <a:srgbClr val="003300"/>
                </a:solidFill>
              </a:rPr>
              <a:t>2  内积的定义</a:t>
            </a: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solidFill>
                  <a:srgbClr val="003300"/>
                </a:solidFill>
              </a:rPr>
              <a:t>定义1</a:t>
            </a:r>
            <a:r>
              <a:rPr lang="en-US" altLang="zh-CN" sz="2800" b="1" dirty="0">
                <a:solidFill>
                  <a:srgbClr val="003300"/>
                </a:solidFill>
              </a:rPr>
              <a:t>.7 (P13)</a:t>
            </a:r>
            <a:r>
              <a:rPr lang="zh-CN" altLang="en-US" sz="2800" b="1" dirty="0">
                <a:solidFill>
                  <a:srgbClr val="003300"/>
                </a:solidFill>
              </a:rPr>
              <a:t> ：要点</a:t>
            </a: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solidFill>
                  <a:srgbClr val="CC6600"/>
                </a:solidFill>
                <a:sym typeface="Symbol" panose="05050102010706020507" pitchFamily="18" charset="2"/>
              </a:rPr>
              <a:t>  </a:t>
            </a:r>
            <a:r>
              <a:rPr lang="zh-CN" altLang="en-US" sz="2800" b="1" dirty="0">
                <a:solidFill>
                  <a:srgbClr val="003300"/>
                </a:solidFill>
              </a:rPr>
              <a:t> 内积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olidFill>
                  <a:srgbClr val="003300"/>
                </a:solidFill>
              </a:rPr>
              <a:t>，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3300"/>
                </a:solidFill>
              </a:rPr>
              <a:t>是</a:t>
            </a:r>
            <a:r>
              <a:rPr lang="zh-CN" altLang="en-US" sz="2800" b="1" dirty="0">
                <a:solidFill>
                  <a:srgbClr val="0000FF"/>
                </a:solidFill>
              </a:rPr>
              <a:t>二元运算</a:t>
            </a:r>
            <a:r>
              <a:rPr lang="zh-CN" altLang="en-US" sz="2800" b="1" dirty="0">
                <a:solidFill>
                  <a:srgbClr val="003300"/>
                </a:solidFill>
              </a:rPr>
              <a:t>：</a:t>
            </a:r>
            <a:r>
              <a:rPr lang="en-US" altLang="zh-CN" sz="2800" b="1" dirty="0" err="1">
                <a:solidFill>
                  <a:srgbClr val="003300"/>
                </a:solidFill>
              </a:rPr>
              <a:t>V</a:t>
            </a:r>
            <a:r>
              <a:rPr lang="en-US" altLang="zh-CN" sz="2800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3300"/>
                </a:solidFill>
              </a:rPr>
              <a:t>F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 ×</a:t>
            </a:r>
            <a:r>
              <a:rPr lang="en-US" altLang="zh-CN" sz="2800" b="1" dirty="0" err="1">
                <a:solidFill>
                  <a:srgbClr val="003300"/>
                </a:solidFill>
              </a:rPr>
              <a:t>V</a:t>
            </a:r>
            <a:r>
              <a:rPr lang="en-US" altLang="zh-CN" sz="2800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3300"/>
                </a:solidFill>
              </a:rPr>
              <a:t>F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3300"/>
                </a:solidFill>
              </a:rPr>
              <a:t>           F </a:t>
            </a:r>
          </a:p>
          <a:p>
            <a:pPr algn="just" eaLnBrk="1" hangingPunct="1">
              <a:buFontTx/>
              <a:buNone/>
            </a:pPr>
            <a:r>
              <a:rPr lang="en-US" altLang="zh-CN" sz="2800" b="1" dirty="0">
                <a:solidFill>
                  <a:srgbClr val="CC6600"/>
                </a:solidFill>
                <a:sym typeface="Symbol" panose="05050102010706020507" pitchFamily="18" charset="2"/>
              </a:rPr>
              <a:t>  </a:t>
            </a:r>
            <a:r>
              <a:rPr lang="en-US" altLang="zh-CN" sz="2800" b="1" dirty="0">
                <a:solidFill>
                  <a:srgbClr val="003300"/>
                </a:solidFill>
              </a:rPr>
              <a:t> 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olidFill>
                  <a:srgbClr val="003300"/>
                </a:solidFill>
              </a:rPr>
              <a:t>，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3300"/>
                </a:solidFill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</a:rPr>
              <a:t>公理性质</a:t>
            </a:r>
            <a:r>
              <a:rPr lang="zh-CN" altLang="en-US" sz="2800" b="1" dirty="0">
                <a:solidFill>
                  <a:srgbClr val="003300"/>
                </a:solidFill>
              </a:rPr>
              <a:t>（对称性，线性性，正定性）</a:t>
            </a:r>
            <a:endParaRPr lang="en-US" altLang="zh-CN" sz="2800" b="1" dirty="0">
              <a:solidFill>
                <a:srgbClr val="003300"/>
              </a:solidFill>
            </a:endParaRP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solidFill>
                  <a:srgbClr val="CC6600"/>
                </a:solidFill>
                <a:sym typeface="Symbol" panose="05050102010706020507" pitchFamily="18" charset="2"/>
              </a:rPr>
              <a:t>  </a:t>
            </a:r>
            <a:r>
              <a:rPr lang="zh-CN" altLang="en-US" sz="2800" b="1" dirty="0">
                <a:solidFill>
                  <a:srgbClr val="003300"/>
                </a:solidFill>
              </a:rPr>
              <a:t> 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olidFill>
                  <a:srgbClr val="003300"/>
                </a:solidFill>
              </a:rPr>
              <a:t>，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3300"/>
                </a:solidFill>
              </a:rPr>
              <a:t>是任何满足定义的运算（映射）。</a:t>
            </a: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solidFill>
                  <a:srgbClr val="CC6600"/>
                </a:solidFill>
                <a:sym typeface="Symbol" panose="05050102010706020507" pitchFamily="18" charset="2"/>
              </a:rPr>
              <a:t>  </a:t>
            </a:r>
            <a:r>
              <a:rPr lang="zh-CN" altLang="en-US" sz="2800" b="1" dirty="0">
                <a:solidFill>
                  <a:srgbClr val="003300"/>
                </a:solidFill>
              </a:rPr>
              <a:t> 讨论 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olidFill>
                  <a:srgbClr val="003300"/>
                </a:solidFill>
              </a:rPr>
              <a:t>，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800" b="1" baseline="-30000" dirty="0">
                <a:solidFill>
                  <a:srgbClr val="003300"/>
                </a:solidFill>
              </a:rPr>
              <a:t>1</a:t>
            </a:r>
            <a:r>
              <a:rPr lang="zh-CN" altLang="en-US" sz="2800" b="1" dirty="0">
                <a:solidFill>
                  <a:srgbClr val="003300"/>
                </a:solidFill>
              </a:rPr>
              <a:t>＋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800" b="1" baseline="-30000" dirty="0">
                <a:solidFill>
                  <a:srgbClr val="003300"/>
                </a:solidFill>
              </a:rPr>
              <a:t>2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3300"/>
                </a:solidFill>
              </a:rPr>
              <a:t>, 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olidFill>
                  <a:srgbClr val="003300"/>
                </a:solidFill>
              </a:rPr>
              <a:t>，</a:t>
            </a:r>
            <a:r>
              <a:rPr lang="en-US" altLang="zh-CN" sz="2800" b="1" i="1" dirty="0">
                <a:solidFill>
                  <a:srgbClr val="003300"/>
                </a:solidFill>
              </a:rPr>
              <a:t>k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olidFill>
                  <a:srgbClr val="003300"/>
                </a:solidFill>
              </a:rPr>
              <a:t>，</a:t>
            </a:r>
            <a:r>
              <a:rPr lang="en-US" altLang="zh-CN" sz="2800" b="1" i="1" dirty="0">
                <a:solidFill>
                  <a:srgbClr val="003300"/>
                </a:solidFill>
              </a:rPr>
              <a:t>k</a:t>
            </a:r>
            <a:r>
              <a:rPr lang="en-US" altLang="zh-CN" sz="2800" b="1" baseline="-25000" dirty="0">
                <a:solidFill>
                  <a:srgbClr val="003300"/>
                </a:solidFill>
              </a:rPr>
              <a:t>1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baseline="-30000" dirty="0">
                <a:solidFill>
                  <a:srgbClr val="003300"/>
                </a:solidFill>
              </a:rPr>
              <a:t>1</a:t>
            </a:r>
            <a:r>
              <a:rPr lang="zh-CN" altLang="en-US" sz="2800" b="1" dirty="0">
                <a:solidFill>
                  <a:srgbClr val="003300"/>
                </a:solidFill>
              </a:rPr>
              <a:t>＋</a:t>
            </a:r>
            <a:r>
              <a:rPr lang="en-US" altLang="zh-CN" sz="2800" b="1" i="1" dirty="0">
                <a:solidFill>
                  <a:srgbClr val="003300"/>
                </a:solidFill>
              </a:rPr>
              <a:t>k</a:t>
            </a:r>
            <a:r>
              <a:rPr lang="en-US" altLang="zh-CN" sz="2800" b="1" baseline="-25000" dirty="0">
                <a:solidFill>
                  <a:srgbClr val="003300"/>
                </a:solidFill>
              </a:rPr>
              <a:t>2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baseline="-30000" dirty="0">
                <a:solidFill>
                  <a:srgbClr val="003300"/>
                </a:solidFill>
              </a:rPr>
              <a:t>2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3300"/>
                </a:solidFill>
              </a:rPr>
              <a:t>, 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0,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3300"/>
              </a:solidFill>
            </a:endParaRP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solidFill>
                  <a:srgbClr val="003300"/>
                </a:solidFill>
              </a:rPr>
              <a:t>        </a:t>
            </a:r>
          </a:p>
        </p:txBody>
      </p:sp>
      <p:sp>
        <p:nvSpPr>
          <p:cNvPr id="13316" name="AutoShape 4">
            <a:extLst>
              <a:ext uri="{FF2B5EF4-FFF2-40B4-BE49-F238E27FC236}">
                <a16:creationId xmlns:a16="http://schemas.microsoft.com/office/drawing/2014/main" id="{CA244F37-45E5-F697-F523-221C26E0F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4232275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  <p:grpSp>
        <p:nvGrpSpPr>
          <p:cNvPr id="13317" name="组合 8">
            <a:extLst>
              <a:ext uri="{FF2B5EF4-FFF2-40B4-BE49-F238E27FC236}">
                <a16:creationId xmlns:a16="http://schemas.microsoft.com/office/drawing/2014/main" id="{E6E62881-F3D5-37DA-6FAF-1BFCC4AB8E7C}"/>
              </a:ext>
            </a:extLst>
          </p:cNvPr>
          <p:cNvGrpSpPr>
            <a:grpSpLocks/>
          </p:cNvGrpSpPr>
          <p:nvPr/>
        </p:nvGrpSpPr>
        <p:grpSpPr bwMode="auto">
          <a:xfrm>
            <a:off x="5367338" y="1677988"/>
            <a:ext cx="3429000" cy="2219325"/>
            <a:chOff x="5286380" y="1428737"/>
            <a:chExt cx="3429024" cy="22185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AED6B1-8603-4106-86EA-702584BA9D57}"/>
                </a:ext>
              </a:extLst>
            </p:cNvPr>
            <p:cNvSpPr txBox="1"/>
            <p:nvPr/>
          </p:nvSpPr>
          <p:spPr>
            <a:xfrm>
              <a:off x="5286380" y="1428737"/>
              <a:ext cx="3429024" cy="2218588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CC6600"/>
              </a:solidFill>
            </a:ln>
          </p:spPr>
          <p:txBody>
            <a:bodyPr>
              <a:spAutoFit/>
            </a:bodyPr>
            <a:lstStyle>
              <a:lvl1pPr marL="457200" indent="-4572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Times New Roman" panose="02020603050405020304" pitchFamily="18" charset="0"/>
                <a:buAutoNum type="arabicPeriod"/>
                <a:defRPr/>
              </a:pPr>
              <a:r>
                <a:rPr lang="en-US" altLang="zh-CN" dirty="0"/>
                <a:t>(</a:t>
              </a:r>
              <a:r>
                <a:rPr lang="en-US" altLang="zh-CN" b="1" dirty="0">
                  <a:solidFill>
                    <a:srgbClr val="003300"/>
                  </a:solidFill>
                  <a:sym typeface="Symbol" panose="05050102010706020507" pitchFamily="18" charset="2"/>
                </a:rPr>
                <a:t> , </a:t>
              </a:r>
              <a:r>
                <a:rPr lang="en-US" altLang="zh-CN" dirty="0"/>
                <a:t>) = (</a:t>
              </a:r>
              <a:r>
                <a:rPr lang="en-US" altLang="zh-CN" b="1" dirty="0">
                  <a:solidFill>
                    <a:srgbClr val="003300"/>
                  </a:solidFill>
                  <a:sym typeface="Symbol" panose="05050102010706020507" pitchFamily="18" charset="2"/>
                </a:rPr>
                <a:t>, </a:t>
              </a:r>
              <a:r>
                <a:rPr lang="en-US" altLang="zh-CN" dirty="0"/>
                <a:t>)</a:t>
              </a:r>
            </a:p>
            <a:p>
              <a:pPr eaLnBrk="1" hangingPunct="1">
                <a:spcBef>
                  <a:spcPct val="20000"/>
                </a:spcBef>
                <a:buFont typeface="Times New Roman" panose="02020603050405020304" pitchFamily="18" charset="0"/>
                <a:buAutoNum type="arabicPeriod"/>
                <a:defRPr/>
              </a:pPr>
              <a:r>
                <a:rPr lang="en-US" altLang="zh-CN" dirty="0"/>
                <a:t>(</a:t>
              </a:r>
              <a:r>
                <a:rPr lang="en-US" altLang="zh-CN" b="1" i="1" dirty="0"/>
                <a:t>k</a:t>
              </a:r>
              <a:r>
                <a:rPr lang="en-US" altLang="zh-CN" b="1" dirty="0">
                  <a:solidFill>
                    <a:srgbClr val="003300"/>
                  </a:solidFill>
                  <a:sym typeface="Symbol" panose="05050102010706020507" pitchFamily="18" charset="2"/>
                </a:rPr>
                <a:t>, ) = </a:t>
              </a:r>
              <a:r>
                <a:rPr lang="en-US" altLang="zh-CN" b="1" i="1" dirty="0">
                  <a:solidFill>
                    <a:srgbClr val="003300"/>
                  </a:solidFill>
                  <a:sym typeface="Symbol" panose="05050102010706020507" pitchFamily="18" charset="2"/>
                </a:rPr>
                <a:t>k</a:t>
              </a:r>
              <a:r>
                <a:rPr lang="en-US" altLang="zh-CN" b="1" dirty="0">
                  <a:solidFill>
                    <a:srgbClr val="003300"/>
                  </a:solidFill>
                  <a:sym typeface="Symbol" panose="05050102010706020507" pitchFamily="18" charset="2"/>
                </a:rPr>
                <a:t>(, )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/>
                <a:t>   (</a:t>
              </a:r>
              <a:r>
                <a:rPr lang="en-US" altLang="zh-CN" b="1" dirty="0">
                  <a:solidFill>
                    <a:srgbClr val="003300"/>
                  </a:solidFill>
                  <a:sym typeface="Symbol" panose="05050102010706020507" pitchFamily="18" charset="2"/>
                </a:rPr>
                <a:t>+, </a:t>
              </a:r>
              <a:r>
                <a:rPr lang="en-US" altLang="zh-CN" dirty="0"/>
                <a:t>) = (</a:t>
              </a:r>
              <a:r>
                <a:rPr lang="en-US" altLang="zh-CN" b="1" dirty="0">
                  <a:solidFill>
                    <a:srgbClr val="003300"/>
                  </a:solidFill>
                  <a:sym typeface="Symbol" panose="05050102010706020507" pitchFamily="18" charset="2"/>
                </a:rPr>
                <a:t>, </a:t>
              </a:r>
              <a:r>
                <a:rPr lang="en-US" altLang="zh-CN" dirty="0"/>
                <a:t>) + (</a:t>
              </a:r>
              <a:r>
                <a:rPr lang="en-US" altLang="zh-CN" b="1" dirty="0">
                  <a:solidFill>
                    <a:srgbClr val="003300"/>
                  </a:solidFill>
                  <a:sym typeface="Symbol" panose="05050102010706020507" pitchFamily="18" charset="2"/>
                </a:rPr>
                <a:t>, </a:t>
              </a:r>
              <a:r>
                <a:rPr lang="en-US" altLang="zh-CN" dirty="0"/>
                <a:t>)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/>
                <a:t>3.  (</a:t>
              </a:r>
              <a:r>
                <a:rPr lang="en-US" altLang="zh-CN" b="1" dirty="0">
                  <a:solidFill>
                    <a:srgbClr val="003300"/>
                  </a:solidFill>
                  <a:sym typeface="Symbol" panose="05050102010706020507" pitchFamily="18" charset="2"/>
                </a:rPr>
                <a:t>, </a:t>
              </a:r>
              <a:r>
                <a:rPr lang="en-US" altLang="zh-CN" dirty="0"/>
                <a:t>) </a:t>
              </a:r>
              <a:r>
                <a:rPr lang="en-US" altLang="zh-CN" dirty="0">
                  <a:sym typeface="Symbol" panose="05050102010706020507" pitchFamily="18" charset="2"/>
                </a:rPr>
                <a:t> 0;</a:t>
              </a: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>
                  <a:sym typeface="Symbol" panose="05050102010706020507" pitchFamily="18" charset="2"/>
                </a:rPr>
                <a:t>     </a:t>
              </a:r>
              <a:r>
                <a:rPr lang="en-US" altLang="zh-CN" dirty="0"/>
                <a:t>(</a:t>
              </a:r>
              <a:r>
                <a:rPr lang="en-US" altLang="zh-CN" b="1" dirty="0">
                  <a:solidFill>
                    <a:srgbClr val="003300"/>
                  </a:solidFill>
                  <a:sym typeface="Symbol" panose="05050102010706020507" pitchFamily="18" charset="2"/>
                </a:rPr>
                <a:t>, </a:t>
              </a:r>
              <a:r>
                <a:rPr lang="en-US" altLang="zh-CN" dirty="0"/>
                <a:t>) </a:t>
              </a:r>
              <a:r>
                <a:rPr lang="en-US" altLang="zh-CN" dirty="0">
                  <a:sym typeface="Symbol" panose="05050102010706020507" pitchFamily="18" charset="2"/>
                </a:rPr>
                <a:t>= 0  </a:t>
              </a:r>
              <a:r>
                <a:rPr lang="zh-CN" altLang="en-US" b="1" dirty="0">
                  <a:sym typeface="Symbol" panose="05050102010706020507" pitchFamily="18" charset="2"/>
                </a:rPr>
                <a:t></a:t>
              </a:r>
              <a:r>
                <a:rPr lang="en-US" altLang="zh-CN" dirty="0">
                  <a:sym typeface="Symbol" panose="05050102010706020507" pitchFamily="18" charset="2"/>
                </a:rPr>
                <a:t>  </a:t>
              </a:r>
              <a:r>
                <a:rPr lang="en-US" altLang="zh-CN" b="1" dirty="0">
                  <a:solidFill>
                    <a:srgbClr val="003300"/>
                  </a:solidFill>
                  <a:sym typeface="Symbol" panose="05050102010706020507" pitchFamily="18" charset="2"/>
                </a:rPr>
                <a:t> = 0</a:t>
              </a:r>
              <a:endParaRPr lang="zh-CN" altLang="en-US" b="1" dirty="0">
                <a:solidFill>
                  <a:srgbClr val="0033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27659" name="直接连接符 7">
              <a:extLst>
                <a:ext uri="{FF2B5EF4-FFF2-40B4-BE49-F238E27FC236}">
                  <a16:creationId xmlns:a16="http://schemas.microsoft.com/office/drawing/2014/main" id="{9915D8E0-71F1-B694-EB5D-0343525D0D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00892" y="1500174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3326" name="Object 14">
            <a:extLst>
              <a:ext uri="{FF2B5EF4-FFF2-40B4-BE49-F238E27FC236}">
                <a16:creationId xmlns:a16="http://schemas.microsoft.com/office/drawing/2014/main" id="{8EA4CD04-AFE0-5018-A3A8-7C5FFC2B5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2088" y="6111875"/>
          <a:ext cx="24463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254000" progId="Equation.DSMT4">
                  <p:embed/>
                </p:oleObj>
              </mc:Choice>
              <mc:Fallback>
                <p:oleObj name="Equation" r:id="rId4" imgW="1371600" imgH="254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6111875"/>
                        <a:ext cx="244633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>
            <a:extLst>
              <a:ext uri="{FF2B5EF4-FFF2-40B4-BE49-F238E27FC236}">
                <a16:creationId xmlns:a16="http://schemas.microsoft.com/office/drawing/2014/main" id="{6C8FE523-93C6-1101-6E2A-7793E7EBE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3400" y="6149975"/>
          <a:ext cx="19923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600" imgH="228600" progId="Equation.DSMT4">
                  <p:embed/>
                </p:oleObj>
              </mc:Choice>
              <mc:Fallback>
                <p:oleObj name="Equation" r:id="rId6" imgW="11176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6149975"/>
                        <a:ext cx="19923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>
            <a:extLst>
              <a:ext uri="{FF2B5EF4-FFF2-40B4-BE49-F238E27FC236}">
                <a16:creationId xmlns:a16="http://schemas.microsoft.com/office/drawing/2014/main" id="{8F094E82-F030-088C-5BCB-865AE831E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1613" y="6108700"/>
          <a:ext cx="11096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030" imgH="241195" progId="Equation.DSMT4">
                  <p:embed/>
                </p:oleObj>
              </mc:Choice>
              <mc:Fallback>
                <p:oleObj name="Equation" r:id="rId8" imgW="622030" imgH="24119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6108700"/>
                        <a:ext cx="11096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>
            <a:extLst>
              <a:ext uri="{FF2B5EF4-FFF2-40B4-BE49-F238E27FC236}">
                <a16:creationId xmlns:a16="http://schemas.microsoft.com/office/drawing/2014/main" id="{A8A2242E-ED48-35A2-1448-51436FBEC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7513" y="6183313"/>
          <a:ext cx="4302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091" imgH="177646" progId="Equation.DSMT4">
                  <p:embed/>
                </p:oleObj>
              </mc:Choice>
              <mc:Fallback>
                <p:oleObj name="Equation" r:id="rId10" imgW="241091" imgH="17764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513" y="6183313"/>
                        <a:ext cx="4302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 autoUpdateAnimBg="0"/>
      <p:bldP spid="133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087AC671-FDA7-4DC6-B629-8A07C042E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9888" y="381000"/>
            <a:ext cx="8421687" cy="62642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 </a:t>
            </a:r>
            <a:r>
              <a:rPr lang="zh-CN" altLang="en-US" sz="3600" b="1">
                <a:solidFill>
                  <a:srgbClr val="CC6600"/>
                </a:solidFill>
                <a:ea typeface="楷体_GB2312" pitchFamily="49" charset="-122"/>
              </a:rPr>
              <a:t>内积空间的定义</a:t>
            </a:r>
            <a:endParaRPr lang="zh-CN" altLang="en-US" sz="3600" b="1">
              <a:solidFill>
                <a:srgbClr val="003300"/>
              </a:solidFill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zh-CN" sz="1800" b="1">
              <a:solidFill>
                <a:srgbClr val="003300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b="1">
                <a:solidFill>
                  <a:srgbClr val="003300"/>
                </a:solidFill>
              </a:rPr>
              <a:t>赋予内积的线性空间称为内积空间，记为</a:t>
            </a:r>
            <a:br>
              <a:rPr lang="en-US" altLang="zh-CN" b="1">
                <a:solidFill>
                  <a:srgbClr val="003300"/>
                </a:solidFill>
              </a:rPr>
            </a:br>
            <a:r>
              <a:rPr lang="en-US" altLang="zh-CN" b="1">
                <a:solidFill>
                  <a:srgbClr val="003300"/>
                </a:solidFill>
              </a:rPr>
              <a:t> </a:t>
            </a:r>
            <a:r>
              <a:rPr lang="zh-CN" altLang="en-US" b="1">
                <a:solidFill>
                  <a:srgbClr val="003300"/>
                </a:solidFill>
              </a:rPr>
              <a:t>[ </a:t>
            </a:r>
            <a:r>
              <a:rPr lang="en-US" altLang="zh-CN" b="1">
                <a:solidFill>
                  <a:srgbClr val="003300"/>
                </a:solidFill>
              </a:rPr>
              <a:t>V</a:t>
            </a:r>
            <a:r>
              <a:rPr lang="en-US" altLang="zh-CN" b="1" i="1" baseline="-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(F)；(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, ) </a:t>
            </a:r>
            <a:r>
              <a:rPr lang="en-US" altLang="zh-CN" b="1">
                <a:solidFill>
                  <a:srgbClr val="003300"/>
                </a:solidFill>
              </a:rPr>
              <a:t>] </a:t>
            </a:r>
            <a:r>
              <a:rPr lang="zh-CN" altLang="en-US" b="1">
                <a:solidFill>
                  <a:srgbClr val="003300"/>
                </a:solidFill>
              </a:rPr>
              <a:t>；</a:t>
            </a:r>
          </a:p>
          <a:p>
            <a:pPr eaLnBrk="1" hangingPunct="1">
              <a:buFontTx/>
              <a:buNone/>
              <a:defRPr/>
            </a:pPr>
            <a:r>
              <a:rPr lang="en-US" altLang="zh-CN" b="1">
                <a:solidFill>
                  <a:srgbClr val="003300"/>
                </a:solidFill>
              </a:rPr>
              <a:t>     F = R ，</a:t>
            </a:r>
            <a:r>
              <a:rPr lang="zh-CN" altLang="en-US" b="1">
                <a:solidFill>
                  <a:srgbClr val="003300"/>
                </a:solidFill>
              </a:rPr>
              <a:t>欧氏空间，</a:t>
            </a:r>
            <a:r>
              <a:rPr lang="en-US" altLang="zh-CN" b="1">
                <a:solidFill>
                  <a:srgbClr val="003300"/>
                </a:solidFill>
              </a:rPr>
              <a:t>F = C，</a:t>
            </a:r>
            <a:r>
              <a:rPr lang="zh-CN" altLang="en-US" b="1">
                <a:solidFill>
                  <a:srgbClr val="003300"/>
                </a:solidFill>
              </a:rPr>
              <a:t>酉空间</a:t>
            </a:r>
          </a:p>
          <a:p>
            <a:pPr algn="just" eaLnBrk="1" hangingPunct="1">
              <a:buFontTx/>
              <a:buNone/>
              <a:defRPr/>
            </a:pPr>
            <a:endParaRPr lang="zh-CN" altLang="en-US" sz="1800" b="1">
              <a:solidFill>
                <a:srgbClr val="CC66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b="1">
                <a:solidFill>
                  <a:srgbClr val="CC6600"/>
                </a:solidFill>
              </a:rPr>
              <a:t>4  </a:t>
            </a:r>
            <a:r>
              <a:rPr lang="zh-CN" altLang="en-US" b="1">
                <a:solidFill>
                  <a:srgbClr val="CC6600"/>
                </a:solidFill>
                <a:ea typeface="楷体_GB2312" pitchFamily="49" charset="-122"/>
              </a:rPr>
              <a:t>常见的内积空间：</a:t>
            </a:r>
          </a:p>
          <a:p>
            <a:pPr algn="just" eaLnBrk="1" hangingPunct="1">
              <a:defRPr/>
            </a:pPr>
            <a:r>
              <a:rPr lang="zh-CN" altLang="en-US" b="1">
                <a:solidFill>
                  <a:srgbClr val="003300"/>
                </a:solidFill>
              </a:rPr>
              <a:t> [ </a:t>
            </a:r>
            <a:r>
              <a:rPr lang="en-US" altLang="zh-CN" b="1">
                <a:solidFill>
                  <a:srgbClr val="003300"/>
                </a:solidFill>
              </a:rPr>
              <a:t>R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；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, 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b="1">
                <a:solidFill>
                  <a:srgbClr val="003300"/>
                </a:solidFill>
              </a:rPr>
              <a:t>=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30000">
                <a:solidFill>
                  <a:srgbClr val="003300"/>
                </a:solidFill>
              </a:rPr>
              <a:t>T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>
                <a:solidFill>
                  <a:srgbClr val="003300"/>
                </a:solidFill>
              </a:rPr>
              <a:t> ],   (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30000">
                <a:solidFill>
                  <a:srgbClr val="003300"/>
                </a:solidFill>
              </a:rPr>
              <a:t>T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>
                <a:solidFill>
                  <a:srgbClr val="003300"/>
                </a:solidFill>
              </a:rPr>
              <a:t> =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baseline="30000">
                <a:solidFill>
                  <a:srgbClr val="003300"/>
                </a:solidFill>
              </a:rPr>
              <a:t>T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>
                <a:solidFill>
                  <a:srgbClr val="003300"/>
                </a:solidFill>
              </a:rPr>
              <a:t> )</a:t>
            </a:r>
          </a:p>
          <a:p>
            <a:pPr algn="just" eaLnBrk="1" hangingPunct="1">
              <a:defRPr/>
            </a:pPr>
            <a:r>
              <a:rPr lang="en-US" altLang="zh-CN" b="1">
                <a:solidFill>
                  <a:srgbClr val="003300"/>
                </a:solidFill>
              </a:rPr>
              <a:t> [ C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；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, 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b="1">
                <a:solidFill>
                  <a:srgbClr val="003300"/>
                </a:solidFill>
              </a:rPr>
              <a:t>=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baseline="30000">
                <a:solidFill>
                  <a:srgbClr val="003300"/>
                </a:solidFill>
              </a:rPr>
              <a:t>H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 </a:t>
            </a:r>
            <a:r>
              <a:rPr lang="en-US" altLang="zh-CN" b="1">
                <a:solidFill>
                  <a:srgbClr val="003300"/>
                </a:solidFill>
              </a:rPr>
              <a:t>], 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baseline="30000">
                <a:solidFill>
                  <a:srgbClr val="003300"/>
                </a:solidFill>
              </a:rPr>
              <a:t>H </a:t>
            </a:r>
            <a:r>
              <a:rPr lang="zh-CN" altLang="en-US" b="1">
                <a:solidFill>
                  <a:srgbClr val="003300"/>
                </a:solidFill>
              </a:rPr>
              <a:t>为 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 的</a:t>
            </a:r>
            <a:r>
              <a:rPr lang="zh-CN" altLang="en-US" b="1">
                <a:solidFill>
                  <a:srgbClr val="0000FF"/>
                </a:solidFill>
                <a:sym typeface="Symbol" panose="05050102010706020507" pitchFamily="18" charset="2"/>
              </a:rPr>
              <a:t>共轭转置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，</a:t>
            </a:r>
            <a:endParaRPr lang="zh-CN" altLang="en-US" b="1">
              <a:solidFill>
                <a:srgbClr val="003300"/>
              </a:solidFill>
            </a:endParaRPr>
          </a:p>
          <a:p>
            <a:pPr algn="just" eaLnBrk="1" hangingPunct="1">
              <a:defRPr/>
            </a:pPr>
            <a:r>
              <a:rPr lang="en-US" altLang="zh-CN" b="1">
                <a:solidFill>
                  <a:srgbClr val="003300"/>
                </a:solidFill>
              </a:rPr>
              <a:t> [ C</a:t>
            </a:r>
            <a:r>
              <a:rPr lang="en-US" altLang="zh-CN" b="1" i="1" baseline="30000">
                <a:solidFill>
                  <a:srgbClr val="003300"/>
                </a:solidFill>
              </a:rPr>
              <a:t>m</a:t>
            </a:r>
            <a:r>
              <a:rPr lang="en-US" altLang="zh-CN" b="1" baseline="30000">
                <a:solidFill>
                  <a:srgbClr val="0033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b="1" i="1" baseline="30000">
                <a:solidFill>
                  <a:srgbClr val="0033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;  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003300"/>
                </a:solidFill>
              </a:rPr>
              <a:t>A, B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b="1">
                <a:solidFill>
                  <a:srgbClr val="003300"/>
                </a:solidFill>
              </a:rPr>
              <a:t>= tr 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003300"/>
                </a:solidFill>
              </a:rPr>
              <a:t>B</a:t>
            </a:r>
            <a:r>
              <a:rPr lang="en-US" altLang="zh-CN" b="1" baseline="30000">
                <a:solidFill>
                  <a:srgbClr val="003300"/>
                </a:solidFill>
              </a:rPr>
              <a:t>H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b="1">
                <a:solidFill>
                  <a:srgbClr val="003300"/>
                </a:solidFill>
              </a:rPr>
              <a:t>]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zh-CN" sz="1800" b="1">
              <a:solidFill>
                <a:srgbClr val="003300"/>
              </a:solidFill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altLang="zh-CN" b="1">
                <a:solidFill>
                  <a:srgbClr val="003300"/>
                </a:solidFill>
              </a:rPr>
              <a:t> [ P</a:t>
            </a:r>
            <a:r>
              <a:rPr lang="en-US" altLang="zh-CN" b="1" i="1" baseline="-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[x]；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( </a:t>
            </a:r>
            <a:r>
              <a:rPr lang="en-US" altLang="zh-CN" b="1" i="1">
                <a:solidFill>
                  <a:srgbClr val="003300"/>
                </a:solidFill>
              </a:rPr>
              <a:t>f, g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 ) </a:t>
            </a:r>
            <a:r>
              <a:rPr lang="en-US" altLang="zh-CN" b="1">
                <a:solidFill>
                  <a:srgbClr val="003300"/>
                </a:solidFill>
              </a:rPr>
              <a:t>=                             ] 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69F23579-A7EA-E47B-7F8B-991F15A0A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5299075"/>
            <a:ext cx="257175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9DF413DC-4F75-4B45-83A6-74E16CBCF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9144000" cy="1711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5  </a:t>
            </a:r>
            <a:r>
              <a:rPr lang="zh-CN" alt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向量的长度</a:t>
            </a:r>
            <a:r>
              <a:rPr lang="zh-CN" altLang="en-US" dirty="0"/>
              <a:t>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定义：</a:t>
            </a:r>
            <a:r>
              <a:rPr lang="zh-CN" altLang="en-US" b="1" dirty="0">
                <a:solidFill>
                  <a:srgbClr val="003300"/>
                </a:solidFill>
              </a:rPr>
              <a:t> </a:t>
            </a:r>
            <a:r>
              <a:rPr lang="zh-CN" altLang="en-US" b="1" dirty="0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||</a:t>
            </a:r>
            <a:r>
              <a:rPr lang="zh-CN" altLang="en-US" b="1" dirty="0">
                <a:solidFill>
                  <a:srgbClr val="003300"/>
                </a:solidFill>
              </a:rPr>
              <a:t> </a:t>
            </a:r>
            <a:r>
              <a:rPr lang="zh-CN" altLang="en-US" b="1" i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b="1" dirty="0">
                <a:solidFill>
                  <a:srgbClr val="003300"/>
                </a:solidFill>
              </a:rPr>
              <a:t> </a:t>
            </a:r>
            <a:r>
              <a:rPr lang="zh-CN" altLang="en-US" b="1" dirty="0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||</a:t>
            </a:r>
            <a:r>
              <a:rPr lang="zh-CN" altLang="en-US" b="1" dirty="0">
                <a:solidFill>
                  <a:srgbClr val="003300"/>
                </a:solidFill>
              </a:rPr>
              <a:t> =                  </a:t>
            </a:r>
            <a:r>
              <a:rPr lang="en-US" altLang="zh-CN" b="1" dirty="0">
                <a:solidFill>
                  <a:srgbClr val="003300"/>
                </a:solidFill>
              </a:rPr>
              <a:t>; </a:t>
            </a:r>
            <a:r>
              <a:rPr lang="zh-CN" altLang="en-US" b="1" dirty="0">
                <a:solidFill>
                  <a:srgbClr val="003300"/>
                </a:solidFill>
              </a:rPr>
              <a:t>单位向量： </a:t>
            </a:r>
            <a:r>
              <a:rPr lang="zh-CN" altLang="en-US" b="1" dirty="0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||</a:t>
            </a:r>
            <a:r>
              <a:rPr lang="zh-CN" altLang="en-US" b="1" dirty="0">
                <a:solidFill>
                  <a:srgbClr val="003300"/>
                </a:solidFill>
              </a:rPr>
              <a:t> </a:t>
            </a:r>
            <a:r>
              <a:rPr lang="zh-CN" altLang="en-US" b="1" i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b="1" dirty="0">
                <a:solidFill>
                  <a:srgbClr val="003300"/>
                </a:solidFill>
              </a:rPr>
              <a:t> </a:t>
            </a:r>
            <a:r>
              <a:rPr lang="zh-CN" altLang="en-US" b="1" dirty="0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||</a:t>
            </a:r>
            <a:r>
              <a:rPr lang="zh-CN" altLang="en-US" b="1" dirty="0">
                <a:solidFill>
                  <a:srgbClr val="003300"/>
                </a:solidFill>
              </a:rPr>
              <a:t> = </a:t>
            </a:r>
            <a:r>
              <a:rPr lang="en-US" altLang="zh-CN" b="1" dirty="0">
                <a:solidFill>
                  <a:srgbClr val="003300"/>
                </a:solidFill>
              </a:rPr>
              <a:t>1.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b="1" dirty="0">
                <a:solidFill>
                  <a:srgbClr val="003300"/>
                </a:solidFill>
              </a:rPr>
              <a:t> </a:t>
            </a:r>
            <a:r>
              <a:rPr lang="zh-CN" altLang="en-US" b="1" i="1" dirty="0">
                <a:sym typeface="Symbol" panose="05050102010706020507" pitchFamily="18" charset="2"/>
              </a:rPr>
              <a:t></a:t>
            </a:r>
            <a:r>
              <a:rPr lang="en-US" altLang="zh-CN" b="1" i="1" dirty="0">
                <a:sym typeface="Symbol" panose="05050102010706020507" pitchFamily="18" charset="2"/>
              </a:rPr>
              <a:t>, </a:t>
            </a:r>
            <a:r>
              <a:rPr lang="en-US" altLang="zh-CN" b="1" dirty="0">
                <a:sym typeface="Symbol" panose="05050102010706020507" pitchFamily="18" charset="2"/>
              </a:rPr>
              <a:t> </a:t>
            </a:r>
            <a:r>
              <a:rPr lang="zh-CN" altLang="en-US" b="1" dirty="0">
                <a:sym typeface="Symbol" panose="05050102010706020507" pitchFamily="18" charset="2"/>
              </a:rPr>
              <a:t>的 </a:t>
            </a:r>
            <a:r>
              <a:rPr lang="zh-CN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“</a:t>
            </a:r>
            <a:r>
              <a:rPr lang="zh-CN" altLang="en-US" b="1" dirty="0">
                <a:solidFill>
                  <a:srgbClr val="0000FF"/>
                </a:solidFill>
              </a:rPr>
              <a:t>距离”：</a:t>
            </a:r>
            <a:r>
              <a:rPr lang="zh-CN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||</a:t>
            </a:r>
            <a:r>
              <a:rPr lang="zh-CN" altLang="en-US" b="1" dirty="0"/>
              <a:t> </a:t>
            </a:r>
            <a:r>
              <a:rPr lang="zh-CN" altLang="en-US" b="1" i="1" dirty="0">
                <a:solidFill>
                  <a:srgbClr val="003300"/>
                </a:solidFill>
                <a:sym typeface="Symbol" panose="05050102010706020507" pitchFamily="18" charset="2"/>
              </a:rPr>
              <a:t> 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b="1" i="1" dirty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dirty="0">
                <a:solidFill>
                  <a:srgbClr val="003300"/>
                </a:solidFill>
              </a:rPr>
              <a:t> 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||</a:t>
            </a:r>
            <a:r>
              <a:rPr lang="en-US" altLang="zh-CN" b="1" dirty="0">
                <a:solidFill>
                  <a:srgbClr val="003300"/>
                </a:solidFill>
              </a:rPr>
              <a:t>  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41B42D00-2686-DD77-1F7A-E0F8F98B9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730250"/>
            <a:ext cx="1600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>
            <a:extLst>
              <a:ext uri="{FF2B5EF4-FFF2-40B4-BE49-F238E27FC236}">
                <a16:creationId xmlns:a16="http://schemas.microsoft.com/office/drawing/2014/main" id="{6A72C77B-68D1-21A4-AB43-474C7498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5748338"/>
            <a:ext cx="11430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6">
            <a:extLst>
              <a:ext uri="{FF2B5EF4-FFF2-40B4-BE49-F238E27FC236}">
                <a16:creationId xmlns:a16="http://schemas.microsoft.com/office/drawing/2014/main" id="{1A268546-8BD6-40E5-BD3D-E6D521404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4746625"/>
            <a:ext cx="7543800" cy="16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 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 dirty="0">
                <a:solidFill>
                  <a:srgbClr val="CC6600"/>
                </a:solidFill>
                <a:ea typeface="楷体_GB2312" pitchFamily="49" charset="-122"/>
              </a:rPr>
              <a:t>欧氏空间中向量的夹角</a:t>
            </a:r>
            <a:endParaRPr lang="zh-CN" altLang="en-US" sz="3200" b="1" dirty="0">
              <a:solidFill>
                <a:srgbClr val="CC6600"/>
              </a:solidFill>
            </a:endParaRPr>
          </a:p>
          <a:p>
            <a:pPr algn="just" eaLnBrk="1" hangingPunct="1">
              <a:lnSpc>
                <a:spcPct val="105000"/>
              </a:lnSpc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b="1" dirty="0">
                <a:solidFill>
                  <a:srgbClr val="003300"/>
                </a:solidFill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</a:rPr>
              <a:t>定义</a:t>
            </a:r>
            <a:r>
              <a:rPr lang="zh-CN" altLang="en-US" sz="3200" b="1" dirty="0">
                <a:solidFill>
                  <a:srgbClr val="003300"/>
                </a:solidFill>
              </a:rPr>
              <a:t>：</a:t>
            </a:r>
            <a:r>
              <a:rPr lang="zh-CN" altLang="en-US" sz="3200" b="1" dirty="0">
                <a:solidFill>
                  <a:srgbClr val="003300"/>
                </a:solidFill>
                <a:sym typeface="Symbol" panose="05050102010706020507" pitchFamily="18" charset="2"/>
              </a:rPr>
              <a:t></a:t>
            </a:r>
            <a:r>
              <a:rPr lang="zh-CN" altLang="en-US" sz="3200" b="1" dirty="0">
                <a:solidFill>
                  <a:srgbClr val="003300"/>
                </a:solidFill>
              </a:rPr>
              <a:t>0，</a:t>
            </a:r>
            <a:r>
              <a:rPr lang="zh-CN" altLang="en-US" sz="3200" b="1" dirty="0">
                <a:solidFill>
                  <a:srgbClr val="003300"/>
                </a:solidFill>
                <a:sym typeface="Symbol" panose="05050102010706020507" pitchFamily="18" charset="2"/>
              </a:rPr>
              <a:t></a:t>
            </a:r>
            <a:r>
              <a:rPr lang="zh-CN" altLang="en-US" sz="3200" b="1" dirty="0">
                <a:solidFill>
                  <a:srgbClr val="003300"/>
                </a:solidFill>
              </a:rPr>
              <a:t>0，夹角</a:t>
            </a:r>
            <a:r>
              <a:rPr lang="zh-CN" altLang="en-US" sz="3200" b="1" dirty="0">
                <a:solidFill>
                  <a:srgbClr val="003300"/>
                </a:solidFill>
                <a:sym typeface="Symbol" panose="05050102010706020507" pitchFamily="18" charset="2"/>
              </a:rPr>
              <a:t></a:t>
            </a:r>
            <a:r>
              <a:rPr lang="zh-CN" altLang="en-US" sz="3200" b="1" dirty="0">
                <a:solidFill>
                  <a:srgbClr val="003300"/>
                </a:solidFill>
              </a:rPr>
              <a:t>定义为：  </a:t>
            </a:r>
            <a:r>
              <a:rPr lang="en-US" altLang="zh-CN" sz="3200" b="1" dirty="0">
                <a:solidFill>
                  <a:srgbClr val="003300"/>
                </a:solidFill>
              </a:rPr>
              <a:t>cos</a:t>
            </a:r>
            <a:r>
              <a:rPr lang="en-US" altLang="zh-CN" sz="3200" b="1" dirty="0">
                <a:solidFill>
                  <a:srgbClr val="003300"/>
                </a:solidFill>
                <a:sym typeface="Symbol" panose="05050102010706020507" pitchFamily="18" charset="2"/>
              </a:rPr>
              <a:t> </a:t>
            </a:r>
            <a:r>
              <a:rPr lang="en-US" altLang="zh-CN" sz="3200" b="1" dirty="0">
                <a:solidFill>
                  <a:srgbClr val="003300"/>
                </a:solidFill>
              </a:rPr>
              <a:t>=</a:t>
            </a:r>
            <a:endParaRPr lang="zh-CN" altLang="en-US" dirty="0"/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E530A1EC-3DE7-4435-BAD9-7920CA402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1906588"/>
            <a:ext cx="8839200" cy="272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FontTx/>
              <a:buBlip>
                <a:blip r:embed="rId5"/>
              </a:buBlip>
              <a:defRPr/>
            </a:pPr>
            <a:r>
              <a:rPr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</a:rPr>
              <a:t>性质</a:t>
            </a:r>
            <a:r>
              <a:rPr lang="zh-CN" altLang="en-US" sz="3200" b="1" dirty="0">
                <a:solidFill>
                  <a:srgbClr val="003300"/>
                </a:solidFill>
              </a:rPr>
              <a:t>：</a:t>
            </a:r>
            <a:endParaRPr lang="en-US" altLang="zh-CN" sz="3200" b="1" dirty="0">
              <a:solidFill>
                <a:srgbClr val="0033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  <a:defRPr/>
            </a:pPr>
            <a:r>
              <a:rPr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 dirty="0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||</a:t>
            </a:r>
            <a:r>
              <a:rPr lang="zh-CN" altLang="en-US" sz="3200" b="1" dirty="0">
                <a:solidFill>
                  <a:srgbClr val="003300"/>
                </a:solidFill>
              </a:rPr>
              <a:t> </a:t>
            </a:r>
            <a:r>
              <a:rPr lang="en-US" altLang="zh-CN" sz="2800" b="1" i="1" dirty="0">
                <a:solidFill>
                  <a:srgbClr val="003300"/>
                </a:solidFill>
              </a:rPr>
              <a:t>k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 </a:t>
            </a:r>
            <a:r>
              <a:rPr lang="zh-CN" altLang="en-US" sz="3200" b="1" dirty="0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||</a:t>
            </a:r>
            <a:r>
              <a:rPr lang="zh-CN" altLang="en-US" sz="3200" b="1" dirty="0">
                <a:solidFill>
                  <a:srgbClr val="003300"/>
                </a:solidFill>
              </a:rPr>
              <a:t> </a:t>
            </a:r>
            <a:r>
              <a:rPr lang="en-US" altLang="zh-CN" sz="3200" b="1" dirty="0">
                <a:solidFill>
                  <a:srgbClr val="003300"/>
                </a:solidFill>
                <a:cs typeface="Times New Roman" panose="02020603050405020304" pitchFamily="18" charset="0"/>
              </a:rPr>
              <a:t>=</a:t>
            </a:r>
            <a:r>
              <a:rPr lang="zh-CN" altLang="en-US" sz="3200" b="1" dirty="0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i="1">
                <a:solidFill>
                  <a:srgbClr val="003300"/>
                </a:solidFill>
              </a:rPr>
              <a:t>k </a:t>
            </a:r>
            <a:r>
              <a:rPr lang="en-US" altLang="zh-CN" sz="3200" b="1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zh-CN" altLang="en-US" sz="3200" b="1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||</a:t>
            </a:r>
            <a:r>
              <a:rPr lang="zh-CN" altLang="en-US" sz="3200" b="1">
                <a:solidFill>
                  <a:srgbClr val="0033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 </a:t>
            </a:r>
            <a:r>
              <a:rPr lang="zh-CN" altLang="en-US" sz="3200" b="1" dirty="0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||</a:t>
            </a:r>
            <a:r>
              <a:rPr lang="en-US" altLang="zh-CN" sz="2800" b="1" dirty="0">
                <a:solidFill>
                  <a:srgbClr val="003300"/>
                </a:solidFill>
              </a:rPr>
              <a:t>；   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  <a:defRPr/>
            </a:pPr>
            <a:r>
              <a:rPr lang="en-US" altLang="zh-CN" sz="2800" b="1" dirty="0">
                <a:solidFill>
                  <a:srgbClr val="003300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</a:rPr>
              <a:t>1.9 (Cauchy</a:t>
            </a:r>
            <a:r>
              <a:rPr lang="zh-CN" altLang="en-US" sz="2800" b="1" dirty="0">
                <a:solidFill>
                  <a:srgbClr val="0000FF"/>
                </a:solidFill>
              </a:rPr>
              <a:t>不等式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lvl="1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  </a:t>
            </a:r>
            <a:r>
              <a:rPr lang="zh-CN" altLang="en-US" sz="2800" b="1" dirty="0">
                <a:solidFill>
                  <a:srgbClr val="003300"/>
                </a:solidFill>
              </a:rPr>
              <a:t> 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olidFill>
                  <a:srgbClr val="003300"/>
                </a:solidFill>
              </a:rPr>
              <a:t>，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800" b="1" dirty="0">
                <a:solidFill>
                  <a:srgbClr val="003300"/>
                </a:solidFill>
              </a:rPr>
              <a:t> 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800" b="1" dirty="0">
                <a:solidFill>
                  <a:srgbClr val="003300"/>
                </a:solidFill>
              </a:rPr>
              <a:t> [</a:t>
            </a:r>
            <a:r>
              <a:rPr lang="en-US" altLang="zh-CN" sz="2800" b="1" dirty="0" err="1">
                <a:solidFill>
                  <a:srgbClr val="003300"/>
                </a:solidFill>
              </a:rPr>
              <a:t>V</a:t>
            </a:r>
            <a:r>
              <a:rPr lang="en-US" altLang="zh-CN" sz="2800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3300"/>
                </a:solidFill>
              </a:rPr>
              <a:t>F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); (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olidFill>
                  <a:srgbClr val="003300"/>
                </a:solidFill>
              </a:rPr>
              <a:t>,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3300"/>
                </a:solidFill>
              </a:rPr>
              <a:t>],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  </a:t>
            </a:r>
            <a:r>
              <a:rPr lang="zh-CN" altLang="en-US" sz="3200" b="1" dirty="0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3200" b="1" dirty="0">
                <a:solidFill>
                  <a:srgbClr val="003300"/>
                </a:solidFill>
              </a:rPr>
              <a:t> 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olidFill>
                  <a:srgbClr val="003300"/>
                </a:solidFill>
              </a:rPr>
              <a:t>,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3300"/>
                </a:solidFill>
              </a:rPr>
              <a:t> </a:t>
            </a:r>
            <a:r>
              <a:rPr lang="zh-CN" altLang="en-US" sz="3200" b="1" dirty="0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3200" b="1" dirty="0">
                <a:solidFill>
                  <a:srgbClr val="003300"/>
                </a:solidFill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rgbClr val="003300"/>
                </a:solidFill>
              </a:rPr>
              <a:t>  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||</a:t>
            </a:r>
            <a:r>
              <a:rPr lang="zh-CN" altLang="en-US" sz="2800" b="1" dirty="0">
                <a:solidFill>
                  <a:srgbClr val="003300"/>
                </a:solidFill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 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||</a:t>
            </a:r>
            <a:r>
              <a:rPr lang="zh-CN" altLang="en-US" sz="2800" b="1" dirty="0">
                <a:solidFill>
                  <a:srgbClr val="003300"/>
                </a:solidFill>
              </a:rPr>
              <a:t> 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||</a:t>
            </a:r>
            <a:r>
              <a:rPr lang="zh-CN" altLang="en-US" sz="2800" b="1" dirty="0">
                <a:solidFill>
                  <a:srgbClr val="003300"/>
                </a:solidFill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 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||</a:t>
            </a:r>
            <a:r>
              <a:rPr lang="en-US" altLang="zh-CN" sz="2800" b="1" dirty="0">
                <a:solidFill>
                  <a:srgbClr val="003300"/>
                </a:solidFill>
              </a:rPr>
              <a:t>。</a:t>
            </a:r>
            <a:endParaRPr lang="zh-CN" altLang="en-US" sz="2800" b="1" dirty="0">
              <a:solidFill>
                <a:srgbClr val="0033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  <a:defRPr/>
            </a:pP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 ||</a:t>
            </a:r>
            <a:r>
              <a:rPr lang="en-US" altLang="zh-CN" sz="2800" b="1" dirty="0">
                <a:solidFill>
                  <a:srgbClr val="003300"/>
                </a:solidFill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b="1" dirty="0">
                <a:solidFill>
                  <a:srgbClr val="003300"/>
                </a:solidFill>
              </a:rPr>
              <a:t>+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 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||</a:t>
            </a:r>
            <a:r>
              <a:rPr lang="en-US" altLang="zh-CN" sz="2800" b="1" dirty="0">
                <a:solidFill>
                  <a:srgbClr val="003300"/>
                </a:solidFill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rgbClr val="003300"/>
                </a:solidFill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||</a:t>
            </a:r>
            <a:r>
              <a:rPr lang="en-US" altLang="zh-CN" sz="2800" b="1" dirty="0">
                <a:solidFill>
                  <a:srgbClr val="003300"/>
                </a:solidFill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||</a:t>
            </a:r>
            <a:r>
              <a:rPr lang="en-US" altLang="zh-CN" sz="2800" b="1" dirty="0">
                <a:solidFill>
                  <a:srgbClr val="003300"/>
                </a:solidFill>
              </a:rPr>
              <a:t> + 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||</a:t>
            </a:r>
            <a:r>
              <a:rPr lang="en-US" altLang="zh-CN" sz="2800" b="1" dirty="0">
                <a:solidFill>
                  <a:srgbClr val="003300"/>
                </a:solidFill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 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||; || 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b="1" dirty="0">
                <a:solidFill>
                  <a:srgbClr val="003300"/>
                </a:solidFill>
              </a:rPr>
              <a:t>–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|| 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 || 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|| + || 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|| </a:t>
            </a:r>
          </a:p>
        </p:txBody>
      </p:sp>
      <p:sp>
        <p:nvSpPr>
          <p:cNvPr id="34825" name="AutoShape 9">
            <a:extLst>
              <a:ext uri="{FF2B5EF4-FFF2-40B4-BE49-F238E27FC236}">
                <a16:creationId xmlns:a16="http://schemas.microsoft.com/office/drawing/2014/main" id="{80D1BC70-BA3F-4BEE-930B-7DE0620F1078}"/>
              </a:ext>
            </a:extLst>
          </p:cNvPr>
          <p:cNvSpPr>
            <a:spLocks/>
          </p:cNvSpPr>
          <p:nvPr/>
        </p:nvSpPr>
        <p:spPr bwMode="auto">
          <a:xfrm>
            <a:off x="4357688" y="5984081"/>
            <a:ext cx="3943350" cy="609600"/>
          </a:xfrm>
          <a:prstGeom prst="borderCallout2">
            <a:avLst>
              <a:gd name="adj1" fmla="val 18750"/>
              <a:gd name="adj2" fmla="val -1931"/>
              <a:gd name="adj3" fmla="val 18750"/>
              <a:gd name="adj4" fmla="val -19120"/>
              <a:gd name="adj5" fmla="val 36718"/>
              <a:gd name="adj6" fmla="val -32769"/>
            </a:avLst>
          </a:prstGeom>
          <a:solidFill>
            <a:srgbClr val="3366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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和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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正交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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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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）=0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B58506A0-A941-A62E-F3EF-E2B978788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3086100"/>
            <a:ext cx="435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等式成立当且仅当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b="1">
                <a:solidFill>
                  <a:srgbClr val="003300"/>
                </a:solidFill>
              </a:rPr>
              <a:t>, </a:t>
            </a:r>
            <a:r>
              <a:rPr lang="en-US" altLang="zh-CN" sz="2400" b="1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400" b="1">
                <a:solidFill>
                  <a:srgbClr val="0000FF"/>
                </a:solidFill>
              </a:rPr>
              <a:t>线性相关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 autoUpdateAnimBg="0"/>
      <p:bldP spid="34822" grpId="0" build="p" autoUpdateAnimBg="0"/>
      <p:bldP spid="34823" grpId="0" uiExpand="1" build="p" bldLvl="2" autoUpdateAnimBg="0"/>
      <p:bldP spid="34825" grpId="0" animBg="1" autoUpdateAnimBg="0"/>
      <p:bldP spid="153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3AE02842-A865-483D-ACD8-CE23C5886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450"/>
            <a:ext cx="8382000" cy="51038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  线性空间的内积及其计算与矩阵表示：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设{ </a:t>
            </a:r>
            <a:r>
              <a:rPr lang="zh-CN" altLang="en-US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b="1" baseline="-30000" dirty="0">
                <a:solidFill>
                  <a:srgbClr val="000000"/>
                </a:solidFill>
              </a:rPr>
              <a:t>1</a:t>
            </a:r>
            <a:r>
              <a:rPr lang="zh-CN" altLang="en-US" b="1" i="1" dirty="0">
                <a:solidFill>
                  <a:srgbClr val="000000"/>
                </a:solidFill>
              </a:rPr>
              <a:t>，</a:t>
            </a:r>
            <a:r>
              <a:rPr lang="zh-CN" altLang="en-US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b="1" baseline="-30000" dirty="0">
                <a:solidFill>
                  <a:srgbClr val="000000"/>
                </a:solidFill>
              </a:rPr>
              <a:t>2</a:t>
            </a:r>
            <a:r>
              <a:rPr lang="zh-CN" altLang="en-US" b="1" i="1" dirty="0">
                <a:solidFill>
                  <a:srgbClr val="000000"/>
                </a:solidFill>
              </a:rPr>
              <a:t>，…,</a:t>
            </a:r>
            <a:r>
              <a:rPr lang="zh-CN" altLang="en-US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>
                <a:solidFill>
                  <a:srgbClr val="000000"/>
                </a:solidFill>
              </a:rPr>
              <a:t>n</a:t>
            </a:r>
            <a:r>
              <a:rPr lang="en-US" altLang="zh-CN" b="1" dirty="0">
                <a:solidFill>
                  <a:srgbClr val="000000"/>
                </a:solidFill>
              </a:rPr>
              <a:t> } </a:t>
            </a:r>
            <a:r>
              <a:rPr lang="zh-CN" altLang="en-US" b="1" dirty="0">
                <a:solidFill>
                  <a:srgbClr val="000000"/>
                </a:solidFill>
              </a:rPr>
              <a:t>是内积空间</a:t>
            </a:r>
            <a:r>
              <a:rPr lang="en-US" altLang="zh-CN" b="1" dirty="0" err="1">
                <a:solidFill>
                  <a:srgbClr val="0000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0000"/>
                </a:solidFill>
              </a:rPr>
              <a:t>n</a:t>
            </a:r>
            <a:r>
              <a:rPr lang="zh-CN" altLang="en-US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</a:rPr>
              <a:t>F</a:t>
            </a:r>
            <a:r>
              <a:rPr lang="zh-CN" altLang="en-US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</a:rPr>
              <a:t>的基，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zh-CN" altLang="en-US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b="1" i="1" dirty="0">
                <a:solidFill>
                  <a:srgbClr val="000000"/>
                </a:solidFill>
              </a:rPr>
              <a:t>，</a:t>
            </a:r>
            <a:r>
              <a:rPr lang="zh-CN" altLang="en-US" b="1" i="1" dirty="0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0000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0000"/>
                </a:solidFill>
              </a:rPr>
              <a:t>n</a:t>
            </a:r>
            <a:r>
              <a:rPr lang="zh-CN" altLang="en-US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</a:rPr>
              <a:t>F</a:t>
            </a:r>
            <a:r>
              <a:rPr lang="zh-CN" altLang="en-US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0000"/>
                </a:solidFill>
              </a:rPr>
              <a:t>，</a:t>
            </a:r>
            <a:r>
              <a:rPr lang="zh-CN" altLang="en-US" b="1" dirty="0">
                <a:solidFill>
                  <a:srgbClr val="000000"/>
                </a:solidFill>
              </a:rPr>
              <a:t>则有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i="1" dirty="0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zh-CN" altLang="en-US" b="1" i="1" dirty="0">
                <a:solidFill>
                  <a:srgbClr val="000000"/>
                </a:solidFill>
              </a:rPr>
              <a:t>= 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30000" dirty="0">
                <a:solidFill>
                  <a:srgbClr val="000000"/>
                </a:solidFill>
              </a:rPr>
              <a:t>1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 dirty="0">
                <a:solidFill>
                  <a:srgbClr val="000000"/>
                </a:solidFill>
              </a:rPr>
              <a:t>1 </a:t>
            </a:r>
            <a:r>
              <a:rPr lang="en-US" altLang="zh-CN" b="1" dirty="0">
                <a:solidFill>
                  <a:srgbClr val="000000"/>
                </a:solidFill>
              </a:rPr>
              <a:t>+ 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30000" dirty="0">
                <a:solidFill>
                  <a:srgbClr val="000000"/>
                </a:solidFill>
              </a:rPr>
              <a:t>2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 dirty="0">
                <a:solidFill>
                  <a:srgbClr val="000000"/>
                </a:solidFill>
              </a:rPr>
              <a:t>2 </a:t>
            </a:r>
            <a:r>
              <a:rPr lang="en-US" altLang="zh-CN" b="1" dirty="0">
                <a:solidFill>
                  <a:srgbClr val="000000"/>
                </a:solidFill>
              </a:rPr>
              <a:t>+</a:t>
            </a:r>
            <a:r>
              <a:rPr lang="en-US" altLang="zh-CN" b="1" i="1" dirty="0">
                <a:solidFill>
                  <a:srgbClr val="000000"/>
                </a:solidFill>
              </a:rPr>
              <a:t>…</a:t>
            </a:r>
            <a:r>
              <a:rPr lang="en-US" altLang="zh-CN" b="1" dirty="0">
                <a:solidFill>
                  <a:srgbClr val="000000"/>
                </a:solidFill>
              </a:rPr>
              <a:t>+ </a:t>
            </a:r>
            <a:r>
              <a:rPr lang="en-US" altLang="zh-CN" b="1" i="1" dirty="0" err="1">
                <a:solidFill>
                  <a:srgbClr val="000000"/>
                </a:solidFill>
              </a:rPr>
              <a:t>x</a:t>
            </a:r>
            <a:r>
              <a:rPr lang="en-US" altLang="zh-CN" b="1" i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b="1" i="1" dirty="0" err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b="1" i="1" dirty="0">
                <a:solidFill>
                  <a:srgbClr val="000000"/>
                </a:solidFill>
              </a:rPr>
              <a:t> =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 dirty="0">
                <a:solidFill>
                  <a:srgbClr val="000000"/>
                </a:solidFill>
              </a:rPr>
              <a:t>1</a:t>
            </a:r>
            <a:r>
              <a:rPr lang="en-US" altLang="zh-CN" b="1" i="1" baseline="-30000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 dirty="0">
                <a:solidFill>
                  <a:srgbClr val="000000"/>
                </a:solidFill>
              </a:rPr>
              <a:t>2</a:t>
            </a:r>
            <a:r>
              <a:rPr lang="en-US" altLang="zh-CN" b="1" i="1" baseline="-30000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</a:rPr>
              <a:t>…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>
                <a:solidFill>
                  <a:srgbClr val="0000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dirty="0">
                <a:solidFill>
                  <a:srgbClr val="000000"/>
                </a:solidFill>
              </a:rPr>
              <a:t>；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 </a:t>
            </a:r>
            <a:r>
              <a:rPr lang="en-US" altLang="zh-CN" b="1" i="1" dirty="0">
                <a:solidFill>
                  <a:srgbClr val="000000"/>
                </a:solidFill>
              </a:rPr>
              <a:t>= y</a:t>
            </a:r>
            <a:r>
              <a:rPr lang="en-US" altLang="zh-CN" b="1" baseline="-30000" dirty="0">
                <a:solidFill>
                  <a:srgbClr val="000000"/>
                </a:solidFill>
              </a:rPr>
              <a:t>1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 dirty="0">
                <a:solidFill>
                  <a:srgbClr val="000000"/>
                </a:solidFill>
              </a:rPr>
              <a:t>1 </a:t>
            </a:r>
            <a:r>
              <a:rPr lang="en-US" altLang="zh-CN" b="1" dirty="0">
                <a:solidFill>
                  <a:srgbClr val="000000"/>
                </a:solidFill>
              </a:rPr>
              <a:t>+ </a:t>
            </a:r>
            <a:r>
              <a:rPr lang="en-US" altLang="zh-CN" b="1" i="1" dirty="0">
                <a:solidFill>
                  <a:srgbClr val="000000"/>
                </a:solidFill>
              </a:rPr>
              <a:t>y</a:t>
            </a:r>
            <a:r>
              <a:rPr lang="en-US" altLang="zh-CN" b="1" baseline="-30000" dirty="0">
                <a:solidFill>
                  <a:srgbClr val="000000"/>
                </a:solidFill>
              </a:rPr>
              <a:t>2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 dirty="0">
                <a:solidFill>
                  <a:srgbClr val="000000"/>
                </a:solidFill>
              </a:rPr>
              <a:t>2 </a:t>
            </a:r>
            <a:r>
              <a:rPr lang="en-US" altLang="zh-CN" b="1" dirty="0">
                <a:solidFill>
                  <a:srgbClr val="000000"/>
                </a:solidFill>
              </a:rPr>
              <a:t>+</a:t>
            </a:r>
            <a:r>
              <a:rPr lang="en-US" altLang="zh-CN" b="1" i="1" dirty="0">
                <a:solidFill>
                  <a:srgbClr val="000000"/>
                </a:solidFill>
              </a:rPr>
              <a:t>…+ </a:t>
            </a:r>
            <a:r>
              <a:rPr lang="en-US" altLang="zh-CN" b="1" i="1" dirty="0" err="1">
                <a:solidFill>
                  <a:srgbClr val="000000"/>
                </a:solidFill>
              </a:rPr>
              <a:t>y</a:t>
            </a:r>
            <a:r>
              <a:rPr lang="en-US" altLang="zh-CN" b="1" i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b="1" i="1" dirty="0" err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b="1" i="1" dirty="0">
                <a:solidFill>
                  <a:srgbClr val="000000"/>
                </a:solidFill>
              </a:rPr>
              <a:t>= 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 dirty="0">
                <a:solidFill>
                  <a:srgbClr val="000000"/>
                </a:solidFill>
              </a:rPr>
              <a:t>1</a:t>
            </a:r>
            <a:r>
              <a:rPr lang="en-US" altLang="zh-CN" b="1" i="1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 dirty="0">
                <a:solidFill>
                  <a:srgbClr val="000000"/>
                </a:solidFill>
              </a:rPr>
              <a:t>2</a:t>
            </a:r>
            <a:r>
              <a:rPr lang="en-US" altLang="zh-CN" b="1" i="1" baseline="-30000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</a:rPr>
              <a:t>…</a:t>
            </a: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>
                <a:solidFill>
                  <a:srgbClr val="0000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rgbClr val="000000"/>
                </a:solidFill>
              </a:rPr>
              <a:t>Y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endParaRPr lang="en-US" altLang="zh-CN" b="1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, 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=                              = </a:t>
            </a:r>
            <a:r>
              <a:rPr lang="en-US" altLang="zh-CN" b="1" i="1" dirty="0">
                <a:solidFill>
                  <a:srgbClr val="000000"/>
                </a:solidFill>
              </a:rPr>
              <a:t>Y </a:t>
            </a:r>
            <a:r>
              <a:rPr lang="en-US" altLang="zh-CN" b="1" baseline="30000" dirty="0">
                <a:solidFill>
                  <a:srgbClr val="000000"/>
                </a:solidFill>
              </a:rPr>
              <a:t>H</a:t>
            </a:r>
            <a:r>
              <a:rPr lang="en-US" altLang="zh-CN" b="1" i="1" dirty="0">
                <a:solidFill>
                  <a:srgbClr val="000000"/>
                </a:solidFill>
              </a:rPr>
              <a:t>A</a:t>
            </a:r>
            <a:r>
              <a:rPr lang="en-US" altLang="zh-CN" b="1" baseline="30000" dirty="0">
                <a:solidFill>
                  <a:srgbClr val="000000"/>
                </a:solidFill>
              </a:rPr>
              <a:t>H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dirty="0">
                <a:solidFill>
                  <a:srgbClr val="000000"/>
                </a:solidFill>
              </a:rPr>
              <a:t>，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en-US" altLang="zh-CN" b="1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044FBC6B-4A11-EE9B-8059-F0BEFEF6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981325"/>
            <a:ext cx="2895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 Box 6">
            <a:extLst>
              <a:ext uri="{FF2B5EF4-FFF2-40B4-BE49-F238E27FC236}">
                <a16:creationId xmlns:a16="http://schemas.microsoft.com/office/drawing/2014/main" id="{0B4721CA-0D8A-49B2-4CC5-1DBD8704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97488"/>
            <a:ext cx="8839200" cy="1160462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定义内积  </a:t>
            </a:r>
            <a:r>
              <a:rPr lang="zh-CN" altLang="en-US" sz="2800" b="1" dirty="0">
                <a:solidFill>
                  <a:schemeClr val="bg1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solidFill>
                  <a:schemeClr val="bg1"/>
                </a:solidFill>
              </a:rPr>
              <a:t> 在一个基{ </a:t>
            </a:r>
            <a:r>
              <a:rPr lang="zh-CN" altLang="en-US" sz="2800" b="1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 baseline="-30000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，</a:t>
            </a:r>
            <a:r>
              <a:rPr lang="zh-CN" altLang="en-US" sz="2800" b="1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 baseline="-30000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，…，</a:t>
            </a:r>
            <a:r>
              <a:rPr lang="zh-CN" altLang="en-US" sz="2800" b="1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 baseline="-30000" dirty="0">
                <a:solidFill>
                  <a:schemeClr val="bg1"/>
                </a:solidFill>
              </a:rPr>
              <a:t> </a:t>
            </a:r>
            <a:r>
              <a:rPr lang="en-US" altLang="zh-CN" sz="2800" b="1" i="1" baseline="-30000" dirty="0">
                <a:solidFill>
                  <a:schemeClr val="bg1"/>
                </a:solidFill>
              </a:rPr>
              <a:t>n</a:t>
            </a:r>
            <a:r>
              <a:rPr lang="en-US" altLang="zh-CN" sz="2800" b="1" dirty="0">
                <a:solidFill>
                  <a:schemeClr val="bg1"/>
                </a:solidFill>
              </a:rPr>
              <a:t> }</a:t>
            </a:r>
            <a:r>
              <a:rPr lang="zh-CN" altLang="en-US" sz="2800" b="1" dirty="0">
                <a:solidFill>
                  <a:schemeClr val="bg1"/>
                </a:solidFill>
              </a:rPr>
              <a:t>下定义内积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                   </a:t>
            </a:r>
            <a:r>
              <a:rPr lang="zh-CN" altLang="en-US" sz="2800" b="1" dirty="0">
                <a:solidFill>
                  <a:schemeClr val="bg1"/>
                </a:solidFill>
                <a:sym typeface="Symbol" panose="05050102010706020507" pitchFamily="18" charset="2"/>
              </a:rPr>
              <a:t> 确定一个度量矩阵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A </a:t>
            </a:r>
            <a:r>
              <a:rPr lang="en-US" altLang="zh-CN" sz="2800" b="1" dirty="0">
                <a:solidFill>
                  <a:schemeClr val="bg1"/>
                </a:solidFill>
              </a:rPr>
              <a:t>。</a:t>
            </a:r>
            <a:r>
              <a:rPr lang="en-US" altLang="zh-CN" sz="2800" dirty="0"/>
              <a:t> </a:t>
            </a:r>
          </a:p>
        </p:txBody>
      </p:sp>
      <p:sp>
        <p:nvSpPr>
          <p:cNvPr id="35848" name="AutoShape 8">
            <a:extLst>
              <a:ext uri="{FF2B5EF4-FFF2-40B4-BE49-F238E27FC236}">
                <a16:creationId xmlns:a16="http://schemas.microsoft.com/office/drawing/2014/main" id="{6154FD7B-0642-4FEF-B1EE-02918D5E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2143125"/>
            <a:ext cx="1476375" cy="2811463"/>
          </a:xfrm>
          <a:prstGeom prst="cloudCallout">
            <a:avLst>
              <a:gd name="adj1" fmla="val -133657"/>
              <a:gd name="adj2" fmla="val 2458"/>
            </a:avLst>
          </a:prstGeom>
          <a:solidFill>
            <a:srgbClr val="33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度量矩阵 </a:t>
            </a:r>
            <a:r>
              <a:rPr lang="en-US" altLang="zh-CN" sz="2800" b="1" i="1">
                <a:solidFill>
                  <a:schemeClr val="bg1"/>
                </a:solidFill>
              </a:rPr>
              <a:t>a</a:t>
            </a:r>
            <a:r>
              <a:rPr lang="en-US" altLang="zh-CN" sz="2800" b="1" i="1" baseline="-25000">
                <a:solidFill>
                  <a:schemeClr val="bg1"/>
                </a:solidFill>
              </a:rPr>
              <a:t>ij</a:t>
            </a:r>
            <a:r>
              <a:rPr lang="en-US" altLang="zh-CN" sz="2800" b="1">
                <a:solidFill>
                  <a:schemeClr val="bg1"/>
                </a:solidFill>
              </a:rPr>
              <a:t>=</a:t>
            </a:r>
          </a:p>
          <a:p>
            <a:pPr algn="ctr" eaLnBrk="1" hangingPunct="1"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(</a:t>
            </a:r>
            <a:r>
              <a:rPr lang="en-US" altLang="zh-CN" sz="2400" b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b="1" i="1" baseline="-2500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b="1">
                <a:solidFill>
                  <a:schemeClr val="bg1"/>
                </a:solidFill>
              </a:rPr>
              <a:t>,</a:t>
            </a:r>
            <a:r>
              <a:rPr lang="en-US" altLang="zh-CN" sz="2400" b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b="1" i="1" baseline="-25000">
                <a:solidFill>
                  <a:schemeClr val="bg1"/>
                </a:solidFill>
                <a:sym typeface="Symbol" panose="05050102010706020507" pitchFamily="18" charset="2"/>
              </a:rPr>
              <a:t>j</a:t>
            </a:r>
            <a:r>
              <a:rPr lang="zh-CN" altLang="en-US" sz="2400" b="1">
                <a:solidFill>
                  <a:schemeClr val="bg1"/>
                </a:solidFill>
              </a:rPr>
              <a:t>)</a:t>
            </a:r>
            <a:endParaRPr lang="zh-CN" altLang="en-US" sz="2800" b="1" baseline="-30000">
              <a:solidFill>
                <a:schemeClr val="bg1"/>
              </a:solidFill>
            </a:endParaRPr>
          </a:p>
          <a:p>
            <a:pPr algn="ctr" eaLnBrk="1" hangingPunct="1">
              <a:buFontTx/>
              <a:buNone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F22A7B7D-7540-7027-9E47-6436F524E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42595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度量矩阵</a:t>
            </a:r>
            <a:r>
              <a:rPr lang="en-US" altLang="zh-CN" b="1" i="1">
                <a:solidFill>
                  <a:srgbClr val="000000"/>
                </a:solidFill>
              </a:rPr>
              <a:t>A</a:t>
            </a:r>
            <a:r>
              <a:rPr lang="zh-CN" altLang="en-US" b="1">
                <a:solidFill>
                  <a:srgbClr val="003300"/>
                </a:solidFill>
              </a:rPr>
              <a:t>的性质：</a:t>
            </a:r>
            <a:r>
              <a:rPr lang="en-US" altLang="zh-CN" b="1">
                <a:solidFill>
                  <a:srgbClr val="003300"/>
                </a:solidFill>
              </a:rPr>
              <a:t>Hermite </a:t>
            </a:r>
            <a:r>
              <a:rPr lang="zh-CN" altLang="en-US" b="1">
                <a:solidFill>
                  <a:srgbClr val="003300"/>
                </a:solidFill>
              </a:rPr>
              <a:t>性与正定性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 autoUpdateAnimBg="0"/>
      <p:bldP spid="35846" grpId="0" animBg="1" autoUpdateAnimBg="0"/>
      <p:bldP spid="35848" grpId="0" animBg="1" autoUpdateAnimBg="0"/>
      <p:bldP spid="3584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590FC21-7577-40F2-976E-EA6B8DD85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二、标准正交基</a:t>
            </a:r>
            <a:r>
              <a:rPr lang="zh-CN" altLang="en-US">
                <a:solidFill>
                  <a:srgbClr val="003300"/>
                </a:solidFill>
              </a:rPr>
              <a:t>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16213B6-47E4-4492-B641-7C16341FB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175" y="1062038"/>
            <a:ext cx="8615363" cy="5276850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zh-CN" altLang="en-US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b="1" dirty="0">
                <a:solidFill>
                  <a:srgbClr val="CC6600"/>
                </a:solidFill>
              </a:rPr>
              <a:t>正交的向量组：</a:t>
            </a:r>
          </a:p>
          <a:p>
            <a:pPr lvl="1" algn="just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003300"/>
                </a:solidFill>
              </a:rPr>
              <a:t>定义：｛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b="1" baseline="-30000" dirty="0">
                <a:solidFill>
                  <a:srgbClr val="003300"/>
                </a:solidFill>
              </a:rPr>
              <a:t>1</a:t>
            </a:r>
            <a:r>
              <a:rPr lang="zh-CN" altLang="en-US" b="1" dirty="0">
                <a:solidFill>
                  <a:srgbClr val="003300"/>
                </a:solidFill>
              </a:rPr>
              <a:t>，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b="1" baseline="-30000" dirty="0">
                <a:solidFill>
                  <a:srgbClr val="003300"/>
                </a:solidFill>
              </a:rPr>
              <a:t>2</a:t>
            </a:r>
            <a:r>
              <a:rPr lang="zh-CN" altLang="en-US" b="1" dirty="0">
                <a:solidFill>
                  <a:srgbClr val="003300"/>
                </a:solidFill>
              </a:rPr>
              <a:t>，…，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>
                <a:solidFill>
                  <a:srgbClr val="0033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</a:rPr>
              <a:t>｝</a:t>
            </a:r>
            <a:r>
              <a:rPr lang="zh-CN" altLang="en-US" b="1" dirty="0">
                <a:solidFill>
                  <a:srgbClr val="003300"/>
                </a:solidFill>
              </a:rPr>
              <a:t>为正交向量组 </a:t>
            </a: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3300"/>
                </a:solidFill>
              </a:rPr>
              <a:t>              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  </a:t>
            </a:r>
            <a:r>
              <a:rPr lang="zh-CN" altLang="en-US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i</a:t>
            </a:r>
            <a:r>
              <a:rPr lang="en-US" altLang="zh-CN" b="1" dirty="0">
                <a:solidFill>
                  <a:srgbClr val="003300"/>
                </a:solidFill>
              </a:rPr>
              <a:t>，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>
                <a:solidFill>
                  <a:srgbClr val="003300"/>
                </a:solidFill>
              </a:rPr>
              <a:t>j </a:t>
            </a:r>
            <a:r>
              <a:rPr lang="zh-CN" altLang="en-US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3300"/>
                </a:solidFill>
              </a:rPr>
              <a:t> = 0</a:t>
            </a:r>
            <a:r>
              <a:rPr lang="zh-CN" altLang="en-US" b="1" dirty="0">
                <a:solidFill>
                  <a:srgbClr val="003300"/>
                </a:solidFill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 </a:t>
            </a:r>
            <a:r>
              <a:rPr lang="en-US" altLang="zh-CN" b="1" i="1" dirty="0" err="1">
                <a:solidFill>
                  <a:srgbClr val="003300"/>
                </a:solidFill>
              </a:rPr>
              <a:t>i</a:t>
            </a:r>
            <a:r>
              <a:rPr lang="en-US" altLang="zh-CN" b="1" dirty="0" err="1">
                <a:solidFill>
                  <a:srgbClr val="003300"/>
                </a:solidFill>
                <a:cs typeface="Times New Roman" panose="02020603050405020304" pitchFamily="18" charset="0"/>
              </a:rPr>
              <a:t>≠</a:t>
            </a:r>
            <a:r>
              <a:rPr lang="en-US" altLang="zh-CN" b="1" i="1" dirty="0" err="1">
                <a:solidFill>
                  <a:srgbClr val="003300"/>
                </a:solidFill>
              </a:rPr>
              <a:t>j</a:t>
            </a:r>
            <a:endParaRPr lang="en-US" altLang="zh-CN" b="1" i="1" dirty="0">
              <a:solidFill>
                <a:srgbClr val="003300"/>
              </a:solidFill>
            </a:endParaRPr>
          </a:p>
          <a:p>
            <a:pPr lvl="1" algn="just" eaLnBrk="1" hangingPunct="1">
              <a:defRPr/>
            </a:pPr>
            <a:r>
              <a:rPr lang="zh-CN" altLang="en-US" b="1" dirty="0">
                <a:solidFill>
                  <a:srgbClr val="003300"/>
                </a:solidFill>
              </a:rPr>
              <a:t> 性质</a:t>
            </a:r>
            <a:r>
              <a:rPr lang="en-US" altLang="zh-CN" b="1" dirty="0">
                <a:solidFill>
                  <a:srgbClr val="003300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定理</a:t>
            </a:r>
            <a:r>
              <a:rPr lang="en-US" altLang="zh-CN" b="1" dirty="0">
                <a:solidFill>
                  <a:srgbClr val="0000FF"/>
                </a:solidFill>
              </a:rPr>
              <a:t>1.10</a:t>
            </a:r>
            <a:r>
              <a:rPr lang="en-US" altLang="zh-CN" b="1" dirty="0">
                <a:solidFill>
                  <a:srgbClr val="003300"/>
                </a:solidFill>
              </a:rPr>
              <a:t>)  </a:t>
            </a:r>
            <a:r>
              <a:rPr lang="zh-CN" altLang="en-US" b="1" dirty="0">
                <a:solidFill>
                  <a:srgbClr val="003300"/>
                </a:solidFill>
              </a:rPr>
              <a:t>正交向量组线性无关。 </a:t>
            </a:r>
          </a:p>
          <a:p>
            <a:pPr algn="just" eaLnBrk="1" hangingPunct="1">
              <a:spcBef>
                <a:spcPct val="3500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CC6600"/>
                </a:solidFill>
              </a:rPr>
              <a:t>2 </a:t>
            </a:r>
            <a:r>
              <a:rPr lang="zh-CN" altLang="en-US" b="1" dirty="0">
                <a:solidFill>
                  <a:srgbClr val="CC6600"/>
                </a:solidFill>
              </a:rPr>
              <a:t>标准正交基</a:t>
            </a:r>
          </a:p>
          <a:p>
            <a:pPr lvl="1" algn="just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 基｛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b="1" baseline="-30000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b="1" baseline="-30000" dirty="0">
                <a:solidFill>
                  <a:srgbClr val="000000"/>
                </a:solidFill>
              </a:rPr>
              <a:t> 2</a:t>
            </a:r>
            <a:r>
              <a:rPr lang="zh-CN" altLang="en-US" b="1" dirty="0">
                <a:solidFill>
                  <a:srgbClr val="000000"/>
                </a:solidFill>
              </a:rPr>
              <a:t>，…，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i="1" baseline="-30000" dirty="0">
                <a:solidFill>
                  <a:srgbClr val="000000"/>
                </a:solidFill>
              </a:rPr>
              <a:t>n</a:t>
            </a:r>
            <a:r>
              <a:rPr lang="en-US" altLang="zh-CN" b="1" dirty="0">
                <a:solidFill>
                  <a:srgbClr val="000000"/>
                </a:solidFill>
              </a:rPr>
              <a:t>｝</a:t>
            </a:r>
            <a:r>
              <a:rPr lang="zh-CN" altLang="en-US" b="1" dirty="0">
                <a:solidFill>
                  <a:srgbClr val="000000"/>
                </a:solidFill>
              </a:rPr>
              <a:t>是标准正交基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       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i="1" baseline="-30000" dirty="0" err="1">
                <a:solidFill>
                  <a:srgbClr val="000000"/>
                </a:solidFill>
              </a:rPr>
              <a:t>i</a:t>
            </a:r>
            <a:r>
              <a:rPr lang="en-US" altLang="zh-CN" b="1" dirty="0">
                <a:solidFill>
                  <a:srgbClr val="000000"/>
                </a:solidFill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i="1" baseline="-30000" dirty="0">
                <a:solidFill>
                  <a:srgbClr val="000000"/>
                </a:solidFill>
              </a:rPr>
              <a:t>j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000000"/>
                </a:solidFill>
              </a:rPr>
              <a:t>=</a:t>
            </a: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256C27E9-5D09-2FC0-502F-C85FC03D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156075"/>
            <a:ext cx="1676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5">
            <a:extLst>
              <a:ext uri="{FF2B5EF4-FFF2-40B4-BE49-F238E27FC236}">
                <a16:creationId xmlns:a16="http://schemas.microsoft.com/office/drawing/2014/main" id="{D0E479B5-B79D-4E22-99F7-F83EF1FC8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53038"/>
            <a:ext cx="7296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标准正交基的优点？想想 </a:t>
            </a:r>
            <a:r>
              <a:rPr lang="en-US" altLang="zh-CN" sz="2800" b="1">
                <a:solidFill>
                  <a:srgbClr val="000000"/>
                </a:solidFill>
              </a:rPr>
              <a:t>R</a:t>
            </a:r>
            <a:r>
              <a:rPr lang="en-US" altLang="zh-CN" sz="2800" b="1" i="1" baseline="30000">
                <a:solidFill>
                  <a:srgbClr val="000000"/>
                </a:solidFill>
              </a:rPr>
              <a:t>n </a:t>
            </a:r>
            <a:r>
              <a:rPr lang="zh-CN" altLang="en-US" sz="2800" b="1">
                <a:solidFill>
                  <a:srgbClr val="000000"/>
                </a:solidFill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2" autoUpdateAnimBg="0"/>
      <p:bldP spid="3686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0E22207A-683F-4A00-AF87-FD887B666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25538"/>
            <a:ext cx="8515350" cy="5287962"/>
          </a:xfrm>
        </p:spPr>
        <p:txBody>
          <a:bodyPr/>
          <a:lstStyle/>
          <a:p>
            <a:pPr marL="609600" indent="-609600" algn="just" eaLnBrk="1" hangingPunct="1">
              <a:lnSpc>
                <a:spcPct val="95000"/>
              </a:lnSpc>
              <a:defRPr/>
            </a:pPr>
            <a:r>
              <a:rPr lang="zh-CN" altLang="en-US" b="1" dirty="0">
                <a:solidFill>
                  <a:srgbClr val="CC6600"/>
                </a:solidFill>
              </a:rPr>
              <a:t>定义</a:t>
            </a:r>
            <a:r>
              <a:rPr lang="en-US" altLang="zh-CN" b="1" dirty="0">
                <a:solidFill>
                  <a:srgbClr val="CC6600"/>
                </a:solidFill>
              </a:rPr>
              <a:t>1.5</a:t>
            </a:r>
            <a:r>
              <a:rPr lang="zh-CN" altLang="en-US" b="1" dirty="0">
                <a:solidFill>
                  <a:srgbClr val="CC6600"/>
                </a:solidFill>
              </a:rPr>
              <a:t>：</a:t>
            </a:r>
            <a:r>
              <a:rPr lang="zh-CN" altLang="en-US" b="1" dirty="0">
                <a:solidFill>
                  <a:srgbClr val="003300"/>
                </a:solidFill>
              </a:rPr>
              <a:t>设集合</a:t>
            </a:r>
            <a:r>
              <a:rPr lang="en-US" altLang="zh-CN" b="1" dirty="0">
                <a:solidFill>
                  <a:srgbClr val="003300"/>
                </a:solidFill>
              </a:rPr>
              <a:t>W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 </a:t>
            </a:r>
            <a:r>
              <a:rPr lang="en-US" altLang="zh-CN" b="1" dirty="0" err="1">
                <a:solidFill>
                  <a:srgbClr val="0033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</a:rPr>
              <a:t>(F)，W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 </a:t>
            </a:r>
            <a:r>
              <a:rPr lang="en-US" altLang="zh-CN" b="1" dirty="0">
                <a:solidFill>
                  <a:srgbClr val="003300"/>
                </a:solidFill>
              </a:rPr>
              <a:t>，</a:t>
            </a:r>
          </a:p>
          <a:p>
            <a:pPr marL="0" indent="0" algn="just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b="1" dirty="0">
                <a:solidFill>
                  <a:srgbClr val="003300"/>
                </a:solidFill>
              </a:rPr>
              <a:t>如果</a:t>
            </a:r>
            <a:r>
              <a:rPr lang="en-US" altLang="zh-CN" b="1" dirty="0">
                <a:solidFill>
                  <a:srgbClr val="003300"/>
                </a:solidFill>
              </a:rPr>
              <a:t>W</a:t>
            </a:r>
            <a:r>
              <a:rPr lang="zh-CN" altLang="en-US" b="1" dirty="0">
                <a:solidFill>
                  <a:srgbClr val="003300"/>
                </a:solidFill>
              </a:rPr>
              <a:t>中的元素关于</a:t>
            </a:r>
            <a:r>
              <a:rPr lang="en-US" altLang="zh-CN" b="1" dirty="0" err="1">
                <a:solidFill>
                  <a:srgbClr val="0033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</a:rPr>
              <a:t>(F)</a:t>
            </a:r>
            <a:r>
              <a:rPr lang="zh-CN" altLang="en-US" b="1" dirty="0">
                <a:solidFill>
                  <a:srgbClr val="003300"/>
                </a:solidFill>
              </a:rPr>
              <a:t>中的线性运算也构成线性空间，</a:t>
            </a:r>
            <a:endParaRPr lang="en-US" altLang="zh-CN" b="1" dirty="0">
              <a:solidFill>
                <a:srgbClr val="003300"/>
              </a:solidFill>
            </a:endParaRPr>
          </a:p>
          <a:p>
            <a:pPr marL="0" indent="0" algn="just" eaLnBrk="1" hangingPunct="1">
              <a:lnSpc>
                <a:spcPct val="95000"/>
              </a:lnSpc>
              <a:buFontTx/>
              <a:buNone/>
              <a:defRPr/>
            </a:pPr>
            <a:r>
              <a:rPr lang="zh-CN" altLang="en-US" b="1" dirty="0">
                <a:solidFill>
                  <a:srgbClr val="003300"/>
                </a:solidFill>
              </a:rPr>
              <a:t>则称</a:t>
            </a:r>
            <a:r>
              <a:rPr lang="en-US" altLang="zh-CN" b="1" dirty="0">
                <a:solidFill>
                  <a:srgbClr val="003300"/>
                </a:solidFill>
              </a:rPr>
              <a:t>W</a:t>
            </a:r>
            <a:r>
              <a:rPr lang="zh-CN" altLang="en-US" b="1" dirty="0">
                <a:solidFill>
                  <a:srgbClr val="003300"/>
                </a:solidFill>
              </a:rPr>
              <a:t>是</a:t>
            </a:r>
            <a:r>
              <a:rPr lang="en-US" altLang="zh-CN" b="1" dirty="0" err="1">
                <a:solidFill>
                  <a:srgbClr val="0033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</a:rPr>
              <a:t>(F)</a:t>
            </a:r>
            <a:r>
              <a:rPr lang="zh-CN" altLang="en-US" b="1" dirty="0">
                <a:solidFill>
                  <a:srgbClr val="003300"/>
                </a:solidFill>
              </a:rPr>
              <a:t>的一个子空间</a:t>
            </a:r>
            <a:r>
              <a:rPr lang="zh-CN" altLang="en-US" b="1" dirty="0"/>
              <a:t>。</a:t>
            </a:r>
            <a:r>
              <a:rPr lang="zh-CN" altLang="en-US" dirty="0"/>
              <a:t> </a:t>
            </a:r>
          </a:p>
          <a:p>
            <a:pPr marL="609600" indent="-609600" algn="just"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任何线性空间</a:t>
            </a:r>
            <a:r>
              <a:rPr lang="en-US" altLang="zh-CN" b="1" dirty="0" err="1">
                <a:solidFill>
                  <a:srgbClr val="0000FF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00FF"/>
                </a:solidFill>
              </a:rPr>
              <a:t>n</a:t>
            </a:r>
            <a:r>
              <a:rPr lang="en-US" altLang="zh-CN" b="1" dirty="0">
                <a:solidFill>
                  <a:srgbClr val="0000FF"/>
                </a:solidFill>
              </a:rPr>
              <a:t>(F)，</a:t>
            </a:r>
            <a:r>
              <a:rPr lang="zh-CN" altLang="en-US" b="1" dirty="0">
                <a:solidFill>
                  <a:srgbClr val="0000FF"/>
                </a:solidFill>
              </a:rPr>
              <a:t>均有两个平凡子空间：</a:t>
            </a:r>
          </a:p>
          <a:p>
            <a:pPr marL="609600" indent="-609600" algn="just" eaLnBrk="1" hangingPunct="1">
              <a:buFontTx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        </a:t>
            </a:r>
            <a:r>
              <a:rPr lang="en-US" altLang="zh-CN" b="1" dirty="0" err="1">
                <a:solidFill>
                  <a:srgbClr val="0000FF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00FF"/>
                </a:solidFill>
              </a:rPr>
              <a:t>n</a:t>
            </a:r>
            <a:r>
              <a:rPr lang="en-US" altLang="zh-CN" b="1" dirty="0">
                <a:solidFill>
                  <a:srgbClr val="0000FF"/>
                </a:solidFill>
              </a:rPr>
              <a:t>(F)  </a:t>
            </a:r>
            <a:r>
              <a:rPr lang="zh-CN" altLang="en-US" b="1" dirty="0">
                <a:solidFill>
                  <a:srgbClr val="0000FF"/>
                </a:solidFill>
              </a:rPr>
              <a:t>和 ｛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｝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零元素空间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规定维数为</a:t>
            </a:r>
            <a:r>
              <a:rPr lang="en-US" altLang="zh-CN" b="1" dirty="0">
                <a:solidFill>
                  <a:srgbClr val="0000FF"/>
                </a:solidFill>
              </a:rPr>
              <a:t>0)</a:t>
            </a:r>
          </a:p>
          <a:p>
            <a:pPr marL="0" indent="0" algn="just" eaLnBrk="1" hangingPunct="1">
              <a:buFontTx/>
              <a:buNone/>
              <a:defRPr/>
            </a:pPr>
            <a:endParaRPr lang="en-US" altLang="zh-CN" dirty="0">
              <a:solidFill>
                <a:srgbClr val="0033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3F2D24-0F6C-ADA1-4ED2-D8159A15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1、 </a:t>
            </a:r>
            <a:r>
              <a:rPr lang="zh-CN" altLang="en-US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子空间的概念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0AA638A4-C301-481E-AD54-6F1F037A9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57188"/>
            <a:ext cx="8482013" cy="387985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标准正交基的优点：</a:t>
            </a:r>
          </a:p>
          <a:p>
            <a:pPr lvl="1" algn="just" eaLnBrk="1" hangingPunct="1">
              <a:spcBef>
                <a:spcPct val="30000"/>
              </a:spcBef>
              <a:defRPr/>
            </a:pPr>
            <a:r>
              <a:rPr lang="zh-CN" altLang="en-US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 </a:t>
            </a:r>
            <a:r>
              <a:rPr lang="zh-CN" altLang="en-US" b="1">
                <a:solidFill>
                  <a:srgbClr val="003300"/>
                </a:solidFill>
              </a:rPr>
              <a:t>度量矩阵是单位矩阵，即</a:t>
            </a:r>
            <a:r>
              <a:rPr lang="en-US" altLang="zh-CN" b="1">
                <a:solidFill>
                  <a:srgbClr val="003300"/>
                </a:solidFill>
              </a:rPr>
              <a:t>A=I</a:t>
            </a:r>
            <a:endParaRPr lang="zh-CN" altLang="en-US" b="1">
              <a:solidFill>
                <a:srgbClr val="003300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>
                <a:solidFill>
                  <a:srgbClr val="003300"/>
                </a:solidFill>
              </a:rPr>
              <a:t>=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baseline="-30000">
                <a:solidFill>
                  <a:srgbClr val="003300"/>
                </a:solidFill>
              </a:rPr>
              <a:t>1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baseline="-30000">
                <a:solidFill>
                  <a:srgbClr val="003300"/>
                </a:solidFill>
              </a:rPr>
              <a:t>2 </a:t>
            </a:r>
            <a:r>
              <a:rPr lang="en-US" altLang="zh-CN" b="1">
                <a:solidFill>
                  <a:srgbClr val="003300"/>
                </a:solidFill>
              </a:rPr>
              <a:t>…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i="1" baseline="-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i="1">
                <a:solidFill>
                  <a:srgbClr val="003300"/>
                </a:solidFill>
              </a:rPr>
              <a:t>X</a:t>
            </a:r>
            <a:r>
              <a:rPr lang="en-US" altLang="zh-CN" b="1">
                <a:solidFill>
                  <a:srgbClr val="003300"/>
                </a:solidFill>
              </a:rPr>
              <a:t>，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>
                <a:solidFill>
                  <a:srgbClr val="003300"/>
                </a:solidFill>
              </a:rPr>
              <a:t>=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baseline="-30000">
                <a:solidFill>
                  <a:srgbClr val="003300"/>
                </a:solidFill>
              </a:rPr>
              <a:t>1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baseline="-30000">
                <a:solidFill>
                  <a:srgbClr val="003300"/>
                </a:solidFill>
              </a:rPr>
              <a:t>2 </a:t>
            </a:r>
            <a:r>
              <a:rPr lang="en-US" altLang="zh-CN" b="1">
                <a:solidFill>
                  <a:srgbClr val="003300"/>
                </a:solidFill>
              </a:rPr>
              <a:t>…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i="1" baseline="-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i="1">
                <a:solidFill>
                  <a:srgbClr val="003300"/>
                </a:solidFill>
              </a:rPr>
              <a:t>Y</a:t>
            </a:r>
            <a:r>
              <a:rPr lang="en-US" altLang="zh-CN" b="1">
                <a:solidFill>
                  <a:srgbClr val="003300"/>
                </a:solidFill>
              </a:rPr>
              <a:t>，</a:t>
            </a: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            (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>
                <a:solidFill>
                  <a:srgbClr val="0000FF"/>
                </a:solidFill>
              </a:rPr>
              <a:t>, </a:t>
            </a:r>
            <a:r>
              <a:rPr lang="zh-CN" altLang="en-US" b="1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b="1">
                <a:solidFill>
                  <a:srgbClr val="0000FF"/>
                </a:solidFill>
              </a:rPr>
              <a:t>= Y</a:t>
            </a:r>
            <a:r>
              <a:rPr lang="en-US" altLang="zh-CN" b="1" baseline="30000">
                <a:solidFill>
                  <a:srgbClr val="0000FF"/>
                </a:solidFill>
              </a:rPr>
              <a:t>H</a:t>
            </a:r>
            <a:r>
              <a:rPr lang="en-US" altLang="zh-CN" b="1">
                <a:solidFill>
                  <a:srgbClr val="0000FF"/>
                </a:solidFill>
              </a:rPr>
              <a:t>X</a:t>
            </a:r>
          </a:p>
          <a:p>
            <a:pPr lvl="1" algn="just" eaLnBrk="1" hangingPunct="1">
              <a:defRPr/>
            </a:pP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 </a:t>
            </a:r>
            <a:r>
              <a:rPr lang="en-US" altLang="zh-CN" b="1">
                <a:solidFill>
                  <a:srgbClr val="003300"/>
                </a:solidFill>
              </a:rPr>
              <a:t>= x</a:t>
            </a:r>
            <a:r>
              <a:rPr lang="en-US" altLang="zh-CN" b="1" baseline="-30000">
                <a:solidFill>
                  <a:srgbClr val="003300"/>
                </a:solidFill>
              </a:rPr>
              <a:t>1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baseline="-30000">
                <a:solidFill>
                  <a:srgbClr val="003300"/>
                </a:solidFill>
              </a:rPr>
              <a:t>1 </a:t>
            </a:r>
            <a:r>
              <a:rPr lang="en-US" altLang="zh-CN" b="1">
                <a:solidFill>
                  <a:srgbClr val="003300"/>
                </a:solidFill>
              </a:rPr>
              <a:t>+ x</a:t>
            </a:r>
            <a:r>
              <a:rPr lang="en-US" altLang="zh-CN" b="1" baseline="-30000">
                <a:solidFill>
                  <a:srgbClr val="003300"/>
                </a:solidFill>
              </a:rPr>
              <a:t>2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baseline="-30000">
                <a:solidFill>
                  <a:srgbClr val="003300"/>
                </a:solidFill>
              </a:rPr>
              <a:t>2 </a:t>
            </a:r>
            <a:r>
              <a:rPr lang="en-US" altLang="zh-CN" b="1">
                <a:solidFill>
                  <a:srgbClr val="003300"/>
                </a:solidFill>
              </a:rPr>
              <a:t>+ … + x</a:t>
            </a:r>
            <a:r>
              <a:rPr lang="en-US" altLang="zh-CN" b="1" i="1" baseline="-30000">
                <a:solidFill>
                  <a:srgbClr val="003300"/>
                </a:solidFill>
              </a:rPr>
              <a:t>n</a:t>
            </a:r>
            <a:r>
              <a:rPr lang="en-US" altLang="zh-CN" b="1" i="1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i="1" baseline="-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，x</a:t>
            </a:r>
            <a:r>
              <a:rPr lang="en-US" altLang="zh-CN" b="1" i="1" baseline="-30000">
                <a:solidFill>
                  <a:srgbClr val="003300"/>
                </a:solidFill>
              </a:rPr>
              <a:t>i </a:t>
            </a:r>
            <a:r>
              <a:rPr lang="en-US" altLang="zh-CN" b="1">
                <a:solidFill>
                  <a:srgbClr val="003300"/>
                </a:solidFill>
              </a:rPr>
              <a:t>= 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>
                <a:solidFill>
                  <a:srgbClr val="003300"/>
                </a:solidFill>
              </a:rPr>
              <a:t>,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i="1" baseline="-30000">
                <a:solidFill>
                  <a:srgbClr val="003300"/>
                </a:solidFill>
              </a:rPr>
              <a:t>i</a:t>
            </a:r>
            <a:r>
              <a:rPr lang="en-US" altLang="zh-CN" b="1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endParaRPr lang="en-US" altLang="zh-CN" b="1">
              <a:solidFill>
                <a:srgbClr val="003300"/>
              </a:solidFill>
            </a:endParaRPr>
          </a:p>
          <a:p>
            <a:pPr lvl="1" eaLnBrk="1" hangingPunct="1">
              <a:defRPr/>
            </a:pP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 </a:t>
            </a:r>
            <a:r>
              <a:rPr lang="zh-CN" altLang="en-US" b="1">
                <a:solidFill>
                  <a:srgbClr val="003300"/>
                </a:solidFill>
              </a:rPr>
              <a:t>和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zh-CN" altLang="en-US" b="1">
                <a:solidFill>
                  <a:srgbClr val="003300"/>
                </a:solidFill>
              </a:rPr>
              <a:t>正交 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 </a:t>
            </a:r>
            <a:r>
              <a:rPr lang="zh-CN" altLang="en-US" b="1">
                <a:solidFill>
                  <a:srgbClr val="003300"/>
                </a:solidFill>
              </a:rPr>
              <a:t>其坐标 </a:t>
            </a:r>
            <a:r>
              <a:rPr lang="en-US" altLang="zh-CN" b="1">
                <a:solidFill>
                  <a:srgbClr val="003300"/>
                </a:solidFill>
              </a:rPr>
              <a:t>X</a:t>
            </a:r>
            <a:r>
              <a:rPr lang="zh-CN" altLang="en-US" b="1">
                <a:solidFill>
                  <a:srgbClr val="003300"/>
                </a:solidFill>
              </a:rPr>
              <a:t>和</a:t>
            </a:r>
            <a:r>
              <a:rPr lang="en-US" altLang="zh-CN" b="1">
                <a:solidFill>
                  <a:srgbClr val="003300"/>
                </a:solidFill>
              </a:rPr>
              <a:t>Y</a:t>
            </a:r>
            <a:r>
              <a:rPr lang="zh-CN" altLang="en-US" b="1">
                <a:solidFill>
                  <a:srgbClr val="003300"/>
                </a:solidFill>
              </a:rPr>
              <a:t>正交</a:t>
            </a:r>
          </a:p>
          <a:p>
            <a:pPr lvl="1" eaLnBrk="1" hangingPunct="1">
              <a:defRPr/>
            </a:pPr>
            <a:r>
              <a:rPr lang="zh-CN" altLang="en-US" b="1">
                <a:solidFill>
                  <a:srgbClr val="003300"/>
                </a:solidFill>
              </a:rPr>
              <a:t> 任何向量的内积将对应其坐标空间中的内积</a:t>
            </a:r>
          </a:p>
        </p:txBody>
      </p:sp>
      <p:sp>
        <p:nvSpPr>
          <p:cNvPr id="37893" name="AutoShape 5">
            <a:extLst>
              <a:ext uri="{FF2B5EF4-FFF2-40B4-BE49-F238E27FC236}">
                <a16:creationId xmlns:a16="http://schemas.microsoft.com/office/drawing/2014/main" id="{45049F23-D49E-4172-8F84-2C143F379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101600"/>
            <a:ext cx="914400" cy="4038600"/>
          </a:xfrm>
          <a:prstGeom prst="cloudCallout">
            <a:avLst>
              <a:gd name="adj1" fmla="val -454861"/>
              <a:gd name="adj2" fmla="val 2671"/>
            </a:avLst>
          </a:prstGeom>
          <a:solidFill>
            <a:srgbClr val="336600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坐标空间</a:t>
            </a:r>
            <a:r>
              <a:rPr lang="en-US" altLang="zh-CN" b="1">
                <a:solidFill>
                  <a:schemeClr val="bg1"/>
                </a:solidFill>
              </a:rPr>
              <a:t>F</a:t>
            </a:r>
            <a:r>
              <a:rPr lang="en-US" altLang="zh-CN" b="1" i="1" baseline="30000">
                <a:solidFill>
                  <a:schemeClr val="bg1"/>
                </a:solidFill>
              </a:rPr>
              <a:t>n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内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积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214613F8-D04D-165F-9302-0A1963A76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4265613"/>
            <a:ext cx="6256338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CC6600"/>
                </a:solidFill>
                <a:ea typeface="楷体_GB2312" panose="02010609030101010101" pitchFamily="49" charset="-122"/>
              </a:rPr>
              <a:t>求标准正交基的步骤：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AutoNum type="arabicPeriod"/>
            </a:pPr>
            <a:r>
              <a:rPr lang="en-US" altLang="zh-CN" b="1">
                <a:solidFill>
                  <a:srgbClr val="003300"/>
                </a:solidFill>
              </a:rPr>
              <a:t>Schmidt </a:t>
            </a:r>
            <a:r>
              <a:rPr lang="zh-CN" altLang="en-US" b="1">
                <a:solidFill>
                  <a:srgbClr val="003300"/>
                </a:solidFill>
              </a:rPr>
              <a:t>正交化（</a:t>
            </a:r>
            <a:r>
              <a:rPr lang="zh-CN" altLang="en-US" b="1">
                <a:solidFill>
                  <a:srgbClr val="0000FF"/>
                </a:solidFill>
              </a:rPr>
              <a:t>定理</a:t>
            </a:r>
            <a:r>
              <a:rPr lang="en-US" altLang="zh-CN" b="1">
                <a:solidFill>
                  <a:srgbClr val="0000FF"/>
                </a:solidFill>
              </a:rPr>
              <a:t>1.11</a:t>
            </a:r>
            <a:r>
              <a:rPr lang="zh-CN" altLang="en-US" b="1">
                <a:solidFill>
                  <a:srgbClr val="003300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zh-CN" altLang="en-US" b="1">
                <a:solidFill>
                  <a:srgbClr val="003300"/>
                </a:solidFill>
              </a:rPr>
              <a:t>标准化</a:t>
            </a:r>
          </a:p>
          <a:p>
            <a:pPr lvl="1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zh-CN" altLang="en-US" b="1">
                <a:solidFill>
                  <a:srgbClr val="003300"/>
                </a:solidFill>
              </a:rPr>
              <a:t>矩阵方法讨论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 bldLvl="2" autoUpdateAnimBg="0"/>
      <p:bldP spid="37893" grpId="0" animBg="1" autoUpdateAnimBg="0"/>
      <p:bldP spid="37894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>
            <a:extLst>
              <a:ext uri="{FF2B5EF4-FFF2-40B4-BE49-F238E27FC236}">
                <a16:creationId xmlns:a16="http://schemas.microsoft.com/office/drawing/2014/main" id="{78DAE4AB-A3F8-A2AA-5436-99AD751A2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66688"/>
            <a:ext cx="8104188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CC6600"/>
                </a:solidFill>
                <a:ea typeface="楷体_GB2312" panose="02010609030101010101" pitchFamily="49" charset="-122"/>
              </a:rPr>
              <a:t>求标准正交基的步骤</a:t>
            </a:r>
            <a:r>
              <a:rPr lang="zh-CN" altLang="en-US" sz="2800" b="1">
                <a:solidFill>
                  <a:srgbClr val="003300"/>
                </a:solidFill>
                <a:ea typeface="楷体_GB2312" panose="02010609030101010101" pitchFamily="49" charset="-122"/>
              </a:rPr>
              <a:t>：</a:t>
            </a:r>
          </a:p>
          <a:p>
            <a:pPr lvl="1" eaLnBrk="1" hangingPunct="1">
              <a:lnSpc>
                <a:spcPct val="90000"/>
              </a:lnSpc>
              <a:buClrTx/>
              <a:buFontTx/>
              <a:buAutoNum type="arabicPeriod"/>
            </a:pPr>
            <a:r>
              <a:rPr lang="en-US" altLang="zh-CN" b="1">
                <a:solidFill>
                  <a:srgbClr val="003300"/>
                </a:solidFill>
              </a:rPr>
              <a:t>Schmidt </a:t>
            </a:r>
            <a:r>
              <a:rPr lang="zh-CN" altLang="en-US" b="1">
                <a:solidFill>
                  <a:srgbClr val="003300"/>
                </a:solidFill>
              </a:rPr>
              <a:t>正交化（</a:t>
            </a:r>
            <a:r>
              <a:rPr lang="zh-CN" altLang="en-US" b="1">
                <a:solidFill>
                  <a:srgbClr val="0000FF"/>
                </a:solidFill>
              </a:rPr>
              <a:t>定理</a:t>
            </a:r>
            <a:r>
              <a:rPr lang="en-US" altLang="zh-CN" b="1">
                <a:solidFill>
                  <a:srgbClr val="0000FF"/>
                </a:solidFill>
              </a:rPr>
              <a:t>1.11</a:t>
            </a:r>
            <a:r>
              <a:rPr lang="zh-CN" altLang="en-US" b="1">
                <a:solidFill>
                  <a:srgbClr val="003300"/>
                </a:solidFill>
              </a:rPr>
              <a:t>）</a:t>
            </a:r>
          </a:p>
          <a:p>
            <a:pPr lvl="1" eaLnBrk="1" hangingPunct="1">
              <a:buClrTx/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设｛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400" b="1" baseline="-25000">
                <a:solidFill>
                  <a:srgbClr val="003300"/>
                </a:solidFill>
              </a:rPr>
              <a:t>1</a:t>
            </a:r>
            <a:r>
              <a:rPr lang="zh-CN" altLang="en-US" sz="2400" b="1">
                <a:solidFill>
                  <a:srgbClr val="003300"/>
                </a:solidFill>
              </a:rPr>
              <a:t>，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400" b="1" baseline="-25000">
                <a:solidFill>
                  <a:srgbClr val="003300"/>
                </a:solidFill>
              </a:rPr>
              <a:t>2</a:t>
            </a:r>
            <a:r>
              <a:rPr lang="zh-CN" altLang="en-US" sz="2400" b="1">
                <a:solidFill>
                  <a:srgbClr val="003300"/>
                </a:solidFill>
              </a:rPr>
              <a:t>，…，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b="1" i="1" baseline="-25000">
                <a:solidFill>
                  <a:srgbClr val="003300"/>
                </a:solidFill>
              </a:rPr>
              <a:t>m</a:t>
            </a:r>
            <a:r>
              <a:rPr lang="en-US" altLang="zh-CN" sz="2400" b="1">
                <a:solidFill>
                  <a:srgbClr val="003300"/>
                </a:solidFill>
              </a:rPr>
              <a:t>｝</a:t>
            </a:r>
            <a:r>
              <a:rPr lang="zh-CN" altLang="en-US" sz="2400" b="1">
                <a:solidFill>
                  <a:srgbClr val="003300"/>
                </a:solidFill>
              </a:rPr>
              <a:t>为内积空间线性无关的向量组，则下列方法产生正交向量组：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A5FC224-9E8E-4CBC-AA04-88893D06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88" y="3871913"/>
            <a:ext cx="1920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2. </a:t>
            </a:r>
            <a:r>
              <a:rPr lang="zh-CN" altLang="en-US" sz="2800" b="1">
                <a:solidFill>
                  <a:srgbClr val="003300"/>
                </a:solidFill>
              </a:rPr>
              <a:t>标准化</a:t>
            </a:r>
          </a:p>
        </p:txBody>
      </p:sp>
      <p:graphicFrame>
        <p:nvGraphicFramePr>
          <p:cNvPr id="37895" name="Object 7">
            <a:extLst>
              <a:ext uri="{FF2B5EF4-FFF2-40B4-BE49-F238E27FC236}">
                <a16:creationId xmlns:a16="http://schemas.microsoft.com/office/drawing/2014/main" id="{14BBF2AA-E7D1-1802-A63D-3460CBA94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0563" y="1903413"/>
          <a:ext cx="55816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70200" imgH="431800" progId="Equation.DSMT4">
                  <p:embed/>
                </p:oleObj>
              </mc:Choice>
              <mc:Fallback>
                <p:oleObj name="Equation" r:id="rId4" imgW="28702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1903413"/>
                        <a:ext cx="55816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>
            <a:extLst>
              <a:ext uri="{FF2B5EF4-FFF2-40B4-BE49-F238E27FC236}">
                <a16:creationId xmlns:a16="http://schemas.microsoft.com/office/drawing/2014/main" id="{C6FC0145-0D5C-42EF-F4D1-DFD0BE25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3332163"/>
            <a:ext cx="18510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由此推知</a:t>
            </a:r>
          </a:p>
        </p:txBody>
      </p:sp>
      <p:graphicFrame>
        <p:nvGraphicFramePr>
          <p:cNvPr id="37897" name="Object 9">
            <a:extLst>
              <a:ext uri="{FF2B5EF4-FFF2-40B4-BE49-F238E27FC236}">
                <a16:creationId xmlns:a16="http://schemas.microsoft.com/office/drawing/2014/main" id="{27945091-D990-69F3-85B7-185D578C1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1150" y="3370263"/>
          <a:ext cx="42497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71700" imgH="228600" progId="Equation.DSMT4">
                  <p:embed/>
                </p:oleObj>
              </mc:Choice>
              <mc:Fallback>
                <p:oleObj name="Equation" r:id="rId6" imgW="21717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370263"/>
                        <a:ext cx="42497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FC34DA47-8C9A-FC18-834D-B0064856E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5978525"/>
            <a:ext cx="25003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3. </a:t>
            </a:r>
            <a:r>
              <a:rPr lang="zh-CN" altLang="en-US" sz="2800" b="1">
                <a:solidFill>
                  <a:srgbClr val="003300"/>
                </a:solidFill>
              </a:rPr>
              <a:t>矩阵表示</a:t>
            </a:r>
          </a:p>
        </p:txBody>
      </p:sp>
      <p:graphicFrame>
        <p:nvGraphicFramePr>
          <p:cNvPr id="37900" name="Object 12">
            <a:extLst>
              <a:ext uri="{FF2B5EF4-FFF2-40B4-BE49-F238E27FC236}">
                <a16:creationId xmlns:a16="http://schemas.microsoft.com/office/drawing/2014/main" id="{4D247A57-EB93-32B2-C3A0-DAAE77342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1363" y="3729038"/>
          <a:ext cx="320992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1000" imgH="444500" progId="Equation.DSMT4">
                  <p:embed/>
                </p:oleObj>
              </mc:Choice>
              <mc:Fallback>
                <p:oleObj name="Equation" r:id="rId8" imgW="1651000" imgH="444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3" y="3729038"/>
                        <a:ext cx="320992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A52EAC3E-0A04-FD89-692D-38BDEC451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4543425"/>
            <a:ext cx="25003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合二为一</a:t>
            </a:r>
          </a:p>
        </p:txBody>
      </p:sp>
      <p:graphicFrame>
        <p:nvGraphicFramePr>
          <p:cNvPr id="37902" name="Object 14">
            <a:extLst>
              <a:ext uri="{FF2B5EF4-FFF2-40B4-BE49-F238E27FC236}">
                <a16:creationId xmlns:a16="http://schemas.microsoft.com/office/drawing/2014/main" id="{64D07FEB-A5A2-87A7-87C2-E06397ACD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4063" y="4438650"/>
          <a:ext cx="22463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55199" imgH="444307" progId="Equation.DSMT4">
                  <p:embed/>
                </p:oleObj>
              </mc:Choice>
              <mc:Fallback>
                <p:oleObj name="Equation" r:id="rId10" imgW="1155199" imgH="44430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4438650"/>
                        <a:ext cx="22463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>
            <a:extLst>
              <a:ext uri="{FF2B5EF4-FFF2-40B4-BE49-F238E27FC236}">
                <a16:creationId xmlns:a16="http://schemas.microsoft.com/office/drawing/2014/main" id="{C92289A1-11C1-E1EE-1F09-3A3A041BA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506845"/>
              </p:ext>
            </p:extLst>
          </p:nvPr>
        </p:nvGraphicFramePr>
        <p:xfrm>
          <a:off x="3049588" y="5154613"/>
          <a:ext cx="50403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90800" imgH="444500" progId="Equation.DSMT4">
                  <p:embed/>
                </p:oleObj>
              </mc:Choice>
              <mc:Fallback>
                <p:oleObj name="Equation" r:id="rId12" imgW="2590800" imgH="444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5154613"/>
                        <a:ext cx="50403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>
            <a:extLst>
              <a:ext uri="{FF2B5EF4-FFF2-40B4-BE49-F238E27FC236}">
                <a16:creationId xmlns:a16="http://schemas.microsoft.com/office/drawing/2014/main" id="{FF0C3599-19A6-9F05-6B50-7A52F579F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4938" y="2660650"/>
          <a:ext cx="4519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24100" imgH="431800" progId="Equation.DSMT4">
                  <p:embed/>
                </p:oleObj>
              </mc:Choice>
              <mc:Fallback>
                <p:oleObj name="Equation" r:id="rId14" imgW="23241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2660650"/>
                        <a:ext cx="45196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>
            <a:extLst>
              <a:ext uri="{FF2B5EF4-FFF2-40B4-BE49-F238E27FC236}">
                <a16:creationId xmlns:a16="http://schemas.microsoft.com/office/drawing/2014/main" id="{FC401E1D-AECC-60DD-327F-FC7ADB6E9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5188" y="5948363"/>
          <a:ext cx="48926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14600" imgH="292100" progId="Equation.DSMT4">
                  <p:embed/>
                </p:oleObj>
              </mc:Choice>
              <mc:Fallback>
                <p:oleObj name="Equation" r:id="rId16" imgW="2514600" imgH="292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5948363"/>
                        <a:ext cx="48926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E2DFC266-B1B2-C115-71CF-97A649C6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2805113"/>
            <a:ext cx="18510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改写为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uiExpand="1" build="p" bldLvl="2" autoUpdateAnimBg="0"/>
      <p:bldP spid="2" grpId="0" build="p" bldLvl="2" autoUpdateAnimBg="0"/>
      <p:bldP spid="3" grpId="0" build="p" bldLvl="2" autoUpdateAnimBg="0"/>
      <p:bldP spid="4" grpId="0" build="p" bldLvl="2" autoUpdateAnimBg="0"/>
      <p:bldP spid="5" grpId="0" build="p" bldLvl="2" autoUpdateAnimBg="0"/>
      <p:bldP spid="6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5E75D366-13BE-2F55-BB1B-C144A78ED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66688"/>
            <a:ext cx="46926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CC6600"/>
                </a:solidFill>
                <a:ea typeface="楷体_GB2312" panose="02010609030101010101" pitchFamily="49" charset="-122"/>
              </a:rPr>
              <a:t>求标准正交基的步骤</a:t>
            </a:r>
            <a:r>
              <a:rPr lang="zh-CN" altLang="en-US" sz="2800" b="1">
                <a:solidFill>
                  <a:srgbClr val="003300"/>
                </a:solidFill>
                <a:ea typeface="楷体_GB2312" panose="02010609030101010101" pitchFamily="49" charset="-122"/>
              </a:rPr>
              <a:t>：</a:t>
            </a:r>
            <a:endParaRPr lang="zh-CN" altLang="en-US" sz="2800" b="1">
              <a:solidFill>
                <a:srgbClr val="003300"/>
              </a:solidFill>
            </a:endParaRPr>
          </a:p>
        </p:txBody>
      </p:sp>
      <p:sp>
        <p:nvSpPr>
          <p:cNvPr id="34819" name="Rectangle 6">
            <a:extLst>
              <a:ext uri="{FF2B5EF4-FFF2-40B4-BE49-F238E27FC236}">
                <a16:creationId xmlns:a16="http://schemas.microsoft.com/office/drawing/2014/main" id="{39B597B2-112B-F034-981B-DFAA4841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193675"/>
            <a:ext cx="25003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3. </a:t>
            </a:r>
            <a:r>
              <a:rPr lang="zh-CN" altLang="en-US" sz="2800" b="1">
                <a:solidFill>
                  <a:srgbClr val="003300"/>
                </a:solidFill>
              </a:rPr>
              <a:t>矩阵表示</a:t>
            </a:r>
          </a:p>
        </p:txBody>
      </p:sp>
      <p:graphicFrame>
        <p:nvGraphicFramePr>
          <p:cNvPr id="34820" name="Object 12">
            <a:extLst>
              <a:ext uri="{FF2B5EF4-FFF2-40B4-BE49-F238E27FC236}">
                <a16:creationId xmlns:a16="http://schemas.microsoft.com/office/drawing/2014/main" id="{AFB5F3E2-9AB0-15D3-75A9-6CFA8C7C1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463" y="725488"/>
          <a:ext cx="758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98900" imgH="431800" progId="Equation.DSMT4">
                  <p:embed/>
                </p:oleObj>
              </mc:Choice>
              <mc:Fallback>
                <p:oleObj name="Equation" r:id="rId4" imgW="38989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725488"/>
                        <a:ext cx="758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>
            <a:extLst>
              <a:ext uri="{FF2B5EF4-FFF2-40B4-BE49-F238E27FC236}">
                <a16:creationId xmlns:a16="http://schemas.microsoft.com/office/drawing/2014/main" id="{4DFBC58A-0A8E-4C8D-B177-E930D9305D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959458"/>
              </p:ext>
            </p:extLst>
          </p:nvPr>
        </p:nvGraphicFramePr>
        <p:xfrm>
          <a:off x="930275" y="1449388"/>
          <a:ext cx="7283450" cy="453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160" imgH="2336760" progId="Equation.DSMT4">
                  <p:embed/>
                </p:oleObj>
              </mc:Choice>
              <mc:Fallback>
                <p:oleObj name="Equation" r:id="rId6" imgW="3746160" imgH="23367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449388"/>
                        <a:ext cx="7283450" cy="453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>
            <a:extLst>
              <a:ext uri="{FF2B5EF4-FFF2-40B4-BE49-F238E27FC236}">
                <a16:creationId xmlns:a16="http://schemas.microsoft.com/office/drawing/2014/main" id="{89AF8B3F-CF16-29DD-7F65-B49293F85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5870575"/>
            <a:ext cx="3797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m=n, </a:t>
            </a:r>
            <a:r>
              <a:rPr lang="zh-CN" altLang="en-US" sz="2800" b="1">
                <a:solidFill>
                  <a:srgbClr val="003300"/>
                </a:solidFill>
              </a:rPr>
              <a:t>得基变换公式！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13E4B8A0-9CC6-2AC3-A054-BA79FA508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4525" y="2760663"/>
            <a:ext cx="8134350" cy="3608387"/>
          </a:xfrm>
        </p:spPr>
        <p:txBody>
          <a:bodyPr/>
          <a:lstStyle/>
          <a:p>
            <a:pPr algn="just" eaLnBrk="1" hangingPunct="1"/>
            <a:r>
              <a:rPr lang="zh-CN" altLang="en-US" b="1" dirty="0">
                <a:solidFill>
                  <a:srgbClr val="CC6600"/>
                </a:solidFill>
                <a:ea typeface="楷体_GB2312" panose="02010609030101010101" pitchFamily="49" charset="-122"/>
              </a:rPr>
              <a:t>“正交补”子空间</a:t>
            </a:r>
          </a:p>
          <a:p>
            <a:pPr algn="just" eaLnBrk="1" hangingPunct="1">
              <a:buFontTx/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(</a:t>
            </a:r>
            <a:r>
              <a:rPr lang="en-US" altLang="zh-CN" b="1" dirty="0" err="1">
                <a:solidFill>
                  <a:srgbClr val="003300"/>
                </a:solidFill>
              </a:rPr>
              <a:t>i</a:t>
            </a:r>
            <a:r>
              <a:rPr lang="en-US" altLang="zh-CN" b="1" dirty="0">
                <a:solidFill>
                  <a:srgbClr val="003300"/>
                </a:solidFill>
              </a:rPr>
              <a:t>)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  </a:t>
            </a:r>
            <a:r>
              <a:rPr lang="zh-CN" altLang="en-US" b="1" dirty="0">
                <a:solidFill>
                  <a:srgbClr val="003300"/>
                </a:solidFill>
              </a:rPr>
              <a:t>集合的</a:t>
            </a:r>
            <a:r>
              <a:rPr lang="en-US" altLang="zh-CN" b="1" dirty="0">
                <a:solidFill>
                  <a:srgbClr val="003300"/>
                </a:solidFill>
              </a:rPr>
              <a:t>U</a:t>
            </a:r>
            <a:r>
              <a:rPr lang="zh-CN" altLang="en-US" b="1" dirty="0">
                <a:solidFill>
                  <a:srgbClr val="003300"/>
                </a:solidFill>
              </a:rPr>
              <a:t>的正交集： </a:t>
            </a:r>
          </a:p>
          <a:p>
            <a:pPr lvl="1" algn="just" eaLnBrk="1" hangingPunct="1"/>
            <a:r>
              <a:rPr lang="en-US" altLang="zh-CN" b="1" dirty="0">
                <a:solidFill>
                  <a:srgbClr val="003300"/>
                </a:solidFill>
              </a:rPr>
              <a:t> U</a:t>
            </a:r>
            <a:r>
              <a:rPr lang="en-US" altLang="zh-CN" b="1" baseline="30000" dirty="0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lang="en-US" altLang="zh-CN" b="1" dirty="0">
                <a:solidFill>
                  <a:srgbClr val="003300"/>
                </a:solidFill>
              </a:rPr>
              <a:t>=｛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</a:t>
            </a:r>
            <a:r>
              <a:rPr lang="en-US" altLang="zh-CN" b="1" dirty="0" err="1">
                <a:solidFill>
                  <a:srgbClr val="0033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3300"/>
                </a:solidFill>
              </a:rPr>
              <a:t>F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3300"/>
                </a:solidFill>
              </a:rPr>
              <a:t>：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</a:t>
            </a:r>
            <a:r>
              <a:rPr lang="en-US" altLang="zh-CN" b="1" dirty="0">
                <a:solidFill>
                  <a:srgbClr val="003300"/>
                </a:solidFill>
              </a:rPr>
              <a:t>U，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dirty="0">
                <a:solidFill>
                  <a:srgbClr val="003300"/>
                </a:solidFill>
              </a:rPr>
              <a:t>,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003300"/>
                </a:solidFill>
              </a:rPr>
              <a:t>= 0 ｝</a:t>
            </a:r>
            <a:endParaRPr lang="en-US" altLang="zh-CN" dirty="0">
              <a:solidFill>
                <a:srgbClr val="003300"/>
              </a:solidFill>
            </a:endParaRP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b="1" dirty="0">
                <a:solidFill>
                  <a:srgbClr val="003300"/>
                </a:solidFill>
              </a:rPr>
              <a:t>(ii)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 </a:t>
            </a:r>
            <a:r>
              <a:rPr lang="zh-CN" altLang="en-US" b="1" dirty="0">
                <a:solidFill>
                  <a:srgbClr val="003300"/>
                </a:solidFill>
                <a:cs typeface="Times New Roman" panose="02020603050405020304" pitchFamily="18" charset="0"/>
              </a:rPr>
              <a:t>若</a:t>
            </a:r>
            <a:r>
              <a:rPr lang="en-US" altLang="zh-CN" b="1" dirty="0">
                <a:solidFill>
                  <a:srgbClr val="003300"/>
                </a:solidFill>
              </a:rPr>
              <a:t>U</a:t>
            </a:r>
            <a:r>
              <a:rPr lang="zh-CN" altLang="en-US" b="1" dirty="0">
                <a:solidFill>
                  <a:srgbClr val="003300"/>
                </a:solidFill>
              </a:rPr>
              <a:t>是</a:t>
            </a:r>
            <a:r>
              <a:rPr lang="en-US" altLang="zh-CN" b="1" dirty="0" err="1">
                <a:solidFill>
                  <a:srgbClr val="0033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n</a:t>
            </a:r>
            <a:r>
              <a:rPr lang="zh-CN" altLang="en-US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3300"/>
                </a:solidFill>
              </a:rPr>
              <a:t>F</a:t>
            </a:r>
            <a:r>
              <a:rPr lang="zh-CN" altLang="en-US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3300"/>
                </a:solidFill>
              </a:rPr>
              <a:t>的子空间，则 </a:t>
            </a:r>
            <a:r>
              <a:rPr lang="en-US" altLang="zh-CN" b="1" dirty="0">
                <a:solidFill>
                  <a:srgbClr val="003300"/>
                </a:solidFill>
              </a:rPr>
              <a:t>U</a:t>
            </a:r>
            <a:r>
              <a:rPr lang="en-US" altLang="zh-CN" b="1" baseline="30000" dirty="0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lang="en-US" altLang="zh-CN" b="1" dirty="0">
                <a:solidFill>
                  <a:srgbClr val="003300"/>
                </a:solidFill>
              </a:rPr>
              <a:t> </a:t>
            </a:r>
            <a:r>
              <a:rPr lang="zh-CN" altLang="en-US" b="1" dirty="0">
                <a:solidFill>
                  <a:srgbClr val="003300"/>
                </a:solidFill>
              </a:rPr>
              <a:t>也是</a:t>
            </a:r>
            <a:r>
              <a:rPr lang="en-US" altLang="zh-CN" b="1" dirty="0" err="1">
                <a:solidFill>
                  <a:srgbClr val="0033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n</a:t>
            </a:r>
            <a:r>
              <a:rPr lang="zh-CN" altLang="en-US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3300"/>
                </a:solidFill>
              </a:rPr>
              <a:t>F</a:t>
            </a:r>
            <a:r>
              <a:rPr lang="zh-CN" altLang="en-US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3300"/>
                </a:solidFill>
              </a:rPr>
              <a:t>子空间，称为</a:t>
            </a:r>
            <a:r>
              <a:rPr lang="en-US" altLang="zh-CN" b="1" dirty="0">
                <a:solidFill>
                  <a:srgbClr val="003300"/>
                </a:solidFill>
              </a:rPr>
              <a:t>U</a:t>
            </a:r>
            <a:r>
              <a:rPr lang="zh-CN" altLang="en-US" b="1" dirty="0">
                <a:solidFill>
                  <a:srgbClr val="003300"/>
                </a:solidFill>
              </a:rPr>
              <a:t>的</a:t>
            </a:r>
            <a:r>
              <a:rPr lang="zh-CN" altLang="en-US" b="1" dirty="0">
                <a:solidFill>
                  <a:srgbClr val="0000FF"/>
                </a:solidFill>
              </a:rPr>
              <a:t>正交补子空间。</a:t>
            </a:r>
            <a:endParaRPr lang="en-US" altLang="zh-CN" b="1" dirty="0">
              <a:solidFill>
                <a:srgbClr val="0000FF"/>
              </a:solidFill>
            </a:endParaRPr>
          </a:p>
          <a:p>
            <a:pPr algn="just" eaLnBrk="1" hangingPunct="1">
              <a:buFontTx/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(</a:t>
            </a:r>
            <a:r>
              <a:rPr lang="en-US" altLang="zh-CN" b="1" dirty="0">
                <a:solidFill>
                  <a:srgbClr val="003300"/>
                </a:solidFill>
              </a:rPr>
              <a:t>iii)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  </a:t>
            </a:r>
            <a:r>
              <a:rPr lang="en-US" altLang="zh-CN" b="1" dirty="0" err="1">
                <a:solidFill>
                  <a:srgbClr val="0033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3300"/>
                </a:solidFill>
              </a:rPr>
              <a:t>F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3300"/>
                </a:solidFill>
              </a:rPr>
              <a:t>=U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</a:t>
            </a:r>
            <a:r>
              <a:rPr lang="en-US" altLang="zh-CN" b="1" dirty="0">
                <a:solidFill>
                  <a:srgbClr val="003300"/>
                </a:solidFill>
              </a:rPr>
              <a:t> U </a:t>
            </a:r>
            <a:r>
              <a:rPr lang="en-US" altLang="zh-CN" b="1" baseline="30000" dirty="0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lang="en-US" altLang="zh-CN" b="1" baseline="30000" dirty="0">
                <a:solidFill>
                  <a:srgbClr val="003300"/>
                </a:solidFill>
              </a:rPr>
              <a:t> </a:t>
            </a:r>
            <a:r>
              <a:rPr lang="en-US" altLang="zh-CN" b="1" dirty="0">
                <a:solidFill>
                  <a:srgbClr val="003300"/>
                </a:solidFill>
              </a:rPr>
              <a:t>。</a:t>
            </a:r>
            <a:endParaRPr lang="zh-CN" altLang="en-US" dirty="0">
              <a:solidFill>
                <a:srgbClr val="003300"/>
              </a:solidFill>
            </a:endParaRP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638E670A-80B9-87F9-FE0E-FD19D5F7D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239713"/>
            <a:ext cx="8232775" cy="23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>
                <a:solidFill>
                  <a:srgbClr val="003300"/>
                </a:solidFill>
              </a:rPr>
              <a:t>[ R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；(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>
                <a:solidFill>
                  <a:srgbClr val="003300"/>
                </a:solidFill>
              </a:rPr>
              <a:t>,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>
                <a:solidFill>
                  <a:srgbClr val="003300"/>
                </a:solidFill>
              </a:rPr>
              <a:t>) =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baseline="30000">
                <a:solidFill>
                  <a:srgbClr val="003300"/>
                </a:solidFill>
              </a:rPr>
              <a:t>T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 </a:t>
            </a:r>
            <a:r>
              <a:rPr lang="en-US" altLang="zh-CN" b="1">
                <a:solidFill>
                  <a:srgbClr val="003300"/>
                </a:solidFill>
              </a:rPr>
              <a:t>]</a:t>
            </a:r>
            <a:r>
              <a:rPr lang="zh-CN" altLang="en-US" b="1">
                <a:solidFill>
                  <a:srgbClr val="003300"/>
                </a:solidFill>
              </a:rPr>
              <a:t>，</a:t>
            </a:r>
            <a:r>
              <a:rPr lang="en-US" altLang="zh-CN" b="1">
                <a:solidFill>
                  <a:srgbClr val="003300"/>
                </a:solidFill>
              </a:rPr>
              <a:t>[ C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；(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>
                <a:solidFill>
                  <a:srgbClr val="003300"/>
                </a:solidFill>
              </a:rPr>
              <a:t>,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>
                <a:solidFill>
                  <a:srgbClr val="003300"/>
                </a:solidFill>
              </a:rPr>
              <a:t>) =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b="1" baseline="30000">
                <a:solidFill>
                  <a:srgbClr val="003300"/>
                </a:solidFill>
              </a:rPr>
              <a:t>H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 </a:t>
            </a:r>
            <a:r>
              <a:rPr lang="en-US" altLang="zh-CN" b="1">
                <a:solidFill>
                  <a:srgbClr val="003300"/>
                </a:solidFill>
              </a:rPr>
              <a:t>]</a:t>
            </a:r>
            <a:r>
              <a:rPr lang="zh-CN" altLang="en-US" b="1">
                <a:solidFill>
                  <a:srgbClr val="003300"/>
                </a:solidFill>
              </a:rPr>
              <a:t>的标准正交基均为自然基</a:t>
            </a:r>
            <a:r>
              <a:rPr lang="en-US" altLang="zh-CN" b="1">
                <a:solidFill>
                  <a:srgbClr val="003300"/>
                </a:solidFill>
              </a:rPr>
              <a:t>{e</a:t>
            </a:r>
            <a:r>
              <a:rPr lang="en-US" altLang="zh-CN" b="1" i="1" baseline="-25000">
                <a:solidFill>
                  <a:srgbClr val="003300"/>
                </a:solidFill>
              </a:rPr>
              <a:t>i</a:t>
            </a:r>
            <a:r>
              <a:rPr lang="en-US" altLang="zh-CN" b="1">
                <a:solidFill>
                  <a:srgbClr val="003300"/>
                </a:solidFill>
              </a:rPr>
              <a:t>}</a:t>
            </a:r>
            <a:r>
              <a:rPr lang="zh-CN" altLang="en-US" b="1">
                <a:solidFill>
                  <a:srgbClr val="003300"/>
                </a:solidFill>
              </a:rPr>
              <a:t>；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b="1">
                <a:solidFill>
                  <a:srgbClr val="003300"/>
                </a:solidFill>
              </a:rPr>
              <a:t>[ R</a:t>
            </a:r>
            <a:r>
              <a:rPr lang="en-US" altLang="zh-CN" b="1" i="1" baseline="30000">
                <a:solidFill>
                  <a:srgbClr val="003300"/>
                </a:solidFill>
              </a:rPr>
              <a:t>m</a:t>
            </a:r>
            <a:r>
              <a:rPr lang="en-US" altLang="zh-CN" b="1" baseline="30000">
                <a:solidFill>
                  <a:srgbClr val="003300"/>
                </a:solidFill>
              </a:rPr>
              <a:t>×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; (A, B) = tr (B</a:t>
            </a:r>
            <a:r>
              <a:rPr lang="en-US" altLang="zh-CN" b="1" baseline="30000">
                <a:solidFill>
                  <a:srgbClr val="003300"/>
                </a:solidFill>
              </a:rPr>
              <a:t>T</a:t>
            </a:r>
            <a:r>
              <a:rPr lang="en-US" altLang="zh-CN" b="1">
                <a:solidFill>
                  <a:srgbClr val="003300"/>
                </a:solidFill>
              </a:rPr>
              <a:t>A) ]</a:t>
            </a:r>
            <a:r>
              <a:rPr lang="zh-CN" altLang="en-US" b="1">
                <a:solidFill>
                  <a:srgbClr val="003300"/>
                </a:solidFill>
              </a:rPr>
              <a:t>，</a:t>
            </a:r>
            <a:r>
              <a:rPr lang="en-US" altLang="zh-CN" b="1">
                <a:solidFill>
                  <a:srgbClr val="003300"/>
                </a:solidFill>
              </a:rPr>
              <a:t>[ C</a:t>
            </a:r>
            <a:r>
              <a:rPr lang="en-US" altLang="zh-CN" b="1" i="1" baseline="30000">
                <a:solidFill>
                  <a:srgbClr val="003300"/>
                </a:solidFill>
              </a:rPr>
              <a:t>m</a:t>
            </a:r>
            <a:r>
              <a:rPr lang="en-US" altLang="zh-CN" b="1" baseline="30000">
                <a:solidFill>
                  <a:srgbClr val="003300"/>
                </a:solidFill>
              </a:rPr>
              <a:t>×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; (A, B) = tr (B</a:t>
            </a:r>
            <a:r>
              <a:rPr lang="en-US" altLang="zh-CN" b="1" baseline="30000">
                <a:solidFill>
                  <a:srgbClr val="003300"/>
                </a:solidFill>
              </a:rPr>
              <a:t>H</a:t>
            </a:r>
            <a:r>
              <a:rPr lang="en-US" altLang="zh-CN" b="1">
                <a:solidFill>
                  <a:srgbClr val="003300"/>
                </a:solidFill>
              </a:rPr>
              <a:t>A) ]</a:t>
            </a:r>
            <a:r>
              <a:rPr lang="zh-CN" altLang="en-US" b="1">
                <a:solidFill>
                  <a:srgbClr val="003300"/>
                </a:solidFill>
              </a:rPr>
              <a:t>的标准正交基均为自然基</a:t>
            </a:r>
            <a:r>
              <a:rPr lang="en-US" altLang="zh-CN" b="1">
                <a:solidFill>
                  <a:srgbClr val="003300"/>
                </a:solidFill>
              </a:rPr>
              <a:t>{E</a:t>
            </a:r>
            <a:r>
              <a:rPr lang="en-US" altLang="zh-CN" b="1" i="1" baseline="-25000">
                <a:solidFill>
                  <a:srgbClr val="003300"/>
                </a:solidFill>
              </a:rPr>
              <a:t>ij</a:t>
            </a:r>
            <a:r>
              <a:rPr lang="en-US" altLang="zh-CN" b="1">
                <a:solidFill>
                  <a:srgbClr val="003300"/>
                </a:solidFill>
              </a:rPr>
              <a:t>}</a:t>
            </a:r>
            <a:r>
              <a:rPr lang="zh-CN" altLang="en-US" b="1">
                <a:solidFill>
                  <a:srgbClr val="0033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2" autoUpdateAnimBg="0"/>
      <p:bldP spid="194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6BDFABF2-095E-D9EE-463C-FC0F41094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66688"/>
            <a:ext cx="46926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CC6600"/>
                </a:solidFill>
                <a:ea typeface="楷体_GB2312" panose="02010609030101010101" pitchFamily="49" charset="-122"/>
              </a:rPr>
              <a:t>求标准正交基的步骤</a:t>
            </a:r>
            <a:r>
              <a:rPr lang="zh-CN" altLang="en-US" sz="2800" b="1">
                <a:solidFill>
                  <a:srgbClr val="003300"/>
                </a:solidFill>
                <a:ea typeface="楷体_GB2312" panose="02010609030101010101" pitchFamily="49" charset="-122"/>
              </a:rPr>
              <a:t>：</a:t>
            </a:r>
            <a:endParaRPr lang="zh-CN" altLang="en-US" sz="2800" b="1">
              <a:solidFill>
                <a:srgbClr val="003300"/>
              </a:solidFill>
            </a:endParaRPr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id="{69E1D85F-B647-BEE0-B17D-6F4CF4367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193675"/>
            <a:ext cx="25003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ea typeface="楷体_GB2312" panose="02010609030101010101" pitchFamily="49" charset="-122"/>
              </a:rPr>
              <a:t>公式推导</a:t>
            </a: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3F2E9A7A-64B2-7ACE-8551-08C725F28D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163" y="736600"/>
          <a:ext cx="758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98900" imgH="431800" progId="Equation.DSMT4">
                  <p:embed/>
                </p:oleObj>
              </mc:Choice>
              <mc:Fallback>
                <p:oleObj name="Equation" r:id="rId4" imgW="38989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736600"/>
                        <a:ext cx="758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06" name="Group 22">
            <a:extLst>
              <a:ext uri="{FF2B5EF4-FFF2-40B4-BE49-F238E27FC236}">
                <a16:creationId xmlns:a16="http://schemas.microsoft.com/office/drawing/2014/main" id="{147700BC-5A03-97E6-74E7-B446F47D8C5B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655763"/>
            <a:ext cx="4405313" cy="519112"/>
            <a:chOff x="414" y="1115"/>
            <a:chExt cx="2775" cy="327"/>
          </a:xfrm>
        </p:grpSpPr>
        <p:sp>
          <p:nvSpPr>
            <p:cNvPr id="36887" name="Rectangle 6">
              <a:extLst>
                <a:ext uri="{FF2B5EF4-FFF2-40B4-BE49-F238E27FC236}">
                  <a16:creationId xmlns:a16="http://schemas.microsoft.com/office/drawing/2014/main" id="{CDF2B8A1-9CEA-58B5-7045-EC83D6D7E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1120"/>
              <a:ext cx="277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设                               待定，</a:t>
              </a:r>
            </a:p>
          </p:txBody>
        </p:sp>
        <p:graphicFrame>
          <p:nvGraphicFramePr>
            <p:cNvPr id="36888" name="Object 9">
              <a:extLst>
                <a:ext uri="{FF2B5EF4-FFF2-40B4-BE49-F238E27FC236}">
                  <a16:creationId xmlns:a16="http://schemas.microsoft.com/office/drawing/2014/main" id="{F4AB9F6B-9903-5C45-8E02-B073BD72EF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1" y="1115"/>
            <a:ext cx="1588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68400" imgH="241300" progId="Equation.DSMT4">
                    <p:embed/>
                  </p:oleObj>
                </mc:Choice>
                <mc:Fallback>
                  <p:oleObj name="Equation" r:id="rId6" imgW="1168400" imgH="2413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1115"/>
                          <a:ext cx="1588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7" name="Group 23">
            <a:extLst>
              <a:ext uri="{FF2B5EF4-FFF2-40B4-BE49-F238E27FC236}">
                <a16:creationId xmlns:a16="http://schemas.microsoft.com/office/drawing/2014/main" id="{761DA3AB-2C5B-9F61-A5AE-A7093B86C965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1635125"/>
            <a:ext cx="3384550" cy="547688"/>
            <a:chOff x="3078" y="1120"/>
            <a:chExt cx="2132" cy="345"/>
          </a:xfrm>
        </p:grpSpPr>
        <p:sp>
          <p:nvSpPr>
            <p:cNvPr id="36885" name="Rectangle 6">
              <a:extLst>
                <a:ext uri="{FF2B5EF4-FFF2-40B4-BE49-F238E27FC236}">
                  <a16:creationId xmlns:a16="http://schemas.microsoft.com/office/drawing/2014/main" id="{6B3A2331-4B03-AD95-894D-589E677B8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1127"/>
              <a:ext cx="213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由                       得</a:t>
              </a:r>
            </a:p>
          </p:txBody>
        </p:sp>
        <p:graphicFrame>
          <p:nvGraphicFramePr>
            <p:cNvPr id="36886" name="Object 11">
              <a:extLst>
                <a:ext uri="{FF2B5EF4-FFF2-40B4-BE49-F238E27FC236}">
                  <a16:creationId xmlns:a16="http://schemas.microsoft.com/office/drawing/2014/main" id="{B9EBDF65-D20A-C40F-5619-9D2BDA35E8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9" y="1120"/>
            <a:ext cx="115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61669" imgH="228501" progId="Equation.DSMT4">
                    <p:embed/>
                  </p:oleObj>
                </mc:Choice>
                <mc:Fallback>
                  <p:oleObj name="Equation" r:id="rId8" imgW="761669" imgH="228501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9" y="1120"/>
                          <a:ext cx="1154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6" name="Object 12">
            <a:extLst>
              <a:ext uri="{FF2B5EF4-FFF2-40B4-BE49-F238E27FC236}">
                <a16:creationId xmlns:a16="http://schemas.microsoft.com/office/drawing/2014/main" id="{C3D728FB-5F9E-C76A-E06B-F578F08FA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255160"/>
              </p:ext>
            </p:extLst>
          </p:nvPr>
        </p:nvGraphicFramePr>
        <p:xfrm>
          <a:off x="1693863" y="2085975"/>
          <a:ext cx="57562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03160" imgH="431640" progId="Equation.DSMT4">
                  <p:embed/>
                </p:oleObj>
              </mc:Choice>
              <mc:Fallback>
                <p:oleObj name="Equation" r:id="rId10" imgW="260316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2085975"/>
                        <a:ext cx="57562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08" name="Group 24">
            <a:extLst>
              <a:ext uri="{FF2B5EF4-FFF2-40B4-BE49-F238E27FC236}">
                <a16:creationId xmlns:a16="http://schemas.microsoft.com/office/drawing/2014/main" id="{F3A480CB-6896-5F24-5326-E8593E30062C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3009900"/>
            <a:ext cx="7029450" cy="514350"/>
            <a:chOff x="507" y="2450"/>
            <a:chExt cx="4428" cy="324"/>
          </a:xfrm>
        </p:grpSpPr>
        <p:sp>
          <p:nvSpPr>
            <p:cNvPr id="36883" name="Rectangle 6">
              <a:extLst>
                <a:ext uri="{FF2B5EF4-FFF2-40B4-BE49-F238E27FC236}">
                  <a16:creationId xmlns:a16="http://schemas.microsoft.com/office/drawing/2014/main" id="{0F179702-63AD-9900-9044-AF318D68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450"/>
              <a:ext cx="356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一般地，设已得到正交向量组</a:t>
              </a:r>
            </a:p>
          </p:txBody>
        </p:sp>
        <p:graphicFrame>
          <p:nvGraphicFramePr>
            <p:cNvPr id="36884" name="Object 16">
              <a:extLst>
                <a:ext uri="{FF2B5EF4-FFF2-40B4-BE49-F238E27FC236}">
                  <a16:creationId xmlns:a16="http://schemas.microsoft.com/office/drawing/2014/main" id="{6FD4DEAC-2E81-024E-67E1-1160AB0125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4" y="2457"/>
            <a:ext cx="136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77900" imgH="228600" progId="Equation.DSMT4">
                    <p:embed/>
                  </p:oleObj>
                </mc:Choice>
                <mc:Fallback>
                  <p:oleObj name="Equation" r:id="rId12" imgW="97790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4" y="2457"/>
                          <a:ext cx="136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9" name="Group 25">
            <a:extLst>
              <a:ext uri="{FF2B5EF4-FFF2-40B4-BE49-F238E27FC236}">
                <a16:creationId xmlns:a16="http://schemas.microsoft.com/office/drawing/2014/main" id="{0301E83E-AD5C-D50E-A7B9-5303B6EE14CB}"/>
              </a:ext>
            </a:extLst>
          </p:cNvPr>
          <p:cNvGrpSpPr>
            <a:grpSpLocks/>
          </p:cNvGrpSpPr>
          <p:nvPr/>
        </p:nvGrpSpPr>
        <p:grpSpPr bwMode="auto">
          <a:xfrm>
            <a:off x="938213" y="3552825"/>
            <a:ext cx="4313237" cy="644525"/>
            <a:chOff x="627" y="2845"/>
            <a:chExt cx="2717" cy="406"/>
          </a:xfrm>
        </p:grpSpPr>
        <p:graphicFrame>
          <p:nvGraphicFramePr>
            <p:cNvPr id="36881" name="Object 8">
              <a:extLst>
                <a:ext uri="{FF2B5EF4-FFF2-40B4-BE49-F238E27FC236}">
                  <a16:creationId xmlns:a16="http://schemas.microsoft.com/office/drawing/2014/main" id="{4EE3A3D6-CDC7-4319-F53A-2D0D75198D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2" y="2845"/>
            <a:ext cx="228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37589" imgH="291973" progId="Equation.DSMT4">
                    <p:embed/>
                  </p:oleObj>
                </mc:Choice>
                <mc:Fallback>
                  <p:oleObj name="Equation" r:id="rId14" imgW="1637589" imgH="291973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2" y="2845"/>
                          <a:ext cx="2282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2" name="Rectangle 6">
              <a:extLst>
                <a:ext uri="{FF2B5EF4-FFF2-40B4-BE49-F238E27FC236}">
                  <a16:creationId xmlns:a16="http://schemas.microsoft.com/office/drawing/2014/main" id="{FE6DC8BD-45BB-A1E0-5A9A-2EF93EE3A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2904"/>
              <a:ext cx="51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令</a:t>
              </a:r>
            </a:p>
          </p:txBody>
        </p:sp>
      </p:grpSp>
      <p:grpSp>
        <p:nvGrpSpPr>
          <p:cNvPr id="42010" name="Group 26">
            <a:extLst>
              <a:ext uri="{FF2B5EF4-FFF2-40B4-BE49-F238E27FC236}">
                <a16:creationId xmlns:a16="http://schemas.microsoft.com/office/drawing/2014/main" id="{8C1687B8-6EF4-B65E-4024-350A87B934FE}"/>
              </a:ext>
            </a:extLst>
          </p:cNvPr>
          <p:cNvGrpSpPr>
            <a:grpSpLocks/>
          </p:cNvGrpSpPr>
          <p:nvPr/>
        </p:nvGrpSpPr>
        <p:grpSpPr bwMode="auto">
          <a:xfrm>
            <a:off x="939800" y="4284663"/>
            <a:ext cx="5200650" cy="582612"/>
            <a:chOff x="592" y="3221"/>
            <a:chExt cx="3276" cy="367"/>
          </a:xfrm>
        </p:grpSpPr>
        <p:sp>
          <p:nvSpPr>
            <p:cNvPr id="36879" name="Rectangle 6">
              <a:extLst>
                <a:ext uri="{FF2B5EF4-FFF2-40B4-BE49-F238E27FC236}">
                  <a16:creationId xmlns:a16="http://schemas.microsoft.com/office/drawing/2014/main" id="{CB87A938-6DA3-DB84-34F0-652CC9FBD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3221"/>
              <a:ext cx="327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zh-CN" altLang="en-US" sz="2800" b="1" dirty="0">
                  <a:solidFill>
                    <a:srgbClr val="003300"/>
                  </a:solidFill>
                </a:rPr>
                <a:t>由                                           得</a:t>
              </a:r>
            </a:p>
          </p:txBody>
        </p:sp>
        <p:graphicFrame>
          <p:nvGraphicFramePr>
            <p:cNvPr id="36880" name="Object 19">
              <a:extLst>
                <a:ext uri="{FF2B5EF4-FFF2-40B4-BE49-F238E27FC236}">
                  <a16:creationId xmlns:a16="http://schemas.microsoft.com/office/drawing/2014/main" id="{9953F28B-EAD4-DF4C-2C77-41994E6E77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1" y="3224"/>
            <a:ext cx="2250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485900" imgH="241300" progId="Equation.DSMT4">
                    <p:embed/>
                  </p:oleObj>
                </mc:Choice>
                <mc:Fallback>
                  <p:oleObj name="Equation" r:id="rId16" imgW="1485900" imgH="2413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" y="3224"/>
                          <a:ext cx="2250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04" name="Object 20">
            <a:extLst>
              <a:ext uri="{FF2B5EF4-FFF2-40B4-BE49-F238E27FC236}">
                <a16:creationId xmlns:a16="http://schemas.microsoft.com/office/drawing/2014/main" id="{A0E33712-6EC5-B51C-CF9B-1E4E18B626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62182"/>
              </p:ext>
            </p:extLst>
          </p:nvPr>
        </p:nvGraphicFramePr>
        <p:xfrm>
          <a:off x="1174750" y="4687888"/>
          <a:ext cx="67945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73320" imgH="469800" progId="Equation.DSMT4">
                  <p:embed/>
                </p:oleObj>
              </mc:Choice>
              <mc:Fallback>
                <p:oleObj name="Equation" r:id="rId18" imgW="3073320" imgH="469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4687888"/>
                        <a:ext cx="67945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1" name="Object 27">
            <a:extLst>
              <a:ext uri="{FF2B5EF4-FFF2-40B4-BE49-F238E27FC236}">
                <a16:creationId xmlns:a16="http://schemas.microsoft.com/office/drawing/2014/main" id="{A5200502-815B-0D50-A59A-EEE067E74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59481"/>
              </p:ext>
            </p:extLst>
          </p:nvPr>
        </p:nvGraphicFramePr>
        <p:xfrm>
          <a:off x="1174750" y="5654676"/>
          <a:ext cx="69373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136900" imgH="469900" progId="Equation.DSMT4">
                  <p:embed/>
                </p:oleObj>
              </mc:Choice>
              <mc:Fallback>
                <p:oleObj name="Equation" r:id="rId20" imgW="3136900" imgH="4699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5654676"/>
                        <a:ext cx="69373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9D55F541-86F5-EB9E-A794-F99C500E9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25538"/>
            <a:ext cx="8515350" cy="5287962"/>
          </a:xfrm>
        </p:spPr>
        <p:txBody>
          <a:bodyPr/>
          <a:lstStyle/>
          <a:p>
            <a:pPr marL="609600" indent="-609600" algn="just" eaLnBrk="1" hangingPunct="1">
              <a:lnSpc>
                <a:spcPct val="95000"/>
              </a:lnSpc>
            </a:pPr>
            <a:r>
              <a:rPr lang="zh-CN" altLang="en-US" b="1" dirty="0">
                <a:solidFill>
                  <a:srgbClr val="CC6600"/>
                </a:solidFill>
              </a:rPr>
              <a:t>定义</a:t>
            </a:r>
            <a:r>
              <a:rPr lang="en-US" altLang="zh-CN" b="1" dirty="0">
                <a:solidFill>
                  <a:srgbClr val="CC6600"/>
                </a:solidFill>
              </a:rPr>
              <a:t>1.5</a:t>
            </a:r>
            <a:r>
              <a:rPr lang="zh-CN" altLang="en-US" b="1" dirty="0">
                <a:solidFill>
                  <a:srgbClr val="CC6600"/>
                </a:solidFill>
              </a:rPr>
              <a:t>：</a:t>
            </a:r>
            <a:r>
              <a:rPr lang="zh-CN" altLang="en-US" b="1" dirty="0">
                <a:solidFill>
                  <a:srgbClr val="003300"/>
                </a:solidFill>
              </a:rPr>
              <a:t>设集合</a:t>
            </a:r>
            <a:r>
              <a:rPr lang="en-US" altLang="zh-CN" b="1" dirty="0">
                <a:solidFill>
                  <a:srgbClr val="003300"/>
                </a:solidFill>
              </a:rPr>
              <a:t>W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 </a:t>
            </a:r>
            <a:r>
              <a:rPr lang="en-US" altLang="zh-CN" b="1" dirty="0" err="1">
                <a:solidFill>
                  <a:srgbClr val="0033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</a:rPr>
              <a:t>(F)，W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 </a:t>
            </a:r>
            <a:r>
              <a:rPr lang="en-US" altLang="zh-CN" b="1" dirty="0">
                <a:solidFill>
                  <a:srgbClr val="003300"/>
                </a:solidFill>
              </a:rPr>
              <a:t>，</a:t>
            </a:r>
            <a:r>
              <a:rPr lang="zh-CN" altLang="en-US" b="1" dirty="0">
                <a:solidFill>
                  <a:srgbClr val="003300"/>
                </a:solidFill>
              </a:rPr>
              <a:t>如果</a:t>
            </a:r>
            <a:r>
              <a:rPr lang="en-US" altLang="zh-CN" b="1" dirty="0">
                <a:solidFill>
                  <a:srgbClr val="003300"/>
                </a:solidFill>
              </a:rPr>
              <a:t>W</a:t>
            </a:r>
            <a:r>
              <a:rPr lang="zh-CN" altLang="en-US" b="1" dirty="0">
                <a:solidFill>
                  <a:srgbClr val="003300"/>
                </a:solidFill>
              </a:rPr>
              <a:t>中的元素关于</a:t>
            </a:r>
            <a:r>
              <a:rPr lang="en-US" altLang="zh-CN" b="1" dirty="0" err="1">
                <a:solidFill>
                  <a:srgbClr val="0033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</a:rPr>
              <a:t>(F)</a:t>
            </a:r>
            <a:r>
              <a:rPr lang="zh-CN" altLang="en-US" b="1" dirty="0">
                <a:solidFill>
                  <a:srgbClr val="003300"/>
                </a:solidFill>
              </a:rPr>
              <a:t>中的线性运算也构成线性空间，则称</a:t>
            </a:r>
            <a:r>
              <a:rPr lang="en-US" altLang="zh-CN" b="1" dirty="0">
                <a:solidFill>
                  <a:srgbClr val="003300"/>
                </a:solidFill>
              </a:rPr>
              <a:t>W</a:t>
            </a:r>
            <a:r>
              <a:rPr lang="zh-CN" altLang="en-US" b="1" dirty="0">
                <a:solidFill>
                  <a:srgbClr val="003300"/>
                </a:solidFill>
              </a:rPr>
              <a:t>是</a:t>
            </a:r>
            <a:r>
              <a:rPr lang="en-US" altLang="zh-CN" b="1" dirty="0" err="1">
                <a:solidFill>
                  <a:srgbClr val="0033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</a:rPr>
              <a:t>(F)</a:t>
            </a:r>
            <a:r>
              <a:rPr lang="zh-CN" altLang="en-US" b="1" dirty="0">
                <a:solidFill>
                  <a:srgbClr val="003300"/>
                </a:solidFill>
              </a:rPr>
              <a:t>的一个子空间</a:t>
            </a:r>
            <a:r>
              <a:rPr lang="zh-CN" altLang="en-US" b="1" dirty="0"/>
              <a:t>。</a:t>
            </a:r>
            <a:r>
              <a:rPr lang="zh-CN" altLang="en-US" dirty="0"/>
              <a:t> </a:t>
            </a:r>
            <a:endParaRPr lang="zh-CN" altLang="en-US" b="1" dirty="0">
              <a:solidFill>
                <a:srgbClr val="0000FF"/>
              </a:solidFill>
            </a:endParaRPr>
          </a:p>
          <a:p>
            <a:pPr marL="609600" indent="-609600" algn="just" eaLnBrk="1" hangingPunct="1"/>
            <a:r>
              <a:rPr lang="zh-CN" altLang="en-US" b="1" dirty="0">
                <a:solidFill>
                  <a:srgbClr val="CC6600"/>
                </a:solidFill>
              </a:rPr>
              <a:t>判别方法：</a:t>
            </a:r>
            <a:r>
              <a:rPr lang="zh-CN" altLang="en-US" b="1" dirty="0">
                <a:solidFill>
                  <a:srgbClr val="003300"/>
                </a:solidFill>
              </a:rPr>
              <a:t>定理1</a:t>
            </a:r>
            <a:r>
              <a:rPr lang="en-US" altLang="zh-CN" b="1" dirty="0">
                <a:solidFill>
                  <a:srgbClr val="003300"/>
                </a:solidFill>
              </a:rPr>
              <a:t>.5</a:t>
            </a:r>
            <a:endParaRPr lang="en-US" altLang="zh-CN" dirty="0">
              <a:solidFill>
                <a:srgbClr val="003300"/>
              </a:solidFill>
            </a:endParaRPr>
          </a:p>
          <a:p>
            <a:pPr marL="609600" indent="-609600" algn="just" eaLnBrk="1" hangingPunct="1"/>
            <a:r>
              <a:rPr lang="en-US" altLang="zh-CN" b="1" dirty="0">
                <a:solidFill>
                  <a:srgbClr val="003300"/>
                </a:solidFill>
              </a:rPr>
              <a:t>W</a:t>
            </a:r>
            <a:r>
              <a:rPr lang="zh-CN" altLang="en-US" b="1" dirty="0">
                <a:solidFill>
                  <a:srgbClr val="003300"/>
                </a:solidFill>
              </a:rPr>
              <a:t>是子空间 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</a:t>
            </a:r>
            <a:r>
              <a:rPr lang="zh-CN" altLang="en-US" b="1" dirty="0">
                <a:solidFill>
                  <a:srgbClr val="003300"/>
                </a:solidFill>
              </a:rPr>
              <a:t> </a:t>
            </a:r>
            <a:r>
              <a:rPr lang="en-US" altLang="zh-CN" b="1" dirty="0">
                <a:solidFill>
                  <a:srgbClr val="003300"/>
                </a:solidFill>
              </a:rPr>
              <a:t>W</a:t>
            </a:r>
            <a:r>
              <a:rPr lang="zh-CN" altLang="en-US" b="1" dirty="0">
                <a:solidFill>
                  <a:srgbClr val="003300"/>
                </a:solidFill>
              </a:rPr>
              <a:t>对</a:t>
            </a:r>
            <a:r>
              <a:rPr lang="en-US" altLang="zh-CN" b="1" dirty="0" err="1">
                <a:solidFill>
                  <a:srgbClr val="0033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</a:rPr>
              <a:t>(F)</a:t>
            </a:r>
            <a:r>
              <a:rPr lang="zh-CN" altLang="en-US" b="1" dirty="0">
                <a:solidFill>
                  <a:srgbClr val="003300"/>
                </a:solidFill>
              </a:rPr>
              <a:t>的</a:t>
            </a:r>
            <a:r>
              <a:rPr lang="zh-CN" altLang="en-US" b="1" dirty="0">
                <a:solidFill>
                  <a:srgbClr val="0000FF"/>
                </a:solidFill>
              </a:rPr>
              <a:t>线性运算封闭</a:t>
            </a:r>
            <a:r>
              <a:rPr lang="zh-CN" altLang="en-US" b="1" dirty="0">
                <a:solidFill>
                  <a:srgbClr val="003300"/>
                </a:solidFill>
              </a:rPr>
              <a:t>。</a:t>
            </a:r>
          </a:p>
          <a:p>
            <a:pPr marL="990600" lvl="1" indent="-533400" algn="just" eaLnBrk="1" hangingPunct="1"/>
            <a:r>
              <a:rPr lang="zh-CN" altLang="en-US" b="1" dirty="0">
                <a:solidFill>
                  <a:srgbClr val="003300"/>
                </a:solidFill>
              </a:rPr>
              <a:t>子空间本身就是线性空间。</a:t>
            </a:r>
          </a:p>
          <a:p>
            <a:pPr marL="990600" lvl="1" indent="-533400" algn="just" eaLnBrk="1" hangingPunct="1"/>
            <a:r>
              <a:rPr lang="zh-CN" altLang="en-US" b="1" dirty="0">
                <a:solidFill>
                  <a:srgbClr val="003300"/>
                </a:solidFill>
              </a:rPr>
              <a:t>子空间的判别方法可以作为判别某些线性空间的方法。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DF7842-A885-76A4-CB04-F3B6B422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1、 </a:t>
            </a:r>
            <a:r>
              <a:rPr lang="zh-CN" altLang="en-US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子空间的概念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>
            <a:extLst>
              <a:ext uri="{FF2B5EF4-FFF2-40B4-BE49-F238E27FC236}">
                <a16:creationId xmlns:a16="http://schemas.microsoft.com/office/drawing/2014/main" id="{497EBF2C-8671-CA48-5AE3-B4E62434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1412875"/>
            <a:ext cx="7902575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CC66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3300"/>
                </a:solidFill>
              </a:rPr>
              <a:t>  W</a:t>
            </a:r>
            <a:r>
              <a:rPr lang="en-US" altLang="zh-CN" b="1" baseline="-25000">
                <a:solidFill>
                  <a:srgbClr val="003300"/>
                </a:solidFill>
              </a:rPr>
              <a:t>1 </a:t>
            </a:r>
            <a:r>
              <a:rPr lang="en-US" altLang="zh-CN" b="1">
                <a:solidFill>
                  <a:srgbClr val="003300"/>
                </a:solidFill>
              </a:rPr>
              <a:t>= { (x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, x</a:t>
            </a:r>
            <a:r>
              <a:rPr lang="en-US" altLang="zh-CN" b="1" baseline="-25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)</a:t>
            </a:r>
            <a:r>
              <a:rPr lang="zh-CN" altLang="en-US" b="1">
                <a:solidFill>
                  <a:srgbClr val="003300"/>
                </a:solidFill>
              </a:rPr>
              <a:t> 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 </a:t>
            </a:r>
            <a:r>
              <a:rPr lang="en-US" altLang="zh-CN" b="1">
                <a:solidFill>
                  <a:srgbClr val="003300"/>
                </a:solidFill>
              </a:rPr>
              <a:t>x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+x</a:t>
            </a:r>
            <a:r>
              <a:rPr lang="en-US" altLang="zh-CN" b="1" baseline="-25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=1 }，</a:t>
            </a:r>
          </a:p>
          <a:p>
            <a:pPr algn="just" eaLnBrk="1" hangingPunct="1">
              <a:lnSpc>
                <a:spcPct val="110000"/>
              </a:lnSpc>
              <a:buClr>
                <a:srgbClr val="CC66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3300"/>
                </a:solidFill>
              </a:rPr>
              <a:t>     W</a:t>
            </a:r>
            <a:r>
              <a:rPr lang="en-US" altLang="zh-CN" b="1" baseline="-25000">
                <a:solidFill>
                  <a:srgbClr val="003300"/>
                </a:solidFill>
              </a:rPr>
              <a:t>2</a:t>
            </a:r>
            <a:r>
              <a:rPr lang="en-US" altLang="zh-CN" sz="2400" b="1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</a:rPr>
              <a:t>= { (x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, x</a:t>
            </a:r>
            <a:r>
              <a:rPr lang="en-US" altLang="zh-CN" b="1" baseline="-25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)</a:t>
            </a:r>
            <a:r>
              <a:rPr lang="zh-CN" altLang="en-US" b="1">
                <a:solidFill>
                  <a:srgbClr val="003300"/>
                </a:solidFill>
              </a:rPr>
              <a:t> 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 </a:t>
            </a:r>
            <a:r>
              <a:rPr lang="en-US" altLang="zh-CN" b="1">
                <a:solidFill>
                  <a:srgbClr val="003300"/>
                </a:solidFill>
              </a:rPr>
              <a:t>x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 </a:t>
            </a:r>
            <a:r>
              <a:rPr lang="en-US" altLang="zh-CN" sz="2400">
                <a:solidFill>
                  <a:srgbClr val="003300"/>
                </a:solidFill>
              </a:rPr>
              <a:t>–</a:t>
            </a:r>
            <a:r>
              <a:rPr lang="en-US" altLang="zh-CN" sz="2400"/>
              <a:t> </a:t>
            </a:r>
            <a:r>
              <a:rPr lang="en-US" altLang="zh-CN" b="1">
                <a:solidFill>
                  <a:srgbClr val="003300"/>
                </a:solidFill>
              </a:rPr>
              <a:t>x</a:t>
            </a:r>
            <a:r>
              <a:rPr lang="en-US" altLang="zh-CN" b="1" baseline="-25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=0 }，</a:t>
            </a:r>
            <a:endParaRPr lang="zh-CN" altLang="en-US" b="1">
              <a:solidFill>
                <a:srgbClr val="003300"/>
              </a:solidFill>
            </a:endParaRPr>
          </a:p>
          <a:p>
            <a:pPr algn="just" eaLnBrk="1" hangingPunct="1">
              <a:lnSpc>
                <a:spcPct val="110000"/>
              </a:lnSpc>
              <a:buClr>
                <a:srgbClr val="CC66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3300"/>
                </a:solidFill>
              </a:rPr>
              <a:t>     W</a:t>
            </a:r>
            <a:r>
              <a:rPr lang="en-US" altLang="zh-CN" b="1" baseline="-25000">
                <a:solidFill>
                  <a:srgbClr val="003300"/>
                </a:solidFill>
              </a:rPr>
              <a:t>3</a:t>
            </a:r>
            <a:r>
              <a:rPr lang="en-US" altLang="zh-CN" sz="2400" b="1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</a:rPr>
              <a:t>= { (x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, 0)</a:t>
            </a:r>
            <a:r>
              <a:rPr lang="zh-CN" altLang="en-US" b="1">
                <a:solidFill>
                  <a:srgbClr val="003300"/>
                </a:solidFill>
              </a:rPr>
              <a:t> 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 </a:t>
            </a:r>
            <a:r>
              <a:rPr lang="en-US" altLang="zh-CN" b="1">
                <a:solidFill>
                  <a:srgbClr val="003300"/>
                </a:solidFill>
              </a:rPr>
              <a:t>x</a:t>
            </a:r>
            <a:r>
              <a:rPr lang="en-US" altLang="zh-CN" b="1" baseline="-25000">
                <a:solidFill>
                  <a:srgbClr val="003300"/>
                </a:solidFill>
              </a:rPr>
              <a:t>1 </a:t>
            </a:r>
            <a:r>
              <a:rPr lang="zh-CN" altLang="en-US" b="1">
                <a:solidFill>
                  <a:srgbClr val="003300"/>
                </a:solidFill>
              </a:rPr>
              <a:t>任意 </a:t>
            </a:r>
            <a:r>
              <a:rPr lang="en-US" altLang="zh-CN" b="1">
                <a:solidFill>
                  <a:srgbClr val="003300"/>
                </a:solidFill>
              </a:rPr>
              <a:t>},</a:t>
            </a:r>
            <a:endParaRPr lang="zh-CN" altLang="en-US" b="1">
              <a:solidFill>
                <a:srgbClr val="003300"/>
              </a:solidFill>
            </a:endParaRPr>
          </a:p>
          <a:p>
            <a:pPr algn="just" eaLnBrk="1" hangingPunct="1">
              <a:lnSpc>
                <a:spcPct val="110000"/>
              </a:lnSpc>
              <a:buClr>
                <a:srgbClr val="CC6600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00"/>
                </a:solidFill>
              </a:rPr>
              <a:t>     </a:t>
            </a:r>
            <a:r>
              <a:rPr lang="en-US" altLang="zh-CN" b="1">
                <a:solidFill>
                  <a:srgbClr val="003300"/>
                </a:solidFill>
              </a:rPr>
              <a:t>W</a:t>
            </a:r>
            <a:r>
              <a:rPr lang="en-US" altLang="zh-CN" b="1" baseline="-25000">
                <a:solidFill>
                  <a:srgbClr val="003300"/>
                </a:solidFill>
              </a:rPr>
              <a:t>4</a:t>
            </a:r>
            <a:r>
              <a:rPr lang="en-US" altLang="zh-CN" b="1">
                <a:solidFill>
                  <a:srgbClr val="003300"/>
                </a:solidFill>
              </a:rPr>
              <a:t> = { (x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, x</a:t>
            </a:r>
            <a:r>
              <a:rPr lang="en-US" altLang="zh-CN" b="1" baseline="-25000">
                <a:solidFill>
                  <a:srgbClr val="003300"/>
                </a:solidFill>
              </a:rPr>
              <a:t>2 </a:t>
            </a:r>
            <a:r>
              <a:rPr lang="en-US" altLang="zh-CN" b="1">
                <a:solidFill>
                  <a:srgbClr val="003300"/>
                </a:solidFill>
              </a:rPr>
              <a:t>, x</a:t>
            </a:r>
            <a:r>
              <a:rPr lang="en-US" altLang="zh-CN" b="1" baseline="-25000">
                <a:solidFill>
                  <a:srgbClr val="003300"/>
                </a:solidFill>
              </a:rPr>
              <a:t>3</a:t>
            </a:r>
            <a:r>
              <a:rPr lang="en-US" altLang="zh-CN" b="1">
                <a:solidFill>
                  <a:srgbClr val="003300"/>
                </a:solidFill>
              </a:rPr>
              <a:t>)</a:t>
            </a:r>
            <a:r>
              <a:rPr lang="zh-CN" altLang="en-US" b="1">
                <a:solidFill>
                  <a:srgbClr val="003300"/>
                </a:solidFill>
              </a:rPr>
              <a:t> 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 </a:t>
            </a:r>
            <a:r>
              <a:rPr lang="en-US" altLang="zh-CN" b="1">
                <a:solidFill>
                  <a:srgbClr val="003300"/>
                </a:solidFill>
              </a:rPr>
              <a:t>x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+2x</a:t>
            </a:r>
            <a:r>
              <a:rPr lang="en-US" altLang="zh-CN" b="1" baseline="-25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+3x</a:t>
            </a:r>
            <a:r>
              <a:rPr lang="en-US" altLang="zh-CN" b="1" baseline="-25000">
                <a:solidFill>
                  <a:srgbClr val="003300"/>
                </a:solidFill>
              </a:rPr>
              <a:t>3</a:t>
            </a:r>
            <a:r>
              <a:rPr lang="en-US" altLang="zh-CN" b="1">
                <a:solidFill>
                  <a:srgbClr val="003300"/>
                </a:solidFill>
              </a:rPr>
              <a:t>=0 },</a:t>
            </a:r>
            <a:endParaRPr lang="zh-CN" altLang="en-US" b="1">
              <a:solidFill>
                <a:srgbClr val="003300"/>
              </a:solidFill>
            </a:endParaRPr>
          </a:p>
          <a:p>
            <a:pPr algn="just" eaLnBrk="1" hangingPunct="1">
              <a:lnSpc>
                <a:spcPct val="110000"/>
              </a:lnSpc>
              <a:buClr>
                <a:srgbClr val="CC66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3300"/>
                </a:solidFill>
              </a:rPr>
              <a:t>     W</a:t>
            </a:r>
            <a:r>
              <a:rPr lang="en-US" altLang="zh-CN" b="1" baseline="-25000">
                <a:solidFill>
                  <a:srgbClr val="003300"/>
                </a:solidFill>
              </a:rPr>
              <a:t>5</a:t>
            </a:r>
            <a:r>
              <a:rPr lang="en-US" altLang="zh-CN" b="1">
                <a:solidFill>
                  <a:srgbClr val="003300"/>
                </a:solidFill>
              </a:rPr>
              <a:t> = { (x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, x</a:t>
            </a:r>
            <a:r>
              <a:rPr lang="en-US" altLang="zh-CN" b="1" baseline="-25000">
                <a:solidFill>
                  <a:srgbClr val="003300"/>
                </a:solidFill>
              </a:rPr>
              <a:t>2 </a:t>
            </a:r>
            <a:r>
              <a:rPr lang="en-US" altLang="zh-CN" b="1">
                <a:solidFill>
                  <a:srgbClr val="003300"/>
                </a:solidFill>
              </a:rPr>
              <a:t>, x</a:t>
            </a:r>
            <a:r>
              <a:rPr lang="en-US" altLang="zh-CN" b="1" baseline="-25000">
                <a:solidFill>
                  <a:srgbClr val="003300"/>
                </a:solidFill>
              </a:rPr>
              <a:t>3</a:t>
            </a:r>
            <a:r>
              <a:rPr lang="en-US" altLang="zh-CN" b="1">
                <a:solidFill>
                  <a:srgbClr val="003300"/>
                </a:solidFill>
              </a:rPr>
              <a:t>)</a:t>
            </a:r>
            <a:r>
              <a:rPr lang="zh-CN" altLang="en-US" b="1">
                <a:solidFill>
                  <a:srgbClr val="003300"/>
                </a:solidFill>
              </a:rPr>
              <a:t> 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 </a:t>
            </a:r>
            <a:r>
              <a:rPr lang="en-US" altLang="zh-CN" b="1">
                <a:solidFill>
                  <a:srgbClr val="003300"/>
                </a:solidFill>
              </a:rPr>
              <a:t>x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+x</a:t>
            </a:r>
            <a:r>
              <a:rPr lang="en-US" altLang="zh-CN" b="1" baseline="-25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=0 },  ……</a:t>
            </a:r>
            <a:endParaRPr lang="zh-CN" altLang="en-US" b="1">
              <a:solidFill>
                <a:srgbClr val="003300"/>
              </a:solidFill>
            </a:endParaRPr>
          </a:p>
        </p:txBody>
      </p:sp>
      <p:sp>
        <p:nvSpPr>
          <p:cNvPr id="16387" name="Text Box 6">
            <a:extLst>
              <a:ext uri="{FF2B5EF4-FFF2-40B4-BE49-F238E27FC236}">
                <a16:creationId xmlns:a16="http://schemas.microsoft.com/office/drawing/2014/main" id="{F5EF083D-7981-F36F-83EB-A78B8CCEA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3375"/>
            <a:ext cx="7993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例 </a:t>
            </a:r>
            <a:r>
              <a:rPr lang="en-US" altLang="zh-CN" b="1" dirty="0">
                <a:solidFill>
                  <a:srgbClr val="0000FF"/>
                </a:solidFill>
              </a:rPr>
              <a:t>14</a:t>
            </a:r>
            <a:r>
              <a:rPr lang="en-US" altLang="zh-CN" b="1" dirty="0"/>
              <a:t>  </a:t>
            </a:r>
            <a:r>
              <a:rPr lang="en-US" altLang="zh-CN" b="1" i="1" dirty="0">
                <a:solidFill>
                  <a:srgbClr val="003300"/>
                </a:solidFill>
              </a:rPr>
              <a:t>R </a:t>
            </a:r>
            <a:r>
              <a:rPr lang="en-US" altLang="zh-CN" b="1" i="1" baseline="30000" dirty="0">
                <a:solidFill>
                  <a:srgbClr val="003300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b="1" i="1" dirty="0">
                <a:solidFill>
                  <a:srgbClr val="003300"/>
                </a:solidFill>
              </a:rPr>
              <a:t>R </a:t>
            </a:r>
            <a:r>
              <a:rPr lang="en-US" altLang="zh-CN" b="1" i="1" baseline="30000" dirty="0" err="1">
                <a:solidFill>
                  <a:srgbClr val="003300"/>
                </a:solidFill>
              </a:rPr>
              <a:t>m</a:t>
            </a:r>
            <a:r>
              <a:rPr lang="en-US" altLang="zh-CN" b="1" baseline="30000" dirty="0" err="1">
                <a:solidFill>
                  <a:srgbClr val="003300"/>
                </a:solidFill>
              </a:rPr>
              <a:t>×</a:t>
            </a:r>
            <a:r>
              <a:rPr lang="en-US" altLang="zh-CN" b="1" i="1" baseline="30000" dirty="0" err="1">
                <a:solidFill>
                  <a:srgbClr val="003300"/>
                </a:solidFill>
              </a:rPr>
              <a:t>n</a:t>
            </a:r>
            <a:r>
              <a:rPr lang="en-US" altLang="zh-CN" b="1" i="1" baseline="30000" dirty="0">
                <a:solidFill>
                  <a:srgbClr val="003300"/>
                </a:solidFill>
              </a:rPr>
              <a:t> </a:t>
            </a:r>
            <a:r>
              <a:rPr lang="zh-CN" altLang="en-US" b="1" dirty="0"/>
              <a:t>的集合是否为子空间？</a:t>
            </a:r>
            <a:endParaRPr lang="en-US" altLang="zh-CN" b="1" dirty="0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C0A16E31-729D-0AE8-04DE-9438EBFA8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4965700"/>
            <a:ext cx="4359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3300"/>
                </a:solidFill>
              </a:rPr>
              <a:t>W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zh-CN" altLang="en-US" b="1">
                <a:solidFill>
                  <a:srgbClr val="003300"/>
                </a:solidFill>
              </a:rPr>
              <a:t>不是； </a:t>
            </a:r>
            <a:r>
              <a:rPr lang="en-US" altLang="zh-CN" b="1">
                <a:solidFill>
                  <a:srgbClr val="003300"/>
                </a:solidFill>
              </a:rPr>
              <a:t>W</a:t>
            </a:r>
            <a:r>
              <a:rPr lang="en-US" altLang="zh-CN" b="1" baseline="-25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 ~ W</a:t>
            </a:r>
            <a:r>
              <a:rPr lang="en-US" altLang="zh-CN" b="1" baseline="-25000">
                <a:solidFill>
                  <a:srgbClr val="003300"/>
                </a:solidFill>
              </a:rPr>
              <a:t>5</a:t>
            </a:r>
            <a:r>
              <a:rPr lang="zh-CN" altLang="en-US" b="1">
                <a:solidFill>
                  <a:srgbClr val="003300"/>
                </a:solidFill>
              </a:rPr>
              <a:t>是。</a:t>
            </a:r>
          </a:p>
        </p:txBody>
      </p:sp>
      <p:sp>
        <p:nvSpPr>
          <p:cNvPr id="7189" name="Rectangle 21">
            <a:extLst>
              <a:ext uri="{FF2B5EF4-FFF2-40B4-BE49-F238E27FC236}">
                <a16:creationId xmlns:a16="http://schemas.microsoft.com/office/drawing/2014/main" id="{47C31728-79F4-9D5C-9605-0681BAB8B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4965700"/>
            <a:ext cx="3309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3300"/>
                </a:solidFill>
              </a:rPr>
              <a:t>W</a:t>
            </a:r>
            <a:r>
              <a:rPr lang="en-US" altLang="zh-CN" b="1" baseline="-25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 ~ W</a:t>
            </a:r>
            <a:r>
              <a:rPr lang="en-US" altLang="zh-CN" b="1" baseline="-25000">
                <a:solidFill>
                  <a:srgbClr val="003300"/>
                </a:solidFill>
              </a:rPr>
              <a:t>5</a:t>
            </a:r>
            <a:r>
              <a:rPr lang="zh-CN" altLang="en-US" b="1">
                <a:solidFill>
                  <a:srgbClr val="003300"/>
                </a:solidFill>
              </a:rPr>
              <a:t>的维数？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bldLvl="2" autoUpdateAnimBg="0"/>
      <p:bldP spid="7175" grpId="0"/>
      <p:bldP spid="71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>
            <a:extLst>
              <a:ext uri="{FF2B5EF4-FFF2-40B4-BE49-F238E27FC236}">
                <a16:creationId xmlns:a16="http://schemas.microsoft.com/office/drawing/2014/main" id="{4D05307E-1C72-B3D5-9281-F1B701F18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1501775"/>
            <a:ext cx="8543925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CC66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3300"/>
                </a:solidFill>
              </a:rPr>
              <a:t>  A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i="1">
                <a:solidFill>
                  <a:srgbClr val="003300"/>
                </a:solidFill>
              </a:rPr>
              <a:t>F</a:t>
            </a:r>
            <a:r>
              <a:rPr lang="en-US" altLang="zh-CN" b="1" i="1" baseline="30000">
                <a:solidFill>
                  <a:srgbClr val="003300"/>
                </a:solidFill>
              </a:rPr>
              <a:t> n</a:t>
            </a:r>
            <a:r>
              <a:rPr lang="en-US" altLang="zh-CN" b="1" baseline="30000">
                <a:solidFill>
                  <a:srgbClr val="003300"/>
                </a:solidFill>
              </a:rPr>
              <a:t>×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zh-CN" altLang="en-US" b="1">
                <a:solidFill>
                  <a:srgbClr val="003300"/>
                </a:solidFill>
              </a:rPr>
              <a:t>中集合</a:t>
            </a:r>
          </a:p>
          <a:p>
            <a:pPr algn="just" eaLnBrk="1" hangingPunct="1">
              <a:lnSpc>
                <a:spcPct val="90000"/>
              </a:lnSpc>
              <a:buClr>
                <a:srgbClr val="CC66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3300"/>
                </a:solidFill>
              </a:rPr>
              <a:t>       W</a:t>
            </a:r>
            <a:r>
              <a:rPr lang="en-US" altLang="zh-CN" b="1" baseline="-25000">
                <a:solidFill>
                  <a:srgbClr val="003300"/>
                </a:solidFill>
              </a:rPr>
              <a:t>1 </a:t>
            </a:r>
            <a:r>
              <a:rPr lang="en-US" altLang="zh-CN" b="1">
                <a:solidFill>
                  <a:srgbClr val="003300"/>
                </a:solidFill>
              </a:rPr>
              <a:t>= { A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i="1">
                <a:solidFill>
                  <a:srgbClr val="003300"/>
                </a:solidFill>
              </a:rPr>
              <a:t>F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 baseline="30000">
                <a:solidFill>
                  <a:srgbClr val="003300"/>
                </a:solidFill>
              </a:rPr>
              <a:t>×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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en-US" altLang="zh-CN" b="1" baseline="30000">
                <a:solidFill>
                  <a:srgbClr val="003300"/>
                </a:solidFill>
              </a:rPr>
              <a:t>T</a:t>
            </a:r>
            <a:r>
              <a:rPr lang="en-US" altLang="zh-CN" b="1">
                <a:solidFill>
                  <a:srgbClr val="003300"/>
                </a:solidFill>
              </a:rPr>
              <a:t> =A }，</a:t>
            </a:r>
          </a:p>
          <a:p>
            <a:pPr algn="just" eaLnBrk="1" hangingPunct="1">
              <a:lnSpc>
                <a:spcPct val="110000"/>
              </a:lnSpc>
              <a:buClr>
                <a:srgbClr val="CC66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3300"/>
                </a:solidFill>
              </a:rPr>
              <a:t>       W</a:t>
            </a:r>
            <a:r>
              <a:rPr lang="en-US" altLang="zh-CN" b="1" baseline="-25000">
                <a:solidFill>
                  <a:srgbClr val="003300"/>
                </a:solidFill>
              </a:rPr>
              <a:t>2</a:t>
            </a:r>
            <a:r>
              <a:rPr lang="en-US" altLang="zh-CN" sz="2400" b="1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</a:rPr>
              <a:t>= { A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i="1">
                <a:solidFill>
                  <a:srgbClr val="003300"/>
                </a:solidFill>
              </a:rPr>
              <a:t>F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 baseline="30000">
                <a:solidFill>
                  <a:srgbClr val="003300"/>
                </a:solidFill>
              </a:rPr>
              <a:t>×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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en-US" altLang="zh-CN" b="1" baseline="30000">
                <a:solidFill>
                  <a:srgbClr val="003300"/>
                </a:solidFill>
              </a:rPr>
              <a:t>T</a:t>
            </a:r>
            <a:r>
              <a:rPr lang="en-US" altLang="zh-CN" b="1">
                <a:solidFill>
                  <a:srgbClr val="003300"/>
                </a:solidFill>
              </a:rPr>
              <a:t>= –A }， </a:t>
            </a:r>
          </a:p>
          <a:p>
            <a:pPr algn="just" eaLnBrk="1" hangingPunct="1">
              <a:lnSpc>
                <a:spcPct val="110000"/>
              </a:lnSpc>
              <a:buClr>
                <a:srgbClr val="CC66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3300"/>
                </a:solidFill>
              </a:rPr>
              <a:t>       W</a:t>
            </a:r>
            <a:r>
              <a:rPr lang="en-US" altLang="zh-CN" b="1" baseline="-25000">
                <a:solidFill>
                  <a:srgbClr val="003300"/>
                </a:solidFill>
              </a:rPr>
              <a:t>3</a:t>
            </a:r>
            <a:r>
              <a:rPr lang="en-US" altLang="zh-CN" sz="2400" b="1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</a:rPr>
              <a:t>= { A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i="1">
                <a:solidFill>
                  <a:srgbClr val="003300"/>
                </a:solidFill>
              </a:rPr>
              <a:t>F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 baseline="30000">
                <a:solidFill>
                  <a:srgbClr val="003300"/>
                </a:solidFill>
              </a:rPr>
              <a:t>×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|</a:t>
            </a:r>
            <a:r>
              <a:rPr lang="en-US" altLang="zh-CN" b="1">
                <a:solidFill>
                  <a:srgbClr val="003300"/>
                </a:solidFill>
              </a:rPr>
              <a:t>A| = 1 }</a:t>
            </a:r>
            <a:r>
              <a:rPr lang="zh-CN" altLang="en-US" b="1">
                <a:solidFill>
                  <a:srgbClr val="003300"/>
                </a:solidFill>
              </a:rPr>
              <a:t>。 </a:t>
            </a: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74D0803B-7C70-B990-60BA-BBB9D6D47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3375"/>
            <a:ext cx="7993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例 </a:t>
            </a:r>
            <a:r>
              <a:rPr lang="en-US" altLang="zh-CN" b="1">
                <a:solidFill>
                  <a:srgbClr val="0000FF"/>
                </a:solidFill>
              </a:rPr>
              <a:t>14</a:t>
            </a:r>
            <a:r>
              <a:rPr lang="en-US" altLang="zh-CN" b="1"/>
              <a:t>  </a:t>
            </a:r>
            <a:r>
              <a:rPr lang="en-US" altLang="zh-CN" b="1" i="1">
                <a:solidFill>
                  <a:srgbClr val="003300"/>
                </a:solidFill>
              </a:rPr>
              <a:t>R 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en-US" altLang="zh-CN" b="1" i="1">
                <a:solidFill>
                  <a:srgbClr val="003300"/>
                </a:solidFill>
              </a:rPr>
              <a:t>R </a:t>
            </a:r>
            <a:r>
              <a:rPr lang="en-US" altLang="zh-CN" b="1" i="1" baseline="30000">
                <a:solidFill>
                  <a:srgbClr val="003300"/>
                </a:solidFill>
              </a:rPr>
              <a:t>m</a:t>
            </a:r>
            <a:r>
              <a:rPr lang="en-US" altLang="zh-CN" b="1" baseline="30000">
                <a:solidFill>
                  <a:srgbClr val="003300"/>
                </a:solidFill>
              </a:rPr>
              <a:t>×</a:t>
            </a:r>
            <a:r>
              <a:rPr lang="en-US" altLang="zh-CN" b="1" i="1" baseline="30000">
                <a:solidFill>
                  <a:srgbClr val="003300"/>
                </a:solidFill>
              </a:rPr>
              <a:t>n </a:t>
            </a:r>
            <a:r>
              <a:rPr lang="zh-CN" altLang="en-US" b="1"/>
              <a:t>的集合是否为子空间？</a:t>
            </a:r>
            <a:endParaRPr lang="en-US" altLang="zh-CN" b="1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275910E7-EC17-7009-4B4F-A80F83A8D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25" y="4416425"/>
            <a:ext cx="424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3300"/>
                </a:solidFill>
              </a:rPr>
              <a:t>W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zh-CN" altLang="en-US" b="1">
                <a:solidFill>
                  <a:srgbClr val="003300"/>
                </a:solidFill>
              </a:rPr>
              <a:t>，</a:t>
            </a:r>
            <a:r>
              <a:rPr lang="en-US" altLang="zh-CN" b="1">
                <a:solidFill>
                  <a:srgbClr val="003300"/>
                </a:solidFill>
              </a:rPr>
              <a:t>W</a:t>
            </a:r>
            <a:r>
              <a:rPr lang="en-US" altLang="zh-CN" b="1" baseline="-25000">
                <a:solidFill>
                  <a:srgbClr val="003300"/>
                </a:solidFill>
              </a:rPr>
              <a:t>2</a:t>
            </a:r>
            <a:r>
              <a:rPr lang="zh-CN" altLang="en-US" b="1">
                <a:solidFill>
                  <a:srgbClr val="003300"/>
                </a:solidFill>
              </a:rPr>
              <a:t>是；</a:t>
            </a:r>
            <a:r>
              <a:rPr lang="en-US" altLang="zh-CN" b="1">
                <a:solidFill>
                  <a:srgbClr val="003300"/>
                </a:solidFill>
              </a:rPr>
              <a:t>W</a:t>
            </a:r>
            <a:r>
              <a:rPr lang="en-US" altLang="zh-CN" b="1" baseline="-25000">
                <a:solidFill>
                  <a:srgbClr val="003300"/>
                </a:solidFill>
              </a:rPr>
              <a:t>3</a:t>
            </a:r>
            <a:r>
              <a:rPr lang="zh-CN" altLang="en-US" b="1">
                <a:solidFill>
                  <a:srgbClr val="003300"/>
                </a:solidFill>
              </a:rPr>
              <a:t>不是。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1263B21A-7226-B487-C83D-B78C2BD7B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5332413"/>
            <a:ext cx="3362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3300"/>
                </a:solidFill>
              </a:rPr>
              <a:t>W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zh-CN" altLang="en-US" b="1">
                <a:solidFill>
                  <a:srgbClr val="003300"/>
                </a:solidFill>
              </a:rPr>
              <a:t>，</a:t>
            </a:r>
            <a:r>
              <a:rPr lang="en-US" altLang="zh-CN" b="1">
                <a:solidFill>
                  <a:srgbClr val="003300"/>
                </a:solidFill>
              </a:rPr>
              <a:t>W</a:t>
            </a:r>
            <a:r>
              <a:rPr lang="en-US" altLang="zh-CN" b="1" baseline="-25000">
                <a:solidFill>
                  <a:srgbClr val="003300"/>
                </a:solidFill>
              </a:rPr>
              <a:t>2 </a:t>
            </a:r>
            <a:r>
              <a:rPr lang="zh-CN" altLang="en-US" b="1">
                <a:solidFill>
                  <a:srgbClr val="003300"/>
                </a:solidFill>
              </a:rPr>
              <a:t>的维数？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bldLvl="2" autoUpdateAnimBg="0"/>
      <p:bldP spid="35845" grpId="0"/>
      <p:bldP spid="358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877876C4-1C89-870C-5322-EC745270B5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620713"/>
            <a:ext cx="8458200" cy="2427287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b="1" dirty="0">
                <a:solidFill>
                  <a:srgbClr val="CC6600"/>
                </a:solidFill>
                <a:ea typeface="楷体_GB2312" panose="02010609030101010101" pitchFamily="49" charset="-122"/>
              </a:rPr>
              <a:t>几个重要的子空间（例</a:t>
            </a:r>
            <a:r>
              <a:rPr lang="en-US" altLang="zh-CN" b="1" dirty="0">
                <a:solidFill>
                  <a:srgbClr val="CC6600"/>
                </a:solidFill>
                <a:ea typeface="楷体_GB2312" panose="02010609030101010101" pitchFamily="49" charset="-122"/>
              </a:rPr>
              <a:t>15</a:t>
            </a:r>
            <a:r>
              <a:rPr lang="zh-CN" altLang="en-US" b="1" dirty="0">
                <a:solidFill>
                  <a:srgbClr val="CC6600"/>
                </a:solidFill>
                <a:ea typeface="楷体_GB2312" panose="02010609030101010101" pitchFamily="49" charset="-122"/>
              </a:rPr>
              <a:t>，</a:t>
            </a:r>
            <a:r>
              <a:rPr lang="en-US" altLang="zh-CN" b="1" dirty="0">
                <a:solidFill>
                  <a:srgbClr val="CC6600"/>
                </a:solidFill>
                <a:ea typeface="楷体_GB2312" panose="02010609030101010101" pitchFamily="49" charset="-122"/>
              </a:rPr>
              <a:t>16</a:t>
            </a:r>
            <a:r>
              <a:rPr lang="zh-CN" altLang="en-US" b="1" dirty="0">
                <a:solidFill>
                  <a:srgbClr val="CC6600"/>
                </a:solidFill>
                <a:ea typeface="楷体_GB2312" panose="02010609030101010101" pitchFamily="49" charset="-122"/>
              </a:rPr>
              <a:t>）：</a:t>
            </a:r>
          </a:p>
          <a:p>
            <a:pPr marL="609600" indent="-609600" algn="just" eaLnBrk="1" hangingPunct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3300"/>
                </a:solidFill>
              </a:rPr>
              <a:t>设向量组</a:t>
            </a:r>
            <a:r>
              <a:rPr lang="en-US" altLang="zh-CN" b="1" dirty="0">
                <a:solidFill>
                  <a:srgbClr val="003300"/>
                </a:solidFill>
              </a:rPr>
              <a:t>{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 dirty="0">
                <a:solidFill>
                  <a:srgbClr val="003300"/>
                </a:solidFill>
              </a:rPr>
              <a:t>1</a:t>
            </a:r>
            <a:r>
              <a:rPr lang="zh-CN" altLang="en-US" b="1" dirty="0">
                <a:solidFill>
                  <a:srgbClr val="003300"/>
                </a:solidFill>
              </a:rPr>
              <a:t>，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b="1" baseline="-30000" dirty="0">
                <a:solidFill>
                  <a:srgbClr val="003300"/>
                </a:solidFill>
              </a:rPr>
              <a:t>2</a:t>
            </a:r>
            <a:r>
              <a:rPr lang="zh-CN" altLang="en-US" b="1" dirty="0">
                <a:solidFill>
                  <a:srgbClr val="003300"/>
                </a:solidFill>
              </a:rPr>
              <a:t>，···，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>
                <a:solidFill>
                  <a:srgbClr val="003300"/>
                </a:solidFill>
              </a:rPr>
              <a:t>m </a:t>
            </a:r>
            <a:r>
              <a:rPr lang="en-US" altLang="zh-CN" b="1" dirty="0">
                <a:solidFill>
                  <a:srgbClr val="003300"/>
                </a:solidFill>
              </a:rPr>
              <a:t>}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 </a:t>
            </a:r>
            <a:r>
              <a:rPr lang="en-US" altLang="zh-CN" b="1" dirty="0" err="1">
                <a:solidFill>
                  <a:srgbClr val="003300"/>
                </a:solidFill>
              </a:rPr>
              <a:t>V</a:t>
            </a:r>
            <a:r>
              <a:rPr lang="en-US" altLang="zh-CN" b="1" i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b="1" dirty="0">
                <a:solidFill>
                  <a:srgbClr val="003300"/>
                </a:solidFill>
              </a:rPr>
              <a:t>(F)，</a:t>
            </a:r>
            <a:r>
              <a:rPr lang="zh-CN" altLang="en-US" b="1" dirty="0">
                <a:solidFill>
                  <a:srgbClr val="003300"/>
                </a:solidFill>
              </a:rPr>
              <a:t>由它们的所有线性组合</a:t>
            </a:r>
            <a:r>
              <a:rPr lang="zh-CN" altLang="en-US" b="1" dirty="0">
                <a:solidFill>
                  <a:srgbClr val="0000FF"/>
                </a:solidFill>
              </a:rPr>
              <a:t>生成</a:t>
            </a:r>
            <a:r>
              <a:rPr lang="zh-CN" altLang="en-US" b="1" dirty="0">
                <a:solidFill>
                  <a:srgbClr val="003300"/>
                </a:solidFill>
              </a:rPr>
              <a:t>的</a:t>
            </a:r>
            <a:r>
              <a:rPr lang="zh-CN" altLang="en-US" b="1" dirty="0">
                <a:solidFill>
                  <a:srgbClr val="0000FF"/>
                </a:solidFill>
              </a:rPr>
              <a:t>子空间</a:t>
            </a:r>
            <a:r>
              <a:rPr lang="zh-CN" altLang="en-US" b="1" dirty="0">
                <a:solidFill>
                  <a:srgbClr val="003300"/>
                </a:solidFill>
              </a:rPr>
              <a:t>：</a:t>
            </a:r>
          </a:p>
          <a:p>
            <a:pPr marL="609600" indent="-609600" algn="just" eaLnBrk="1" hangingPunct="1">
              <a:buFontTx/>
              <a:buNone/>
            </a:pPr>
            <a:r>
              <a:rPr lang="en-US" altLang="zh-CN" b="1" dirty="0">
                <a:solidFill>
                  <a:srgbClr val="003300"/>
                </a:solidFill>
              </a:rPr>
              <a:t>       L{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 dirty="0">
                <a:solidFill>
                  <a:srgbClr val="003300"/>
                </a:solidFill>
              </a:rPr>
              <a:t>1</a:t>
            </a:r>
            <a:r>
              <a:rPr lang="en-US" altLang="zh-CN" b="1" dirty="0">
                <a:solidFill>
                  <a:srgbClr val="003300"/>
                </a:solidFill>
              </a:rPr>
              <a:t>，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30000" dirty="0">
                <a:solidFill>
                  <a:srgbClr val="003300"/>
                </a:solidFill>
              </a:rPr>
              <a:t>2</a:t>
            </a:r>
            <a:r>
              <a:rPr lang="en-US" altLang="zh-CN" b="1" dirty="0">
                <a:solidFill>
                  <a:srgbClr val="003300"/>
                </a:solidFill>
              </a:rPr>
              <a:t>，···，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i="1" baseline="-30000" dirty="0">
                <a:solidFill>
                  <a:srgbClr val="003300"/>
                </a:solidFill>
              </a:rPr>
              <a:t>m</a:t>
            </a:r>
            <a:r>
              <a:rPr lang="en-US" altLang="zh-CN" b="1" baseline="-30000" dirty="0">
                <a:solidFill>
                  <a:srgbClr val="003300"/>
                </a:solidFill>
              </a:rPr>
              <a:t>  </a:t>
            </a:r>
            <a:r>
              <a:rPr lang="en-US" altLang="zh-CN" b="1" dirty="0">
                <a:solidFill>
                  <a:srgbClr val="003300"/>
                </a:solidFill>
              </a:rPr>
              <a:t>}</a:t>
            </a:r>
            <a:r>
              <a:rPr lang="en-US" altLang="zh-CN" b="1" baseline="-30000" dirty="0">
                <a:solidFill>
                  <a:srgbClr val="003300"/>
                </a:solidFill>
              </a:rPr>
              <a:t> </a:t>
            </a:r>
            <a:r>
              <a:rPr lang="en-US" altLang="zh-CN" b="1" dirty="0">
                <a:solidFill>
                  <a:srgbClr val="003300"/>
                </a:solidFill>
              </a:rPr>
              <a:t>= </a:t>
            </a:r>
            <a:r>
              <a:rPr lang="en-US" altLang="zh-CN" b="1" baseline="-30000" dirty="0">
                <a:solidFill>
                  <a:srgbClr val="003300"/>
                </a:solidFill>
              </a:rPr>
              <a:t> </a:t>
            </a:r>
            <a:r>
              <a:rPr lang="en-US" altLang="zh-CN" b="1" dirty="0">
                <a:solidFill>
                  <a:srgbClr val="003300"/>
                </a:solidFill>
              </a:rPr>
              <a:t>{                          }</a:t>
            </a:r>
            <a:r>
              <a:rPr lang="en-US" altLang="zh-CN" dirty="0">
                <a:solidFill>
                  <a:srgbClr val="003300"/>
                </a:solidFill>
              </a:rPr>
              <a:t>  </a:t>
            </a:r>
            <a:endParaRPr lang="zh-CN" altLang="en-US" b="1" dirty="0">
              <a:solidFill>
                <a:srgbClr val="003300"/>
              </a:solidFill>
            </a:endParaRP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3DC791AA-EDFA-C97F-7E31-66C383166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3" y="2074863"/>
            <a:ext cx="239553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5">
            <a:extLst>
              <a:ext uri="{FF2B5EF4-FFF2-40B4-BE49-F238E27FC236}">
                <a16:creationId xmlns:a16="http://schemas.microsoft.com/office/drawing/2014/main" id="{847EADB6-F98F-47DE-B213-384CA53B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162300"/>
            <a:ext cx="8763000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3200" b="1" dirty="0">
                <a:solidFill>
                  <a:srgbClr val="003300"/>
                </a:solidFill>
              </a:rPr>
              <a:t>矩阵</a:t>
            </a:r>
            <a:r>
              <a:rPr lang="en-US" altLang="zh-CN" sz="3200" b="1" i="1" dirty="0">
                <a:solidFill>
                  <a:srgbClr val="003300"/>
                </a:solidFill>
              </a:rPr>
              <a:t>A</a:t>
            </a:r>
            <a:r>
              <a:rPr lang="en-US" altLang="zh-CN" sz="3200" b="1" dirty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b="1" i="1" dirty="0">
                <a:solidFill>
                  <a:srgbClr val="003300"/>
                </a:solidFill>
              </a:rPr>
              <a:t>F</a:t>
            </a:r>
            <a:r>
              <a:rPr lang="en-US" altLang="zh-CN" sz="3200" b="1" i="1" baseline="30000" dirty="0">
                <a:solidFill>
                  <a:srgbClr val="003300"/>
                </a:solidFill>
              </a:rPr>
              <a:t> </a:t>
            </a:r>
            <a:r>
              <a:rPr lang="en-US" altLang="zh-CN" sz="3200" b="1" i="1" baseline="30000" dirty="0" err="1">
                <a:solidFill>
                  <a:srgbClr val="003300"/>
                </a:solidFill>
              </a:rPr>
              <a:t>m</a:t>
            </a:r>
            <a:r>
              <a:rPr lang="en-US" altLang="zh-CN" sz="3200" b="1" baseline="30000" dirty="0" err="1">
                <a:solidFill>
                  <a:srgbClr val="003300"/>
                </a:solidFill>
              </a:rPr>
              <a:t>×</a:t>
            </a:r>
            <a:r>
              <a:rPr lang="en-US" altLang="zh-CN" sz="3200" b="1" i="1" baseline="30000" dirty="0" err="1">
                <a:solidFill>
                  <a:srgbClr val="003300"/>
                </a:solidFill>
              </a:rPr>
              <a:t>n</a:t>
            </a:r>
            <a:r>
              <a:rPr lang="en-US" altLang="zh-CN" sz="3200" b="1" dirty="0">
                <a:solidFill>
                  <a:srgbClr val="003300"/>
                </a:solidFill>
              </a:rPr>
              <a:t>，</a:t>
            </a:r>
            <a:r>
              <a:rPr lang="zh-CN" altLang="en-US" sz="3200" b="1" dirty="0">
                <a:solidFill>
                  <a:srgbClr val="003300"/>
                </a:solidFill>
              </a:rPr>
              <a:t>两个子空间：</a:t>
            </a:r>
            <a:endParaRPr lang="zh-CN" altLang="en-US" sz="3200" dirty="0">
              <a:solidFill>
                <a:srgbClr val="003300"/>
              </a:solidFill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i="1" dirty="0">
                <a:solidFill>
                  <a:srgbClr val="003300"/>
                </a:solidFill>
              </a:rPr>
              <a:t> A</a:t>
            </a:r>
            <a:r>
              <a:rPr lang="zh-CN" altLang="en-US" sz="3200" b="1" dirty="0">
                <a:solidFill>
                  <a:srgbClr val="003300"/>
                </a:solidFill>
              </a:rPr>
              <a:t>的</a:t>
            </a:r>
            <a:r>
              <a:rPr lang="zh-CN" altLang="en-US" sz="3200" b="1" dirty="0">
                <a:solidFill>
                  <a:srgbClr val="0000FF"/>
                </a:solidFill>
              </a:rPr>
              <a:t>零空间</a:t>
            </a:r>
            <a:r>
              <a:rPr lang="zh-CN" altLang="en-US" sz="3200" b="1" dirty="0">
                <a:solidFill>
                  <a:srgbClr val="003300"/>
                </a:solidFill>
              </a:rPr>
              <a:t>：</a:t>
            </a:r>
            <a:r>
              <a:rPr lang="en-US" altLang="zh-CN" sz="3200" b="1" i="1" dirty="0">
                <a:solidFill>
                  <a:srgbClr val="003300"/>
                </a:solidFill>
              </a:rPr>
              <a:t>N</a:t>
            </a:r>
            <a:r>
              <a:rPr lang="en-US" altLang="zh-CN" sz="3200" b="1" dirty="0">
                <a:solidFill>
                  <a:srgbClr val="003300"/>
                </a:solidFill>
              </a:rPr>
              <a:t>(</a:t>
            </a:r>
            <a:r>
              <a:rPr lang="en-US" altLang="zh-CN" sz="3200" b="1" i="1" dirty="0">
                <a:solidFill>
                  <a:srgbClr val="003300"/>
                </a:solidFill>
              </a:rPr>
              <a:t>A</a:t>
            </a:r>
            <a:r>
              <a:rPr lang="en-US" altLang="zh-CN" sz="3200" b="1" dirty="0">
                <a:solidFill>
                  <a:srgbClr val="003300"/>
                </a:solidFill>
              </a:rPr>
              <a:t>) ={ </a:t>
            </a:r>
            <a:r>
              <a:rPr lang="en-US" altLang="zh-CN" sz="3200" b="1" i="1" dirty="0" err="1">
                <a:solidFill>
                  <a:srgbClr val="003300"/>
                </a:solidFill>
              </a:rPr>
              <a:t>X</a:t>
            </a:r>
            <a:r>
              <a:rPr lang="en-US" altLang="zh-CN" sz="3200" b="1" dirty="0" err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solidFill>
                  <a:srgbClr val="003300"/>
                </a:solidFill>
              </a:rPr>
              <a:t>F</a:t>
            </a:r>
            <a:r>
              <a:rPr lang="en-US" altLang="zh-CN" sz="3200" b="1" i="1" baseline="30000" dirty="0" err="1">
                <a:solidFill>
                  <a:srgbClr val="003300"/>
                </a:solidFill>
              </a:rPr>
              <a:t>n</a:t>
            </a:r>
            <a:r>
              <a:rPr lang="en-US" altLang="zh-CN" dirty="0"/>
              <a:t> </a:t>
            </a:r>
            <a:r>
              <a:rPr lang="en-US" altLang="zh-CN" sz="3200" b="1" dirty="0">
                <a:solidFill>
                  <a:srgbClr val="003300"/>
                </a:solidFill>
              </a:rPr>
              <a:t>：</a:t>
            </a:r>
            <a:r>
              <a:rPr lang="en-US" altLang="zh-CN" sz="3200" b="1" i="1" dirty="0">
                <a:solidFill>
                  <a:srgbClr val="003300"/>
                </a:solidFill>
              </a:rPr>
              <a:t>AX=</a:t>
            </a:r>
            <a:r>
              <a:rPr lang="en-US" altLang="zh-CN" sz="3200" b="1" dirty="0">
                <a:solidFill>
                  <a:srgbClr val="003300"/>
                </a:solidFill>
              </a:rPr>
              <a:t>0 }</a:t>
            </a:r>
            <a:r>
              <a:rPr lang="en-US" altLang="zh-CN" sz="3200" b="1" dirty="0">
                <a:solidFill>
                  <a:srgbClr val="003300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3200" b="1" i="1" dirty="0">
                <a:solidFill>
                  <a:srgbClr val="003300"/>
                </a:solidFill>
              </a:rPr>
              <a:t>F</a:t>
            </a:r>
            <a:r>
              <a:rPr lang="en-US" altLang="zh-CN" sz="3200" b="1" i="1" baseline="30000" dirty="0">
                <a:solidFill>
                  <a:srgbClr val="003300"/>
                </a:solidFill>
              </a:rPr>
              <a:t> n</a:t>
            </a:r>
            <a:r>
              <a:rPr lang="en-US" altLang="zh-CN" sz="3200" b="1" dirty="0">
                <a:solidFill>
                  <a:srgbClr val="003300"/>
                </a:solidFill>
              </a:rPr>
              <a:t>，</a:t>
            </a:r>
            <a:endParaRPr lang="en-US" altLang="zh-CN" sz="3200" dirty="0">
              <a:solidFill>
                <a:srgbClr val="003300"/>
              </a:solidFill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i="1" dirty="0">
                <a:solidFill>
                  <a:srgbClr val="003300"/>
                </a:solidFill>
              </a:rPr>
              <a:t> A</a:t>
            </a:r>
            <a:r>
              <a:rPr lang="zh-CN" altLang="en-US" sz="3200" b="1" dirty="0">
                <a:solidFill>
                  <a:srgbClr val="003300"/>
                </a:solidFill>
              </a:rPr>
              <a:t>的</a:t>
            </a:r>
            <a:r>
              <a:rPr lang="zh-CN" altLang="en-US" sz="3200" b="1" dirty="0">
                <a:solidFill>
                  <a:srgbClr val="0000FF"/>
                </a:solidFill>
              </a:rPr>
              <a:t>列空间</a:t>
            </a:r>
            <a:r>
              <a:rPr lang="en-US" altLang="zh-CN" sz="3200" b="1" dirty="0">
                <a:solidFill>
                  <a:srgbClr val="003300"/>
                </a:solidFill>
              </a:rPr>
              <a:t>(</a:t>
            </a:r>
            <a:r>
              <a:rPr lang="zh-CN" altLang="en-US" sz="3200" b="1" dirty="0">
                <a:solidFill>
                  <a:srgbClr val="003300"/>
                </a:solidFill>
              </a:rPr>
              <a:t>值空间</a:t>
            </a:r>
            <a:r>
              <a:rPr lang="en-US" altLang="zh-CN" sz="3200" b="1" dirty="0">
                <a:solidFill>
                  <a:srgbClr val="003300"/>
                </a:solidFill>
              </a:rPr>
              <a:t>)</a:t>
            </a:r>
            <a:r>
              <a:rPr lang="zh-CN" altLang="en-US" sz="3200" b="1" dirty="0">
                <a:solidFill>
                  <a:srgbClr val="003300"/>
                </a:solidFill>
              </a:rPr>
              <a:t>：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003300"/>
                </a:solidFill>
              </a:rPr>
              <a:t>        </a:t>
            </a:r>
            <a:r>
              <a:rPr lang="en-US" altLang="zh-CN" sz="3200" b="1" i="1" dirty="0">
                <a:solidFill>
                  <a:srgbClr val="003300"/>
                </a:solidFill>
              </a:rPr>
              <a:t>R</a:t>
            </a:r>
            <a:r>
              <a:rPr lang="en-US" altLang="zh-CN" sz="3200" b="1" dirty="0">
                <a:solidFill>
                  <a:srgbClr val="003300"/>
                </a:solidFill>
              </a:rPr>
              <a:t>(</a:t>
            </a:r>
            <a:r>
              <a:rPr lang="en-US" altLang="zh-CN" sz="3200" b="1" i="1" dirty="0">
                <a:solidFill>
                  <a:srgbClr val="003300"/>
                </a:solidFill>
              </a:rPr>
              <a:t>A</a:t>
            </a:r>
            <a:r>
              <a:rPr lang="en-US" altLang="zh-CN" sz="3200" b="1" dirty="0">
                <a:solidFill>
                  <a:srgbClr val="003300"/>
                </a:solidFill>
              </a:rPr>
              <a:t>) = L{ </a:t>
            </a:r>
            <a:r>
              <a:rPr lang="en-US" altLang="zh-CN" sz="3200" b="1" i="1" dirty="0">
                <a:solidFill>
                  <a:srgbClr val="003300"/>
                </a:solidFill>
              </a:rPr>
              <a:t>A</a:t>
            </a:r>
            <a:r>
              <a:rPr lang="en-US" altLang="zh-CN" sz="32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200" b="1" i="1" dirty="0">
                <a:solidFill>
                  <a:srgbClr val="003300"/>
                </a:solidFill>
              </a:rPr>
              <a:t>，A</a:t>
            </a:r>
            <a:r>
              <a:rPr lang="en-US" altLang="zh-CN" sz="32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200" b="1" i="1" dirty="0">
                <a:solidFill>
                  <a:srgbClr val="003300"/>
                </a:solidFill>
              </a:rPr>
              <a:t>，···，A</a:t>
            </a:r>
            <a:r>
              <a:rPr lang="en-US" altLang="zh-CN" sz="3200" b="1" i="1" baseline="-30000" dirty="0">
                <a:solidFill>
                  <a:srgbClr val="000000"/>
                </a:solidFill>
              </a:rPr>
              <a:t>n</a:t>
            </a:r>
            <a:r>
              <a:rPr lang="en-US" altLang="zh-CN" sz="3200" b="1" dirty="0">
                <a:solidFill>
                  <a:srgbClr val="003300"/>
                </a:solidFill>
              </a:rPr>
              <a:t> }</a:t>
            </a:r>
            <a:r>
              <a:rPr lang="en-US" altLang="zh-CN" sz="3200" b="1" dirty="0">
                <a:solidFill>
                  <a:srgbClr val="003300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3200" b="1" i="1" dirty="0">
                <a:solidFill>
                  <a:srgbClr val="003300"/>
                </a:solidFill>
              </a:rPr>
              <a:t>F</a:t>
            </a:r>
            <a:r>
              <a:rPr lang="en-US" altLang="zh-CN" sz="3200" b="1" i="1" baseline="30000" dirty="0">
                <a:solidFill>
                  <a:srgbClr val="003300"/>
                </a:solidFill>
              </a:rPr>
              <a:t> m</a:t>
            </a:r>
            <a:r>
              <a:rPr lang="en-US" altLang="zh-CN" sz="3200" b="1" dirty="0">
                <a:solidFill>
                  <a:srgbClr val="003300"/>
                </a:solidFill>
              </a:rPr>
              <a:t>，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003300"/>
                </a:solidFill>
              </a:rPr>
              <a:t>                        </a:t>
            </a:r>
            <a:r>
              <a:rPr lang="en-US" altLang="zh-CN" sz="3200" b="1" i="1" dirty="0">
                <a:solidFill>
                  <a:srgbClr val="003300"/>
                </a:solidFill>
              </a:rPr>
              <a:t>A</a:t>
            </a:r>
            <a:r>
              <a:rPr lang="en-US" altLang="zh-CN" sz="3200" b="1" i="1" baseline="-30000" dirty="0">
                <a:solidFill>
                  <a:srgbClr val="000000"/>
                </a:solidFill>
              </a:rPr>
              <a:t>i</a:t>
            </a:r>
            <a:r>
              <a:rPr lang="zh-CN" altLang="en-US" sz="3200" b="1" dirty="0">
                <a:solidFill>
                  <a:srgbClr val="003300"/>
                </a:solidFill>
              </a:rPr>
              <a:t>为</a:t>
            </a:r>
            <a:r>
              <a:rPr lang="en-US" altLang="zh-CN" sz="3200" b="1" i="1" dirty="0">
                <a:solidFill>
                  <a:srgbClr val="003300"/>
                </a:solidFill>
              </a:rPr>
              <a:t>A</a:t>
            </a:r>
            <a:r>
              <a:rPr lang="zh-CN" altLang="en-US" sz="3200" b="1" dirty="0">
                <a:solidFill>
                  <a:srgbClr val="003300"/>
                </a:solidFill>
              </a:rPr>
              <a:t>的第</a:t>
            </a:r>
            <a:r>
              <a:rPr lang="en-US" altLang="zh-CN" sz="3200" b="1" i="1" dirty="0" err="1">
                <a:solidFill>
                  <a:srgbClr val="003300"/>
                </a:solidFill>
              </a:rPr>
              <a:t>i</a:t>
            </a:r>
            <a:r>
              <a:rPr lang="zh-CN" altLang="en-US" sz="3200" b="1" dirty="0">
                <a:solidFill>
                  <a:srgbClr val="003300"/>
                </a:solidFill>
              </a:rPr>
              <a:t>列。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i="1" dirty="0">
                <a:solidFill>
                  <a:srgbClr val="003300"/>
                </a:solidFill>
              </a:rPr>
              <a:t>        R</a:t>
            </a:r>
            <a:r>
              <a:rPr lang="en-US" altLang="zh-CN" sz="3200" b="1" dirty="0">
                <a:solidFill>
                  <a:srgbClr val="003300"/>
                </a:solidFill>
              </a:rPr>
              <a:t>(</a:t>
            </a:r>
            <a:r>
              <a:rPr lang="en-US" altLang="zh-CN" sz="3200" b="1" i="1" dirty="0">
                <a:solidFill>
                  <a:srgbClr val="003300"/>
                </a:solidFill>
              </a:rPr>
              <a:t>A</a:t>
            </a:r>
            <a:r>
              <a:rPr lang="en-US" altLang="zh-CN" sz="3200" b="1" dirty="0">
                <a:solidFill>
                  <a:srgbClr val="003300"/>
                </a:solidFill>
              </a:rPr>
              <a:t>) =｛</a:t>
            </a:r>
            <a:r>
              <a:rPr lang="en-US" altLang="zh-CN" sz="3200" b="1" i="1" dirty="0">
                <a:solidFill>
                  <a:srgbClr val="003300"/>
                </a:solidFill>
              </a:rPr>
              <a:t>y </a:t>
            </a:r>
            <a:r>
              <a:rPr lang="en-US" altLang="zh-CN" sz="3200" b="1" dirty="0">
                <a:solidFill>
                  <a:srgbClr val="003300"/>
                </a:solidFill>
              </a:rPr>
              <a:t>：</a:t>
            </a:r>
            <a:r>
              <a:rPr lang="en-US" altLang="zh-CN" sz="3200" b="1" dirty="0">
                <a:solidFill>
                  <a:srgbClr val="003300"/>
                </a:solidFill>
                <a:sym typeface="Symbol" panose="05050102010706020507" pitchFamily="18" charset="2"/>
              </a:rPr>
              <a:t> </a:t>
            </a:r>
            <a:r>
              <a:rPr lang="en-US" altLang="zh-CN" sz="3200" b="1" i="1" dirty="0">
                <a:solidFill>
                  <a:srgbClr val="0033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b="1" i="1" dirty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003300"/>
                </a:solidFill>
              </a:rPr>
              <a:t>F</a:t>
            </a:r>
            <a:r>
              <a:rPr lang="en-US" altLang="zh-CN" sz="3200" b="1" i="1" baseline="30000" dirty="0">
                <a:solidFill>
                  <a:srgbClr val="003300"/>
                </a:solidFill>
              </a:rPr>
              <a:t> n</a:t>
            </a:r>
            <a:r>
              <a:rPr lang="en-US" altLang="zh-CN" sz="3200" b="1" i="1" dirty="0">
                <a:solidFill>
                  <a:srgbClr val="003300"/>
                </a:solidFill>
                <a:sym typeface="Symbol" panose="05050102010706020507" pitchFamily="18" charset="2"/>
              </a:rPr>
              <a:t>,  y =</a:t>
            </a:r>
            <a:r>
              <a:rPr lang="en-US" altLang="zh-CN" sz="3200" b="1" i="1" dirty="0">
                <a:solidFill>
                  <a:srgbClr val="003300"/>
                </a:solidFill>
              </a:rPr>
              <a:t> Ax</a:t>
            </a:r>
            <a:r>
              <a:rPr lang="en-US" altLang="zh-CN" sz="3200" b="1" dirty="0">
                <a:solidFill>
                  <a:srgbClr val="003300"/>
                </a:solidFill>
              </a:rPr>
              <a:t>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 autoUpdateAnimBg="0"/>
      <p:bldP spid="2560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A598B9A8-4B70-93E9-A464-FBE171B0D1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620713"/>
            <a:ext cx="8458200" cy="338455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 b="1">
                <a:solidFill>
                  <a:srgbClr val="CC6600"/>
                </a:solidFill>
                <a:ea typeface="楷体_GB2312" panose="02010609030101010101" pitchFamily="49" charset="-122"/>
              </a:rPr>
              <a:t>几个重要的子空间（例</a:t>
            </a:r>
            <a:r>
              <a:rPr lang="en-US" altLang="zh-CN" b="1">
                <a:solidFill>
                  <a:srgbClr val="CC6600"/>
                </a:solidFill>
                <a:ea typeface="楷体_GB2312" panose="02010609030101010101" pitchFamily="49" charset="-122"/>
              </a:rPr>
              <a:t>15</a:t>
            </a:r>
            <a:r>
              <a:rPr lang="zh-CN" altLang="en-US" b="1">
                <a:solidFill>
                  <a:srgbClr val="CC6600"/>
                </a:solidFill>
                <a:ea typeface="楷体_GB2312" panose="02010609030101010101" pitchFamily="49" charset="-122"/>
              </a:rPr>
              <a:t>，</a:t>
            </a:r>
            <a:r>
              <a:rPr lang="en-US" altLang="zh-CN" b="1">
                <a:solidFill>
                  <a:srgbClr val="CC6600"/>
                </a:solidFill>
                <a:ea typeface="楷体_GB2312" panose="02010609030101010101" pitchFamily="49" charset="-122"/>
              </a:rPr>
              <a:t>16</a:t>
            </a:r>
            <a:r>
              <a:rPr lang="zh-CN" altLang="en-US" b="1">
                <a:solidFill>
                  <a:srgbClr val="CC6600"/>
                </a:solidFill>
                <a:ea typeface="楷体_GB2312" panose="02010609030101010101" pitchFamily="49" charset="-122"/>
              </a:rPr>
              <a:t>）：</a:t>
            </a:r>
          </a:p>
          <a:p>
            <a:pPr marL="609600" indent="-609600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FF"/>
                </a:solidFill>
              </a:rPr>
              <a:t>生成子空间</a:t>
            </a:r>
            <a:r>
              <a:rPr lang="zh-CN" altLang="en-US" b="1">
                <a:solidFill>
                  <a:srgbClr val="003300"/>
                </a:solidFill>
              </a:rPr>
              <a:t>：</a:t>
            </a:r>
          </a:p>
          <a:p>
            <a:pPr marL="609600" indent="-609600" algn="just"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CN" b="1">
                <a:solidFill>
                  <a:srgbClr val="003300"/>
                </a:solidFill>
              </a:rPr>
              <a:t>       R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 baseline="30000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</a:rPr>
              <a:t>= L{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e</a:t>
            </a:r>
            <a:r>
              <a:rPr lang="en-US" altLang="zh-CN" b="1" baseline="-30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，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e</a:t>
            </a:r>
            <a:r>
              <a:rPr lang="en-US" altLang="zh-CN" b="1" baseline="-30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，···，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e</a:t>
            </a:r>
            <a:r>
              <a:rPr lang="en-US" altLang="zh-CN" b="1" i="1" baseline="-30000">
                <a:solidFill>
                  <a:srgbClr val="003300"/>
                </a:solidFill>
              </a:rPr>
              <a:t>n</a:t>
            </a:r>
            <a:r>
              <a:rPr lang="en-US" altLang="zh-CN" b="1" baseline="-30000">
                <a:solidFill>
                  <a:srgbClr val="003300"/>
                </a:solidFill>
              </a:rPr>
              <a:t>  </a:t>
            </a:r>
            <a:r>
              <a:rPr lang="en-US" altLang="zh-CN" b="1">
                <a:solidFill>
                  <a:srgbClr val="003300"/>
                </a:solidFill>
              </a:rPr>
              <a:t>}; </a:t>
            </a:r>
            <a:r>
              <a:rPr lang="en-US" altLang="zh-CN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</a:rPr>
              <a:t>L{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e</a:t>
            </a:r>
            <a:r>
              <a:rPr lang="en-US" altLang="zh-CN" b="1" baseline="-30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</a:rPr>
              <a:t>，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e</a:t>
            </a:r>
            <a:r>
              <a:rPr lang="en-US" altLang="zh-CN" b="1" baseline="-30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};</a:t>
            </a:r>
            <a:r>
              <a:rPr lang="en-US" altLang="zh-CN">
                <a:solidFill>
                  <a:srgbClr val="003300"/>
                </a:solidFill>
              </a:rPr>
              <a:t> …</a:t>
            </a:r>
          </a:p>
          <a:p>
            <a:pPr marL="609600" indent="-609600" algn="just"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>
                <a:solidFill>
                  <a:srgbClr val="003300"/>
                </a:solidFill>
              </a:rPr>
              <a:t>       </a:t>
            </a:r>
            <a:r>
              <a:rPr lang="en-US" altLang="zh-CN" b="1">
                <a:solidFill>
                  <a:srgbClr val="003300"/>
                </a:solidFill>
              </a:rPr>
              <a:t>R</a:t>
            </a:r>
            <a:r>
              <a:rPr lang="en-US" altLang="zh-CN" b="1" i="1" baseline="30000">
                <a:solidFill>
                  <a:srgbClr val="003300"/>
                </a:solidFill>
              </a:rPr>
              <a:t>m</a:t>
            </a:r>
            <a:r>
              <a:rPr lang="en-US" altLang="zh-CN" sz="2800" b="1" baseline="30000">
                <a:solidFill>
                  <a:srgbClr val="0033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 baseline="30000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</a:rPr>
              <a:t>= L{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E</a:t>
            </a:r>
            <a:r>
              <a:rPr lang="en-US" altLang="zh-CN" b="1" baseline="-30000">
                <a:solidFill>
                  <a:srgbClr val="003300"/>
                </a:solidFill>
              </a:rPr>
              <a:t>11</a:t>
            </a:r>
            <a:r>
              <a:rPr lang="en-US" altLang="zh-CN" b="1">
                <a:solidFill>
                  <a:srgbClr val="003300"/>
                </a:solidFill>
              </a:rPr>
              <a:t>, E</a:t>
            </a:r>
            <a:r>
              <a:rPr lang="en-US" altLang="zh-CN" b="1" baseline="-30000">
                <a:solidFill>
                  <a:srgbClr val="003300"/>
                </a:solidFill>
              </a:rPr>
              <a:t>12</a:t>
            </a:r>
            <a:r>
              <a:rPr lang="en-US" altLang="zh-CN" b="1">
                <a:solidFill>
                  <a:srgbClr val="003300"/>
                </a:solidFill>
              </a:rPr>
              <a:t> , ···, E</a:t>
            </a:r>
            <a:r>
              <a:rPr lang="en-US" altLang="zh-CN" b="1" baseline="-25000">
                <a:solidFill>
                  <a:srgbClr val="003300"/>
                </a:solidFill>
              </a:rPr>
              <a:t>1</a:t>
            </a:r>
            <a:r>
              <a:rPr lang="en-US" altLang="zh-CN" b="1" i="1" baseline="-25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···,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E</a:t>
            </a:r>
            <a:r>
              <a:rPr lang="en-US" altLang="zh-CN" b="1" i="1" baseline="-30000">
                <a:solidFill>
                  <a:srgbClr val="003300"/>
                </a:solidFill>
              </a:rPr>
              <a:t>m</a:t>
            </a:r>
            <a:r>
              <a:rPr lang="en-US" altLang="zh-CN" b="1" baseline="-30000">
                <a:solidFill>
                  <a:srgbClr val="003300"/>
                </a:solidFill>
              </a:rPr>
              <a:t>1</a:t>
            </a:r>
            <a:r>
              <a:rPr lang="en-US" altLang="zh-CN" b="1" i="1" baseline="-30000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</a:rPr>
              <a:t>···,</a:t>
            </a:r>
            <a:r>
              <a:rPr lang="en-US" altLang="zh-CN" b="1" baseline="-30000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E</a:t>
            </a:r>
            <a:r>
              <a:rPr lang="en-US" altLang="zh-CN" b="1" i="1" baseline="-30000">
                <a:solidFill>
                  <a:srgbClr val="003300"/>
                </a:solidFill>
              </a:rPr>
              <a:t>mn</a:t>
            </a:r>
            <a:r>
              <a:rPr lang="en-US" altLang="zh-CN" b="1" baseline="-30000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</a:rPr>
              <a:t>};</a:t>
            </a:r>
          </a:p>
          <a:p>
            <a:pPr marL="609600" indent="-609600" algn="just"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CN" b="1">
                <a:solidFill>
                  <a:srgbClr val="003300"/>
                </a:solidFill>
              </a:rPr>
              <a:t>       L{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E</a:t>
            </a:r>
            <a:r>
              <a:rPr lang="en-US" altLang="zh-CN" b="1" baseline="-30000">
                <a:solidFill>
                  <a:srgbClr val="003300"/>
                </a:solidFill>
              </a:rPr>
              <a:t>11</a:t>
            </a:r>
            <a:r>
              <a:rPr lang="en-US" altLang="zh-CN" b="1">
                <a:solidFill>
                  <a:srgbClr val="003300"/>
                </a:solidFill>
              </a:rPr>
              <a:t>, E</a:t>
            </a:r>
            <a:r>
              <a:rPr lang="en-US" altLang="zh-CN" b="1" baseline="-30000">
                <a:solidFill>
                  <a:srgbClr val="003300"/>
                </a:solidFill>
              </a:rPr>
              <a:t>12</a:t>
            </a:r>
            <a:r>
              <a:rPr lang="en-US" altLang="zh-CN" b="1">
                <a:solidFill>
                  <a:srgbClr val="003300"/>
                </a:solidFill>
              </a:rPr>
              <a:t> }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>
                <a:solidFill>
                  <a:srgbClr val="003300"/>
                </a:solidFill>
              </a:rPr>
              <a:t> R</a:t>
            </a:r>
            <a:r>
              <a:rPr lang="en-US" altLang="zh-CN" b="1" i="1" baseline="30000">
                <a:solidFill>
                  <a:srgbClr val="003300"/>
                </a:solidFill>
              </a:rPr>
              <a:t>m</a:t>
            </a:r>
            <a:r>
              <a:rPr lang="en-US" altLang="zh-CN" sz="2800" b="1" baseline="30000">
                <a:solidFill>
                  <a:srgbClr val="0033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 baseline="30000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</a:rPr>
              <a:t>;</a:t>
            </a:r>
            <a:r>
              <a:rPr lang="en-US" altLang="zh-CN">
                <a:solidFill>
                  <a:srgbClr val="003300"/>
                </a:solidFill>
              </a:rPr>
              <a:t> ……</a:t>
            </a:r>
            <a:endParaRPr lang="zh-CN" altLang="en-US">
              <a:solidFill>
                <a:srgbClr val="003300"/>
              </a:solidFill>
            </a:endParaRP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E44A8638-D98E-B319-6EF9-6045B54FE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4283075"/>
            <a:ext cx="73707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CC660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3300"/>
                </a:solidFill>
              </a:rPr>
              <a:t>  P</a:t>
            </a:r>
            <a:r>
              <a:rPr lang="en-US" altLang="zh-CN" b="1" i="1" baseline="-25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[x] = L{ 1, x, x</a:t>
            </a:r>
            <a:r>
              <a:rPr lang="en-US" altLang="zh-CN" b="1" baseline="30000">
                <a:solidFill>
                  <a:srgbClr val="003300"/>
                </a:solidFill>
              </a:rPr>
              <a:t>2</a:t>
            </a:r>
            <a:r>
              <a:rPr lang="en-US" altLang="zh-CN" b="1">
                <a:solidFill>
                  <a:srgbClr val="003300"/>
                </a:solidFill>
              </a:rPr>
              <a:t>, …, x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en-US" altLang="zh-CN" b="1" baseline="30000">
                <a:solidFill>
                  <a:srgbClr val="003300"/>
                </a:solidFill>
              </a:rPr>
              <a:t>-1 </a:t>
            </a:r>
            <a:r>
              <a:rPr lang="en-US" altLang="zh-CN" b="1">
                <a:solidFill>
                  <a:srgbClr val="0033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0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C15DC07-B956-4EC7-8FBE-B6AD66A52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7630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3600" dirty="0">
                <a:solidFill>
                  <a:srgbClr val="CC6600"/>
                </a:solidFill>
              </a:rPr>
              <a:t>、</a:t>
            </a:r>
            <a:r>
              <a:rPr lang="zh-CN" altLang="en-US" sz="36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子空间的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运算</a:t>
            </a:r>
            <a:r>
              <a:rPr lang="zh-CN" altLang="en-US" sz="36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：“交空间”与“和空间”</a:t>
            </a:r>
            <a:r>
              <a:rPr lang="zh-CN" altLang="en-US" dirty="0"/>
              <a:t>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D9AC585-4D81-BB95-53D4-8703D4D89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382000" cy="4343400"/>
          </a:xfrm>
        </p:spPr>
        <p:txBody>
          <a:bodyPr/>
          <a:lstStyle/>
          <a:p>
            <a:pPr marL="609600" indent="-609600" algn="just" eaLnBrk="1" hangingPunct="1"/>
            <a:r>
              <a:rPr lang="zh-CN" altLang="en-US" sz="2800" b="1" dirty="0">
                <a:solidFill>
                  <a:srgbClr val="CC6600"/>
                </a:solidFill>
              </a:rPr>
              <a:t>讨论：</a:t>
            </a:r>
            <a:r>
              <a:rPr lang="zh-CN" altLang="en-US" sz="2400" b="1" dirty="0">
                <a:solidFill>
                  <a:srgbClr val="003300"/>
                </a:solidFill>
              </a:rPr>
              <a:t>设</a:t>
            </a:r>
            <a:r>
              <a:rPr lang="en-US" altLang="zh-CN" sz="2400" b="1" dirty="0">
                <a:solidFill>
                  <a:srgbClr val="003300"/>
                </a:solidFill>
              </a:rPr>
              <a:t>W</a:t>
            </a:r>
            <a:r>
              <a:rPr lang="en-US" altLang="zh-CN" sz="2400" b="1" baseline="-30000" dirty="0">
                <a:solidFill>
                  <a:srgbClr val="003300"/>
                </a:solidFill>
              </a:rPr>
              <a:t> 1</a:t>
            </a:r>
            <a:r>
              <a:rPr lang="en-US" altLang="zh-CN" sz="2400" b="1" dirty="0">
                <a:solidFill>
                  <a:srgbClr val="0033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003300"/>
                </a:solidFill>
              </a:rPr>
              <a:t> </a:t>
            </a:r>
            <a:r>
              <a:rPr lang="en-US" altLang="zh-CN" sz="2400" b="1" dirty="0" err="1">
                <a:solidFill>
                  <a:srgbClr val="003300"/>
                </a:solidFill>
              </a:rPr>
              <a:t>V</a:t>
            </a:r>
            <a:r>
              <a:rPr lang="en-US" altLang="zh-CN" sz="2400" b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sz="2400" b="1" dirty="0">
                <a:solidFill>
                  <a:srgbClr val="003300"/>
                </a:solidFill>
              </a:rPr>
              <a:t>(F)，W</a:t>
            </a:r>
            <a:r>
              <a:rPr lang="en-US" altLang="zh-CN" sz="2400" b="1" baseline="-30000" dirty="0">
                <a:solidFill>
                  <a:srgbClr val="003300"/>
                </a:solidFill>
              </a:rPr>
              <a:t>2</a:t>
            </a:r>
            <a:r>
              <a:rPr lang="en-US" altLang="zh-CN" sz="2400" b="1" dirty="0">
                <a:solidFill>
                  <a:srgbClr val="003300"/>
                </a:solidFill>
              </a:rPr>
              <a:t> </a:t>
            </a:r>
            <a:r>
              <a:rPr lang="en-US" altLang="zh-CN" sz="2400" b="1" dirty="0">
                <a:solidFill>
                  <a:srgbClr val="0033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003300"/>
                </a:solidFill>
              </a:rPr>
              <a:t> </a:t>
            </a:r>
            <a:r>
              <a:rPr lang="en-US" altLang="zh-CN" sz="2400" b="1" dirty="0" err="1">
                <a:solidFill>
                  <a:srgbClr val="003300"/>
                </a:solidFill>
              </a:rPr>
              <a:t>V</a:t>
            </a:r>
            <a:r>
              <a:rPr lang="en-US" altLang="zh-CN" sz="2400" b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sz="2400" b="1" dirty="0">
                <a:solidFill>
                  <a:srgbClr val="003300"/>
                </a:solidFill>
              </a:rPr>
              <a:t>(F)，</a:t>
            </a:r>
            <a:r>
              <a:rPr lang="zh-CN" altLang="en-US" sz="2400" b="1" dirty="0">
                <a:solidFill>
                  <a:srgbClr val="003300"/>
                </a:solidFill>
              </a:rPr>
              <a:t>且都是子空间，问</a:t>
            </a:r>
            <a:r>
              <a:rPr lang="en-US" altLang="zh-CN" sz="2400" b="1" dirty="0">
                <a:solidFill>
                  <a:srgbClr val="003300"/>
                </a:solidFill>
              </a:rPr>
              <a:t>W</a:t>
            </a:r>
            <a:r>
              <a:rPr lang="en-US" altLang="zh-CN" sz="2400" b="1" baseline="-30000" dirty="0">
                <a:solidFill>
                  <a:srgbClr val="003300"/>
                </a:solidFill>
              </a:rPr>
              <a:t>1</a:t>
            </a:r>
            <a:r>
              <a:rPr lang="en-US" altLang="zh-CN" sz="2400" b="1" dirty="0">
                <a:solidFill>
                  <a:srgbClr val="003300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dirty="0">
                <a:solidFill>
                  <a:srgbClr val="003300"/>
                </a:solidFill>
              </a:rPr>
              <a:t>W</a:t>
            </a:r>
            <a:r>
              <a:rPr lang="en-US" altLang="zh-CN" sz="2400" b="1" baseline="-30000" dirty="0">
                <a:solidFill>
                  <a:srgbClr val="003300"/>
                </a:solidFill>
              </a:rPr>
              <a:t>2</a:t>
            </a:r>
            <a:r>
              <a:rPr lang="zh-CN" altLang="en-US" sz="2400" b="1" dirty="0">
                <a:solidFill>
                  <a:srgbClr val="003300"/>
                </a:solidFill>
              </a:rPr>
              <a:t>和</a:t>
            </a:r>
            <a:r>
              <a:rPr lang="en-US" altLang="zh-CN" sz="2400" b="1" dirty="0">
                <a:solidFill>
                  <a:srgbClr val="003300"/>
                </a:solidFill>
              </a:rPr>
              <a:t>W</a:t>
            </a:r>
            <a:r>
              <a:rPr lang="en-US" altLang="zh-CN" sz="2400" b="1" baseline="-30000" dirty="0">
                <a:solidFill>
                  <a:srgbClr val="003300"/>
                </a:solidFill>
              </a:rPr>
              <a:t>1</a:t>
            </a:r>
            <a:r>
              <a:rPr lang="en-US" altLang="zh-CN" sz="2400" b="1" dirty="0">
                <a:solidFill>
                  <a:srgbClr val="0033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solidFill>
                  <a:srgbClr val="003300"/>
                </a:solidFill>
              </a:rPr>
              <a:t>W</a:t>
            </a:r>
            <a:r>
              <a:rPr lang="en-US" altLang="zh-CN" sz="2400" b="1" baseline="-30000" dirty="0">
                <a:solidFill>
                  <a:srgbClr val="003300"/>
                </a:solidFill>
              </a:rPr>
              <a:t>2</a:t>
            </a:r>
            <a:r>
              <a:rPr lang="zh-CN" altLang="en-US" sz="2400" b="1" dirty="0">
                <a:solidFill>
                  <a:srgbClr val="003300"/>
                </a:solidFill>
              </a:rPr>
              <a:t>是否仍然是子空间？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zh-CN" altLang="en-US" sz="2800" b="1" dirty="0">
                <a:solidFill>
                  <a:srgbClr val="CC6600"/>
                </a:solidFill>
              </a:rPr>
              <a:t>（1）交空间 </a:t>
            </a:r>
          </a:p>
          <a:p>
            <a:pPr marL="990600" lvl="1" indent="-533400" algn="just" eaLnBrk="1" hangingPunct="1"/>
            <a:r>
              <a:rPr lang="zh-CN" altLang="en-US" sz="2400" b="1" dirty="0">
                <a:solidFill>
                  <a:srgbClr val="003300"/>
                </a:solidFill>
              </a:rPr>
              <a:t>交集： </a:t>
            </a:r>
            <a:r>
              <a:rPr lang="en-US" altLang="zh-CN" sz="2400" b="1" dirty="0">
                <a:solidFill>
                  <a:srgbClr val="003300"/>
                </a:solidFill>
              </a:rPr>
              <a:t>W</a:t>
            </a:r>
            <a:r>
              <a:rPr lang="en-US" altLang="zh-CN" sz="24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2400" b="1" dirty="0">
                <a:solidFill>
                  <a:srgbClr val="003300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dirty="0">
                <a:solidFill>
                  <a:srgbClr val="003300"/>
                </a:solidFill>
              </a:rPr>
              <a:t>W</a:t>
            </a:r>
            <a:r>
              <a:rPr lang="en-US" altLang="zh-CN" sz="24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2400" b="1" dirty="0">
                <a:solidFill>
                  <a:srgbClr val="003300"/>
                </a:solidFill>
              </a:rPr>
              <a:t>=｛</a:t>
            </a:r>
            <a:r>
              <a:rPr lang="en-US" altLang="zh-CN" sz="2400" b="1" dirty="0">
                <a:solidFill>
                  <a:srgbClr val="003300"/>
                </a:solidFill>
                <a:sym typeface="Symbol" panose="05050102010706020507" pitchFamily="18" charset="2"/>
              </a:rPr>
              <a:t></a:t>
            </a:r>
            <a:r>
              <a:rPr lang="en-US" altLang="zh-CN" sz="2400" b="1" dirty="0">
                <a:solidFill>
                  <a:srgbClr val="003300"/>
                </a:solidFill>
              </a:rPr>
              <a:t> </a:t>
            </a:r>
            <a:r>
              <a:rPr lang="en-US" altLang="zh-CN" sz="2400" b="1" dirty="0">
                <a:solidFill>
                  <a:srgbClr val="003300"/>
                </a:solidFill>
                <a:sym typeface="Symbol" panose="05050102010706020507" pitchFamily="18" charset="2"/>
              </a:rPr>
              <a:t></a:t>
            </a:r>
            <a:r>
              <a:rPr lang="en-US" altLang="zh-CN" sz="2400" b="1" dirty="0">
                <a:solidFill>
                  <a:srgbClr val="003300"/>
                </a:solidFill>
              </a:rPr>
              <a:t>W</a:t>
            </a:r>
            <a:r>
              <a:rPr lang="en-US" altLang="zh-CN" sz="24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2400" b="1" dirty="0">
                <a:solidFill>
                  <a:srgbClr val="003300"/>
                </a:solidFill>
              </a:rPr>
              <a:t> </a:t>
            </a:r>
            <a:r>
              <a:rPr lang="zh-CN" altLang="en-US" sz="2400" b="1" dirty="0">
                <a:solidFill>
                  <a:srgbClr val="003300"/>
                </a:solidFill>
              </a:rPr>
              <a:t>而且 </a:t>
            </a:r>
            <a:r>
              <a:rPr lang="zh-CN" altLang="en-US" sz="2400" b="1" dirty="0">
                <a:solidFill>
                  <a:srgbClr val="003300"/>
                </a:solidFill>
                <a:sym typeface="Symbol" panose="05050102010706020507" pitchFamily="18" charset="2"/>
              </a:rPr>
              <a:t></a:t>
            </a:r>
            <a:r>
              <a:rPr lang="en-US" altLang="zh-CN" sz="2400" b="1" dirty="0">
                <a:solidFill>
                  <a:srgbClr val="003300"/>
                </a:solidFill>
              </a:rPr>
              <a:t>W </a:t>
            </a:r>
            <a:r>
              <a:rPr lang="en-US" altLang="zh-CN" sz="24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2400" b="1" dirty="0">
                <a:solidFill>
                  <a:srgbClr val="003300"/>
                </a:solidFill>
              </a:rPr>
              <a:t>｝</a:t>
            </a:r>
            <a:r>
              <a:rPr lang="en-US" altLang="zh-CN" sz="2400" b="1" dirty="0">
                <a:solidFill>
                  <a:srgbClr val="0033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 err="1">
                <a:solidFill>
                  <a:srgbClr val="003300"/>
                </a:solidFill>
              </a:rPr>
              <a:t>V</a:t>
            </a:r>
            <a:r>
              <a:rPr lang="en-US" altLang="zh-CN" sz="2400" b="1" baseline="-30000" dirty="0" err="1">
                <a:solidFill>
                  <a:srgbClr val="003300"/>
                </a:solidFill>
              </a:rPr>
              <a:t>n</a:t>
            </a:r>
            <a:r>
              <a:rPr lang="en-US" altLang="zh-CN" sz="2400" b="1" dirty="0">
                <a:solidFill>
                  <a:srgbClr val="003300"/>
                </a:solidFill>
              </a:rPr>
              <a:t>(F)</a:t>
            </a:r>
          </a:p>
          <a:p>
            <a:pPr marL="990600" lvl="1" indent="-533400" algn="just" eaLnBrk="1" hangingPunct="1"/>
            <a:r>
              <a:rPr lang="zh-CN" altLang="en-US" sz="2400" b="1" dirty="0">
                <a:solidFill>
                  <a:srgbClr val="0000FF"/>
                </a:solidFill>
              </a:rPr>
              <a:t>定理1</a:t>
            </a:r>
            <a:r>
              <a:rPr lang="en-US" altLang="zh-CN" sz="2400" b="1" dirty="0">
                <a:solidFill>
                  <a:srgbClr val="0000FF"/>
                </a:solidFill>
              </a:rPr>
              <a:t>.6</a:t>
            </a:r>
            <a:r>
              <a:rPr lang="en-US" altLang="zh-CN" sz="2400" b="1" dirty="0">
                <a:solidFill>
                  <a:srgbClr val="003300"/>
                </a:solidFill>
              </a:rPr>
              <a:t>  (1) W</a:t>
            </a:r>
            <a:r>
              <a:rPr lang="en-US" altLang="zh-CN" sz="24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2400" b="1" dirty="0">
                <a:solidFill>
                  <a:srgbClr val="003300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dirty="0">
                <a:solidFill>
                  <a:srgbClr val="003300"/>
                </a:solidFill>
              </a:rPr>
              <a:t>W</a:t>
            </a:r>
            <a:r>
              <a:rPr lang="en-US" altLang="zh-CN" sz="2400" b="1" baseline="-30000" dirty="0">
                <a:solidFill>
                  <a:srgbClr val="000000"/>
                </a:solidFill>
              </a:rPr>
              <a:t>2</a:t>
            </a:r>
            <a:r>
              <a:rPr lang="zh-CN" altLang="en-US" sz="2400" b="1" dirty="0">
                <a:solidFill>
                  <a:srgbClr val="003300"/>
                </a:solidFill>
              </a:rPr>
              <a:t>是子空间，被称为“交空间”</a:t>
            </a:r>
          </a:p>
          <a:p>
            <a:pPr marL="609600" indent="-609600" algn="just" eaLnBrk="1" hangingPunct="1">
              <a:spcBef>
                <a:spcPct val="10000"/>
              </a:spcBef>
              <a:buFontTx/>
              <a:buNone/>
            </a:pPr>
            <a:endParaRPr lang="zh-CN" altLang="en-US" sz="2800" b="1" dirty="0">
              <a:solidFill>
                <a:srgbClr val="CC6600"/>
              </a:solidFill>
            </a:endParaRPr>
          </a:p>
          <a:p>
            <a:pPr marL="609600" indent="-609600" algn="just" eaLnBrk="1" hangingPunct="1">
              <a:buFontTx/>
              <a:buNone/>
            </a:pPr>
            <a:r>
              <a:rPr lang="zh-CN" altLang="en-US" sz="2800" b="1" dirty="0">
                <a:solidFill>
                  <a:srgbClr val="CC6600"/>
                </a:solidFill>
              </a:rPr>
              <a:t>       （2）和空间</a:t>
            </a:r>
          </a:p>
          <a:p>
            <a:pPr marL="990600" lvl="1" indent="-533400" eaLnBrk="1" hangingPunct="1"/>
            <a:r>
              <a:rPr lang="zh-CN" altLang="en-US" sz="2400" b="1" dirty="0">
                <a:solidFill>
                  <a:srgbClr val="003300"/>
                </a:solidFill>
              </a:rPr>
              <a:t>集合的和集：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</a:rPr>
              <a:t>           W</a:t>
            </a:r>
            <a:r>
              <a:rPr lang="en-US" altLang="zh-CN" sz="2400" b="1" baseline="-25000" dirty="0">
                <a:solidFill>
                  <a:srgbClr val="003300"/>
                </a:solidFill>
              </a:rPr>
              <a:t>1</a:t>
            </a:r>
            <a:r>
              <a:rPr lang="en-US" altLang="zh-CN" sz="2400" b="1" dirty="0">
                <a:solidFill>
                  <a:srgbClr val="003300"/>
                </a:solidFill>
              </a:rPr>
              <a:t>＋W</a:t>
            </a:r>
            <a:r>
              <a:rPr lang="en-US" altLang="zh-CN" sz="2400" b="1" baseline="-25000" dirty="0">
                <a:solidFill>
                  <a:srgbClr val="003300"/>
                </a:solidFill>
              </a:rPr>
              <a:t>2</a:t>
            </a:r>
            <a:r>
              <a:rPr lang="en-US" altLang="zh-CN" sz="2400" b="1" dirty="0">
                <a:solidFill>
                  <a:srgbClr val="003300"/>
                </a:solidFill>
              </a:rPr>
              <a:t>=｛</a:t>
            </a:r>
            <a:r>
              <a:rPr lang="en-US" altLang="zh-CN" sz="2400" b="1" dirty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b="1" dirty="0">
                <a:solidFill>
                  <a:srgbClr val="003300"/>
                </a:solidFill>
              </a:rPr>
              <a:t>=X</a:t>
            </a:r>
            <a:r>
              <a:rPr lang="en-US" altLang="zh-CN" sz="2400" b="1" baseline="-25000" dirty="0">
                <a:solidFill>
                  <a:srgbClr val="003300"/>
                </a:solidFill>
              </a:rPr>
              <a:t>1</a:t>
            </a:r>
            <a:r>
              <a:rPr lang="en-US" altLang="zh-CN" sz="2400" b="1" dirty="0">
                <a:solidFill>
                  <a:srgbClr val="003300"/>
                </a:solidFill>
              </a:rPr>
              <a:t>＋X</a:t>
            </a:r>
            <a:r>
              <a:rPr lang="en-US" altLang="zh-CN" sz="2400" b="1" baseline="-25000" dirty="0">
                <a:solidFill>
                  <a:srgbClr val="003300"/>
                </a:solidFill>
              </a:rPr>
              <a:t>2</a:t>
            </a:r>
            <a:r>
              <a:rPr lang="en-US" altLang="zh-CN" sz="2400" b="1" dirty="0">
                <a:solidFill>
                  <a:srgbClr val="003300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400" b="1" dirty="0">
                <a:solidFill>
                  <a:srgbClr val="00330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003300"/>
                </a:solidFill>
              </a:rPr>
              <a:t>1</a:t>
            </a:r>
            <a:r>
              <a:rPr lang="en-US" altLang="zh-CN" sz="2400" b="1" dirty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3300"/>
                </a:solidFill>
              </a:rPr>
              <a:t>W</a:t>
            </a:r>
            <a:r>
              <a:rPr lang="en-US" altLang="zh-CN" sz="2400" b="1" baseline="-25000" dirty="0">
                <a:solidFill>
                  <a:srgbClr val="003300"/>
                </a:solidFill>
              </a:rPr>
              <a:t>1</a:t>
            </a:r>
            <a:r>
              <a:rPr lang="en-US" altLang="zh-CN" sz="2400" b="1" dirty="0">
                <a:solidFill>
                  <a:srgbClr val="003300"/>
                </a:solidFill>
              </a:rPr>
              <a:t>，X</a:t>
            </a:r>
            <a:r>
              <a:rPr lang="en-US" altLang="zh-CN" sz="2400" b="1" baseline="-25000" dirty="0">
                <a:solidFill>
                  <a:srgbClr val="003300"/>
                </a:solidFill>
              </a:rPr>
              <a:t>2</a:t>
            </a:r>
            <a:r>
              <a:rPr lang="en-US" altLang="zh-CN" sz="2400" b="1" dirty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3300"/>
                </a:solidFill>
              </a:rPr>
              <a:t>W</a:t>
            </a:r>
            <a:r>
              <a:rPr lang="en-US" altLang="zh-CN" sz="2400" b="1" baseline="-25000" dirty="0">
                <a:solidFill>
                  <a:srgbClr val="003300"/>
                </a:solidFill>
              </a:rPr>
              <a:t>2</a:t>
            </a:r>
            <a:r>
              <a:rPr lang="en-US" altLang="zh-CN" sz="2400" b="1" dirty="0">
                <a:solidFill>
                  <a:srgbClr val="003300"/>
                </a:solidFill>
              </a:rPr>
              <a:t>｝，</a:t>
            </a:r>
          </a:p>
        </p:txBody>
      </p:sp>
      <p:sp>
        <p:nvSpPr>
          <p:cNvPr id="26629" name="AutoShape 5">
            <a:extLst>
              <a:ext uri="{FF2B5EF4-FFF2-40B4-BE49-F238E27FC236}">
                <a16:creationId xmlns:a16="http://schemas.microsoft.com/office/drawing/2014/main" id="{C7AB40A0-C16E-99C4-C946-9AEEDF35A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357563"/>
            <a:ext cx="4038600" cy="685800"/>
          </a:xfrm>
          <a:prstGeom prst="wedgeEllipseCallout">
            <a:avLst>
              <a:gd name="adj1" fmla="val -52713"/>
              <a:gd name="adj2" fmla="val 1002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</a:rPr>
              <a:t>W</a:t>
            </a:r>
            <a:r>
              <a:rPr lang="en-US" altLang="zh-CN" sz="2400" b="1" baseline="-30000">
                <a:solidFill>
                  <a:schemeClr val="hlink"/>
                </a:solidFill>
              </a:rPr>
              <a:t>1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>
                <a:solidFill>
                  <a:schemeClr val="hlink"/>
                </a:solidFill>
              </a:rPr>
              <a:t>W</a:t>
            </a:r>
            <a:r>
              <a:rPr lang="en-US" altLang="zh-CN" sz="2400" b="1" baseline="-30000">
                <a:solidFill>
                  <a:schemeClr val="hlink"/>
                </a:solidFill>
              </a:rPr>
              <a:t>2 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b="1">
                <a:solidFill>
                  <a:schemeClr val="hlink"/>
                </a:solidFill>
              </a:rPr>
              <a:t> W</a:t>
            </a:r>
            <a:r>
              <a:rPr lang="en-US" altLang="zh-CN" sz="2400" b="1" baseline="-30000">
                <a:solidFill>
                  <a:schemeClr val="hlink"/>
                </a:solidFill>
              </a:rPr>
              <a:t>1</a:t>
            </a:r>
            <a:r>
              <a:rPr lang="en-US" altLang="zh-CN" sz="2400" b="1">
                <a:solidFill>
                  <a:schemeClr val="hlink"/>
                </a:solidFill>
              </a:rPr>
              <a:t>＋W</a:t>
            </a:r>
            <a:r>
              <a:rPr lang="en-US" altLang="zh-CN" sz="2400" b="1" baseline="-30000">
                <a:solidFill>
                  <a:schemeClr val="hlink"/>
                </a:solidFill>
              </a:rPr>
              <a:t>2</a:t>
            </a:r>
          </a:p>
        </p:txBody>
      </p:sp>
      <p:grpSp>
        <p:nvGrpSpPr>
          <p:cNvPr id="7" name="Group 60">
            <a:extLst>
              <a:ext uri="{FF2B5EF4-FFF2-40B4-BE49-F238E27FC236}">
                <a16:creationId xmlns:a16="http://schemas.microsoft.com/office/drawing/2014/main" id="{F6C4A642-C89E-F34E-A480-B01FC8BAAD92}"/>
              </a:ext>
            </a:extLst>
          </p:cNvPr>
          <p:cNvGrpSpPr>
            <a:grpSpLocks/>
          </p:cNvGrpSpPr>
          <p:nvPr/>
        </p:nvGrpSpPr>
        <p:grpSpPr bwMode="auto">
          <a:xfrm>
            <a:off x="614363" y="5045075"/>
            <a:ext cx="4038600" cy="1589088"/>
            <a:chOff x="3061" y="2934"/>
            <a:chExt cx="2404" cy="1386"/>
          </a:xfrm>
        </p:grpSpPr>
        <p:sp>
          <p:nvSpPr>
            <p:cNvPr id="20487" name="Line 16">
              <a:extLst>
                <a:ext uri="{FF2B5EF4-FFF2-40B4-BE49-F238E27FC236}">
                  <a16:creationId xmlns:a16="http://schemas.microsoft.com/office/drawing/2014/main" id="{D293BD73-E837-63CA-0948-FA76F91ED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5" y="3005"/>
              <a:ext cx="0" cy="12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8" name="Text Box 17">
              <a:extLst>
                <a:ext uri="{FF2B5EF4-FFF2-40B4-BE49-F238E27FC236}">
                  <a16:creationId xmlns:a16="http://schemas.microsoft.com/office/drawing/2014/main" id="{1DF92AF5-8FEF-7DD2-8EEF-AF8860F20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934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/>
                <a:t>x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20489" name="Line 21">
              <a:extLst>
                <a:ext uri="{FF2B5EF4-FFF2-40B4-BE49-F238E27FC236}">
                  <a16:creationId xmlns:a16="http://schemas.microsoft.com/office/drawing/2014/main" id="{481D5D86-E127-80A8-27FA-0449F3C73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4065"/>
              <a:ext cx="19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0" name="Text Box 22">
              <a:extLst>
                <a:ext uri="{FF2B5EF4-FFF2-40B4-BE49-F238E27FC236}">
                  <a16:creationId xmlns:a16="http://schemas.microsoft.com/office/drawing/2014/main" id="{0672B881-2954-7536-6778-CC3A0F6CD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3929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/>
                <a:t>x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20491" name="Text Box 23">
              <a:extLst>
                <a:ext uri="{FF2B5EF4-FFF2-40B4-BE49-F238E27FC236}">
                  <a16:creationId xmlns:a16="http://schemas.microsoft.com/office/drawing/2014/main" id="{D9F564EF-2AFC-025D-F6B0-1A4E4C763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2" y="3984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/>
                <a:t>o</a:t>
              </a:r>
              <a:endParaRPr lang="en-US" altLang="zh-CN" sz="2400"/>
            </a:p>
          </p:txBody>
        </p:sp>
        <p:sp>
          <p:nvSpPr>
            <p:cNvPr id="20492" name="Text Box 37">
              <a:extLst>
                <a:ext uri="{FF2B5EF4-FFF2-40B4-BE49-F238E27FC236}">
                  <a16:creationId xmlns:a16="http://schemas.microsoft.com/office/drawing/2014/main" id="{A4DA66D4-226F-D904-ADFF-40211F177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976"/>
              <a:ext cx="3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3C3CCE"/>
                  </a:solidFill>
                </a:rPr>
                <a:t>W</a:t>
              </a:r>
              <a:r>
                <a:rPr lang="en-US" altLang="zh-CN" sz="2400" baseline="-25000">
                  <a:solidFill>
                    <a:srgbClr val="3C3CCE"/>
                  </a:solidFill>
                </a:rPr>
                <a:t>4</a:t>
              </a:r>
            </a:p>
          </p:txBody>
        </p:sp>
        <p:sp>
          <p:nvSpPr>
            <p:cNvPr id="20493" name="Text Box 37">
              <a:extLst>
                <a:ext uri="{FF2B5EF4-FFF2-40B4-BE49-F238E27FC236}">
                  <a16:creationId xmlns:a16="http://schemas.microsoft.com/office/drawing/2014/main" id="{54FAA6FE-903C-9D30-B4F8-6FDBCDAE7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" y="3748"/>
              <a:ext cx="3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3C3CCE"/>
                  </a:solidFill>
                </a:rPr>
                <a:t>W</a:t>
              </a:r>
              <a:r>
                <a:rPr lang="en-US" altLang="zh-CN" sz="2400" baseline="-25000">
                  <a:solidFill>
                    <a:srgbClr val="3C3CCE"/>
                  </a:solidFill>
                </a:rPr>
                <a:t>3</a:t>
              </a:r>
            </a:p>
          </p:txBody>
        </p:sp>
        <p:sp>
          <p:nvSpPr>
            <p:cNvPr id="20494" name="Text Box 37">
              <a:extLst>
                <a:ext uri="{FF2B5EF4-FFF2-40B4-BE49-F238E27FC236}">
                  <a16:creationId xmlns:a16="http://schemas.microsoft.com/office/drawing/2014/main" id="{1992AE18-0C1A-E84F-3AB9-A73F85C22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339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宋体" panose="02010600030101010101" pitchFamily="2" charset="-122"/>
                </a:rPr>
                <a:t>·</a:t>
              </a:r>
              <a:r>
                <a:rPr lang="en-US" altLang="zh-CN" sz="2400"/>
                <a:t>(</a:t>
              </a:r>
              <a:r>
                <a:rPr lang="en-US" altLang="zh-CN" sz="2400" i="1"/>
                <a:t>x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, </a:t>
              </a:r>
              <a:r>
                <a:rPr lang="en-US" altLang="zh-CN" sz="2400" i="1"/>
                <a:t>x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)</a:t>
              </a:r>
            </a:p>
          </p:txBody>
        </p:sp>
        <p:sp>
          <p:nvSpPr>
            <p:cNvPr id="20495" name="Line 56">
              <a:extLst>
                <a:ext uri="{FF2B5EF4-FFF2-40B4-BE49-F238E27FC236}">
                  <a16:creationId xmlns:a16="http://schemas.microsoft.com/office/drawing/2014/main" id="{ECBB3CCA-7DF3-15EF-9634-DF113D625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3" y="3509"/>
              <a:ext cx="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6" name="Line 57">
              <a:extLst>
                <a:ext uri="{FF2B5EF4-FFF2-40B4-BE49-F238E27FC236}">
                  <a16:creationId xmlns:a16="http://schemas.microsoft.com/office/drawing/2014/main" id="{BA841A0F-0CB0-B713-12B3-59FC2AFCE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7" y="3487"/>
              <a:ext cx="5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7" name="Text Box 37">
              <a:extLst>
                <a:ext uri="{FF2B5EF4-FFF2-40B4-BE49-F238E27FC236}">
                  <a16:creationId xmlns:a16="http://schemas.microsoft.com/office/drawing/2014/main" id="{FEBE1DA8-6441-9116-6414-E0809FA0A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3339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(0, </a:t>
              </a:r>
              <a:r>
                <a:rPr lang="en-US" altLang="zh-CN" sz="2400" i="1"/>
                <a:t>x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)</a:t>
              </a:r>
            </a:p>
          </p:txBody>
        </p:sp>
        <p:sp>
          <p:nvSpPr>
            <p:cNvPr id="20498" name="Text Box 37">
              <a:extLst>
                <a:ext uri="{FF2B5EF4-FFF2-40B4-BE49-F238E27FC236}">
                  <a16:creationId xmlns:a16="http://schemas.microsoft.com/office/drawing/2014/main" id="{1BDC7CE3-871D-2EF6-6AEA-03249F70E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2" y="4032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(</a:t>
              </a:r>
              <a:r>
                <a:rPr lang="en-US" altLang="zh-CN" sz="2400" i="1"/>
                <a:t>x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, 0)</a:t>
              </a:r>
            </a:p>
          </p:txBody>
        </p:sp>
      </p:grpSp>
      <p:sp>
        <p:nvSpPr>
          <p:cNvPr id="20" name="Text Box 37">
            <a:extLst>
              <a:ext uri="{FF2B5EF4-FFF2-40B4-BE49-F238E27FC236}">
                <a16:creationId xmlns:a16="http://schemas.microsoft.com/office/drawing/2014/main" id="{22F16188-8438-703C-09BF-18156B8A1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5673725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/>
              <a:t>R</a:t>
            </a:r>
            <a:r>
              <a:rPr lang="en-US" altLang="zh-CN" sz="2400" baseline="30000"/>
              <a:t>2 </a:t>
            </a:r>
            <a:r>
              <a:rPr lang="en-US" altLang="zh-CN" sz="2400"/>
              <a:t>= </a:t>
            </a:r>
            <a:r>
              <a:rPr lang="en-US" altLang="zh-CN" sz="2400" i="1"/>
              <a:t>W</a:t>
            </a:r>
            <a:r>
              <a:rPr lang="en-US" altLang="zh-CN" sz="2400" baseline="-25000"/>
              <a:t>3</a:t>
            </a:r>
            <a:r>
              <a:rPr lang="en-US" altLang="zh-CN" sz="2400"/>
              <a:t>+</a:t>
            </a:r>
            <a:r>
              <a:rPr lang="en-US" altLang="zh-CN" sz="2400" i="1"/>
              <a:t>W</a:t>
            </a:r>
            <a:r>
              <a:rPr lang="en-US" altLang="zh-CN" sz="2400" baseline="-250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 bldLvl="2" autoUpdateAnimBg="0"/>
      <p:bldP spid="26629" grpId="0" animBg="1" autoUpdateAnimBg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C15DC07-B956-4EC7-8FBE-B6AD66A52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7630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3600" dirty="0">
                <a:solidFill>
                  <a:srgbClr val="CC6600"/>
                </a:solidFill>
              </a:rPr>
              <a:t>、</a:t>
            </a:r>
            <a:r>
              <a:rPr lang="zh-CN" altLang="en-US" sz="36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子空间的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运算</a:t>
            </a:r>
            <a:r>
              <a:rPr lang="zh-CN" altLang="en-US" sz="36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：“交空间”与“和空间”</a:t>
            </a:r>
            <a:r>
              <a:rPr lang="zh-CN" altLang="en-US" dirty="0"/>
              <a:t> </a:t>
            </a: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4BF0B8EC-642C-4DA7-9FFA-20CF216D1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17650"/>
            <a:ext cx="835342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b="1" dirty="0">
                <a:solidFill>
                  <a:srgbClr val="0000FF"/>
                </a:solidFill>
              </a:rPr>
              <a:t>定理1.6</a:t>
            </a:r>
            <a:r>
              <a:rPr lang="zh-CN" altLang="en-US" b="1" dirty="0">
                <a:solidFill>
                  <a:srgbClr val="003300"/>
                </a:solidFill>
              </a:rPr>
              <a:t> 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(2)</a:t>
            </a:r>
            <a:r>
              <a:rPr lang="en-US" altLang="zh-CN" b="1" dirty="0">
                <a:solidFill>
                  <a:srgbClr val="003300"/>
                </a:solidFill>
              </a:rPr>
              <a:t> W</a:t>
            </a:r>
            <a:r>
              <a:rPr lang="en-US" altLang="zh-CN" b="1" baseline="-30000" dirty="0">
                <a:solidFill>
                  <a:srgbClr val="003300"/>
                </a:solidFill>
              </a:rPr>
              <a:t>1</a:t>
            </a:r>
            <a:r>
              <a:rPr lang="en-US" altLang="zh-CN" b="1" dirty="0">
                <a:solidFill>
                  <a:srgbClr val="003300"/>
                </a:solidFill>
              </a:rPr>
              <a:t>＋W</a:t>
            </a:r>
            <a:r>
              <a:rPr lang="en-US" altLang="zh-CN" b="1" baseline="-30000" dirty="0">
                <a:solidFill>
                  <a:srgbClr val="003300"/>
                </a:solidFill>
              </a:rPr>
              <a:t>2</a:t>
            </a:r>
            <a:r>
              <a:rPr lang="zh-CN" altLang="en-US" b="1" dirty="0">
                <a:solidFill>
                  <a:srgbClr val="003300"/>
                </a:solidFill>
              </a:rPr>
              <a:t>是子空间，被称为“和空间”。</a:t>
            </a:r>
          </a:p>
          <a:p>
            <a:pPr eaLnBrk="1" hangingPunct="1">
              <a:spcBef>
                <a:spcPct val="50000"/>
              </a:spcBef>
              <a:defRPr/>
            </a:pPr>
            <a:endParaRPr lang="zh-CN" altLang="en-US" dirty="0"/>
          </a:p>
        </p:txBody>
      </p:sp>
      <p:sp>
        <p:nvSpPr>
          <p:cNvPr id="26635" name="AutoShape 11">
            <a:extLst>
              <a:ext uri="{FF2B5EF4-FFF2-40B4-BE49-F238E27FC236}">
                <a16:creationId xmlns:a16="http://schemas.microsoft.com/office/drawing/2014/main" id="{9439E916-7495-2928-A701-D15C0EAF2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2755900"/>
            <a:ext cx="9159876" cy="673100"/>
          </a:xfrm>
          <a:prstGeom prst="wedgeEllipseCallout">
            <a:avLst>
              <a:gd name="adj1" fmla="val -30292"/>
              <a:gd name="adj2" fmla="val -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</a:rPr>
              <a:t>W</a:t>
            </a:r>
            <a:r>
              <a:rPr lang="en-US" altLang="zh-CN" sz="2400" b="1" baseline="-30000">
                <a:solidFill>
                  <a:schemeClr val="hlink"/>
                </a:solidFill>
              </a:rPr>
              <a:t>1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>
                <a:solidFill>
                  <a:schemeClr val="hlink"/>
                </a:solidFill>
              </a:rPr>
              <a:t>W</a:t>
            </a:r>
            <a:r>
              <a:rPr lang="en-US" altLang="zh-CN" sz="2400" b="1" baseline="-30000">
                <a:solidFill>
                  <a:schemeClr val="hlink"/>
                </a:solidFill>
              </a:rPr>
              <a:t>2</a:t>
            </a:r>
            <a:r>
              <a:rPr lang="zh-CN" altLang="en-US" sz="2400" b="1">
                <a:solidFill>
                  <a:schemeClr val="hlink"/>
                </a:solidFill>
              </a:rPr>
              <a:t>一般不是子空间，</a:t>
            </a:r>
            <a:r>
              <a:rPr lang="en-US" altLang="zh-CN" sz="2400" b="1">
                <a:solidFill>
                  <a:schemeClr val="hlink"/>
                </a:solidFill>
              </a:rPr>
              <a:t>W</a:t>
            </a:r>
            <a:r>
              <a:rPr lang="en-US" altLang="zh-CN" sz="2400" b="1" baseline="-30000">
                <a:solidFill>
                  <a:schemeClr val="hlink"/>
                </a:solidFill>
              </a:rPr>
              <a:t>1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>
                <a:solidFill>
                  <a:schemeClr val="hlink"/>
                </a:solidFill>
              </a:rPr>
              <a:t>W</a:t>
            </a:r>
            <a:r>
              <a:rPr lang="en-US" altLang="zh-CN" sz="2400" b="1" baseline="-30000">
                <a:solidFill>
                  <a:schemeClr val="hlink"/>
                </a:solidFill>
              </a:rPr>
              <a:t>2</a:t>
            </a:r>
            <a:r>
              <a:rPr lang="en-US" altLang="zh-CN" sz="2400" b="1">
                <a:solidFill>
                  <a:schemeClr val="hlink"/>
                </a:solidFill>
              </a:rPr>
              <a:t> 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>
                <a:solidFill>
                  <a:schemeClr val="hlink"/>
                </a:solidFill>
              </a:rPr>
              <a:t> W</a:t>
            </a:r>
            <a:r>
              <a:rPr lang="en-US" altLang="zh-CN" sz="2400" b="1" baseline="-30000">
                <a:solidFill>
                  <a:schemeClr val="hlink"/>
                </a:solidFill>
              </a:rPr>
              <a:t>1</a:t>
            </a:r>
            <a:r>
              <a:rPr lang="en-US" altLang="zh-CN" sz="2400" b="1">
                <a:solidFill>
                  <a:schemeClr val="hlink"/>
                </a:solidFill>
              </a:rPr>
              <a:t>＋W</a:t>
            </a:r>
            <a:r>
              <a:rPr lang="en-US" altLang="zh-CN" sz="2400" b="1" baseline="-30000">
                <a:solidFill>
                  <a:schemeClr val="hlink"/>
                </a:solidFill>
              </a:rPr>
              <a:t>2</a:t>
            </a:r>
            <a:r>
              <a:rPr lang="en-US" altLang="zh-CN" sz="2400" b="1">
                <a:solidFill>
                  <a:schemeClr val="hlink"/>
                </a:solidFill>
              </a:rPr>
              <a:t> </a:t>
            </a:r>
            <a:endParaRPr lang="zh-CN" altLang="en-US" sz="24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 autoUpdateAnimBg="0"/>
      <p:bldP spid="26635" grpId="0" animBg="1" autoUpdateAnimBg="0"/>
    </p:bldLst>
  </p:timing>
</p:sld>
</file>

<file path=ppt/theme/theme1.xml><?xml version="1.0" encoding="utf-8"?>
<a:theme xmlns:a="http://schemas.openxmlformats.org/drawingml/2006/main" name="Expedition">
  <a:themeElements>
    <a:clrScheme name="">
      <a:dk1>
        <a:srgbClr val="333300"/>
      </a:dk1>
      <a:lt1>
        <a:srgbClr val="FFFFFF"/>
      </a:lt1>
      <a:dk2>
        <a:srgbClr val="A10523"/>
      </a:dk2>
      <a:lt2>
        <a:srgbClr val="CC66FF"/>
      </a:lt2>
      <a:accent1>
        <a:srgbClr val="DFD6C3"/>
      </a:accent1>
      <a:accent2>
        <a:srgbClr val="D69B80"/>
      </a:accent2>
      <a:accent3>
        <a:srgbClr val="FFFFFF"/>
      </a:accent3>
      <a:accent4>
        <a:srgbClr val="2A2A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Expeditio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xpedition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Designs\Expedition.pot</Template>
  <TotalTime>1388</TotalTime>
  <Words>2430</Words>
  <Application>Microsoft Office PowerPoint</Application>
  <PresentationFormat>全屏显示(4:3)</PresentationFormat>
  <Paragraphs>219</Paragraphs>
  <Slides>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宋体</vt:lpstr>
      <vt:lpstr>Arial</vt:lpstr>
      <vt:lpstr>Times New Roman</vt:lpstr>
      <vt:lpstr>Wingdings</vt:lpstr>
      <vt:lpstr>Expedition</vt:lpstr>
      <vt:lpstr>Equation</vt:lpstr>
      <vt:lpstr>§1.1       五、 子空间 Subspace </vt:lpstr>
      <vt:lpstr>1、 子空间的概念</vt:lpstr>
      <vt:lpstr>1、 子空间的概念</vt:lpstr>
      <vt:lpstr>PowerPoint 演示文稿</vt:lpstr>
      <vt:lpstr>PowerPoint 演示文稿</vt:lpstr>
      <vt:lpstr>PowerPoint 演示文稿</vt:lpstr>
      <vt:lpstr>PowerPoint 演示文稿</vt:lpstr>
      <vt:lpstr>2、子空间的运算：“交空间”与“和空间” </vt:lpstr>
      <vt:lpstr>2、子空间的运算：“交空间”与“和空间” </vt:lpstr>
      <vt:lpstr>PowerPoint 演示文稿</vt:lpstr>
      <vt:lpstr>3 、维数公式 </vt:lpstr>
      <vt:lpstr>4 、子空间的直和（空间分解） </vt:lpstr>
      <vt:lpstr>PowerPoint 演示文稿</vt:lpstr>
      <vt:lpstr>PowerPoint 演示文稿</vt:lpstr>
      <vt:lpstr>1.2  内积空间 </vt:lpstr>
      <vt:lpstr>PowerPoint 演示文稿</vt:lpstr>
      <vt:lpstr>PowerPoint 演示文稿</vt:lpstr>
      <vt:lpstr>PowerPoint 演示文稿</vt:lpstr>
      <vt:lpstr>二、标准正交基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Xiong Haijun</cp:lastModifiedBy>
  <cp:revision>299</cp:revision>
  <cp:lastPrinted>1601-01-01T00:00:00Z</cp:lastPrinted>
  <dcterms:created xsi:type="dcterms:W3CDTF">2004-10-09T12:46:53Z</dcterms:created>
  <dcterms:modified xsi:type="dcterms:W3CDTF">2022-12-03T10:06:41Z</dcterms:modified>
</cp:coreProperties>
</file>