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86" r:id="rId4"/>
    <p:sldId id="259" r:id="rId5"/>
    <p:sldId id="276" r:id="rId6"/>
    <p:sldId id="260" r:id="rId7"/>
    <p:sldId id="261" r:id="rId8"/>
    <p:sldId id="278" r:id="rId9"/>
    <p:sldId id="283" r:id="rId10"/>
    <p:sldId id="277" r:id="rId11"/>
    <p:sldId id="262" r:id="rId12"/>
    <p:sldId id="263" r:id="rId13"/>
    <p:sldId id="285" r:id="rId14"/>
    <p:sldId id="264" r:id="rId15"/>
    <p:sldId id="265" r:id="rId16"/>
    <p:sldId id="266" r:id="rId17"/>
    <p:sldId id="284" r:id="rId18"/>
    <p:sldId id="267" r:id="rId19"/>
    <p:sldId id="269" r:id="rId20"/>
    <p:sldId id="282" r:id="rId21"/>
    <p:sldId id="25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A7525"/>
    <a:srgbClr val="4B9830"/>
    <a:srgbClr val="F0ECE4"/>
    <a:srgbClr val="00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21" autoAdjust="0"/>
  </p:normalViewPr>
  <p:slideViewPr>
    <p:cSldViewPr snapToGrid="0" showGuides="1">
      <p:cViewPr varScale="1">
        <p:scale>
          <a:sx n="114" d="100"/>
          <a:sy n="114" d="100"/>
        </p:scale>
        <p:origin x="1075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6D12959D-2680-2C67-B39C-A4C494AB660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" name="Picture 8" descr="Expbanna">
              <a:extLst>
                <a:ext uri="{FF2B5EF4-FFF2-40B4-BE49-F238E27FC236}">
                  <a16:creationId xmlns:a16="http://schemas.microsoft.com/office/drawing/2014/main" id="{6902BFD8-6419-FED3-5889-F88BB181D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 descr="EXPHORSA">
              <a:extLst>
                <a:ext uri="{FF2B5EF4-FFF2-40B4-BE49-F238E27FC236}">
                  <a16:creationId xmlns:a16="http://schemas.microsoft.com/office/drawing/2014/main" id="{7CBE788A-3DAC-F51B-9E03-F5DCF0E95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0" descr="EXPHORSA">
            <a:extLst>
              <a:ext uri="{FF2B5EF4-FFF2-40B4-BE49-F238E27FC236}">
                <a16:creationId xmlns:a16="http://schemas.microsoft.com/office/drawing/2014/main" id="{F85A164E-082F-F3F0-BCA2-0B50FA61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17FDBB-B186-D8A8-175A-38428F922B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BC8D76-500E-6827-4C12-EF031A9FB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DB49C49-D47A-E3E9-D981-B64E3F65C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Ctr="0"/>
          <a:lstStyle>
            <a:lvl1pPr>
              <a:defRPr/>
            </a:lvl1pPr>
          </a:lstStyle>
          <a:p>
            <a:fld id="{18C373C8-FB54-47AB-94E1-A581E048BC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80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4E9338-A8CB-D76D-92C9-B7FFF1028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82B7F6-4505-5B0B-B2CD-0337B6A41B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316C70-5DE6-7AD8-91DF-1499766BF9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0942F-1069-453C-B945-ABE9DE5868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56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3ED77D-C11C-8AB1-88E9-5DACA4E39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516736-7DF1-D618-E167-AE3156447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F3F25D-65D8-402C-CED9-FEF04C80D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15C68-9C03-4FB3-8DA1-7DB79500E1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17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208E5-A6FE-7406-2424-5E91925483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FCDC8-D209-80E6-F512-7915CF6D1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4F79E-A2DC-E301-661C-5CA651E23E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D821D-FC2D-473B-A048-A7F5DB7103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37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A48E61-8ECF-BC7A-A78D-FBD51E0C1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9F245D-06B2-267A-3508-A4779FCBE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4A3FFE-3DF4-349B-2794-2D29A4BD12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FE36-82A8-4190-A312-B99CBFD3E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7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284B7A-EF29-6F2B-F099-90BEF226B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D3496-FAD2-5302-2935-96E93165A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BB9A5E-62DE-C927-8FF7-219DAE3862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1522C-73AB-415A-B521-1B0B6C5DF1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84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792CA-3EFB-A440-2C5B-61B1B4BF00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1B190-5C55-531D-D207-38DFB063E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49258-4717-9500-BEE3-1515BC7A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D040A-631D-44CF-80E7-6833C28112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16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E58371-AFB8-9C54-CEF0-B5BE17C834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7C692B-822C-67BB-D1A9-C68B8D06C1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57E059-1344-7639-93C0-ED784421F5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CF37-EFB4-4C8B-8DA4-7F5A1AF84F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0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D40E27-8DDB-2F3F-2EFE-87A8928F4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8CF8E7-319B-A72E-23D4-D486B4159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D72631-F2D5-2B9B-86EE-F481D09C8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EC84-C58E-4FD3-AA18-A7EC96237C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79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0ADEE0E-EE09-94D5-B06D-5F902EA407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646345-4CB5-4598-75EF-CEB540537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CFC35D-1259-531F-2EA8-B6C2E6E35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88F0A-8818-43B0-8592-7C7A560E12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64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45022-B70D-98E9-EE0F-D783A3A17C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1A21A-4BFC-3851-B37C-37A965285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EAE60-A772-79B7-B2EC-A4614D1A9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E894A-1F87-4F7D-AA85-DD9E7DEC7D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0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831A7-CAF5-2836-5D0C-13D3D5EBF2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0A591-476C-0401-698C-B4C4C3960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ED444-3340-4D60-6387-DAC1A9DAD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9E48F-F89D-4D64-83F7-368A327FDA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8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banna">
            <a:extLst>
              <a:ext uri="{FF2B5EF4-FFF2-40B4-BE49-F238E27FC236}">
                <a16:creationId xmlns:a16="http://schemas.microsoft.com/office/drawing/2014/main" id="{9DAF997B-BD56-22B5-8DBA-1E3169EE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EA14EC60-388B-9021-5544-0297743C1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0D6638-5156-70FB-875A-65B35391BF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5D6BC18-FF33-DA33-587F-58C71CC20C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E241AE-9563-B756-9059-81B3ABE134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AB08DE1B-2378-4225-BA40-059DC605B72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31" name="Picture 7" descr="EXPHORSA">
            <a:extLst>
              <a:ext uri="{FF2B5EF4-FFF2-40B4-BE49-F238E27FC236}">
                <a16:creationId xmlns:a16="http://schemas.microsoft.com/office/drawing/2014/main" id="{5AAE4CCB-DC18-F6D8-0383-3C47BDAE2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ABB563A3-9DB9-4A6D-1A97-10E95A558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emf"/><Relationship Id="rId3" Type="http://schemas.openxmlformats.org/officeDocument/2006/relationships/image" Target="../media/image4.png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4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9.emf"/><Relationship Id="rId3" Type="http://schemas.openxmlformats.org/officeDocument/2006/relationships/image" Target="../media/image4.png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4.e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9.emf"/><Relationship Id="rId21" Type="http://schemas.openxmlformats.org/officeDocument/2006/relationships/image" Target="../media/image18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453C18-A5CE-2F7F-8C3C-1AB4C752C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8137525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.3  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线性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变换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函数，映射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63F7528-9189-B6BA-3465-ADE592FF0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7450" cy="53340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b="1" dirty="0">
                <a:solidFill>
                  <a:srgbClr val="CC6600"/>
                </a:solidFill>
              </a:rPr>
              <a:t>一、</a:t>
            </a:r>
            <a:r>
              <a:rPr lang="zh-CN" altLang="en-US" b="1" dirty="0">
                <a:solidFill>
                  <a:srgbClr val="CC6600"/>
                </a:solidFill>
                <a:ea typeface="楷体_GB2312" pitchFamily="49" charset="-122"/>
              </a:rPr>
              <a:t>线性变换的概念</a:t>
            </a:r>
            <a:endParaRPr lang="zh-CN" altLang="en-US" dirty="0">
              <a:solidFill>
                <a:srgbClr val="CC6600"/>
              </a:solidFill>
              <a:ea typeface="楷体_GB2312" pitchFamily="49" charset="-122"/>
            </a:endParaRPr>
          </a:p>
          <a:p>
            <a:pPr algn="just" eaLnBrk="1" hangingPunct="1"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1. </a:t>
            </a:r>
            <a:r>
              <a:rPr lang="zh-CN" altLang="en-US" b="1" dirty="0">
                <a:solidFill>
                  <a:srgbClr val="003300"/>
                </a:solidFill>
              </a:rPr>
              <a:t>定义 1.11  (</a:t>
            </a:r>
            <a:r>
              <a:rPr lang="en-US" altLang="zh-CN" b="1" dirty="0">
                <a:solidFill>
                  <a:srgbClr val="003300"/>
                </a:solidFill>
              </a:rPr>
              <a:t>P.19</a:t>
            </a:r>
            <a:r>
              <a:rPr lang="zh-CN" altLang="en-US" b="1" dirty="0">
                <a:solidFill>
                  <a:srgbClr val="003300"/>
                </a:solidFill>
              </a:rPr>
              <a:t>)  </a:t>
            </a:r>
            <a:r>
              <a:rPr lang="en-US" altLang="zh-CN" b="1" dirty="0" err="1">
                <a:solidFill>
                  <a:srgbClr val="0000FF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00FF"/>
                </a:solidFill>
              </a:rPr>
              <a:t>n</a:t>
            </a:r>
            <a:r>
              <a:rPr lang="en-US" altLang="zh-CN" b="1" dirty="0">
                <a:solidFill>
                  <a:srgbClr val="0000FF"/>
                </a:solidFill>
              </a:rPr>
              <a:t>(F)</a:t>
            </a:r>
            <a:r>
              <a:rPr lang="zh-CN" altLang="en-US" b="1" dirty="0">
                <a:solidFill>
                  <a:srgbClr val="0000FF"/>
                </a:solidFill>
              </a:rPr>
              <a:t>上的线性变换</a:t>
            </a:r>
            <a:r>
              <a:rPr lang="en-US" altLang="zh-CN" b="1" dirty="0">
                <a:solidFill>
                  <a:srgbClr val="0000FF"/>
                </a:solidFill>
              </a:rPr>
              <a:t>T</a:t>
            </a:r>
          </a:p>
          <a:p>
            <a:pPr algn="just" eaLnBrk="1" hangingPunct="1">
              <a:defRPr/>
            </a:pPr>
            <a:r>
              <a:rPr lang="zh-CN" altLang="en-US" b="1" dirty="0">
                <a:solidFill>
                  <a:srgbClr val="003300"/>
                </a:solidFill>
              </a:rPr>
              <a:t>要点：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  (</a:t>
            </a:r>
            <a:r>
              <a:rPr lang="en-US" altLang="zh-CN" b="1" dirty="0" err="1">
                <a:solidFill>
                  <a:srgbClr val="003300"/>
                </a:solidFill>
              </a:rPr>
              <a:t>i</a:t>
            </a:r>
            <a:r>
              <a:rPr lang="en-US" altLang="zh-CN" b="1" dirty="0">
                <a:solidFill>
                  <a:srgbClr val="003300"/>
                </a:solidFill>
              </a:rPr>
              <a:t>)  T</a:t>
            </a:r>
            <a:r>
              <a:rPr lang="zh-CN" altLang="en-US" b="1" dirty="0">
                <a:solidFill>
                  <a:srgbClr val="003300"/>
                </a:solidFill>
              </a:rPr>
              <a:t>是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</a:t>
            </a:r>
            <a:r>
              <a:rPr lang="zh-CN" altLang="en-US" b="1" dirty="0">
                <a:solidFill>
                  <a:srgbClr val="003300"/>
                </a:solidFill>
              </a:rPr>
              <a:t>上的</a:t>
            </a:r>
            <a:r>
              <a:rPr lang="zh-CN" altLang="en-US" b="1" dirty="0">
                <a:solidFill>
                  <a:srgbClr val="0000FF"/>
                </a:solidFill>
              </a:rPr>
              <a:t>变换</a:t>
            </a:r>
            <a:r>
              <a:rPr lang="zh-CN" altLang="en-US" b="1" dirty="0">
                <a:solidFill>
                  <a:srgbClr val="003300"/>
                </a:solidFill>
              </a:rPr>
              <a:t>：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                   </a:t>
            </a:r>
            <a:r>
              <a:rPr lang="en-US" altLang="zh-CN" b="1" dirty="0" err="1">
                <a:solidFill>
                  <a:srgbClr val="003300"/>
                </a:solidFill>
              </a:rPr>
              <a:t>T：V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 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(F),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 </a:t>
            </a:r>
            <a:r>
              <a:rPr lang="en-US" altLang="zh-CN" b="1" dirty="0">
                <a:solidFill>
                  <a:srgbClr val="003300"/>
                </a:solidFill>
              </a:rPr>
              <a:t> T(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rgbClr val="003300"/>
                </a:solidFill>
              </a:rPr>
              <a:t>)  (</a:t>
            </a:r>
            <a:r>
              <a:rPr lang="zh-CN" altLang="en-US" b="1" dirty="0"/>
              <a:t>象</a:t>
            </a:r>
            <a:r>
              <a:rPr lang="en-US" altLang="zh-CN" b="1" dirty="0">
                <a:solidFill>
                  <a:srgbClr val="003300"/>
                </a:solidFill>
              </a:rPr>
              <a:t>)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  (ii) T</a:t>
            </a:r>
            <a:r>
              <a:rPr lang="zh-CN" altLang="en-US" b="1" dirty="0">
                <a:solidFill>
                  <a:srgbClr val="003300"/>
                </a:solidFill>
              </a:rPr>
              <a:t>具有</a:t>
            </a:r>
            <a:r>
              <a:rPr lang="zh-CN" altLang="en-US" b="1" dirty="0">
                <a:solidFill>
                  <a:srgbClr val="0000FF"/>
                </a:solidFill>
              </a:rPr>
              <a:t>线性性</a:t>
            </a:r>
            <a:r>
              <a:rPr lang="zh-CN" altLang="en-US" b="1" dirty="0">
                <a:solidFill>
                  <a:srgbClr val="003300"/>
                </a:solidFill>
              </a:rPr>
              <a:t>：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                   T(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rgbClr val="003300"/>
                </a:solidFill>
              </a:rPr>
              <a:t>＋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) </a:t>
            </a:r>
            <a:r>
              <a:rPr lang="en-US" altLang="zh-CN" b="1" dirty="0">
                <a:solidFill>
                  <a:srgbClr val="003300"/>
                </a:solidFill>
              </a:rPr>
              <a:t>= T(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)</a:t>
            </a:r>
            <a:r>
              <a:rPr lang="en-US" altLang="zh-CN" b="1" dirty="0">
                <a:solidFill>
                  <a:srgbClr val="003300"/>
                </a:solidFill>
              </a:rPr>
              <a:t>＋T(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)</a:t>
            </a:r>
            <a:endParaRPr lang="en-US" altLang="zh-CN" b="1" dirty="0">
              <a:solidFill>
                <a:srgbClr val="003300"/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                   T(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rgbClr val="003300"/>
                </a:solidFill>
              </a:rPr>
              <a:t>) = </a:t>
            </a:r>
            <a:r>
              <a:rPr lang="en-US" altLang="zh-CN" b="1" i="1" dirty="0" err="1">
                <a:solidFill>
                  <a:srgbClr val="003300"/>
                </a:solidFill>
              </a:rPr>
              <a:t>k</a:t>
            </a:r>
            <a:r>
              <a:rPr lang="en-US" altLang="zh-CN" b="1" dirty="0" err="1">
                <a:solidFill>
                  <a:srgbClr val="003300"/>
                </a:solidFill>
              </a:rPr>
              <a:t>T</a:t>
            </a:r>
            <a:r>
              <a:rPr lang="en-US" altLang="zh-CN" b="1" dirty="0">
                <a:solidFill>
                  <a:srgbClr val="003300"/>
                </a:solidFill>
              </a:rPr>
              <a:t>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)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合二为一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：</a:t>
            </a:r>
            <a:r>
              <a:rPr lang="en-US" altLang="zh-CN" b="1" dirty="0">
                <a:solidFill>
                  <a:srgbClr val="003300"/>
                </a:solidFill>
              </a:rPr>
              <a:t>T(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baseline="-25000" dirty="0">
                <a:solidFill>
                  <a:srgbClr val="003300"/>
                </a:solidFill>
              </a:rPr>
              <a:t>1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3300"/>
                </a:solidFill>
              </a:rPr>
              <a:t>＋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baseline="-25000" dirty="0">
                <a:solidFill>
                  <a:srgbClr val="003300"/>
                </a:solidFill>
              </a:rPr>
              <a:t>2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) </a:t>
            </a:r>
            <a:r>
              <a:rPr lang="en-US" altLang="zh-CN" b="1" dirty="0">
                <a:solidFill>
                  <a:srgbClr val="003300"/>
                </a:solidFill>
              </a:rPr>
              <a:t>= 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baseline="-25000" dirty="0">
                <a:solidFill>
                  <a:srgbClr val="003300"/>
                </a:solidFill>
              </a:rPr>
              <a:t>1</a:t>
            </a:r>
            <a:r>
              <a:rPr lang="en-US" altLang="zh-CN" b="1" dirty="0">
                <a:solidFill>
                  <a:srgbClr val="003300"/>
                </a:solidFill>
              </a:rPr>
              <a:t>T(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)</a:t>
            </a:r>
            <a:r>
              <a:rPr lang="en-US" altLang="zh-CN" b="1" dirty="0">
                <a:solidFill>
                  <a:srgbClr val="003300"/>
                </a:solidFill>
              </a:rPr>
              <a:t>＋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baseline="-25000" dirty="0">
                <a:solidFill>
                  <a:srgbClr val="003300"/>
                </a:solidFill>
              </a:rPr>
              <a:t>2</a:t>
            </a:r>
            <a:r>
              <a:rPr lang="en-US" altLang="zh-CN" b="1" dirty="0">
                <a:solidFill>
                  <a:srgbClr val="003300"/>
                </a:solidFill>
              </a:rPr>
              <a:t>T(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)</a:t>
            </a:r>
            <a:endParaRPr lang="zh-CN" altLang="en-US" b="1" dirty="0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6181D8E7-99CA-A43C-46B8-55619D76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692150"/>
            <a:ext cx="5943600" cy="842963"/>
          </a:xfrm>
          <a:prstGeom prst="cloudCallout">
            <a:avLst>
              <a:gd name="adj1" fmla="val -64556"/>
              <a:gd name="adj2" fmla="val 40394"/>
            </a:avLst>
          </a:prstGeom>
          <a:solidFill>
            <a:srgbClr val="F0ECE4">
              <a:alpha val="50195"/>
            </a:srgbClr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</a:rPr>
              <a:t>从一般性的角度给出的定义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>
            <a:extLst>
              <a:ext uri="{FF2B5EF4-FFF2-40B4-BE49-F238E27FC236}">
                <a16:creationId xmlns:a16="http://schemas.microsoft.com/office/drawing/2014/main" id="{8784ADBA-0EFE-FCB1-3DF2-26BF3B618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41987" name="Rectangle 1027">
            <a:extLst>
              <a:ext uri="{FF2B5EF4-FFF2-40B4-BE49-F238E27FC236}">
                <a16:creationId xmlns:a16="http://schemas.microsoft.com/office/drawing/2014/main" id="{2F5942D2-4476-AD02-CE2D-76B8743D4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150225" cy="44116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b="1">
                <a:solidFill>
                  <a:srgbClr val="CC6600"/>
                </a:solidFill>
              </a:rPr>
              <a:t>2 线性变换运算的矩阵对应（</a:t>
            </a:r>
            <a:r>
              <a:rPr lang="en-US" altLang="zh-CN" b="1">
                <a:solidFill>
                  <a:srgbClr val="CC6600"/>
                </a:solidFill>
              </a:rPr>
              <a:t>Th1.13</a:t>
            </a:r>
            <a:r>
              <a:rPr lang="zh-CN" altLang="en-US" b="1">
                <a:solidFill>
                  <a:srgbClr val="CC6600"/>
                </a:solidFill>
              </a:rPr>
              <a:t>）：</a:t>
            </a:r>
          </a:p>
          <a:p>
            <a:pPr algn="just" eaLnBrk="1" hangingPunct="1">
              <a:lnSpc>
                <a:spcPct val="110000"/>
              </a:lnSpc>
              <a:buFontTx/>
              <a:buChar char="•"/>
            </a:pPr>
            <a:r>
              <a:rPr lang="zh-CN" altLang="en-US" b="1">
                <a:solidFill>
                  <a:srgbClr val="000000"/>
                </a:solidFill>
              </a:rPr>
              <a:t>设</a:t>
            </a:r>
            <a:r>
              <a:rPr lang="en-US" altLang="zh-CN" b="1">
                <a:solidFill>
                  <a:srgbClr val="000000"/>
                </a:solidFill>
              </a:rPr>
              <a:t>V</a:t>
            </a:r>
            <a:r>
              <a:rPr lang="en-US" altLang="zh-CN" b="1" i="1" baseline="-30000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(F)</a:t>
            </a:r>
            <a:r>
              <a:rPr lang="zh-CN" altLang="en-US" b="1">
                <a:solidFill>
                  <a:srgbClr val="000000"/>
                </a:solidFill>
              </a:rPr>
              <a:t>上的线性变换</a:t>
            </a:r>
            <a:r>
              <a:rPr lang="en-US" altLang="zh-CN" b="1">
                <a:solidFill>
                  <a:srgbClr val="000000"/>
                </a:solidFill>
              </a:rPr>
              <a:t>T</a:t>
            </a:r>
            <a:r>
              <a:rPr lang="en-US" altLang="zh-CN" b="1" baseline="-30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，T</a:t>
            </a:r>
            <a:r>
              <a:rPr lang="en-US" altLang="zh-CN" b="1" baseline="-30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，</a:t>
            </a:r>
            <a:r>
              <a:rPr lang="zh-CN" altLang="en-US" b="1">
                <a:solidFill>
                  <a:srgbClr val="000000"/>
                </a:solidFill>
              </a:rPr>
              <a:t>它们在同一组基下的矩阵：</a:t>
            </a:r>
            <a:r>
              <a:rPr lang="en-US" altLang="zh-CN" b="1">
                <a:solidFill>
                  <a:srgbClr val="000000"/>
                </a:solidFill>
              </a:rPr>
              <a:t>T</a:t>
            </a:r>
            <a:r>
              <a:rPr lang="en-US" altLang="zh-CN" b="1" baseline="-30000">
                <a:solidFill>
                  <a:srgbClr val="000000"/>
                </a:solidFill>
              </a:rPr>
              <a:t>1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 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en-US" altLang="zh-CN" b="1" baseline="-30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；T</a:t>
            </a:r>
            <a:r>
              <a:rPr lang="en-US" altLang="zh-CN" b="1" baseline="-30000">
                <a:solidFill>
                  <a:srgbClr val="000000"/>
                </a:solidFill>
              </a:rPr>
              <a:t>2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 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en-US" altLang="zh-CN" b="1" baseline="-30000">
                <a:solidFill>
                  <a:srgbClr val="000000"/>
                </a:solidFill>
              </a:rPr>
              <a:t>2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（i）  (T</a:t>
            </a:r>
            <a:r>
              <a:rPr lang="en-US" altLang="zh-CN" b="1" baseline="-30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＋T</a:t>
            </a:r>
            <a:r>
              <a:rPr lang="en-US" altLang="zh-CN" b="1" baseline="-30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) 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 </a:t>
            </a:r>
            <a:r>
              <a:rPr lang="en-US" altLang="zh-CN" b="1">
                <a:solidFill>
                  <a:srgbClr val="000000"/>
                </a:solidFill>
              </a:rPr>
              <a:t> (A</a:t>
            </a:r>
            <a:r>
              <a:rPr lang="en-US" altLang="zh-CN" b="1" baseline="-30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＋A</a:t>
            </a:r>
            <a:r>
              <a:rPr lang="en-US" altLang="zh-CN" b="1" baseline="-30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（ii）  (T</a:t>
            </a:r>
            <a:r>
              <a:rPr lang="en-US" altLang="zh-CN" b="1" baseline="-30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T</a:t>
            </a:r>
            <a:r>
              <a:rPr lang="en-US" altLang="zh-CN" b="1" baseline="-30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) 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</a:rPr>
              <a:t>  A</a:t>
            </a:r>
            <a:r>
              <a:rPr lang="en-US" altLang="zh-CN" b="1" baseline="-30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en-US" altLang="zh-CN" b="1" baseline="-30000">
                <a:solidFill>
                  <a:srgbClr val="000000"/>
                </a:solidFill>
              </a:rPr>
              <a:t>2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（iii）  (</a:t>
            </a:r>
            <a:r>
              <a:rPr lang="en-US" altLang="zh-CN" b="1" i="1">
                <a:solidFill>
                  <a:srgbClr val="000000"/>
                </a:solidFill>
              </a:rPr>
              <a:t>k</a:t>
            </a:r>
            <a:r>
              <a:rPr lang="en-US" altLang="zh-CN" b="1">
                <a:solidFill>
                  <a:srgbClr val="000000"/>
                </a:solidFill>
              </a:rPr>
              <a:t>T) 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</a:rPr>
              <a:t>  </a:t>
            </a:r>
            <a:r>
              <a:rPr lang="en-US" altLang="zh-CN" b="1" i="1">
                <a:solidFill>
                  <a:srgbClr val="000000"/>
                </a:solidFill>
              </a:rPr>
              <a:t>k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（iv）    T</a:t>
            </a:r>
            <a:r>
              <a:rPr lang="en-US" altLang="zh-CN" b="1" baseline="30000">
                <a:solidFill>
                  <a:srgbClr val="000000"/>
                </a:solidFill>
              </a:rPr>
              <a:t>－1</a:t>
            </a: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</a:rPr>
              <a:t>  A</a:t>
            </a:r>
            <a:r>
              <a:rPr lang="en-US" altLang="zh-CN" b="1" baseline="30000">
                <a:solidFill>
                  <a:srgbClr val="000000"/>
                </a:solidFill>
              </a:rPr>
              <a:t>－1</a:t>
            </a:r>
            <a:endParaRPr lang="zh-CN" altLang="en-US" b="1" baseline="30000">
              <a:solidFill>
                <a:srgbClr val="000000"/>
              </a:solidFill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5662C9A-0E8F-401A-A622-A7392E66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5322888"/>
            <a:ext cx="7558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(i), (iii)</a:t>
            </a:r>
            <a:r>
              <a:rPr lang="zh-CN" altLang="en-US" sz="3200" b="1">
                <a:solidFill>
                  <a:srgbClr val="000000"/>
                </a:solidFill>
              </a:rPr>
              <a:t>合并：</a:t>
            </a:r>
            <a:r>
              <a:rPr lang="en-US" altLang="zh-CN" sz="3200" b="1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</a:rPr>
              <a:t>k</a:t>
            </a:r>
            <a:r>
              <a:rPr lang="en-US" altLang="zh-CN" sz="3200" b="1" baseline="-25000">
                <a:solidFill>
                  <a:srgbClr val="000000"/>
                </a:solidFill>
              </a:rPr>
              <a:t>1</a:t>
            </a:r>
            <a:r>
              <a:rPr lang="en-US" altLang="zh-CN" sz="3200" b="1">
                <a:solidFill>
                  <a:srgbClr val="000000"/>
                </a:solidFill>
              </a:rPr>
              <a:t>T</a:t>
            </a:r>
            <a:r>
              <a:rPr lang="en-US" altLang="zh-CN" sz="3200" b="1" baseline="-25000">
                <a:solidFill>
                  <a:srgbClr val="000000"/>
                </a:solidFill>
              </a:rPr>
              <a:t>1</a:t>
            </a:r>
            <a:r>
              <a:rPr lang="en-US" altLang="zh-CN" sz="3200" b="1">
                <a:solidFill>
                  <a:srgbClr val="000000"/>
                </a:solidFill>
              </a:rPr>
              <a:t>＋</a:t>
            </a:r>
            <a:r>
              <a:rPr lang="en-US" altLang="zh-CN" sz="3200" b="1" i="1">
                <a:solidFill>
                  <a:srgbClr val="000000"/>
                </a:solidFill>
              </a:rPr>
              <a:t>k</a:t>
            </a:r>
            <a:r>
              <a:rPr lang="en-US" altLang="zh-CN" sz="3200" b="1" baseline="-25000">
                <a:solidFill>
                  <a:srgbClr val="000000"/>
                </a:solidFill>
              </a:rPr>
              <a:t>2</a:t>
            </a:r>
            <a:r>
              <a:rPr lang="en-US" altLang="zh-CN" sz="3200" b="1">
                <a:solidFill>
                  <a:srgbClr val="000000"/>
                </a:solidFill>
              </a:rPr>
              <a:t>T</a:t>
            </a:r>
            <a:r>
              <a:rPr lang="en-US" altLang="zh-CN" sz="3200" b="1" baseline="-25000">
                <a:solidFill>
                  <a:srgbClr val="000000"/>
                </a:solidFill>
              </a:rPr>
              <a:t>2</a:t>
            </a:r>
            <a:r>
              <a:rPr lang="en-US" altLang="zh-CN" sz="3200" b="1">
                <a:solidFill>
                  <a:srgbClr val="000000"/>
                </a:solidFill>
              </a:rPr>
              <a:t>) </a:t>
            </a:r>
            <a:r>
              <a:rPr lang="en-US" altLang="zh-CN" sz="3200" b="1">
                <a:solidFill>
                  <a:srgbClr val="000000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3200" b="1">
                <a:solidFill>
                  <a:srgbClr val="000000"/>
                </a:solidFill>
              </a:rPr>
              <a:t> (</a:t>
            </a:r>
            <a:r>
              <a:rPr lang="en-US" altLang="zh-CN" sz="3200" b="1" i="1">
                <a:solidFill>
                  <a:srgbClr val="000000"/>
                </a:solidFill>
              </a:rPr>
              <a:t>k</a:t>
            </a:r>
            <a:r>
              <a:rPr lang="en-US" altLang="zh-CN" sz="3200" b="1" baseline="-25000">
                <a:solidFill>
                  <a:srgbClr val="000000"/>
                </a:solidFill>
              </a:rPr>
              <a:t>1</a:t>
            </a:r>
            <a:r>
              <a:rPr lang="en-US" altLang="zh-CN" sz="3200" b="1">
                <a:solidFill>
                  <a:srgbClr val="000000"/>
                </a:solidFill>
              </a:rPr>
              <a:t>A</a:t>
            </a:r>
            <a:r>
              <a:rPr lang="en-US" altLang="zh-CN" sz="3200" b="1" baseline="-25000">
                <a:solidFill>
                  <a:srgbClr val="000000"/>
                </a:solidFill>
              </a:rPr>
              <a:t>1</a:t>
            </a:r>
            <a:r>
              <a:rPr lang="en-US" altLang="zh-CN" sz="3200" b="1">
                <a:solidFill>
                  <a:srgbClr val="000000"/>
                </a:solidFill>
              </a:rPr>
              <a:t>＋</a:t>
            </a:r>
            <a:r>
              <a:rPr lang="en-US" altLang="zh-CN" sz="3200" b="1" i="1">
                <a:solidFill>
                  <a:srgbClr val="000000"/>
                </a:solidFill>
              </a:rPr>
              <a:t>k</a:t>
            </a:r>
            <a:r>
              <a:rPr lang="en-US" altLang="zh-CN" sz="3200" b="1" baseline="-25000">
                <a:solidFill>
                  <a:srgbClr val="000000"/>
                </a:solidFill>
              </a:rPr>
              <a:t>2</a:t>
            </a:r>
            <a:r>
              <a:rPr lang="en-US" altLang="zh-CN" sz="3200" b="1">
                <a:solidFill>
                  <a:srgbClr val="000000"/>
                </a:solidFill>
              </a:rPr>
              <a:t>A</a:t>
            </a:r>
            <a:r>
              <a:rPr lang="en-US" altLang="zh-CN" sz="3200" b="1" baseline="-25000">
                <a:solidFill>
                  <a:srgbClr val="000000"/>
                </a:solidFill>
              </a:rPr>
              <a:t>2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endParaRPr lang="zh-CN" altLang="en-US" sz="3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  <p:bldP spid="163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B4B44413-83E4-816E-AB46-2800AF24A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47650"/>
            <a:ext cx="8763000" cy="38100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b="1">
                <a:solidFill>
                  <a:srgbClr val="CC6600"/>
                </a:solidFill>
              </a:rPr>
              <a:t>3 不同基下的变换矩阵</a:t>
            </a:r>
            <a:endParaRPr lang="zh-CN" altLang="en-US">
              <a:solidFill>
                <a:srgbClr val="CC6600"/>
              </a:solidFill>
            </a:endParaRPr>
          </a:p>
          <a:p>
            <a:pPr algn="just" eaLnBrk="1" hangingPunct="1">
              <a:defRPr/>
            </a:pPr>
            <a:r>
              <a:rPr lang="zh-CN" altLang="en-US" b="1">
                <a:solidFill>
                  <a:srgbClr val="000000"/>
                </a:solidFill>
              </a:rPr>
              <a:t>两组基</a:t>
            </a:r>
            <a:r>
              <a:rPr lang="zh-CN" altLang="en-US" sz="2800" b="1">
                <a:solidFill>
                  <a:srgbClr val="000000"/>
                </a:solidFill>
              </a:rPr>
              <a:t>：{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baseline="-30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baseline="-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，…,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30000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</a:rPr>
              <a:t> }，{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30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，…,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i="1" baseline="-30000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</a:rPr>
              <a:t> }，</a:t>
            </a:r>
            <a:endParaRPr lang="en-US" altLang="zh-CN" sz="2800"/>
          </a:p>
          <a:p>
            <a:pPr algn="just" eaLnBrk="1" hangingPunct="1">
              <a:buFontTx/>
              <a:buNone/>
              <a:defRPr/>
            </a:pPr>
            <a:r>
              <a:rPr lang="en-US" altLang="zh-CN" b="1">
                <a:solidFill>
                  <a:srgbClr val="000000"/>
                </a:solidFill>
              </a:rPr>
              <a:t>        (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-30000">
                <a:solidFill>
                  <a:srgbClr val="000000"/>
                </a:solidFill>
              </a:rPr>
              <a:t>1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-30000">
                <a:solidFill>
                  <a:srgbClr val="000000"/>
                </a:solidFill>
              </a:rPr>
              <a:t>2 </a:t>
            </a:r>
            <a:r>
              <a:rPr lang="en-US" altLang="zh-CN" b="1">
                <a:solidFill>
                  <a:srgbClr val="000000"/>
                </a:solidFill>
              </a:rPr>
              <a:t>…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i="1" baseline="-30000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) = (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>
                <a:solidFill>
                  <a:srgbClr val="000000"/>
                </a:solidFill>
              </a:rPr>
              <a:t>1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>
                <a:solidFill>
                  <a:srgbClr val="000000"/>
                </a:solidFill>
              </a:rPr>
              <a:t>2 </a:t>
            </a:r>
            <a:r>
              <a:rPr lang="en-US" altLang="zh-CN" b="1">
                <a:solidFill>
                  <a:srgbClr val="000000"/>
                </a:solidFill>
              </a:rPr>
              <a:t>…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)C</a:t>
            </a:r>
            <a:endParaRPr lang="en-US" altLang="zh-CN"/>
          </a:p>
          <a:p>
            <a:pPr algn="just" eaLnBrk="1" hangingPunct="1">
              <a:defRPr/>
            </a:pPr>
            <a:r>
              <a:rPr lang="en-US" altLang="zh-CN" b="1">
                <a:solidFill>
                  <a:srgbClr val="000000"/>
                </a:solidFill>
              </a:rPr>
              <a:t> T(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>
                <a:solidFill>
                  <a:srgbClr val="000000"/>
                </a:solidFill>
              </a:rPr>
              <a:t>1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>
                <a:solidFill>
                  <a:srgbClr val="000000"/>
                </a:solidFill>
              </a:rPr>
              <a:t>2 </a:t>
            </a:r>
            <a:r>
              <a:rPr lang="en-US" altLang="zh-CN" b="1">
                <a:solidFill>
                  <a:srgbClr val="000000"/>
                </a:solidFill>
              </a:rPr>
              <a:t>…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) = (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>
                <a:solidFill>
                  <a:srgbClr val="000000"/>
                </a:solidFill>
              </a:rPr>
              <a:t>1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…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)A</a:t>
            </a:r>
            <a:endParaRPr lang="en-US" altLang="zh-CN"/>
          </a:p>
          <a:p>
            <a:pPr algn="just" eaLnBrk="1" hangingPunct="1">
              <a:defRPr/>
            </a:pPr>
            <a:r>
              <a:rPr lang="en-US" altLang="zh-CN" b="1">
                <a:solidFill>
                  <a:srgbClr val="000000"/>
                </a:solidFill>
              </a:rPr>
              <a:t> T(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-30000">
                <a:solidFill>
                  <a:srgbClr val="000000"/>
                </a:solidFill>
              </a:rPr>
              <a:t>1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-30000">
                <a:solidFill>
                  <a:srgbClr val="000000"/>
                </a:solidFill>
              </a:rPr>
              <a:t>2 </a:t>
            </a:r>
            <a:r>
              <a:rPr lang="en-US" altLang="zh-CN" b="1">
                <a:solidFill>
                  <a:srgbClr val="000000"/>
                </a:solidFill>
              </a:rPr>
              <a:t>…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i="1" baseline="-30000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) = (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-30000">
                <a:solidFill>
                  <a:srgbClr val="000000"/>
                </a:solidFill>
              </a:rPr>
              <a:t>1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-30000">
                <a:solidFill>
                  <a:srgbClr val="000000"/>
                </a:solidFill>
              </a:rPr>
              <a:t>2 </a:t>
            </a:r>
            <a:r>
              <a:rPr lang="en-US" altLang="zh-CN" b="1">
                <a:solidFill>
                  <a:srgbClr val="000000"/>
                </a:solidFill>
              </a:rPr>
              <a:t>…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i="1" baseline="-30000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)B</a:t>
            </a:r>
            <a:endParaRPr lang="en-US" altLang="zh-CN"/>
          </a:p>
          <a:p>
            <a:pPr algn="just" eaLnBrk="1" hangingPunct="1">
              <a:buFontTx/>
              <a:buNone/>
              <a:defRPr/>
            </a:pP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  </a:t>
            </a:r>
            <a:r>
              <a:rPr lang="en-US" altLang="zh-CN" sz="2000">
                <a:solidFill>
                  <a:srgbClr val="000000"/>
                </a:solidFill>
                <a:cs typeface="Times New Roman" panose="02020603050405020304" pitchFamily="18" charset="0"/>
              </a:rPr>
              <a:t>     </a:t>
            </a:r>
            <a:endParaRPr lang="zh-CN" altLang="en-US" sz="2000"/>
          </a:p>
        </p:txBody>
      </p:sp>
      <p:sp>
        <p:nvSpPr>
          <p:cNvPr id="26628" name="AutoShape 4">
            <a:extLst>
              <a:ext uri="{FF2B5EF4-FFF2-40B4-BE49-F238E27FC236}">
                <a16:creationId xmlns:a16="http://schemas.microsoft.com/office/drawing/2014/main" id="{05D74588-43BB-D30B-7765-A1CEB41D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0995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F72BF4BF-772D-7B0A-6458-C23685ABE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914775"/>
            <a:ext cx="8220075" cy="519113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Th1.14 </a:t>
            </a:r>
            <a:r>
              <a:rPr lang="zh-CN" altLang="en-US" sz="2800" b="1">
                <a:solidFill>
                  <a:schemeClr val="bg1"/>
                </a:solidFill>
              </a:rPr>
              <a:t>同一个线性变换在不同基下的矩阵是相似的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B343203D-6EC1-3781-1EE3-9EE03127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22625"/>
            <a:ext cx="2727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B=C</a:t>
            </a:r>
            <a:r>
              <a:rPr lang="en-US" altLang="zh-CN" b="1" baseline="30000">
                <a:solidFill>
                  <a:srgbClr val="000000"/>
                </a:solidFill>
              </a:rPr>
              <a:t>－1</a:t>
            </a:r>
            <a:r>
              <a:rPr lang="en-US" altLang="zh-CN" b="1">
                <a:solidFill>
                  <a:srgbClr val="000000"/>
                </a:solidFill>
              </a:rPr>
              <a:t>AC</a:t>
            </a:r>
          </a:p>
        </p:txBody>
      </p:sp>
      <p:graphicFrame>
        <p:nvGraphicFramePr>
          <p:cNvPr id="17419" name="Object 2049">
            <a:extLst>
              <a:ext uri="{FF2B5EF4-FFF2-40B4-BE49-F238E27FC236}">
                <a16:creationId xmlns:a16="http://schemas.microsoft.com/office/drawing/2014/main" id="{1BFBAC7B-BC4B-69ED-DA12-812F8444C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7163" y="0"/>
          <a:ext cx="39068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297" imgH="285711" progId="Equation.DSMT4">
                  <p:embed/>
                </p:oleObj>
              </mc:Choice>
              <mc:Fallback>
                <p:oleObj name="Equation" r:id="rId4" imgW="1676297" imgH="285711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0"/>
                        <a:ext cx="39068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2049">
            <a:extLst>
              <a:ext uri="{FF2B5EF4-FFF2-40B4-BE49-F238E27FC236}">
                <a16:creationId xmlns:a16="http://schemas.microsoft.com/office/drawing/2014/main" id="{CCD5FCA4-549D-BBEC-1153-A3174EA38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1263" y="4530725"/>
          <a:ext cx="60515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9972" imgH="218946" progId="Equation.DSMT4">
                  <p:embed/>
                </p:oleObj>
              </mc:Choice>
              <mc:Fallback>
                <p:oleObj name="Equation" r:id="rId6" imgW="2609972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530725"/>
                        <a:ext cx="60515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2049">
            <a:extLst>
              <a:ext uri="{FF2B5EF4-FFF2-40B4-BE49-F238E27FC236}">
                <a16:creationId xmlns:a16="http://schemas.microsoft.com/office/drawing/2014/main" id="{131C56B4-4A97-1835-B87C-B417E1C14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3813" y="5005388"/>
          <a:ext cx="59340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764" imgH="218946" progId="Equation.DSMT4">
                  <p:embed/>
                </p:oleObj>
              </mc:Choice>
              <mc:Fallback>
                <p:oleObj name="Equation" r:id="rId8" imgW="2552764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005388"/>
                        <a:ext cx="59340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2049">
            <a:extLst>
              <a:ext uri="{FF2B5EF4-FFF2-40B4-BE49-F238E27FC236}">
                <a16:creationId xmlns:a16="http://schemas.microsoft.com/office/drawing/2014/main" id="{4AE33270-46FC-ACC4-3609-A555C4B07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938" y="5472113"/>
          <a:ext cx="83137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81426" imgH="218946" progId="Equation.DSMT4">
                  <p:embed/>
                </p:oleObj>
              </mc:Choice>
              <mc:Fallback>
                <p:oleObj name="Equation" r:id="rId10" imgW="3581426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472113"/>
                        <a:ext cx="83137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2049">
            <a:extLst>
              <a:ext uri="{FF2B5EF4-FFF2-40B4-BE49-F238E27FC236}">
                <a16:creationId xmlns:a16="http://schemas.microsoft.com/office/drawing/2014/main" id="{0E1E3910-8B7E-1D65-744B-4351803C5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" y="5926138"/>
          <a:ext cx="86074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14731" imgH="228677" progId="Equation.DSMT4">
                  <p:embed/>
                </p:oleObj>
              </mc:Choice>
              <mc:Fallback>
                <p:oleObj name="Equation" r:id="rId12" imgW="3714731" imgH="228677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5926138"/>
                        <a:ext cx="86074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  <p:bldP spid="26628" grpId="0" animBg="1"/>
      <p:bldP spid="26629" grpId="0" animBg="1" autoUpdateAnimBg="0"/>
      <p:bldP spid="2663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52E27D71-5AC7-F7E3-1C60-5FBED5BC6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2782888"/>
            <a:ext cx="8382000" cy="3529012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1">
                <a:solidFill>
                  <a:srgbClr val="CC6600"/>
                </a:solidFill>
              </a:rPr>
              <a:t>例</a:t>
            </a:r>
            <a:r>
              <a:rPr lang="en-US" altLang="zh-CN" b="1">
                <a:solidFill>
                  <a:srgbClr val="CC6600"/>
                </a:solidFill>
              </a:rPr>
              <a:t>29(P24)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  </a:t>
            </a:r>
            <a:r>
              <a:rPr lang="zh-CN" altLang="en-US" b="1">
                <a:solidFill>
                  <a:srgbClr val="000000"/>
                </a:solidFill>
              </a:rPr>
              <a:t>设单位向量 </a:t>
            </a:r>
            <a:r>
              <a:rPr lang="en-US" altLang="zh-CN" b="1" i="1">
                <a:solidFill>
                  <a:srgbClr val="000000"/>
                </a:solidFill>
              </a:rPr>
              <a:t>u </a:t>
            </a:r>
            <a:r>
              <a:rPr lang="en-US" altLang="zh-CN" b="1">
                <a:solidFill>
                  <a:srgbClr val="000000"/>
                </a:solidFill>
              </a:rPr>
              <a:t>=（2/3,  –2/3,  –1/3），</a:t>
            </a:r>
            <a:r>
              <a:rPr lang="zh-CN" altLang="en-US" b="1">
                <a:solidFill>
                  <a:srgbClr val="000000"/>
                </a:solidFill>
              </a:rPr>
              <a:t>给定</a:t>
            </a:r>
            <a:r>
              <a:rPr lang="en-US" altLang="zh-CN" b="1">
                <a:solidFill>
                  <a:srgbClr val="000000"/>
                </a:solidFill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</a:rPr>
              <a:t>3</a:t>
            </a:r>
            <a:r>
              <a:rPr lang="zh-CN" altLang="en-US" b="1">
                <a:solidFill>
                  <a:srgbClr val="000000"/>
                </a:solidFill>
              </a:rPr>
              <a:t>上的线性变换 </a:t>
            </a:r>
            <a:r>
              <a:rPr lang="en-US" altLang="zh-CN" b="1">
                <a:solidFill>
                  <a:srgbClr val="000000"/>
                </a:solidFill>
              </a:rPr>
              <a:t>P(</a:t>
            </a:r>
            <a:r>
              <a:rPr lang="en-US" altLang="zh-CN" b="1" i="1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</a:rPr>
              <a:t>) = </a:t>
            </a:r>
            <a:r>
              <a:rPr lang="en-US" altLang="zh-CN" b="1" i="1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</a:rPr>
              <a:t> – (</a:t>
            </a:r>
            <a:r>
              <a:rPr lang="en-US" altLang="zh-CN" b="1" i="1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</a:rPr>
              <a:t>, 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>
                <a:solidFill>
                  <a:srgbClr val="000000"/>
                </a:solidFill>
              </a:rPr>
              <a:t>，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>
                <a:solidFill>
                  <a:srgbClr val="000000"/>
                </a:solidFill>
              </a:rPr>
              <a:t>求</a:t>
            </a:r>
            <a:r>
              <a:rPr lang="en-US" altLang="zh-CN" b="1">
                <a:solidFill>
                  <a:srgbClr val="000000"/>
                </a:solidFill>
              </a:rPr>
              <a:t>P</a:t>
            </a:r>
            <a:r>
              <a:rPr lang="zh-CN" altLang="en-US" b="1">
                <a:solidFill>
                  <a:srgbClr val="000000"/>
                </a:solidFill>
              </a:rPr>
              <a:t>在自然基{</a:t>
            </a:r>
            <a:r>
              <a:rPr lang="en-US" altLang="zh-CN" b="1" i="1">
                <a:solidFill>
                  <a:srgbClr val="000000"/>
                </a:solidFill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，</a:t>
            </a:r>
            <a:r>
              <a:rPr lang="en-US" altLang="zh-CN" b="1" i="1">
                <a:solidFill>
                  <a:srgbClr val="000000"/>
                </a:solidFill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，</a:t>
            </a:r>
            <a:r>
              <a:rPr lang="en-US" altLang="zh-CN" b="1" i="1">
                <a:solidFill>
                  <a:srgbClr val="000000"/>
                </a:solidFill>
              </a:rPr>
              <a:t>e</a:t>
            </a:r>
            <a:r>
              <a:rPr lang="en-US" altLang="zh-CN" b="1" baseline="-25000">
                <a:solidFill>
                  <a:srgbClr val="000000"/>
                </a:solidFill>
              </a:rPr>
              <a:t>3</a:t>
            </a:r>
            <a:r>
              <a:rPr lang="en-US" altLang="zh-CN" b="1">
                <a:solidFill>
                  <a:srgbClr val="000000"/>
                </a:solidFill>
              </a:rPr>
              <a:t>}</a:t>
            </a:r>
            <a:r>
              <a:rPr lang="zh-CN" altLang="en-US" b="1">
                <a:solidFill>
                  <a:srgbClr val="000000"/>
                </a:solidFill>
              </a:rPr>
              <a:t>下的变换矩阵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zh-CN" altLang="en-US" b="1">
                <a:solidFill>
                  <a:srgbClr val="000000"/>
                </a:solidFill>
              </a:rPr>
              <a:t>。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>
                <a:solidFill>
                  <a:srgbClr val="000000"/>
                </a:solidFill>
              </a:rPr>
              <a:t>求</a:t>
            </a:r>
            <a:r>
              <a:rPr lang="en-US" altLang="zh-CN" b="1">
                <a:solidFill>
                  <a:srgbClr val="000000"/>
                </a:solidFill>
              </a:rPr>
              <a:t>P</a:t>
            </a:r>
            <a:r>
              <a:rPr lang="zh-CN" altLang="en-US" b="1">
                <a:solidFill>
                  <a:srgbClr val="000000"/>
                </a:solidFill>
              </a:rPr>
              <a:t>在标准正交基{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，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，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3</a:t>
            </a:r>
            <a:r>
              <a:rPr lang="en-US" altLang="zh-CN" b="1">
                <a:solidFill>
                  <a:srgbClr val="000000"/>
                </a:solidFill>
              </a:rPr>
              <a:t>}</a:t>
            </a:r>
            <a:r>
              <a:rPr lang="zh-CN" altLang="en-US" b="1">
                <a:solidFill>
                  <a:srgbClr val="000000"/>
                </a:solidFill>
              </a:rPr>
              <a:t>下的变换矩阵</a:t>
            </a:r>
            <a:r>
              <a:rPr lang="en-US" altLang="zh-CN" b="1">
                <a:solidFill>
                  <a:srgbClr val="000000"/>
                </a:solidFill>
              </a:rPr>
              <a:t>B</a:t>
            </a:r>
            <a:r>
              <a:rPr lang="zh-CN" altLang="en-US" b="1">
                <a:solidFill>
                  <a:srgbClr val="000000"/>
                </a:solidFill>
              </a:rPr>
              <a:t>。（</a:t>
            </a:r>
            <a:r>
              <a:rPr lang="zh-CN" altLang="en-US" b="1">
                <a:solidFill>
                  <a:srgbClr val="0000FF"/>
                </a:solidFill>
              </a:rPr>
              <a:t>直接按定义；或同前利用</a:t>
            </a:r>
            <a:r>
              <a:rPr lang="en-US" altLang="zh-CN" b="1">
                <a:solidFill>
                  <a:srgbClr val="0000FF"/>
                </a:solidFill>
              </a:rPr>
              <a:t>Th1.14</a:t>
            </a:r>
            <a:r>
              <a:rPr lang="zh-CN" altLang="en-US" b="1">
                <a:solidFill>
                  <a:srgbClr val="000000"/>
                </a:solidFill>
              </a:rPr>
              <a:t>）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14339" name="Rectangle 11">
            <a:extLst>
              <a:ext uri="{FF2B5EF4-FFF2-40B4-BE49-F238E27FC236}">
                <a16:creationId xmlns:a16="http://schemas.microsoft.com/office/drawing/2014/main" id="{D011CEAB-5D87-F443-1E52-8C407F1C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336550"/>
            <a:ext cx="85280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CC6600"/>
                </a:solidFill>
              </a:rPr>
              <a:t>例2</a:t>
            </a:r>
            <a:r>
              <a:rPr lang="en-US" altLang="zh-CN" b="1" dirty="0">
                <a:solidFill>
                  <a:srgbClr val="CC6600"/>
                </a:solidFill>
              </a:rPr>
              <a:t>8(P23) </a:t>
            </a:r>
            <a:r>
              <a:rPr lang="zh-CN" altLang="en-US" b="1" dirty="0">
                <a:solidFill>
                  <a:srgbClr val="000000"/>
                </a:solidFill>
              </a:rPr>
              <a:t>给定</a:t>
            </a:r>
            <a:r>
              <a:rPr lang="en-US" altLang="zh-CN" b="1" dirty="0">
                <a:solidFill>
                  <a:srgbClr val="000000"/>
                </a:solidFill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上的线性变换 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T((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b="1" i="1" dirty="0">
                <a:solidFill>
                  <a:srgbClr val="000000"/>
                </a:solidFill>
              </a:rPr>
              <a:t>, 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i="1" dirty="0">
                <a:solidFill>
                  <a:srgbClr val="000000"/>
                </a:solidFill>
              </a:rPr>
              <a:t>, x</a:t>
            </a:r>
            <a:r>
              <a:rPr lang="en-US" altLang="zh-CN" b="1" baseline="-25000" dirty="0">
                <a:solidFill>
                  <a:srgbClr val="000000"/>
                </a:solidFill>
              </a:rPr>
              <a:t>3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r>
              <a:rPr lang="en-US" altLang="zh-CN" b="1" baseline="30000" dirty="0">
                <a:solidFill>
                  <a:srgbClr val="000000"/>
                </a:solidFill>
              </a:rPr>
              <a:t>T</a:t>
            </a:r>
            <a:r>
              <a:rPr lang="en-US" altLang="zh-CN" b="1" dirty="0">
                <a:solidFill>
                  <a:srgbClr val="000000"/>
                </a:solidFill>
              </a:rPr>
              <a:t>) = (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</a:rPr>
              <a:t>+2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+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3</a:t>
            </a:r>
            <a:r>
              <a:rPr lang="en-US" altLang="zh-CN" b="1" i="1" dirty="0">
                <a:solidFill>
                  <a:srgbClr val="000000"/>
                </a:solidFill>
              </a:rPr>
              <a:t>, x</a:t>
            </a:r>
            <a:r>
              <a:rPr lang="en-US" altLang="zh-CN" b="1" baseline="-25000" dirty="0">
                <a:solidFill>
                  <a:srgbClr val="000000"/>
                </a:solidFill>
              </a:rPr>
              <a:t>2 </a:t>
            </a:r>
            <a:r>
              <a:rPr lang="en-US" altLang="zh-CN" sz="2400" b="1" dirty="0">
                <a:solidFill>
                  <a:srgbClr val="000000"/>
                </a:solidFill>
              </a:rPr>
              <a:t>–</a:t>
            </a:r>
            <a:r>
              <a:rPr lang="en-US" altLang="zh-CN" sz="2400" dirty="0"/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3</a:t>
            </a:r>
            <a:r>
              <a:rPr lang="en-US" altLang="zh-CN" b="1" i="1" dirty="0">
                <a:solidFill>
                  <a:srgbClr val="000000"/>
                </a:solidFill>
              </a:rPr>
              <a:t>, x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b="1" i="1" dirty="0">
                <a:solidFill>
                  <a:srgbClr val="000000"/>
                </a:solidFill>
              </a:rPr>
              <a:t>+x</a:t>
            </a:r>
            <a:r>
              <a:rPr lang="en-US" altLang="zh-CN" b="1" baseline="-25000" dirty="0">
                <a:solidFill>
                  <a:srgbClr val="000000"/>
                </a:solidFill>
              </a:rPr>
              <a:t>3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r>
              <a:rPr lang="en-US" altLang="zh-CN" b="1" baseline="30000" dirty="0">
                <a:solidFill>
                  <a:srgbClr val="000000"/>
                </a:solidFill>
              </a:rPr>
              <a:t>T</a:t>
            </a:r>
            <a:r>
              <a:rPr lang="en-US" altLang="zh-CN" b="1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求</a:t>
            </a:r>
            <a:r>
              <a:rPr lang="en-US" altLang="zh-CN" b="1" dirty="0">
                <a:solidFill>
                  <a:srgbClr val="000000"/>
                </a:solidFill>
              </a:rPr>
              <a:t>T</a:t>
            </a:r>
            <a:r>
              <a:rPr lang="zh-CN" altLang="en-US" b="1" dirty="0">
                <a:solidFill>
                  <a:srgbClr val="000000"/>
                </a:solidFill>
              </a:rPr>
              <a:t>在基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baseline="-25000" dirty="0">
                <a:solidFill>
                  <a:srgbClr val="00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</a:rPr>
              <a:t>=(1 0 1)</a:t>
            </a:r>
            <a:r>
              <a:rPr lang="en-US" altLang="zh-CN" b="1" baseline="30000" dirty="0">
                <a:solidFill>
                  <a:srgbClr val="000000"/>
                </a:solidFill>
              </a:rPr>
              <a:t>T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=(0 1 1)</a:t>
            </a:r>
            <a:r>
              <a:rPr lang="en-US" altLang="zh-CN" b="1" baseline="30000" dirty="0">
                <a:solidFill>
                  <a:srgbClr val="000000"/>
                </a:solidFill>
              </a:rPr>
              <a:t>T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0000"/>
                </a:solidFill>
              </a:rPr>
              <a:t>3</a:t>
            </a:r>
            <a:r>
              <a:rPr lang="en-US" altLang="zh-CN" b="1" dirty="0">
                <a:solidFill>
                  <a:srgbClr val="000000"/>
                </a:solidFill>
              </a:rPr>
              <a:t>=(1 -1 1)</a:t>
            </a:r>
            <a:r>
              <a:rPr lang="en-US" altLang="zh-CN" b="1" baseline="30000" dirty="0">
                <a:solidFill>
                  <a:srgbClr val="000000"/>
                </a:solidFill>
              </a:rPr>
              <a:t>T</a:t>
            </a:r>
            <a:r>
              <a:rPr lang="zh-CN" altLang="en-US" b="1" dirty="0">
                <a:solidFill>
                  <a:srgbClr val="000000"/>
                </a:solidFill>
              </a:rPr>
              <a:t>下的变换矩阵</a:t>
            </a:r>
            <a:r>
              <a:rPr lang="en-US" altLang="zh-CN" b="1" dirty="0">
                <a:solidFill>
                  <a:srgbClr val="000000"/>
                </a:solidFill>
              </a:rPr>
              <a:t>B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548FC3A-F288-5D9D-9A22-F31640D785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小结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F3F29A4-58D8-07AE-0136-FD653F4F4C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8038" y="2436813"/>
            <a:ext cx="7837487" cy="3124200"/>
          </a:xfrm>
        </p:spPr>
        <p:txBody>
          <a:bodyPr/>
          <a:lstStyle/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线性变换的定义、基本性质及运算；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子空间</a:t>
            </a:r>
            <a:r>
              <a:rPr lang="en-US" altLang="zh-CN" sz="2800" b="1">
                <a:solidFill>
                  <a:srgbClr val="003300"/>
                </a:solidFill>
                <a:ea typeface="楷体_GB2312" panose="02010609030101010101" pitchFamily="49" charset="-122"/>
              </a:rPr>
              <a:t>R(T)</a:t>
            </a: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和</a:t>
            </a:r>
            <a:r>
              <a:rPr lang="en-US" altLang="zh-CN" sz="2800" b="1">
                <a:solidFill>
                  <a:srgbClr val="003300"/>
                </a:solidFill>
                <a:ea typeface="楷体_GB2312" panose="02010609030101010101" pitchFamily="49" charset="-122"/>
              </a:rPr>
              <a:t>N(T)</a:t>
            </a: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；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线性变换（在给定基下）的矩阵及变换坐标式；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常见线性变换</a:t>
            </a:r>
            <a:r>
              <a:rPr lang="en-US" altLang="zh-CN" sz="2800" b="1">
                <a:solidFill>
                  <a:srgbClr val="003300"/>
                </a:solidFill>
                <a:ea typeface="楷体_GB2312" panose="02010609030101010101" pitchFamily="49" charset="-122"/>
              </a:rPr>
              <a:t>T</a:t>
            </a: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及其变换矩阵</a:t>
            </a:r>
            <a:r>
              <a:rPr lang="en-US" altLang="zh-CN" sz="2800" b="1">
                <a:solidFill>
                  <a:srgbClr val="003300"/>
                </a:solidFill>
                <a:ea typeface="楷体_GB2312" panose="02010609030101010101" pitchFamily="49" charset="-122"/>
              </a:rPr>
              <a:t>A</a:t>
            </a: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；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线性变换</a:t>
            </a:r>
            <a:r>
              <a:rPr lang="en-US" altLang="zh-CN" sz="2800" b="1">
                <a:solidFill>
                  <a:srgbClr val="003300"/>
                </a:solidFill>
                <a:ea typeface="楷体_GB2312" panose="02010609030101010101" pitchFamily="49" charset="-122"/>
              </a:rPr>
              <a:t>T</a:t>
            </a: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在不同基下的矩阵是相似的。</a:t>
            </a:r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7D4F0CE7-FAE3-44EE-071F-0C4DC3594006}"/>
              </a:ext>
            </a:extLst>
          </p:cNvPr>
          <p:cNvGrpSpPr>
            <a:grpSpLocks/>
          </p:cNvGrpSpPr>
          <p:nvPr/>
        </p:nvGrpSpPr>
        <p:grpSpPr bwMode="auto">
          <a:xfrm>
            <a:off x="452438" y="1427163"/>
            <a:ext cx="8453437" cy="889000"/>
            <a:chOff x="285" y="727"/>
            <a:chExt cx="5325" cy="560"/>
          </a:xfrm>
        </p:grpSpPr>
        <p:sp>
          <p:nvSpPr>
            <p:cNvPr id="15369" name="Rectangle 7">
              <a:extLst>
                <a:ext uri="{FF2B5EF4-FFF2-40B4-BE49-F238E27FC236}">
                  <a16:creationId xmlns:a16="http://schemas.microsoft.com/office/drawing/2014/main" id="{167D94D9-9FC2-A06A-7C4D-EC21381A8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727"/>
              <a:ext cx="53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/>
              <a:r>
                <a:rPr kumimoji="0" lang="en-US" altLang="zh-CN" sz="2800" b="1"/>
                <a:t>V</a:t>
              </a:r>
              <a:r>
                <a:rPr kumimoji="0" lang="en-US" altLang="zh-CN" sz="2800" b="1" i="1" baseline="-25000"/>
                <a:t>n</a:t>
              </a:r>
              <a:r>
                <a:rPr kumimoji="0" lang="en-US" altLang="zh-CN" sz="2800" b="1"/>
                <a:t>(F)</a:t>
              </a:r>
              <a:r>
                <a:rPr kumimoji="0" lang="zh-CN" altLang="en-US" sz="2800" b="1">
                  <a:ea typeface="楷体_GB2312" panose="02010609030101010101" pitchFamily="49" charset="-122"/>
                </a:rPr>
                <a:t>上的线性变换</a:t>
              </a:r>
              <a:r>
                <a:rPr kumimoji="0" lang="en-US" altLang="zh-CN" sz="2800" b="1"/>
                <a:t>T                 F</a:t>
              </a:r>
              <a:r>
                <a:rPr kumimoji="0" lang="en-US" altLang="zh-CN" sz="2800" b="1" i="1" baseline="30000"/>
                <a:t>n</a:t>
              </a:r>
              <a:r>
                <a:rPr kumimoji="0" lang="en-US" altLang="zh-CN" sz="2800" b="1" baseline="30000">
                  <a:cs typeface="Times New Roman" panose="02020603050405020304" pitchFamily="18" charset="0"/>
                </a:rPr>
                <a:t>×</a:t>
              </a:r>
              <a:r>
                <a:rPr kumimoji="0" lang="en-US" altLang="zh-CN" sz="2800" b="1" i="1" baseline="30000"/>
                <a:t>n</a:t>
              </a:r>
              <a:r>
                <a:rPr kumimoji="0" lang="zh-CN" altLang="en-US" sz="2800" b="1">
                  <a:ea typeface="楷体_GB2312" panose="02010609030101010101" pitchFamily="49" charset="-122"/>
                </a:rPr>
                <a:t>中的矩阵</a:t>
              </a:r>
              <a:r>
                <a:rPr kumimoji="0" lang="en-US" altLang="zh-CN" sz="2800" b="1"/>
                <a:t>A</a:t>
              </a:r>
              <a:endParaRPr kumimoji="0" lang="zh-CN" altLang="en-US" sz="2800" b="1"/>
            </a:p>
          </p:txBody>
        </p:sp>
        <p:sp>
          <p:nvSpPr>
            <p:cNvPr id="15370" name="Line 8">
              <a:extLst>
                <a:ext uri="{FF2B5EF4-FFF2-40B4-BE49-F238E27FC236}">
                  <a16:creationId xmlns:a16="http://schemas.microsoft.com/office/drawing/2014/main" id="{D16469B1-D358-FE65-3144-2DBA36C97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898"/>
              <a:ext cx="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1" name="Rectangle 9">
              <a:extLst>
                <a:ext uri="{FF2B5EF4-FFF2-40B4-BE49-F238E27FC236}">
                  <a16:creationId xmlns:a16="http://schemas.microsoft.com/office/drawing/2014/main" id="{7530A3E7-E8A4-871E-0DD9-72603CA9A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999"/>
              <a:ext cx="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3300"/>
                  </a:solidFill>
                  <a:ea typeface="楷体_GB2312" panose="02010609030101010101" pitchFamily="49" charset="-122"/>
                </a:rPr>
                <a:t>给定基</a:t>
              </a:r>
            </a:p>
          </p:txBody>
        </p:sp>
      </p:grpSp>
      <p:graphicFrame>
        <p:nvGraphicFramePr>
          <p:cNvPr id="15365" name="Object 2049">
            <a:extLst>
              <a:ext uri="{FF2B5EF4-FFF2-40B4-BE49-F238E27FC236}">
                <a16:creationId xmlns:a16="http://schemas.microsoft.com/office/drawing/2014/main" id="{08F9BA03-F9F7-E4E3-860C-9A95F8A5F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523875"/>
          <a:ext cx="34623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90" imgH="447624" progId="Equation.DSMT4">
                  <p:embed/>
                </p:oleObj>
              </mc:Choice>
              <mc:Fallback>
                <p:oleObj name="Equation" r:id="rId2" imgW="2133690" imgH="447624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23875"/>
                        <a:ext cx="34623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14">
            <a:extLst>
              <a:ext uri="{FF2B5EF4-FFF2-40B4-BE49-F238E27FC236}">
                <a16:creationId xmlns:a16="http://schemas.microsoft.com/office/drawing/2014/main" id="{E97DA967-EA78-0D32-4F0D-CA389EDB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2225"/>
            <a:ext cx="392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3300"/>
                </a:solidFill>
              </a:rPr>
              <a:t>T(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baseline="-25000" dirty="0">
                <a:solidFill>
                  <a:srgbClr val="003300"/>
                </a:solidFill>
              </a:rPr>
              <a:t>1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3300"/>
                </a:solidFill>
              </a:rPr>
              <a:t>＋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baseline="-25000" dirty="0">
                <a:solidFill>
                  <a:srgbClr val="003300"/>
                </a:solidFill>
              </a:rPr>
              <a:t>2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)</a:t>
            </a:r>
            <a:r>
              <a:rPr lang="en-US" altLang="zh-CN" b="1" dirty="0">
                <a:solidFill>
                  <a:srgbClr val="003300"/>
                </a:solidFill>
              </a:rPr>
              <a:t>=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baseline="-25000" dirty="0">
                <a:solidFill>
                  <a:srgbClr val="003300"/>
                </a:solidFill>
              </a:rPr>
              <a:t>1</a:t>
            </a:r>
            <a:r>
              <a:rPr lang="en-US" altLang="zh-CN" b="1" dirty="0">
                <a:solidFill>
                  <a:srgbClr val="003300"/>
                </a:solidFill>
              </a:rPr>
              <a:t>T(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)</a:t>
            </a:r>
            <a:r>
              <a:rPr lang="en-US" altLang="zh-CN" b="1" dirty="0">
                <a:solidFill>
                  <a:srgbClr val="003300"/>
                </a:solidFill>
              </a:rPr>
              <a:t>＋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baseline="-25000" dirty="0">
                <a:solidFill>
                  <a:srgbClr val="003300"/>
                </a:solidFill>
              </a:rPr>
              <a:t>2</a:t>
            </a:r>
            <a:r>
              <a:rPr lang="en-US" altLang="zh-CN" b="1" dirty="0">
                <a:solidFill>
                  <a:srgbClr val="003300"/>
                </a:solidFill>
              </a:rPr>
              <a:t>T(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)</a:t>
            </a:r>
            <a:endParaRPr lang="zh-CN" altLang="en-US" b="1" dirty="0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39951" name="Object 2049">
            <a:extLst>
              <a:ext uri="{FF2B5EF4-FFF2-40B4-BE49-F238E27FC236}">
                <a16:creationId xmlns:a16="http://schemas.microsoft.com/office/drawing/2014/main" id="{CC4869B6-F79E-D53F-753E-ED30177D0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5446713"/>
          <a:ext cx="68421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00442" imgH="218946" progId="Equation.DSMT4">
                  <p:embed/>
                </p:oleObj>
              </mc:Choice>
              <mc:Fallback>
                <p:oleObj name="Equation" r:id="rId4" imgW="3000442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5446713"/>
                        <a:ext cx="68421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2049">
            <a:extLst>
              <a:ext uri="{FF2B5EF4-FFF2-40B4-BE49-F238E27FC236}">
                <a16:creationId xmlns:a16="http://schemas.microsoft.com/office/drawing/2014/main" id="{EC90966A-CDF7-3632-2B0D-1090F02CE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3" y="5957888"/>
          <a:ext cx="88042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05301" imgH="285711" progId="Equation.DSMT4">
                  <p:embed/>
                </p:oleObj>
              </mc:Choice>
              <mc:Fallback>
                <p:oleObj name="Equation" r:id="rId6" imgW="4905301" imgH="285711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5957888"/>
                        <a:ext cx="88042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2B9092F-FCB1-2C8D-35B9-A3A0CA10F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三、不变子空间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2FE0380-8FAF-5464-CBEC-CC09F5AEF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88" y="762000"/>
            <a:ext cx="8737600" cy="4767263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问题的背景：</a:t>
            </a:r>
          </a:p>
          <a:p>
            <a:pPr lvl="1" eaLnBrk="1" hangingPunct="1"/>
            <a:r>
              <a:rPr lang="zh-CN" altLang="en-US" b="1">
                <a:solidFill>
                  <a:srgbClr val="000000"/>
                </a:solidFill>
              </a:rPr>
              <a:t> 变换</a:t>
            </a:r>
            <a:r>
              <a:rPr lang="zh-CN" altLang="en-US" b="1">
                <a:solidFill>
                  <a:srgbClr val="0000FF"/>
                </a:solidFill>
              </a:rPr>
              <a:t>矩阵简化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0000FF"/>
                </a:solidFill>
              </a:rPr>
              <a:t>空间分解</a:t>
            </a:r>
            <a:r>
              <a:rPr lang="zh-CN" altLang="en-US" b="1">
                <a:solidFill>
                  <a:srgbClr val="000000"/>
                </a:solidFill>
              </a:rPr>
              <a:t>的对应关系</a:t>
            </a:r>
            <a:endParaRPr lang="en-US" altLang="zh-CN" b="1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1.  不变子空间的概念</a:t>
            </a:r>
          </a:p>
          <a:p>
            <a:pPr lvl="1" eaLnBrk="1" hangingPunct="1"/>
            <a:r>
              <a:rPr lang="zh-CN" altLang="en-US" b="1">
                <a:solidFill>
                  <a:srgbClr val="000000"/>
                </a:solidFill>
              </a:rPr>
              <a:t> </a:t>
            </a:r>
            <a:r>
              <a:rPr lang="zh-CN" altLang="en-US" sz="3200" b="1">
                <a:solidFill>
                  <a:srgbClr val="000000"/>
                </a:solidFill>
              </a:rPr>
              <a:t>矩阵简化要求空间分解的特点</a:t>
            </a:r>
          </a:p>
          <a:p>
            <a:pPr lvl="1" eaLnBrk="1" hangingPunct="1"/>
            <a:r>
              <a:rPr lang="zh-CN" altLang="en-US" b="1">
                <a:solidFill>
                  <a:srgbClr val="000000"/>
                </a:solidFill>
              </a:rPr>
              <a:t> </a:t>
            </a:r>
            <a:r>
              <a:rPr lang="zh-CN" altLang="en-US" sz="3200" b="1">
                <a:solidFill>
                  <a:srgbClr val="000000"/>
                </a:solidFill>
              </a:rPr>
              <a:t>不变子空间的定义(</a:t>
            </a:r>
            <a:r>
              <a:rPr lang="en-US" altLang="zh-CN" sz="3200" b="1">
                <a:solidFill>
                  <a:srgbClr val="000000"/>
                </a:solidFill>
              </a:rPr>
              <a:t>p24, </a:t>
            </a:r>
            <a:r>
              <a:rPr lang="zh-CN" altLang="en-US" sz="3200" b="1">
                <a:solidFill>
                  <a:srgbClr val="000000"/>
                </a:solidFill>
              </a:rPr>
              <a:t>定义</a:t>
            </a:r>
            <a:r>
              <a:rPr lang="en-US" altLang="zh-CN" sz="3200" b="1">
                <a:solidFill>
                  <a:srgbClr val="000000"/>
                </a:solidFill>
              </a:rPr>
              <a:t>1.14)</a:t>
            </a: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   </a:t>
            </a:r>
            <a:r>
              <a:rPr lang="zh-CN" altLang="en-US" b="1">
                <a:solidFill>
                  <a:srgbClr val="000000"/>
                </a:solidFill>
              </a:rPr>
              <a:t>设</a:t>
            </a:r>
            <a:r>
              <a:rPr lang="en-US" altLang="zh-CN" b="1">
                <a:solidFill>
                  <a:srgbClr val="000000"/>
                </a:solidFill>
              </a:rPr>
              <a:t>T</a:t>
            </a:r>
            <a:r>
              <a:rPr lang="zh-CN" altLang="en-US" b="1">
                <a:solidFill>
                  <a:srgbClr val="000000"/>
                </a:solidFill>
              </a:rPr>
              <a:t>是</a:t>
            </a:r>
            <a:r>
              <a:rPr lang="en-US" altLang="zh-CN" b="1">
                <a:solidFill>
                  <a:srgbClr val="000000"/>
                </a:solidFill>
              </a:rPr>
              <a:t>V</a:t>
            </a:r>
            <a:r>
              <a:rPr lang="en-US" altLang="zh-CN" b="1" i="1" baseline="-25000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(F)</a:t>
            </a:r>
            <a:r>
              <a:rPr lang="zh-CN" altLang="en-US" b="1">
                <a:solidFill>
                  <a:srgbClr val="000000"/>
                </a:solidFill>
              </a:rPr>
              <a:t>上的线性变换，</a:t>
            </a:r>
            <a:r>
              <a:rPr lang="en-US" altLang="zh-CN" b="1">
                <a:solidFill>
                  <a:srgbClr val="000000"/>
                </a:solidFill>
              </a:rPr>
              <a:t>W</a:t>
            </a:r>
            <a:r>
              <a:rPr lang="zh-CN" altLang="en-US" b="1">
                <a:solidFill>
                  <a:srgbClr val="000000"/>
                </a:solidFill>
              </a:rPr>
              <a:t>是</a:t>
            </a:r>
            <a:r>
              <a:rPr lang="en-US" altLang="zh-CN" b="1">
                <a:solidFill>
                  <a:srgbClr val="000000"/>
                </a:solidFill>
              </a:rPr>
              <a:t>V</a:t>
            </a:r>
            <a:r>
              <a:rPr lang="en-US" altLang="zh-CN" b="1" i="1" baseline="-25000">
                <a:solidFill>
                  <a:srgbClr val="000000"/>
                </a:solidFill>
              </a:rPr>
              <a:t>n</a:t>
            </a:r>
            <a:r>
              <a:rPr lang="zh-CN" altLang="en-US" b="1">
                <a:solidFill>
                  <a:srgbClr val="000000"/>
                </a:solidFill>
              </a:rPr>
              <a:t>的子空间。若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 </a:t>
            </a:r>
            <a:r>
              <a:rPr lang="en-US" altLang="zh-CN" b="1">
                <a:solidFill>
                  <a:srgbClr val="000000"/>
                </a:solidFill>
              </a:rPr>
              <a:t>W </a:t>
            </a:r>
            <a:r>
              <a:rPr lang="zh-CN" altLang="en-US" b="1">
                <a:solidFill>
                  <a:srgbClr val="000000"/>
                </a:solidFill>
              </a:rPr>
              <a:t>有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T() 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0000"/>
                </a:solidFill>
              </a:rPr>
              <a:t>W (</a:t>
            </a:r>
            <a:r>
              <a:rPr lang="zh-CN" altLang="en-US" b="1">
                <a:solidFill>
                  <a:srgbClr val="000000"/>
                </a:solidFill>
              </a:rPr>
              <a:t>即值域</a:t>
            </a:r>
            <a:r>
              <a:rPr lang="en-US" altLang="zh-CN" b="1">
                <a:solidFill>
                  <a:srgbClr val="000000"/>
                </a:solidFill>
              </a:rPr>
              <a:t>T(W)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W)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zh-CN" altLang="en-US" b="1">
                <a:solidFill>
                  <a:srgbClr val="000000"/>
                </a:solidFill>
              </a:rPr>
              <a:t>则称</a:t>
            </a:r>
            <a:r>
              <a:rPr lang="en-US" altLang="zh-CN" b="1">
                <a:solidFill>
                  <a:srgbClr val="000000"/>
                </a:solidFill>
              </a:rPr>
              <a:t>W</a:t>
            </a:r>
            <a:r>
              <a:rPr lang="zh-CN" altLang="en-US" b="1">
                <a:solidFill>
                  <a:srgbClr val="000000"/>
                </a:solidFill>
              </a:rPr>
              <a:t>是</a:t>
            </a:r>
            <a:r>
              <a:rPr lang="en-US" altLang="zh-CN" b="1">
                <a:solidFill>
                  <a:srgbClr val="000000"/>
                </a:solidFill>
              </a:rPr>
              <a:t>T</a:t>
            </a:r>
            <a:r>
              <a:rPr lang="zh-CN" altLang="en-US" b="1">
                <a:solidFill>
                  <a:srgbClr val="000000"/>
                </a:solidFill>
              </a:rPr>
              <a:t>的不变子空间。</a:t>
            </a:r>
          </a:p>
        </p:txBody>
      </p:sp>
      <p:sp>
        <p:nvSpPr>
          <p:cNvPr id="28685" name="AutoShape 13">
            <a:extLst>
              <a:ext uri="{FF2B5EF4-FFF2-40B4-BE49-F238E27FC236}">
                <a16:creationId xmlns:a16="http://schemas.microsoft.com/office/drawing/2014/main" id="{32D0AE31-5EDE-0D73-CE8F-9D8B9163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1900238"/>
            <a:ext cx="2438400" cy="1066800"/>
          </a:xfrm>
          <a:prstGeom prst="wedgeRectCallout">
            <a:avLst>
              <a:gd name="adj1" fmla="val -92449"/>
              <a:gd name="adj2" fmla="val 164731"/>
            </a:avLst>
          </a:prstGeom>
          <a:solidFill>
            <a:srgbClr val="0033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 b="1">
                <a:solidFill>
                  <a:srgbClr val="F0ECE4"/>
                </a:solidFill>
              </a:rPr>
              <a:t>T</a:t>
            </a:r>
            <a:r>
              <a:rPr lang="zh-CN" altLang="en-US" sz="2400" b="1">
                <a:solidFill>
                  <a:srgbClr val="F0ECE4"/>
                </a:solidFill>
              </a:rPr>
              <a:t>也是</a:t>
            </a:r>
            <a:r>
              <a:rPr lang="en-US" altLang="zh-CN" sz="2400" b="1">
                <a:solidFill>
                  <a:srgbClr val="F0ECE4"/>
                </a:solidFill>
              </a:rPr>
              <a:t>W</a:t>
            </a:r>
            <a:r>
              <a:rPr lang="zh-CN" altLang="en-US" sz="2400" b="1">
                <a:solidFill>
                  <a:srgbClr val="F0ECE4"/>
                </a:solidFill>
              </a:rPr>
              <a:t>上的线性变换！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45584F2F-34E3-E17E-BE95-6471EF9AE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5413375"/>
            <a:ext cx="4214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T(W) = { </a:t>
            </a:r>
            <a:r>
              <a:rPr lang="en-US" altLang="zh-CN" sz="3200" b="1">
                <a:solidFill>
                  <a:srgbClr val="000000"/>
                </a:solidFill>
                <a:sym typeface="Symbol" panose="05050102010706020507" pitchFamily="18" charset="2"/>
              </a:rPr>
              <a:t>T()</a:t>
            </a:r>
            <a:r>
              <a:rPr lang="en-US" altLang="zh-CN" sz="3200">
                <a:sym typeface="Symbol" panose="05050102010706020507" pitchFamily="18" charset="2"/>
              </a:rPr>
              <a:t> | </a:t>
            </a:r>
            <a:r>
              <a:rPr lang="zh-CN" altLang="en-US" sz="3200" b="1">
                <a:solidFill>
                  <a:srgbClr val="000000"/>
                </a:solidFill>
                <a:sym typeface="Symbol" panose="05050102010706020507" pitchFamily="18" charset="2"/>
              </a:rPr>
              <a:t> </a:t>
            </a:r>
            <a:r>
              <a:rPr lang="en-US" altLang="zh-CN" sz="3200" b="1">
                <a:solidFill>
                  <a:srgbClr val="000000"/>
                </a:solidFill>
              </a:rPr>
              <a:t>W</a:t>
            </a:r>
            <a:r>
              <a:rPr lang="en-US" altLang="zh-CN" sz="3200"/>
              <a:t> </a:t>
            </a:r>
            <a:r>
              <a:rPr lang="en-US" altLang="zh-CN" sz="3200" b="1">
                <a:solidFill>
                  <a:srgbClr val="000000"/>
                </a:solidFill>
              </a:rPr>
              <a:t>}</a:t>
            </a:r>
            <a:endParaRPr lang="zh-CN" altLang="en-US" sz="3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  <p:bldP spid="28685" grpId="0" animBg="1" autoUpdateAnimBg="0"/>
      <p:bldP spid="19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4A556956-45C4-29E5-5CB8-8F98DFDF0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057525"/>
            <a:ext cx="8299450" cy="2268538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CC6600"/>
                </a:solidFill>
              </a:rPr>
              <a:t>P24，</a:t>
            </a:r>
            <a:r>
              <a:rPr lang="zh-CN" altLang="en-US" sz="2800" b="1">
                <a:solidFill>
                  <a:srgbClr val="CC6600"/>
                </a:solidFill>
              </a:rPr>
              <a:t>例30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R</a:t>
            </a:r>
            <a:r>
              <a:rPr lang="en-US" altLang="zh-CN" sz="2800" b="1" baseline="30000">
                <a:solidFill>
                  <a:srgbClr val="003300"/>
                </a:solidFill>
              </a:rPr>
              <a:t>3</a:t>
            </a:r>
            <a:r>
              <a:rPr lang="zh-CN" altLang="en-US" sz="2800" b="1">
                <a:solidFill>
                  <a:srgbClr val="003300"/>
                </a:solidFill>
              </a:rPr>
              <a:t>上的正交投影</a:t>
            </a:r>
            <a:r>
              <a:rPr lang="en-US" altLang="zh-CN" sz="2800" b="1">
                <a:solidFill>
                  <a:srgbClr val="003300"/>
                </a:solidFill>
              </a:rPr>
              <a:t>P：P(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>
                <a:solidFill>
                  <a:srgbClr val="003300"/>
                </a:solidFill>
              </a:rPr>
              <a:t>) =</a:t>
            </a:r>
            <a:r>
              <a:rPr lang="en-US" altLang="zh-CN" sz="2800" b="1" i="1">
                <a:solidFill>
                  <a:srgbClr val="003300"/>
                </a:solidFill>
              </a:rPr>
              <a:t> x 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</a:rPr>
              <a:t>– (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>
                <a:solidFill>
                  <a:srgbClr val="003300"/>
                </a:solidFill>
              </a:rPr>
              <a:t>, </a:t>
            </a:r>
            <a:r>
              <a:rPr lang="en-US" altLang="zh-CN" sz="2800" b="1" i="1">
                <a:solidFill>
                  <a:srgbClr val="003300"/>
                </a:solidFill>
              </a:rPr>
              <a:t>u</a:t>
            </a:r>
            <a:r>
              <a:rPr lang="en-US" altLang="zh-CN" sz="2800" b="1">
                <a:solidFill>
                  <a:srgbClr val="003300"/>
                </a:solidFill>
              </a:rPr>
              <a:t>)</a:t>
            </a:r>
            <a:r>
              <a:rPr lang="en-US" altLang="zh-CN" sz="2800" b="1" i="1">
                <a:solidFill>
                  <a:srgbClr val="003300"/>
                </a:solidFill>
              </a:rPr>
              <a:t>u</a:t>
            </a:r>
            <a:r>
              <a:rPr lang="en-US" altLang="zh-CN" sz="2800" b="1">
                <a:solidFill>
                  <a:srgbClr val="003300"/>
                </a:solidFill>
              </a:rPr>
              <a:t>，</a:t>
            </a:r>
            <a:r>
              <a:rPr lang="en-US" altLang="zh-CN" sz="2800" b="1" i="1">
                <a:solidFill>
                  <a:srgbClr val="003300"/>
                </a:solidFill>
              </a:rPr>
              <a:t>u</a:t>
            </a:r>
            <a:r>
              <a:rPr lang="zh-CN" altLang="en-US" sz="2800" b="1">
                <a:solidFill>
                  <a:srgbClr val="003300"/>
                </a:solidFill>
              </a:rPr>
              <a:t>是单位向量。证明</a:t>
            </a:r>
            <a:r>
              <a:rPr lang="en-US" altLang="zh-CN" sz="2800" b="1">
                <a:solidFill>
                  <a:srgbClr val="003300"/>
                </a:solidFill>
              </a:rPr>
              <a:t>L(</a:t>
            </a:r>
            <a:r>
              <a:rPr lang="en-US" altLang="zh-CN" sz="2800" b="1" i="1">
                <a:solidFill>
                  <a:srgbClr val="003300"/>
                </a:solidFill>
              </a:rPr>
              <a:t>u</a:t>
            </a:r>
            <a:r>
              <a:rPr lang="en-US" altLang="zh-CN" sz="2800" b="1">
                <a:solidFill>
                  <a:srgbClr val="003300"/>
                </a:solidFill>
              </a:rPr>
              <a:t>)</a:t>
            </a:r>
            <a:r>
              <a:rPr lang="zh-CN" altLang="en-US" sz="2800" b="1">
                <a:solidFill>
                  <a:srgbClr val="003300"/>
                </a:solidFill>
              </a:rPr>
              <a:t>和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   </a:t>
            </a:r>
            <a:r>
              <a:rPr lang="en-US" altLang="zh-CN" sz="2800" b="1" i="1">
                <a:solidFill>
                  <a:srgbClr val="003300"/>
                </a:solidFill>
              </a:rPr>
              <a:t>u 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 sz="2800" b="1" i="1">
                <a:solidFill>
                  <a:srgbClr val="003300"/>
                </a:solidFill>
              </a:rPr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= { 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>
                <a:solidFill>
                  <a:srgbClr val="003300"/>
                </a:solidFill>
              </a:rPr>
              <a:t>：(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>
                <a:solidFill>
                  <a:srgbClr val="003300"/>
                </a:solidFill>
              </a:rPr>
              <a:t>, </a:t>
            </a:r>
            <a:r>
              <a:rPr lang="en-US" altLang="zh-CN" sz="2800" b="1" i="1">
                <a:solidFill>
                  <a:srgbClr val="003300"/>
                </a:solidFill>
              </a:rPr>
              <a:t>u</a:t>
            </a:r>
            <a:r>
              <a:rPr lang="en-US" altLang="zh-CN" sz="2800" b="1">
                <a:solidFill>
                  <a:srgbClr val="003300"/>
                </a:solidFill>
              </a:rPr>
              <a:t>) = 0 }(= L(</a:t>
            </a:r>
            <a:r>
              <a:rPr lang="en-US" altLang="zh-CN" sz="2800" b="1" i="1">
                <a:solidFill>
                  <a:srgbClr val="003300"/>
                </a:solidFill>
              </a:rPr>
              <a:t>u</a:t>
            </a:r>
            <a:r>
              <a:rPr lang="en-US" altLang="zh-CN" sz="2800" b="1">
                <a:solidFill>
                  <a:srgbClr val="003300"/>
                </a:solidFill>
              </a:rPr>
              <a:t>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rgbClr val="003300"/>
                </a:solidFill>
              </a:rPr>
              <a:t>是</a:t>
            </a:r>
            <a:r>
              <a:rPr lang="en-US" altLang="zh-CN" sz="2800" b="1">
                <a:solidFill>
                  <a:srgbClr val="003300"/>
                </a:solidFill>
              </a:rPr>
              <a:t>P</a:t>
            </a:r>
            <a:r>
              <a:rPr lang="zh-CN" altLang="en-US" sz="2800" b="1">
                <a:solidFill>
                  <a:srgbClr val="003300"/>
                </a:solidFill>
              </a:rPr>
              <a:t>的不变子空间。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C291585-3EDE-E290-3D0C-056F3250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5510213"/>
            <a:ext cx="7304088" cy="528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P</a:t>
            </a:r>
            <a:r>
              <a:rPr lang="zh-CN" altLang="en-US" sz="2800" b="1">
                <a:solidFill>
                  <a:srgbClr val="000000"/>
                </a:solidFill>
              </a:rPr>
              <a:t>在</a:t>
            </a:r>
            <a:r>
              <a:rPr lang="en-US" altLang="zh-CN" sz="2800" b="1">
                <a:solidFill>
                  <a:srgbClr val="000000"/>
                </a:solidFill>
              </a:rPr>
              <a:t>L(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zh-CN" altLang="en-US" sz="2800" b="1">
                <a:solidFill>
                  <a:srgbClr val="000000"/>
                </a:solidFill>
              </a:rPr>
              <a:t>上是零变换，在 </a:t>
            </a:r>
            <a:r>
              <a:rPr lang="en-US" altLang="zh-CN" sz="2800" b="1" i="1">
                <a:solidFill>
                  <a:srgbClr val="000000"/>
                </a:solidFill>
              </a:rPr>
              <a:t>u </a:t>
            </a:r>
            <a:r>
              <a:rPr lang="en-US" altLang="zh-CN" sz="2800" b="1" baseline="30000">
                <a:solidFill>
                  <a:srgbClr val="000000"/>
                </a:solidFill>
                <a:sym typeface="Symbol" panose="05050102010706020507" pitchFamily="18" charset="2"/>
              </a:rPr>
              <a:t>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上是恒等变换！</a:t>
            </a:r>
          </a:p>
        </p:txBody>
      </p:sp>
      <p:sp>
        <p:nvSpPr>
          <p:cNvPr id="28677" name="AutoShape 5">
            <a:extLst>
              <a:ext uri="{FF2B5EF4-FFF2-40B4-BE49-F238E27FC236}">
                <a16:creationId xmlns:a16="http://schemas.microsoft.com/office/drawing/2014/main" id="{9765F21C-5110-8CD3-F831-B76708DF3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2563813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3A752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400">
              <a:solidFill>
                <a:srgbClr val="003300"/>
              </a:solidFill>
            </a:endParaRP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59F26BC3-333E-A15C-7953-D7EA27FA7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1846263"/>
            <a:ext cx="8389937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800" b="1">
                <a:solidFill>
                  <a:srgbClr val="000000"/>
                </a:solidFill>
              </a:rPr>
              <a:t>特别：若</a:t>
            </a:r>
            <a:r>
              <a:rPr lang="en-US" altLang="zh-CN" sz="2800" b="1">
                <a:solidFill>
                  <a:srgbClr val="000000"/>
                </a:solidFill>
              </a:rPr>
              <a:t>W = L{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，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，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m </a:t>
            </a:r>
            <a:r>
              <a:rPr lang="en-US" altLang="zh-CN" sz="2800" b="1">
                <a:solidFill>
                  <a:srgbClr val="000000"/>
                </a:solidFill>
              </a:rPr>
              <a:t>}，</a:t>
            </a:r>
            <a:r>
              <a:rPr lang="zh-CN" altLang="en-US" sz="2800" b="1">
                <a:solidFill>
                  <a:srgbClr val="000000"/>
                </a:solidFill>
              </a:rPr>
              <a:t>则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000000"/>
                </a:solidFill>
              </a:rPr>
              <a:t>            W</a:t>
            </a:r>
            <a:r>
              <a:rPr lang="zh-CN" altLang="en-US" sz="2800" b="1">
                <a:solidFill>
                  <a:srgbClr val="000000"/>
                </a:solidFill>
              </a:rPr>
              <a:t>是</a:t>
            </a:r>
            <a:r>
              <a:rPr lang="en-US" altLang="zh-CN" sz="2800" b="1">
                <a:solidFill>
                  <a:srgbClr val="000000"/>
                </a:solidFill>
              </a:rPr>
              <a:t>T</a:t>
            </a:r>
            <a:r>
              <a:rPr lang="zh-CN" altLang="en-US" sz="2800" b="1">
                <a:solidFill>
                  <a:srgbClr val="000000"/>
                </a:solidFill>
              </a:rPr>
              <a:t>的不变子空间            </a:t>
            </a:r>
            <a:r>
              <a:rPr lang="en-US" altLang="zh-CN" sz="2800" b="1">
                <a:solidFill>
                  <a:srgbClr val="000000"/>
                </a:solidFill>
              </a:rPr>
              <a:t>T(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)  </a:t>
            </a:r>
            <a:r>
              <a:rPr lang="en-US" altLang="zh-CN" sz="2800" b="1">
                <a:solidFill>
                  <a:srgbClr val="000000"/>
                </a:solidFill>
              </a:rPr>
              <a:t>W</a:t>
            </a:r>
            <a:r>
              <a:rPr lang="zh-CN" altLang="en-US" sz="2800" b="1">
                <a:solidFill>
                  <a:srgbClr val="000000"/>
                </a:solidFill>
              </a:rPr>
              <a:t>。 </a:t>
            </a:r>
          </a:p>
        </p:txBody>
      </p:sp>
      <p:sp>
        <p:nvSpPr>
          <p:cNvPr id="28678" name="AutoShape 6">
            <a:extLst>
              <a:ext uri="{FF2B5EF4-FFF2-40B4-BE49-F238E27FC236}">
                <a16:creationId xmlns:a16="http://schemas.microsoft.com/office/drawing/2014/main" id="{0CD2DED3-4B69-390B-32EE-1FB87CB5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1462088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3A752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rgbClr val="003300"/>
              </a:solidFill>
            </a:endParaRP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5AD29696-3906-C879-3AA8-2A4A46AE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341438"/>
            <a:ext cx="7527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CC66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                                     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T(W)  </a:t>
            </a:r>
            <a:r>
              <a:rPr lang="en-US" altLang="zh-CN" sz="2800" b="1">
                <a:solidFill>
                  <a:srgbClr val="000000"/>
                </a:solidFill>
              </a:rPr>
              <a:t>W。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2A011B15-4DEE-7575-DE9F-AE3AAC89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36550"/>
            <a:ext cx="82581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2 . 不变子空间的判别</a:t>
            </a:r>
          </a:p>
          <a:p>
            <a:pPr lvl="1" eaLnBrk="1" hangingPunct="1"/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 W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的不变子空间           </a:t>
            </a:r>
            <a:r>
              <a:rPr lang="en-US" altLang="zh-CN" sz="2800" b="1">
                <a:solidFill>
                  <a:srgbClr val="000000"/>
                </a:solidFill>
              </a:rPr>
              <a:t>W 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T()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000000"/>
                </a:solidFill>
              </a:rPr>
              <a:t>W。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16CDE44E-7F4B-4103-22AB-D91B692E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1009650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3A752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4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0" grpId="0" animBg="1" autoUpdateAnimBg="0"/>
      <p:bldP spid="28677" grpId="0" animBg="1" autoUpdateAnimBg="0"/>
      <p:bldP spid="28679" grpId="0" build="p" bldLvl="2" autoUpdateAnimBg="0"/>
      <p:bldP spid="28678" grpId="0" animBg="1" autoUpdateAnimBg="0"/>
      <p:bldP spid="28680" grpId="0" build="p" bldLvl="2" autoUpdateAnimBg="0"/>
      <p:bldP spid="20489" grpId="0"/>
      <p:bldP spid="2867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957D8CD7-6C15-0CC1-9D1A-732F20B59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304800"/>
            <a:ext cx="8169275" cy="30305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003300"/>
                </a:solidFill>
              </a:rPr>
              <a:t>3 </a:t>
            </a: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空间分解与矩阵分解</a:t>
            </a:r>
          </a:p>
          <a:p>
            <a:pPr lvl="1" eaLnBrk="1" hangingPunct="1">
              <a:buClr>
                <a:srgbClr val="CC66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V</a:t>
            </a:r>
            <a:r>
              <a:rPr lang="en-US" altLang="zh-CN" b="1" i="1" baseline="-25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(F) = W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>
                <a:solidFill>
                  <a:srgbClr val="003300"/>
                </a:solidFill>
              </a:rPr>
              <a:t>U，W，U</a:t>
            </a:r>
            <a:r>
              <a:rPr lang="zh-CN" altLang="en-US" b="1">
                <a:solidFill>
                  <a:srgbClr val="003300"/>
                </a:solidFill>
              </a:rPr>
              <a:t>是</a:t>
            </a:r>
            <a:r>
              <a:rPr lang="en-US" altLang="zh-CN" b="1">
                <a:solidFill>
                  <a:srgbClr val="003300"/>
                </a:solidFill>
              </a:rPr>
              <a:t>T</a:t>
            </a:r>
            <a:r>
              <a:rPr lang="zh-CN" altLang="en-US" b="1">
                <a:solidFill>
                  <a:srgbClr val="003300"/>
                </a:solidFill>
              </a:rPr>
              <a:t>的不变子空间 ，</a:t>
            </a:r>
            <a:endParaRPr lang="en-US" altLang="zh-CN" b="1">
              <a:solidFill>
                <a:srgbClr val="003300"/>
              </a:solidFill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7FF4634F-8805-F790-073D-BFBFE9D4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524000"/>
            <a:ext cx="745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   W = L{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solidFill>
                  <a:srgbClr val="003300"/>
                </a:solidFill>
              </a:rPr>
              <a:t>1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，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r </a:t>
            </a:r>
            <a:r>
              <a:rPr lang="en-US" altLang="zh-CN" sz="2800" b="1">
                <a:solidFill>
                  <a:srgbClr val="003300"/>
                </a:solidFill>
              </a:rPr>
              <a:t>}，U = L{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r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+ </a:t>
            </a:r>
            <a:r>
              <a:rPr lang="en-US" altLang="zh-CN" sz="2800" b="1" baseline="-25000">
                <a:solidFill>
                  <a:srgbClr val="003300"/>
                </a:solidFill>
              </a:rPr>
              <a:t>1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 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 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solidFill>
                  <a:srgbClr val="003300"/>
                </a:solidFill>
                <a:sym typeface="Symbol" panose="05050102010706020507" pitchFamily="18" charset="2"/>
              </a:rPr>
              <a:t>n </a:t>
            </a:r>
            <a:r>
              <a:rPr lang="en-US" altLang="zh-CN" sz="2800" b="1">
                <a:solidFill>
                  <a:srgbClr val="003300"/>
                </a:solidFill>
              </a:rPr>
              <a:t>}</a:t>
            </a:r>
            <a:endParaRPr lang="zh-CN" altLang="en-US" sz="2800" b="1">
              <a:solidFill>
                <a:srgbClr val="003300"/>
              </a:solidFill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006A59B9-C34B-EAA2-9255-5D90E763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67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则 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400"/>
              <a:t>	</a:t>
            </a:r>
          </a:p>
        </p:txBody>
      </p:sp>
      <p:graphicFrame>
        <p:nvGraphicFramePr>
          <p:cNvPr id="53248" name="Object 1024">
            <a:extLst>
              <a:ext uri="{FF2B5EF4-FFF2-40B4-BE49-F238E27FC236}">
                <a16:creationId xmlns:a16="http://schemas.microsoft.com/office/drawing/2014/main" id="{498E3BDE-01CD-9193-1331-415A0E02B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362200"/>
          <a:ext cx="16764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587" imgH="476276" progId="Equation.DSMT4">
                  <p:embed/>
                </p:oleObj>
              </mc:Choice>
              <mc:Fallback>
                <p:oleObj name="Equation" r:id="rId4" imgW="609587" imgH="476276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362200"/>
                        <a:ext cx="167640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AutoShape 9">
            <a:extLst>
              <a:ext uri="{FF2B5EF4-FFF2-40B4-BE49-F238E27FC236}">
                <a16:creationId xmlns:a16="http://schemas.microsoft.com/office/drawing/2014/main" id="{FFEB4492-08B6-EAD8-ACBF-D0159D39D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4114800" cy="533400"/>
          </a:xfrm>
          <a:prstGeom prst="wedgeRoundRectCallout">
            <a:avLst>
              <a:gd name="adj1" fmla="val -46991"/>
              <a:gd name="adj2" fmla="val 33931"/>
              <a:gd name="adj3" fmla="val 16667"/>
            </a:avLst>
          </a:prstGeom>
          <a:solidFill>
            <a:schemeClr val="accent1"/>
          </a:solidFill>
          <a:ln w="9525">
            <a:solidFill>
              <a:srgbClr val="F0ECE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</a:rPr>
              <a:t>{</a:t>
            </a:r>
            <a:r>
              <a:rPr lang="zh-CN" alt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000" b="1" baseline="-25000">
                <a:solidFill>
                  <a:schemeClr val="hlink"/>
                </a:solidFill>
              </a:rPr>
              <a:t>1</a:t>
            </a:r>
            <a:r>
              <a:rPr lang="en-US" altLang="zh-CN" sz="2000" b="1">
                <a:solidFill>
                  <a:schemeClr val="hlink"/>
                </a:solidFill>
              </a:rPr>
              <a:t>，</a:t>
            </a:r>
            <a:r>
              <a:rPr lang="en-US" altLang="zh-CN" sz="2000" b="1">
                <a:solidFill>
                  <a:schemeClr val="hlink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sz="2000" b="1">
                <a:solidFill>
                  <a:schemeClr val="hlink"/>
                </a:solidFill>
              </a:rPr>
              <a:t>，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i="1" baseline="-25000">
                <a:solidFill>
                  <a:schemeClr val="hlink"/>
                </a:solidFill>
              </a:rPr>
              <a:t>r</a:t>
            </a:r>
            <a:r>
              <a:rPr lang="en-US" altLang="zh-CN" sz="2000" b="1">
                <a:solidFill>
                  <a:schemeClr val="hlink"/>
                </a:solidFill>
              </a:rPr>
              <a:t>， </a:t>
            </a:r>
            <a:r>
              <a:rPr lang="zh-CN" alt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i="1" baseline="-25000">
                <a:solidFill>
                  <a:schemeClr val="hlink"/>
                </a:solidFill>
              </a:rPr>
              <a:t>r</a:t>
            </a:r>
            <a:r>
              <a:rPr lang="zh-CN" alt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>
                <a:solidFill>
                  <a:schemeClr val="hlink"/>
                </a:solidFill>
              </a:rPr>
              <a:t>+ </a:t>
            </a:r>
            <a:r>
              <a:rPr lang="en-US" altLang="zh-CN" sz="2000" b="1" baseline="-25000">
                <a:solidFill>
                  <a:schemeClr val="hlink"/>
                </a:solidFill>
              </a:rPr>
              <a:t>1</a:t>
            </a:r>
            <a:r>
              <a:rPr lang="en-US" altLang="zh-CN" sz="2000" b="1" i="1" baseline="-25000">
                <a:solidFill>
                  <a:schemeClr val="hlink"/>
                </a:solidFill>
              </a:rPr>
              <a:t> </a:t>
            </a:r>
            <a:r>
              <a:rPr lang="zh-CN" alt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000" b="1" i="1" baseline="-25000">
                <a:solidFill>
                  <a:schemeClr val="hlink"/>
                </a:solidFill>
              </a:rPr>
              <a:t> </a:t>
            </a:r>
            <a:r>
              <a:rPr lang="zh-CN" altLang="en-US" sz="2000" b="1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， </a:t>
            </a:r>
            <a:r>
              <a:rPr lang="en-US" altLang="zh-CN" sz="2000" b="1" i="1" baseline="-25000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}</a:t>
            </a:r>
            <a:endParaRPr lang="zh-CN" altLang="en-US" sz="2000" b="1">
              <a:solidFill>
                <a:schemeClr val="hlink"/>
              </a:solidFill>
            </a:endParaRPr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7FBB4B82-5880-9A20-1421-A97D88F7F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971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61" name="Object 2049">
            <a:extLst>
              <a:ext uri="{FF2B5EF4-FFF2-40B4-BE49-F238E27FC236}">
                <a16:creationId xmlns:a16="http://schemas.microsoft.com/office/drawing/2014/main" id="{179CE63B-6409-F252-10DC-36CD5E170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3402013"/>
          <a:ext cx="53228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4203" imgH="228677" progId="Equation.DSMT4">
                  <p:embed/>
                </p:oleObj>
              </mc:Choice>
              <mc:Fallback>
                <p:oleObj name="Equation" r:id="rId6" imgW="2324203" imgH="228677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3402013"/>
                        <a:ext cx="53228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2049">
            <a:extLst>
              <a:ext uri="{FF2B5EF4-FFF2-40B4-BE49-F238E27FC236}">
                <a16:creationId xmlns:a16="http://schemas.microsoft.com/office/drawing/2014/main" id="{5223E577-C4A1-8634-D3BF-2347ADBE4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3846513"/>
          <a:ext cx="58435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14716" imgH="447624" progId="Equation.DSMT4">
                  <p:embed/>
                </p:oleObj>
              </mc:Choice>
              <mc:Fallback>
                <p:oleObj name="Equation" r:id="rId8" imgW="2514716" imgH="447624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846513"/>
                        <a:ext cx="58435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2049">
            <a:extLst>
              <a:ext uri="{FF2B5EF4-FFF2-40B4-BE49-F238E27FC236}">
                <a16:creationId xmlns:a16="http://schemas.microsoft.com/office/drawing/2014/main" id="{87F36EED-7F02-8803-13A0-1D8D99BB8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" y="4862513"/>
          <a:ext cx="70040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67095" imgH="228677" progId="Equation.DSMT4">
                  <p:embed/>
                </p:oleObj>
              </mc:Choice>
              <mc:Fallback>
                <p:oleObj name="Equation" r:id="rId10" imgW="3067095" imgH="228677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862513"/>
                        <a:ext cx="70040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2049">
            <a:extLst>
              <a:ext uri="{FF2B5EF4-FFF2-40B4-BE49-F238E27FC236}">
                <a16:creationId xmlns:a16="http://schemas.microsoft.com/office/drawing/2014/main" id="{DDCCED26-C278-0C0B-F018-0F6C194BF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5410200"/>
          <a:ext cx="70183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29046" imgH="476276" progId="Equation.DSMT4">
                  <p:embed/>
                </p:oleObj>
              </mc:Choice>
              <mc:Fallback>
                <p:oleObj name="Equation" r:id="rId12" imgW="3029046" imgH="47627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410200"/>
                        <a:ext cx="70183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4" grpId="0" autoUpdateAnimBg="0"/>
      <p:bldP spid="30725" grpId="0" autoUpdateAnimBg="0"/>
      <p:bldP spid="307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>
            <a:extLst>
              <a:ext uri="{FF2B5EF4-FFF2-40B4-BE49-F238E27FC236}">
                <a16:creationId xmlns:a16="http://schemas.microsoft.com/office/drawing/2014/main" id="{9E1CD9E5-5E20-F173-AD1F-0446AF7B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09675"/>
            <a:ext cx="8610600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(F) = U</a:t>
            </a:r>
            <a:r>
              <a:rPr lang="zh-CN" altLang="en-US" sz="2800" b="1" baseline="-25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800" b="1">
                <a:solidFill>
                  <a:srgbClr val="003300"/>
                </a:solidFill>
              </a:rPr>
              <a:t>U</a:t>
            </a:r>
            <a:r>
              <a:rPr lang="zh-CN" altLang="en-US" sz="2800" b="1" baseline="-25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800" b="1">
                <a:solidFill>
                  <a:srgbClr val="003300"/>
                </a:solidFill>
              </a:rPr>
              <a:t> 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800" b="1">
                <a:solidFill>
                  <a:srgbClr val="003300"/>
                </a:solidFill>
              </a:rPr>
              <a:t> U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k</a:t>
            </a:r>
            <a:r>
              <a:rPr lang="en-US" altLang="zh-CN" sz="2800" b="1">
                <a:solidFill>
                  <a:srgbClr val="003300"/>
                </a:solidFill>
              </a:rPr>
              <a:t>， U</a:t>
            </a:r>
            <a:r>
              <a:rPr lang="en-US" altLang="zh-CN" sz="2800" i="1" baseline="-25000">
                <a:solidFill>
                  <a:srgbClr val="003300"/>
                </a:solidFill>
              </a:rPr>
              <a:t>i</a:t>
            </a:r>
            <a:r>
              <a:rPr lang="zh-CN" altLang="en-US" sz="2800" b="1">
                <a:solidFill>
                  <a:srgbClr val="003300"/>
                </a:solidFill>
              </a:rPr>
              <a:t>是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zh-CN" altLang="en-US" sz="2800" b="1">
                <a:solidFill>
                  <a:srgbClr val="003300"/>
                </a:solidFill>
              </a:rPr>
              <a:t>的不变子空间，</a:t>
            </a:r>
            <a:r>
              <a:rPr lang="zh-CN" altLang="en-US"/>
              <a:t> </a:t>
            </a:r>
            <a:endParaRPr lang="en-US" altLang="zh-CN" sz="2800" b="1">
              <a:solidFill>
                <a:srgbClr val="00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3300"/>
                </a:solidFill>
              </a:rPr>
              <a:t>U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i</a:t>
            </a:r>
            <a:r>
              <a:rPr lang="en-US" altLang="zh-CN" sz="2800" b="1">
                <a:solidFill>
                  <a:srgbClr val="003300"/>
                </a:solidFill>
              </a:rPr>
              <a:t> = L{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i,</a:t>
            </a:r>
            <a:r>
              <a:rPr lang="en-US" altLang="zh-CN" sz="2800" b="1" baseline="-25000">
                <a:solidFill>
                  <a:srgbClr val="003300"/>
                </a:solidFill>
              </a:rPr>
              <a:t>1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，…，</a:t>
            </a:r>
            <a:r>
              <a:rPr lang="en-US" altLang="zh-CN" sz="2800" b="1" i="1" baseline="-25000">
                <a:solidFill>
                  <a:srgbClr val="003300"/>
                </a:solidFill>
                <a:sym typeface="Symbol" panose="05050102010706020507" pitchFamily="18" charset="2"/>
              </a:rPr>
              <a:t>i,ni</a:t>
            </a:r>
            <a:r>
              <a:rPr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}, </a:t>
            </a:r>
            <a:r>
              <a:rPr lang="en-US" altLang="zh-CN" sz="2800" b="1" i="1">
                <a:solidFill>
                  <a:srgbClr val="003300"/>
                </a:solidFill>
              </a:rPr>
              <a:t>i</a:t>
            </a:r>
            <a:r>
              <a:rPr lang="en-US" altLang="zh-CN" sz="2800" b="1">
                <a:solidFill>
                  <a:srgbClr val="003300"/>
                </a:solidFill>
              </a:rPr>
              <a:t>=1, 2, …, </a:t>
            </a:r>
            <a:r>
              <a:rPr lang="en-US" altLang="zh-CN" sz="2800" b="1" i="1">
                <a:solidFill>
                  <a:srgbClr val="003300"/>
                </a:solidFill>
              </a:rPr>
              <a:t>k</a:t>
            </a:r>
            <a:r>
              <a:rPr lang="en-US" altLang="zh-CN" sz="2800" b="1">
                <a:solidFill>
                  <a:srgbClr val="003300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00"/>
                </a:solidFill>
              </a:rPr>
              <a:t>则  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EB4E7B3B-FE07-E1E2-D812-B578E725B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2955925"/>
            <a:ext cx="426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3249" name="Object 1025">
            <a:extLst>
              <a:ext uri="{FF2B5EF4-FFF2-40B4-BE49-F238E27FC236}">
                <a16:creationId xmlns:a16="http://schemas.microsoft.com/office/drawing/2014/main" id="{21F0ED1D-1A7B-2A3D-0020-A87CBA218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5388" y="2103438"/>
          <a:ext cx="2405062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6382" imgH="933360" progId="Equation.DSMT4">
                  <p:embed/>
                </p:oleObj>
              </mc:Choice>
              <mc:Fallback>
                <p:oleObj name="Equation" r:id="rId2" imgW="1276382" imgH="93336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2103438"/>
                        <a:ext cx="2405062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AutoShape 16">
            <a:extLst>
              <a:ext uri="{FF2B5EF4-FFF2-40B4-BE49-F238E27FC236}">
                <a16:creationId xmlns:a16="http://schemas.microsoft.com/office/drawing/2014/main" id="{A93A4E92-6EB3-7BD9-C806-17E17C90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3922713"/>
            <a:ext cx="5486400" cy="609600"/>
          </a:xfrm>
          <a:prstGeom prst="wedgeEllipseCallout">
            <a:avLst>
              <a:gd name="adj1" fmla="val 48727"/>
              <a:gd name="adj2" fmla="val -144792"/>
            </a:avLst>
          </a:prstGeom>
          <a:solidFill>
            <a:srgbClr val="3A7525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矩阵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r>
              <a:rPr lang="en-US" altLang="zh-CN" sz="2400" b="1" i="1" baseline="-25000">
                <a:solidFill>
                  <a:schemeClr val="bg1"/>
                </a:solidFill>
              </a:rPr>
              <a:t>i</a:t>
            </a:r>
            <a:r>
              <a:rPr lang="en-US" altLang="zh-CN" sz="2400" b="1">
                <a:solidFill>
                  <a:schemeClr val="bg1"/>
                </a:solidFill>
              </a:rPr>
              <a:t> </a:t>
            </a:r>
            <a:r>
              <a:rPr lang="zh-CN" altLang="en-US" sz="2400" b="1">
                <a:solidFill>
                  <a:schemeClr val="bg1"/>
                </a:solidFill>
              </a:rPr>
              <a:t>的阶数 = </a:t>
            </a:r>
            <a:r>
              <a:rPr lang="en-US" altLang="zh-CN" sz="2400" b="1" i="1">
                <a:solidFill>
                  <a:schemeClr val="bg1"/>
                </a:solidFill>
              </a:rPr>
              <a:t>dim </a:t>
            </a:r>
            <a:r>
              <a:rPr lang="en-US" altLang="zh-CN" sz="2400" b="1">
                <a:solidFill>
                  <a:schemeClr val="bg1"/>
                </a:solidFill>
              </a:rPr>
              <a:t>U</a:t>
            </a:r>
            <a:r>
              <a:rPr lang="en-US" altLang="zh-CN" sz="2400" b="1" i="1" baseline="-25000">
                <a:solidFill>
                  <a:schemeClr val="bg1"/>
                </a:solidFill>
              </a:rPr>
              <a:t>i</a:t>
            </a:r>
            <a:r>
              <a:rPr lang="en-US" altLang="zh-CN" sz="2400" b="1" baseline="-25000">
                <a:solidFill>
                  <a:schemeClr val="bg1"/>
                </a:solidFill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</a:rPr>
              <a:t>= n</a:t>
            </a:r>
            <a:r>
              <a:rPr lang="en-US" altLang="zh-CN" sz="2400" b="1" i="1" baseline="-250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5C52B36-F63A-3C8D-2C7D-8B0DAFF5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304800"/>
            <a:ext cx="81692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>
                <a:solidFill>
                  <a:srgbClr val="003300"/>
                </a:solidFill>
              </a:rPr>
              <a:t>3 </a:t>
            </a: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空间分解与矩阵分解：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一般情形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38930" name="Rectangle 18">
            <a:extLst>
              <a:ext uri="{FF2B5EF4-FFF2-40B4-BE49-F238E27FC236}">
                <a16:creationId xmlns:a16="http://schemas.microsoft.com/office/drawing/2014/main" id="{AB161BB4-CFD2-0DD9-C6D0-C6257534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4937125"/>
            <a:ext cx="7507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3300"/>
                </a:solidFill>
              </a:rPr>
              <a:t>特别地，若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>
                <a:solidFill>
                  <a:srgbClr val="003300"/>
                </a:solidFill>
              </a:rPr>
              <a:t>dim(U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i</a:t>
            </a:r>
            <a:r>
              <a:rPr lang="en-US" altLang="zh-CN" sz="2800" b="1">
                <a:solidFill>
                  <a:srgbClr val="003300"/>
                </a:solidFill>
              </a:rPr>
              <a:t>) = 1</a:t>
            </a:r>
            <a:r>
              <a:rPr lang="zh-CN" altLang="en-US" sz="2800" b="1">
                <a:solidFill>
                  <a:srgbClr val="003300"/>
                </a:solidFill>
              </a:rPr>
              <a:t>，则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为对角矩阵！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36" grpId="0" animBg="1" autoUpdateAnimBg="0"/>
      <p:bldP spid="389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FEF33A5-E57C-BB5C-9091-E7D87A6D5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四、正交变换和酉变换</a:t>
            </a:r>
            <a:r>
              <a:rPr lang="en-US" altLang="zh-CN" sz="3600" b="1">
                <a:solidFill>
                  <a:srgbClr val="0000FF"/>
                </a:solidFill>
              </a:rPr>
              <a:t>(</a:t>
            </a:r>
            <a:r>
              <a:rPr lang="zh-CN" altLang="en-US" sz="3200" b="1">
                <a:solidFill>
                  <a:srgbClr val="0000FF"/>
                </a:solidFill>
              </a:rPr>
              <a:t>不改变内积的变换</a:t>
            </a:r>
            <a:r>
              <a:rPr lang="en-US" altLang="zh-CN" sz="36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D260914-B729-B72B-890E-60802D687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" y="990600"/>
            <a:ext cx="8864600" cy="565308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3300"/>
                </a:solidFill>
              </a:rPr>
              <a:t>讨论内积空间 [</a:t>
            </a:r>
            <a:r>
              <a:rPr lang="en-US" altLang="zh-CN" sz="2400" b="1">
                <a:solidFill>
                  <a:srgbClr val="003300"/>
                </a:solidFill>
              </a:rPr>
              <a:t>V(F)</a:t>
            </a:r>
            <a:r>
              <a:rPr lang="zh-CN" altLang="en-US" sz="2400" b="1">
                <a:solidFill>
                  <a:srgbClr val="003300"/>
                </a:solidFill>
              </a:rPr>
              <a:t>；</a:t>
            </a:r>
            <a:r>
              <a:rPr lang="en-US" altLang="zh-CN" sz="2400" b="1">
                <a:solidFill>
                  <a:srgbClr val="003300"/>
                </a:solidFill>
              </a:rPr>
              <a:t>(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，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>
                <a:solidFill>
                  <a:srgbClr val="003300"/>
                </a:solidFill>
              </a:rPr>
              <a:t>] </a:t>
            </a:r>
            <a:r>
              <a:rPr lang="zh-CN" altLang="en-US" sz="2400" b="1">
                <a:solidFill>
                  <a:srgbClr val="003300"/>
                </a:solidFill>
              </a:rPr>
              <a:t>中最重要的一类变换。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3300"/>
                </a:solidFill>
              </a:rPr>
              <a:t>1   </a:t>
            </a:r>
            <a:r>
              <a:rPr lang="zh-CN" altLang="en-US" sz="2400" b="1">
                <a:solidFill>
                  <a:srgbClr val="003300"/>
                </a:solidFill>
              </a:rPr>
              <a:t>定义1</a:t>
            </a:r>
            <a:r>
              <a:rPr lang="zh-CN" altLang="en-US" sz="2400" b="1">
                <a:solidFill>
                  <a:srgbClr val="0033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solidFill>
                  <a:srgbClr val="003300"/>
                </a:solidFill>
              </a:rPr>
              <a:t>15 </a:t>
            </a:r>
            <a:r>
              <a:rPr lang="en-US" altLang="zh-CN" sz="2400" b="1">
                <a:solidFill>
                  <a:srgbClr val="003300"/>
                </a:solidFill>
              </a:rPr>
              <a:t>(P25)</a:t>
            </a:r>
            <a:r>
              <a:rPr lang="zh-CN" altLang="en-US" sz="2400" b="1">
                <a:solidFill>
                  <a:srgbClr val="003300"/>
                </a:solidFill>
              </a:rPr>
              <a:t>：</a:t>
            </a:r>
            <a:r>
              <a:rPr lang="en-US" altLang="zh-CN" sz="2400" b="1">
                <a:solidFill>
                  <a:srgbClr val="0000FF"/>
                </a:solidFill>
              </a:rPr>
              <a:t>(T(</a:t>
            </a:r>
            <a:r>
              <a:rPr lang="zh-CN" altLang="en-US" sz="2400" b="1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), T(</a:t>
            </a:r>
            <a:r>
              <a:rPr lang="zh-CN" altLang="en-US" sz="2400" b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))=</a:t>
            </a:r>
            <a:r>
              <a:rPr lang="en-US" altLang="zh-CN" sz="2400" b="1">
                <a:solidFill>
                  <a:srgbClr val="0000FF"/>
                </a:solidFill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endParaRPr lang="zh-CN" altLang="en-US" sz="2400" b="1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3300"/>
                </a:solidFill>
              </a:rPr>
              <a:t>2   </a:t>
            </a:r>
            <a:r>
              <a:rPr lang="zh-CN" altLang="en-US" sz="2400" b="1">
                <a:solidFill>
                  <a:srgbClr val="003300"/>
                </a:solidFill>
              </a:rPr>
              <a:t>正交（酉）变换的性质：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rgbClr val="003300"/>
                </a:solidFill>
              </a:rPr>
              <a:t>       </a:t>
            </a:r>
            <a:r>
              <a:rPr lang="zh-CN" altLang="en-US" sz="2400" b="1">
                <a:solidFill>
                  <a:srgbClr val="CC6600"/>
                </a:solidFill>
              </a:rPr>
              <a:t>定理1</a:t>
            </a:r>
            <a:r>
              <a:rPr lang="zh-CN" altLang="en-US" sz="2400" b="1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solidFill>
                  <a:srgbClr val="CC6600"/>
                </a:solidFill>
              </a:rPr>
              <a:t>15  </a:t>
            </a:r>
            <a:r>
              <a:rPr lang="en-US" altLang="zh-CN" sz="2400" b="1">
                <a:solidFill>
                  <a:srgbClr val="003300"/>
                </a:solidFill>
              </a:rPr>
              <a:t>T</a:t>
            </a:r>
            <a:r>
              <a:rPr lang="zh-CN" altLang="en-US" sz="2400" b="1">
                <a:solidFill>
                  <a:srgbClr val="003300"/>
                </a:solidFill>
              </a:rPr>
              <a:t>是内积空间</a:t>
            </a:r>
            <a:r>
              <a:rPr lang="en-US" altLang="zh-CN" sz="2400" b="1">
                <a:solidFill>
                  <a:srgbClr val="003300"/>
                </a:solidFill>
              </a:rPr>
              <a:t>V(F)</a:t>
            </a:r>
            <a:r>
              <a:rPr lang="zh-CN" altLang="en-US" sz="2400" b="1">
                <a:solidFill>
                  <a:srgbClr val="003300"/>
                </a:solidFill>
              </a:rPr>
              <a:t>上的线性变换，则下列命题等价：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（</a:t>
            </a:r>
            <a:r>
              <a:rPr lang="en-US" altLang="zh-CN" sz="2400" b="1">
                <a:solidFill>
                  <a:srgbClr val="003300"/>
                </a:solidFill>
              </a:rPr>
              <a:t>1</a:t>
            </a:r>
            <a:r>
              <a:rPr lang="zh-CN" altLang="en-US" sz="2400" b="1">
                <a:solidFill>
                  <a:srgbClr val="003300"/>
                </a:solidFill>
              </a:rPr>
              <a:t>）</a:t>
            </a:r>
            <a:r>
              <a:rPr lang="en-US" altLang="zh-CN" sz="2400" b="1">
                <a:solidFill>
                  <a:srgbClr val="003300"/>
                </a:solidFill>
              </a:rPr>
              <a:t>T</a:t>
            </a:r>
            <a:r>
              <a:rPr lang="zh-CN" altLang="en-US" sz="2400" b="1">
                <a:solidFill>
                  <a:srgbClr val="003300"/>
                </a:solidFill>
              </a:rPr>
              <a:t>是正交</a:t>
            </a:r>
            <a:r>
              <a:rPr lang="en-US" altLang="zh-CN" sz="2400" b="1">
                <a:solidFill>
                  <a:srgbClr val="003300"/>
                </a:solidFill>
              </a:rPr>
              <a:t>(</a:t>
            </a:r>
            <a:r>
              <a:rPr lang="zh-CN" altLang="en-US" sz="2400" b="1">
                <a:solidFill>
                  <a:srgbClr val="003300"/>
                </a:solidFill>
              </a:rPr>
              <a:t>酉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zh-CN" altLang="en-US" sz="2400" b="1">
                <a:solidFill>
                  <a:srgbClr val="003300"/>
                </a:solidFill>
              </a:rPr>
              <a:t>变换</a:t>
            </a:r>
            <a:r>
              <a:rPr lang="en-US" altLang="zh-CN" sz="2400" b="1">
                <a:solidFill>
                  <a:srgbClr val="003300"/>
                </a:solidFill>
              </a:rPr>
              <a:t>;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（</a:t>
            </a:r>
            <a:r>
              <a:rPr lang="en-US" altLang="zh-CN" sz="2400" b="1">
                <a:solidFill>
                  <a:srgbClr val="003300"/>
                </a:solidFill>
              </a:rPr>
              <a:t>2</a:t>
            </a:r>
            <a:r>
              <a:rPr lang="zh-CN" altLang="en-US" sz="2400" b="1">
                <a:solidFill>
                  <a:srgbClr val="003300"/>
                </a:solidFill>
              </a:rPr>
              <a:t>）</a:t>
            </a:r>
            <a:r>
              <a:rPr lang="en-US" altLang="zh-CN" sz="2400" b="1">
                <a:solidFill>
                  <a:srgbClr val="003300"/>
                </a:solidFill>
              </a:rPr>
              <a:t>T</a:t>
            </a:r>
            <a:r>
              <a:rPr lang="zh-CN" altLang="en-US" sz="2400" b="1">
                <a:solidFill>
                  <a:srgbClr val="003300"/>
                </a:solidFill>
              </a:rPr>
              <a:t>保持向量的长度不变</a:t>
            </a:r>
            <a:r>
              <a:rPr lang="en-US" altLang="zh-CN" sz="2400" b="1">
                <a:solidFill>
                  <a:srgbClr val="003300"/>
                </a:solidFill>
              </a:rPr>
              <a:t>;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（</a:t>
            </a:r>
            <a:r>
              <a:rPr lang="en-US" altLang="zh-CN" sz="2400" b="1">
                <a:solidFill>
                  <a:srgbClr val="003300"/>
                </a:solidFill>
              </a:rPr>
              <a:t>3</a:t>
            </a:r>
            <a:r>
              <a:rPr lang="zh-CN" altLang="en-US" sz="2400" b="1">
                <a:solidFill>
                  <a:srgbClr val="003300"/>
                </a:solidFill>
              </a:rPr>
              <a:t>）</a:t>
            </a:r>
            <a:r>
              <a:rPr lang="en-US" altLang="zh-CN" sz="2400" b="1">
                <a:solidFill>
                  <a:srgbClr val="003300"/>
                </a:solidFill>
              </a:rPr>
              <a:t>T</a:t>
            </a:r>
            <a:r>
              <a:rPr lang="zh-CN" altLang="en-US" sz="2400" b="1">
                <a:solidFill>
                  <a:srgbClr val="003300"/>
                </a:solidFill>
              </a:rPr>
              <a:t>把</a:t>
            </a:r>
            <a:r>
              <a:rPr lang="en-US" altLang="zh-CN" sz="2400" b="1">
                <a:solidFill>
                  <a:srgbClr val="003300"/>
                </a:solidFill>
              </a:rPr>
              <a:t>V(F)</a:t>
            </a:r>
            <a:r>
              <a:rPr lang="zh-CN" altLang="en-US" sz="2400" b="1">
                <a:solidFill>
                  <a:srgbClr val="003300"/>
                </a:solidFill>
              </a:rPr>
              <a:t>的标准正交基变成标准正交基</a:t>
            </a:r>
            <a:r>
              <a:rPr lang="en-US" altLang="zh-CN" sz="2400" b="1">
                <a:solidFill>
                  <a:srgbClr val="003300"/>
                </a:solidFill>
              </a:rPr>
              <a:t>;     </a:t>
            </a:r>
            <a:r>
              <a:rPr lang="en-US" altLang="zh-CN" sz="2400" b="1">
                <a:solidFill>
                  <a:srgbClr val="0000FF"/>
                </a:solidFill>
              </a:rPr>
              <a:t>(</a:t>
            </a:r>
            <a:r>
              <a:rPr lang="zh-CN" altLang="en-US" sz="2400" b="1">
                <a:solidFill>
                  <a:srgbClr val="0000FF"/>
                </a:solidFill>
              </a:rPr>
              <a:t>证</a:t>
            </a:r>
            <a:r>
              <a:rPr lang="en-US" altLang="zh-CN" sz="2400" b="1">
                <a:solidFill>
                  <a:srgbClr val="0000FF"/>
                </a:solidFill>
              </a:rPr>
              <a:t>(2)</a:t>
            </a:r>
            <a:r>
              <a:rPr lang="en-US" altLang="zh-CN" sz="2400" b="1">
                <a:solidFill>
                  <a:srgbClr val="0000FF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400" b="1">
                <a:solidFill>
                  <a:srgbClr val="0000FF"/>
                </a:solidFill>
              </a:rPr>
              <a:t>(3))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（</a:t>
            </a:r>
            <a:r>
              <a:rPr lang="en-US" altLang="zh-CN" sz="2400" b="1">
                <a:solidFill>
                  <a:srgbClr val="003300"/>
                </a:solidFill>
              </a:rPr>
              <a:t>4</a:t>
            </a:r>
            <a:r>
              <a:rPr lang="zh-CN" altLang="en-US" sz="2400" b="1">
                <a:solidFill>
                  <a:srgbClr val="003300"/>
                </a:solidFill>
              </a:rPr>
              <a:t>）</a:t>
            </a:r>
            <a:r>
              <a:rPr lang="en-US" altLang="zh-CN" sz="2400" b="1">
                <a:solidFill>
                  <a:srgbClr val="003300"/>
                </a:solidFill>
              </a:rPr>
              <a:t>T</a:t>
            </a:r>
            <a:r>
              <a:rPr lang="zh-CN" altLang="en-US" sz="2400" b="1">
                <a:solidFill>
                  <a:srgbClr val="003300"/>
                </a:solidFill>
              </a:rPr>
              <a:t>在标准正交基下的矩阵是正交</a:t>
            </a:r>
            <a:r>
              <a:rPr lang="en-US" altLang="zh-CN" sz="2400" b="1">
                <a:solidFill>
                  <a:srgbClr val="003300"/>
                </a:solidFill>
              </a:rPr>
              <a:t>(</a:t>
            </a:r>
            <a:r>
              <a:rPr lang="zh-CN" altLang="en-US" sz="2400" b="1">
                <a:solidFill>
                  <a:srgbClr val="003300"/>
                </a:solidFill>
              </a:rPr>
              <a:t>酉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zh-CN" altLang="en-US" sz="2400" b="1">
                <a:solidFill>
                  <a:srgbClr val="003300"/>
                </a:solidFill>
              </a:rPr>
              <a:t>矩阵。</a:t>
            </a:r>
            <a:endParaRPr lang="en-US" altLang="zh-CN" sz="2400" b="1">
              <a:solidFill>
                <a:srgbClr val="003300"/>
              </a:solidFill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3300"/>
                </a:solidFill>
              </a:rPr>
              <a:t>3  变换的矩阵：正交矩阵和酉矩阵的性质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3300"/>
                </a:solidFill>
              </a:rPr>
              <a:t>正交矩阵</a:t>
            </a:r>
            <a:r>
              <a:rPr lang="en-US" altLang="zh-CN" sz="2400" b="1">
                <a:solidFill>
                  <a:srgbClr val="003300"/>
                </a:solidFill>
              </a:rPr>
              <a:t>C</a:t>
            </a:r>
            <a:r>
              <a:rPr lang="zh-CN" altLang="en-US" sz="2400" b="1">
                <a:solidFill>
                  <a:srgbClr val="003300"/>
                </a:solidFill>
              </a:rPr>
              <a:t>：</a:t>
            </a:r>
            <a:r>
              <a:rPr lang="en-US" altLang="zh-CN" sz="2400" b="1">
                <a:solidFill>
                  <a:srgbClr val="003300"/>
                </a:solidFill>
              </a:rPr>
              <a:t>C</a:t>
            </a:r>
            <a:r>
              <a:rPr lang="en-US" altLang="zh-CN" sz="2400" b="1" baseline="30000">
                <a:solidFill>
                  <a:srgbClr val="003300"/>
                </a:solidFill>
              </a:rPr>
              <a:t>T</a:t>
            </a:r>
            <a:r>
              <a:rPr lang="en-US" altLang="zh-CN" sz="2400" b="1">
                <a:solidFill>
                  <a:srgbClr val="003300"/>
                </a:solidFill>
              </a:rPr>
              <a:t>C=I</a:t>
            </a:r>
            <a:r>
              <a:rPr lang="zh-CN" altLang="en-US" sz="2400" b="1">
                <a:solidFill>
                  <a:srgbClr val="003300"/>
                </a:solidFill>
              </a:rPr>
              <a:t>；酉矩阵</a:t>
            </a:r>
            <a:r>
              <a:rPr lang="en-US" altLang="zh-CN" sz="2400" b="1">
                <a:solidFill>
                  <a:srgbClr val="003300"/>
                </a:solidFill>
              </a:rPr>
              <a:t>U：  U</a:t>
            </a:r>
            <a:r>
              <a:rPr lang="en-US" altLang="zh-CN" sz="2400" b="1" baseline="30000">
                <a:solidFill>
                  <a:srgbClr val="003300"/>
                </a:solidFill>
              </a:rPr>
              <a:t>H</a:t>
            </a:r>
            <a:r>
              <a:rPr lang="en-US" altLang="zh-CN" sz="2400" b="1">
                <a:solidFill>
                  <a:srgbClr val="003300"/>
                </a:solidFill>
              </a:rPr>
              <a:t>U=I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CC6600"/>
                </a:solidFill>
              </a:rPr>
              <a:t>定理1</a:t>
            </a:r>
            <a:r>
              <a:rPr lang="zh-CN" altLang="en-US" sz="2400" b="1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solidFill>
                  <a:srgbClr val="CC6600"/>
                </a:solidFill>
              </a:rPr>
              <a:t>16</a:t>
            </a:r>
            <a:r>
              <a:rPr lang="zh-CN" altLang="en-US" sz="2400" b="1">
                <a:solidFill>
                  <a:srgbClr val="003300"/>
                </a:solidFill>
              </a:rPr>
              <a:t>(</a:t>
            </a:r>
            <a:r>
              <a:rPr lang="en-US" altLang="zh-CN" sz="2400" b="1">
                <a:solidFill>
                  <a:srgbClr val="003300"/>
                </a:solidFill>
              </a:rPr>
              <a:t>P27) </a:t>
            </a:r>
            <a:r>
              <a:rPr lang="zh-CN" altLang="en-US" sz="2400" b="1">
                <a:solidFill>
                  <a:srgbClr val="003300"/>
                </a:solidFill>
              </a:rPr>
              <a:t>正交矩阵</a:t>
            </a:r>
            <a:r>
              <a:rPr lang="en-US" altLang="zh-CN" sz="2400" b="1">
                <a:solidFill>
                  <a:srgbClr val="003300"/>
                </a:solidFill>
              </a:rPr>
              <a:t>C</a:t>
            </a:r>
            <a:r>
              <a:rPr lang="zh-CN" altLang="en-US" sz="2400" b="1">
                <a:solidFill>
                  <a:srgbClr val="003300"/>
                </a:solidFill>
              </a:rPr>
              <a:t>和酉矩阵</a:t>
            </a:r>
            <a:r>
              <a:rPr lang="en-US" altLang="zh-CN" sz="2400" b="1">
                <a:solidFill>
                  <a:srgbClr val="003300"/>
                </a:solidFill>
              </a:rPr>
              <a:t>U</a:t>
            </a:r>
            <a:r>
              <a:rPr lang="zh-CN" altLang="en-US" sz="2400" b="1">
                <a:solidFill>
                  <a:srgbClr val="003300"/>
                </a:solidFill>
              </a:rPr>
              <a:t>有如下性质</a:t>
            </a:r>
            <a:r>
              <a:rPr lang="en-US" altLang="zh-CN" sz="2400" b="1">
                <a:solidFill>
                  <a:srgbClr val="003300"/>
                </a:solidFill>
              </a:rPr>
              <a:t>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3300"/>
                </a:solidFill>
              </a:rPr>
              <a:t>       </a:t>
            </a:r>
            <a:r>
              <a:rPr lang="en-US" altLang="zh-CN" sz="2400" b="1">
                <a:solidFill>
                  <a:srgbClr val="003300"/>
                </a:solidFill>
              </a:rPr>
              <a:t>(1) |det(C)|=1, |det(U)|=1; (2) C</a:t>
            </a:r>
            <a:r>
              <a:rPr lang="en-US" altLang="zh-CN" sz="2400" b="1" baseline="30000">
                <a:solidFill>
                  <a:srgbClr val="003300"/>
                </a:solidFill>
              </a:rPr>
              <a:t>-1</a:t>
            </a:r>
            <a:r>
              <a:rPr lang="en-US" altLang="zh-CN" sz="2400" b="1">
                <a:solidFill>
                  <a:srgbClr val="003300"/>
                </a:solidFill>
              </a:rPr>
              <a:t>=C</a:t>
            </a:r>
            <a:r>
              <a:rPr lang="en-US" altLang="zh-CN" sz="2400" b="1" baseline="30000">
                <a:solidFill>
                  <a:srgbClr val="003300"/>
                </a:solidFill>
              </a:rPr>
              <a:t>T</a:t>
            </a:r>
            <a:r>
              <a:rPr lang="en-US" altLang="zh-CN" sz="2400" b="1">
                <a:solidFill>
                  <a:srgbClr val="003300"/>
                </a:solidFill>
              </a:rPr>
              <a:t>,U</a:t>
            </a:r>
            <a:r>
              <a:rPr lang="en-US" altLang="zh-CN" sz="2400" b="1" baseline="30000">
                <a:solidFill>
                  <a:srgbClr val="003300"/>
                </a:solidFill>
              </a:rPr>
              <a:t>-1</a:t>
            </a:r>
            <a:r>
              <a:rPr lang="en-US" altLang="zh-CN" sz="2400" b="1">
                <a:solidFill>
                  <a:srgbClr val="003300"/>
                </a:solidFill>
              </a:rPr>
              <a:t>=U</a:t>
            </a:r>
            <a:r>
              <a:rPr lang="en-US" altLang="zh-CN" sz="2400" b="1" baseline="30000">
                <a:solidFill>
                  <a:srgbClr val="003300"/>
                </a:solidFill>
              </a:rPr>
              <a:t>H</a:t>
            </a:r>
            <a:r>
              <a:rPr lang="en-US" altLang="zh-CN" sz="2400" b="1">
                <a:solidFill>
                  <a:srgbClr val="003300"/>
                </a:solidFill>
              </a:rPr>
              <a:t>;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      (3) </a:t>
            </a:r>
            <a:r>
              <a:rPr lang="zh-CN" altLang="en-US" sz="2400" b="1">
                <a:solidFill>
                  <a:srgbClr val="003300"/>
                </a:solidFill>
              </a:rPr>
              <a:t>正交</a:t>
            </a:r>
            <a:r>
              <a:rPr lang="en-US" altLang="zh-CN" sz="2400" b="1">
                <a:solidFill>
                  <a:srgbClr val="003300"/>
                </a:solidFill>
              </a:rPr>
              <a:t>(</a:t>
            </a:r>
            <a:r>
              <a:rPr lang="zh-CN" altLang="en-US" sz="2400" b="1">
                <a:solidFill>
                  <a:srgbClr val="003300"/>
                </a:solidFill>
              </a:rPr>
              <a:t>酉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zh-CN" altLang="en-US" sz="2400" b="1">
                <a:solidFill>
                  <a:srgbClr val="003300"/>
                </a:solidFill>
              </a:rPr>
              <a:t>矩阵的逆、两个正交</a:t>
            </a:r>
            <a:r>
              <a:rPr lang="en-US" altLang="zh-CN" sz="2400" b="1">
                <a:solidFill>
                  <a:srgbClr val="003300"/>
                </a:solidFill>
              </a:rPr>
              <a:t>(</a:t>
            </a:r>
            <a:r>
              <a:rPr lang="zh-CN" altLang="en-US" sz="2400" b="1">
                <a:solidFill>
                  <a:srgbClr val="003300"/>
                </a:solidFill>
              </a:rPr>
              <a:t>酉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zh-CN" altLang="en-US" sz="2400" b="1">
                <a:solidFill>
                  <a:srgbClr val="003300"/>
                </a:solidFill>
              </a:rPr>
              <a:t>矩阵的乘积仍是正交</a:t>
            </a:r>
            <a:r>
              <a:rPr lang="en-US" altLang="zh-CN" sz="2400" b="1">
                <a:solidFill>
                  <a:srgbClr val="003300"/>
                </a:solidFill>
              </a:rPr>
              <a:t>(</a:t>
            </a:r>
            <a:r>
              <a:rPr lang="zh-CN" altLang="en-US" sz="2400" b="1">
                <a:solidFill>
                  <a:srgbClr val="003300"/>
                </a:solidFill>
              </a:rPr>
              <a:t>酉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zh-CN" altLang="en-US" sz="2400" b="1">
                <a:solidFill>
                  <a:srgbClr val="003300"/>
                </a:solidFill>
              </a:rPr>
              <a:t>矩阵；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      (4) </a:t>
            </a:r>
            <a:r>
              <a:rPr lang="en-US" altLang="zh-CN" sz="2400" b="1" i="1">
                <a:solidFill>
                  <a:srgbClr val="003300"/>
                </a:solidFill>
              </a:rPr>
              <a:t>n</a:t>
            </a:r>
            <a:r>
              <a:rPr lang="zh-CN" altLang="en-US" sz="2400" b="1">
                <a:solidFill>
                  <a:srgbClr val="003300"/>
                </a:solidFill>
              </a:rPr>
              <a:t>阶正交</a:t>
            </a:r>
            <a:r>
              <a:rPr lang="en-US" altLang="zh-CN" sz="2400" b="1">
                <a:solidFill>
                  <a:srgbClr val="003300"/>
                </a:solidFill>
              </a:rPr>
              <a:t>(</a:t>
            </a:r>
            <a:r>
              <a:rPr lang="zh-CN" altLang="en-US" sz="2400" b="1">
                <a:solidFill>
                  <a:srgbClr val="003300"/>
                </a:solidFill>
              </a:rPr>
              <a:t>酉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zh-CN" altLang="en-US" sz="2400" b="1">
                <a:solidFill>
                  <a:srgbClr val="003300"/>
                </a:solidFill>
              </a:rPr>
              <a:t>矩阵的列或行向量组是</a:t>
            </a:r>
            <a:r>
              <a:rPr lang="en-US" altLang="zh-CN" sz="2400" b="1">
                <a:solidFill>
                  <a:srgbClr val="003300"/>
                </a:solidFill>
              </a:rPr>
              <a:t>R</a:t>
            </a:r>
            <a:r>
              <a:rPr lang="en-US" altLang="zh-CN" sz="2400" b="1" i="1" baseline="30000">
                <a:solidFill>
                  <a:srgbClr val="003300"/>
                </a:solidFill>
              </a:rPr>
              <a:t>n</a:t>
            </a:r>
            <a:r>
              <a:rPr lang="en-US" altLang="zh-CN" sz="2400" b="1">
                <a:solidFill>
                  <a:srgbClr val="003300"/>
                </a:solidFill>
              </a:rPr>
              <a:t>(C</a:t>
            </a:r>
            <a:r>
              <a:rPr lang="en-US" altLang="zh-CN" sz="2400" b="1" i="1" baseline="30000">
                <a:solidFill>
                  <a:srgbClr val="003300"/>
                </a:solidFill>
              </a:rPr>
              <a:t>n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zh-CN" altLang="en-US" sz="2400" b="1">
                <a:solidFill>
                  <a:srgbClr val="003300"/>
                </a:solidFill>
              </a:rPr>
              <a:t>中的标准正交基。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488C75A5-094A-B7A8-ECBD-11381791A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302625" cy="3124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常见的基本正交变换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800" b="1">
                <a:solidFill>
                  <a:srgbClr val="003300"/>
                </a:solidFill>
              </a:rPr>
              <a:t>平面上的旋转变换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l-GR" altLang="zh-CN" sz="2800" b="1" baseline="-25000">
                <a:solidFill>
                  <a:srgbClr val="003300"/>
                </a:solidFill>
                <a:cs typeface="Times New Roman" panose="02020603050405020304" pitchFamily="18" charset="0"/>
              </a:rPr>
              <a:t>θ</a:t>
            </a:r>
          </a:p>
          <a:p>
            <a:pPr lvl="1" eaLnBrk="1" hangingPunct="1">
              <a:defRPr/>
            </a:pPr>
            <a:r>
              <a:rPr lang="zh-CN" altLang="en-US" sz="2400" b="1">
                <a:solidFill>
                  <a:srgbClr val="003300"/>
                </a:solidFill>
              </a:rPr>
              <a:t>几何描述</a:t>
            </a:r>
            <a:r>
              <a:rPr lang="zh-CN" altLang="en-US" b="1">
                <a:solidFill>
                  <a:srgbClr val="003300"/>
                </a:solidFill>
              </a:rPr>
              <a:t>：</a:t>
            </a:r>
            <a:r>
              <a:rPr lang="zh-CN" altLang="en-US" sz="2400" b="1">
                <a:solidFill>
                  <a:srgbClr val="003300"/>
                </a:solidFill>
              </a:rPr>
              <a:t>绕坐标原点，逆时针旋转一个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 </a:t>
            </a:r>
            <a:r>
              <a:rPr lang="zh-CN" altLang="en-US" sz="2400" b="1">
                <a:solidFill>
                  <a:srgbClr val="003300"/>
                </a:solidFill>
              </a:rPr>
              <a:t>角。</a:t>
            </a:r>
          </a:p>
          <a:p>
            <a:pPr lvl="1" eaLnBrk="1" hangingPunct="1">
              <a:defRPr/>
            </a:pPr>
            <a:r>
              <a:rPr lang="zh-CN" altLang="en-US" sz="2400" b="1">
                <a:solidFill>
                  <a:srgbClr val="003300"/>
                </a:solidFill>
              </a:rPr>
              <a:t>变换矩阵：在自然基下，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979F0987-9CD7-3B5C-8476-85B5D6237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00600"/>
            <a:ext cx="723900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2"/>
              </a:buBlip>
              <a:defRPr/>
            </a:pP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R</a:t>
            </a:r>
            <a:r>
              <a:rPr lang="en-US" altLang="zh-CN" sz="2800" b="1" i="1" baseline="30000">
                <a:solidFill>
                  <a:srgbClr val="003300"/>
                </a:solidFill>
              </a:rPr>
              <a:t>n</a:t>
            </a:r>
            <a:r>
              <a:rPr lang="zh-CN" altLang="en-US" sz="2800" b="1">
                <a:solidFill>
                  <a:srgbClr val="003300"/>
                </a:solidFill>
              </a:rPr>
              <a:t>空间中的镜像变换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CN" altLang="en-US" b="1">
                <a:solidFill>
                  <a:srgbClr val="003300"/>
                </a:solidFill>
              </a:rPr>
              <a:t> 定义：</a:t>
            </a:r>
            <a:r>
              <a:rPr lang="en-US" altLang="zh-CN" b="1">
                <a:solidFill>
                  <a:srgbClr val="003300"/>
                </a:solidFill>
              </a:rPr>
              <a:t>S(</a:t>
            </a:r>
            <a:r>
              <a:rPr lang="en-US" altLang="zh-CN" b="1" i="1">
                <a:solidFill>
                  <a:srgbClr val="003300"/>
                </a:solidFill>
              </a:rPr>
              <a:t>x</a:t>
            </a:r>
            <a:r>
              <a:rPr lang="en-US" altLang="zh-CN" b="1">
                <a:solidFill>
                  <a:srgbClr val="003300"/>
                </a:solidFill>
              </a:rPr>
              <a:t>) = </a:t>
            </a:r>
            <a:r>
              <a:rPr lang="en-US" altLang="zh-CN" b="1" i="1">
                <a:solidFill>
                  <a:srgbClr val="003300"/>
                </a:solidFill>
              </a:rPr>
              <a:t>x</a:t>
            </a:r>
            <a:r>
              <a:rPr lang="en-US" altLang="zh-CN" b="1">
                <a:solidFill>
                  <a:srgbClr val="003300"/>
                </a:solidFill>
              </a:rPr>
              <a:t> – 2(</a:t>
            </a:r>
            <a:r>
              <a:rPr lang="en-US" altLang="zh-CN" b="1" i="1">
                <a:solidFill>
                  <a:srgbClr val="003300"/>
                </a:solidFill>
              </a:rPr>
              <a:t>x</a:t>
            </a:r>
            <a:r>
              <a:rPr lang="en-US" altLang="zh-CN" b="1">
                <a:solidFill>
                  <a:srgbClr val="003300"/>
                </a:solidFill>
              </a:rPr>
              <a:t>, 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zh-CN" altLang="en-US" b="1">
                <a:solidFill>
                  <a:srgbClr val="003300"/>
                </a:solidFill>
              </a:rPr>
              <a:t>，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zh-CN" altLang="en-US" b="1">
                <a:solidFill>
                  <a:srgbClr val="003300"/>
                </a:solidFill>
              </a:rPr>
              <a:t>为单位向量。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CN" altLang="en-US" b="1">
                <a:solidFill>
                  <a:srgbClr val="003300"/>
                </a:solidFill>
              </a:rPr>
              <a:t> 变换矩阵与几何意义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1AE76132-A2DF-2BF8-5FBA-C777AC154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143250"/>
            <a:ext cx="8475663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2"/>
              </a:buBlip>
              <a:defRPr/>
            </a:pP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R</a:t>
            </a:r>
            <a:r>
              <a:rPr lang="en-US" altLang="zh-CN" b="1" baseline="30000">
                <a:solidFill>
                  <a:srgbClr val="003300"/>
                </a:solidFill>
              </a:rPr>
              <a:t>3</a:t>
            </a:r>
            <a:r>
              <a:rPr lang="zh-CN" altLang="en-US" sz="2800" b="1">
                <a:solidFill>
                  <a:srgbClr val="003300"/>
                </a:solidFill>
              </a:rPr>
              <a:t>空间中的旋转变换</a:t>
            </a: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CN" altLang="en-US" b="1">
                <a:solidFill>
                  <a:srgbClr val="003300"/>
                </a:solidFill>
              </a:rPr>
              <a:t> 几何描述：绕空间中过原点的一条直线</a:t>
            </a:r>
            <a:r>
              <a:rPr lang="en-US" altLang="zh-CN" b="1">
                <a:solidFill>
                  <a:srgbClr val="003300"/>
                </a:solidFill>
              </a:rPr>
              <a:t>L，</a:t>
            </a:r>
            <a:r>
              <a:rPr lang="zh-CN" altLang="en-US" b="1">
                <a:solidFill>
                  <a:srgbClr val="003300"/>
                </a:solidFill>
              </a:rPr>
              <a:t>旋转一 个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角</a:t>
            </a: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 求变换矩阵的基本思想：寻求空间中的一组特别的基</a:t>
            </a:r>
          </a:p>
        </p:txBody>
      </p:sp>
      <p:graphicFrame>
        <p:nvGraphicFramePr>
          <p:cNvPr id="54272" name="Object 0">
            <a:extLst>
              <a:ext uri="{FF2B5EF4-FFF2-40B4-BE49-F238E27FC236}">
                <a16:creationId xmlns:a16="http://schemas.microsoft.com/office/drawing/2014/main" id="{60D76378-2A2E-D864-9CA1-21AF4A681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057400"/>
          <a:ext cx="30480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76382" imgH="447624" progId="Equation.DSMT4">
                  <p:embed/>
                </p:oleObj>
              </mc:Choice>
              <mc:Fallback>
                <p:oleObj name="Equation" r:id="rId4" imgW="1276382" imgH="447624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57400"/>
                        <a:ext cx="30480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C4BEB9F1-49BD-5B25-FE12-760820EC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814888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00"/>
                </a:solidFill>
              </a:rPr>
              <a:t>S(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en-US" altLang="zh-CN" b="1">
                <a:solidFill>
                  <a:srgbClr val="003300"/>
                </a:solidFill>
              </a:rPr>
              <a:t>) = –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endParaRPr lang="zh-CN" altLang="en-US" b="1" i="1">
              <a:solidFill>
                <a:srgbClr val="003300"/>
              </a:solidFill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14E8D61B-25C8-C9E6-D6E3-8BE6F23C8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859338"/>
            <a:ext cx="261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</a:rPr>
              <a:t>n</a:t>
            </a:r>
            <a:r>
              <a:rPr lang="en-US" altLang="zh-CN" b="1" baseline="30000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= L{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>
                <a:solidFill>
                  <a:srgbClr val="000000"/>
                </a:solidFill>
              </a:rPr>
              <a:t>}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L(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/>
              <a:t> </a:t>
            </a:r>
            <a:endParaRPr lang="zh-CN" altLang="en-US"/>
          </a:p>
        </p:txBody>
      </p:sp>
      <p:graphicFrame>
        <p:nvGraphicFramePr>
          <p:cNvPr id="2" name="Object 0">
            <a:extLst>
              <a:ext uri="{FF2B5EF4-FFF2-40B4-BE49-F238E27FC236}">
                <a16:creationId xmlns:a16="http://schemas.microsoft.com/office/drawing/2014/main" id="{EEEB884A-E8D3-26F9-06B5-22B4A4ADC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5405438"/>
          <a:ext cx="21129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197" imgH="476276" progId="Equation.DSMT4">
                  <p:embed/>
                </p:oleObj>
              </mc:Choice>
              <mc:Fallback>
                <p:oleObj name="Equation" r:id="rId6" imgW="876197" imgH="476276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5405438"/>
                        <a:ext cx="21129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  <p:bldP spid="33796" grpId="0" build="p" bldLvl="2" autoUpdateAnimBg="0"/>
      <p:bldP spid="33797" grpId="0" build="p" bldLvl="2" autoUpdateAnimBg="0"/>
      <p:bldP spid="3079" grpId="0"/>
      <p:bldP spid="30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98CFB150-4119-C6C6-3B31-668B90289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8763000" cy="221773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b="1">
                <a:solidFill>
                  <a:srgbClr val="CC6600"/>
                </a:solidFill>
              </a:rPr>
              <a:t>    例</a:t>
            </a:r>
            <a:r>
              <a:rPr lang="en-US" altLang="zh-CN" sz="2800" b="1">
                <a:solidFill>
                  <a:srgbClr val="CC6600"/>
                </a:solidFill>
              </a:rPr>
              <a:t>24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(F)</a:t>
            </a:r>
            <a:r>
              <a:rPr lang="zh-CN" altLang="en-US" sz="2800" b="1">
                <a:solidFill>
                  <a:srgbClr val="003300"/>
                </a:solidFill>
              </a:rPr>
              <a:t>上的</a:t>
            </a:r>
            <a:r>
              <a:rPr lang="zh-CN" altLang="en-US" sz="2800" b="1">
                <a:solidFill>
                  <a:srgbClr val="0000FF"/>
                </a:solidFill>
              </a:rPr>
              <a:t>相似变换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30000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800" b="1">
                <a:solidFill>
                  <a:srgbClr val="003300"/>
                </a:solidFill>
              </a:rPr>
              <a:t>：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800" b="1">
                <a:solidFill>
                  <a:srgbClr val="003300"/>
                </a:solidFill>
              </a:rPr>
              <a:t>是</a:t>
            </a:r>
            <a:r>
              <a:rPr lang="en-US" altLang="zh-CN" sz="2800" b="1">
                <a:solidFill>
                  <a:srgbClr val="003300"/>
                </a:solidFill>
              </a:rPr>
              <a:t>F</a:t>
            </a:r>
            <a:r>
              <a:rPr lang="zh-CN" altLang="en-US" sz="2800" b="1">
                <a:solidFill>
                  <a:srgbClr val="003300"/>
                </a:solidFill>
              </a:rPr>
              <a:t>中给定的数，     </a:t>
            </a:r>
          </a:p>
          <a:p>
            <a:pPr algn="just" eaLnBrk="1" hangingPunct="1"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           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(F)，T</a:t>
            </a:r>
            <a:r>
              <a:rPr lang="en-US" altLang="zh-CN" sz="2800" b="1" baseline="-30000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olidFill>
                  <a:srgbClr val="003300"/>
                </a:solidFill>
              </a:rPr>
              <a:t>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) </a:t>
            </a:r>
            <a:r>
              <a:rPr lang="en-US" altLang="zh-CN" sz="2800" b="1">
                <a:solidFill>
                  <a:srgbClr val="003300"/>
                </a:solidFill>
              </a:rPr>
              <a:t>=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</a:t>
            </a:r>
            <a:r>
              <a:rPr lang="en-US" altLang="zh-CN" sz="2800" b="1">
                <a:solidFill>
                  <a:srgbClr val="003300"/>
                </a:solidFill>
              </a:rPr>
              <a:t> 。</a:t>
            </a:r>
            <a:endParaRPr lang="en-US" altLang="zh-CN" sz="2800">
              <a:solidFill>
                <a:srgbClr val="003300"/>
              </a:solidFill>
            </a:endParaRPr>
          </a:p>
          <a:p>
            <a:pPr lvl="1" algn="just" eaLnBrk="1" hangingPunct="1"/>
            <a:r>
              <a:rPr lang="zh-CN" altLang="en-US" b="1">
                <a:solidFill>
                  <a:srgbClr val="003300"/>
                </a:solidFill>
              </a:rPr>
              <a:t> 特例：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zh-CN" altLang="en-US" b="1">
                <a:solidFill>
                  <a:srgbClr val="003300"/>
                </a:solidFill>
              </a:rPr>
              <a:t>=1，</a:t>
            </a:r>
            <a:r>
              <a:rPr lang="en-US" altLang="zh-CN" b="1">
                <a:solidFill>
                  <a:srgbClr val="003300"/>
                </a:solidFill>
              </a:rPr>
              <a:t>T</a:t>
            </a:r>
            <a:r>
              <a:rPr lang="en-US" altLang="zh-CN" b="1" baseline="-30000">
                <a:solidFill>
                  <a:srgbClr val="003300"/>
                </a:solidFill>
                <a:sym typeface="Symbol" panose="05050102010706020507" pitchFamily="18" charset="2"/>
              </a:rPr>
              <a:t>1 </a:t>
            </a:r>
            <a:r>
              <a:rPr lang="zh-CN" altLang="en-US" b="1">
                <a:solidFill>
                  <a:srgbClr val="003300"/>
                </a:solidFill>
              </a:rPr>
              <a:t>是恒等变换</a:t>
            </a:r>
            <a:r>
              <a:rPr lang="en-US" altLang="zh-CN" b="1">
                <a:solidFill>
                  <a:srgbClr val="003300"/>
                </a:solidFill>
              </a:rPr>
              <a:t>: T</a:t>
            </a:r>
            <a:r>
              <a:rPr lang="en-US" altLang="zh-CN" b="1" baseline="-3000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) </a:t>
            </a:r>
            <a:r>
              <a:rPr lang="en-US" altLang="zh-CN" b="1">
                <a:solidFill>
                  <a:srgbClr val="003300"/>
                </a:solidFill>
              </a:rPr>
              <a:t>=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</a:rPr>
              <a:t>，</a:t>
            </a:r>
            <a:endParaRPr lang="zh-CN" altLang="en-US">
              <a:solidFill>
                <a:srgbClr val="0033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00"/>
                </a:solidFill>
              </a:rPr>
              <a:t>               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zh-CN" altLang="en-US" b="1">
                <a:solidFill>
                  <a:srgbClr val="003300"/>
                </a:solidFill>
              </a:rPr>
              <a:t>=0，</a:t>
            </a:r>
            <a:r>
              <a:rPr lang="en-US" altLang="zh-CN" b="1">
                <a:solidFill>
                  <a:srgbClr val="003300"/>
                </a:solidFill>
              </a:rPr>
              <a:t>T</a:t>
            </a:r>
            <a:r>
              <a:rPr lang="en-US" altLang="zh-CN" b="1" baseline="-30000">
                <a:solidFill>
                  <a:srgbClr val="003300"/>
                </a:solidFill>
                <a:sym typeface="Symbol" panose="05050102010706020507" pitchFamily="18" charset="2"/>
              </a:rPr>
              <a:t>0 </a:t>
            </a:r>
            <a:r>
              <a:rPr lang="zh-CN" altLang="en-US" b="1">
                <a:solidFill>
                  <a:srgbClr val="003300"/>
                </a:solidFill>
              </a:rPr>
              <a:t>是零变换</a:t>
            </a:r>
            <a:r>
              <a:rPr lang="en-US" altLang="zh-CN" b="1">
                <a:solidFill>
                  <a:srgbClr val="003300"/>
                </a:solidFill>
              </a:rPr>
              <a:t>: T</a:t>
            </a:r>
            <a:r>
              <a:rPr lang="en-US" altLang="zh-CN" b="1" baseline="-30000">
                <a:solidFill>
                  <a:srgbClr val="003300"/>
                </a:solidFill>
                <a:sym typeface="Symbol" panose="05050102010706020507" pitchFamily="18" charset="2"/>
              </a:rPr>
              <a:t>0</a:t>
            </a:r>
            <a:r>
              <a:rPr lang="en-US" altLang="zh-CN" b="1">
                <a:solidFill>
                  <a:srgbClr val="003300"/>
                </a:solidFill>
              </a:rPr>
              <a:t>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) </a:t>
            </a:r>
            <a:r>
              <a:rPr lang="en-US" altLang="zh-CN" b="1">
                <a:solidFill>
                  <a:srgbClr val="003300"/>
                </a:solidFill>
              </a:rPr>
              <a:t>= 0</a:t>
            </a:r>
            <a:r>
              <a:rPr lang="en-US" altLang="zh-CN" sz="2400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</a:rPr>
              <a:t>。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875086F0-964F-67CF-5EBA-B9E50BAC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14700"/>
            <a:ext cx="7696200" cy="579438"/>
          </a:xfrm>
          <a:prstGeom prst="rect">
            <a:avLst/>
          </a:prstGeom>
          <a:solidFill>
            <a:srgbClr val="3A7525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en-US" sz="2800" b="1">
                <a:solidFill>
                  <a:schemeClr val="bg1"/>
                </a:solidFill>
              </a:rPr>
              <a:t>可以在任何线性空间中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定义相似变换!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8C7C2A1E-8915-C998-5CD8-181BB1CE4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43375"/>
            <a:ext cx="8820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800" b="1">
                <a:solidFill>
                  <a:srgbClr val="CC6600"/>
                </a:solidFill>
              </a:rPr>
              <a:t>例</a:t>
            </a:r>
            <a:r>
              <a:rPr lang="en-US" altLang="zh-CN" sz="2800" b="1">
                <a:solidFill>
                  <a:srgbClr val="CC6600"/>
                </a:solidFill>
              </a:rPr>
              <a:t>25</a:t>
            </a:r>
            <a:r>
              <a:rPr lang="en-US" altLang="zh-CN" sz="2800" b="1">
                <a:solidFill>
                  <a:schemeClr val="tx2"/>
                </a:solidFill>
                <a:cs typeface="Times New Roman" panose="02020603050405020304" pitchFamily="18" charset="0"/>
              </a:rPr>
              <a:t>  </a:t>
            </a:r>
            <a:r>
              <a:rPr lang="en-US" altLang="zh-CN" sz="2800" b="1">
                <a:solidFill>
                  <a:srgbClr val="003300"/>
                </a:solidFill>
              </a:rPr>
              <a:t>P</a:t>
            </a:r>
            <a:r>
              <a:rPr lang="en-US" altLang="zh-CN" sz="2800" b="1" i="1" baseline="-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[x]</a:t>
            </a:r>
            <a:r>
              <a:rPr lang="zh-CN" altLang="en-US" sz="2800" b="1">
                <a:solidFill>
                  <a:srgbClr val="003300"/>
                </a:solidFill>
              </a:rPr>
              <a:t>中的微分变换</a:t>
            </a:r>
          </a:p>
          <a:p>
            <a:pPr algn="just" eaLnBrk="1" hangingPunct="1"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               (</a:t>
            </a:r>
            <a:r>
              <a:rPr lang="zh-CN" altLang="en-US" sz="2800" b="1">
                <a:solidFill>
                  <a:srgbClr val="0000FF"/>
                </a:solidFill>
              </a:rPr>
              <a:t>积分变换？线性但不是</a:t>
            </a:r>
            <a:r>
              <a:rPr lang="en-US" altLang="zh-CN" sz="2800" b="1">
                <a:solidFill>
                  <a:srgbClr val="0000FF"/>
                </a:solidFill>
              </a:rPr>
              <a:t>P</a:t>
            </a:r>
            <a:r>
              <a:rPr lang="en-US" altLang="zh-CN" sz="2800" b="1" i="1" baseline="-25000">
                <a:solidFill>
                  <a:srgbClr val="0000FF"/>
                </a:solidFill>
              </a:rPr>
              <a:t>n </a:t>
            </a:r>
            <a:r>
              <a:rPr lang="en-US" altLang="zh-CN" sz="2800" b="1">
                <a:solidFill>
                  <a:srgbClr val="0000FF"/>
                </a:solidFill>
              </a:rPr>
              <a:t>[x]</a:t>
            </a:r>
            <a:r>
              <a:rPr lang="zh-CN" altLang="en-US" sz="2800" b="1">
                <a:solidFill>
                  <a:srgbClr val="0000FF"/>
                </a:solidFill>
              </a:rPr>
              <a:t>上的</a:t>
            </a:r>
            <a:r>
              <a:rPr lang="en-US" altLang="zh-CN" sz="2800" b="1">
                <a:solidFill>
                  <a:srgbClr val="003300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CC6600"/>
                </a:solidFill>
              </a:rPr>
              <a:t>例</a:t>
            </a:r>
            <a:r>
              <a:rPr lang="en-US" altLang="zh-CN" sz="2800" b="1">
                <a:solidFill>
                  <a:srgbClr val="CC6600"/>
                </a:solidFill>
              </a:rPr>
              <a:t>26</a:t>
            </a:r>
            <a:r>
              <a:rPr lang="en-US" altLang="zh-CN" sz="2800" b="1">
                <a:solidFill>
                  <a:srgbClr val="000000"/>
                </a:solidFill>
              </a:rPr>
              <a:t>  </a:t>
            </a:r>
            <a:r>
              <a:rPr lang="en-US" altLang="zh-CN" sz="2800" b="1">
                <a:solidFill>
                  <a:srgbClr val="003300"/>
                </a:solidFill>
              </a:rPr>
              <a:t>F</a:t>
            </a:r>
            <a:r>
              <a:rPr lang="en-US" altLang="zh-CN" sz="2800" b="1" i="1" baseline="30000">
                <a:solidFill>
                  <a:srgbClr val="003300"/>
                </a:solidFill>
              </a:rPr>
              <a:t>n</a:t>
            </a:r>
            <a:r>
              <a:rPr lang="zh-CN" altLang="en-US" sz="2800" b="1">
                <a:solidFill>
                  <a:srgbClr val="003300"/>
                </a:solidFill>
              </a:rPr>
              <a:t>上的变换 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25000">
                <a:solidFill>
                  <a:srgbClr val="003300"/>
                </a:solidFill>
              </a:rPr>
              <a:t>A</a:t>
            </a:r>
            <a:r>
              <a:rPr lang="en-US" altLang="zh-CN" sz="2800" b="1">
                <a:solidFill>
                  <a:srgbClr val="003300"/>
                </a:solidFill>
              </a:rPr>
              <a:t>：</a:t>
            </a:r>
            <a:r>
              <a:rPr lang="zh-CN" altLang="en-US" sz="2800" b="1">
                <a:solidFill>
                  <a:srgbClr val="003300"/>
                </a:solidFill>
              </a:rPr>
              <a:t>设 </a:t>
            </a:r>
            <a:r>
              <a:rPr lang="en-US" altLang="zh-CN" sz="2800" b="1">
                <a:solidFill>
                  <a:srgbClr val="003300"/>
                </a:solidFill>
              </a:rPr>
              <a:t>A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003300"/>
                </a:solidFill>
              </a:rPr>
              <a:t>F</a:t>
            </a:r>
            <a:r>
              <a:rPr lang="en-US" altLang="zh-CN" sz="2800" b="1" i="1" baseline="30000">
                <a:solidFill>
                  <a:srgbClr val="003300"/>
                </a:solidFill>
              </a:rPr>
              <a:t>n</a:t>
            </a:r>
            <a:r>
              <a:rPr lang="en-US" altLang="zh-CN" sz="2800" b="1" baseline="30000">
                <a:solidFill>
                  <a:srgbClr val="003300"/>
                </a:solidFill>
              </a:rPr>
              <a:t>×</a:t>
            </a:r>
            <a:r>
              <a:rPr lang="en-US" altLang="zh-CN" sz="2800" b="1" i="1" baseline="30000">
                <a:solidFill>
                  <a:srgbClr val="003300"/>
                </a:solidFill>
              </a:rPr>
              <a:t>n</a:t>
            </a:r>
            <a:r>
              <a:rPr lang="zh-CN" altLang="en-US" sz="2800" b="1">
                <a:solidFill>
                  <a:srgbClr val="003300"/>
                </a:solidFill>
              </a:rPr>
              <a:t>是一个给定的矩阵，     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          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800" b="1">
                <a:solidFill>
                  <a:srgbClr val="003300"/>
                </a:solidFill>
              </a:rPr>
              <a:t>x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003300"/>
                </a:solidFill>
              </a:rPr>
              <a:t>F</a:t>
            </a:r>
            <a:r>
              <a:rPr lang="en-US" altLang="zh-CN" sz="2800" b="1" i="1" baseline="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，T</a:t>
            </a:r>
            <a:r>
              <a:rPr lang="en-US" altLang="zh-CN" sz="2800" b="1" baseline="-25000">
                <a:solidFill>
                  <a:srgbClr val="003300"/>
                </a:solidFill>
              </a:rPr>
              <a:t>A</a:t>
            </a:r>
            <a:r>
              <a:rPr lang="en-US" altLang="zh-CN" sz="2800" b="1">
                <a:solidFill>
                  <a:srgbClr val="003300"/>
                </a:solidFill>
              </a:rPr>
              <a:t>(x)=Ax。</a:t>
            </a:r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B8FB08C3-1236-43AA-C56C-429F01907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4000"/>
            <a:ext cx="4132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C6600"/>
                </a:solidFill>
                <a:ea typeface="楷体_GB2312" panose="02010609030101010101" pitchFamily="49" charset="-122"/>
              </a:rPr>
              <a:t>线性变换的例子</a:t>
            </a:r>
            <a:endParaRPr lang="en-US" altLang="zh-CN" sz="3200" b="1">
              <a:solidFill>
                <a:srgbClr val="CC6600"/>
              </a:solidFill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  <p:bldP spid="22533" grpId="0" animBg="1" autoUpdateAnimBg="0"/>
      <p:bldP spid="2253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4966F831-032B-DF3B-4D1B-DDF34F63862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385763"/>
            <a:ext cx="8272463" cy="5095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CC6600"/>
                </a:solidFill>
              </a:rPr>
              <a:t>例题1 </a:t>
            </a:r>
            <a:r>
              <a:rPr lang="zh-CN" altLang="en-US" sz="2800" b="1"/>
              <a:t>设</a:t>
            </a:r>
            <a:r>
              <a:rPr lang="en-US" altLang="zh-CN" sz="2800" b="1"/>
              <a:t>u = e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，镜像变换</a:t>
            </a:r>
            <a:r>
              <a:rPr lang="en-US" altLang="zh-CN" sz="2800" b="1"/>
              <a:t>: </a:t>
            </a:r>
            <a:r>
              <a:rPr lang="en-US" altLang="zh-CN" sz="2400" b="1">
                <a:solidFill>
                  <a:srgbClr val="003300"/>
                </a:solidFill>
              </a:rPr>
              <a:t>S(</a:t>
            </a:r>
            <a:r>
              <a:rPr lang="en-US" altLang="zh-CN" sz="2400" b="1" i="1">
                <a:solidFill>
                  <a:srgbClr val="003300"/>
                </a:solidFill>
              </a:rPr>
              <a:t>x</a:t>
            </a:r>
            <a:r>
              <a:rPr lang="en-US" altLang="zh-CN" sz="2400" b="1">
                <a:solidFill>
                  <a:srgbClr val="003300"/>
                </a:solidFill>
              </a:rPr>
              <a:t>) = </a:t>
            </a:r>
            <a:r>
              <a:rPr lang="en-US" altLang="zh-CN" sz="2400" b="1" i="1">
                <a:solidFill>
                  <a:srgbClr val="003300"/>
                </a:solidFill>
              </a:rPr>
              <a:t>x</a:t>
            </a:r>
            <a:r>
              <a:rPr lang="en-US" altLang="zh-CN" sz="2400" b="1">
                <a:solidFill>
                  <a:srgbClr val="003300"/>
                </a:solidFill>
              </a:rPr>
              <a:t> – 2 (</a:t>
            </a:r>
            <a:r>
              <a:rPr lang="en-US" altLang="zh-CN" sz="2400" b="1" i="1">
                <a:solidFill>
                  <a:srgbClr val="003300"/>
                </a:solidFill>
              </a:rPr>
              <a:t>x, </a:t>
            </a:r>
            <a:r>
              <a:rPr lang="en-US" altLang="zh-CN" sz="2800" b="1"/>
              <a:t>e</a:t>
            </a:r>
            <a:r>
              <a:rPr lang="en-US" altLang="zh-CN" sz="2800" b="1" baseline="-25000"/>
              <a:t>2</a:t>
            </a:r>
            <a:r>
              <a:rPr lang="en-US" altLang="zh-CN" sz="2400" b="1">
                <a:solidFill>
                  <a:srgbClr val="003300"/>
                </a:solidFill>
              </a:rPr>
              <a:t>) </a:t>
            </a:r>
            <a:r>
              <a:rPr lang="en-US" altLang="zh-CN" sz="2800" b="1"/>
              <a:t>e</a:t>
            </a:r>
            <a:r>
              <a:rPr lang="en-US" altLang="zh-CN" sz="2800" b="1" baseline="-25000"/>
              <a:t>2</a:t>
            </a:r>
            <a:endParaRPr lang="zh-CN" altLang="en-US" sz="2400" b="1"/>
          </a:p>
          <a:p>
            <a:pPr eaLnBrk="1" hangingPunct="1">
              <a:buFontTx/>
              <a:buNone/>
              <a:defRPr/>
            </a:pPr>
            <a:r>
              <a:rPr lang="zh-CN" altLang="en-US" sz="2800" b="1"/>
              <a:t>      求立方体</a:t>
            </a:r>
            <a:r>
              <a:rPr lang="en-US" altLang="zh-CN" sz="2800" b="1"/>
              <a:t>W</a:t>
            </a:r>
            <a:r>
              <a:rPr lang="zh-CN" altLang="en-US" sz="2800" b="1"/>
              <a:t>在镜像变换下的象。</a:t>
            </a:r>
            <a:endParaRPr lang="en-US" altLang="zh-CN" sz="2800" b="1"/>
          </a:p>
          <a:p>
            <a:pPr eaLnBrk="1" hangingPunct="1">
              <a:buFontTx/>
              <a:buNone/>
              <a:defRPr/>
            </a:pPr>
            <a:r>
              <a:rPr lang="en-US" altLang="zh-CN" sz="2400" b="1">
                <a:solidFill>
                  <a:srgbClr val="003300"/>
                </a:solidFill>
              </a:rPr>
              <a:t>        S((x</a:t>
            </a:r>
            <a:r>
              <a:rPr lang="en-US" altLang="zh-CN" sz="2400" b="1" baseline="-25000">
                <a:solidFill>
                  <a:srgbClr val="003300"/>
                </a:solidFill>
              </a:rPr>
              <a:t>1</a:t>
            </a:r>
            <a:r>
              <a:rPr lang="en-US" altLang="zh-CN" sz="2400" b="1">
                <a:solidFill>
                  <a:srgbClr val="003300"/>
                </a:solidFill>
              </a:rPr>
              <a:t>,x</a:t>
            </a:r>
            <a:r>
              <a:rPr lang="en-US" altLang="zh-CN" sz="2400" b="1" baseline="-25000">
                <a:solidFill>
                  <a:srgbClr val="003300"/>
                </a:solidFill>
              </a:rPr>
              <a:t>2</a:t>
            </a:r>
            <a:r>
              <a:rPr lang="en-US" altLang="zh-CN" sz="2400" b="1">
                <a:solidFill>
                  <a:srgbClr val="003300"/>
                </a:solidFill>
              </a:rPr>
              <a:t>,x</a:t>
            </a:r>
            <a:r>
              <a:rPr lang="en-US" altLang="zh-CN" sz="2400" b="1" baseline="-25000">
                <a:solidFill>
                  <a:srgbClr val="003300"/>
                </a:solidFill>
              </a:rPr>
              <a:t>3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en-US" altLang="zh-CN" sz="2400" b="1" baseline="30000">
                <a:solidFill>
                  <a:srgbClr val="003300"/>
                </a:solidFill>
              </a:rPr>
              <a:t>T</a:t>
            </a:r>
            <a:r>
              <a:rPr lang="en-US" altLang="zh-CN" sz="2400" b="1">
                <a:solidFill>
                  <a:srgbClr val="003300"/>
                </a:solidFill>
              </a:rPr>
              <a:t>) = (x</a:t>
            </a:r>
            <a:r>
              <a:rPr lang="en-US" altLang="zh-CN" sz="2400" b="1" baseline="-25000">
                <a:solidFill>
                  <a:srgbClr val="003300"/>
                </a:solidFill>
              </a:rPr>
              <a:t>1</a:t>
            </a:r>
            <a:r>
              <a:rPr lang="en-US" altLang="zh-CN" sz="2400" b="1">
                <a:solidFill>
                  <a:srgbClr val="003300"/>
                </a:solidFill>
              </a:rPr>
              <a:t>,x</a:t>
            </a:r>
            <a:r>
              <a:rPr lang="en-US" altLang="zh-CN" sz="2400" b="1" baseline="-25000">
                <a:solidFill>
                  <a:srgbClr val="003300"/>
                </a:solidFill>
              </a:rPr>
              <a:t>2</a:t>
            </a:r>
            <a:r>
              <a:rPr lang="en-US" altLang="zh-CN" sz="2400" b="1">
                <a:solidFill>
                  <a:srgbClr val="003300"/>
                </a:solidFill>
              </a:rPr>
              <a:t>,x</a:t>
            </a:r>
            <a:r>
              <a:rPr lang="en-US" altLang="zh-CN" sz="2400" b="1" baseline="-25000">
                <a:solidFill>
                  <a:srgbClr val="003300"/>
                </a:solidFill>
              </a:rPr>
              <a:t>3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en-US" altLang="zh-CN" sz="2400" b="1" baseline="30000">
                <a:solidFill>
                  <a:srgbClr val="003300"/>
                </a:solidFill>
              </a:rPr>
              <a:t>T </a:t>
            </a:r>
            <a:r>
              <a:rPr lang="en-US" altLang="zh-CN" sz="2400" b="1">
                <a:solidFill>
                  <a:srgbClr val="003300"/>
                </a:solidFill>
              </a:rPr>
              <a:t>– 2 x</a:t>
            </a:r>
            <a:r>
              <a:rPr lang="en-US" altLang="zh-CN" sz="2400" b="1" baseline="-25000">
                <a:solidFill>
                  <a:srgbClr val="003300"/>
                </a:solidFill>
              </a:rPr>
              <a:t>2 </a:t>
            </a:r>
            <a:r>
              <a:rPr lang="en-US" altLang="zh-CN" sz="2400" b="1">
                <a:solidFill>
                  <a:srgbClr val="003300"/>
                </a:solidFill>
              </a:rPr>
              <a:t>(0,1,0) </a:t>
            </a:r>
            <a:r>
              <a:rPr lang="en-US" altLang="zh-CN" sz="2400" b="1" baseline="30000">
                <a:solidFill>
                  <a:srgbClr val="003300"/>
                </a:solidFill>
              </a:rPr>
              <a:t>T </a:t>
            </a:r>
            <a:r>
              <a:rPr lang="en-US" altLang="zh-CN" sz="2400" b="1">
                <a:solidFill>
                  <a:srgbClr val="003300"/>
                </a:solidFill>
              </a:rPr>
              <a:t>= (x</a:t>
            </a:r>
            <a:r>
              <a:rPr lang="en-US" altLang="zh-CN" sz="2400" b="1" baseline="-25000">
                <a:solidFill>
                  <a:srgbClr val="003300"/>
                </a:solidFill>
              </a:rPr>
              <a:t>1</a:t>
            </a:r>
            <a:r>
              <a:rPr lang="en-US" altLang="zh-CN" sz="2400" b="1">
                <a:solidFill>
                  <a:srgbClr val="003300"/>
                </a:solidFill>
              </a:rPr>
              <a:t>, –x</a:t>
            </a:r>
            <a:r>
              <a:rPr lang="en-US" altLang="zh-CN" sz="2400" b="1" baseline="-25000">
                <a:solidFill>
                  <a:srgbClr val="003300"/>
                </a:solidFill>
              </a:rPr>
              <a:t>2</a:t>
            </a:r>
            <a:r>
              <a:rPr lang="en-US" altLang="zh-CN" sz="2400" b="1">
                <a:solidFill>
                  <a:srgbClr val="003300"/>
                </a:solidFill>
              </a:rPr>
              <a:t>,x</a:t>
            </a:r>
            <a:r>
              <a:rPr lang="en-US" altLang="zh-CN" sz="2400" b="1" baseline="-25000">
                <a:solidFill>
                  <a:srgbClr val="003300"/>
                </a:solidFill>
              </a:rPr>
              <a:t>3</a:t>
            </a:r>
            <a:r>
              <a:rPr lang="en-US" altLang="zh-CN" sz="2400" b="1">
                <a:solidFill>
                  <a:srgbClr val="003300"/>
                </a:solidFill>
              </a:rPr>
              <a:t>)</a:t>
            </a:r>
            <a:r>
              <a:rPr lang="en-US" altLang="zh-CN" sz="2400" b="1" baseline="30000">
                <a:solidFill>
                  <a:srgbClr val="003300"/>
                </a:solidFill>
              </a:rPr>
              <a:t>T </a:t>
            </a:r>
            <a:endParaRPr lang="en-US" altLang="zh-CN" sz="2800" b="1"/>
          </a:p>
          <a:p>
            <a:pPr eaLnBrk="1" hangingPunct="1">
              <a:defRPr/>
            </a:pPr>
            <a:endParaRPr lang="zh-CN" altLang="en-US" sz="2800" b="1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800" b="1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800" b="1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defRPr/>
            </a:pPr>
            <a:endParaRPr lang="zh-CN" altLang="en-US" sz="2800" b="1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CC6600"/>
                </a:solidFill>
              </a:rPr>
              <a:t>例题</a:t>
            </a:r>
            <a:r>
              <a:rPr lang="en-US" altLang="zh-CN" sz="2800" b="1">
                <a:solidFill>
                  <a:srgbClr val="CC6600"/>
                </a:solidFill>
              </a:rPr>
              <a:t>2 </a:t>
            </a:r>
            <a:r>
              <a:rPr lang="zh-CN" altLang="en-US" sz="2800" b="1">
                <a:solidFill>
                  <a:srgbClr val="000000"/>
                </a:solidFill>
              </a:rPr>
              <a:t>求</a:t>
            </a:r>
            <a:r>
              <a:rPr lang="en-US" altLang="zh-CN" sz="2800" b="1">
                <a:solidFill>
                  <a:srgbClr val="000000"/>
                </a:solidFill>
              </a:rPr>
              <a:t>R</a:t>
            </a:r>
            <a:r>
              <a:rPr lang="en-US" altLang="zh-CN" sz="2800" b="1" baseline="30000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中绕过原点、以 </a:t>
            </a:r>
            <a:r>
              <a:rPr lang="en-US" altLang="zh-CN" sz="2800" b="1" i="1">
                <a:solidFill>
                  <a:srgbClr val="000000"/>
                </a:solidFill>
              </a:rPr>
              <a:t>u </a:t>
            </a:r>
            <a:r>
              <a:rPr lang="en-US" altLang="zh-CN" sz="2800" b="1">
                <a:solidFill>
                  <a:srgbClr val="000000"/>
                </a:solidFill>
              </a:rPr>
              <a:t>= (1, 1, 1)</a:t>
            </a:r>
            <a:r>
              <a:rPr lang="en-US" altLang="zh-CN" sz="2800" b="1" baseline="30000">
                <a:solidFill>
                  <a:srgbClr val="000000"/>
                </a:solidFill>
              </a:rPr>
              <a:t>T </a:t>
            </a:r>
            <a:r>
              <a:rPr lang="zh-CN" altLang="en-US" sz="2800" b="1">
                <a:solidFill>
                  <a:srgbClr val="000000"/>
                </a:solidFill>
              </a:rPr>
              <a:t>为正向的直线，顺</a:t>
            </a:r>
            <a:r>
              <a:rPr lang="en-US" altLang="zh-CN" sz="2800" b="1" i="1">
                <a:solidFill>
                  <a:srgbClr val="000000"/>
                </a:solidFill>
              </a:rPr>
              <a:t>u</a:t>
            </a:r>
            <a:r>
              <a:rPr lang="zh-CN" altLang="en-US" sz="2800" b="1">
                <a:solidFill>
                  <a:srgbClr val="000000"/>
                </a:solidFill>
              </a:rPr>
              <a:t>方向看去是逆时针的旋转变换</a:t>
            </a:r>
            <a:r>
              <a:rPr lang="en-US" altLang="zh-CN" sz="2800" b="1">
                <a:solidFill>
                  <a:srgbClr val="000000"/>
                </a:solidFill>
              </a:rPr>
              <a:t>T</a:t>
            </a:r>
            <a:r>
              <a:rPr lang="zh-CN" altLang="en-US" sz="2800" b="1">
                <a:solidFill>
                  <a:srgbClr val="000000"/>
                </a:solidFill>
              </a:rPr>
              <a:t>在</a:t>
            </a:r>
            <a:r>
              <a:rPr lang="en-US" altLang="zh-CN" sz="2800" b="1">
                <a:solidFill>
                  <a:srgbClr val="000000"/>
                </a:solidFill>
              </a:rPr>
              <a:t>R</a:t>
            </a:r>
            <a:r>
              <a:rPr lang="en-US" altLang="zh-CN" sz="2800" b="1" baseline="30000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中自然基下的变换矩阵。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4098" name="Object 0">
            <a:extLst>
              <a:ext uri="{FF2B5EF4-FFF2-40B4-BE49-F238E27FC236}">
                <a16:creationId xmlns:a16="http://schemas.microsoft.com/office/drawing/2014/main" id="{B28CA82A-0C1C-68D5-B7DD-C8DCD5C67DC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2154238"/>
          <a:ext cx="395922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736600" progId="Equation.DSMT4">
                  <p:embed/>
                </p:oleObj>
              </mc:Choice>
              <mc:Fallback>
                <p:oleObj name="Equation" r:id="rId2" imgW="2362200" imgH="736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54238"/>
                        <a:ext cx="395922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AutoShape 19">
            <a:extLst>
              <a:ext uri="{FF2B5EF4-FFF2-40B4-BE49-F238E27FC236}">
                <a16:creationId xmlns:a16="http://schemas.microsoft.com/office/drawing/2014/main" id="{24784348-5CD1-18C4-7916-13CDC38B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2513013"/>
            <a:ext cx="792162" cy="649287"/>
          </a:xfrm>
          <a:prstGeom prst="cube">
            <a:avLst>
              <a:gd name="adj" fmla="val 2264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47124" name="AutoShape 20">
            <a:extLst>
              <a:ext uri="{FF2B5EF4-FFF2-40B4-BE49-F238E27FC236}">
                <a16:creationId xmlns:a16="http://schemas.microsoft.com/office/drawing/2014/main" id="{4AE17512-8181-6425-2C02-08D6F7217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513013"/>
            <a:ext cx="792163" cy="649287"/>
          </a:xfrm>
          <a:prstGeom prst="cube">
            <a:avLst>
              <a:gd name="adj" fmla="val 22644"/>
            </a:avLst>
          </a:prstGeom>
          <a:solidFill>
            <a:srgbClr val="4B983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grpSp>
        <p:nvGrpSpPr>
          <p:cNvPr id="4130" name="Group 34">
            <a:extLst>
              <a:ext uri="{FF2B5EF4-FFF2-40B4-BE49-F238E27FC236}">
                <a16:creationId xmlns:a16="http://schemas.microsoft.com/office/drawing/2014/main" id="{AF4E4EAB-8E16-FA10-8546-ACB4004B85C2}"/>
              </a:ext>
            </a:extLst>
          </p:cNvPr>
          <p:cNvGrpSpPr>
            <a:grpSpLocks/>
          </p:cNvGrpSpPr>
          <p:nvPr/>
        </p:nvGrpSpPr>
        <p:grpSpPr bwMode="auto">
          <a:xfrm>
            <a:off x="5838825" y="4787900"/>
            <a:ext cx="2160588" cy="1722438"/>
            <a:chOff x="3699" y="3149"/>
            <a:chExt cx="1361" cy="1085"/>
          </a:xfrm>
        </p:grpSpPr>
        <p:sp>
          <p:nvSpPr>
            <p:cNvPr id="22553" name="Line 7">
              <a:extLst>
                <a:ext uri="{FF2B5EF4-FFF2-40B4-BE49-F238E27FC236}">
                  <a16:creationId xmlns:a16="http://schemas.microsoft.com/office/drawing/2014/main" id="{FF6B960A-D3C9-BA80-513D-E0DBED72C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3149"/>
              <a:ext cx="0" cy="63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4" name="Line 8">
              <a:extLst>
                <a:ext uri="{FF2B5EF4-FFF2-40B4-BE49-F238E27FC236}">
                  <a16:creationId xmlns:a16="http://schemas.microsoft.com/office/drawing/2014/main" id="{F98F7367-D373-6601-6175-D5604F3E8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3780"/>
              <a:ext cx="90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Line 9">
              <a:extLst>
                <a:ext uri="{FF2B5EF4-FFF2-40B4-BE49-F238E27FC236}">
                  <a16:creationId xmlns:a16="http://schemas.microsoft.com/office/drawing/2014/main" id="{C40321E0-ED53-2DF4-81AB-2129AAC28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9" y="3780"/>
              <a:ext cx="454" cy="45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12" name="Line 7">
            <a:extLst>
              <a:ext uri="{FF2B5EF4-FFF2-40B4-BE49-F238E27FC236}">
                <a16:creationId xmlns:a16="http://schemas.microsoft.com/office/drawing/2014/main" id="{1ED9E2C0-C12C-5E1B-17A1-CFB14322C7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2250" y="4926013"/>
            <a:ext cx="530225" cy="8540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7" name="Rectangle 21">
            <a:extLst>
              <a:ext uri="{FF2B5EF4-FFF2-40B4-BE49-F238E27FC236}">
                <a16:creationId xmlns:a16="http://schemas.microsoft.com/office/drawing/2014/main" id="{255FFB84-3A08-D89D-98CC-34AE65ED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5524500"/>
            <a:ext cx="277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</a:rPr>
              <a:t>3 </a:t>
            </a:r>
            <a:r>
              <a:rPr lang="en-US" altLang="zh-CN" b="1">
                <a:solidFill>
                  <a:srgbClr val="000000"/>
                </a:solidFill>
              </a:rPr>
              <a:t>= L{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>
                <a:solidFill>
                  <a:srgbClr val="000000"/>
                </a:solidFill>
              </a:rPr>
              <a:t>}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 L(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4125" name="Group 29">
            <a:extLst>
              <a:ext uri="{FF2B5EF4-FFF2-40B4-BE49-F238E27FC236}">
                <a16:creationId xmlns:a16="http://schemas.microsoft.com/office/drawing/2014/main" id="{9A7FE88C-E163-B98D-8ADA-B843CBDF12AD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5278438"/>
            <a:ext cx="1792287" cy="1039812"/>
            <a:chOff x="3579" y="3437"/>
            <a:chExt cx="1129" cy="655"/>
          </a:xfrm>
        </p:grpSpPr>
        <p:sp>
          <p:nvSpPr>
            <p:cNvPr id="22549" name="Line 7">
              <a:extLst>
                <a:ext uri="{FF2B5EF4-FFF2-40B4-BE49-F238E27FC236}">
                  <a16:creationId xmlns:a16="http://schemas.microsoft.com/office/drawing/2014/main" id="{0BAED5AE-662F-72D6-F4DF-F40FE0F85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9" y="3438"/>
              <a:ext cx="341" cy="44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0" name="Line 7">
              <a:extLst>
                <a:ext uri="{FF2B5EF4-FFF2-40B4-BE49-F238E27FC236}">
                  <a16:creationId xmlns:a16="http://schemas.microsoft.com/office/drawing/2014/main" id="{25B2EABC-3086-C50E-D18C-F1AA35CC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0" y="3882"/>
              <a:ext cx="782" cy="21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1" name="Line 7">
              <a:extLst>
                <a:ext uri="{FF2B5EF4-FFF2-40B4-BE49-F238E27FC236}">
                  <a16:creationId xmlns:a16="http://schemas.microsoft.com/office/drawing/2014/main" id="{6CC75717-DE64-6C82-D0A5-8D1AB4B0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6" y="3649"/>
              <a:ext cx="341" cy="43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2" name="Line 7">
              <a:extLst>
                <a:ext uri="{FF2B5EF4-FFF2-40B4-BE49-F238E27FC236}">
                  <a16:creationId xmlns:a16="http://schemas.microsoft.com/office/drawing/2014/main" id="{72C5D32F-3338-8BE7-34A9-87DB3443E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6" y="3437"/>
              <a:ext cx="782" cy="21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22" name="Rectangle 26">
            <a:extLst>
              <a:ext uri="{FF2B5EF4-FFF2-40B4-BE49-F238E27FC236}">
                <a16:creationId xmlns:a16="http://schemas.microsoft.com/office/drawing/2014/main" id="{0CA4A968-1C37-F76F-AD34-5DE54E93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154613"/>
            <a:ext cx="56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3300"/>
                </a:solidFill>
              </a:rPr>
              <a:t>u </a:t>
            </a:r>
            <a:r>
              <a:rPr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endParaRPr lang="zh-CN" altLang="en-US" b="1" baseline="30000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4123" name="Line 7">
            <a:extLst>
              <a:ext uri="{FF2B5EF4-FFF2-40B4-BE49-F238E27FC236}">
                <a16:creationId xmlns:a16="http://schemas.microsoft.com/office/drawing/2014/main" id="{510E1806-6840-EDC8-917C-3D34B4F37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4100" y="5645150"/>
            <a:ext cx="530225" cy="854075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044C3FD6-9B0F-F9BF-A785-940F79ED2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053013"/>
            <a:ext cx="78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3300"/>
                </a:solidFill>
              </a:rPr>
              <a:t>L</a:t>
            </a:r>
            <a:r>
              <a:rPr lang="en-US" altLang="zh-CN" b="1">
                <a:solidFill>
                  <a:srgbClr val="003300"/>
                </a:solidFill>
              </a:rPr>
              <a:t>{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en-US" altLang="zh-CN" b="1">
                <a:solidFill>
                  <a:srgbClr val="003300"/>
                </a:solidFill>
              </a:rPr>
              <a:t>}</a:t>
            </a:r>
            <a:endParaRPr lang="zh-CN" altLang="en-US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grpSp>
        <p:nvGrpSpPr>
          <p:cNvPr id="4129" name="Group 33">
            <a:extLst>
              <a:ext uri="{FF2B5EF4-FFF2-40B4-BE49-F238E27FC236}">
                <a16:creationId xmlns:a16="http://schemas.microsoft.com/office/drawing/2014/main" id="{28328F45-987C-9A71-EF24-4BACD4EC75AA}"/>
              </a:ext>
            </a:extLst>
          </p:cNvPr>
          <p:cNvGrpSpPr>
            <a:grpSpLocks/>
          </p:cNvGrpSpPr>
          <p:nvPr/>
        </p:nvGrpSpPr>
        <p:grpSpPr bwMode="auto">
          <a:xfrm>
            <a:off x="5691188" y="1771650"/>
            <a:ext cx="2776537" cy="2047875"/>
            <a:chOff x="3606" y="1249"/>
            <a:chExt cx="1749" cy="1290"/>
          </a:xfrm>
        </p:grpSpPr>
        <p:sp>
          <p:nvSpPr>
            <p:cNvPr id="22543" name="Line 7">
              <a:extLst>
                <a:ext uri="{FF2B5EF4-FFF2-40B4-BE49-F238E27FC236}">
                  <a16:creationId xmlns:a16="http://schemas.microsoft.com/office/drawing/2014/main" id="{3B81F752-EC46-88EF-9B5E-0C7AF8427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361"/>
              <a:ext cx="0" cy="6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4" name="Line 8">
              <a:extLst>
                <a:ext uri="{FF2B5EF4-FFF2-40B4-BE49-F238E27FC236}">
                  <a16:creationId xmlns:a16="http://schemas.microsoft.com/office/drawing/2014/main" id="{1085D490-83DE-F324-BD52-1123C878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041"/>
              <a:ext cx="90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5" name="Line 9">
              <a:extLst>
                <a:ext uri="{FF2B5EF4-FFF2-40B4-BE49-F238E27FC236}">
                  <a16:creationId xmlns:a16="http://schemas.microsoft.com/office/drawing/2014/main" id="{6A4BFF6C-E821-7436-E69E-1B6434302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2041"/>
              <a:ext cx="454" cy="45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6" name="Rectangle 30">
              <a:extLst>
                <a:ext uri="{FF2B5EF4-FFF2-40B4-BE49-F238E27FC236}">
                  <a16:creationId xmlns:a16="http://schemas.microsoft.com/office/drawing/2014/main" id="{D5629CF8-A0DF-54ED-4C62-332A4DC9A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251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003300"/>
                  </a:solidFill>
                </a:rPr>
                <a:t>1</a:t>
              </a:r>
              <a:endParaRPr lang="zh-CN" altLang="en-US" b="1" baseline="-25000">
                <a:solidFill>
                  <a:srgbClr val="0033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2547" name="Rectangle 31">
              <a:extLst>
                <a:ext uri="{FF2B5EF4-FFF2-40B4-BE49-F238E27FC236}">
                  <a16:creationId xmlns:a16="http://schemas.microsoft.com/office/drawing/2014/main" id="{D50188D9-2ADB-E517-2D04-927A50C79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99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003300"/>
                  </a:solidFill>
                </a:rPr>
                <a:t>2</a:t>
              </a:r>
              <a:endParaRPr lang="zh-CN" altLang="en-US" b="1" baseline="-25000">
                <a:solidFill>
                  <a:srgbClr val="0033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2548" name="Rectangle 32">
              <a:extLst>
                <a:ext uri="{FF2B5EF4-FFF2-40B4-BE49-F238E27FC236}">
                  <a16:creationId xmlns:a16="http://schemas.microsoft.com/office/drawing/2014/main" id="{8ECCBA50-23BE-7E28-CCD6-92EE76838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249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00"/>
                  </a:solidFill>
                </a:rPr>
                <a:t>x</a:t>
              </a:r>
              <a:r>
                <a:rPr lang="en-US" altLang="zh-CN" b="1" baseline="-25000">
                  <a:solidFill>
                    <a:srgbClr val="003300"/>
                  </a:solidFill>
                </a:rPr>
                <a:t>3</a:t>
              </a:r>
              <a:endParaRPr lang="zh-CN" altLang="en-US" b="1" baseline="-25000">
                <a:solidFill>
                  <a:srgbClr val="003300"/>
                </a:solidFill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4272" name="Object 0">
            <a:extLst>
              <a:ext uri="{FF2B5EF4-FFF2-40B4-BE49-F238E27FC236}">
                <a16:creationId xmlns:a16="http://schemas.microsoft.com/office/drawing/2014/main" id="{93C87FBA-06A2-9080-E593-8BA196458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24532"/>
              </p:ext>
            </p:extLst>
          </p:nvPr>
        </p:nvGraphicFramePr>
        <p:xfrm>
          <a:off x="3500438" y="5408613"/>
          <a:ext cx="18954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482400" progId="Equation.DSMT4">
                  <p:embed/>
                </p:oleObj>
              </mc:Choice>
              <mc:Fallback>
                <p:oleObj name="Equation" r:id="rId6" imgW="787320" imgH="482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408613"/>
                        <a:ext cx="189547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3" grpId="0" animBg="1"/>
      <p:bldP spid="47124" grpId="0" animBg="1"/>
      <p:bldP spid="4117" grpId="0"/>
      <p:bldP spid="4122" grpId="0"/>
      <p:bldP spid="41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E80A06C-2E15-CC65-BF79-B077691AB5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404813"/>
            <a:ext cx="6400800" cy="1670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推荐练习题：第一章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CFCF5E0-730F-CEBC-D6E4-107DFAFCEA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92275" y="2420938"/>
            <a:ext cx="6192838" cy="2736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P31：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1（3），（4），2，4，6，9，10，13，17，20，23，24，26，28，29， 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051">
            <a:extLst>
              <a:ext uri="{FF2B5EF4-FFF2-40B4-BE49-F238E27FC236}">
                <a16:creationId xmlns:a16="http://schemas.microsoft.com/office/drawing/2014/main" id="{859EEE26-D269-276A-E9F6-32F88C28C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201613"/>
            <a:ext cx="7769225" cy="523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zh-CN" altLang="en-US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b="1" dirty="0">
              <a:solidFill>
                <a:srgbClr val="003300"/>
              </a:solidFill>
            </a:endParaRPr>
          </a:p>
        </p:txBody>
      </p:sp>
      <p:pic>
        <p:nvPicPr>
          <p:cNvPr id="5123" name="图片 1">
            <a:extLst>
              <a:ext uri="{FF2B5EF4-FFF2-40B4-BE49-F238E27FC236}">
                <a16:creationId xmlns:a16="http://schemas.microsoft.com/office/drawing/2014/main" id="{1E85FC87-A57F-C70B-DD71-1CB026DA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25488"/>
            <a:ext cx="9024937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4B4AE595-79A6-73AD-CEE3-DEB100966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8991600" cy="3132138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  </a:t>
            </a:r>
            <a:r>
              <a:rPr lang="zh-CN" altLang="en-US" b="1" dirty="0">
                <a:solidFill>
                  <a:srgbClr val="CC6600"/>
                </a:solidFill>
                <a:ea typeface="楷体_GB2312" pitchFamily="49" charset="-122"/>
              </a:rPr>
              <a:t>线性变换的性质：</a:t>
            </a:r>
          </a:p>
          <a:p>
            <a:pPr marL="609600" indent="-609600" algn="just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   (1) T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3300"/>
                </a:solidFill>
              </a:rPr>
              <a:t>0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3300"/>
                </a:solidFill>
              </a:rPr>
              <a:t>= 0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   (2) T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3300"/>
                </a:solidFill>
              </a:rPr>
              <a:t>－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3300"/>
                </a:solidFill>
              </a:rPr>
              <a:t>= －T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3300"/>
              </a:solidFill>
            </a:endParaRPr>
          </a:p>
          <a:p>
            <a:pPr marL="609600" indent="-609600" algn="just" eaLnBrk="1" hangingPunct="1">
              <a:lnSpc>
                <a:spcPct val="11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   (3)</a:t>
            </a:r>
          </a:p>
          <a:p>
            <a:pPr marL="609600" indent="-609600">
              <a:lnSpc>
                <a:spcPct val="11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b="1" dirty="0">
                <a:sym typeface="Wingdings" panose="05000000000000000000" pitchFamily="2" charset="2"/>
              </a:rPr>
              <a:t>   (4) </a:t>
            </a:r>
            <a:r>
              <a:rPr lang="zh-CN" altLang="en-US" b="1" dirty="0">
                <a:sym typeface="Wingdings" panose="05000000000000000000" pitchFamily="2" charset="2"/>
              </a:rPr>
              <a:t>若</a:t>
            </a:r>
            <a:r>
              <a:rPr lang="zh-CN" altLang="en-US" b="1" dirty="0">
                <a:solidFill>
                  <a:srgbClr val="000000"/>
                </a:solidFill>
              </a:rPr>
              <a:t>{ 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baseline="-25000" dirty="0">
                <a:solidFill>
                  <a:srgbClr val="000000"/>
                </a:solidFill>
              </a:rPr>
              <a:t>1</a:t>
            </a:r>
            <a:r>
              <a:rPr lang="en-US" altLang="zh-CN" b="1" i="1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i="1" dirty="0">
                <a:solidFill>
                  <a:srgbClr val="000000"/>
                </a:solidFill>
              </a:rPr>
              <a:t>, …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en-US" altLang="zh-CN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25000" dirty="0">
                <a:solidFill>
                  <a:srgbClr val="000000"/>
                </a:solidFill>
              </a:rPr>
              <a:t>m</a:t>
            </a:r>
            <a:r>
              <a:rPr lang="en-US" altLang="zh-CN" b="1" dirty="0">
                <a:solidFill>
                  <a:srgbClr val="000000"/>
                </a:solidFill>
              </a:rPr>
              <a:t> }</a:t>
            </a:r>
            <a:r>
              <a:rPr lang="en-US" altLang="zh-CN" dirty="0"/>
              <a:t> </a:t>
            </a:r>
            <a:r>
              <a:rPr lang="zh-CN" altLang="en-US" b="1" dirty="0"/>
              <a:t>线性相关，则</a:t>
            </a: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dirty="0"/>
              <a:t>                </a:t>
            </a:r>
            <a:r>
              <a:rPr lang="zh-CN" altLang="en-US" b="1" dirty="0">
                <a:solidFill>
                  <a:srgbClr val="000000"/>
                </a:solidFill>
              </a:rPr>
              <a:t>{ </a:t>
            </a:r>
            <a:r>
              <a:rPr lang="en-US" altLang="zh-CN" b="1" dirty="0">
                <a:solidFill>
                  <a:srgbClr val="000000"/>
                </a:solidFill>
              </a:rPr>
              <a:t>T(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</a:rPr>
              <a:t>), T(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), </a:t>
            </a:r>
            <a:r>
              <a:rPr lang="zh-CN" altLang="en-US" b="1" i="1" dirty="0">
                <a:solidFill>
                  <a:srgbClr val="000000"/>
                </a:solidFill>
              </a:rPr>
              <a:t>…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en-US" altLang="zh-CN" b="1" i="1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T(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25000" dirty="0">
                <a:solidFill>
                  <a:srgbClr val="000000"/>
                </a:solidFill>
              </a:rPr>
              <a:t>m</a:t>
            </a:r>
            <a:r>
              <a:rPr lang="en-US" altLang="zh-CN" b="1" dirty="0">
                <a:solidFill>
                  <a:srgbClr val="000000"/>
                </a:solidFill>
              </a:rPr>
              <a:t>) }</a:t>
            </a:r>
            <a:r>
              <a:rPr lang="zh-CN" altLang="en-US" b="1" dirty="0">
                <a:solidFill>
                  <a:srgbClr val="000000"/>
                </a:solidFill>
              </a:rPr>
              <a:t>也线性相关。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51CCBB80-37F9-DFEF-313B-F14D2EC3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44625"/>
            <a:ext cx="3313112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6">
            <a:extLst>
              <a:ext uri="{FF2B5EF4-FFF2-40B4-BE49-F238E27FC236}">
                <a16:creationId xmlns:a16="http://schemas.microsoft.com/office/drawing/2014/main" id="{427E5879-BD2B-3446-5040-89EB11540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487738"/>
            <a:ext cx="8610600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 </a:t>
            </a:r>
            <a:r>
              <a:rPr lang="zh-CN" altLang="en-US" sz="2800" b="1" dirty="0">
                <a:solidFill>
                  <a:srgbClr val="CC6600"/>
                </a:solidFill>
              </a:rPr>
              <a:t>线性变换的象空间和零空间</a:t>
            </a:r>
            <a:r>
              <a:rPr lang="en-US" altLang="zh-CN" sz="2800" b="1" dirty="0">
                <a:solidFill>
                  <a:srgbClr val="CC6600"/>
                </a:solidFill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</a:rPr>
              <a:t>~ </a:t>
            </a:r>
            <a:r>
              <a:rPr lang="zh-CN" altLang="en-US" sz="2800" b="1" dirty="0">
                <a:solidFill>
                  <a:srgbClr val="0000FF"/>
                </a:solidFill>
              </a:rPr>
              <a:t>矩阵的列</a:t>
            </a:r>
            <a:r>
              <a:rPr lang="en-US" altLang="zh-CN" sz="2800" b="1" dirty="0">
                <a:solidFill>
                  <a:srgbClr val="0000FF"/>
                </a:solidFill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</a:rPr>
              <a:t>零空间</a:t>
            </a:r>
            <a:r>
              <a:rPr lang="en-US" altLang="zh-CN" sz="2800" b="1" dirty="0">
                <a:solidFill>
                  <a:srgbClr val="CC6600"/>
                </a:solidFill>
              </a:rPr>
              <a:t>) </a:t>
            </a:r>
          </a:p>
          <a:p>
            <a:pPr algn="just" eaLnBrk="1" hangingPunct="1"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</a:rPr>
              <a:t>1.12</a:t>
            </a: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</a:rPr>
              <a:t>设</a:t>
            </a:r>
            <a:r>
              <a:rPr lang="en-US" altLang="zh-CN" sz="2800" b="1" dirty="0">
                <a:solidFill>
                  <a:srgbClr val="003300"/>
                </a:solidFill>
              </a:rPr>
              <a:t>T</a:t>
            </a:r>
            <a:r>
              <a:rPr lang="zh-CN" altLang="en-US" sz="2800" b="1" dirty="0">
                <a:solidFill>
                  <a:srgbClr val="003300"/>
                </a:solidFill>
              </a:rPr>
              <a:t>为</a:t>
            </a:r>
            <a:r>
              <a:rPr lang="en-US" altLang="zh-CN" sz="2800" b="1" dirty="0" err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</a:rPr>
              <a:t>F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3300"/>
                </a:solidFill>
              </a:rPr>
              <a:t>上的线性变换</a:t>
            </a:r>
            <a:r>
              <a:rPr lang="en-US" altLang="zh-CN" sz="2800" b="1" dirty="0">
                <a:solidFill>
                  <a:srgbClr val="003300"/>
                </a:solidFill>
              </a:rPr>
              <a:t>，</a:t>
            </a:r>
            <a:r>
              <a:rPr lang="zh-CN" altLang="en-US" sz="2800" b="1" dirty="0">
                <a:solidFill>
                  <a:srgbClr val="003300"/>
                </a:solidFill>
              </a:rPr>
              <a:t>则下述集合均为</a:t>
            </a:r>
            <a:r>
              <a:rPr lang="en-US" altLang="zh-CN" sz="2800" b="1" dirty="0" err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25000" dirty="0" err="1">
                <a:solidFill>
                  <a:srgbClr val="003300"/>
                </a:solidFill>
              </a:rPr>
              <a:t>n</a:t>
            </a:r>
            <a:r>
              <a:rPr lang="zh-CN" altLang="en-US" sz="2800" b="1" dirty="0">
                <a:solidFill>
                  <a:srgbClr val="003300"/>
                </a:solidFill>
              </a:rPr>
              <a:t>的子空间（分别称为</a:t>
            </a:r>
            <a:r>
              <a:rPr lang="en-US" altLang="zh-CN" sz="2800" b="1" dirty="0">
                <a:solidFill>
                  <a:srgbClr val="003300"/>
                </a:solidFill>
              </a:rPr>
              <a:t>T</a:t>
            </a:r>
            <a:r>
              <a:rPr lang="zh-CN" altLang="en-US" sz="2800" b="1" dirty="0">
                <a:solidFill>
                  <a:srgbClr val="003300"/>
                </a:solidFill>
              </a:rPr>
              <a:t>的</a:t>
            </a:r>
            <a:r>
              <a:rPr lang="zh-CN" altLang="en-US" sz="2800" b="1" dirty="0">
                <a:solidFill>
                  <a:srgbClr val="CC6600"/>
                </a:solidFill>
              </a:rPr>
              <a:t>象空间和零空间</a:t>
            </a:r>
            <a:r>
              <a:rPr lang="zh-CN" altLang="en-US" sz="2800" b="1" dirty="0">
                <a:solidFill>
                  <a:srgbClr val="003300"/>
                </a:solidFill>
              </a:rPr>
              <a:t>）：</a:t>
            </a:r>
          </a:p>
          <a:p>
            <a:pPr algn="just" eaLnBrk="1" hangingPunct="1">
              <a:spcBef>
                <a:spcPct val="15000"/>
              </a:spcBef>
              <a:defRPr/>
            </a:pPr>
            <a:r>
              <a:rPr lang="en-US" altLang="zh-CN" sz="2800" b="1" dirty="0">
                <a:solidFill>
                  <a:srgbClr val="003300"/>
                </a:solidFill>
              </a:rPr>
              <a:t>      </a:t>
            </a:r>
            <a:r>
              <a:rPr lang="zh-CN" altLang="en-US" sz="2800" b="1" dirty="0">
                <a:solidFill>
                  <a:srgbClr val="0000FF"/>
                </a:solidFill>
              </a:rPr>
              <a:t>象空间</a:t>
            </a:r>
            <a:r>
              <a:rPr lang="zh-CN" altLang="en-US" sz="2800" b="1" dirty="0">
                <a:solidFill>
                  <a:srgbClr val="003300"/>
                </a:solidFill>
              </a:rPr>
              <a:t>   </a:t>
            </a:r>
            <a:r>
              <a:rPr lang="en-US" altLang="zh-CN" sz="2800" b="1" dirty="0">
                <a:solidFill>
                  <a:srgbClr val="003300"/>
                </a:solidFill>
              </a:rPr>
              <a:t>R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</a:rPr>
              <a:t>T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3300"/>
                </a:solidFill>
              </a:rPr>
              <a:t>=｛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dirty="0">
                <a:solidFill>
                  <a:srgbClr val="003300"/>
                </a:solidFill>
              </a:rPr>
              <a:t>: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 </a:t>
            </a:r>
            <a:r>
              <a:rPr lang="en-US" altLang="zh-CN" sz="2800" b="1" dirty="0" err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</a:rPr>
              <a:t>F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3300"/>
                </a:solidFill>
              </a:rPr>
              <a:t>,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solidFill>
                  <a:srgbClr val="003300"/>
                </a:solidFill>
              </a:rPr>
              <a:t>= T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3300"/>
                </a:solidFill>
              </a:rPr>
              <a:t>｝ </a:t>
            </a:r>
          </a:p>
          <a:p>
            <a:pPr algn="just" eaLnBrk="1" hangingPunct="1">
              <a:spcBef>
                <a:spcPct val="15000"/>
              </a:spcBef>
              <a:defRPr/>
            </a:pP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      </a:t>
            </a:r>
            <a:r>
              <a:rPr lang="zh-CN" altLang="en-US" sz="2800" b="1" dirty="0">
                <a:solidFill>
                  <a:srgbClr val="0000FF"/>
                </a:solidFill>
              </a:rPr>
              <a:t>零空间</a:t>
            </a:r>
            <a:r>
              <a:rPr lang="zh-CN" altLang="en-US" sz="2800" b="1" dirty="0">
                <a:solidFill>
                  <a:srgbClr val="003300"/>
                </a:solidFill>
              </a:rPr>
              <a:t>   </a:t>
            </a:r>
            <a:r>
              <a:rPr lang="en-US" altLang="zh-CN" sz="2800" b="1" dirty="0">
                <a:solidFill>
                  <a:srgbClr val="003300"/>
                </a:solidFill>
              </a:rPr>
              <a:t>N(T)=｛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: </a:t>
            </a:r>
            <a:r>
              <a:rPr lang="en-US" altLang="zh-CN" sz="2800" b="1" dirty="0" err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</a:rPr>
              <a:t>F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3300"/>
                </a:solidFill>
              </a:rPr>
              <a:t>, T(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)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</a:rPr>
              <a:t>= 0 ｝  (</a:t>
            </a:r>
            <a:r>
              <a:rPr lang="zh-CN" altLang="en-US" sz="2800" b="1" dirty="0">
                <a:solidFill>
                  <a:srgbClr val="003300"/>
                </a:solidFill>
              </a:rPr>
              <a:t>证明</a:t>
            </a:r>
            <a:r>
              <a:rPr lang="en-US" altLang="zh-CN" sz="2800" b="1" dirty="0">
                <a:solidFill>
                  <a:srgbClr val="003300"/>
                </a:solidFill>
              </a:rPr>
              <a:t>)</a:t>
            </a:r>
            <a:endParaRPr lang="zh-CN" altLang="en-US" sz="2800" b="1" dirty="0">
              <a:solidFill>
                <a:srgbClr val="003300"/>
              </a:solidFill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4F751062-2FD9-05C4-6DEB-076C9E68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78525"/>
            <a:ext cx="7924800" cy="519113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定义： </a:t>
            </a:r>
            <a:r>
              <a:rPr lang="en-US" altLang="zh-CN" sz="2800" b="1" dirty="0">
                <a:solidFill>
                  <a:schemeClr val="bg1"/>
                </a:solidFill>
              </a:rPr>
              <a:t>T </a:t>
            </a:r>
            <a:r>
              <a:rPr lang="zh-CN" altLang="en-US" sz="2800" b="1" dirty="0">
                <a:solidFill>
                  <a:schemeClr val="bg1"/>
                </a:solidFill>
              </a:rPr>
              <a:t>的秩 = </a:t>
            </a:r>
            <a:r>
              <a:rPr lang="en-US" altLang="zh-CN" sz="2800" b="1" i="1" dirty="0">
                <a:solidFill>
                  <a:schemeClr val="bg1"/>
                </a:solidFill>
              </a:rPr>
              <a:t>dim</a:t>
            </a:r>
            <a:r>
              <a:rPr lang="en-US" altLang="zh-CN" sz="2800" b="1" dirty="0">
                <a:solidFill>
                  <a:schemeClr val="bg1"/>
                </a:solidFill>
              </a:rPr>
              <a:t> R(T)； T </a:t>
            </a:r>
            <a:r>
              <a:rPr lang="zh-CN" altLang="en-US" sz="2800" b="1" dirty="0">
                <a:solidFill>
                  <a:schemeClr val="bg1"/>
                </a:solidFill>
              </a:rPr>
              <a:t>的零度 = </a:t>
            </a:r>
            <a:r>
              <a:rPr lang="en-US" altLang="zh-CN" sz="2800" b="1" i="1" dirty="0">
                <a:solidFill>
                  <a:schemeClr val="bg1"/>
                </a:solidFill>
              </a:rPr>
              <a:t>dim </a:t>
            </a:r>
            <a:r>
              <a:rPr lang="en-US" altLang="zh-CN" sz="2800" b="1" dirty="0">
                <a:solidFill>
                  <a:schemeClr val="bg1"/>
                </a:solidFill>
              </a:rPr>
              <a:t>N(T)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560" name="AutoShape 8">
            <a:extLst>
              <a:ext uri="{FF2B5EF4-FFF2-40B4-BE49-F238E27FC236}">
                <a16:creationId xmlns:a16="http://schemas.microsoft.com/office/drawing/2014/main" id="{3A4D67E8-48F4-741B-A462-98F8F5DE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19200"/>
            <a:ext cx="2971800" cy="1066800"/>
          </a:xfrm>
          <a:prstGeom prst="wedgeRoundRectCallout">
            <a:avLst>
              <a:gd name="adj1" fmla="val -79060"/>
              <a:gd name="adj2" fmla="val 18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线性变换保持线性相关性不变！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3019571A-DB1D-051D-AFBE-9F5547A3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0"/>
            <a:ext cx="392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00"/>
                </a:solidFill>
              </a:rPr>
              <a:t>T(</a:t>
            </a:r>
            <a:r>
              <a:rPr lang="en-US" altLang="zh-CN" b="1" i="1">
                <a:solidFill>
                  <a:srgbClr val="003300"/>
                </a:solidFill>
              </a:rPr>
              <a:t>k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>
                <a:solidFill>
                  <a:srgbClr val="003300"/>
                </a:solidFill>
              </a:rPr>
              <a:t>＋</a:t>
            </a:r>
            <a:r>
              <a:rPr lang="en-US" altLang="zh-CN" b="1" i="1">
                <a:solidFill>
                  <a:srgbClr val="003300"/>
                </a:solidFill>
              </a:rPr>
              <a:t>k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)</a:t>
            </a:r>
            <a:r>
              <a:rPr lang="en-US" altLang="zh-CN" b="1">
                <a:solidFill>
                  <a:srgbClr val="003300"/>
                </a:solidFill>
              </a:rPr>
              <a:t>=</a:t>
            </a:r>
            <a:r>
              <a:rPr lang="en-US" altLang="zh-CN" b="1" i="1">
                <a:solidFill>
                  <a:srgbClr val="003300"/>
                </a:solidFill>
              </a:rPr>
              <a:t>k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T(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)</a:t>
            </a:r>
            <a:r>
              <a:rPr lang="en-US" altLang="zh-CN" b="1">
                <a:solidFill>
                  <a:srgbClr val="003300"/>
                </a:solidFill>
              </a:rPr>
              <a:t>＋</a:t>
            </a:r>
            <a:r>
              <a:rPr lang="en-US" altLang="zh-CN" b="1" i="1">
                <a:solidFill>
                  <a:srgbClr val="003300"/>
                </a:solidFill>
              </a:rPr>
              <a:t>k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T(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)</a:t>
            </a:r>
            <a:endParaRPr lang="zh-CN" altLang="en-US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8" grpId="0" build="p" autoUpdateAnimBg="0"/>
      <p:bldP spid="23559" grpId="0" animBg="1" autoUpdateAnimBg="0"/>
      <p:bldP spid="23560" grpId="0" animBg="1" autoUpdateAnimBg="0"/>
      <p:bldP spid="122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051">
            <a:extLst>
              <a:ext uri="{FF2B5EF4-FFF2-40B4-BE49-F238E27FC236}">
                <a16:creationId xmlns:a16="http://schemas.microsoft.com/office/drawing/2014/main" id="{422F0F50-60F0-20B7-645D-AC0DE5684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457200"/>
            <a:ext cx="7769225" cy="2663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27</a:t>
            </a: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b="1">
                <a:solidFill>
                  <a:srgbClr val="003300"/>
                </a:solidFill>
              </a:rPr>
              <a:t>求</a:t>
            </a:r>
            <a:r>
              <a:rPr lang="en-US" altLang="zh-CN" b="1">
                <a:solidFill>
                  <a:srgbClr val="003300"/>
                </a:solidFill>
              </a:rPr>
              <a:t>F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zh-CN" altLang="en-US" b="1">
                <a:solidFill>
                  <a:srgbClr val="003300"/>
                </a:solidFill>
              </a:rPr>
              <a:t>中的线性变换</a:t>
            </a:r>
            <a:r>
              <a:rPr lang="en-US" altLang="zh-CN" b="1">
                <a:solidFill>
                  <a:srgbClr val="003300"/>
                </a:solidFill>
              </a:rPr>
              <a:t>T</a:t>
            </a:r>
            <a:r>
              <a:rPr lang="en-US" altLang="zh-CN" b="1" i="1" baseline="-25000">
                <a:solidFill>
                  <a:srgbClr val="0033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: </a:t>
            </a:r>
            <a:r>
              <a:rPr lang="en-US" altLang="zh-CN" b="1" i="1">
                <a:solidFill>
                  <a:srgbClr val="003300"/>
                </a:solidFill>
              </a:rPr>
              <a:t>Y=AX </a:t>
            </a:r>
            <a:r>
              <a:rPr lang="zh-CN" altLang="en-US" b="1">
                <a:solidFill>
                  <a:srgbClr val="003300"/>
                </a:solidFill>
              </a:rPr>
              <a:t>的象空间和零空间。</a:t>
            </a:r>
          </a:p>
        </p:txBody>
      </p:sp>
      <p:sp>
        <p:nvSpPr>
          <p:cNvPr id="40965" name="Rectangle 2053">
            <a:extLst>
              <a:ext uri="{FF2B5EF4-FFF2-40B4-BE49-F238E27FC236}">
                <a16:creationId xmlns:a16="http://schemas.microsoft.com/office/drawing/2014/main" id="{48AC8264-0BBC-80CC-6284-CF36BB37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44675"/>
            <a:ext cx="5126037" cy="579438"/>
          </a:xfrm>
          <a:prstGeom prst="rect">
            <a:avLst/>
          </a:prstGeom>
          <a:solidFill>
            <a:srgbClr val="3A75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i="1">
                <a:solidFill>
                  <a:schemeClr val="bg1"/>
                </a:solidFill>
              </a:rPr>
              <a:t>R</a:t>
            </a:r>
            <a:r>
              <a:rPr lang="en-US" altLang="zh-CN" b="1">
                <a:solidFill>
                  <a:schemeClr val="bg1"/>
                </a:solidFill>
              </a:rPr>
              <a:t>(T</a:t>
            </a:r>
            <a:r>
              <a:rPr lang="en-US" altLang="zh-CN" b="1" baseline="-25000">
                <a:solidFill>
                  <a:schemeClr val="bg1"/>
                </a:solidFill>
              </a:rPr>
              <a:t>A</a:t>
            </a:r>
            <a:r>
              <a:rPr lang="en-US" altLang="zh-CN" b="1">
                <a:solidFill>
                  <a:schemeClr val="bg1"/>
                </a:solidFill>
              </a:rPr>
              <a:t>) = </a:t>
            </a:r>
            <a:r>
              <a:rPr lang="en-US" altLang="zh-CN" b="1" i="1">
                <a:solidFill>
                  <a:schemeClr val="bg1"/>
                </a:solidFill>
              </a:rPr>
              <a:t>R</a:t>
            </a:r>
            <a:r>
              <a:rPr lang="en-US" altLang="zh-CN" b="1">
                <a:solidFill>
                  <a:schemeClr val="bg1"/>
                </a:solidFill>
              </a:rPr>
              <a:t>(</a:t>
            </a:r>
            <a:r>
              <a:rPr lang="en-US" altLang="zh-CN" b="1" i="1">
                <a:solidFill>
                  <a:schemeClr val="bg1"/>
                </a:solidFill>
              </a:rPr>
              <a:t>A</a:t>
            </a:r>
            <a:r>
              <a:rPr lang="en-US" altLang="zh-CN" b="1">
                <a:solidFill>
                  <a:schemeClr val="bg1"/>
                </a:solidFill>
              </a:rPr>
              <a:t>)；</a:t>
            </a:r>
            <a:r>
              <a:rPr lang="en-US" altLang="zh-CN" b="1" i="1">
                <a:solidFill>
                  <a:schemeClr val="bg1"/>
                </a:solidFill>
              </a:rPr>
              <a:t>N</a:t>
            </a:r>
            <a:r>
              <a:rPr lang="en-US" altLang="zh-CN" b="1">
                <a:solidFill>
                  <a:schemeClr val="bg1"/>
                </a:solidFill>
              </a:rPr>
              <a:t>(T</a:t>
            </a:r>
            <a:r>
              <a:rPr lang="en-US" altLang="zh-CN" b="1" i="1" baseline="-25000">
                <a:solidFill>
                  <a:schemeClr val="bg1"/>
                </a:solidFill>
              </a:rPr>
              <a:t>A</a:t>
            </a:r>
            <a:r>
              <a:rPr lang="en-US" altLang="zh-CN" b="1">
                <a:solidFill>
                  <a:schemeClr val="bg1"/>
                </a:solidFill>
              </a:rPr>
              <a:t>) = </a:t>
            </a:r>
            <a:r>
              <a:rPr lang="en-US" altLang="zh-CN" b="1" i="1">
                <a:solidFill>
                  <a:schemeClr val="bg1"/>
                </a:solidFill>
              </a:rPr>
              <a:t>N</a:t>
            </a:r>
            <a:r>
              <a:rPr lang="en-US" altLang="zh-CN" b="1">
                <a:solidFill>
                  <a:schemeClr val="bg1"/>
                </a:solidFill>
              </a:rPr>
              <a:t>(</a:t>
            </a:r>
            <a:r>
              <a:rPr lang="en-US" altLang="zh-CN" b="1" i="1">
                <a:solidFill>
                  <a:schemeClr val="bg1"/>
                </a:solidFill>
              </a:rPr>
              <a:t>A</a:t>
            </a:r>
            <a:r>
              <a:rPr lang="en-US" altLang="zh-CN" b="1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C2170890-C01F-E179-295F-4BCA7053A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964612" cy="5184775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zh-CN" altLang="en-US" sz="28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 </a:t>
            </a:r>
            <a:r>
              <a:rPr lang="zh-CN" altLang="en-US" sz="2800" b="1">
                <a:solidFill>
                  <a:srgbClr val="CC6600"/>
                </a:solidFill>
              </a:rPr>
              <a:t>线性变换的“运算”</a:t>
            </a: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(~ </a:t>
            </a:r>
            <a:r>
              <a:rPr lang="zh-CN" altLang="en-US" sz="2800" b="1">
                <a:solidFill>
                  <a:srgbClr val="0000FF"/>
                </a:solidFill>
              </a:rPr>
              <a:t>函数的运算</a:t>
            </a:r>
            <a:r>
              <a:rPr lang="en-US" altLang="zh-CN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3300"/>
                </a:solidFill>
              </a:rPr>
              <a:t>设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zh-CN" altLang="en-US" sz="2800" b="1">
                <a:solidFill>
                  <a:srgbClr val="003300"/>
                </a:solidFill>
              </a:rPr>
              <a:t>，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，T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zh-CN" altLang="en-US" sz="2800" b="1">
                <a:solidFill>
                  <a:srgbClr val="003300"/>
                </a:solidFill>
              </a:rPr>
              <a:t>都是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>
                <a:solidFill>
                  <a:srgbClr val="003300"/>
                </a:solidFill>
              </a:rPr>
              <a:t>n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3300"/>
                </a:solidFill>
              </a:rPr>
              <a:t>F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003300"/>
                </a:solidFill>
              </a:rPr>
              <a:t>上的线性变换，它们的下述运算均构成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>
                <a:solidFill>
                  <a:srgbClr val="003300"/>
                </a:solidFill>
              </a:rPr>
              <a:t>n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3300"/>
                </a:solidFill>
              </a:rPr>
              <a:t>F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)上的线性</a:t>
            </a:r>
            <a:r>
              <a:rPr lang="zh-CN" altLang="en-US" sz="2800" b="1">
                <a:solidFill>
                  <a:srgbClr val="003300"/>
                </a:solidFill>
              </a:rPr>
              <a:t>变换：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800" b="1">
                <a:solidFill>
                  <a:srgbClr val="003300"/>
                </a:solidFill>
              </a:rPr>
              <a:t> (i) </a:t>
            </a:r>
            <a:r>
              <a:rPr lang="zh-CN" altLang="en-US" sz="2800" b="1">
                <a:solidFill>
                  <a:srgbClr val="003300"/>
                </a:solidFill>
              </a:rPr>
              <a:t>加法 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＋T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: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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(F),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800" b="1">
                <a:solidFill>
                  <a:srgbClr val="003300"/>
                </a:solidFill>
              </a:rPr>
              <a:t>                              (T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＋T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)(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) </a:t>
            </a:r>
            <a:r>
              <a:rPr lang="en-US" altLang="zh-CN" sz="2800" b="1">
                <a:solidFill>
                  <a:srgbClr val="003300"/>
                </a:solidFill>
              </a:rPr>
              <a:t>= T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)</a:t>
            </a:r>
            <a:r>
              <a:rPr lang="en-US" altLang="zh-CN" sz="2800" b="1">
                <a:solidFill>
                  <a:srgbClr val="003300"/>
                </a:solidFill>
              </a:rPr>
              <a:t>＋T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)</a:t>
            </a:r>
            <a:endParaRPr lang="en-US" altLang="zh-CN" sz="2800" b="1">
              <a:solidFill>
                <a:srgbClr val="0033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800" b="1">
                <a:solidFill>
                  <a:srgbClr val="003300"/>
                </a:solidFill>
              </a:rPr>
              <a:t> (ii) 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乘法  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: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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(F)，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003300"/>
                </a:solidFill>
              </a:rPr>
              <a:t>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) </a:t>
            </a:r>
            <a:r>
              <a:rPr lang="en-US" altLang="zh-CN" sz="2800" b="1">
                <a:solidFill>
                  <a:srgbClr val="003300"/>
                </a:solidFill>
              </a:rPr>
              <a:t>= T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(T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))</a:t>
            </a:r>
            <a:endParaRPr lang="en-US" altLang="zh-CN" sz="2800" b="1">
              <a:solidFill>
                <a:srgbClr val="0033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800" b="1">
                <a:solidFill>
                  <a:srgbClr val="003300"/>
                </a:solidFill>
              </a:rPr>
              <a:t> (iii) 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数乘  </a:t>
            </a:r>
            <a:r>
              <a:rPr lang="en-US" altLang="zh-CN" sz="2800" b="1" i="1">
                <a:solidFill>
                  <a:srgbClr val="003300"/>
                </a:solidFill>
              </a:rPr>
              <a:t>k</a:t>
            </a:r>
            <a:r>
              <a:rPr lang="en-US" altLang="zh-CN" sz="2800" b="1">
                <a:solidFill>
                  <a:srgbClr val="003300"/>
                </a:solidFill>
              </a:rPr>
              <a:t>T: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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(F)，(</a:t>
            </a:r>
            <a:r>
              <a:rPr lang="en-US" altLang="zh-CN" sz="2800" b="1" i="1">
                <a:solidFill>
                  <a:srgbClr val="003300"/>
                </a:solidFill>
              </a:rPr>
              <a:t>k</a:t>
            </a:r>
            <a:r>
              <a:rPr lang="en-US" altLang="zh-CN" sz="2800" b="1">
                <a:solidFill>
                  <a:srgbClr val="003300"/>
                </a:solidFill>
              </a:rPr>
              <a:t>T)(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) </a:t>
            </a:r>
            <a:r>
              <a:rPr lang="en-US" altLang="zh-CN" sz="2800" b="1">
                <a:solidFill>
                  <a:srgbClr val="003300"/>
                </a:solidFill>
              </a:rPr>
              <a:t>= </a:t>
            </a:r>
            <a:r>
              <a:rPr lang="en-US" altLang="zh-CN" sz="2800" b="1" i="1">
                <a:solidFill>
                  <a:srgbClr val="003300"/>
                </a:solidFill>
              </a:rPr>
              <a:t>k</a:t>
            </a:r>
            <a:r>
              <a:rPr lang="en-US" altLang="zh-CN" sz="2800" b="1">
                <a:solidFill>
                  <a:srgbClr val="003300"/>
                </a:solidFill>
              </a:rPr>
              <a:t>(T(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>
                <a:solidFill>
                  <a:srgbClr val="003300"/>
                </a:solidFill>
              </a:rPr>
              <a:t>))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800" b="1">
                <a:solidFill>
                  <a:srgbClr val="003300"/>
                </a:solidFill>
              </a:rPr>
              <a:t> (iv) </a:t>
            </a:r>
            <a:r>
              <a:rPr lang="zh-CN" altLang="en-US" sz="2800" b="1">
                <a:solidFill>
                  <a:srgbClr val="003300"/>
                </a:solidFill>
              </a:rPr>
              <a:t>可逆变换</a:t>
            </a:r>
            <a:r>
              <a:rPr lang="en-US" altLang="zh-CN" sz="2800" b="1">
                <a:solidFill>
                  <a:srgbClr val="003300"/>
                </a:solidFill>
              </a:rPr>
              <a:t>T: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800"/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25000">
                <a:solidFill>
                  <a:srgbClr val="003300"/>
                </a:solidFill>
              </a:rPr>
              <a:t>1</a:t>
            </a:r>
            <a:r>
              <a:rPr lang="zh-CN" altLang="en-US" sz="2800" b="1">
                <a:solidFill>
                  <a:srgbClr val="003300"/>
                </a:solidFill>
              </a:rPr>
              <a:t>使得</a:t>
            </a:r>
            <a:r>
              <a:rPr lang="en-US" altLang="zh-CN" sz="2800" b="1">
                <a:solidFill>
                  <a:srgbClr val="003300"/>
                </a:solidFill>
              </a:rPr>
              <a:t>, TT</a:t>
            </a:r>
            <a:r>
              <a:rPr lang="en-US" altLang="zh-CN" sz="2800" b="1" baseline="-25000">
                <a:solidFill>
                  <a:srgbClr val="003300"/>
                </a:solidFill>
              </a:rPr>
              <a:t>1 </a:t>
            </a:r>
            <a:r>
              <a:rPr lang="en-US" altLang="zh-CN" sz="2800" b="1">
                <a:solidFill>
                  <a:srgbClr val="003300"/>
                </a:solidFill>
              </a:rPr>
              <a:t>= T</a:t>
            </a:r>
            <a:r>
              <a:rPr lang="en-US" altLang="zh-CN" sz="2800" b="1" baseline="-25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T = I, </a:t>
            </a:r>
            <a:r>
              <a:rPr lang="zh-CN" altLang="en-US" sz="2800" b="1">
                <a:solidFill>
                  <a:srgbClr val="003300"/>
                </a:solidFill>
              </a:rPr>
              <a:t>记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25000">
                <a:solidFill>
                  <a:srgbClr val="003300"/>
                </a:solidFill>
              </a:rPr>
              <a:t>1 </a:t>
            </a:r>
            <a:r>
              <a:rPr lang="en-US" altLang="zh-CN" sz="2800" b="1">
                <a:solidFill>
                  <a:srgbClr val="003300"/>
                </a:solidFill>
              </a:rPr>
              <a:t>= T</a:t>
            </a:r>
            <a:r>
              <a:rPr lang="en-US" altLang="zh-CN" sz="2800" b="1" baseline="30000">
                <a:solidFill>
                  <a:srgbClr val="003300"/>
                </a:solidFill>
              </a:rPr>
              <a:t>－1</a:t>
            </a:r>
            <a:r>
              <a:rPr lang="en-US" altLang="zh-CN" sz="2800" b="1">
                <a:solidFill>
                  <a:srgbClr val="003300"/>
                </a:solidFill>
              </a:rPr>
              <a:t> ;     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800" b="1">
                <a:solidFill>
                  <a:srgbClr val="003300"/>
                </a:solidFill>
              </a:rPr>
              <a:t>                 T</a:t>
            </a:r>
            <a:r>
              <a:rPr lang="en-US" altLang="zh-CN" sz="2800" b="1" baseline="30000">
                <a:solidFill>
                  <a:srgbClr val="003300"/>
                </a:solidFill>
              </a:rPr>
              <a:t>－1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800" b="1">
                <a:solidFill>
                  <a:srgbClr val="003300"/>
                </a:solidFill>
              </a:rPr>
              <a:t>=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 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800" b="1">
                <a:solidFill>
                  <a:srgbClr val="003300"/>
                </a:solidFill>
              </a:rPr>
              <a:t>  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800" b="1">
                <a:solidFill>
                  <a:srgbClr val="003300"/>
                </a:solidFill>
              </a:rPr>
              <a:t>=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>
                <a:solidFill>
                  <a:srgbClr val="003300"/>
                </a:solidFill>
              </a:rPr>
              <a:t>。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800" b="1">
                <a:solidFill>
                  <a:srgbClr val="003300"/>
                </a:solidFill>
              </a:rPr>
              <a:t> (v) </a:t>
            </a:r>
            <a:r>
              <a:rPr lang="zh-CN" altLang="en-US" sz="2800" b="1">
                <a:solidFill>
                  <a:srgbClr val="003300"/>
                </a:solidFill>
              </a:rPr>
              <a:t>乘方变换：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i="1" baseline="30000">
                <a:solidFill>
                  <a:srgbClr val="003300"/>
                </a:solidFill>
              </a:rPr>
              <a:t>m </a:t>
            </a:r>
            <a:r>
              <a:rPr lang="en-US" altLang="zh-CN" sz="2800" b="1">
                <a:solidFill>
                  <a:srgbClr val="003300"/>
                </a:solidFill>
              </a:rPr>
              <a:t>= TTTT…T  (</a:t>
            </a:r>
            <a:r>
              <a:rPr lang="en-US" altLang="zh-CN" sz="2800" b="1" i="1">
                <a:solidFill>
                  <a:srgbClr val="003300"/>
                </a:solidFill>
              </a:rPr>
              <a:t>m</a:t>
            </a:r>
            <a:r>
              <a:rPr lang="zh-CN" altLang="en-US" sz="2800" b="1">
                <a:solidFill>
                  <a:srgbClr val="003300"/>
                </a:solidFill>
              </a:rPr>
              <a:t>个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zh-CN" altLang="en-US" sz="2800" b="1">
                <a:solidFill>
                  <a:srgbClr val="003300"/>
                </a:solidFill>
              </a:rPr>
              <a:t>相乘</a:t>
            </a:r>
            <a:r>
              <a:rPr lang="en-US" altLang="zh-CN" sz="2800" b="1">
                <a:solidFill>
                  <a:srgbClr val="003300"/>
                </a:solidFill>
              </a:rPr>
              <a:t>)</a:t>
            </a:r>
            <a:endParaRPr lang="zh-CN" altLang="en-US" sz="2800" b="1">
              <a:solidFill>
                <a:srgbClr val="003300"/>
              </a:solidFill>
            </a:endParaRP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D0C5E13F-ED31-9F05-B5E2-858E0E790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5416550"/>
            <a:ext cx="88201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注意：</a:t>
            </a:r>
            <a:r>
              <a:rPr lang="zh-CN" altLang="en-US" sz="2800" b="1" dirty="0">
                <a:solidFill>
                  <a:srgbClr val="003300"/>
                </a:solidFill>
              </a:rPr>
              <a:t>变换乘法一般不具有交换律，如同矩阵乘法；      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>
                <a:solidFill>
                  <a:srgbClr val="003300"/>
                </a:solidFill>
              </a:rPr>
              <a:t>      </a:t>
            </a:r>
            <a:r>
              <a:rPr lang="en-US" altLang="zh-CN" sz="2800" b="1" dirty="0" err="1">
                <a:solidFill>
                  <a:srgbClr val="0000FF"/>
                </a:solidFill>
              </a:rPr>
              <a:t>V</a:t>
            </a:r>
            <a:r>
              <a:rPr lang="en-US" altLang="zh-CN" sz="2800" b="1" i="1" baseline="-25000" dirty="0" err="1">
                <a:solidFill>
                  <a:srgbClr val="0000FF"/>
                </a:solidFill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</a:rPr>
              <a:t>)上的线性变换的全体</a:t>
            </a:r>
            <a:r>
              <a:rPr lang="ru-RU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Ф</a:t>
            </a:r>
            <a:r>
              <a:rPr lang="zh-CN" altLang="en-US" sz="2800" b="1" dirty="0">
                <a:solidFill>
                  <a:srgbClr val="0000FF"/>
                </a:solidFill>
              </a:rPr>
              <a:t>构成线性空间</a:t>
            </a:r>
            <a:r>
              <a:rPr lang="ru-RU" altLang="zh-CN" sz="2800" b="1" dirty="0">
                <a:solidFill>
                  <a:srgbClr val="0000FF"/>
                </a:solidFill>
              </a:rPr>
              <a:t>Ф</a:t>
            </a:r>
            <a:r>
              <a:rPr lang="en-US" altLang="zh-CN" sz="2400" b="1" dirty="0">
                <a:solidFill>
                  <a:srgbClr val="0000FF"/>
                </a:solidFill>
              </a:rPr>
              <a:t>(F)</a:t>
            </a:r>
            <a:r>
              <a:rPr lang="zh-CN" altLang="en-US" sz="2800" b="1" dirty="0">
                <a:solidFill>
                  <a:srgbClr val="0000FF"/>
                </a:solidFill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561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FE93BF2-5C7D-9A67-8FB6-E54199FB8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" y="95250"/>
            <a:ext cx="7772400" cy="7461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二、 线性变换的矩阵</a:t>
            </a:r>
            <a:endParaRPr lang="zh-CN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D4C552F-35EB-321C-D849-0400C1F2D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11338"/>
            <a:ext cx="8226425" cy="1139825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  <a:defRPr/>
            </a:pPr>
            <a:r>
              <a:rPr lang="zh-CN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CC6600"/>
                </a:solidFill>
              </a:rPr>
              <a:t>1  线性变换的矩阵与变换的坐标式</a:t>
            </a:r>
          </a:p>
          <a:p>
            <a:pPr marL="609600" indent="-609600" algn="just" eaLnBrk="1" hangingPunct="1">
              <a:defRPr/>
            </a:pPr>
            <a:r>
              <a:rPr lang="en-US" altLang="zh-CN" sz="2800" b="1" dirty="0" err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dirty="0">
                <a:solidFill>
                  <a:srgbClr val="003300"/>
                </a:solidFill>
              </a:rPr>
              <a:t>(F)</a:t>
            </a:r>
            <a:r>
              <a:rPr lang="zh-CN" altLang="en-US" sz="2800" b="1" dirty="0">
                <a:solidFill>
                  <a:srgbClr val="003300"/>
                </a:solidFill>
              </a:rPr>
              <a:t>上线性变换的特点分析：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11E56D92-4048-D156-C0FE-0003A7E7F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4C268FDA-453A-C39B-8C5F-61B1C6F33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22600"/>
            <a:ext cx="8534400" cy="1628775"/>
          </a:xfrm>
          <a:prstGeom prst="rect">
            <a:avLst/>
          </a:prstGeom>
          <a:solidFill>
            <a:srgbClr val="3A75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定义变换</a:t>
            </a:r>
            <a:r>
              <a:rPr lang="en-US" altLang="zh-CN" sz="2800" b="1" dirty="0">
                <a:solidFill>
                  <a:schemeClr val="bg1"/>
                </a:solidFill>
              </a:rPr>
              <a:t>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chemeClr val="bg1"/>
                </a:solidFill>
              </a:rPr>
              <a:t> 确定基中向量的象</a:t>
            </a:r>
            <a:r>
              <a:rPr lang="en-US" altLang="zh-CN" sz="2800" b="1" dirty="0">
                <a:solidFill>
                  <a:schemeClr val="bg1"/>
                </a:solidFill>
              </a:rPr>
              <a:t>T(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30000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</a:p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定义</a:t>
            </a:r>
            <a:r>
              <a:rPr lang="en-US" altLang="zh-CN" sz="2800" b="1" dirty="0">
                <a:solidFill>
                  <a:schemeClr val="bg1"/>
                </a:solidFill>
              </a:rPr>
              <a:t>T(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30000" dirty="0" err="1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</a:rPr>
              <a:t>)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确定它在基下{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30000" dirty="0" err="1">
                <a:solidFill>
                  <a:schemeClr val="bg1"/>
                </a:solidFill>
              </a:rPr>
              <a:t>i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}的坐标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i="1" baseline="-30000" dirty="0">
                <a:solidFill>
                  <a:schemeClr val="bg1"/>
                </a:solidFill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</a:p>
          <a:p>
            <a:pPr algn="just" eaLnBrk="1" hangingPunct="1">
              <a:buClr>
                <a:srgbClr val="F0ECE4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定义变换</a:t>
            </a:r>
            <a:r>
              <a:rPr lang="en-US" altLang="zh-CN" sz="2800" b="1" dirty="0">
                <a:solidFill>
                  <a:schemeClr val="bg1"/>
                </a:solidFill>
              </a:rPr>
              <a:t>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 确定矩阵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A = [A</a:t>
            </a:r>
            <a:r>
              <a:rPr lang="en-US" altLang="zh-CN" sz="2800" b="1" baseline="-30000" dirty="0">
                <a:solidFill>
                  <a:schemeClr val="bg1"/>
                </a:solidFill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，A</a:t>
            </a:r>
            <a:r>
              <a:rPr lang="en-US" altLang="zh-CN" sz="2800" b="1" baseline="-30000" dirty="0">
                <a:solidFill>
                  <a:schemeClr val="bg1"/>
                </a:solidFill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，A</a:t>
            </a:r>
            <a:r>
              <a:rPr lang="en-US" altLang="zh-CN" sz="2800" b="1" i="1" baseline="-30000" dirty="0">
                <a:solidFill>
                  <a:schemeClr val="bg1"/>
                </a:solidFill>
              </a:rPr>
              <a:t>n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41BD3F5E-F69E-6DB9-9DB1-89F2BF7C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4843463"/>
            <a:ext cx="845026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800">
                <a:solidFill>
                  <a:srgbClr val="003300"/>
                </a:solidFill>
              </a:rPr>
              <a:t>(</a:t>
            </a:r>
            <a:r>
              <a:rPr lang="en-US" altLang="zh-CN" sz="2800" b="1">
                <a:solidFill>
                  <a:srgbClr val="003300"/>
                </a:solidFill>
              </a:rPr>
              <a:t>i)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</a:rPr>
              <a:t> </a:t>
            </a:r>
            <a:r>
              <a:rPr lang="en-US" altLang="zh-CN" sz="2800">
                <a:solidFill>
                  <a:srgbClr val="003300"/>
                </a:solidFill>
                <a:cs typeface="Times New Roman" panose="02020603050405020304" pitchFamily="18" charset="0"/>
              </a:rPr>
              <a:t> 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为变换矩阵</a:t>
            </a:r>
            <a:r>
              <a:rPr lang="en-US" altLang="zh-CN" sz="2800" b="1">
                <a:solidFill>
                  <a:srgbClr val="003300"/>
                </a:solidFill>
              </a:rPr>
              <a:t>: T(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…,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) = (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…,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)A 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(ii) </a:t>
            </a:r>
            <a:r>
              <a:rPr lang="zh-CN" altLang="en-US" sz="2800" b="1">
                <a:solidFill>
                  <a:srgbClr val="003300"/>
                </a:solidFill>
              </a:rPr>
              <a:t>变换的坐标式</a:t>
            </a:r>
            <a:r>
              <a:rPr lang="en-US" altLang="zh-CN" sz="2800" b="1">
                <a:solidFill>
                  <a:srgbClr val="003300"/>
                </a:solidFill>
              </a:rPr>
              <a:t>:</a:t>
            </a:r>
            <a:r>
              <a:rPr lang="zh-CN" altLang="en-US" sz="2800" b="1">
                <a:solidFill>
                  <a:srgbClr val="003300"/>
                </a:solidFill>
              </a:rPr>
              <a:t> 设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>
                <a:solidFill>
                  <a:srgbClr val="003300"/>
                </a:solidFill>
              </a:rPr>
              <a:t>= (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…,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)X</a:t>
            </a:r>
            <a:r>
              <a:rPr lang="zh-CN" altLang="en-US" sz="2800" b="1">
                <a:solidFill>
                  <a:srgbClr val="003300"/>
                </a:solidFill>
              </a:rPr>
              <a:t>，    </a:t>
            </a:r>
          </a:p>
          <a:p>
            <a:pPr algn="just" eaLnBrk="1" hangingPunct="1"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     T(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b="1">
                <a:solidFill>
                  <a:srgbClr val="003300"/>
                </a:solidFill>
              </a:rPr>
              <a:t>= (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baseline="-25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…,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)Y</a:t>
            </a:r>
            <a:r>
              <a:rPr lang="zh-CN" altLang="en-US" sz="2800" b="1">
                <a:solidFill>
                  <a:srgbClr val="003300"/>
                </a:solidFill>
              </a:rPr>
              <a:t>，则</a:t>
            </a:r>
            <a:endParaRPr lang="zh-CN" altLang="en-US" sz="2400" b="1">
              <a:solidFill>
                <a:srgbClr val="003300"/>
              </a:solidFill>
            </a:endParaRPr>
          </a:p>
        </p:txBody>
      </p:sp>
      <p:sp>
        <p:nvSpPr>
          <p:cNvPr id="9223" name="Rectangle 9">
            <a:extLst>
              <a:ext uri="{FF2B5EF4-FFF2-40B4-BE49-F238E27FC236}">
                <a16:creationId xmlns:a16="http://schemas.microsoft.com/office/drawing/2014/main" id="{8B8B699D-0345-F036-722B-4C06220E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901700"/>
            <a:ext cx="816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kumimoji="0" lang="en-US" altLang="zh-CN" sz="2800" b="1"/>
              <a:t>V</a:t>
            </a:r>
            <a:r>
              <a:rPr kumimoji="0" lang="en-US" altLang="zh-CN" sz="2800" b="1" i="1" baseline="-25000"/>
              <a:t>n</a:t>
            </a:r>
            <a:r>
              <a:rPr kumimoji="0" lang="en-US" altLang="zh-CN" sz="2800" b="1"/>
              <a:t>(F)</a:t>
            </a:r>
            <a:r>
              <a:rPr kumimoji="0" lang="zh-CN" altLang="en-US" sz="2800" b="1"/>
              <a:t>上的变换</a:t>
            </a:r>
            <a:r>
              <a:rPr kumimoji="0" lang="en-US" altLang="zh-CN" sz="2800" b="1"/>
              <a:t>T                 F</a:t>
            </a:r>
            <a:r>
              <a:rPr kumimoji="0" lang="en-US" altLang="zh-CN" sz="2800" b="1" i="1" baseline="30000"/>
              <a:t>n</a:t>
            </a:r>
            <a:r>
              <a:rPr kumimoji="0" lang="en-US" altLang="zh-CN" sz="2800" b="1" baseline="30000">
                <a:cs typeface="Times New Roman" panose="02020603050405020304" pitchFamily="18" charset="0"/>
              </a:rPr>
              <a:t>×</a:t>
            </a:r>
            <a:r>
              <a:rPr kumimoji="0" lang="en-US" altLang="zh-CN" sz="2800" b="1" i="1" baseline="30000"/>
              <a:t>n</a:t>
            </a:r>
            <a:r>
              <a:rPr kumimoji="0" lang="zh-CN" altLang="en-US" sz="2800" b="1"/>
              <a:t>中的矩阵</a:t>
            </a:r>
            <a:r>
              <a:rPr kumimoji="0" lang="en-US" altLang="zh-CN" sz="2800" b="1"/>
              <a:t>A</a:t>
            </a:r>
            <a:endParaRPr kumimoji="0" lang="zh-CN" altLang="en-US" sz="2800" b="1"/>
          </a:p>
        </p:txBody>
      </p:sp>
      <p:sp>
        <p:nvSpPr>
          <p:cNvPr id="9224" name="Line 11">
            <a:extLst>
              <a:ext uri="{FF2B5EF4-FFF2-40B4-BE49-F238E27FC236}">
                <a16:creationId xmlns:a16="http://schemas.microsoft.com/office/drawing/2014/main" id="{6B0D01B2-CD56-ED8F-8815-2F44570AC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1236663"/>
            <a:ext cx="119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5" name="Rectangle 12">
            <a:extLst>
              <a:ext uri="{FF2B5EF4-FFF2-40B4-BE49-F238E27FC236}">
                <a16:creationId xmlns:a16="http://schemas.microsoft.com/office/drawing/2014/main" id="{D6624F23-CBA5-ED7D-7215-3A1C649F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1238250"/>
            <a:ext cx="132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3300"/>
                </a:solidFill>
              </a:rPr>
              <a:t>给定基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996F996D-6C8D-D69A-B730-21578947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5910263"/>
            <a:ext cx="252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</a:rPr>
              <a:t>~ </a:t>
            </a:r>
            <a:r>
              <a:rPr lang="zh-CN" altLang="en-US" sz="2800" b="1">
                <a:solidFill>
                  <a:srgbClr val="003300"/>
                </a:solidFill>
              </a:rPr>
              <a:t>线性变换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25000">
                <a:solidFill>
                  <a:srgbClr val="003300"/>
                </a:solidFill>
              </a:rPr>
              <a:t>A</a:t>
            </a:r>
            <a:endParaRPr lang="zh-CN" altLang="en-US" sz="2800" b="1" baseline="-25000">
              <a:solidFill>
                <a:srgbClr val="003300"/>
              </a:solidFill>
            </a:endParaRP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EC2843E5-1A88-60AA-1DF3-A68EE42B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5942013"/>
            <a:ext cx="115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</a:rPr>
              <a:t>Y=AX</a:t>
            </a:r>
            <a:endParaRPr lang="zh-CN" altLang="en-US" sz="2800" b="1">
              <a:solidFill>
                <a:srgbClr val="003300"/>
              </a:solidFill>
            </a:endParaRPr>
          </a:p>
        </p:txBody>
      </p:sp>
      <p:graphicFrame>
        <p:nvGraphicFramePr>
          <p:cNvPr id="15376" name="Object 2049">
            <a:extLst>
              <a:ext uri="{FF2B5EF4-FFF2-40B4-BE49-F238E27FC236}">
                <a16:creationId xmlns:a16="http://schemas.microsoft.com/office/drawing/2014/main" id="{FE948EE0-7B3F-BACD-631C-E9E15DA16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8" y="41275"/>
          <a:ext cx="34623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690" imgH="447624" progId="Equation.DSMT4">
                  <p:embed/>
                </p:oleObj>
              </mc:Choice>
              <mc:Fallback>
                <p:oleObj name="Equation" r:id="rId4" imgW="2133690" imgH="447624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1275"/>
                        <a:ext cx="34623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6" grpId="0" autoUpdateAnimBg="0"/>
      <p:bldP spid="25609" grpId="0" build="p" animBg="1" autoUpdateAnimBg="0"/>
      <p:bldP spid="25610" grpId="0" build="p" autoUpdateAnimBg="0"/>
      <p:bldP spid="15373" grpId="0"/>
      <p:bldP spid="153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8865D946-66A5-9EFB-14CB-1A76886A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841375"/>
            <a:ext cx="522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3300"/>
                </a:solidFill>
              </a:rPr>
              <a:t>相似变换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800" b="1">
                <a:solidFill>
                  <a:srgbClr val="003300"/>
                </a:solidFill>
              </a:rPr>
              <a:t>下的矩阵：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F455405-C019-9FA2-BCDE-6038FBA7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2503488"/>
            <a:ext cx="6611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3300"/>
                </a:solidFill>
              </a:rPr>
              <a:t>线性变换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en-US" altLang="zh-CN" sz="2800" b="1" baseline="-25000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在</a:t>
            </a:r>
            <a:r>
              <a:rPr lang="zh-CN" altLang="en-US" sz="2800" b="1">
                <a:solidFill>
                  <a:srgbClr val="0000FF"/>
                </a:solidFill>
              </a:rPr>
              <a:t>自然基</a:t>
            </a:r>
            <a:r>
              <a:rPr lang="zh-CN" altLang="en-US" sz="2800" b="1">
                <a:solidFill>
                  <a:srgbClr val="003300"/>
                </a:solidFill>
              </a:rPr>
              <a:t>下的矩阵：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E3D2C98-8808-C248-7E0E-6076D5F61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822325"/>
            <a:ext cx="51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I</a:t>
            </a:r>
            <a:endParaRPr lang="zh-CN" altLang="en-US" sz="2800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69B8445-01E0-CF9C-F882-EF1D191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249237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endParaRPr lang="zh-CN" altLang="en-US" sz="2800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25DB8583-092A-EB41-ACED-BCA2AEB7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4291013"/>
            <a:ext cx="763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</a:rPr>
              <a:t>F</a:t>
            </a:r>
            <a:r>
              <a:rPr lang="en-US" altLang="zh-CN" sz="2800" b="1" i="1" baseline="30000">
                <a:solidFill>
                  <a:srgbClr val="003300"/>
                </a:solidFill>
              </a:rPr>
              <a:t>n</a:t>
            </a:r>
            <a:r>
              <a:rPr lang="zh-CN" altLang="en-US" sz="2800" b="1">
                <a:solidFill>
                  <a:srgbClr val="003300"/>
                </a:solidFill>
              </a:rPr>
              <a:t>上线性变换</a:t>
            </a:r>
            <a:r>
              <a:rPr lang="en-US" altLang="zh-CN" sz="2800" b="1">
                <a:solidFill>
                  <a:srgbClr val="003300"/>
                </a:solidFill>
              </a:rPr>
              <a:t>T</a:t>
            </a:r>
            <a:r>
              <a:rPr lang="zh-CN" altLang="en-US" sz="2800" b="1">
                <a:solidFill>
                  <a:srgbClr val="003300"/>
                </a:solidFill>
              </a:rPr>
              <a:t>在</a:t>
            </a:r>
            <a:r>
              <a:rPr lang="zh-CN" altLang="en-US" sz="2800" b="1">
                <a:solidFill>
                  <a:srgbClr val="0000FF"/>
                </a:solidFill>
              </a:rPr>
              <a:t>自然基</a:t>
            </a:r>
            <a:r>
              <a:rPr lang="zh-CN" altLang="en-US" sz="2800" b="1">
                <a:solidFill>
                  <a:srgbClr val="003300"/>
                </a:solidFill>
              </a:rPr>
              <a:t>下的矩阵：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0983E059-EEFC-4C6B-5F8A-F38A8528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4268788"/>
            <a:ext cx="212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T(e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e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… e</a:t>
            </a:r>
            <a:r>
              <a:rPr lang="en-US" altLang="zh-CN" sz="2800" b="1" i="1" baseline="-25000">
                <a:solidFill>
                  <a:srgbClr val="0033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endParaRPr lang="zh-CN" altLang="en-US" sz="2800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10248" name="Rectangle 14">
            <a:extLst>
              <a:ext uri="{FF2B5EF4-FFF2-40B4-BE49-F238E27FC236}">
                <a16:creationId xmlns:a16="http://schemas.microsoft.com/office/drawing/2014/main" id="{BD462435-C5D1-30E7-B2D6-32B73DFA0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155575"/>
            <a:ext cx="522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ea typeface="楷体_GB2312" panose="02010609030101010101" pitchFamily="49" charset="-122"/>
              </a:rPr>
              <a:t>常见线性变换的矩阵</a:t>
            </a:r>
          </a:p>
        </p:txBody>
      </p:sp>
      <p:graphicFrame>
        <p:nvGraphicFramePr>
          <p:cNvPr id="1041" name="Object 2049">
            <a:extLst>
              <a:ext uri="{FF2B5EF4-FFF2-40B4-BE49-F238E27FC236}">
                <a16:creationId xmlns:a16="http://schemas.microsoft.com/office/drawing/2014/main" id="{1017DE29-FA6F-3F1B-1080-94B97D893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1365250"/>
          <a:ext cx="1736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0655" imgH="218946" progId="Equation.DSMT4">
                  <p:embed/>
                </p:oleObj>
              </mc:Choice>
              <mc:Fallback>
                <p:oleObj name="Equation" r:id="rId2" imgW="790655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365250"/>
                        <a:ext cx="17367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049">
            <a:extLst>
              <a:ext uri="{FF2B5EF4-FFF2-40B4-BE49-F238E27FC236}">
                <a16:creationId xmlns:a16="http://schemas.microsoft.com/office/drawing/2014/main" id="{AEDDE96F-F5D2-F641-8B39-CC95850D5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8" y="41275"/>
          <a:ext cx="34623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690" imgH="447624" progId="Equation.DSMT4">
                  <p:embed/>
                </p:oleObj>
              </mc:Choice>
              <mc:Fallback>
                <p:oleObj name="Equation" r:id="rId4" imgW="2133690" imgH="447624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1275"/>
                        <a:ext cx="34623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2049">
            <a:extLst>
              <a:ext uri="{FF2B5EF4-FFF2-40B4-BE49-F238E27FC236}">
                <a16:creationId xmlns:a16="http://schemas.microsoft.com/office/drawing/2014/main" id="{A0D575BF-A2BA-1D2C-05AE-DDEE0F54A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1908175"/>
          <a:ext cx="71723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95656" imgH="218946" progId="Equation.DSMT4">
                  <p:embed/>
                </p:oleObj>
              </mc:Choice>
              <mc:Fallback>
                <p:oleObj name="Equation" r:id="rId6" imgW="3295656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908175"/>
                        <a:ext cx="71723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49">
            <a:extLst>
              <a:ext uri="{FF2B5EF4-FFF2-40B4-BE49-F238E27FC236}">
                <a16:creationId xmlns:a16="http://schemas.microsoft.com/office/drawing/2014/main" id="{C23694B0-285F-7C12-4F63-1F96800AD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3095625"/>
          <a:ext cx="22621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661" imgH="218946" progId="Equation.DSMT4">
                  <p:embed/>
                </p:oleObj>
              </mc:Choice>
              <mc:Fallback>
                <p:oleObj name="Equation" r:id="rId8" imgW="1028661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095625"/>
                        <a:ext cx="22621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" name="Object 2049">
            <a:extLst>
              <a:ext uri="{FF2B5EF4-FFF2-40B4-BE49-F238E27FC236}">
                <a16:creationId xmlns:a16="http://schemas.microsoft.com/office/drawing/2014/main" id="{49C68ACC-7DA0-5185-B7FE-C12B4672C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3636963"/>
          <a:ext cx="5268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9459" imgH="218946" progId="Equation.DSMT4">
                  <p:embed/>
                </p:oleObj>
              </mc:Choice>
              <mc:Fallback>
                <p:oleObj name="Equation" r:id="rId10" imgW="2419459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636963"/>
                        <a:ext cx="52689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" name="Object 2049">
            <a:extLst>
              <a:ext uri="{FF2B5EF4-FFF2-40B4-BE49-F238E27FC236}">
                <a16:creationId xmlns:a16="http://schemas.microsoft.com/office/drawing/2014/main" id="{3523865E-647C-6330-7C29-AC5C483DA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7075" y="3649663"/>
          <a:ext cx="2924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33590" imgH="218946" progId="Equation.DSMT4">
                  <p:embed/>
                </p:oleObj>
              </mc:Choice>
              <mc:Fallback>
                <p:oleObj name="Equation" r:id="rId12" imgW="1333590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3649663"/>
                        <a:ext cx="29241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" name="Object 2049">
            <a:extLst>
              <a:ext uri="{FF2B5EF4-FFF2-40B4-BE49-F238E27FC236}">
                <a16:creationId xmlns:a16="http://schemas.microsoft.com/office/drawing/2014/main" id="{EF1EA111-0FDD-B542-FF78-0C6CE5871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994275"/>
          <a:ext cx="6429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52679" imgH="218946" progId="Equation.DSMT4">
                  <p:embed/>
                </p:oleObj>
              </mc:Choice>
              <mc:Fallback>
                <p:oleObj name="Equation" r:id="rId14" imgW="2952679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94275"/>
                        <a:ext cx="6429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" name="Object 2049">
            <a:extLst>
              <a:ext uri="{FF2B5EF4-FFF2-40B4-BE49-F238E27FC236}">
                <a16:creationId xmlns:a16="http://schemas.microsoft.com/office/drawing/2014/main" id="{322C3C5B-37D4-719C-6F3C-32BCAB7F3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3138" y="3098800"/>
          <a:ext cx="9382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074" imgH="218946" progId="Equation.DSMT4">
                  <p:embed/>
                </p:oleObj>
              </mc:Choice>
              <mc:Fallback>
                <p:oleObj name="Equation" r:id="rId16" imgW="419074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3098800"/>
                        <a:ext cx="9382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" name="Object 2049">
            <a:extLst>
              <a:ext uri="{FF2B5EF4-FFF2-40B4-BE49-F238E27FC236}">
                <a16:creationId xmlns:a16="http://schemas.microsoft.com/office/drawing/2014/main" id="{4C3332EA-3AF3-B57E-4BBC-1387A0762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0" y="3111500"/>
          <a:ext cx="3998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28761" imgH="218946" progId="Equation.DSMT4">
                  <p:embed/>
                </p:oleObj>
              </mc:Choice>
              <mc:Fallback>
                <p:oleObj name="Equation" r:id="rId18" imgW="1828761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111500"/>
                        <a:ext cx="39989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" name="Object 2049">
            <a:extLst>
              <a:ext uri="{FF2B5EF4-FFF2-40B4-BE49-F238E27FC236}">
                <a16:creationId xmlns:a16="http://schemas.microsoft.com/office/drawing/2014/main" id="{D6AB9288-AF81-8B10-B683-B414A2A64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5624513"/>
          <a:ext cx="50212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05044" imgH="218946" progId="Equation.DSMT4">
                  <p:embed/>
                </p:oleObj>
              </mc:Choice>
              <mc:Fallback>
                <p:oleObj name="Equation" r:id="rId20" imgW="2305044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5624513"/>
                        <a:ext cx="50212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" name="Object 2049">
            <a:extLst>
              <a:ext uri="{FF2B5EF4-FFF2-40B4-BE49-F238E27FC236}">
                <a16:creationId xmlns:a16="http://schemas.microsoft.com/office/drawing/2014/main" id="{3B26B51B-4DFD-CA73-18CC-4A11C5B4A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8" y="1366838"/>
          <a:ext cx="45513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85927" imgH="218946" progId="Equation.DSMT4">
                  <p:embed/>
                </p:oleObj>
              </mc:Choice>
              <mc:Fallback>
                <p:oleObj name="Equation" r:id="rId22" imgW="2085927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1366838"/>
                        <a:ext cx="45513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  <p:bldP spid="1033" grpId="0"/>
      <p:bldP spid="1034" grpId="0"/>
      <p:bldP spid="1035" grpId="0"/>
      <p:bldP spid="1036" grpId="0"/>
      <p:bldP spid="10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051">
            <a:extLst>
              <a:ext uri="{FF2B5EF4-FFF2-40B4-BE49-F238E27FC236}">
                <a16:creationId xmlns:a16="http://schemas.microsoft.com/office/drawing/2014/main" id="{B224273A-29DE-1A81-FFC9-0DDFFAE6B2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3597275"/>
            <a:ext cx="8153400" cy="2751138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zh-CN" altLang="en-US" b="1">
                <a:solidFill>
                  <a:srgbClr val="CC6600"/>
                </a:solidFill>
                <a:sym typeface="Symbol" panose="05050102010706020507" pitchFamily="18" charset="2"/>
              </a:rPr>
              <a:t>例题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对线性变换 :                     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baseline="-30000">
                <a:solidFill>
                  <a:srgbClr val="000000"/>
                </a:solidFill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 [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]        P</a:t>
            </a:r>
            <a:r>
              <a:rPr lang="en-US" altLang="zh-CN" sz="2800" b="1" baseline="-30000">
                <a:solidFill>
                  <a:srgbClr val="000000"/>
                </a:solidFill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 [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]，</a:t>
            </a:r>
          </a:p>
          <a:p>
            <a:pPr marL="609600" indent="-609600" algn="just" eaLnBrk="1" hangingPunct="1">
              <a:buFontTx/>
              <a:buAutoNum type="arabicPlain"/>
            </a:pPr>
            <a:endParaRPr lang="zh-CN" altLang="en-US" sz="2000" b="1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609600" indent="-609600" algn="just" eaLnBrk="1" hangingPunct="1">
              <a:buFontTx/>
              <a:buAutoNum type="arabicPlain"/>
            </a:pP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求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在基{1</a:t>
            </a:r>
            <a:r>
              <a:rPr lang="zh-CN" altLang="en-US" b="1" i="1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X，X</a:t>
            </a:r>
            <a:r>
              <a:rPr lang="en-US" altLang="zh-CN" b="1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，X</a:t>
            </a:r>
            <a:r>
              <a:rPr lang="en-US" altLang="zh-CN" b="1" baseline="300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下的变换矩阵。</a:t>
            </a:r>
          </a:p>
          <a:p>
            <a:pPr marL="609600" indent="-609600" algn="just" eaLnBrk="1" hangingPunct="1">
              <a:buFontTx/>
              <a:buNone/>
            </a:pP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2    求向量                                                    在变换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下的象。</a:t>
            </a:r>
          </a:p>
        </p:txBody>
      </p:sp>
      <p:graphicFrame>
        <p:nvGraphicFramePr>
          <p:cNvPr id="37891" name="Object 2048">
            <a:extLst>
              <a:ext uri="{FF2B5EF4-FFF2-40B4-BE49-F238E27FC236}">
                <a16:creationId xmlns:a16="http://schemas.microsoft.com/office/drawing/2014/main" id="{514E55AE-C440-5BAF-6DA1-1E15A4399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2213" y="3459163"/>
          <a:ext cx="12128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727" imgH="381129" progId="Equation.DSMT4">
                  <p:embed/>
                </p:oleObj>
              </mc:Choice>
              <mc:Fallback>
                <p:oleObj name="Equation" r:id="rId2" imgW="485727" imgH="381129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3459163"/>
                        <a:ext cx="12128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Line 2054">
            <a:extLst>
              <a:ext uri="{FF2B5EF4-FFF2-40B4-BE49-F238E27FC236}">
                <a16:creationId xmlns:a16="http://schemas.microsoft.com/office/drawing/2014/main" id="{D035BD6C-E170-EB44-1CD5-DC038A9C9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975" y="3921125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7893" name="Object 2049">
            <a:extLst>
              <a:ext uri="{FF2B5EF4-FFF2-40B4-BE49-F238E27FC236}">
                <a16:creationId xmlns:a16="http://schemas.microsoft.com/office/drawing/2014/main" id="{B956D553-E8D0-48D1-4D6C-23505617D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5062538"/>
          <a:ext cx="46894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90755" imgH="218946" progId="Equation.DSMT4">
                  <p:embed/>
                </p:oleObj>
              </mc:Choice>
              <mc:Fallback>
                <p:oleObj name="Equation" r:id="rId4" imgW="1590755" imgH="218946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5062538"/>
                        <a:ext cx="46894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7">
            <a:extLst>
              <a:ext uri="{FF2B5EF4-FFF2-40B4-BE49-F238E27FC236}">
                <a16:creationId xmlns:a16="http://schemas.microsoft.com/office/drawing/2014/main" id="{C024BFA6-7BFE-5D39-358B-D9DDC038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862013"/>
            <a:ext cx="6611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</a:rPr>
              <a:t>P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[x]</a:t>
            </a:r>
            <a:r>
              <a:rPr lang="zh-CN" altLang="en-US" sz="2800" b="1">
                <a:solidFill>
                  <a:srgbClr val="003300"/>
                </a:solidFill>
              </a:rPr>
              <a:t>中的微分变换在</a:t>
            </a:r>
            <a:r>
              <a:rPr lang="zh-CN" altLang="en-US" sz="2800" b="1">
                <a:solidFill>
                  <a:srgbClr val="0000FF"/>
                </a:solidFill>
              </a:rPr>
              <a:t>自然基</a:t>
            </a:r>
            <a:r>
              <a:rPr lang="zh-CN" altLang="en-US" sz="2800" b="1">
                <a:solidFill>
                  <a:srgbClr val="003300"/>
                </a:solidFill>
              </a:rPr>
              <a:t>下的矩阵：</a:t>
            </a:r>
          </a:p>
        </p:txBody>
      </p:sp>
      <p:sp>
        <p:nvSpPr>
          <p:cNvPr id="11271" name="Rectangle 13">
            <a:extLst>
              <a:ext uri="{FF2B5EF4-FFF2-40B4-BE49-F238E27FC236}">
                <a16:creationId xmlns:a16="http://schemas.microsoft.com/office/drawing/2014/main" id="{D8BE1E7B-C48C-0AB8-18DE-C3A12525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155575"/>
            <a:ext cx="522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ea typeface="楷体_GB2312" panose="02010609030101010101" pitchFamily="49" charset="-122"/>
              </a:rPr>
              <a:t>常见线性变换的矩阵</a:t>
            </a:r>
          </a:p>
        </p:txBody>
      </p:sp>
      <p:graphicFrame>
        <p:nvGraphicFramePr>
          <p:cNvPr id="37902" name="Object 2048">
            <a:extLst>
              <a:ext uri="{FF2B5EF4-FFF2-40B4-BE49-F238E27FC236}">
                <a16:creationId xmlns:a16="http://schemas.microsoft.com/office/drawing/2014/main" id="{6E9E4E21-791E-3715-ECB9-9545AE1EE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1325" y="990600"/>
          <a:ext cx="22352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5028" imgH="1133385" progId="Equation.DSMT4">
                  <p:embed/>
                </p:oleObj>
              </mc:Choice>
              <mc:Fallback>
                <p:oleObj name="Equation" r:id="rId6" imgW="1105028" imgH="1133385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990600"/>
                        <a:ext cx="2235200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2048">
            <a:extLst>
              <a:ext uri="{FF2B5EF4-FFF2-40B4-BE49-F238E27FC236}">
                <a16:creationId xmlns:a16="http://schemas.microsoft.com/office/drawing/2014/main" id="{2E35588B-BC6D-4750-FC9F-7972D81F6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7413" y="5681663"/>
          <a:ext cx="4606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7408" imgH="285711" progId="Equation.DSMT4">
                  <p:embed/>
                </p:oleObj>
              </mc:Choice>
              <mc:Fallback>
                <p:oleObj name="Equation" r:id="rId8" imgW="1657408" imgH="285711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5681663"/>
                        <a:ext cx="46069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2049">
            <a:extLst>
              <a:ext uri="{FF2B5EF4-FFF2-40B4-BE49-F238E27FC236}">
                <a16:creationId xmlns:a16="http://schemas.microsoft.com/office/drawing/2014/main" id="{FA7BD6BA-3BA9-AB0A-E926-2622B6171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8" y="41275"/>
          <a:ext cx="34623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3690" imgH="447624" progId="Equation.DSMT4">
                  <p:embed/>
                </p:oleObj>
              </mc:Choice>
              <mc:Fallback>
                <p:oleObj name="Equation" r:id="rId10" imgW="2133690" imgH="447624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1275"/>
                        <a:ext cx="34623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2048">
            <a:extLst>
              <a:ext uri="{FF2B5EF4-FFF2-40B4-BE49-F238E27FC236}">
                <a16:creationId xmlns:a16="http://schemas.microsoft.com/office/drawing/2014/main" id="{1B2B93AA-73F0-B10F-AE48-28CD3A70B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1323975"/>
          <a:ext cx="4833938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5884" imgH="1133385" progId="Equation.DSMT4">
                  <p:embed/>
                </p:oleObj>
              </mc:Choice>
              <mc:Fallback>
                <p:oleObj name="Equation" r:id="rId12" imgW="2285884" imgH="1133385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323975"/>
                        <a:ext cx="4833938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2048">
            <a:extLst>
              <a:ext uri="{FF2B5EF4-FFF2-40B4-BE49-F238E27FC236}">
                <a16:creationId xmlns:a16="http://schemas.microsoft.com/office/drawing/2014/main" id="{B45FD678-3FBE-F309-CF91-64887F6C1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3663" y="2940050"/>
          <a:ext cx="25320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23918" imgH="190564" progId="Equation.DSMT4">
                  <p:embed/>
                </p:oleObj>
              </mc:Choice>
              <mc:Fallback>
                <p:oleObj name="Equation" r:id="rId14" imgW="1123918" imgH="190564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2940050"/>
                        <a:ext cx="25320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edition">
  <a:themeElements>
    <a:clrScheme name="">
      <a:dk1>
        <a:srgbClr val="003300"/>
      </a:dk1>
      <a:lt1>
        <a:srgbClr val="FFFFFF"/>
      </a:lt1>
      <a:dk2>
        <a:srgbClr val="972C0B"/>
      </a:dk2>
      <a:lt2>
        <a:srgbClr val="003300"/>
      </a:lt2>
      <a:accent1>
        <a:srgbClr val="DFD6C3"/>
      </a:accent1>
      <a:accent2>
        <a:srgbClr val="D69B80"/>
      </a:accent2>
      <a:accent3>
        <a:srgbClr val="FFFFFF"/>
      </a:accent3>
      <a:accent4>
        <a:srgbClr val="002A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2528</TotalTime>
  <Words>2397</Words>
  <Application>Microsoft Office PowerPoint</Application>
  <PresentationFormat>全屏显示(4:3)</PresentationFormat>
  <Paragraphs>179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Arial</vt:lpstr>
      <vt:lpstr>Times New Roman</vt:lpstr>
      <vt:lpstr>Wingdings</vt:lpstr>
      <vt:lpstr>Expedition</vt:lpstr>
      <vt:lpstr>Equation</vt:lpstr>
      <vt:lpstr>MathType 6.0 Equation</vt:lpstr>
      <vt:lpstr>§1.3   线性变换（函数，映射）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 线性变换的矩阵</vt:lpstr>
      <vt:lpstr>PowerPoint 演示文稿</vt:lpstr>
      <vt:lpstr>PowerPoint 演示文稿</vt:lpstr>
      <vt:lpstr> </vt:lpstr>
      <vt:lpstr>PowerPoint 演示文稿</vt:lpstr>
      <vt:lpstr>PowerPoint 演示文稿</vt:lpstr>
      <vt:lpstr>小结</vt:lpstr>
      <vt:lpstr>三、不变子空间</vt:lpstr>
      <vt:lpstr>PowerPoint 演示文稿</vt:lpstr>
      <vt:lpstr>PowerPoint 演示文稿</vt:lpstr>
      <vt:lpstr>PowerPoint 演示文稿</vt:lpstr>
      <vt:lpstr>四、正交变换和酉变换(不改变内积的变换)</vt:lpstr>
      <vt:lpstr>PowerPoint 演示文稿</vt:lpstr>
      <vt:lpstr>PowerPoint 演示文稿</vt:lpstr>
      <vt:lpstr>推荐练习题：第一章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Xiong Haijun</cp:lastModifiedBy>
  <cp:revision>284</cp:revision>
  <cp:lastPrinted>1601-01-01T00:00:00Z</cp:lastPrinted>
  <dcterms:created xsi:type="dcterms:W3CDTF">2004-10-10T02:25:18Z</dcterms:created>
  <dcterms:modified xsi:type="dcterms:W3CDTF">2022-11-29T09:45:29Z</dcterms:modified>
</cp:coreProperties>
</file>