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7" r:id="rId4"/>
    <p:sldId id="284" r:id="rId5"/>
    <p:sldId id="269" r:id="rId6"/>
    <p:sldId id="286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8" r:id="rId17"/>
    <p:sldId id="287" r:id="rId18"/>
    <p:sldId id="279" r:id="rId19"/>
    <p:sldId id="258" r:id="rId20"/>
    <p:sldId id="259" r:id="rId21"/>
    <p:sldId id="290" r:id="rId22"/>
    <p:sldId id="291" r:id="rId23"/>
    <p:sldId id="260" r:id="rId24"/>
    <p:sldId id="261" r:id="rId25"/>
    <p:sldId id="292" r:id="rId26"/>
    <p:sldId id="262" r:id="rId27"/>
    <p:sldId id="263" r:id="rId28"/>
    <p:sldId id="293" r:id="rId29"/>
    <p:sldId id="289" r:id="rId30"/>
    <p:sldId id="266" r:id="rId31"/>
    <p:sldId id="280" r:id="rId32"/>
    <p:sldId id="264" r:id="rId33"/>
    <p:sldId id="2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E1D"/>
    <a:srgbClr val="115B23"/>
    <a:srgbClr val="9B1C03"/>
    <a:srgbClr val="CCECFF"/>
    <a:srgbClr val="CC8108"/>
    <a:srgbClr val="339933"/>
    <a:srgbClr val="0B3B16"/>
    <a:srgbClr val="E06B1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6765" autoAdjust="0"/>
  </p:normalViewPr>
  <p:slideViewPr>
    <p:cSldViewPr showGuides="1">
      <p:cViewPr varScale="1">
        <p:scale>
          <a:sx n="121" d="100"/>
          <a:sy n="121" d="100"/>
        </p:scale>
        <p:origin x="203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D97A0518-E324-672B-38CA-A79867D5D2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A4FEF42F-D927-40ED-CB6F-E31A4B93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5C578C49-D5E2-E52B-C941-D22ECA793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6D465905-4071-F18C-03ED-B6F236CC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6C94A3-A7D4-DBDE-0612-C79B786C4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6D7062-249C-5196-AF4A-864D69C16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7BAB72B-5538-CB05-4E31-284E9663B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2B47ACB1-B742-4061-BB15-592363BEB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049FAA-D50A-BA3F-239F-FDADEAD705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E2C6EE-3017-5556-30AB-59D302DA9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F03782-231C-D560-4634-4C2804F9D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0C591-5424-4721-90A5-012C5E579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33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B233F-E0BC-5877-A075-A76EF9C69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593C45-E504-7169-D1DB-43B05B7BA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82A290-CE94-1E08-31E8-3326B763E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9A25E-6261-49FB-9385-565F56D4CA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00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F7E92-35DD-F185-4DE9-203C4AED0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BCE25-7797-C800-6350-EE564CBAA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593CB-E330-108A-0120-5BC4FDEDF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6806E-0FD3-4163-8261-DDA9BD39D1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04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C286F9-098B-BCB2-D5CD-1502B9871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00336B-DDF7-B411-D1EC-63ECB1513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943AF-8BF5-3D91-4AF8-481CFBB96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7BDFB-8454-4253-8FE4-C0B84F1DA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14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20B7D1-C0D6-6036-1F32-B5FDB1A42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0F5A5D-F6FB-8734-19AB-20D69C91D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025A64-4588-C88A-E049-664569815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EAB3-D20D-446E-86A7-178A9B817B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54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C7739-7281-E440-5E1E-41B813182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B3E0-A06F-093C-2157-4DAA9E38D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B1C2A-26FE-38FF-BA82-251D0CCE9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E3451-3899-47C0-97BB-594377AE86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31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BAD0F7-BE7D-9A67-20A0-B75E126D1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0E4B37-86C7-FF80-BEE9-D74E16D1BB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74675B-DD2A-47F0-24F8-1B873AA8C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6FC91-F16C-4834-B35C-9770FB3620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7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4282D4-4FAA-A751-9699-0A9DFE7AF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258A49-E892-7D48-A010-0D227C01D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177AC4-60AC-406D-5D1A-CADDD75AB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52178-0C7E-4CAF-AB1E-7241A30DC2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2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3AF7F6-6326-4235-90B0-E4ADD3EAE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D13456-B1EC-D145-E51D-26BC9853D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87B5FC-28A3-EC73-D950-1FE5F29E9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A1DFE-B67A-480E-8560-E5069BC957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85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0579E-7862-CA4F-A5D6-3A70F3E35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F138A-BC0C-95AF-4C2D-1524FFCBC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CBCB-C3CA-4D35-8223-DA4C8CC25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248A2-23CF-462E-A6AD-EFDF00C240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25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F4541-7AE2-2102-BC17-7D3D36789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32F5B-3B7B-5CF3-97AE-9B49A85CC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31771-2FB3-75E6-DBB0-F3C078ECC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4B952-FCC9-4CF8-832B-5761C7CA45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0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xpbanna">
            <a:extLst>
              <a:ext uri="{FF2B5EF4-FFF2-40B4-BE49-F238E27FC236}">
                <a16:creationId xmlns:a16="http://schemas.microsoft.com/office/drawing/2014/main" id="{0982C00F-F477-E84B-EFB7-659EE5FB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927C8E2A-520D-8A34-2F3E-4A745532F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11224A-7717-3377-1B26-B2DCD8334D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BDB859-07A6-0397-A970-01CAD7271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C2FE5B6-3C6D-4B1E-79DE-AA595EC260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FDC8B623-7522-41E8-BB65-36F4635E242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6391" name="Picture 7" descr="EXPHORSA">
            <a:extLst>
              <a:ext uri="{FF2B5EF4-FFF2-40B4-BE49-F238E27FC236}">
                <a16:creationId xmlns:a16="http://schemas.microsoft.com/office/drawing/2014/main" id="{2B56E3AD-9248-16B4-5FF7-D7605BF8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8">
            <a:extLst>
              <a:ext uri="{FF2B5EF4-FFF2-40B4-BE49-F238E27FC236}">
                <a16:creationId xmlns:a16="http://schemas.microsoft.com/office/drawing/2014/main" id="{0675E12C-2CAA-ACF4-D01F-3E7C834EB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  <p:sldLayoutId id="2147483709" r:id="rId5"/>
    <p:sldLayoutId id="2147483708" r:id="rId6"/>
    <p:sldLayoutId id="2147483707" r:id="rId7"/>
    <p:sldLayoutId id="2147483706" r:id="rId8"/>
    <p:sldLayoutId id="2147483705" r:id="rId9"/>
    <p:sldLayoutId id="2147483704" r:id="rId10"/>
    <p:sldLayoutId id="2147483703" r:id="rId11"/>
    <p:sldLayoutId id="214748370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4.e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3.emf"/><Relationship Id="rId2" Type="http://schemas.openxmlformats.org/officeDocument/2006/relationships/oleObject" Target="../embeddings/oleObject81.bin"/><Relationship Id="rId16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00.bin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4.png"/><Relationship Id="rId7" Type="http://schemas.openxmlformats.org/officeDocument/2006/relationships/image" Target="../media/image10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BD75DC-15FD-0406-DA88-9D0D5F29B4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6934200" cy="2514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9B1C0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第2章：</a:t>
            </a:r>
            <a:r>
              <a:rPr lang="en-US" altLang="zh-CN" b="1">
                <a:solidFill>
                  <a:srgbClr val="9B1C0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Jordan</a:t>
            </a:r>
            <a:r>
              <a:rPr lang="zh-CN" altLang="en-US" b="1">
                <a:solidFill>
                  <a:srgbClr val="9B1C0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标准形介绍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32E28E4-DF69-0383-D570-67EA40DB8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E4E1D"/>
                </a:solidFill>
              </a:rPr>
              <a:t>Jordan Canonical 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5EEB4A8-48BD-3E4D-D788-F33D8F828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2550"/>
            <a:ext cx="6049963" cy="609600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Jordan</a:t>
            </a:r>
            <a:r>
              <a:rPr lang="en-US" altLang="zh-CN" sz="3600" b="1">
                <a:solidFill>
                  <a:srgbClr val="0E4E1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矩阵介绍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722509B-EC21-DC3C-0F2C-64C123B2B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22313"/>
            <a:ext cx="7772400" cy="3352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E06B1C"/>
                </a:solidFill>
              </a:rPr>
              <a:t>目标：</a:t>
            </a:r>
            <a:r>
              <a:rPr lang="zh-CN" altLang="en-US" sz="2800" b="1"/>
              <a:t>发展一个所有方阵都能与之相似的矩阵结构 --- </a:t>
            </a:r>
            <a:r>
              <a:rPr lang="en-US" altLang="zh-CN" sz="2800" b="1"/>
              <a:t>Jordan</a:t>
            </a:r>
            <a:r>
              <a:rPr lang="zh-CN" altLang="en-US" sz="2800" b="1"/>
              <a:t>矩阵。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E06B1C"/>
                </a:solidFill>
              </a:rPr>
              <a:t>一、 </a:t>
            </a:r>
            <a:r>
              <a:rPr lang="en-US" altLang="zh-CN" sz="2800" b="1">
                <a:solidFill>
                  <a:srgbClr val="E06B1C"/>
                </a:solidFill>
              </a:rPr>
              <a:t>Jordan</a:t>
            </a:r>
            <a:r>
              <a:rPr lang="zh-CN" altLang="en-US" sz="2800" b="1">
                <a:solidFill>
                  <a:srgbClr val="E06B1C"/>
                </a:solidFill>
              </a:rPr>
              <a:t> </a:t>
            </a:r>
            <a:r>
              <a:rPr lang="zh-CN" altLang="en-US" sz="2800" b="1">
                <a:solidFill>
                  <a:srgbClr val="E06B1C"/>
                </a:solidFill>
                <a:ea typeface="楷体_GB2312" panose="02010609030101010101" pitchFamily="49" charset="-122"/>
              </a:rPr>
              <a:t>矩阵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/>
              <a:t>Jordan </a:t>
            </a:r>
            <a:r>
              <a:rPr lang="zh-CN" altLang="en-US" sz="2800" b="1"/>
              <a:t>块</a:t>
            </a:r>
            <a:r>
              <a:rPr lang="zh-CN" altLang="en-US" sz="2400" b="1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990099"/>
                </a:solidFill>
              </a:rPr>
              <a:t>p40，</a:t>
            </a:r>
            <a:r>
              <a:rPr lang="zh-CN" altLang="en-US" sz="2400" b="1">
                <a:solidFill>
                  <a:srgbClr val="990099"/>
                </a:solidFill>
              </a:rPr>
              <a:t>定义2</a:t>
            </a:r>
            <a:r>
              <a:rPr lang="zh-CN" altLang="en-US" sz="2400" b="1">
                <a:solidFill>
                  <a:srgbClr val="990099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solidFill>
                  <a:srgbClr val="990099"/>
                </a:solidFill>
              </a:rPr>
              <a:t>3</a:t>
            </a:r>
            <a:r>
              <a:rPr lang="zh-CN" altLang="en-US" sz="2400" b="1">
                <a:solidFill>
                  <a:srgbClr val="9900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E4E1D"/>
                </a:solidFill>
              </a:rPr>
              <a:t> 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400" b="1"/>
              <a:t>形式</a:t>
            </a:r>
            <a:r>
              <a:rPr lang="zh-CN" altLang="en-US" sz="2400" b="1">
                <a:solidFill>
                  <a:srgbClr val="0E4E1D"/>
                </a:solidFill>
              </a:rPr>
              <a:t>：</a:t>
            </a:r>
          </a:p>
          <a:p>
            <a:pPr marL="990600" lvl="1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sz="2400" b="1"/>
              <a:t>确定因素：</a:t>
            </a:r>
          </a:p>
          <a:p>
            <a:pPr marL="990600" lvl="1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2400" b="1"/>
              <a:t>Jordan </a:t>
            </a:r>
            <a:r>
              <a:rPr lang="zh-CN" altLang="en-US" sz="2400" b="1"/>
              <a:t>块矩阵的例子：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C30ACF26-441E-736B-0331-28F772528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028825"/>
          <a:ext cx="28956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14400" progId="Equation.DSMT4">
                  <p:embed/>
                </p:oleObj>
              </mc:Choice>
              <mc:Fallback>
                <p:oleObj name="Equation" r:id="rId2" imgW="15364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28825"/>
                        <a:ext cx="28956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58D38984-1C6F-5827-95AD-DE0CB749C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65400"/>
            <a:ext cx="304482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特征值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矩阵的阶数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C3EEC3B5-4622-19F7-5B74-E2CE0A64F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43501"/>
              </p:ext>
            </p:extLst>
          </p:nvPr>
        </p:nvGraphicFramePr>
        <p:xfrm>
          <a:off x="970789" y="4795383"/>
          <a:ext cx="350361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57200" progId="Equation.DSMT4">
                  <p:embed/>
                </p:oleObj>
              </mc:Choice>
              <mc:Fallback>
                <p:oleObj name="Equation" r:id="rId4" imgW="10285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89" y="4795383"/>
                        <a:ext cx="3503613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4CEF723F-1A20-0838-654B-EFA28CCA2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33405"/>
              </p:ext>
            </p:extLst>
          </p:nvPr>
        </p:nvGraphicFramePr>
        <p:xfrm>
          <a:off x="4559366" y="4528344"/>
          <a:ext cx="4132262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711000" progId="Equation.DSMT4">
                  <p:embed/>
                </p:oleObj>
              </mc:Choice>
              <mc:Fallback>
                <p:oleObj name="Equation" r:id="rId6" imgW="147312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66" y="4528344"/>
                        <a:ext cx="4132262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>
            <a:extLst>
              <a:ext uri="{FF2B5EF4-FFF2-40B4-BE49-F238E27FC236}">
                <a16:creationId xmlns:a16="http://schemas.microsoft.com/office/drawing/2014/main" id="{C5F68160-84E9-76CD-C137-B98280AC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5263"/>
            <a:ext cx="5534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b="1">
                <a:solidFill>
                  <a:srgbClr val="E06B1C"/>
                </a:solidFill>
              </a:rPr>
              <a:t>例题1</a:t>
            </a:r>
            <a:r>
              <a:rPr lang="zh-CN" altLang="en-US" b="1"/>
              <a:t>  下列矩阵哪些是</a:t>
            </a:r>
            <a:r>
              <a:rPr lang="en-US" altLang="zh-CN" b="1"/>
              <a:t>Jordan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块？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3806F85A-C94E-79FD-3A61-C711D597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207000"/>
          <a:ext cx="635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DSMT4">
                  <p:embed/>
                </p:oleObj>
              </mc:Choice>
              <mc:Fallback>
                <p:oleObj name="Equation" r:id="rId8" imgW="1904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07000"/>
                        <a:ext cx="635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5049C116-6EBE-ADC2-921E-0FF76353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7769225" cy="4113213"/>
          </a:xfrm>
        </p:spPr>
        <p:txBody>
          <a:bodyPr/>
          <a:lstStyle/>
          <a:p>
            <a:pPr marL="609600" indent="-609600" eaLnBrk="1" hangingPunct="1">
              <a:buClr>
                <a:srgbClr val="E06B1C"/>
              </a:buClr>
              <a:buFontTx/>
              <a:buAutoNum type="arabicParenR"/>
            </a:pPr>
            <a:r>
              <a:rPr lang="zh-CN" altLang="en-US" b="1" dirty="0"/>
              <a:t>形式</a:t>
            </a:r>
            <a:r>
              <a:rPr lang="en-US" altLang="zh-CN" b="1" dirty="0"/>
              <a:t>: </a:t>
            </a:r>
            <a:r>
              <a:rPr lang="zh-CN" altLang="en-US" sz="2800" b="1" dirty="0">
                <a:solidFill>
                  <a:srgbClr val="0000FF"/>
                </a:solidFill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</a:rPr>
              <a:t>Jordan</a:t>
            </a:r>
            <a:r>
              <a:rPr lang="zh-CN" altLang="en-US" sz="2800" b="1" dirty="0">
                <a:solidFill>
                  <a:srgbClr val="0000FF"/>
                </a:solidFill>
              </a:rPr>
              <a:t>块构成</a:t>
            </a:r>
          </a:p>
          <a:p>
            <a:pPr marL="609600" indent="-609600" eaLnBrk="1" hangingPunct="1">
              <a:buClr>
                <a:srgbClr val="E06B1C"/>
              </a:buClr>
              <a:buFontTx/>
              <a:buAutoNum type="arabicParenR"/>
            </a:pPr>
            <a:r>
              <a:rPr lang="en-US" altLang="zh-CN" b="1" dirty="0"/>
              <a:t>Jordan</a:t>
            </a:r>
            <a:r>
              <a:rPr lang="zh-CN" altLang="en-US" b="1" dirty="0"/>
              <a:t>矩阵</a:t>
            </a:r>
            <a:r>
              <a:rPr lang="zh-CN" altLang="en-US" b="1" dirty="0">
                <a:solidFill>
                  <a:srgbClr val="0000FF"/>
                </a:solidFill>
              </a:rPr>
              <a:t>举例</a:t>
            </a:r>
          </a:p>
          <a:p>
            <a:pPr marL="609600" indent="-609600" eaLnBrk="1" hangingPunct="1">
              <a:buClr>
                <a:srgbClr val="E06B1C"/>
              </a:buClr>
              <a:buFontTx/>
              <a:buAutoNum type="arabicParenR"/>
            </a:pPr>
            <a:r>
              <a:rPr lang="zh-CN" altLang="en-US" b="1" dirty="0"/>
              <a:t>特点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5974FAE-C9D9-93B5-9519-ED07CDAC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9138"/>
            <a:ext cx="4573588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元素的结构</a:t>
            </a:r>
          </a:p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en-US" altLang="zh-CN" sz="2800" b="1" dirty="0"/>
              <a:t>Jordan</a:t>
            </a:r>
            <a:r>
              <a:rPr lang="zh-CN" altLang="en-US" sz="2800" b="1" dirty="0"/>
              <a:t>矩阵是上三角矩阵</a:t>
            </a:r>
          </a:p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对角矩阵是</a:t>
            </a:r>
            <a:r>
              <a:rPr lang="en-US" altLang="zh-CN" sz="2800" b="1" dirty="0"/>
              <a:t>Jordan </a:t>
            </a:r>
            <a:r>
              <a:rPr lang="zh-CN" altLang="en-US" sz="2800" b="1" dirty="0"/>
              <a:t>矩阵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339BAF1F-F0A0-54A5-0122-E3EDDA2A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396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E06B1C"/>
                </a:solidFill>
              </a:rPr>
              <a:t>2   </a:t>
            </a:r>
            <a:r>
              <a:rPr lang="en-US" altLang="zh-CN" sz="3600" b="1">
                <a:solidFill>
                  <a:srgbClr val="E06B1C"/>
                </a:solidFill>
              </a:rPr>
              <a:t>Jordan </a:t>
            </a:r>
            <a:r>
              <a:rPr lang="zh-CN" altLang="en-US" sz="3600" b="1">
                <a:solidFill>
                  <a:srgbClr val="E06B1C"/>
                </a:solidFill>
                <a:ea typeface="楷体_GB2312" panose="02010609030101010101" pitchFamily="49" charset="-122"/>
              </a:rPr>
              <a:t>矩阵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621D8771-800D-7161-B096-95D2A40E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44900"/>
            <a:ext cx="8686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E06B1C"/>
                </a:solidFill>
              </a:rPr>
              <a:t>3</a:t>
            </a:r>
            <a:r>
              <a:rPr lang="zh-CN" altLang="en-US" sz="3600" dirty="0">
                <a:solidFill>
                  <a:srgbClr val="E06B1C"/>
                </a:solidFill>
              </a:rPr>
              <a:t>   </a:t>
            </a:r>
            <a:r>
              <a:rPr lang="en-US" altLang="zh-CN" sz="3600" b="1" dirty="0">
                <a:solidFill>
                  <a:srgbClr val="E06B1C"/>
                </a:solidFill>
              </a:rPr>
              <a:t>Jordan </a:t>
            </a:r>
            <a:r>
              <a:rPr lang="zh-CN" altLang="en-US" sz="3600" b="1" dirty="0">
                <a:solidFill>
                  <a:srgbClr val="E06B1C"/>
                </a:solidFill>
                <a:ea typeface="楷体_GB2312" panose="02010609030101010101" pitchFamily="49" charset="-122"/>
              </a:rPr>
              <a:t>标准形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800" b="1" dirty="0"/>
              <a:t>定理2</a:t>
            </a:r>
            <a:r>
              <a:rPr lang="zh-CN" altLang="en-US" sz="2800" b="1" dirty="0">
                <a:cs typeface="Times New Roman" panose="02020603050405020304" pitchFamily="18" charset="0"/>
              </a:rPr>
              <a:t>.</a:t>
            </a:r>
            <a:r>
              <a:rPr lang="zh-CN" altLang="en-US" sz="2800" b="1" dirty="0"/>
              <a:t>5 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(存在定理) 在复数域上，每个方阵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都相似于一个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Jordan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阵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800" b="1" baseline="-25000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E4E1D"/>
                </a:solidFill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0E4E1D"/>
                </a:solidFill>
              </a:rPr>
              <a:t>含义：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66FF2CA3-E766-3FC7-CCB5-425632E6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157788"/>
            <a:ext cx="7396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75000"/>
              </a:lnSpc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/>
              <a:t>Jordan </a:t>
            </a:r>
            <a:r>
              <a:rPr lang="zh-CN" altLang="en-US" sz="2800" b="1" dirty="0"/>
              <a:t>矩阵可以作为相似标准形。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惟一性：</a:t>
            </a:r>
            <a:r>
              <a:rPr lang="en-US" altLang="zh-CN" sz="2800" b="1" dirty="0"/>
              <a:t>Jordan </a:t>
            </a:r>
            <a:r>
              <a:rPr lang="zh-CN" altLang="en-US" sz="2800" b="1" dirty="0"/>
              <a:t>子块的集合惟一。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 A</a:t>
            </a:r>
            <a:r>
              <a:rPr lang="zh-CN" altLang="en-US" sz="2800" b="1" dirty="0"/>
              <a:t>相似于</a:t>
            </a:r>
            <a:r>
              <a:rPr lang="en-US" altLang="zh-CN" sz="2800" b="1" dirty="0"/>
              <a:t>B </a:t>
            </a:r>
            <a:r>
              <a:rPr lang="en-US" altLang="zh-CN" sz="2800" b="1" dirty="0">
                <a:sym typeface="Symbol" panose="05050102010706020507" pitchFamily="18" charset="2"/>
              </a:rPr>
              <a:t> </a:t>
            </a:r>
            <a:r>
              <a:rPr lang="en-US" altLang="zh-CN" sz="2800" b="1" dirty="0"/>
              <a:t>J</a:t>
            </a:r>
            <a:r>
              <a:rPr lang="en-US" altLang="zh-CN" sz="2800" b="1" baseline="-25000" dirty="0"/>
              <a:t>A </a:t>
            </a:r>
            <a:r>
              <a:rPr lang="zh-CN" altLang="en-US" sz="2800" b="1" dirty="0"/>
              <a:t>相似于</a:t>
            </a:r>
            <a:r>
              <a:rPr lang="en-US" altLang="zh-CN" sz="2800" b="1" dirty="0"/>
              <a:t>J</a:t>
            </a:r>
            <a:r>
              <a:rPr lang="en-US" altLang="zh-CN" sz="2800" b="1" baseline="-25000" dirty="0"/>
              <a:t>B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B4205C1-EDF9-7FAA-AC51-3A6A30940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10753"/>
              </p:ext>
            </p:extLst>
          </p:nvPr>
        </p:nvGraphicFramePr>
        <p:xfrm>
          <a:off x="5026139" y="321918"/>
          <a:ext cx="3649548" cy="17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939600" progId="Equation.DSMT4">
                  <p:embed/>
                </p:oleObj>
              </mc:Choice>
              <mc:Fallback>
                <p:oleObj name="Equation" r:id="rId2" imgW="1930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6139" y="321918"/>
                        <a:ext cx="3649548" cy="17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78CA4EA9-5543-3DE0-C822-84776052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6986588" cy="646112"/>
          </a:xfrm>
        </p:spPr>
        <p:txBody>
          <a:bodyPr/>
          <a:lstStyle/>
          <a:p>
            <a:pPr eaLnBrk="1" hangingPunct="1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方阵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Jordan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标准形的求法</a:t>
            </a:r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5BF67F62-2F39-451F-81A5-E687CCF8F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836613"/>
            <a:ext cx="8820150" cy="20574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>
                <a:solidFill>
                  <a:srgbClr val="E06B1C"/>
                </a:solidFill>
              </a:rPr>
              <a:t>目标：</a:t>
            </a:r>
            <a:r>
              <a:rPr lang="zh-CN" altLang="en-US" sz="2800" b="1"/>
              <a:t>求可逆矩阵</a:t>
            </a:r>
            <a:r>
              <a:rPr lang="en-US" altLang="zh-CN" sz="2800" b="1"/>
              <a:t>P</a:t>
            </a:r>
            <a:r>
              <a:rPr lang="zh-CN" altLang="en-US" sz="2800" b="1"/>
              <a:t>和</a:t>
            </a:r>
            <a:r>
              <a:rPr lang="en-US" altLang="zh-CN" sz="2800" b="1"/>
              <a:t>Jordan</a:t>
            </a:r>
            <a:r>
              <a:rPr lang="zh-CN" altLang="en-US" sz="2800" b="1"/>
              <a:t>矩阵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A </a:t>
            </a:r>
            <a:r>
              <a:rPr lang="zh-CN" altLang="en-US" sz="2800" b="1"/>
              <a:t>，使</a:t>
            </a:r>
            <a:r>
              <a:rPr lang="en-US" altLang="zh-CN" sz="2800" b="1"/>
              <a:t>AP=PJ</a:t>
            </a:r>
            <a:r>
              <a:rPr lang="en-US" altLang="zh-CN" sz="2800" b="1" baseline="-25000"/>
              <a:t>A</a:t>
            </a:r>
            <a:endParaRPr lang="en-US" altLang="zh-CN" sz="2800" b="1"/>
          </a:p>
          <a:p>
            <a:pPr marL="609600" indent="-609600" eaLnBrk="1" hangingPunct="1"/>
            <a:r>
              <a:rPr lang="zh-CN" altLang="en-US" sz="2800" b="1">
                <a:solidFill>
                  <a:srgbClr val="E06B1C"/>
                </a:solidFill>
              </a:rPr>
              <a:t>分析方法：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/>
              <a:t>     在</a:t>
            </a:r>
            <a:r>
              <a:rPr lang="zh-CN" altLang="en-US" sz="2800" b="1">
                <a:solidFill>
                  <a:srgbClr val="0000FF"/>
                </a:solidFill>
              </a:rPr>
              <a:t>定理 2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.5</a:t>
            </a:r>
            <a:r>
              <a:rPr lang="zh-CN" altLang="en-US" sz="2800" b="1">
                <a:cs typeface="Times New Roman" panose="02020603050405020304" pitchFamily="18" charset="0"/>
              </a:rPr>
              <a:t> </a:t>
            </a:r>
            <a:r>
              <a:rPr lang="zh-CN" altLang="en-US" sz="2800" b="1"/>
              <a:t>的基础上逆向分析矩阵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P</a:t>
            </a:r>
            <a:r>
              <a:rPr lang="zh-CN" altLang="en-US" sz="2800" b="1"/>
              <a:t>的构成。</a:t>
            </a:r>
          </a:p>
          <a:p>
            <a:pPr marL="609600" indent="-609600" eaLnBrk="1" hangingPunct="1"/>
            <a:r>
              <a:rPr lang="zh-CN" altLang="en-US" sz="2800" b="1">
                <a:solidFill>
                  <a:srgbClr val="E06B1C"/>
                </a:solidFill>
              </a:rPr>
              <a:t>求法与步骤：</a:t>
            </a:r>
          </a:p>
        </p:txBody>
      </p:sp>
      <p:graphicFrame>
        <p:nvGraphicFramePr>
          <p:cNvPr id="38918" name="Object 1030">
            <a:extLst>
              <a:ext uri="{FF2B5EF4-FFF2-40B4-BE49-F238E27FC236}">
                <a16:creationId xmlns:a16="http://schemas.microsoft.com/office/drawing/2014/main" id="{97C26AE7-08CF-0E40-2D12-A1E81B7E6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2906713"/>
          <a:ext cx="6908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253800" progId="Equation.DSMT4">
                  <p:embed/>
                </p:oleObj>
              </mc:Choice>
              <mc:Fallback>
                <p:oleObj name="Equation" r:id="rId2" imgW="2958840" imgH="2538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906713"/>
                        <a:ext cx="6908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031">
            <a:extLst>
              <a:ext uri="{FF2B5EF4-FFF2-40B4-BE49-F238E27FC236}">
                <a16:creationId xmlns:a16="http://schemas.microsoft.com/office/drawing/2014/main" id="{F97D543E-C790-27DB-83D7-F30E7EA7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A</a:t>
            </a:r>
            <a:r>
              <a:rPr lang="zh-CN" altLang="en-US" sz="2800" b="1"/>
              <a:t>的特征值相等</a:t>
            </a:r>
          </a:p>
        </p:txBody>
      </p:sp>
      <p:sp>
        <p:nvSpPr>
          <p:cNvPr id="38920" name="AutoShape 1032">
            <a:extLst>
              <a:ext uri="{FF2B5EF4-FFF2-40B4-BE49-F238E27FC236}">
                <a16:creationId xmlns:a16="http://schemas.microsoft.com/office/drawing/2014/main" id="{FA09B63E-06C2-0D1C-4DE0-3D560DB3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78936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9525">
            <a:solidFill>
              <a:srgbClr val="0B3B1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21" name="Object 1033">
            <a:extLst>
              <a:ext uri="{FF2B5EF4-FFF2-40B4-BE49-F238E27FC236}">
                <a16:creationId xmlns:a16="http://schemas.microsoft.com/office/drawing/2014/main" id="{37E6C6BC-BE1A-4668-1C08-B1529CD8A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984165"/>
              </p:ext>
            </p:extLst>
          </p:nvPr>
        </p:nvGraphicFramePr>
        <p:xfrm>
          <a:off x="5321300" y="3405188"/>
          <a:ext cx="342741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939600" progId="Equation.DSMT4">
                  <p:embed/>
                </p:oleObj>
              </mc:Choice>
              <mc:Fallback>
                <p:oleObj name="Equation" r:id="rId4" imgW="2209680" imgH="939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405188"/>
                        <a:ext cx="342741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34">
            <a:extLst>
              <a:ext uri="{FF2B5EF4-FFF2-40B4-BE49-F238E27FC236}">
                <a16:creationId xmlns:a16="http://schemas.microsoft.com/office/drawing/2014/main" id="{7BAAD932-04D2-87A5-DDDE-D1E45AF4B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4365625"/>
          <a:ext cx="2814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365625"/>
                        <a:ext cx="28146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4">
            <a:extLst>
              <a:ext uri="{FF2B5EF4-FFF2-40B4-BE49-F238E27FC236}">
                <a16:creationId xmlns:a16="http://schemas.microsoft.com/office/drawing/2014/main" id="{AB34ABAA-28C6-0C69-CC29-1DFDDEE50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300663"/>
          <a:ext cx="83740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7120" imgH="241200" progId="Equation.DSMT4">
                  <p:embed/>
                </p:oleObj>
              </mc:Choice>
              <mc:Fallback>
                <p:oleObj name="Equation" r:id="rId8" imgW="3327120" imgH="2412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0663"/>
                        <a:ext cx="83740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031">
            <a:extLst>
              <a:ext uri="{FF2B5EF4-FFF2-40B4-BE49-F238E27FC236}">
                <a16:creationId xmlns:a16="http://schemas.microsoft.com/office/drawing/2014/main" id="{EB782C22-E2DF-CC95-ED62-4156989A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76925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为</a:t>
            </a:r>
            <a:r>
              <a:rPr lang="en-US" altLang="zh-CN" sz="2800" b="1" i="1">
                <a:solidFill>
                  <a:srgbClr val="0000FF"/>
                </a:solidFill>
              </a:rPr>
              <a:t>k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i</a:t>
            </a:r>
            <a:r>
              <a:rPr lang="zh-CN" altLang="en-US" sz="2800" b="1">
                <a:solidFill>
                  <a:srgbClr val="0000FF"/>
                </a:solidFill>
              </a:rPr>
              <a:t>阶</a:t>
            </a:r>
            <a:r>
              <a:rPr lang="en-US" altLang="zh-CN" sz="2800" b="1"/>
              <a:t>Jordan</a:t>
            </a:r>
            <a:r>
              <a:rPr lang="zh-CN" altLang="en-US" sz="2800" b="1"/>
              <a:t>阵。</a:t>
            </a:r>
          </a:p>
        </p:txBody>
      </p:sp>
      <p:graphicFrame>
        <p:nvGraphicFramePr>
          <p:cNvPr id="4" name="Object 1034">
            <a:extLst>
              <a:ext uri="{FF2B5EF4-FFF2-40B4-BE49-F238E27FC236}">
                <a16:creationId xmlns:a16="http://schemas.microsoft.com/office/drawing/2014/main" id="{BC95357A-E37E-A1A2-F4B4-3BFA8984A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876925"/>
          <a:ext cx="31638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241200" progId="Equation.DSMT4">
                  <p:embed/>
                </p:oleObj>
              </mc:Choice>
              <mc:Fallback>
                <p:oleObj name="Equation" r:id="rId10" imgW="1257120" imgH="2412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76925"/>
                        <a:ext cx="31638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>
            <a:extLst>
              <a:ext uri="{FF2B5EF4-FFF2-40B4-BE49-F238E27FC236}">
                <a16:creationId xmlns:a16="http://schemas.microsoft.com/office/drawing/2014/main" id="{869E01B8-8875-1CA2-9D90-98F0CE96D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876925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为</a:t>
            </a:r>
            <a:r>
              <a:rPr lang="en-US" altLang="zh-CN" sz="2800" b="1" i="1">
                <a:solidFill>
                  <a:srgbClr val="0000FF"/>
                </a:solidFill>
              </a:rPr>
              <a:t>n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ij</a:t>
            </a:r>
            <a:r>
              <a:rPr lang="zh-CN" altLang="en-US" sz="2800" b="1">
                <a:solidFill>
                  <a:srgbClr val="0000FF"/>
                </a:solidFill>
              </a:rPr>
              <a:t>阶</a:t>
            </a:r>
            <a:r>
              <a:rPr lang="en-US" altLang="zh-CN" sz="2800" b="1"/>
              <a:t>Jordan</a:t>
            </a:r>
            <a:r>
              <a:rPr lang="zh-CN" altLang="en-US" sz="2800" b="1"/>
              <a:t>块。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FECE947D-F17A-0C9C-1D6F-72F48C81A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08963" cy="100806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 b="1"/>
              <a:t>Jordan</a:t>
            </a:r>
            <a:r>
              <a:rPr lang="zh-CN" altLang="en-US" sz="2800" b="1"/>
              <a:t>链条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ij </a:t>
            </a:r>
            <a:r>
              <a:rPr lang="en-US" altLang="zh-CN" sz="2800" b="1"/>
              <a:t>= { </a:t>
            </a:r>
            <a:r>
              <a:rPr lang="en-US" altLang="zh-CN" sz="2800" b="1">
                <a:sym typeface="Symbol" panose="05050102010706020507" pitchFamily="18" charset="2"/>
              </a:rPr>
              <a:t></a:t>
            </a:r>
            <a:r>
              <a:rPr lang="zh-CN" altLang="en-US" sz="2800" b="1"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ym typeface="Symbol" panose="05050102010706020507" pitchFamily="18" charset="2"/>
              </a:rPr>
              <a:t>y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>
                <a:sym typeface="Symbol" panose="05050102010706020507" pitchFamily="18" charset="2"/>
              </a:rPr>
              <a:t>，y</a:t>
            </a:r>
            <a:r>
              <a:rPr lang="en-US" altLang="zh-CN" sz="2800" b="1" i="1" baseline="-25000">
                <a:sym typeface="Symbol" panose="05050102010706020507" pitchFamily="18" charset="2"/>
              </a:rPr>
              <a:t>nj </a:t>
            </a:r>
            <a:r>
              <a:rPr lang="en-US" altLang="zh-CN" sz="2800" b="1"/>
              <a:t>}</a:t>
            </a:r>
            <a:r>
              <a:rPr lang="zh-CN" altLang="en-US" sz="2800" b="1"/>
              <a:t>，确定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ij</a:t>
            </a:r>
            <a:r>
              <a:rPr lang="zh-CN" altLang="en-US" sz="2800" b="1"/>
              <a:t>及其列数，即</a:t>
            </a:r>
            <a:r>
              <a:rPr lang="en-US" altLang="zh-CN" sz="2800" b="1"/>
              <a:t>Jordan</a:t>
            </a:r>
            <a:r>
              <a:rPr lang="zh-CN" altLang="en-US" sz="2800" b="1"/>
              <a:t>块</a:t>
            </a:r>
            <a:r>
              <a:rPr lang="en-US" altLang="zh-CN" sz="2800" b="1" i="1"/>
              <a:t>J</a:t>
            </a:r>
            <a:r>
              <a:rPr lang="en-US" altLang="zh-CN" sz="2800" b="1" i="1" baseline="-25000"/>
              <a:t>ij</a:t>
            </a:r>
            <a:r>
              <a:rPr lang="zh-CN" altLang="en-US" sz="2800" b="1"/>
              <a:t>的阶数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j</a:t>
            </a:r>
          </a:p>
        </p:txBody>
      </p: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04CD4FC9-0875-12E6-FC91-D371B851B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2752725"/>
          <a:ext cx="5324475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1244520" progId="Equation.DSMT4">
                  <p:embed/>
                </p:oleObj>
              </mc:Choice>
              <mc:Fallback>
                <p:oleObj name="Equation" r:id="rId2" imgW="124452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752725"/>
                        <a:ext cx="5324475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AutoShape 8">
            <a:extLst>
              <a:ext uri="{FF2B5EF4-FFF2-40B4-BE49-F238E27FC236}">
                <a16:creationId xmlns:a16="http://schemas.microsoft.com/office/drawing/2014/main" id="{CD908B5D-B8A1-FD6E-E2CC-76B6B0F3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789363"/>
            <a:ext cx="1981200" cy="457200"/>
          </a:xfrm>
          <a:prstGeom prst="wedgeRoundRectCallout">
            <a:avLst>
              <a:gd name="adj1" fmla="val -74120"/>
              <a:gd name="adj2" fmla="val -22917"/>
              <a:gd name="adj3" fmla="val 16667"/>
            </a:avLst>
          </a:prstGeom>
          <a:solidFill>
            <a:srgbClr val="0B3B16"/>
          </a:solidFill>
          <a:ln w="9525">
            <a:solidFill>
              <a:srgbClr val="B77407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</a:rPr>
              <a:t>特征向量</a:t>
            </a:r>
          </a:p>
        </p:txBody>
      </p:sp>
      <p:sp>
        <p:nvSpPr>
          <p:cNvPr id="39945" name="AutoShape 9">
            <a:extLst>
              <a:ext uri="{FF2B5EF4-FFF2-40B4-BE49-F238E27FC236}">
                <a16:creationId xmlns:a16="http://schemas.microsoft.com/office/drawing/2014/main" id="{4C414038-6997-F7A2-79A4-1563CFB9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4767263"/>
            <a:ext cx="2438400" cy="533400"/>
          </a:xfrm>
          <a:prstGeom prst="wedgeRoundRectCallout">
            <a:avLst>
              <a:gd name="adj1" fmla="val -67838"/>
              <a:gd name="adj2" fmla="val -60417"/>
              <a:gd name="adj3" fmla="val 16667"/>
            </a:avLst>
          </a:prstGeom>
          <a:solidFill>
            <a:srgbClr val="0B3B16"/>
          </a:solidFill>
          <a:ln w="9525">
            <a:solidFill>
              <a:srgbClr val="B77407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</a:rPr>
              <a:t>广义特征向量</a:t>
            </a:r>
          </a:p>
        </p:txBody>
      </p:sp>
      <p:sp>
        <p:nvSpPr>
          <p:cNvPr id="38923" name="Text Box 1035">
            <a:extLst>
              <a:ext uri="{FF2B5EF4-FFF2-40B4-BE49-F238E27FC236}">
                <a16:creationId xmlns:a16="http://schemas.microsoft.com/office/drawing/2014/main" id="{2F2171A9-3CC3-D795-FA3F-451DD094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/>
              <a:t>再细分矩阵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zh-CN" altLang="en-US" sz="2800" b="1"/>
              <a:t>和 </a:t>
            </a:r>
            <a:r>
              <a:rPr lang="en-US" altLang="zh-CN" sz="2800" b="1" i="1"/>
              <a:t>J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，在</a:t>
            </a:r>
            <a:r>
              <a:rPr lang="en-US" altLang="zh-CN" sz="2800" b="1"/>
              <a:t>Jordan</a:t>
            </a:r>
            <a:r>
              <a:rPr lang="zh-CN" altLang="en-US" sz="2800" b="1"/>
              <a:t>块上，有</a:t>
            </a:r>
          </a:p>
        </p:txBody>
      </p:sp>
      <p:graphicFrame>
        <p:nvGraphicFramePr>
          <p:cNvPr id="38922" name="Object 1034">
            <a:extLst>
              <a:ext uri="{FF2B5EF4-FFF2-40B4-BE49-F238E27FC236}">
                <a16:creationId xmlns:a16="http://schemas.microsoft.com/office/drawing/2014/main" id="{9D42F445-89F1-4F7A-2FE2-FB15E9A8B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865188"/>
          <a:ext cx="55086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41200" progId="Equation.DSMT4">
                  <p:embed/>
                </p:oleObj>
              </mc:Choice>
              <mc:Fallback>
                <p:oleObj name="Equation" r:id="rId4" imgW="1739880" imgH="2412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65188"/>
                        <a:ext cx="55086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2AF97DBD-9803-F646-1188-2D6D6A9F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"/>
            <a:ext cx="8078788" cy="612775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E06B1C"/>
                </a:solidFill>
              </a:rPr>
              <a:t>Jordan</a:t>
            </a:r>
            <a:r>
              <a:rPr lang="zh-CN" altLang="en-US" sz="2800" b="1">
                <a:solidFill>
                  <a:srgbClr val="E06B1C"/>
                </a:solidFill>
              </a:rPr>
              <a:t>标准型的计算步骤（</a:t>
            </a:r>
            <a:r>
              <a:rPr lang="en-US" altLang="zh-CN" sz="2800" b="1">
                <a:solidFill>
                  <a:srgbClr val="E06B1C"/>
                </a:solidFill>
              </a:rPr>
              <a:t>Jordan</a:t>
            </a:r>
            <a:r>
              <a:rPr lang="zh-CN" altLang="en-US" sz="2800" b="1">
                <a:solidFill>
                  <a:srgbClr val="E06B1C"/>
                </a:solidFill>
              </a:rPr>
              <a:t>化方法）：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4F3946FD-A894-99FA-544D-81216214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5175"/>
            <a:ext cx="8512175" cy="4578350"/>
          </a:xfrm>
          <a:prstGeom prst="rect">
            <a:avLst/>
          </a:prstGeom>
          <a:solidFill>
            <a:schemeClr val="bg1"/>
          </a:solidFill>
          <a:ln w="9525">
            <a:solidFill>
              <a:srgbClr val="B7740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>
                <a:srgbClr val="E06B1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zh-CN" altLang="en-US" sz="2800" b="1"/>
              <a:t>求</a:t>
            </a:r>
            <a:r>
              <a:rPr kumimoji="0" lang="en-US" altLang="zh-CN" sz="2800" b="1"/>
              <a:t>A</a:t>
            </a:r>
            <a:r>
              <a:rPr kumimoji="0" lang="zh-CN" altLang="en-US" sz="2800" b="1"/>
              <a:t>的特征值，由特征值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</a:t>
            </a:r>
            <a:r>
              <a:rPr kumimoji="0" lang="zh-CN" altLang="en-US" sz="2800" b="1">
                <a:solidFill>
                  <a:srgbClr val="0000FF"/>
                </a:solidFill>
              </a:rPr>
              <a:t>代数重数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k</a:t>
            </a:r>
            <a:r>
              <a:rPr kumimoji="0" lang="en-US" altLang="zh-CN" sz="2800" b="1" i="1" baseline="-25000">
                <a:solidFill>
                  <a:srgbClr val="0000FF"/>
                </a:solidFill>
              </a:rPr>
              <a:t>i</a:t>
            </a:r>
            <a:r>
              <a:rPr kumimoji="0" lang="zh-CN" altLang="en-US" sz="2800" b="1"/>
              <a:t>确定主对角线元素是的 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 </a:t>
            </a:r>
            <a:r>
              <a:rPr kumimoji="0" lang="en-US" altLang="zh-CN" sz="2800" b="1"/>
              <a:t>Jordan </a:t>
            </a:r>
            <a:r>
              <a:rPr kumimoji="0" lang="zh-CN" altLang="en-US" sz="2800" b="1"/>
              <a:t>矩阵</a:t>
            </a:r>
            <a:r>
              <a:rPr kumimoji="0" lang="en-US" altLang="zh-CN" sz="2800" b="1"/>
              <a:t>J</a:t>
            </a:r>
            <a:r>
              <a:rPr kumimoji="0" lang="en-US" altLang="zh-CN" sz="2800" b="1">
                <a:cs typeface="Times New Roman" panose="02020603050405020304" pitchFamily="18" charset="0"/>
              </a:rPr>
              <a:t>(</a:t>
            </a:r>
            <a:r>
              <a:rPr kumimoji="0" lang="en-US" altLang="zh-CN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>
                <a:cs typeface="Times New Roman" panose="02020603050405020304" pitchFamily="18" charset="0"/>
              </a:rPr>
              <a:t>)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</a:t>
            </a:r>
            <a:r>
              <a:rPr kumimoji="0" lang="zh-CN" altLang="en-US" sz="2800" b="1">
                <a:solidFill>
                  <a:srgbClr val="0000FF"/>
                </a:solidFill>
              </a:rPr>
              <a:t>阶数</a:t>
            </a:r>
            <a:r>
              <a:rPr kumimoji="0" lang="zh-CN" altLang="en-US" sz="2800" b="1"/>
              <a:t>；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E06B1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zh-CN" altLang="en-US" sz="2800" b="1"/>
              <a:t>解方程</a:t>
            </a:r>
            <a:r>
              <a:rPr kumimoji="0" lang="en-US" altLang="zh-CN" sz="2800" b="1"/>
              <a:t>(A</a:t>
            </a:r>
            <a:r>
              <a:rPr kumimoji="0" lang="en-US" altLang="zh-CN" sz="2800" b="1">
                <a:cs typeface="Times New Roman" panose="02020603050405020304" pitchFamily="18" charset="0"/>
              </a:rPr>
              <a:t>–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/>
              <a:t>I)X = 0</a:t>
            </a:r>
            <a:r>
              <a:rPr kumimoji="0" lang="zh-CN" altLang="en-US" sz="2800" b="1"/>
              <a:t>，求</a:t>
            </a:r>
            <a:r>
              <a:rPr kumimoji="0" lang="en-US" altLang="zh-CN" sz="2800" b="1"/>
              <a:t>A</a:t>
            </a:r>
            <a:r>
              <a:rPr kumimoji="0" lang="zh-CN" altLang="en-US" sz="2800" b="1"/>
              <a:t>关于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zh-CN" altLang="en-US" sz="2800" b="1"/>
              <a:t>的线性无关特征向量（</a:t>
            </a:r>
            <a:r>
              <a:rPr kumimoji="0" lang="zh-CN" altLang="en-US" sz="2800" b="1">
                <a:solidFill>
                  <a:srgbClr val="0000FF"/>
                </a:solidFill>
              </a:rPr>
              <a:t>解空间的基</a:t>
            </a:r>
            <a:r>
              <a:rPr kumimoji="0" lang="zh-CN" altLang="en-US" sz="2800" b="1"/>
              <a:t>），由特征值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对应的线性无关的</a:t>
            </a:r>
            <a:r>
              <a:rPr kumimoji="0" lang="zh-CN" altLang="en-US" sz="2800" b="1">
                <a:solidFill>
                  <a:srgbClr val="0000FF"/>
                </a:solidFill>
              </a:rPr>
              <a:t>特征向量的个数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t</a:t>
            </a:r>
            <a:r>
              <a:rPr kumimoji="0" lang="en-US" altLang="zh-CN" sz="2800" b="1" i="1" baseline="-25000">
                <a:solidFill>
                  <a:srgbClr val="0000FF"/>
                </a:solidFill>
              </a:rPr>
              <a:t>i </a:t>
            </a:r>
            <a:r>
              <a:rPr kumimoji="0" lang="zh-CN" altLang="en-US" sz="2800" b="1"/>
              <a:t>（即</a:t>
            </a:r>
            <a:r>
              <a:rPr kumimoji="0" lang="zh-CN" altLang="en-US" sz="2800" b="1">
                <a:solidFill>
                  <a:srgbClr val="0000FF"/>
                </a:solidFill>
              </a:rPr>
              <a:t>几何重数</a:t>
            </a:r>
            <a:r>
              <a:rPr kumimoji="0" lang="en-US" altLang="zh-CN" sz="2800" b="1">
                <a:solidFill>
                  <a:srgbClr val="0000FF"/>
                </a:solidFill>
              </a:rPr>
              <a:t>dimV</a:t>
            </a:r>
            <a:r>
              <a:rPr kumimoji="0" lang="zh-CN" altLang="en-US" sz="2800" b="1" baseline="-2500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>
                <a:solidFill>
                  <a:srgbClr val="0000FF"/>
                </a:solidFill>
              </a:rPr>
              <a:t>i</a:t>
            </a:r>
            <a:r>
              <a:rPr kumimoji="0" lang="en-US" altLang="zh-CN" baseline="-25000"/>
              <a:t> </a:t>
            </a:r>
            <a:r>
              <a:rPr kumimoji="0" lang="zh-CN" altLang="en-US" sz="2800" b="1"/>
              <a:t>）确定 </a:t>
            </a:r>
            <a:r>
              <a:rPr kumimoji="0" lang="en-US" altLang="zh-CN" sz="2800" b="1"/>
              <a:t>J</a:t>
            </a:r>
            <a:r>
              <a:rPr kumimoji="0" lang="zh-CN" altLang="en-US" sz="2800" b="1">
                <a:cs typeface="Times New Roman" panose="02020603050405020304" pitchFamily="18" charset="0"/>
              </a:rPr>
              <a:t>(</a:t>
            </a:r>
            <a:r>
              <a:rPr kumimoji="0" lang="en-US" altLang="zh-CN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zh-CN" altLang="en-US" sz="2800" b="1">
                <a:cs typeface="Times New Roman" panose="02020603050405020304" pitchFamily="18" charset="0"/>
              </a:rPr>
              <a:t>) </a:t>
            </a:r>
            <a:r>
              <a:rPr kumimoji="0" lang="zh-CN" altLang="en-US" sz="2800" b="1"/>
              <a:t>中</a:t>
            </a:r>
            <a:r>
              <a:rPr kumimoji="0" lang="en-US" altLang="zh-CN" sz="2800" b="1"/>
              <a:t>Jordan </a:t>
            </a:r>
            <a:r>
              <a:rPr kumimoji="0" lang="zh-CN" altLang="en-US" sz="2800" b="1"/>
              <a:t>块的</a:t>
            </a:r>
            <a:r>
              <a:rPr kumimoji="0" lang="zh-CN" altLang="en-US" sz="2800" b="1">
                <a:solidFill>
                  <a:srgbClr val="0000FF"/>
                </a:solidFill>
              </a:rPr>
              <a:t>个数</a:t>
            </a:r>
            <a:r>
              <a:rPr kumimoji="0" lang="zh-CN" altLang="en-US" sz="2800" b="1"/>
              <a:t>；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E06B1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zh-CN" altLang="en-US" sz="2800" b="1"/>
              <a:t>由特征向量求得的</a:t>
            </a:r>
            <a:r>
              <a:rPr kumimoji="0" lang="en-US" altLang="zh-CN" sz="2800" b="1"/>
              <a:t>Jordan </a:t>
            </a:r>
            <a:r>
              <a:rPr kumimoji="0" lang="zh-CN" altLang="en-US" sz="2800" b="1"/>
              <a:t>链条的长度确定</a:t>
            </a:r>
            <a:r>
              <a:rPr kumimoji="0" lang="en-US" altLang="zh-CN" sz="2800" b="1"/>
              <a:t>Jordan</a:t>
            </a:r>
            <a:r>
              <a:rPr kumimoji="0" lang="zh-CN" altLang="en-US" sz="2800" b="1"/>
              <a:t>块的</a:t>
            </a:r>
            <a:r>
              <a:rPr kumimoji="0" lang="zh-CN" altLang="en-US" sz="2800" b="1">
                <a:solidFill>
                  <a:srgbClr val="0000FF"/>
                </a:solidFill>
              </a:rPr>
              <a:t>阶数</a:t>
            </a:r>
            <a:r>
              <a:rPr kumimoji="0" lang="zh-CN" altLang="en-US" sz="2800" b="1"/>
              <a:t>；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E06B1C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zh-CN" altLang="en-US" sz="2800" b="1"/>
              <a:t>链条中的向量合起来构成可逆矩阵</a:t>
            </a:r>
            <a:r>
              <a:rPr kumimoji="0" lang="en-US" altLang="zh-CN" sz="2800" b="1"/>
              <a:t>P，</a:t>
            </a:r>
            <a:r>
              <a:rPr lang="en-US" altLang="zh-CN" sz="2800" b="1"/>
              <a:t>Jordan</a:t>
            </a:r>
            <a:r>
              <a:rPr lang="zh-CN" altLang="en-US" sz="2800" b="1"/>
              <a:t>块构成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A </a:t>
            </a:r>
            <a:r>
              <a:rPr kumimoji="0" lang="zh-CN" altLang="en-US" sz="2800" b="1"/>
              <a:t>。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A0539732-7F3F-3BCE-7FAE-88032B6B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8497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6B1C"/>
                </a:solidFill>
              </a:rPr>
              <a:t>例题1</a:t>
            </a:r>
            <a:r>
              <a:rPr lang="en-US" altLang="zh-CN" sz="2800" b="1">
                <a:solidFill>
                  <a:srgbClr val="E06B1C"/>
                </a:solidFill>
              </a:rPr>
              <a:t>, 2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990099"/>
                </a:solidFill>
              </a:rPr>
              <a:t>p44，</a:t>
            </a:r>
            <a:r>
              <a:rPr lang="zh-CN" altLang="en-US" sz="2800" b="1">
                <a:solidFill>
                  <a:srgbClr val="990099"/>
                </a:solidFill>
              </a:rPr>
              <a:t>例题5；</a:t>
            </a:r>
            <a:r>
              <a:rPr lang="en-US" altLang="zh-CN" sz="2800" b="1">
                <a:solidFill>
                  <a:srgbClr val="990099"/>
                </a:solidFill>
              </a:rPr>
              <a:t>p45，</a:t>
            </a:r>
            <a:r>
              <a:rPr lang="zh-CN" altLang="en-US" sz="2800" b="1">
                <a:solidFill>
                  <a:srgbClr val="990099"/>
                </a:solidFill>
              </a:rPr>
              <a:t>例题6</a:t>
            </a:r>
            <a:r>
              <a:rPr lang="zh-CN" altLang="en-US" sz="2800" b="1">
                <a:solidFill>
                  <a:srgbClr val="990099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cs typeface="Times New Roman" panose="02020603050405020304" pitchFamily="18" charset="0"/>
              </a:rPr>
              <a:t>给定</a:t>
            </a:r>
            <a:r>
              <a:rPr lang="en-US" altLang="zh-CN" sz="2800" b="1"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cs typeface="Times New Roman" panose="02020603050405020304" pitchFamily="18" charset="0"/>
              </a:rPr>
              <a:t>，求可逆阵</a:t>
            </a:r>
            <a:r>
              <a:rPr lang="en-US" altLang="zh-CN" sz="2800" b="1"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cs typeface="Times New Roman" panose="02020603050405020304" pitchFamily="18" charset="0"/>
              </a:rPr>
              <a:t>J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cs typeface="Times New Roman" panose="02020603050405020304" pitchFamily="18" charset="0"/>
              </a:rPr>
              <a:t>使  </a:t>
            </a:r>
            <a:r>
              <a:rPr lang="en-US" altLang="zh-CN" sz="2800" b="1">
                <a:cs typeface="Times New Roman" panose="02020603050405020304" pitchFamily="18" charset="0"/>
              </a:rPr>
              <a:t>P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-1</a:t>
            </a:r>
            <a:r>
              <a:rPr lang="en-US" altLang="zh-CN" sz="2800" b="1">
                <a:cs typeface="Times New Roman" panose="02020603050405020304" pitchFamily="18" charset="0"/>
              </a:rPr>
              <a:t>AP = J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18DE3952-752A-7816-CEC3-A883B1400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33375"/>
            <a:ext cx="7616825" cy="72707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E06B1C"/>
                </a:solidFill>
              </a:rPr>
              <a:t>例题3</a:t>
            </a:r>
            <a:r>
              <a:rPr lang="zh-CN" altLang="en-US" b="1">
                <a:solidFill>
                  <a:srgbClr val="0E4E1D"/>
                </a:solidFill>
              </a:rPr>
              <a:t> </a:t>
            </a:r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化为</a:t>
            </a:r>
            <a:r>
              <a:rPr kumimoji="0" lang="en-US" altLang="zh-CN" b="1"/>
              <a:t>Jordan </a:t>
            </a:r>
            <a:r>
              <a:rPr kumimoji="0" lang="zh-CN" altLang="en-US" b="1"/>
              <a:t>矩阵。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0CD01CEF-52C1-9366-8F0E-0863C1B73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14985"/>
              </p:ext>
            </p:extLst>
          </p:nvPr>
        </p:nvGraphicFramePr>
        <p:xfrm>
          <a:off x="342106" y="942689"/>
          <a:ext cx="8555038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914400" progId="Equation.DSMT4">
                  <p:embed/>
                </p:oleObj>
              </mc:Choice>
              <mc:Fallback>
                <p:oleObj name="Equation" r:id="rId2" imgW="38606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" y="942689"/>
                        <a:ext cx="8555038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>
            <a:extLst>
              <a:ext uri="{FF2B5EF4-FFF2-40B4-BE49-F238E27FC236}">
                <a16:creationId xmlns:a16="http://schemas.microsoft.com/office/drawing/2014/main" id="{4DBB7F10-9873-7BA2-AEB8-C3A4427D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83518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解  </a:t>
            </a:r>
            <a:r>
              <a:rPr lang="en-US" altLang="zh-CN" sz="3200" b="1">
                <a:solidFill>
                  <a:srgbClr val="E06B1C"/>
                </a:solidFill>
              </a:rPr>
              <a:t>1.                                </a:t>
            </a:r>
            <a:r>
              <a:rPr lang="zh-CN" altLang="en-US" sz="3200" b="1">
                <a:solidFill>
                  <a:srgbClr val="E06B1C"/>
                </a:solidFill>
              </a:rPr>
              <a:t>得四重根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4E02627-4F84-CC6D-693A-B4D06E12E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3141663"/>
          <a:ext cx="29543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253800" progId="Equation.DSMT4">
                  <p:embed/>
                </p:oleObj>
              </mc:Choice>
              <mc:Fallback>
                <p:oleObj name="Equation" r:id="rId4" imgW="13334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3141663"/>
                        <a:ext cx="29543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E05F37C-C23A-94F0-00F2-574D4DFB9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213100"/>
          <a:ext cx="844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213100"/>
                        <a:ext cx="844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86057013-8AAB-BA44-75B0-95323A6E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7127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  </a:t>
            </a:r>
            <a:r>
              <a:rPr lang="en-US" altLang="zh-CN" sz="3200" b="1">
                <a:solidFill>
                  <a:srgbClr val="E06B1C"/>
                </a:solidFill>
              </a:rPr>
              <a:t>2. </a:t>
            </a:r>
            <a:r>
              <a:rPr lang="zh-CN" altLang="en-US" sz="3200" b="1">
                <a:solidFill>
                  <a:srgbClr val="E06B1C"/>
                </a:solidFill>
              </a:rPr>
              <a:t>解方程                       得通解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72E4183-D4CE-6232-CDA5-2A840E759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860800"/>
          <a:ext cx="18843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03040" progId="Equation.DSMT4">
                  <p:embed/>
                </p:oleObj>
              </mc:Choice>
              <mc:Fallback>
                <p:oleObj name="Equation" r:id="rId8" imgW="850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60800"/>
                        <a:ext cx="18843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8D3EB3E-EB55-DEC7-B9DE-EC85F4B20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364038"/>
          <a:ext cx="4357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228600" progId="Equation.DSMT4">
                  <p:embed/>
                </p:oleObj>
              </mc:Choice>
              <mc:Fallback>
                <p:oleObj name="Equation" r:id="rId10" imgW="1968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4038"/>
                        <a:ext cx="4357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0EDC7DC1-E313-5D51-6294-31BA8AEE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868863"/>
            <a:ext cx="41767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  知有两个</a:t>
            </a:r>
            <a:r>
              <a:rPr lang="en-US" altLang="zh-CN" sz="3200" b="1">
                <a:solidFill>
                  <a:srgbClr val="E06B1C"/>
                </a:solidFill>
              </a:rPr>
              <a:t>Jordan</a:t>
            </a:r>
            <a:r>
              <a:rPr lang="zh-CN" altLang="en-US" sz="3200" b="1">
                <a:solidFill>
                  <a:srgbClr val="E06B1C"/>
                </a:solidFill>
              </a:rPr>
              <a:t>块！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83719C3-FD38-F7A7-823F-C175D4CAF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2413" y="4986338"/>
          <a:ext cx="30686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200" imgH="203040" progId="Equation.DSMT4">
                  <p:embed/>
                </p:oleObj>
              </mc:Choice>
              <mc:Fallback>
                <p:oleObj name="Equation" r:id="rId12" imgW="1384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986338"/>
                        <a:ext cx="30686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4768136-A1E7-C9A5-FAE7-FCF040A0F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445125"/>
          <a:ext cx="486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7080" imgH="228600" progId="Equation.DSMT4">
                  <p:embed/>
                </p:oleObj>
              </mc:Choice>
              <mc:Fallback>
                <p:oleObj name="Equation" r:id="rId14" imgW="2197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45125"/>
                        <a:ext cx="486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0C92FC34-8173-4816-89CA-CCE2DE1E3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6021388"/>
          <a:ext cx="7900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68680" imgH="228600" progId="Equation.DSMT4">
                  <p:embed/>
                </p:oleObj>
              </mc:Choice>
              <mc:Fallback>
                <p:oleObj name="Equation" r:id="rId16" imgW="3568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6021388"/>
                        <a:ext cx="7900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>
            <a:extLst>
              <a:ext uri="{FF2B5EF4-FFF2-40B4-BE49-F238E27FC236}">
                <a16:creationId xmlns:a16="http://schemas.microsoft.com/office/drawing/2014/main" id="{CA36BF87-F4CA-06DF-DADD-977045D7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5321300"/>
            <a:ext cx="29892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  </a:t>
            </a:r>
            <a:r>
              <a:rPr lang="en-US" altLang="zh-CN" sz="3200" b="1">
                <a:solidFill>
                  <a:srgbClr val="E06B1C"/>
                </a:solidFill>
              </a:rPr>
              <a:t>(</a:t>
            </a:r>
            <a:r>
              <a:rPr lang="zh-CN" altLang="en-US" sz="3200" b="1">
                <a:solidFill>
                  <a:srgbClr val="E06B1C"/>
                </a:solidFill>
              </a:rPr>
              <a:t>可推知</a:t>
            </a:r>
            <a:r>
              <a:rPr lang="en-US" altLang="zh-CN" sz="3200" b="1">
                <a:solidFill>
                  <a:srgbClr val="E06B1C"/>
                </a:solidFill>
              </a:rPr>
              <a:t>J</a:t>
            </a:r>
            <a:r>
              <a:rPr lang="en-US" altLang="zh-CN" sz="3200" b="1" baseline="-25000">
                <a:solidFill>
                  <a:srgbClr val="E06B1C"/>
                </a:solidFill>
              </a:rPr>
              <a:t>A</a:t>
            </a:r>
            <a:r>
              <a:rPr lang="en-US" altLang="zh-CN" sz="3200" b="1">
                <a:solidFill>
                  <a:srgbClr val="E06B1C"/>
                </a:solidFill>
              </a:rPr>
              <a:t>)</a:t>
            </a:r>
            <a:r>
              <a:rPr lang="zh-CN" altLang="en-US" sz="3200" b="1">
                <a:solidFill>
                  <a:srgbClr val="E06B1C"/>
                </a:solidFill>
              </a:rPr>
              <a:t>！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>
            <a:extLst>
              <a:ext uri="{FF2B5EF4-FFF2-40B4-BE49-F238E27FC236}">
                <a16:creationId xmlns:a16="http://schemas.microsoft.com/office/drawing/2014/main" id="{8F03575F-7E1C-9E38-58CE-1914057C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8351838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例题4   </a:t>
            </a:r>
            <a:r>
              <a:rPr lang="zh-CN" altLang="en-US" sz="3200" b="1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rgbClr val="990099"/>
                </a:solidFill>
              </a:rPr>
              <a:t>p46，</a:t>
            </a:r>
            <a:r>
              <a:rPr lang="zh-CN" altLang="en-US" sz="3200" b="1">
                <a:solidFill>
                  <a:srgbClr val="990099"/>
                </a:solidFill>
              </a:rPr>
              <a:t>例题7</a:t>
            </a:r>
            <a:r>
              <a:rPr lang="zh-CN" altLang="en-US" sz="3200" b="1">
                <a:solidFill>
                  <a:srgbClr val="990099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3200" b="1">
                <a:cs typeface="Times New Roman" panose="02020603050405020304" pitchFamily="18" charset="0"/>
              </a:rPr>
              <a:t>设</a:t>
            </a:r>
            <a:r>
              <a:rPr lang="en-US" altLang="zh-CN" sz="3200" b="1"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3</a:t>
            </a:r>
            <a:r>
              <a:rPr lang="en-US" altLang="zh-CN" sz="3200" b="1">
                <a:cs typeface="Times New Roman" panose="02020603050405020304" pitchFamily="18" charset="0"/>
              </a:rPr>
              <a:t>[x]</a:t>
            </a:r>
            <a:r>
              <a:rPr lang="zh-CN" altLang="en-US" sz="3200" b="1">
                <a:cs typeface="Times New Roman" panose="02020603050405020304" pitchFamily="18" charset="0"/>
              </a:rPr>
              <a:t>上线性变换</a:t>
            </a:r>
            <a:r>
              <a:rPr lang="en-US" altLang="zh-CN" sz="3200" b="1">
                <a:cs typeface="Times New Roman" panose="02020603050405020304" pitchFamily="18" charset="0"/>
              </a:rPr>
              <a:t>T</a:t>
            </a:r>
            <a:r>
              <a:rPr lang="zh-CN" altLang="en-US" sz="3200" b="1">
                <a:cs typeface="Times New Roman" panose="02020603050405020304" pitchFamily="18" charset="0"/>
              </a:rPr>
              <a:t>在自然基下的矩阵为</a:t>
            </a:r>
            <a:r>
              <a:rPr lang="en-US" altLang="zh-CN" sz="3200" b="1">
                <a:cs typeface="Times New Roman" panose="02020603050405020304" pitchFamily="18" charset="0"/>
              </a:rPr>
              <a:t>A</a:t>
            </a:r>
            <a:r>
              <a:rPr lang="zh-CN" altLang="en-US" sz="3200" b="1">
                <a:cs typeface="Times New Roman" panose="02020603050405020304" pitchFamily="18" charset="0"/>
              </a:rPr>
              <a:t>，求</a:t>
            </a:r>
            <a:r>
              <a:rPr lang="en-US" altLang="zh-CN" sz="3200" b="1"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3</a:t>
            </a:r>
            <a:r>
              <a:rPr lang="en-US" altLang="zh-CN" sz="3200" b="1">
                <a:cs typeface="Times New Roman" panose="02020603050405020304" pitchFamily="18" charset="0"/>
              </a:rPr>
              <a:t>[x]</a:t>
            </a:r>
            <a:r>
              <a:rPr lang="zh-CN" altLang="en-US" sz="3200" b="1">
                <a:cs typeface="Times New Roman" panose="02020603050405020304" pitchFamily="18" charset="0"/>
              </a:rPr>
              <a:t>的基使得</a:t>
            </a:r>
            <a:r>
              <a:rPr lang="en-US" altLang="zh-CN" sz="3200" b="1">
                <a:cs typeface="Times New Roman" panose="02020603050405020304" pitchFamily="18" charset="0"/>
              </a:rPr>
              <a:t>T</a:t>
            </a:r>
            <a:r>
              <a:rPr lang="zh-CN" altLang="en-US" sz="3200" b="1">
                <a:cs typeface="Times New Roman" panose="02020603050405020304" pitchFamily="18" charset="0"/>
              </a:rPr>
              <a:t>在此基下的矩阵为</a:t>
            </a:r>
            <a:r>
              <a:rPr lang="en-US" altLang="zh-CN" sz="3200" b="1">
                <a:cs typeface="Times New Roman" panose="02020603050405020304" pitchFamily="18" charset="0"/>
              </a:rPr>
              <a:t>Jordan</a:t>
            </a:r>
            <a:r>
              <a:rPr lang="zh-CN" altLang="en-US" sz="3200" b="1">
                <a:cs typeface="Times New Roman" panose="02020603050405020304" pitchFamily="18" charset="0"/>
              </a:rPr>
              <a:t>矩阵。其中</a:t>
            </a:r>
            <a:endParaRPr lang="en-US" altLang="zh-CN" sz="3200" b="1">
              <a:cs typeface="Times New Roman" panose="02020603050405020304" pitchFamily="18" charset="0"/>
            </a:endParaRP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4063A792-9186-C4DD-3460-B5A65BAA3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484313"/>
          <a:ext cx="247808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711000" progId="Equation.DSMT4">
                  <p:embed/>
                </p:oleObj>
              </mc:Choice>
              <mc:Fallback>
                <p:oleObj name="Equation" r:id="rId2" imgW="111744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484313"/>
                        <a:ext cx="2478088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>
            <a:extLst>
              <a:ext uri="{FF2B5EF4-FFF2-40B4-BE49-F238E27FC236}">
                <a16:creationId xmlns:a16="http://schemas.microsoft.com/office/drawing/2014/main" id="{FF1E7D6D-74E6-8641-637B-55B114D5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19363"/>
            <a:ext cx="63373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解  分析：因</a:t>
            </a:r>
            <a:r>
              <a:rPr lang="en-US" altLang="zh-CN" sz="3200" b="1">
                <a:solidFill>
                  <a:srgbClr val="E06B1C"/>
                </a:solidFill>
                <a:sym typeface="Symbol" panose="05050102010706020507" pitchFamily="18" charset="2"/>
              </a:rPr>
              <a:t>P</a:t>
            </a:r>
            <a:r>
              <a:rPr lang="en-US" altLang="zh-CN" sz="3200" b="1" baseline="30000">
                <a:solidFill>
                  <a:srgbClr val="E06B1C"/>
                </a:solidFill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E06B1C"/>
                </a:solidFill>
                <a:sym typeface="Symbol" panose="05050102010706020507" pitchFamily="18" charset="2"/>
              </a:rPr>
              <a:t>AP=J</a:t>
            </a:r>
            <a:r>
              <a:rPr lang="en-US" altLang="zh-CN" sz="3200" b="1" baseline="-25000">
                <a:solidFill>
                  <a:srgbClr val="E06B1C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b="1">
                <a:solidFill>
                  <a:srgbClr val="E06B1C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 b="1">
                <a:solidFill>
                  <a:srgbClr val="E06B1C"/>
                </a:solidFill>
                <a:sym typeface="Symbol" panose="05050102010706020507" pitchFamily="18" charset="2"/>
              </a:rPr>
              <a:t>故</a:t>
            </a:r>
            <a:r>
              <a:rPr lang="zh-CN" altLang="en-US" sz="3200" b="1">
                <a:solidFill>
                  <a:srgbClr val="E06B1C"/>
                </a:solidFill>
              </a:rPr>
              <a:t>由</a:t>
            </a:r>
            <a:r>
              <a:rPr lang="en-US" altLang="zh-CN" sz="3200" b="1">
                <a:solidFill>
                  <a:srgbClr val="E06B1C"/>
                </a:solidFill>
              </a:rPr>
              <a:t>Th1.14</a:t>
            </a:r>
            <a:r>
              <a:rPr lang="zh-CN" altLang="en-US" sz="3200" b="1">
                <a:solidFill>
                  <a:srgbClr val="E06B1C"/>
                </a:solidFill>
              </a:rPr>
              <a:t>知，</a:t>
            </a:r>
            <a:r>
              <a:rPr lang="en-US" altLang="zh-CN" sz="3200" b="1">
                <a:cs typeface="Times New Roman" panose="02020603050405020304" pitchFamily="18" charset="0"/>
              </a:rPr>
              <a:t>P</a:t>
            </a:r>
            <a:r>
              <a:rPr lang="zh-CN" altLang="en-US" sz="3200" b="1">
                <a:cs typeface="Times New Roman" panose="02020603050405020304" pitchFamily="18" charset="0"/>
              </a:rPr>
              <a:t>为自然基到待求基的过渡矩阵。求得</a:t>
            </a:r>
            <a:r>
              <a:rPr lang="en-US" altLang="zh-CN" sz="3200" b="1">
                <a:cs typeface="Times New Roman" panose="02020603050405020304" pitchFamily="18" charset="0"/>
              </a:rPr>
              <a:t>P</a:t>
            </a:r>
            <a:r>
              <a:rPr lang="zh-CN" altLang="en-US" sz="3200" b="1">
                <a:cs typeface="Times New Roman" panose="02020603050405020304" pitchFamily="18" charset="0"/>
              </a:rPr>
              <a:t>，便可得到所求！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154A389-E8AB-0C20-C25F-C5EB7E9BA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21163"/>
          <a:ext cx="5486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253800" progId="Equation.DSMT4">
                  <p:embed/>
                </p:oleObj>
              </mc:Choice>
              <mc:Fallback>
                <p:oleObj name="Equation" r:id="rId4" imgW="24764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5486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8AC4E87-9EF2-61C7-FEBD-C68473893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3716338"/>
          <a:ext cx="2392363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711000" progId="Equation.DSMT4">
                  <p:embed/>
                </p:oleObj>
              </mc:Choice>
              <mc:Fallback>
                <p:oleObj name="Equation" r:id="rId6" imgW="10792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716338"/>
                        <a:ext cx="2392363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60A6748C-6F3B-CBE1-BF36-250C54B0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24400"/>
            <a:ext cx="1800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的通解：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BE9CBB6-29A7-250D-6B34-B6F845C49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868863"/>
          <a:ext cx="182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03040" progId="Equation.DSMT4">
                  <p:embed/>
                </p:oleObj>
              </mc:Choice>
              <mc:Fallback>
                <p:oleObj name="Equation" r:id="rId8" imgW="8254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1828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FCE4F33-9ADA-266E-A927-1C05902F2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797425"/>
          <a:ext cx="3402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480" imgH="228600" progId="Equation.DSMT4">
                  <p:embed/>
                </p:oleObj>
              </mc:Choice>
              <mc:Fallback>
                <p:oleObj name="Equation" r:id="rId10" imgW="1536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97425"/>
                        <a:ext cx="3402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B293C16C-8292-381C-1DC1-A0713ACE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80645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此例，分别以两个特解出发均无解！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故而需以通解代入，再求得一个广义特征值。</a:t>
            </a:r>
            <a:endParaRPr lang="zh-CN" altLang="en-US" sz="32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1E9E0288-1D13-54B7-790D-BCA8AF2DFD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28600"/>
            <a:ext cx="8686800" cy="6248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E06B1C"/>
                </a:solidFill>
              </a:rPr>
              <a:t>例题</a:t>
            </a:r>
            <a:r>
              <a:rPr lang="en-US" altLang="zh-CN" b="1" dirty="0">
                <a:solidFill>
                  <a:srgbClr val="E06B1C"/>
                </a:solidFill>
              </a:rPr>
              <a:t>5</a:t>
            </a:r>
            <a:r>
              <a:rPr lang="zh-CN" altLang="en-US" b="1" dirty="0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990099"/>
                </a:solidFill>
              </a:rPr>
              <a:t>p47，</a:t>
            </a:r>
            <a:r>
              <a:rPr lang="zh-CN" altLang="en-US" b="1" dirty="0">
                <a:solidFill>
                  <a:srgbClr val="990099"/>
                </a:solidFill>
              </a:rPr>
              <a:t>例题8</a:t>
            </a:r>
            <a:r>
              <a:rPr lang="zh-CN" altLang="en-US" b="1" dirty="0">
                <a:solidFill>
                  <a:srgbClr val="9900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990099"/>
                </a:solidFill>
              </a:rPr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A</a:t>
            </a:r>
            <a:r>
              <a:rPr lang="zh-CN" altLang="en-US" b="1" dirty="0"/>
              <a:t>为阶方阵，证明矩阵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T </a:t>
            </a:r>
            <a:r>
              <a:rPr lang="zh-CN" altLang="en-US" b="1" dirty="0"/>
              <a:t>相似。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zh-CN" altLang="en-US" b="1" dirty="0">
                <a:solidFill>
                  <a:srgbClr val="E06B1C"/>
                </a:solidFill>
              </a:rPr>
              <a:t>证明思想：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E06B1C"/>
                </a:solidFill>
              </a:rPr>
              <a:t>                   </a:t>
            </a:r>
            <a:r>
              <a:rPr lang="zh-CN" altLang="en-US" b="1" dirty="0"/>
              <a:t>证明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T </a:t>
            </a:r>
            <a:r>
              <a:rPr lang="zh-CN" altLang="en-US" b="1" dirty="0"/>
              <a:t>相似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</a:t>
            </a:r>
            <a:r>
              <a:rPr kumimoji="0" lang="zh-CN" altLang="en-US" b="1" dirty="0">
                <a:sym typeface="Symbol" panose="05050102010706020507" pitchFamily="18" charset="2"/>
              </a:rPr>
              <a:t> 证明</a:t>
            </a:r>
            <a:r>
              <a:rPr lang="en-US" altLang="zh-CN" b="1" dirty="0"/>
              <a:t> </a:t>
            </a:r>
            <a:r>
              <a:rPr kumimoji="0" lang="en-US" altLang="zh-CN" b="1" dirty="0"/>
              <a:t>Jordan </a:t>
            </a:r>
            <a:r>
              <a:rPr kumimoji="0" lang="zh-CN" altLang="en-US" b="1" dirty="0"/>
              <a:t>矩阵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kumimoji="0" lang="zh-CN" altLang="en-US" b="1" dirty="0"/>
              <a:t>和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lang="en-US" altLang="zh-CN" b="1" baseline="30000" dirty="0"/>
              <a:t>T</a:t>
            </a:r>
            <a:r>
              <a:rPr kumimoji="0" lang="zh-CN" altLang="en-US" b="1" dirty="0"/>
              <a:t>相似，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kumimoji="0" lang="zh-CN" altLang="en-US" b="1" dirty="0"/>
              <a:t>              </a:t>
            </a:r>
            <a:r>
              <a:rPr kumimoji="0" lang="zh-CN" altLang="en-US" b="1" dirty="0">
                <a:sym typeface="Symbol" panose="05050102010706020507" pitchFamily="18" charset="2"/>
              </a:rPr>
              <a:t> 证明 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kumimoji="0" lang="zh-CN" altLang="en-US" b="1" dirty="0">
                <a:sym typeface="Symbol" panose="05050102010706020507" pitchFamily="18" charset="2"/>
              </a:rPr>
              <a:t>和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lang="en-US" altLang="zh-CN" b="1" baseline="30000" dirty="0"/>
              <a:t>T</a:t>
            </a:r>
            <a:r>
              <a:rPr kumimoji="0" lang="zh-CN" altLang="en-US" b="1" dirty="0">
                <a:sym typeface="Symbol" panose="05050102010706020507" pitchFamily="18" charset="2"/>
              </a:rPr>
              <a:t>的</a:t>
            </a:r>
            <a:r>
              <a:rPr kumimoji="0" lang="en-US" altLang="zh-CN" b="1" dirty="0"/>
              <a:t>Jordan </a:t>
            </a:r>
            <a:r>
              <a:rPr kumimoji="0" lang="zh-CN" altLang="en-US" b="1" dirty="0"/>
              <a:t>块</a:t>
            </a:r>
            <a:r>
              <a:rPr kumimoji="0" lang="en-US" altLang="zh-CN" b="1" dirty="0"/>
              <a:t>J</a:t>
            </a:r>
            <a:r>
              <a:rPr kumimoji="0" lang="zh-CN" altLang="en-US" b="1" dirty="0"/>
              <a:t>和</a:t>
            </a:r>
            <a:r>
              <a:rPr kumimoji="0" lang="en-US" altLang="zh-CN" b="1" dirty="0"/>
              <a:t>J</a:t>
            </a:r>
            <a:r>
              <a:rPr lang="en-US" altLang="zh-CN" b="1" baseline="30000" dirty="0"/>
              <a:t>T</a:t>
            </a:r>
            <a:r>
              <a:rPr kumimoji="0" lang="zh-CN" altLang="en-US" b="1" dirty="0"/>
              <a:t>相似。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0" lang="zh-CN" altLang="en-US" b="1" dirty="0">
                <a:solidFill>
                  <a:srgbClr val="E06B1C"/>
                </a:solidFill>
              </a:rPr>
              <a:t>证明方法：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E06B1C"/>
                </a:solidFill>
              </a:rPr>
              <a:t>   </a:t>
            </a:r>
            <a:r>
              <a:rPr kumimoji="0" lang="zh-CN" altLang="en-US" b="1" dirty="0"/>
              <a:t>取逆向（反）单位矩阵</a:t>
            </a:r>
            <a:r>
              <a:rPr kumimoji="0" lang="en-US" altLang="zh-CN" b="1" dirty="0"/>
              <a:t>S，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kumimoji="0" lang="zh-CN" altLang="en-US" b="1" dirty="0"/>
              <a:t>证明：</a:t>
            </a:r>
            <a:r>
              <a:rPr kumimoji="0" lang="en-US" altLang="zh-CN" b="1" dirty="0"/>
              <a:t>S</a:t>
            </a:r>
            <a:r>
              <a:rPr kumimoji="0" lang="en-US" altLang="zh-CN" b="1" baseline="30000" dirty="0"/>
              <a:t>-1</a:t>
            </a:r>
            <a:r>
              <a:rPr kumimoji="0" lang="en-US" altLang="zh-CN" b="1" dirty="0"/>
              <a:t>=S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SJS=J</a:t>
            </a:r>
            <a:r>
              <a:rPr lang="en-US" altLang="zh-CN" b="1" baseline="30000" dirty="0"/>
              <a:t>T</a:t>
            </a:r>
            <a:endParaRPr kumimoji="0" lang="en-US" altLang="zh-CN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0" lang="en-US" altLang="zh-CN" b="1" dirty="0"/>
              <a:t>                                           （</a:t>
            </a:r>
            <a:r>
              <a:rPr kumimoji="0" lang="en-US" altLang="zh-CN" b="1" dirty="0">
                <a:solidFill>
                  <a:srgbClr val="115B23"/>
                </a:solidFill>
              </a:rPr>
              <a:t>backward identity</a:t>
            </a:r>
            <a:r>
              <a:rPr kumimoji="0" lang="en-US" altLang="zh-CN" b="1" dirty="0"/>
              <a:t>）</a:t>
            </a:r>
          </a:p>
        </p:txBody>
      </p:sp>
      <p:graphicFrame>
        <p:nvGraphicFramePr>
          <p:cNvPr id="57344" name="Object 0">
            <a:extLst>
              <a:ext uri="{FF2B5EF4-FFF2-40B4-BE49-F238E27FC236}">
                <a16:creationId xmlns:a16="http://schemas.microsoft.com/office/drawing/2014/main" id="{CFCC2771-1C88-DEFE-66EC-B2AF6FD51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913188"/>
          <a:ext cx="32766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914400" progId="Equation.DSMT4">
                  <p:embed/>
                </p:oleObj>
              </mc:Choice>
              <mc:Fallback>
                <p:oleObj name="Equation" r:id="rId2" imgW="1180800" imgH="914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13188"/>
                        <a:ext cx="327660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AF265A7-2A8E-D61D-1844-F9435DD3C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443913" cy="809625"/>
          </a:xfrm>
        </p:spPr>
        <p:txBody>
          <a:bodyPr/>
          <a:lstStyle/>
          <a:p>
            <a:pPr eaLnBrk="1" hangingPunct="1"/>
            <a:r>
              <a:rPr lang="zh-CN" altLang="en-US" sz="3600" b="1">
                <a:cs typeface="Times New Roman" panose="02020603050405020304" pitchFamily="18" charset="0"/>
              </a:rPr>
              <a:t>§2.</a:t>
            </a:r>
            <a:r>
              <a:rPr lang="zh-CN" altLang="en-US" sz="3600" b="1"/>
              <a:t>3  最小多项式  (</a:t>
            </a:r>
            <a:r>
              <a:rPr lang="en-US" altLang="zh-CN" sz="3200" b="1"/>
              <a:t>minimal polynomials</a:t>
            </a:r>
            <a:r>
              <a:rPr lang="en-US" altLang="zh-CN" sz="3600" b="1"/>
              <a:t>)</a:t>
            </a:r>
            <a:endParaRPr lang="zh-CN" altLang="en-US" sz="3600" b="1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4F690FC-F294-5D3D-868C-FA03AAA5A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371600"/>
            <a:ext cx="8070850" cy="4073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 讨论 </a:t>
            </a:r>
            <a:r>
              <a:rPr lang="en-US" altLang="zh-CN" b="1" i="1"/>
              <a:t>n</a:t>
            </a:r>
            <a:r>
              <a:rPr lang="en-US" altLang="zh-CN" b="1"/>
              <a:t> </a:t>
            </a:r>
            <a:r>
              <a:rPr lang="zh-CN" altLang="en-US" b="1"/>
              <a:t>阶</a:t>
            </a:r>
            <a:r>
              <a:rPr lang="zh-CN" altLang="en-US" b="1">
                <a:solidFill>
                  <a:srgbClr val="0000FF"/>
                </a:solidFill>
              </a:rPr>
              <a:t>矩阵多项式</a:t>
            </a:r>
            <a:r>
              <a:rPr lang="zh-CN" altLang="en-US" b="1"/>
              <a:t>的相关问题：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/>
              <a:t> 矩阵多项式（重点是</a:t>
            </a:r>
            <a:r>
              <a:rPr lang="zh-CN" altLang="en-US" sz="3200" b="1">
                <a:solidFill>
                  <a:srgbClr val="0000FF"/>
                </a:solidFill>
              </a:rPr>
              <a:t>计算</a:t>
            </a:r>
            <a:r>
              <a:rPr lang="zh-CN" altLang="en-US" sz="3200" b="1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/>
              <a:t> 矩阵的化零多项式（</a:t>
            </a:r>
            <a:r>
              <a:rPr lang="en-US" altLang="zh-CN" sz="3200" b="1"/>
              <a:t>Cayley </a:t>
            </a:r>
            <a:r>
              <a:rPr lang="zh-CN" altLang="en-US" sz="3200" b="1"/>
              <a:t>定理）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/>
              <a:t> 最小多项式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b="1"/>
              <a:t> Jordan</a:t>
            </a:r>
            <a:r>
              <a:rPr kumimoji="0" lang="zh-CN" altLang="en-US" b="1"/>
              <a:t>标准形的应用（</a:t>
            </a:r>
            <a:r>
              <a:rPr kumimoji="0" lang="zh-CN" altLang="en-US" b="1">
                <a:solidFill>
                  <a:srgbClr val="0000FF"/>
                </a:solidFill>
              </a:rPr>
              <a:t>简化计算</a:t>
            </a:r>
            <a:r>
              <a:rPr kumimoji="0" lang="zh-CN" altLang="en-US" b="1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/>
              <a:t> 相似不变性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3200" b="1"/>
              <a:t> Jordan</a:t>
            </a:r>
            <a:r>
              <a:rPr kumimoji="0" lang="zh-CN" altLang="en-US" sz="3200" b="1"/>
              <a:t>化的方法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5E5D6E9F-15E3-9BB5-8858-680EEA6BC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7997825" cy="4724400"/>
          </a:xfrm>
        </p:spPr>
        <p:txBody>
          <a:bodyPr/>
          <a:lstStyle/>
          <a:p>
            <a:pPr marL="609600" indent="-609600" eaLnBrk="1" hangingPunct="1"/>
            <a:r>
              <a:rPr lang="zh-CN" altLang="en-US" b="1">
                <a:solidFill>
                  <a:srgbClr val="E06B1C"/>
                </a:solidFill>
              </a:rPr>
              <a:t>一、矩阵多项式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E4E1D"/>
                </a:solidFill>
              </a:rPr>
              <a:t>定义</a:t>
            </a:r>
          </a:p>
          <a:p>
            <a:pPr marL="609600" indent="-609600" eaLnBrk="1" hangingPunct="1">
              <a:buFontTx/>
              <a:buAutoNum type="arabicPeriod"/>
            </a:pPr>
            <a:endParaRPr lang="zh-CN" altLang="en-US" b="1">
              <a:solidFill>
                <a:srgbClr val="0E4E1D"/>
              </a:solidFill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2C31DA9F-ACFA-1486-DC01-57DF1E6FF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914400"/>
          <a:ext cx="6337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241200" progId="Equation.DSMT4">
                  <p:embed/>
                </p:oleObj>
              </mc:Choice>
              <mc:Fallback>
                <p:oleObj name="Equation" r:id="rId2" imgW="2298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14400"/>
                        <a:ext cx="63373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10812E08-A868-C57A-3D55-6CC8F601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1524000"/>
          <a:ext cx="66024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241200" progId="Equation.DSMT4">
                  <p:embed/>
                </p:oleObj>
              </mc:Choice>
              <mc:Fallback>
                <p:oleObj name="Equation" r:id="rId4" imgW="24508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524000"/>
                        <a:ext cx="66024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DF8D7AD4-9708-734A-E713-E6628BBB8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4349750"/>
          <a:ext cx="2551113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939600" progId="Equation.DSMT4">
                  <p:embed/>
                </p:oleObj>
              </mc:Choice>
              <mc:Fallback>
                <p:oleObj name="Equation" r:id="rId6" imgW="144756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349750"/>
                        <a:ext cx="2551113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E87E08DA-CF59-06A2-A087-AC35CF81A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4192588"/>
          <a:ext cx="41402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440" imgH="939600" progId="Equation.DSMT4">
                  <p:embed/>
                </p:oleObj>
              </mc:Choice>
              <mc:Fallback>
                <p:oleObj name="Equation" r:id="rId8" imgW="226044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192588"/>
                        <a:ext cx="41402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2A2A5624-1B7B-2CBC-F4D3-485A93AD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8077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E4E1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b="1">
                <a:solidFill>
                  <a:srgbClr val="0E4E1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 </a:t>
            </a:r>
            <a:r>
              <a:rPr lang="zh-CN" altLang="en-US" sz="3200" b="1">
                <a:solidFill>
                  <a:srgbClr val="0E4E1D"/>
                </a:solidFill>
              </a:rPr>
              <a:t>性质</a:t>
            </a:r>
            <a:r>
              <a:rPr lang="zh-CN" altLang="en-US" sz="2800" b="1">
                <a:solidFill>
                  <a:srgbClr val="0E4E1D"/>
                </a:solidFill>
              </a:rPr>
              <a:t>（定理2</a:t>
            </a:r>
            <a:r>
              <a:rPr lang="zh-CN" altLang="en-US" sz="2800" b="1">
                <a:solidFill>
                  <a:srgbClr val="0E4E1D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rgbClr val="0E4E1D"/>
                </a:solidFill>
              </a:rPr>
              <a:t>6</a:t>
            </a:r>
            <a:r>
              <a:rPr lang="zh-CN" altLang="en-US" sz="2800" b="1">
                <a:solidFill>
                  <a:srgbClr val="0E4E1D"/>
                </a:solidFill>
              </a:rPr>
              <a:t>）</a:t>
            </a: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r>
              <a:rPr lang="en-US" altLang="zh-CN" sz="2800" b="1" i="1">
                <a:solidFill>
                  <a:srgbClr val="0E4E1D"/>
                </a:solidFill>
              </a:rPr>
              <a:t>AX = 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solidFill>
                  <a:srgbClr val="0E4E1D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b="1" i="1" baseline="-25000">
                <a:solidFill>
                  <a:srgbClr val="0E4E1D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E4E1D"/>
                </a:solidFill>
              </a:rPr>
              <a:t>X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       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X = g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(</a:t>
            </a:r>
            <a:r>
              <a:rPr lang="en-US" altLang="zh-CN" sz="2800" b="1" baseline="-25000">
                <a:solidFill>
                  <a:srgbClr val="0E4E1D"/>
                </a:solidFill>
              </a:rPr>
              <a:t>0</a:t>
            </a:r>
            <a:r>
              <a:rPr lang="en-US" altLang="zh-CN" sz="2800" b="1" i="1" baseline="-25000">
                <a:solidFill>
                  <a:srgbClr val="0E4E1D"/>
                </a:solidFill>
              </a:rPr>
              <a:t> 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X</a:t>
            </a: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P </a:t>
            </a:r>
            <a:r>
              <a:rPr lang="en-US" altLang="zh-CN" sz="2800" b="1" baseline="30000">
                <a:solidFill>
                  <a:srgbClr val="0E4E1D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 AP  = B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     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P </a:t>
            </a:r>
            <a:r>
              <a:rPr lang="en-US" altLang="zh-CN" sz="2800" b="1" baseline="30000">
                <a:solidFill>
                  <a:srgbClr val="0E4E1D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 g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P = g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E4E1D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>
                <a:solidFill>
                  <a:srgbClr val="0E4E1D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endParaRPr lang="en-US" altLang="zh-CN" sz="2800" b="1" i="1">
              <a:solidFill>
                <a:srgbClr val="0E4E1D"/>
              </a:solidFill>
            </a:endParaRP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r>
              <a:rPr lang="zh-CN" altLang="en-US" sz="2800" b="1" i="1">
                <a:solidFill>
                  <a:srgbClr val="0E4E1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</a:t>
            </a:r>
            <a:r>
              <a:rPr lang="zh-CN" altLang="en-US" sz="2800" b="1">
                <a:solidFill>
                  <a:srgbClr val="0E4E1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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C94BEC-5794-681A-203A-0B024371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第2章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Jordan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标准形介绍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F163F9-9CF9-AB9A-D419-06AE0E4D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E4E1D"/>
                </a:solidFill>
              </a:rPr>
              <a:t>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E4E1D"/>
                </a:solidFill>
              </a:rPr>
              <a:t>对线性空间中的线性变换</a:t>
            </a:r>
            <a:r>
              <a:rPr lang="en-US" altLang="zh-CN" sz="2400" b="1">
                <a:solidFill>
                  <a:srgbClr val="0E4E1D"/>
                </a:solidFill>
              </a:rPr>
              <a:t>T，</a:t>
            </a:r>
            <a:r>
              <a:rPr lang="zh-CN" altLang="en-US" sz="2400" b="1">
                <a:solidFill>
                  <a:srgbClr val="0E4E1D"/>
                </a:solidFill>
              </a:rPr>
              <a:t>求一组基{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baseline="-25000">
                <a:solidFill>
                  <a:srgbClr val="0E4E1D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E4E1D"/>
                </a:solidFill>
                <a:sym typeface="Symbol" panose="05050102010706020507" pitchFamily="18" charset="2"/>
              </a:rPr>
              <a:t>，</a:t>
            </a:r>
            <a:r>
              <a:rPr lang="zh-CN" altLang="en-US" sz="2400" b="1" baseline="-25000">
                <a:solidFill>
                  <a:srgbClr val="0E4E1D"/>
                </a:solidFill>
                <a:sym typeface="Symbol" panose="05050102010706020507" pitchFamily="18" charset="2"/>
              </a:rPr>
              <a:t>2 ，</a:t>
            </a:r>
            <a:r>
              <a:rPr lang="en-US" altLang="zh-CN" sz="2400" b="1">
                <a:solidFill>
                  <a:srgbClr val="0E4E1D"/>
                </a:solidFill>
                <a:sym typeface="Symbol" panose="05050102010706020507" pitchFamily="18" charset="2"/>
              </a:rPr>
              <a:t>， 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baseline="-25000">
                <a:solidFill>
                  <a:srgbClr val="0E4E1D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baseline="-25000">
                <a:solidFill>
                  <a:srgbClr val="0E4E1D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rgbClr val="0E4E1D"/>
                </a:solidFill>
              </a:rPr>
              <a:t>}  </a:t>
            </a:r>
            <a:r>
              <a:rPr lang="zh-CN" altLang="en-US" sz="2400" b="1">
                <a:solidFill>
                  <a:srgbClr val="0E4E1D"/>
                </a:solidFill>
              </a:rPr>
              <a:t>和矩阵</a:t>
            </a:r>
            <a:r>
              <a:rPr lang="en-US" altLang="zh-CN" sz="2400" b="1">
                <a:solidFill>
                  <a:srgbClr val="0E4E1D"/>
                </a:solidFill>
              </a:rPr>
              <a:t>J</a:t>
            </a:r>
            <a:r>
              <a:rPr lang="zh-CN" altLang="en-US" sz="2400" b="1">
                <a:solidFill>
                  <a:srgbClr val="0E4E1D"/>
                </a:solidFill>
              </a:rPr>
              <a:t> ，使      </a:t>
            </a:r>
            <a:r>
              <a:rPr lang="en-US" altLang="zh-CN" sz="2400" b="1">
                <a:solidFill>
                  <a:srgbClr val="0E4E1D"/>
                </a:solidFill>
              </a:rPr>
              <a:t>T:       </a:t>
            </a:r>
            <a:r>
              <a:rPr lang="zh-CN" altLang="en-US" sz="2000" b="1" baseline="30000">
                <a:solidFill>
                  <a:srgbClr val="0E4E1D"/>
                </a:solidFill>
              </a:rPr>
              <a:t>{</a:t>
            </a:r>
            <a:r>
              <a:rPr lang="zh-CN" altLang="en-US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1</a:t>
            </a:r>
            <a:r>
              <a:rPr lang="en-US" altLang="zh-CN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，</a:t>
            </a:r>
            <a:r>
              <a:rPr lang="zh-CN" altLang="en-US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2 ，</a:t>
            </a:r>
            <a:r>
              <a:rPr lang="en-US" altLang="zh-CN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， </a:t>
            </a:r>
            <a:r>
              <a:rPr lang="zh-CN" altLang="en-US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30000">
                <a:solidFill>
                  <a:srgbClr val="0E4E1D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="1" baseline="30000">
                <a:solidFill>
                  <a:srgbClr val="0E4E1D"/>
                </a:solidFill>
              </a:rPr>
              <a:t>}</a:t>
            </a:r>
            <a:r>
              <a:rPr lang="en-US" altLang="zh-CN" sz="2400" b="1">
                <a:solidFill>
                  <a:srgbClr val="0E4E1D"/>
                </a:solidFill>
              </a:rPr>
              <a:t>         J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简单性</a:t>
            </a:r>
            <a:r>
              <a:rPr lang="zh-CN" altLang="en-US" sz="2000" b="1">
                <a:solidFill>
                  <a:srgbClr val="0E4E1D"/>
                </a:solidFill>
              </a:rPr>
              <a:t>：矩阵 </a:t>
            </a:r>
            <a:r>
              <a:rPr lang="en-US" altLang="zh-CN" sz="2000" b="1">
                <a:solidFill>
                  <a:srgbClr val="0E4E1D"/>
                </a:solidFill>
              </a:rPr>
              <a:t>J </a:t>
            </a:r>
            <a:r>
              <a:rPr lang="zh-CN" altLang="en-US" sz="2000" b="1">
                <a:solidFill>
                  <a:srgbClr val="0E4E1D"/>
                </a:solidFill>
              </a:rPr>
              <a:t>尽可能简单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通用性</a:t>
            </a:r>
            <a:r>
              <a:rPr lang="zh-CN" altLang="en-US" sz="2000" b="1">
                <a:solidFill>
                  <a:srgbClr val="0E4E1D"/>
                </a:solidFill>
              </a:rPr>
              <a:t>：矩阵 </a:t>
            </a:r>
            <a:r>
              <a:rPr lang="en-US" altLang="zh-CN" sz="2000" b="1">
                <a:solidFill>
                  <a:srgbClr val="0E4E1D"/>
                </a:solidFill>
              </a:rPr>
              <a:t>J </a:t>
            </a:r>
            <a:r>
              <a:rPr lang="zh-CN" altLang="en-US" sz="2000" b="1">
                <a:solidFill>
                  <a:srgbClr val="0E4E1D"/>
                </a:solidFill>
              </a:rPr>
              <a:t>的结构对任何变换可行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E4E1D"/>
                </a:solidFill>
              </a:rPr>
              <a:t>思想：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E4E1D"/>
                </a:solidFill>
              </a:rPr>
              <a:t> 首选 </a:t>
            </a:r>
            <a:r>
              <a:rPr lang="en-US" altLang="zh-CN" sz="2400" b="1">
                <a:solidFill>
                  <a:srgbClr val="0E4E1D"/>
                </a:solidFill>
              </a:rPr>
              <a:t>J </a:t>
            </a:r>
            <a:r>
              <a:rPr lang="zh-CN" altLang="en-US" sz="2400" b="1">
                <a:solidFill>
                  <a:srgbClr val="0E4E1D"/>
                </a:solidFill>
              </a:rPr>
              <a:t>为对角形  </a:t>
            </a:r>
            <a:r>
              <a:rPr lang="zh-CN" altLang="en-US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线性</a:t>
            </a:r>
            <a:r>
              <a:rPr lang="zh-CN" altLang="en-US" sz="2400" b="1">
                <a:solidFill>
                  <a:srgbClr val="0E4E1D"/>
                </a:solidFill>
              </a:rPr>
              <a:t>变换的对角化问题。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E4E1D"/>
                </a:solidFill>
              </a:rPr>
              <a:t> 建立 </a:t>
            </a:r>
            <a:r>
              <a:rPr lang="en-US" altLang="zh-CN" sz="2400" b="1">
                <a:solidFill>
                  <a:srgbClr val="0E4E1D"/>
                </a:solidFill>
              </a:rPr>
              <a:t>J </a:t>
            </a:r>
            <a:r>
              <a:rPr lang="zh-CN" altLang="en-US" sz="2400" b="1">
                <a:solidFill>
                  <a:srgbClr val="0E4E1D"/>
                </a:solidFill>
              </a:rPr>
              <a:t>一般的结构 </a:t>
            </a:r>
            <a:r>
              <a:rPr lang="zh-CN" altLang="en-US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Jordan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标准形理论。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Jordan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方法及其应用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E4E1D"/>
                </a:solidFill>
              </a:rPr>
              <a:t>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E4E1D"/>
                </a:solidFill>
              </a:rPr>
              <a:t> 矩阵的相似化简问题  </a:t>
            </a:r>
            <a:r>
              <a:rPr lang="zh-CN" altLang="en-US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>
                <a:solidFill>
                  <a:srgbClr val="0E4E1D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Jordan</a:t>
            </a:r>
            <a:r>
              <a:rPr lang="zh-CN" altLang="en-US" sz="2400" b="1">
                <a:solidFill>
                  <a:srgbClr val="0E4E1D"/>
                </a:solidFill>
                <a:sym typeface="Symbol" panose="05050102010706020507" pitchFamily="18" charset="2"/>
              </a:rPr>
              <a:t>化方法</a:t>
            </a:r>
            <a:endParaRPr lang="zh-CN" altLang="en-US" sz="2400" b="1">
              <a:solidFill>
                <a:srgbClr val="0E4E1D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E4E1D"/>
                </a:solidFill>
              </a:rPr>
              <a:t>重点：</a:t>
            </a: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A72030B0-58C6-E9D7-B902-7F268B8CA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057400"/>
            <a:ext cx="1828800" cy="0"/>
          </a:xfrm>
          <a:prstGeom prst="line">
            <a:avLst/>
          </a:prstGeom>
          <a:noFill/>
          <a:ln w="9525">
            <a:solidFill>
              <a:srgbClr val="E06B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5B295EA5-FD44-5C29-52EA-39092BB80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8750"/>
            <a:ext cx="64992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E06B1C"/>
                </a:solidFill>
              </a:rPr>
              <a:t>3 </a:t>
            </a:r>
            <a:r>
              <a:rPr lang="zh-CN" altLang="en-US" sz="2800" b="1">
                <a:solidFill>
                  <a:srgbClr val="E06B1C"/>
                </a:solidFill>
              </a:rPr>
              <a:t>矩阵多项式 </a:t>
            </a:r>
            <a:r>
              <a:rPr lang="en-US" altLang="zh-CN" sz="2800" b="1" i="1">
                <a:solidFill>
                  <a:srgbClr val="E06B1C"/>
                </a:solidFill>
              </a:rPr>
              <a:t>g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E06B1C"/>
                </a:solidFill>
              </a:rPr>
              <a:t>A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solidFill>
                  <a:srgbClr val="E06B1C"/>
                </a:solidFill>
              </a:rPr>
              <a:t> </a:t>
            </a:r>
            <a:r>
              <a:rPr lang="zh-CN" altLang="en-US" sz="2800" b="1">
                <a:solidFill>
                  <a:srgbClr val="E06B1C"/>
                </a:solidFill>
              </a:rPr>
              <a:t>的计算</a:t>
            </a:r>
            <a:endParaRPr lang="zh-CN" altLang="en-US" sz="2800" b="1">
              <a:solidFill>
                <a:srgbClr val="0E4E1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AB919443-FBC8-5C62-FA5B-331AA103F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" y="3505200"/>
          <a:ext cx="327501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927000" progId="Equation.DSMT4">
                  <p:embed/>
                </p:oleObj>
              </mc:Choice>
              <mc:Fallback>
                <p:oleObj name="Equation" r:id="rId2" imgW="160020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505200"/>
                        <a:ext cx="327501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E325088C-DF17-4AAD-4763-EAD95B0D1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3141663"/>
          <a:ext cx="399732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1422360" progId="Equation.DSMT4">
                  <p:embed/>
                </p:oleObj>
              </mc:Choice>
              <mc:Fallback>
                <p:oleObj name="Equation" r:id="rId4" imgW="2616120" imgH="1422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141663"/>
                        <a:ext cx="3997325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AutoShape 6">
            <a:extLst>
              <a:ext uri="{FF2B5EF4-FFF2-40B4-BE49-F238E27FC236}">
                <a16:creationId xmlns:a16="http://schemas.microsoft.com/office/drawing/2014/main" id="{2EEA01E8-68E1-673B-F6CC-6AF1B466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0"/>
            <a:ext cx="990600" cy="542925"/>
          </a:xfrm>
          <a:prstGeom prst="wedgeEllipseCallout">
            <a:avLst>
              <a:gd name="adj1" fmla="val 38620"/>
              <a:gd name="adj2" fmla="val -93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hlink"/>
                </a:solidFill>
              </a:rPr>
              <a:t>m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>
                <a:solidFill>
                  <a:schemeClr val="hlink"/>
                </a:solidFill>
              </a:rPr>
              <a:t>r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C8D3638C-1B80-BEDD-CE49-16DF2928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057900"/>
            <a:ext cx="7924800" cy="466725"/>
          </a:xfrm>
          <a:prstGeom prst="rect">
            <a:avLst/>
          </a:prstGeom>
          <a:solidFill>
            <a:srgbClr val="115B23"/>
          </a:solidFill>
          <a:ln w="9525">
            <a:solidFill>
              <a:srgbClr val="B7740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b="1" i="1">
                <a:solidFill>
                  <a:schemeClr val="bg1"/>
                </a:solidFill>
              </a:rPr>
              <a:t>g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en-US" altLang="zh-CN" b="1" i="1">
                <a:solidFill>
                  <a:schemeClr val="bg1"/>
                </a:solidFill>
              </a:rPr>
              <a:t>J</a:t>
            </a:r>
            <a:r>
              <a:rPr lang="en-US" altLang="zh-CN" b="1">
                <a:solidFill>
                  <a:schemeClr val="bg1"/>
                </a:solidFill>
              </a:rPr>
              <a:t>) </a:t>
            </a:r>
            <a:r>
              <a:rPr lang="zh-CN" altLang="en-US" b="1">
                <a:solidFill>
                  <a:schemeClr val="bg1"/>
                </a:solidFill>
              </a:rPr>
              <a:t>的结构特点： 由第一行的元素生成</a:t>
            </a:r>
          </a:p>
        </p:txBody>
      </p:sp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9948BA8E-0176-C2A9-2998-4EA355A86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8" y="1066800"/>
          <a:ext cx="390683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939600" progId="Equation.DSMT4">
                  <p:embed/>
                </p:oleObj>
              </mc:Choice>
              <mc:Fallback>
                <p:oleObj name="Equation" r:id="rId6" imgW="274320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066800"/>
                        <a:ext cx="3906837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F5B8F904-7AA6-3EC4-7518-4E41FE8D7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8063" y="636588"/>
          <a:ext cx="41941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69920" imgH="939600" progId="Equation.DSMT4">
                  <p:embed/>
                </p:oleObj>
              </mc:Choice>
              <mc:Fallback>
                <p:oleObj name="Equation" r:id="rId8" imgW="286992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636588"/>
                        <a:ext cx="41941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AutoShape 10">
            <a:extLst>
              <a:ext uri="{FF2B5EF4-FFF2-40B4-BE49-F238E27FC236}">
                <a16:creationId xmlns:a16="http://schemas.microsoft.com/office/drawing/2014/main" id="{1B15B768-5EA2-C82D-8EAF-90DF267C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739775"/>
            <a:ext cx="1371600" cy="457200"/>
          </a:xfrm>
          <a:prstGeom prst="wedgeRoundRectCallout">
            <a:avLst>
              <a:gd name="adj1" fmla="val -42014"/>
              <a:gd name="adj2" fmla="val 87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Jordan</a:t>
            </a:r>
            <a:r>
              <a:rPr lang="zh-CN" altLang="en-US" sz="2000" b="1">
                <a:solidFill>
                  <a:schemeClr val="hlink"/>
                </a:solidFill>
              </a:rPr>
              <a:t>块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DB3F9AA7-D0D7-9C2D-85EF-84589FD7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060575"/>
            <a:ext cx="609600" cy="76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DA16CB35-2B92-BF8D-8FCB-6A211FB0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572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181619C2-672C-F30B-025A-E4617D7E7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8750"/>
            <a:ext cx="54197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E06B1C"/>
                </a:solidFill>
              </a:rPr>
              <a:t>3 </a:t>
            </a:r>
            <a:r>
              <a:rPr lang="zh-CN" altLang="en-US" sz="2800" b="1">
                <a:solidFill>
                  <a:srgbClr val="E06B1C"/>
                </a:solidFill>
              </a:rPr>
              <a:t>矩阵多项式 </a:t>
            </a:r>
            <a:r>
              <a:rPr lang="en-US" altLang="zh-CN" sz="2800" b="1" i="1">
                <a:solidFill>
                  <a:srgbClr val="E06B1C"/>
                </a:solidFill>
              </a:rPr>
              <a:t>g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E06B1C"/>
                </a:solidFill>
              </a:rPr>
              <a:t>A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solidFill>
                  <a:srgbClr val="E06B1C"/>
                </a:solidFill>
              </a:rPr>
              <a:t> </a:t>
            </a:r>
            <a:r>
              <a:rPr lang="zh-CN" altLang="en-US" sz="2800" b="1">
                <a:solidFill>
                  <a:srgbClr val="E06B1C"/>
                </a:solidFill>
              </a:rPr>
              <a:t>的计算</a:t>
            </a:r>
            <a:endParaRPr lang="zh-CN" altLang="en-US" sz="2800" b="1">
              <a:solidFill>
                <a:srgbClr val="0E4E1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1660A07E-7609-8C4A-6A64-102E04DE5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15888"/>
          <a:ext cx="3725863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927000" progId="Equation.DSMT4">
                  <p:embed/>
                </p:oleObj>
              </mc:Choice>
              <mc:Fallback>
                <p:oleObj name="Equation" r:id="rId2" imgW="207000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5888"/>
                        <a:ext cx="3725863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0594070-F7B3-AAD3-1FF7-71732A51F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267065"/>
              </p:ext>
            </p:extLst>
          </p:nvPr>
        </p:nvGraphicFramePr>
        <p:xfrm>
          <a:off x="395536" y="2852936"/>
          <a:ext cx="7747670" cy="348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1473120" progId="Equation.DSMT4">
                  <p:embed/>
                </p:oleObj>
              </mc:Choice>
              <mc:Fallback>
                <p:oleObj name="Equation" r:id="rId4" imgW="3276360" imgH="1473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936"/>
                        <a:ext cx="7747670" cy="348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DCEF5F0-DB2F-3082-49A0-EF95B66C9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989138"/>
          <a:ext cx="56372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291960" progId="Equation.DSMT4">
                  <p:embed/>
                </p:oleObj>
              </mc:Choice>
              <mc:Fallback>
                <p:oleObj name="Equation" r:id="rId6" imgW="204444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89138"/>
                        <a:ext cx="56372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7AF6EA0-9B08-07B5-4305-0AC8485F9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836613"/>
          <a:ext cx="24161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6613"/>
                        <a:ext cx="24161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D2717EF4-076C-12C4-63EA-602FB9E11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8750"/>
            <a:ext cx="6138863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E06B1C"/>
                </a:solidFill>
              </a:rPr>
              <a:t>3 </a:t>
            </a:r>
            <a:r>
              <a:rPr lang="zh-CN" altLang="en-US" sz="2800" b="1">
                <a:solidFill>
                  <a:srgbClr val="E06B1C"/>
                </a:solidFill>
              </a:rPr>
              <a:t>矩阵多项式 </a:t>
            </a:r>
            <a:r>
              <a:rPr lang="en-US" altLang="zh-CN" sz="2800" b="1" i="1">
                <a:solidFill>
                  <a:srgbClr val="E06B1C"/>
                </a:solidFill>
              </a:rPr>
              <a:t>g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E06B1C"/>
                </a:solidFill>
              </a:rPr>
              <a:t>A</a:t>
            </a:r>
            <a:r>
              <a:rPr lang="en-US" altLang="zh-CN" sz="2800" b="1">
                <a:solidFill>
                  <a:srgbClr val="E06B1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solidFill>
                  <a:srgbClr val="E06B1C"/>
                </a:solidFill>
              </a:rPr>
              <a:t> </a:t>
            </a:r>
            <a:r>
              <a:rPr lang="zh-CN" altLang="en-US" sz="2800" b="1">
                <a:solidFill>
                  <a:srgbClr val="E06B1C"/>
                </a:solidFill>
              </a:rPr>
              <a:t>的计算</a:t>
            </a:r>
            <a:endParaRPr lang="zh-CN" altLang="en-US" sz="2800" b="1">
              <a:solidFill>
                <a:srgbClr val="0E4E1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F6D2C6E3-41B2-1E1F-B9D7-31D52490E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908050"/>
          <a:ext cx="31162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91960" progId="Equation.DSMT4">
                  <p:embed/>
                </p:oleObj>
              </mc:Choice>
              <mc:Fallback>
                <p:oleObj name="Equation" r:id="rId2" imgW="113004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908050"/>
                        <a:ext cx="311626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7E21C41-BCDA-66ED-E7B4-4262D5EF4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836613"/>
          <a:ext cx="32210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393480" progId="Equation.DSMT4">
                  <p:embed/>
                </p:oleObj>
              </mc:Choice>
              <mc:Fallback>
                <p:oleObj name="Equation" r:id="rId4" imgW="1168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836613"/>
                        <a:ext cx="322103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DED17215-271A-82EF-91EB-D06D02115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028825"/>
          <a:ext cx="352425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1714320" progId="Equation.DSMT4">
                  <p:embed/>
                </p:oleObj>
              </mc:Choice>
              <mc:Fallback>
                <p:oleObj name="Equation" r:id="rId6" imgW="1917360" imgH="1714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28825"/>
                        <a:ext cx="352425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BC282CC6-D6DF-7F7E-174F-3FB9A56D8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54275"/>
          <a:ext cx="4176713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1422360" progId="Equation.DSMT4">
                  <p:embed/>
                </p:oleObj>
              </mc:Choice>
              <mc:Fallback>
                <p:oleObj name="Equation" r:id="rId8" imgW="2616120" imgH="1422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54275"/>
                        <a:ext cx="4176713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184387CA-66C7-2197-0365-90F42C3A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7921625" cy="5410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CC8108"/>
                </a:solidFill>
              </a:rPr>
              <a:t>例题1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0E4E1D"/>
                </a:solidFill>
              </a:rPr>
              <a:t>设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E4E1D"/>
                </a:solidFill>
              </a:rPr>
              <a:t>对</a:t>
            </a:r>
            <a:r>
              <a:rPr lang="en-US" altLang="zh-CN" b="1">
                <a:solidFill>
                  <a:srgbClr val="0E4E1D"/>
                </a:solidFill>
              </a:rPr>
              <a:t>P44，</a:t>
            </a:r>
            <a:r>
              <a:rPr lang="zh-CN" altLang="en-US" b="1">
                <a:solidFill>
                  <a:srgbClr val="0E4E1D"/>
                </a:solidFill>
              </a:rPr>
              <a:t>例</a:t>
            </a:r>
            <a:r>
              <a:rPr lang="en-US" altLang="zh-CN" b="1">
                <a:solidFill>
                  <a:srgbClr val="0E4E1D"/>
                </a:solidFill>
              </a:rPr>
              <a:t>5</a:t>
            </a:r>
            <a:r>
              <a:rPr lang="zh-CN" altLang="en-US" b="1">
                <a:solidFill>
                  <a:srgbClr val="0E4E1D"/>
                </a:solidFill>
              </a:rPr>
              <a:t>中的矩阵</a:t>
            </a:r>
            <a:r>
              <a:rPr lang="en-US" altLang="zh-CN" b="1" i="1">
                <a:solidFill>
                  <a:srgbClr val="0E4E1D"/>
                </a:solidFill>
              </a:rPr>
              <a:t>A</a:t>
            </a:r>
            <a:r>
              <a:rPr lang="en-US" altLang="zh-CN" b="1">
                <a:solidFill>
                  <a:srgbClr val="0E4E1D"/>
                </a:solidFill>
              </a:rPr>
              <a:t>，</a:t>
            </a:r>
            <a:r>
              <a:rPr lang="zh-CN" altLang="en-US" b="1">
                <a:solidFill>
                  <a:srgbClr val="0E4E1D"/>
                </a:solidFill>
              </a:rPr>
              <a:t>计算</a:t>
            </a:r>
            <a:r>
              <a:rPr lang="en-US" altLang="zh-CN" b="1" i="1">
                <a:solidFill>
                  <a:srgbClr val="0E4E1D"/>
                </a:solidFill>
              </a:rPr>
              <a:t>g</a:t>
            </a:r>
            <a:r>
              <a:rPr lang="en-US" altLang="zh-CN" b="1">
                <a:solidFill>
                  <a:srgbClr val="0E4E1D"/>
                </a:solidFill>
              </a:rPr>
              <a:t>(</a:t>
            </a:r>
            <a:r>
              <a:rPr lang="en-US" altLang="zh-CN" b="1" i="1">
                <a:solidFill>
                  <a:srgbClr val="0E4E1D"/>
                </a:solidFill>
              </a:rPr>
              <a:t>A</a:t>
            </a:r>
            <a:r>
              <a:rPr lang="en-US" altLang="zh-CN" b="1">
                <a:solidFill>
                  <a:srgbClr val="0E4E1D"/>
                </a:solidFill>
              </a:rPr>
              <a:t>)。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E4E1D"/>
                </a:solidFill>
              </a:rPr>
              <a:t>解</a:t>
            </a:r>
          </a:p>
        </p:txBody>
      </p:sp>
      <p:graphicFrame>
        <p:nvGraphicFramePr>
          <p:cNvPr id="11266" name="Object 0">
            <a:extLst>
              <a:ext uri="{FF2B5EF4-FFF2-40B4-BE49-F238E27FC236}">
                <a16:creationId xmlns:a16="http://schemas.microsoft.com/office/drawing/2014/main" id="{9F620D9C-E173-9521-B9C2-E31B91648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381000"/>
          <a:ext cx="6261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228600" progId="Equation.DSMT4">
                  <p:embed/>
                </p:oleObj>
              </mc:Choice>
              <mc:Fallback>
                <p:oleObj name="Equation" r:id="rId2" imgW="147312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81000"/>
                        <a:ext cx="6261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">
            <a:extLst>
              <a:ext uri="{FF2B5EF4-FFF2-40B4-BE49-F238E27FC236}">
                <a16:creationId xmlns:a16="http://schemas.microsoft.com/office/drawing/2014/main" id="{BD917C27-ACC3-1F17-089A-BB9FDC380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1905000"/>
          <a:ext cx="56975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711000" progId="Equation.DSMT4">
                  <p:embed/>
                </p:oleObj>
              </mc:Choice>
              <mc:Fallback>
                <p:oleObj name="Equation" r:id="rId4" imgW="233676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905000"/>
                        <a:ext cx="56975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8FEDF9D4-3A32-FB4F-145A-F53F2C481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16338"/>
          <a:ext cx="82804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760" imgH="711000" progId="Equation.DSMT4">
                  <p:embed/>
                </p:oleObj>
              </mc:Choice>
              <mc:Fallback>
                <p:oleObj name="Equation" r:id="rId6" imgW="30477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828040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>
            <a:extLst>
              <a:ext uri="{FF2B5EF4-FFF2-40B4-BE49-F238E27FC236}">
                <a16:creationId xmlns:a16="http://schemas.microsoft.com/office/drawing/2014/main" id="{9778275A-D1C2-8A93-0212-0D97DAD7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58958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代入</a:t>
            </a:r>
            <a:r>
              <a:rPr lang="en-US" altLang="zh-CN" sz="3200" b="1"/>
              <a:t>P</a:t>
            </a:r>
            <a:r>
              <a:rPr lang="zh-CN" altLang="en-US" sz="3200" b="1"/>
              <a:t>可得所求。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A896B0C-5570-87C6-A505-FE2D9170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15900"/>
            <a:ext cx="7772400" cy="836613"/>
          </a:xfrm>
        </p:spPr>
        <p:txBody>
          <a:bodyPr/>
          <a:lstStyle/>
          <a:p>
            <a:pPr eaLnBrk="1" hangingPunct="1">
              <a:lnSpc>
                <a:spcPct val="65000"/>
              </a:lnSpc>
            </a:pPr>
            <a:r>
              <a:rPr lang="zh-CN" altLang="en-US" sz="3200" b="1">
                <a:solidFill>
                  <a:schemeClr val="hlink"/>
                </a:solidFill>
              </a:rPr>
              <a:t>二、矩阵的化零多项式</a:t>
            </a:r>
            <a:br>
              <a:rPr lang="zh-CN" altLang="en-US" sz="3200" b="1">
                <a:solidFill>
                  <a:schemeClr val="hlink"/>
                </a:solidFill>
              </a:rPr>
            </a:br>
            <a:r>
              <a:rPr lang="zh-CN" altLang="en-US" sz="3200" b="1">
                <a:solidFill>
                  <a:schemeClr val="hlink"/>
                </a:solidFill>
              </a:rPr>
              <a:t>      </a:t>
            </a:r>
            <a:r>
              <a:rPr lang="zh-CN" altLang="en-US" sz="2400" b="1">
                <a:solidFill>
                  <a:schemeClr val="hlink"/>
                </a:solidFill>
              </a:rPr>
              <a:t>(</a:t>
            </a:r>
            <a:r>
              <a:rPr lang="en-US" altLang="zh-CN" sz="2400" b="1">
                <a:solidFill>
                  <a:schemeClr val="hlink"/>
                </a:solidFill>
              </a:rPr>
              <a:t>Annihilating polynomials of Matrices)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73166A7-E203-18B4-7765-BD92E383D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01738"/>
            <a:ext cx="8640763" cy="5180012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>
                <a:solidFill>
                  <a:srgbClr val="CC8108"/>
                </a:solidFill>
              </a:rPr>
              <a:t>问题：</a:t>
            </a:r>
            <a:r>
              <a:rPr lang="zh-CN" altLang="en-US" sz="2800" b="1"/>
              <a:t>设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b="1" i="1" baseline="30000">
                <a:solidFill>
                  <a:srgbClr val="0B3B16"/>
                </a:solidFill>
              </a:rPr>
              <a:t>n</a:t>
            </a:r>
            <a:r>
              <a:rPr lang="en-US" altLang="zh-CN" sz="2800" b="1" baseline="30000">
                <a:solidFill>
                  <a:srgbClr val="0B3B16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="1" i="1" baseline="30000">
                <a:solidFill>
                  <a:srgbClr val="0B3B16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b="1" baseline="30000">
                <a:solidFill>
                  <a:srgbClr val="0B3B1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en-US" altLang="zh-CN" sz="2800" b="1" i="1">
                <a:solidFill>
                  <a:srgbClr val="0B3B16"/>
                </a:solidFill>
              </a:rPr>
              <a:t> 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 0，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问是否存在非零多项式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g()，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使得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= 0 ？</a:t>
            </a:r>
          </a:p>
          <a:p>
            <a:pPr marL="609600" indent="-609600"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化零多项式</a:t>
            </a:r>
            <a:r>
              <a:rPr lang="zh-CN" altLang="en-US" sz="2800" b="1">
                <a:solidFill>
                  <a:srgbClr val="0B3B16"/>
                </a:solidFill>
              </a:rPr>
              <a:t>（</a:t>
            </a:r>
            <a:r>
              <a:rPr lang="en-US" altLang="zh-CN" sz="2800" b="1" i="1">
                <a:solidFill>
                  <a:srgbClr val="0B3B16"/>
                </a:solidFill>
              </a:rPr>
              <a:t>P</a:t>
            </a:r>
            <a:r>
              <a:rPr lang="en-US" altLang="zh-CN" sz="2800" b="1" i="1">
                <a:solidFill>
                  <a:srgbClr val="0B3B16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i="1">
                <a:solidFill>
                  <a:srgbClr val="0B3B16"/>
                </a:solidFill>
              </a:rPr>
              <a:t>52</a:t>
            </a:r>
            <a:r>
              <a:rPr lang="zh-CN" altLang="en-US" sz="2800" b="1">
                <a:solidFill>
                  <a:srgbClr val="0B3B16"/>
                </a:solidFill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       如果 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 = 0，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则称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g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为矩阵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化零多项式。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       </a:t>
            </a:r>
            <a:r>
              <a:rPr lang="zh-CN" altLang="en-US" sz="2800" b="1">
                <a:solidFill>
                  <a:srgbClr val="E06B1C"/>
                </a:solidFill>
                <a:sym typeface="Symbol" panose="05050102010706020507" pitchFamily="18" charset="2"/>
              </a:rPr>
              <a:t>要点：</a:t>
            </a:r>
            <a:r>
              <a:rPr kumimoji="0" lang="zh-CN" altLang="en-US" sz="2800" b="1">
                <a:solidFill>
                  <a:srgbClr val="0B3B16"/>
                </a:solidFill>
              </a:rPr>
              <a:t>若</a:t>
            </a:r>
            <a:r>
              <a:rPr kumimoji="0"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有化零多项式，则有无穷多化零多项式；</a:t>
            </a:r>
            <a:r>
              <a:rPr kumimoji="0"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g(</a:t>
            </a:r>
            <a:r>
              <a:rPr kumimoji="0" lang="en-US" altLang="zh-CN" sz="2800" b="1">
                <a:solidFill>
                  <a:srgbClr val="0B3B16"/>
                </a:solidFill>
              </a:rPr>
              <a:t>A</a:t>
            </a:r>
            <a:r>
              <a:rPr kumimoji="0"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) = 0 </a:t>
            </a:r>
            <a:r>
              <a:rPr kumimoji="0"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的决定因素和存在性问题。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0000FF"/>
                </a:solidFill>
                <a:sym typeface="Symbol" panose="05050102010706020507" pitchFamily="18" charset="2"/>
              </a:rPr>
              <a:t>Cayley-Hamilton 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定理</a:t>
            </a:r>
            <a:r>
              <a:rPr lang="zh-CN" altLang="en-US" b="1">
                <a:solidFill>
                  <a:srgbClr val="0B3B16"/>
                </a:solidFill>
              </a:rPr>
              <a:t>（</a:t>
            </a:r>
            <a:r>
              <a:rPr lang="en-US" altLang="zh-CN" b="1" i="1">
                <a:solidFill>
                  <a:srgbClr val="0B3B16"/>
                </a:solidFill>
              </a:rPr>
              <a:t>P</a:t>
            </a:r>
            <a:r>
              <a:rPr lang="en-US" altLang="zh-CN" b="1" i="1">
                <a:solidFill>
                  <a:srgbClr val="0B3B16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>
                <a:solidFill>
                  <a:srgbClr val="0B3B16"/>
                </a:solidFill>
              </a:rPr>
              <a:t>52， </a:t>
            </a:r>
            <a:r>
              <a:rPr lang="zh-CN" altLang="en-US" b="1" i="1">
                <a:solidFill>
                  <a:srgbClr val="0B3B16"/>
                </a:solidFill>
              </a:rPr>
              <a:t>定理 2</a:t>
            </a:r>
            <a:r>
              <a:rPr lang="en-US" altLang="zh-CN" b="1" i="1">
                <a:solidFill>
                  <a:srgbClr val="0B3B16"/>
                </a:solidFill>
              </a:rPr>
              <a:t>.7</a:t>
            </a:r>
            <a:r>
              <a:rPr lang="zh-CN" altLang="en-US" b="1">
                <a:solidFill>
                  <a:srgbClr val="0B3B16"/>
                </a:solidFill>
              </a:rPr>
              <a:t>）</a:t>
            </a:r>
            <a:r>
              <a:rPr lang="zh-CN" altLang="en-US" b="1">
                <a:solidFill>
                  <a:srgbClr val="0B3B16"/>
                </a:solidFill>
                <a:sym typeface="Symbol" panose="05050102010706020507" pitchFamily="18" charset="2"/>
              </a:rPr>
              <a:t>： 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b="1">
                <a:solidFill>
                  <a:srgbClr val="0B3B16"/>
                </a:solidFill>
                <a:sym typeface="Symbol" panose="05050102010706020507" pitchFamily="18" charset="2"/>
              </a:rPr>
              <a:t>    设 </a:t>
            </a:r>
            <a:r>
              <a:rPr lang="en-US" altLang="zh-CN" b="1">
                <a:solidFill>
                  <a:srgbClr val="0B3B16"/>
                </a:solidFill>
              </a:rPr>
              <a:t>A</a:t>
            </a:r>
            <a:r>
              <a:rPr lang="zh-CN" altLang="en-US" b="1">
                <a:solidFill>
                  <a:srgbClr val="0B3B16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F</a:t>
            </a:r>
            <a:r>
              <a:rPr lang="en-US" altLang="zh-CN" b="1" i="1" baseline="30000">
                <a:solidFill>
                  <a:srgbClr val="0B3B16"/>
                </a:solidFill>
              </a:rPr>
              <a:t>n</a:t>
            </a:r>
            <a:r>
              <a:rPr lang="en-US" altLang="zh-CN" b="1" baseline="30000">
                <a:solidFill>
                  <a:srgbClr val="0B3B16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solidFill>
                  <a:srgbClr val="0B3B16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rgbClr val="0B3B16"/>
                </a:solidFill>
                <a:sym typeface="Symbol" panose="05050102010706020507" pitchFamily="18" charset="2"/>
              </a:rPr>
              <a:t>f</a:t>
            </a:r>
            <a:r>
              <a:rPr lang="en-US" altLang="zh-CN" i="1">
                <a:solidFill>
                  <a:srgbClr val="0B3B16"/>
                </a:solidFill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  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= det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I</a:t>
            </a:r>
            <a:r>
              <a:rPr lang="en-US" altLang="zh-CN" b="1">
                <a:solidFill>
                  <a:srgbClr val="0B3B1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>
                <a:solidFill>
                  <a:srgbClr val="0B3B16"/>
                </a:solidFill>
                <a:sym typeface="Symbol" panose="05050102010706020507" pitchFamily="18" charset="2"/>
              </a:rPr>
              <a:t>则</a:t>
            </a:r>
            <a:r>
              <a:rPr lang="zh-CN" altLang="en-US">
                <a:solidFill>
                  <a:srgbClr val="0B3B1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B3B16"/>
                </a:solidFill>
                <a:sym typeface="Symbol" panose="05050102010706020507" pitchFamily="18" charset="2"/>
              </a:rPr>
              <a:t>f 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B3B16"/>
                </a:solidFill>
              </a:rPr>
              <a:t>A</a:t>
            </a:r>
            <a:r>
              <a:rPr lang="zh-CN" altLang="en-US" b="1">
                <a:solidFill>
                  <a:srgbClr val="0B3B16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B3B16"/>
                </a:solidFill>
                <a:sym typeface="Symbol" panose="05050102010706020507" pitchFamily="18" charset="2"/>
              </a:rPr>
              <a:t>= 0。</a:t>
            </a:r>
            <a:endParaRPr lang="zh-CN" altLang="en-US" b="1">
              <a:solidFill>
                <a:srgbClr val="0B3B16"/>
              </a:solidFill>
              <a:sym typeface="Symbol" panose="05050102010706020507" pitchFamily="18" charset="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B3B16"/>
                </a:solidFill>
              </a:rPr>
              <a:t>证明：</a:t>
            </a:r>
            <a:r>
              <a:rPr lang="en-US" altLang="zh-CN" b="1">
                <a:solidFill>
                  <a:srgbClr val="0B3B16"/>
                </a:solidFill>
              </a:rPr>
              <a:t>Jordan</a:t>
            </a:r>
            <a:r>
              <a:rPr lang="zh-CN" altLang="en-US" b="1">
                <a:solidFill>
                  <a:srgbClr val="0B3B16"/>
                </a:solidFill>
              </a:rPr>
              <a:t>化方法推知，对任意</a:t>
            </a:r>
            <a:r>
              <a:rPr lang="en-US" altLang="zh-CN" b="1">
                <a:solidFill>
                  <a:srgbClr val="0B3B16"/>
                </a:solidFill>
              </a:rPr>
              <a:t>Jordan</a:t>
            </a:r>
            <a:r>
              <a:rPr lang="zh-CN" altLang="en-US" b="1">
                <a:solidFill>
                  <a:srgbClr val="0B3B16"/>
                </a:solidFill>
              </a:rPr>
              <a:t>块均有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B3B16"/>
                </a:solidFill>
              </a:rPr>
              <a:t>            f</a:t>
            </a:r>
            <a:r>
              <a:rPr lang="en-US" altLang="zh-CN" b="1">
                <a:solidFill>
                  <a:srgbClr val="0B3B16"/>
                </a:solidFill>
              </a:rPr>
              <a:t>(</a:t>
            </a:r>
            <a:r>
              <a:rPr lang="en-US" altLang="zh-CN" b="1" i="1">
                <a:solidFill>
                  <a:srgbClr val="0B3B16"/>
                </a:solidFill>
              </a:rPr>
              <a:t>J</a:t>
            </a:r>
            <a:r>
              <a:rPr lang="en-US" altLang="zh-CN" b="1" i="1" baseline="-25000">
                <a:solidFill>
                  <a:srgbClr val="0B3B16"/>
                </a:solidFill>
              </a:rPr>
              <a:t>i</a:t>
            </a:r>
            <a:r>
              <a:rPr lang="en-US" altLang="zh-CN" b="1">
                <a:solidFill>
                  <a:srgbClr val="0B3B16"/>
                </a:solidFill>
              </a:rPr>
              <a:t>) = 0</a:t>
            </a:r>
            <a:r>
              <a:rPr lang="zh-CN" altLang="en-US" b="1">
                <a:solidFill>
                  <a:srgbClr val="0B3B16"/>
                </a:solidFill>
              </a:rPr>
              <a:t>，从而有 </a:t>
            </a:r>
            <a:r>
              <a:rPr lang="en-US" altLang="zh-CN" b="1" i="1">
                <a:solidFill>
                  <a:srgbClr val="0B3B16"/>
                </a:solidFill>
              </a:rPr>
              <a:t>f</a:t>
            </a:r>
            <a:r>
              <a:rPr lang="en-US" altLang="zh-CN" b="1">
                <a:solidFill>
                  <a:srgbClr val="0B3B16"/>
                </a:solidFill>
              </a:rPr>
              <a:t>(A) = 0</a:t>
            </a:r>
            <a:r>
              <a:rPr lang="zh-CN" altLang="en-US" b="1">
                <a:solidFill>
                  <a:srgbClr val="0B3B16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CB5783F-65CC-2322-48C2-372F8892CB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15900"/>
            <a:ext cx="7772400" cy="836613"/>
          </a:xfrm>
        </p:spPr>
        <p:txBody>
          <a:bodyPr/>
          <a:lstStyle/>
          <a:p>
            <a:pPr eaLnBrk="1" hangingPunct="1">
              <a:lnSpc>
                <a:spcPct val="65000"/>
              </a:lnSpc>
            </a:pPr>
            <a:r>
              <a:rPr lang="zh-CN" altLang="en-US" sz="3200" b="1">
                <a:solidFill>
                  <a:schemeClr val="hlink"/>
                </a:solidFill>
              </a:rPr>
              <a:t>二、矩阵的化零多项式</a:t>
            </a:r>
            <a:br>
              <a:rPr lang="zh-CN" altLang="en-US" sz="3200" b="1">
                <a:solidFill>
                  <a:schemeClr val="hlink"/>
                </a:solidFill>
              </a:rPr>
            </a:br>
            <a:r>
              <a:rPr lang="zh-CN" altLang="en-US" sz="3200" b="1">
                <a:solidFill>
                  <a:schemeClr val="hlink"/>
                </a:solidFill>
              </a:rPr>
              <a:t>      </a:t>
            </a:r>
            <a:r>
              <a:rPr lang="zh-CN" altLang="en-US" sz="2400" b="1">
                <a:solidFill>
                  <a:schemeClr val="hlink"/>
                </a:solidFill>
              </a:rPr>
              <a:t>(</a:t>
            </a:r>
            <a:r>
              <a:rPr lang="en-US" altLang="zh-CN" sz="2400" b="1">
                <a:solidFill>
                  <a:schemeClr val="hlink"/>
                </a:solidFill>
              </a:rPr>
              <a:t>Annihilating polynomials of Matrices)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17FE03-F891-035F-2020-1C31B377DA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7275"/>
            <a:ext cx="8496300" cy="2732088"/>
          </a:xfrm>
        </p:spPr>
        <p:txBody>
          <a:bodyPr/>
          <a:lstStyle/>
          <a:p>
            <a:pPr marL="609600" indent="-609600" eaLnBrk="1" hangingPunct="1"/>
            <a:r>
              <a:rPr lang="en-US" altLang="zh-CN" b="1" i="1">
                <a:solidFill>
                  <a:srgbClr val="0B3B16"/>
                </a:solidFill>
                <a:sym typeface="Symbol" panose="05050102010706020507" pitchFamily="18" charset="2"/>
              </a:rPr>
              <a:t>Cayley </a:t>
            </a:r>
            <a:r>
              <a:rPr lang="zh-CN" altLang="en-US" b="1">
                <a:solidFill>
                  <a:srgbClr val="0B3B16"/>
                </a:solidFill>
                <a:sym typeface="Symbol" panose="05050102010706020507" pitchFamily="18" charset="2"/>
              </a:rPr>
              <a:t>定理的应用举例：</a:t>
            </a:r>
          </a:p>
          <a:p>
            <a:pPr marL="1371600" lvl="2" indent="-457200" eaLnBrk="1" hangingPunct="1">
              <a:buClr>
                <a:srgbClr val="B77407"/>
              </a:buClr>
              <a:buFont typeface="Wingdings" panose="05000000000000000000" pitchFamily="2" charset="2"/>
              <a:buChar char="§"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使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en-US" altLang="zh-CN" sz="2800" b="1" i="1" baseline="30000">
                <a:solidFill>
                  <a:srgbClr val="0B3B16"/>
                </a:solidFill>
              </a:rPr>
              <a:t>k</a:t>
            </a:r>
            <a:r>
              <a:rPr lang="en-US" altLang="zh-CN" sz="2800" b="1" baseline="30000">
                <a:solidFill>
                  <a:srgbClr val="0B3B16"/>
                </a:solidFill>
              </a:rPr>
              <a:t> 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800" b="1">
                <a:solidFill>
                  <a:srgbClr val="0B3B16"/>
                </a:solidFill>
              </a:rPr>
              <a:t> </a:t>
            </a:r>
            <a:r>
              <a:rPr lang="en-US" altLang="zh-CN" sz="2800" b="1" i="1">
                <a:solidFill>
                  <a:srgbClr val="0B3B16"/>
                </a:solidFill>
              </a:rPr>
              <a:t>k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B3B16"/>
                </a:solidFill>
              </a:rPr>
              <a:t>降阶至不超过</a:t>
            </a:r>
            <a:r>
              <a:rPr lang="en-US" altLang="zh-CN" sz="2800" b="1" i="1">
                <a:solidFill>
                  <a:srgbClr val="0B3B16"/>
                </a:solidFill>
              </a:rPr>
              <a:t>n</a:t>
            </a:r>
            <a:r>
              <a:rPr lang="en-US" altLang="zh-CN" sz="2800" b="1">
                <a:solidFill>
                  <a:srgbClr val="0B3B16"/>
                </a:solidFill>
              </a:rPr>
              <a:t>-1</a:t>
            </a:r>
            <a:r>
              <a:rPr lang="zh-CN" altLang="en-US" sz="2800" b="1">
                <a:solidFill>
                  <a:srgbClr val="0B3B16"/>
                </a:solidFill>
              </a:rPr>
              <a:t>次的多项式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zh-CN" altLang="en-US" sz="2800" b="1">
                <a:solidFill>
                  <a:srgbClr val="0B3B16"/>
                </a:solidFill>
              </a:rPr>
              <a:t>除法余项</a:t>
            </a:r>
            <a:r>
              <a:rPr lang="en-US" altLang="zh-CN" sz="2800" b="1">
                <a:solidFill>
                  <a:srgbClr val="0B3B16"/>
                </a:solidFill>
              </a:rPr>
              <a:t>)</a:t>
            </a:r>
            <a:r>
              <a:rPr lang="zh-CN" altLang="en-US" sz="2800" b="1">
                <a:solidFill>
                  <a:srgbClr val="0B3B16"/>
                </a:solidFill>
              </a:rPr>
              <a:t>。</a:t>
            </a:r>
          </a:p>
          <a:p>
            <a:pPr marL="1371600" lvl="2" indent="-457200" eaLnBrk="1" hangingPunct="1">
              <a:buClr>
                <a:srgbClr val="B77407"/>
              </a:buClr>
              <a:buFont typeface="Wingdings" panose="05000000000000000000" pitchFamily="2" charset="2"/>
              <a:buChar char="§"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由</a:t>
            </a:r>
            <a:r>
              <a:rPr lang="zh-CN" altLang="en-US" sz="2800" b="1" i="1">
                <a:solidFill>
                  <a:srgbClr val="0B3B1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(A) = 0, 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知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的逆矩阵可以用多项式表示。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B77407"/>
              </a:buClr>
              <a:buFont typeface="Wingdings" panose="05000000000000000000" pitchFamily="2" charset="2"/>
              <a:buChar char="§"/>
            </a:pP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对线性变换</a:t>
            </a:r>
            <a:r>
              <a:rPr lang="en-US" altLang="zh-CN" sz="2800" b="1" i="1">
                <a:solidFill>
                  <a:srgbClr val="0B3B16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solidFill>
                  <a:srgbClr val="0B3B16"/>
                </a:solidFill>
              </a:rPr>
              <a:t>f 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B3B16"/>
                </a:solidFill>
              </a:rPr>
              <a:t>T</a:t>
            </a:r>
            <a:r>
              <a:rPr lang="zh-CN" altLang="en-US" sz="2800" b="1">
                <a:solidFill>
                  <a:srgbClr val="0B3B16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rgbClr val="0B3B16"/>
                </a:solidFill>
              </a:rPr>
              <a:t>= 0，</a:t>
            </a:r>
            <a:r>
              <a:rPr lang="zh-CN" altLang="en-US" sz="2800" b="1">
                <a:solidFill>
                  <a:srgbClr val="0B3B16"/>
                </a:solidFill>
              </a:rPr>
              <a:t>即</a:t>
            </a:r>
            <a:r>
              <a:rPr lang="zh-CN" altLang="en-US" sz="2800" b="1" i="1">
                <a:solidFill>
                  <a:srgbClr val="0B3B16"/>
                </a:solidFill>
              </a:rPr>
              <a:t> </a:t>
            </a:r>
            <a:r>
              <a:rPr lang="en-US" altLang="zh-CN" sz="2800" b="1" i="1">
                <a:solidFill>
                  <a:srgbClr val="0B3B16"/>
                </a:solidFill>
              </a:rPr>
              <a:t>f 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en-US" altLang="zh-CN" sz="2800" b="1" i="1">
                <a:solidFill>
                  <a:srgbClr val="0B3B16"/>
                </a:solidFill>
              </a:rPr>
              <a:t>T</a:t>
            </a:r>
            <a:r>
              <a:rPr lang="en-US" altLang="zh-CN" sz="2800" b="1">
                <a:solidFill>
                  <a:srgbClr val="0B3B16"/>
                </a:solidFill>
              </a:rPr>
              <a:t>) </a:t>
            </a:r>
            <a:r>
              <a:rPr lang="zh-CN" altLang="en-US" sz="2800" b="1">
                <a:solidFill>
                  <a:srgbClr val="0B3B16"/>
                </a:solidFill>
              </a:rPr>
              <a:t>为零变换。</a:t>
            </a:r>
            <a:endParaRPr lang="en-US" altLang="zh-CN" sz="2800" b="1">
              <a:solidFill>
                <a:srgbClr val="0B3B16"/>
              </a:solidFill>
            </a:endParaRPr>
          </a:p>
        </p:txBody>
      </p:sp>
      <p:sp>
        <p:nvSpPr>
          <p:cNvPr id="26641" name="AutoShape 17">
            <a:extLst>
              <a:ext uri="{FF2B5EF4-FFF2-40B4-BE49-F238E27FC236}">
                <a16:creationId xmlns:a16="http://schemas.microsoft.com/office/drawing/2014/main" id="{08E9B2F1-9982-73B0-5F97-45879EE6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0"/>
            <a:ext cx="3455987" cy="536575"/>
          </a:xfrm>
          <a:prstGeom prst="wedgeRoundRectCallout">
            <a:avLst>
              <a:gd name="adj1" fmla="val 3194"/>
              <a:gd name="adj2" fmla="val 234616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Symbol" panose="05050102010706020507" pitchFamily="18" charset="2"/>
              </a:rPr>
              <a:t>g</a:t>
            </a:r>
            <a:r>
              <a:rPr lang="en-US" altLang="zh-CN" b="1">
                <a:sym typeface="Symbol" panose="05050102010706020507" pitchFamily="18" charset="2"/>
              </a:rPr>
              <a:t>() </a:t>
            </a:r>
            <a:r>
              <a:rPr lang="en-US" altLang="zh-CN" b="1" i="1">
                <a:sym typeface="Symbol" panose="05050102010706020507" pitchFamily="18" charset="2"/>
              </a:rPr>
              <a:t>= q</a:t>
            </a:r>
            <a:r>
              <a:rPr lang="en-US" altLang="zh-CN" b="1">
                <a:sym typeface="Symbol" panose="05050102010706020507" pitchFamily="18" charset="2"/>
              </a:rPr>
              <a:t>()</a:t>
            </a:r>
            <a:r>
              <a:rPr lang="en-US" altLang="zh-CN" b="1" i="1">
                <a:sym typeface="Symbol" panose="05050102010706020507" pitchFamily="18" charset="2"/>
              </a:rPr>
              <a:t>f</a:t>
            </a:r>
            <a:r>
              <a:rPr lang="en-US" altLang="zh-CN" b="1">
                <a:sym typeface="Symbol" panose="05050102010706020507" pitchFamily="18" charset="2"/>
              </a:rPr>
              <a:t>()+</a:t>
            </a:r>
            <a:r>
              <a:rPr lang="en-US" altLang="zh-CN" b="1" i="1">
                <a:sym typeface="Symbol" panose="05050102010706020507" pitchFamily="18" charset="2"/>
              </a:rPr>
              <a:t>r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)</a:t>
            </a:r>
            <a:endParaRPr lang="zh-CN" altLang="en-US" b="1"/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CEB87267-187C-A379-EE09-262A1D9A6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644900"/>
          <a:ext cx="667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41200" progId="Equation.DSMT4">
                  <p:embed/>
                </p:oleObj>
              </mc:Choice>
              <mc:Fallback>
                <p:oleObj name="Equation" r:id="rId2" imgW="24764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6670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4222E4F-88AC-995D-EB45-5905C4D61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21163"/>
          <a:ext cx="58499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241200" progId="Equation.DSMT4">
                  <p:embed/>
                </p:oleObj>
              </mc:Choice>
              <mc:Fallback>
                <p:oleObj name="Equation" r:id="rId4" imgW="21715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58499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B4ACF492-2D1E-8E39-F06B-BA99F7160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24889"/>
              </p:ext>
            </p:extLst>
          </p:nvPr>
        </p:nvGraphicFramePr>
        <p:xfrm>
          <a:off x="1166813" y="5373688"/>
          <a:ext cx="7048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431640" progId="Equation.DSMT4">
                  <p:embed/>
                </p:oleObj>
              </mc:Choice>
              <mc:Fallback>
                <p:oleObj name="Equation" r:id="rId6" imgW="26161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373688"/>
                        <a:ext cx="70485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5983210-CC67-3404-63B1-985ED1B3E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4797425"/>
          <a:ext cx="7424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55800" imgH="241200" progId="Equation.DSMT4">
                  <p:embed/>
                </p:oleObj>
              </mc:Choice>
              <mc:Fallback>
                <p:oleObj name="Equation" r:id="rId8" imgW="2755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797425"/>
                        <a:ext cx="74247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E3A3F9-2360-F4A5-35E0-4867BA52B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7772400" cy="50165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E06B1C"/>
                </a:solidFill>
              </a:rPr>
              <a:t>三、最小多项式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1BF4718-E92F-7AA5-D325-F5A83E871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7924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B3B16"/>
                </a:solidFill>
              </a:rPr>
              <a:t>1 </a:t>
            </a:r>
            <a:r>
              <a:rPr lang="zh-CN" altLang="en-US" sz="2800" b="1">
                <a:solidFill>
                  <a:srgbClr val="0B3B16"/>
                </a:solidFill>
              </a:rPr>
              <a:t>定义</a:t>
            </a:r>
            <a:r>
              <a:rPr lang="en-US" altLang="zh-CN" sz="2800" b="1">
                <a:solidFill>
                  <a:srgbClr val="0B3B16"/>
                </a:solidFill>
              </a:rPr>
              <a:t>(P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rgbClr val="0B3B16"/>
                </a:solidFill>
              </a:rPr>
              <a:t>54，</a:t>
            </a:r>
            <a:r>
              <a:rPr lang="zh-CN" altLang="en-US" sz="2800" b="1">
                <a:solidFill>
                  <a:srgbClr val="0B3B16"/>
                </a:solidFill>
              </a:rPr>
              <a:t>定义2</a:t>
            </a:r>
            <a:r>
              <a:rPr lang="en-US" altLang="zh-CN" sz="2800" b="1">
                <a:solidFill>
                  <a:srgbClr val="0B3B16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0B3B16"/>
                </a:solidFill>
              </a:rPr>
              <a:t>5</a:t>
            </a:r>
            <a:r>
              <a:rPr lang="en-US" altLang="zh-CN" sz="2800" b="1">
                <a:solidFill>
                  <a:srgbClr val="0B3B16"/>
                </a:solidFill>
              </a:rPr>
              <a:t>)</a:t>
            </a:r>
            <a:endParaRPr lang="zh-CN" altLang="en-US" sz="2800" b="1">
              <a:solidFill>
                <a:srgbClr val="0B3B16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B3B16"/>
                </a:solidFill>
              </a:rPr>
              <a:t> m</a:t>
            </a:r>
            <a:r>
              <a:rPr lang="en-US" altLang="zh-CN" sz="2400" b="1" baseline="-25000">
                <a:solidFill>
                  <a:srgbClr val="0B3B16"/>
                </a:solidFill>
              </a:rPr>
              <a:t>A</a:t>
            </a:r>
            <a:r>
              <a:rPr lang="en-US" altLang="zh-CN" sz="2400" b="1">
                <a:solidFill>
                  <a:srgbClr val="0B3B16"/>
                </a:solidFill>
              </a:rPr>
              <a:t>(</a:t>
            </a:r>
            <a:r>
              <a:rPr lang="en-US" altLang="zh-CN" sz="2400" b="1">
                <a:solidFill>
                  <a:srgbClr val="0B3B16"/>
                </a:solidFill>
                <a:sym typeface="Symbol" panose="05050102010706020507" pitchFamily="18" charset="2"/>
              </a:rPr>
              <a:t>) </a:t>
            </a:r>
            <a:r>
              <a:rPr lang="zh-CN" altLang="en-US" sz="2400" b="1">
                <a:solidFill>
                  <a:srgbClr val="0B3B16"/>
                </a:solidFill>
              </a:rPr>
              <a:t>是最小多项式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DADD31C1-E0E5-1170-7AC8-F07E3D25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936625"/>
            <a:ext cx="4876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0B3B16"/>
                </a:solidFill>
              </a:rPr>
              <a:t>m</a:t>
            </a:r>
            <a:r>
              <a:rPr lang="en-US" altLang="zh-CN" b="1" baseline="-25000" dirty="0">
                <a:solidFill>
                  <a:srgbClr val="0B3B16"/>
                </a:solidFill>
              </a:rPr>
              <a:t>A</a:t>
            </a:r>
            <a:r>
              <a:rPr lang="en-US" altLang="zh-CN" b="1" dirty="0">
                <a:solidFill>
                  <a:srgbClr val="0B3B16"/>
                </a:solidFill>
              </a:rPr>
              <a:t>(</a:t>
            </a:r>
            <a:r>
              <a:rPr lang="en-US" altLang="zh-CN" b="1" dirty="0">
                <a:solidFill>
                  <a:srgbClr val="0B3B16"/>
                </a:solidFill>
                <a:sym typeface="Symbol" panose="05050102010706020507" pitchFamily="18" charset="2"/>
              </a:rPr>
              <a:t>A)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0B3B16"/>
                </a:solidFill>
              </a:rPr>
              <a:t>= 0</a:t>
            </a:r>
          </a:p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B3B16"/>
                </a:solidFill>
              </a:rPr>
              <a:t> m</a:t>
            </a:r>
            <a:r>
              <a:rPr lang="en-US" altLang="zh-CN" b="1" baseline="-25000" dirty="0">
                <a:solidFill>
                  <a:srgbClr val="0B3B16"/>
                </a:solidFill>
              </a:rPr>
              <a:t>A</a:t>
            </a:r>
            <a:r>
              <a:rPr lang="en-US" altLang="zh-CN" b="1" dirty="0">
                <a:solidFill>
                  <a:srgbClr val="0B3B16"/>
                </a:solidFill>
              </a:rPr>
              <a:t>(</a:t>
            </a:r>
            <a:r>
              <a:rPr lang="en-US" altLang="zh-CN" b="1" dirty="0">
                <a:solidFill>
                  <a:srgbClr val="0B3B16"/>
                </a:solidFill>
                <a:sym typeface="Symbol" panose="05050102010706020507" pitchFamily="18" charset="2"/>
              </a:rPr>
              <a:t>) </a:t>
            </a:r>
            <a:r>
              <a:rPr lang="zh-CN" altLang="en-US" b="1" dirty="0">
                <a:solidFill>
                  <a:srgbClr val="0B3B16"/>
                </a:solidFill>
              </a:rPr>
              <a:t>在化零多项式中次数最低</a:t>
            </a:r>
          </a:p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B3B16"/>
                </a:solidFill>
              </a:rPr>
              <a:t> m</a:t>
            </a:r>
            <a:r>
              <a:rPr lang="en-US" altLang="zh-CN" b="1" baseline="-25000" dirty="0">
                <a:solidFill>
                  <a:srgbClr val="0B3B16"/>
                </a:solidFill>
              </a:rPr>
              <a:t>A</a:t>
            </a:r>
            <a:r>
              <a:rPr lang="en-US" altLang="zh-CN" b="1" dirty="0">
                <a:solidFill>
                  <a:srgbClr val="0B3B16"/>
                </a:solidFill>
              </a:rPr>
              <a:t>(</a:t>
            </a:r>
            <a:r>
              <a:rPr lang="en-US" altLang="zh-CN" b="1" dirty="0">
                <a:solidFill>
                  <a:srgbClr val="0B3B16"/>
                </a:solidFill>
                <a:sym typeface="Symbol" panose="05050102010706020507" pitchFamily="18" charset="2"/>
              </a:rPr>
              <a:t>) </a:t>
            </a:r>
            <a:r>
              <a:rPr lang="zh-CN" altLang="en-US" b="1" dirty="0">
                <a:solidFill>
                  <a:srgbClr val="0B3B16"/>
                </a:solidFill>
              </a:rPr>
              <a:t>最高次项系数是1</a:t>
            </a:r>
          </a:p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chemeClr val="tx2"/>
                </a:solidFill>
              </a:rPr>
              <a:t>m</a:t>
            </a:r>
            <a:r>
              <a:rPr lang="en-US" altLang="zh-CN" b="1" baseline="-25000" dirty="0">
                <a:solidFill>
                  <a:schemeClr val="tx2"/>
                </a:solidFill>
              </a:rPr>
              <a:t>A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dirty="0">
                <a:solidFill>
                  <a:schemeClr val="tx2"/>
                </a:solidFill>
                <a:sym typeface="Symbol" panose="05050102010706020507" pitchFamily="18" charset="2"/>
              </a:rPr>
              <a:t>) </a:t>
            </a:r>
            <a:r>
              <a:rPr lang="zh-CN" altLang="en-US" b="1" dirty="0">
                <a:solidFill>
                  <a:srgbClr val="0000FF"/>
                </a:solidFill>
              </a:rPr>
              <a:t>整除任何化零多项式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ADD69583-FB51-4FBE-DD38-747618755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8575"/>
            <a:ext cx="4211638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2  </a:t>
            </a:r>
            <a:r>
              <a:rPr lang="en-US" altLang="zh-CN" sz="2800" b="1" dirty="0">
                <a:solidFill>
                  <a:srgbClr val="0B3B16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0B3B16"/>
                </a:solidFill>
              </a:rPr>
              <a:t>A</a:t>
            </a:r>
            <a:r>
              <a:rPr lang="en-US" altLang="zh-CN" sz="2800" b="1" dirty="0">
                <a:solidFill>
                  <a:srgbClr val="0B3B16"/>
                </a:solidFill>
              </a:rPr>
              <a:t>(</a:t>
            </a:r>
            <a:r>
              <a:rPr lang="en-US" altLang="zh-CN" sz="2800" b="1" dirty="0">
                <a:solidFill>
                  <a:srgbClr val="0B3B16"/>
                </a:solidFill>
                <a:sym typeface="Symbol" panose="05050102010706020507" pitchFamily="18" charset="2"/>
              </a:rPr>
              <a:t>)</a:t>
            </a:r>
            <a:r>
              <a:rPr lang="zh-CN" altLang="en-US" sz="2800" b="1" dirty="0">
                <a:solidFill>
                  <a:srgbClr val="0B3B16"/>
                </a:solidFill>
              </a:rPr>
              <a:t>的结构：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B3B16"/>
                </a:solidFill>
              </a:rPr>
              <a:t>      设 </a:t>
            </a:r>
            <a:r>
              <a:rPr lang="en-US" altLang="zh-CN" sz="2800" b="1" i="1" dirty="0">
                <a:solidFill>
                  <a:srgbClr val="0B3B16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B3B1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0B3B16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0B3B16"/>
                </a:solidFill>
                <a:sym typeface="Symbol" panose="05050102010706020507" pitchFamily="18" charset="2"/>
              </a:rPr>
              <a:t>) =  I</a:t>
            </a:r>
            <a:r>
              <a:rPr lang="en-US" altLang="zh-CN" sz="2800" b="1" dirty="0">
                <a:solidFill>
                  <a:srgbClr val="0B3B1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b="1" dirty="0">
                <a:solidFill>
                  <a:srgbClr val="0B3B16"/>
                </a:solidFill>
                <a:sym typeface="Symbol" panose="05050102010706020507" pitchFamily="18" charset="2"/>
              </a:rPr>
              <a:t>A=</a:t>
            </a:r>
          </a:p>
        </p:txBody>
      </p:sp>
      <p:graphicFrame>
        <p:nvGraphicFramePr>
          <p:cNvPr id="54272" name="Object 0">
            <a:extLst>
              <a:ext uri="{FF2B5EF4-FFF2-40B4-BE49-F238E27FC236}">
                <a16:creationId xmlns:a16="http://schemas.microsoft.com/office/drawing/2014/main" id="{F7AA8D29-0D4E-D7EB-A2D0-2DD6538C4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25" y="3219450"/>
          <a:ext cx="4954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41200" progId="Equation.DSMT4">
                  <p:embed/>
                </p:oleObj>
              </mc:Choice>
              <mc:Fallback>
                <p:oleObj name="Equation" r:id="rId2" imgW="1866600" imgH="24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219450"/>
                        <a:ext cx="4954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334A725B-3689-317E-82F6-0880F2ED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57638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E06B1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E06B1C"/>
                </a:solidFill>
              </a:rPr>
              <a:t>定理2</a:t>
            </a:r>
            <a:r>
              <a:rPr lang="zh-CN" altLang="en-US" sz="2800" b="1" i="1" dirty="0">
                <a:solidFill>
                  <a:srgbClr val="E06B1C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E06B1C"/>
                </a:solidFill>
                <a:cs typeface="Times New Roman" panose="02020603050405020304" pitchFamily="18" charset="0"/>
              </a:rPr>
              <a:t>8  </a:t>
            </a:r>
            <a:r>
              <a:rPr lang="zh-CN" altLang="en-US" dirty="0"/>
              <a:t> </a:t>
            </a:r>
            <a:r>
              <a:rPr lang="en-US" altLang="zh-CN" sz="2800" b="1" dirty="0">
                <a:solidFill>
                  <a:srgbClr val="0B3B16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0B3B16"/>
                </a:solidFill>
              </a:rPr>
              <a:t>A</a:t>
            </a:r>
            <a:r>
              <a:rPr lang="en-US" altLang="zh-CN" sz="2800" b="1" dirty="0">
                <a:solidFill>
                  <a:srgbClr val="0B3B16"/>
                </a:solidFill>
              </a:rPr>
              <a:t>(</a:t>
            </a:r>
            <a:r>
              <a:rPr lang="en-US" altLang="zh-CN" sz="2800" b="1" dirty="0">
                <a:solidFill>
                  <a:srgbClr val="0B3B16"/>
                </a:solidFill>
                <a:sym typeface="Symbol" panose="05050102010706020507" pitchFamily="18" charset="2"/>
              </a:rPr>
              <a:t>) </a:t>
            </a:r>
            <a:r>
              <a:rPr lang="en-US" altLang="zh-CN" sz="2800" b="1" dirty="0">
                <a:solidFill>
                  <a:srgbClr val="0B3B16"/>
                </a:solidFill>
              </a:rPr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B3B16"/>
                </a:solidFill>
              </a:rPr>
              <a:t>                                        </a:t>
            </a:r>
          </a:p>
        </p:txBody>
      </p:sp>
      <p:graphicFrame>
        <p:nvGraphicFramePr>
          <p:cNvPr id="54273" name="Object 1">
            <a:extLst>
              <a:ext uri="{FF2B5EF4-FFF2-40B4-BE49-F238E27FC236}">
                <a16:creationId xmlns:a16="http://schemas.microsoft.com/office/drawing/2014/main" id="{A0188B96-5E20-1DBD-2BDF-44A7E6768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881438"/>
          <a:ext cx="4954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241200" progId="Equation.DSMT4">
                  <p:embed/>
                </p:oleObj>
              </mc:Choice>
              <mc:Fallback>
                <p:oleObj name="Equation" r:id="rId4" imgW="18666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81438"/>
                        <a:ext cx="4954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723E3C9B-B1A4-CB4B-A7E7-9BC325F47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3675" y="4491038"/>
          <a:ext cx="14160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28600" progId="Equation.DSMT4">
                  <p:embed/>
                </p:oleObj>
              </mc:Choice>
              <mc:Fallback>
                <p:oleObj name="Equation" r:id="rId6" imgW="5587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491038"/>
                        <a:ext cx="14160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>
            <a:extLst>
              <a:ext uri="{FF2B5EF4-FFF2-40B4-BE49-F238E27FC236}">
                <a16:creationId xmlns:a16="http://schemas.microsoft.com/office/drawing/2014/main" id="{EF3BD5B1-79C5-1B9B-256F-7653713B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5329238"/>
            <a:ext cx="8472487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E06B1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E06B1C"/>
                </a:solidFill>
              </a:rPr>
              <a:t>定理2</a:t>
            </a:r>
            <a:r>
              <a:rPr lang="zh-CN" altLang="en-US" sz="2800" b="1" i="1">
                <a:solidFill>
                  <a:srgbClr val="E06B1C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E06B1C"/>
                </a:solidFill>
                <a:cs typeface="Times New Roman" panose="02020603050405020304" pitchFamily="18" charset="0"/>
              </a:rPr>
              <a:t>9  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0B3B16"/>
                </a:solidFill>
              </a:rPr>
              <a:t>m</a:t>
            </a:r>
            <a:r>
              <a:rPr lang="en-US" altLang="zh-CN" sz="2800" b="1" baseline="-25000">
                <a:solidFill>
                  <a:srgbClr val="0B3B16"/>
                </a:solidFill>
              </a:rPr>
              <a:t>A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) </a:t>
            </a:r>
            <a:r>
              <a:rPr lang="en-US" altLang="zh-CN" sz="2800" b="1">
                <a:solidFill>
                  <a:srgbClr val="0B3B16"/>
                </a:solidFill>
              </a:rPr>
              <a:t>=</a:t>
            </a:r>
          </a:p>
          <a:p>
            <a:pPr eaLnBrk="1" hangingPunct="1">
              <a:spcBef>
                <a:spcPct val="50000"/>
              </a:spcBef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B3B16"/>
                </a:solidFill>
              </a:rPr>
              <a:t>                       </a:t>
            </a:r>
            <a:r>
              <a:rPr lang="zh-CN" altLang="en-US" sz="2800" b="1">
                <a:solidFill>
                  <a:srgbClr val="0B3B16"/>
                </a:solidFill>
              </a:rPr>
              <a:t>是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solidFill>
                  <a:srgbClr val="0B3B16"/>
                </a:solidFill>
                <a:sym typeface="Symbol" panose="05050102010706020507" pitchFamily="18" charset="2"/>
              </a:rPr>
              <a:t>i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对应的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Jordan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块的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指数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最高阶数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673F7927-F370-8FDD-ADCC-CFDD0CAA1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300663"/>
          <a:ext cx="5087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360" imgH="241200" progId="Equation.DSMT4">
                  <p:embed/>
                </p:oleObj>
              </mc:Choice>
              <mc:Fallback>
                <p:oleObj name="Equation" r:id="rId8" imgW="1917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300663"/>
                        <a:ext cx="50879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E2D8CA41-4521-A0BB-AFC6-87E75889F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5930900"/>
          <a:ext cx="395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5930900"/>
                        <a:ext cx="3952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AutoShape 17">
            <a:extLst>
              <a:ext uri="{FF2B5EF4-FFF2-40B4-BE49-F238E27FC236}">
                <a16:creationId xmlns:a16="http://schemas.microsoft.com/office/drawing/2014/main" id="{6CED8664-2E76-EEC4-A035-FC3042E1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567238"/>
            <a:ext cx="4343400" cy="609600"/>
          </a:xfrm>
          <a:prstGeom prst="wedgeRoundRectCallout">
            <a:avLst>
              <a:gd name="adj1" fmla="val 45431"/>
              <a:gd name="adj2" fmla="val -77606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Symbol" panose="05050102010706020507" pitchFamily="18" charset="2"/>
              </a:rPr>
              <a:t>f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()</a:t>
            </a:r>
            <a:r>
              <a:rPr lang="zh-CN" altLang="en-US" b="1">
                <a:sym typeface="Symbol" panose="05050102010706020507" pitchFamily="18" charset="2"/>
              </a:rPr>
              <a:t>与</a:t>
            </a:r>
            <a:r>
              <a:rPr lang="en-US" altLang="zh-CN" sz="2800" b="1"/>
              <a:t>m</a:t>
            </a:r>
            <a:r>
              <a:rPr lang="en-US" altLang="zh-CN" sz="2800" b="1" baseline="-25000"/>
              <a:t>A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)</a:t>
            </a:r>
            <a:r>
              <a:rPr lang="zh-CN" altLang="en-US" b="1"/>
              <a:t>谱相同</a:t>
            </a: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3961FB76-AA94-BD75-B79C-F8842EF58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31788"/>
            <a:ext cx="8512175" cy="4105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B3B16"/>
                </a:solidFill>
              </a:rPr>
              <a:t>  </a:t>
            </a:r>
            <a:r>
              <a:rPr lang="zh-CN" altLang="en-US" sz="3600" b="1" dirty="0">
                <a:solidFill>
                  <a:srgbClr val="0B3B16"/>
                </a:solidFill>
              </a:rPr>
              <a:t>3 线性变换有对角矩阵表示的条件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 dirty="0"/>
              <a:t>讨论线性变换的最小多项式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E06B1C"/>
                </a:solidFill>
              </a:rPr>
              <a:t>   定理2</a:t>
            </a:r>
            <a:r>
              <a:rPr lang="zh-CN" altLang="en-US" b="1" i="1" dirty="0">
                <a:solidFill>
                  <a:srgbClr val="E06B1C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E06B1C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E06B1C"/>
                </a:solidFill>
              </a:rPr>
              <a:t>：</a:t>
            </a:r>
            <a:r>
              <a:rPr lang="zh-CN" altLang="en-US" b="1" dirty="0"/>
              <a:t>线性变换</a:t>
            </a:r>
            <a:r>
              <a:rPr lang="en-US" altLang="zh-CN" b="1" dirty="0"/>
              <a:t>T</a:t>
            </a:r>
            <a:r>
              <a:rPr lang="zh-CN" altLang="en-US" b="1" dirty="0"/>
              <a:t>可以对角化的充要条件是</a:t>
            </a:r>
            <a:r>
              <a:rPr lang="en-US" altLang="zh-CN" b="1" dirty="0"/>
              <a:t>T</a:t>
            </a:r>
            <a:r>
              <a:rPr lang="zh-CN" altLang="en-US" b="1" dirty="0"/>
              <a:t>的最小多项式是</a:t>
            </a:r>
            <a:r>
              <a:rPr lang="zh-CN" altLang="en-US" b="1" dirty="0">
                <a:solidFill>
                  <a:srgbClr val="0000FF"/>
                </a:solidFill>
              </a:rPr>
              <a:t>一次因子的乘积</a:t>
            </a:r>
            <a:r>
              <a:rPr lang="zh-CN" altLang="en-US" b="1" dirty="0"/>
              <a:t>。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0000FF"/>
                </a:solidFill>
              </a:rPr>
              <a:t>推论：</a:t>
            </a:r>
            <a:r>
              <a:rPr lang="zh-CN" altLang="en-US" b="1" dirty="0"/>
              <a:t>若</a:t>
            </a:r>
            <a:r>
              <a:rPr lang="en-US" altLang="zh-CN" b="1" dirty="0"/>
              <a:t>A</a:t>
            </a:r>
            <a:r>
              <a:rPr lang="zh-CN" altLang="en-US" b="1" dirty="0"/>
              <a:t>有一个化零多项式由一次因子构成，则</a:t>
            </a:r>
            <a:r>
              <a:rPr lang="en-US" altLang="zh-CN" b="1" dirty="0"/>
              <a:t>A</a:t>
            </a:r>
            <a:r>
              <a:rPr lang="zh-CN" altLang="en-US" b="1" dirty="0"/>
              <a:t>可对角化。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b="1" dirty="0">
                <a:solidFill>
                  <a:srgbClr val="E06B1C"/>
                </a:solidFill>
              </a:rPr>
              <a:t>例题</a:t>
            </a:r>
            <a:r>
              <a:rPr lang="en-US" altLang="zh-CN" b="1" dirty="0">
                <a:solidFill>
                  <a:srgbClr val="E06B1C"/>
                </a:solidFill>
              </a:rPr>
              <a:t>1</a:t>
            </a:r>
            <a:r>
              <a:rPr lang="en-US" altLang="zh-CN" b="1" dirty="0">
                <a:solidFill>
                  <a:srgbClr val="0B3B16"/>
                </a:solidFill>
              </a:rPr>
              <a:t>  </a:t>
            </a:r>
            <a:r>
              <a:rPr lang="zh-CN" altLang="en-US" b="1" dirty="0">
                <a:solidFill>
                  <a:srgbClr val="0B3B16"/>
                </a:solidFill>
              </a:rPr>
              <a:t>设</a:t>
            </a:r>
            <a:r>
              <a:rPr lang="en-US" altLang="zh-CN" b="1" dirty="0">
                <a:solidFill>
                  <a:srgbClr val="0B3B16"/>
                </a:solidFill>
              </a:rPr>
              <a:t>A</a:t>
            </a:r>
            <a:r>
              <a:rPr lang="en-US" altLang="zh-CN" b="1" dirty="0">
                <a:solidFill>
                  <a:srgbClr val="0B3B16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B3B16"/>
                </a:solidFill>
              </a:rPr>
              <a:t> </a:t>
            </a:r>
            <a:r>
              <a:rPr lang="en-US" altLang="zh-CN" b="1" i="1" dirty="0">
                <a:solidFill>
                  <a:srgbClr val="0B3B16"/>
                </a:solidFill>
                <a:sym typeface="Symbol" panose="05050102010706020507" pitchFamily="18" charset="2"/>
              </a:rPr>
              <a:t>R</a:t>
            </a:r>
            <a:r>
              <a:rPr lang="en-US" altLang="zh-CN" b="1" baseline="30000" dirty="0">
                <a:solidFill>
                  <a:srgbClr val="0B3B16"/>
                </a:solidFill>
              </a:rPr>
              <a:t>4</a:t>
            </a:r>
            <a:r>
              <a:rPr lang="en-US" altLang="zh-CN" b="1" baseline="30000" dirty="0">
                <a:solidFill>
                  <a:srgbClr val="0B3B16"/>
                </a:solidFill>
                <a:cs typeface="Times New Roman" panose="02020603050405020304" pitchFamily="18" charset="0"/>
              </a:rPr>
              <a:t>×4 </a:t>
            </a:r>
            <a:r>
              <a:rPr lang="en-US" altLang="zh-CN" b="1" dirty="0">
                <a:solidFill>
                  <a:srgbClr val="0B3B16"/>
                </a:solidFill>
              </a:rPr>
              <a:t>，m</a:t>
            </a:r>
            <a:r>
              <a:rPr lang="en-US" altLang="zh-CN" b="1" baseline="-25000" dirty="0">
                <a:solidFill>
                  <a:srgbClr val="0B3B16"/>
                </a:solidFill>
              </a:rPr>
              <a:t>A</a:t>
            </a:r>
            <a:r>
              <a:rPr lang="en-US" altLang="zh-CN" b="1" dirty="0">
                <a:solidFill>
                  <a:srgbClr val="0B3B16"/>
                </a:solidFill>
              </a:rPr>
              <a:t>(</a:t>
            </a:r>
            <a:r>
              <a:rPr lang="en-US" altLang="zh-CN" b="1" dirty="0">
                <a:sym typeface="Symbol" panose="05050102010706020507" pitchFamily="18" charset="2"/>
              </a:rPr>
              <a:t></a:t>
            </a:r>
            <a:r>
              <a:rPr lang="en-US" altLang="zh-CN" b="1" dirty="0">
                <a:solidFill>
                  <a:srgbClr val="0B3B16"/>
                </a:solidFill>
                <a:sym typeface="Symbol" panose="05050102010706020507" pitchFamily="18" charset="2"/>
              </a:rPr>
              <a:t>) </a:t>
            </a:r>
            <a:r>
              <a:rPr lang="zh-CN" altLang="en-US" b="1" dirty="0">
                <a:solidFill>
                  <a:srgbClr val="0B3B16"/>
                </a:solidFill>
              </a:rPr>
              <a:t>=</a:t>
            </a:r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583738B0-FE66-B486-F826-A9FF2A8F6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7525" y="3613150"/>
          <a:ext cx="23590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DSMT4">
                  <p:embed/>
                </p:oleObj>
              </mc:Choice>
              <mc:Fallback>
                <p:oleObj name="Equation" r:id="rId2" imgW="88884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3613150"/>
                        <a:ext cx="23590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>
            <a:extLst>
              <a:ext uri="{FF2B5EF4-FFF2-40B4-BE49-F238E27FC236}">
                <a16:creationId xmlns:a16="http://schemas.microsoft.com/office/drawing/2014/main" id="{A93462E1-03D2-63CF-B901-D7BE65A0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05288"/>
            <a:ext cx="5795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B3B16"/>
                </a:solidFill>
              </a:rPr>
              <a:t>求矩阵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的所有可能的</a:t>
            </a:r>
            <a:r>
              <a:rPr lang="en-US" altLang="zh-CN" sz="2800" b="1">
                <a:solidFill>
                  <a:srgbClr val="0B3B16"/>
                </a:solidFill>
              </a:rPr>
              <a:t>Jordan</a:t>
            </a:r>
            <a:r>
              <a:rPr lang="zh-CN" altLang="en-US" sz="2800" b="1">
                <a:solidFill>
                  <a:srgbClr val="0B3B16"/>
                </a:solidFill>
              </a:rPr>
              <a:t>矩阵。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2DCBC8A-9195-AB25-4C17-71485EDC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724400"/>
            <a:ext cx="87360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6B1C"/>
                </a:solidFill>
              </a:rPr>
              <a:t>例题</a:t>
            </a:r>
            <a:r>
              <a:rPr lang="en-US" altLang="zh-CN" sz="2800" b="1">
                <a:solidFill>
                  <a:srgbClr val="E06B1C"/>
                </a:solidFill>
              </a:rPr>
              <a:t>2</a:t>
            </a:r>
            <a:r>
              <a:rPr lang="en-US" altLang="zh-CN" sz="2800" b="1">
                <a:solidFill>
                  <a:srgbClr val="0B3B16"/>
                </a:solidFill>
              </a:rPr>
              <a:t> </a:t>
            </a:r>
            <a:r>
              <a:rPr lang="zh-CN" altLang="en-US" sz="2800" b="1">
                <a:solidFill>
                  <a:srgbClr val="0B3B16"/>
                </a:solidFill>
              </a:rPr>
              <a:t>设</a:t>
            </a:r>
          </a:p>
          <a:p>
            <a:pPr eaLnBrk="1" hangingPunct="1"/>
            <a:r>
              <a:rPr lang="zh-CN" altLang="en-US" sz="2800" b="1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800" b="1">
                <a:solidFill>
                  <a:srgbClr val="0B3B16"/>
                </a:solidFill>
              </a:rPr>
              <a:t>是矩阵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的化零多项式，证明：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相似于对角矩阵。</a:t>
            </a:r>
          </a:p>
        </p:txBody>
      </p:sp>
      <p:graphicFrame>
        <p:nvGraphicFramePr>
          <p:cNvPr id="55297" name="Object 1">
            <a:extLst>
              <a:ext uri="{FF2B5EF4-FFF2-40B4-BE49-F238E27FC236}">
                <a16:creationId xmlns:a16="http://schemas.microsoft.com/office/drawing/2014/main" id="{6D469097-D81F-E850-4AC5-8422ACB98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724400"/>
          <a:ext cx="4483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203040" progId="Equation.DSMT4">
                  <p:embed/>
                </p:oleObj>
              </mc:Choice>
              <mc:Fallback>
                <p:oleObj name="Equation" r:id="rId4" imgW="168876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4483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614A7CF7-79C8-5860-F44B-5504598F3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164013"/>
          <a:ext cx="21732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15640" progId="Equation.DSMT4">
                  <p:embed/>
                </p:oleObj>
              </mc:Choice>
              <mc:Fallback>
                <p:oleObj name="Equation" r:id="rId6" imgW="8380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164013"/>
                        <a:ext cx="21732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>
            <a:extLst>
              <a:ext uri="{FF2B5EF4-FFF2-40B4-BE49-F238E27FC236}">
                <a16:creationId xmlns:a16="http://schemas.microsoft.com/office/drawing/2014/main" id="{8BBF02E8-EB12-0762-CBE3-0620FA94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842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B3B16"/>
                </a:solidFill>
              </a:rPr>
              <a:t>因</a:t>
            </a:r>
            <a:r>
              <a:rPr lang="en-US" altLang="zh-CN" sz="2800" b="1">
                <a:solidFill>
                  <a:srgbClr val="0B3B16"/>
                </a:solidFill>
              </a:rPr>
              <a:t>m</a:t>
            </a:r>
            <a:r>
              <a:rPr lang="en-US" altLang="zh-CN" sz="2800" b="1" baseline="-25000">
                <a:solidFill>
                  <a:srgbClr val="0B3B16"/>
                </a:solidFill>
              </a:rPr>
              <a:t>A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)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整除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)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，故</a:t>
            </a:r>
            <a:r>
              <a:rPr lang="en-US" altLang="zh-CN" sz="2800" b="1">
                <a:solidFill>
                  <a:srgbClr val="0B3B16"/>
                </a:solidFill>
              </a:rPr>
              <a:t>m</a:t>
            </a:r>
            <a:r>
              <a:rPr lang="en-US" altLang="zh-CN" sz="2800" b="1" baseline="-25000">
                <a:solidFill>
                  <a:srgbClr val="0B3B16"/>
                </a:solidFill>
              </a:rPr>
              <a:t>A</a:t>
            </a:r>
            <a:r>
              <a:rPr lang="en-US" altLang="zh-CN" sz="2800" b="1">
                <a:solidFill>
                  <a:srgbClr val="0B3B16"/>
                </a:solidFill>
              </a:rPr>
              <a:t>(</a:t>
            </a:r>
            <a:r>
              <a:rPr lang="en-US" altLang="zh-CN" sz="2800" b="1">
                <a:solidFill>
                  <a:srgbClr val="0B3B16"/>
                </a:solidFill>
                <a:sym typeface="Symbol" panose="05050102010706020507" pitchFamily="18" charset="2"/>
              </a:rPr>
              <a:t>)</a:t>
            </a:r>
            <a:r>
              <a:rPr lang="zh-CN" altLang="en-US" sz="2800" b="1">
                <a:solidFill>
                  <a:srgbClr val="0B3B16"/>
                </a:solidFill>
                <a:sym typeface="Symbol" panose="05050102010706020507" pitchFamily="18" charset="2"/>
              </a:rPr>
              <a:t>的因子均为一次！得证。</a:t>
            </a:r>
          </a:p>
        </p:txBody>
      </p:sp>
      <p:sp>
        <p:nvSpPr>
          <p:cNvPr id="26641" name="AutoShape 17">
            <a:extLst>
              <a:ext uri="{FF2B5EF4-FFF2-40B4-BE49-F238E27FC236}">
                <a16:creationId xmlns:a16="http://schemas.microsoft.com/office/drawing/2014/main" id="{D2DF5589-7D98-1906-2CA8-33D05131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141663"/>
            <a:ext cx="3455988" cy="536575"/>
          </a:xfrm>
          <a:prstGeom prst="wedgeRoundRectCallout">
            <a:avLst>
              <a:gd name="adj1" fmla="val -118028"/>
              <a:gd name="adj2" fmla="val 63611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i="1">
                <a:sym typeface="Symbol" panose="05050102010706020507" pitchFamily="18" charset="2"/>
              </a:rPr>
              <a:t>不可对角化！</a:t>
            </a:r>
            <a:endParaRPr lang="zh-C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4182F02E-3E55-8A13-F6E1-ADAC540F7E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12175" cy="2663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B3B16"/>
                </a:solidFill>
              </a:rPr>
              <a:t>  </a:t>
            </a:r>
            <a:r>
              <a:rPr lang="zh-CN" altLang="en-US" sz="3600" b="1">
                <a:solidFill>
                  <a:srgbClr val="0B3B16"/>
                </a:solidFill>
              </a:rPr>
              <a:t>3 线性变换有对角矩阵表示的条件</a:t>
            </a:r>
          </a:p>
          <a:p>
            <a:pPr eaLnBrk="1" hangingPunct="1"/>
            <a:r>
              <a:rPr lang="zh-CN" altLang="en-US" sz="3600" b="1"/>
              <a:t>讨论线性变换的最小多项式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E06B1C"/>
                </a:solidFill>
              </a:rPr>
              <a:t>例题</a:t>
            </a:r>
            <a:r>
              <a:rPr lang="en-US" altLang="zh-CN" b="1">
                <a:solidFill>
                  <a:srgbClr val="E06B1C"/>
                </a:solidFill>
              </a:rPr>
              <a:t>3</a:t>
            </a:r>
            <a:r>
              <a:rPr lang="en-US" altLang="zh-CN" b="1">
                <a:solidFill>
                  <a:srgbClr val="0B3B16"/>
                </a:solidFill>
              </a:rPr>
              <a:t> </a:t>
            </a:r>
            <a:r>
              <a:rPr lang="zh-CN" altLang="en-US" b="1">
                <a:solidFill>
                  <a:srgbClr val="0B3B16"/>
                </a:solidFill>
              </a:rPr>
              <a:t>（</a:t>
            </a:r>
            <a:r>
              <a:rPr lang="en-US" altLang="zh-CN" b="1"/>
              <a:t>P</a:t>
            </a:r>
            <a:r>
              <a:rPr lang="en-US" altLang="zh-CN" b="1">
                <a:cs typeface="Times New Roman" panose="02020603050405020304" pitchFamily="18" charset="0"/>
              </a:rPr>
              <a:t>.56</a:t>
            </a:r>
            <a:r>
              <a:rPr lang="en-US" altLang="zh-CN" b="1"/>
              <a:t>，</a:t>
            </a:r>
            <a:r>
              <a:rPr lang="zh-CN" altLang="en-US" b="1"/>
              <a:t>例</a:t>
            </a:r>
            <a:r>
              <a:rPr lang="en-US" altLang="zh-CN" b="1"/>
              <a:t>10）</a:t>
            </a:r>
            <a:r>
              <a:rPr lang="zh-CN" altLang="en-US" b="1"/>
              <a:t>求</a:t>
            </a:r>
            <a:r>
              <a:rPr lang="en-US" altLang="zh-CN" b="1"/>
              <a:t>m</a:t>
            </a:r>
            <a:r>
              <a:rPr lang="en-US" altLang="zh-CN" b="1" baseline="-25000"/>
              <a:t>A</a:t>
            </a:r>
            <a:r>
              <a:rPr lang="en-US" altLang="zh-CN" b="1"/>
              <a:t>(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/>
              <a:t>  解</a:t>
            </a:r>
          </a:p>
          <a:p>
            <a:pPr eaLnBrk="1" hangingPunct="1">
              <a:buFontTx/>
              <a:buNone/>
            </a:pPr>
            <a:endParaRPr lang="zh-CN" altLang="en-US"/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75F8BBF5-F099-ECF4-EE40-D085F263F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2176463"/>
          <a:ext cx="51228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53800" progId="Equation.DSMT4">
                  <p:embed/>
                </p:oleObj>
              </mc:Choice>
              <mc:Fallback>
                <p:oleObj name="Equation" r:id="rId2" imgW="193032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176463"/>
                        <a:ext cx="51228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55F289C4-6082-9F38-7665-768DC3644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49550"/>
          <a:ext cx="7077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228600" progId="Equation.DSMT4">
                  <p:embed/>
                </p:oleObj>
              </mc:Choice>
              <mc:Fallback>
                <p:oleObj name="Equation" r:id="rId4" imgW="266688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49550"/>
                        <a:ext cx="70770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F30A640F-58AE-2198-7C69-6B2B1942F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3357563"/>
          <a:ext cx="7515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228600" progId="Equation.DSMT4">
                  <p:embed/>
                </p:oleObj>
              </mc:Choice>
              <mc:Fallback>
                <p:oleObj name="Equation" r:id="rId6" imgW="283176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357563"/>
                        <a:ext cx="75152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>
            <a:extLst>
              <a:ext uri="{FF2B5EF4-FFF2-40B4-BE49-F238E27FC236}">
                <a16:creationId xmlns:a16="http://schemas.microsoft.com/office/drawing/2014/main" id="{63865944-D976-0645-D84D-92769485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79930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E06B1C"/>
                </a:solidFill>
                <a:cs typeface="Times New Roman" panose="02020603050405020304" pitchFamily="18" charset="0"/>
              </a:rPr>
              <a:t>例题</a:t>
            </a:r>
            <a:r>
              <a:rPr lang="en-US" altLang="zh-CN" sz="3200" b="1">
                <a:solidFill>
                  <a:srgbClr val="E06B1C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3200" b="1"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cs typeface="Times New Roman" panose="02020603050405020304" pitchFamily="18" charset="0"/>
              </a:rPr>
              <a:t>（</a:t>
            </a:r>
            <a:r>
              <a:rPr lang="en-US" altLang="zh-CN" sz="3200" b="1">
                <a:cs typeface="Times New Roman" panose="02020603050405020304" pitchFamily="18" charset="0"/>
              </a:rPr>
              <a:t>P.56，</a:t>
            </a:r>
            <a:r>
              <a:rPr lang="zh-CN" altLang="en-US" sz="3200" b="1"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cs typeface="Times New Roman" panose="02020603050405020304" pitchFamily="18" charset="0"/>
              </a:rPr>
              <a:t>11）</a:t>
            </a:r>
            <a:r>
              <a:rPr lang="zh-CN" altLang="en-US" sz="3200" b="1">
                <a:cs typeface="Times New Roman" panose="02020603050405020304" pitchFamily="18" charset="0"/>
              </a:rPr>
              <a:t>求</a:t>
            </a:r>
            <a:r>
              <a:rPr lang="en-US" altLang="zh-CN" sz="3200" b="1">
                <a:cs typeface="Times New Roman" panose="02020603050405020304" pitchFamily="18" charset="0"/>
              </a:rPr>
              <a:t>m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cs typeface="Times New Roman" panose="02020603050405020304" pitchFamily="18" charset="0"/>
              </a:rPr>
              <a:t>(</a:t>
            </a:r>
            <a:r>
              <a:rPr lang="en-US" altLang="zh-CN" sz="3200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3200" b="1">
                <a:cs typeface="Times New Roman" panose="02020603050405020304" pitchFamily="18" charset="0"/>
              </a:rPr>
              <a:t>  解</a:t>
            </a: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5DF4DB49-F53F-82D7-7409-43D4AA027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25" y="4652963"/>
          <a:ext cx="49196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253800" progId="Equation.DSMT4">
                  <p:embed/>
                </p:oleObj>
              </mc:Choice>
              <mc:Fallback>
                <p:oleObj name="Equation" r:id="rId8" imgW="185400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652963"/>
                        <a:ext cx="49196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2EF06465-1229-9817-1038-A1A9787A0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3841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03040" progId="Equation.DSMT4">
                  <p:embed/>
                </p:oleObj>
              </mc:Choice>
              <mc:Fallback>
                <p:oleObj name="Equation" r:id="rId10" imgW="144756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3841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8F19FDA6-73EA-A8C5-5FFD-383AF906E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229225"/>
          <a:ext cx="15509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228600" progId="Equation.DSMT4">
                  <p:embed/>
                </p:oleObj>
              </mc:Choice>
              <mc:Fallback>
                <p:oleObj name="Equation" r:id="rId12" imgW="58392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29225"/>
                        <a:ext cx="15509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0">
            <a:extLst>
              <a:ext uri="{FF2B5EF4-FFF2-40B4-BE49-F238E27FC236}">
                <a16:creationId xmlns:a16="http://schemas.microsoft.com/office/drawing/2014/main" id="{0E015557-1A31-ACEB-C20A-4DBD25935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805488"/>
          <a:ext cx="52562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81080" imgH="228600" progId="Equation.DSMT4">
                  <p:embed/>
                </p:oleObj>
              </mc:Choice>
              <mc:Fallback>
                <p:oleObj name="Equation" r:id="rId14" imgW="198108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52562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AutoShape 17">
            <a:extLst>
              <a:ext uri="{FF2B5EF4-FFF2-40B4-BE49-F238E27FC236}">
                <a16:creationId xmlns:a16="http://schemas.microsoft.com/office/drawing/2014/main" id="{00DEA0FD-BAB6-89D4-B716-397A5220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557338"/>
            <a:ext cx="2735262" cy="536575"/>
          </a:xfrm>
          <a:prstGeom prst="wedgeRoundRectCallout">
            <a:avLst>
              <a:gd name="adj1" fmla="val 19065"/>
              <a:gd name="adj2" fmla="val 27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zh-CN" altLang="en-US" b="1" i="1">
                <a:sym typeface="Symbol" panose="05050102010706020507" pitchFamily="18" charset="2"/>
              </a:rPr>
              <a:t>不可对角化！</a:t>
            </a:r>
            <a:endParaRPr lang="zh-CN" altLang="en-US" b="1"/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2DCAA5B0-B403-EC32-B569-E20CDB01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149725"/>
            <a:ext cx="2735262" cy="536575"/>
          </a:xfrm>
          <a:prstGeom prst="wedgeRoundRectCallout">
            <a:avLst>
              <a:gd name="adj1" fmla="val -37171"/>
              <a:gd name="adj2" fmla="val 299111"/>
              <a:gd name="adj3" fmla="val 16667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zh-CN" altLang="en-US" b="1" i="1">
                <a:sym typeface="Symbol" panose="05050102010706020507" pitchFamily="18" charset="2"/>
              </a:rPr>
              <a:t>不可对角化！</a:t>
            </a:r>
            <a:endParaRPr lang="zh-CN" altLang="en-US" b="1"/>
          </a:p>
        </p:txBody>
      </p:sp>
      <p:graphicFrame>
        <p:nvGraphicFramePr>
          <p:cNvPr id="9" name="Object 0">
            <a:extLst>
              <a:ext uri="{FF2B5EF4-FFF2-40B4-BE49-F238E27FC236}">
                <a16:creationId xmlns:a16="http://schemas.microsoft.com/office/drawing/2014/main" id="{8B3741FD-6F3E-9E36-D8A2-8DF3AE889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724400"/>
          <a:ext cx="22256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215640" progId="Equation.DSMT4">
                  <p:embed/>
                </p:oleObj>
              </mc:Choice>
              <mc:Fallback>
                <p:oleObj name="Equation" r:id="rId16" imgW="838080" imgH="215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24400"/>
                        <a:ext cx="22256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D24B10C-2664-4E6B-A4BC-E49AA0BF6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E06B1C"/>
                </a:solidFill>
              </a:rPr>
              <a:t>矩阵相似问题中的一些结果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1809A6-92AE-6253-C17B-81F26AA021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6769100" cy="25923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600" b="1" i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 </a:t>
            </a:r>
            <a:r>
              <a:rPr lang="zh-CN" altLang="en-US" sz="3600" b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相似</a:t>
            </a:r>
            <a:r>
              <a:rPr lang="zh-CN" altLang="en-US" sz="3600" b="1" dirty="0"/>
              <a:t>矩阵具有：</a:t>
            </a:r>
            <a:endParaRPr lang="en-US" altLang="zh-CN" sz="3600" b="1" dirty="0"/>
          </a:p>
          <a:p>
            <a:pPr eaLnBrk="1" hangingPunct="1"/>
            <a:r>
              <a:rPr lang="zh-CN" altLang="en-US" b="1" dirty="0"/>
              <a:t>相同的特征值和特征多项式；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相同的化零多项式和最小多项式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相同的行列式、迹和秩；</a:t>
            </a:r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64F31E3F-8006-9C40-92AD-BA2620770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3933825"/>
          <a:ext cx="65389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253800" progId="Equation.DSMT4">
                  <p:embed/>
                </p:oleObj>
              </mc:Choice>
              <mc:Fallback>
                <p:oleObj name="Equation" r:id="rId2" imgW="246348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933825"/>
                        <a:ext cx="65389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35F5BBFF-EADA-5774-AB56-67DCCAEF1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765175"/>
          <a:ext cx="3875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28600" progId="Equation.DSMT4">
                  <p:embed/>
                </p:oleObj>
              </mc:Choice>
              <mc:Fallback>
                <p:oleObj name="Equation" r:id="rId4" imgW="146016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3875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C9835B93-3614-8868-B5A1-B17421AB6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765175"/>
          <a:ext cx="3032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765175"/>
                        <a:ext cx="3032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1DB2BCBE-1104-59C9-60A2-E0633C9A1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508500"/>
          <a:ext cx="77327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8840" imgH="291960" progId="Equation.DSMT4">
                  <p:embed/>
                </p:oleObj>
              </mc:Choice>
              <mc:Fallback>
                <p:oleObj name="Equation" r:id="rId8" imgW="2958840" imgH="2919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08500"/>
                        <a:ext cx="77327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B77E70DD-40CD-8165-1FED-3F4257364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781675"/>
          <a:ext cx="8650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040" imgH="291960" progId="Equation.DSMT4">
                  <p:embed/>
                </p:oleObj>
              </mc:Choice>
              <mc:Fallback>
                <p:oleObj name="Equation" r:id="rId10" imgW="3416040" imgH="2919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81675"/>
                        <a:ext cx="86502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546D5A0E-8F9A-42FC-B796-A5D3D4F82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229225"/>
          <a:ext cx="6753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6880" imgH="241200" progId="Equation.DSMT4">
                  <p:embed/>
                </p:oleObj>
              </mc:Choice>
              <mc:Fallback>
                <p:oleObj name="Equation" r:id="rId12" imgW="2666880" imgH="24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67532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3A960B-036B-286F-4545-99121CE2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5965825" cy="730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9B1C0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线性变换的对角表示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42CEDAA-0E38-9A39-4B33-528E2AB3D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965200"/>
            <a:ext cx="7616825" cy="1600200"/>
          </a:xfrm>
        </p:spPr>
        <p:txBody>
          <a:bodyPr/>
          <a:lstStyle/>
          <a:p>
            <a:pPr marL="609600" indent="-609600" eaLnBrk="1" hangingPunct="1">
              <a:spcBef>
                <a:spcPct val="30000"/>
              </a:spcBef>
            </a:pPr>
            <a:r>
              <a:rPr lang="zh-CN" altLang="en-US" b="1" dirty="0">
                <a:solidFill>
                  <a:srgbClr val="E06B1C"/>
                </a:solidFill>
              </a:rPr>
              <a:t>背景：</a:t>
            </a:r>
            <a:r>
              <a:rPr lang="zh-CN" altLang="en-US" b="1" dirty="0"/>
              <a:t>求基{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cs typeface="Times New Roman" panose="02020603050405020304" pitchFamily="18" charset="0"/>
              </a:rPr>
              <a:t>~n</a:t>
            </a:r>
            <a:r>
              <a:rPr lang="en-US" altLang="zh-CN" b="1" dirty="0"/>
              <a:t>}, </a:t>
            </a:r>
            <a:r>
              <a:rPr lang="zh-CN" altLang="en-US" b="1" dirty="0"/>
              <a:t>使得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dirty="0"/>
              <a:t>          T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b="1" dirty="0">
                <a:cs typeface="Times New Roman" panose="02020603050405020304" pitchFamily="18" charset="0"/>
              </a:rPr>
              <a:t>…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) = (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endParaRPr lang="en-US" altLang="zh-CN" b="1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AE708180-B710-F3D5-8B38-EAB424CF0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876300"/>
          <a:ext cx="2209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939600" progId="Equation.DSMT4">
                  <p:embed/>
                </p:oleObj>
              </mc:Choice>
              <mc:Fallback>
                <p:oleObj name="Equation" r:id="rId2" imgW="11556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876300"/>
                        <a:ext cx="2209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>
            <a:extLst>
              <a:ext uri="{FF2B5EF4-FFF2-40B4-BE49-F238E27FC236}">
                <a16:creationId xmlns:a16="http://schemas.microsoft.com/office/drawing/2014/main" id="{60D25962-FC3F-97E3-E067-B2C153F8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89363"/>
            <a:ext cx="89916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3200" b="1" dirty="0">
                <a:solidFill>
                  <a:srgbClr val="E06B1C"/>
                </a:solidFill>
              </a:rPr>
              <a:t>一、变换</a:t>
            </a:r>
            <a:r>
              <a:rPr lang="en-US" altLang="zh-CN" sz="3200" b="1" dirty="0">
                <a:solidFill>
                  <a:srgbClr val="E06B1C"/>
                </a:solidFill>
              </a:rPr>
              <a:t>T</a:t>
            </a:r>
            <a:r>
              <a:rPr lang="zh-CN" altLang="en-US" sz="3200" b="1" dirty="0">
                <a:solidFill>
                  <a:srgbClr val="E06B1C"/>
                </a:solidFill>
              </a:rPr>
              <a:t>的特征值与特征向量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990099"/>
                </a:solidFill>
              </a:rPr>
              <a:t>定义2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990099"/>
                </a:solidFill>
              </a:rPr>
              <a:t>1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(</a:t>
            </a:r>
            <a:r>
              <a:rPr lang="en-US" altLang="zh-CN" sz="2800" b="1" dirty="0">
                <a:solidFill>
                  <a:srgbClr val="990099"/>
                </a:solidFill>
              </a:rPr>
              <a:t>eigenvalue and eigenvector) 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T(</a:t>
            </a:r>
            <a:r>
              <a:rPr lang="en-US" altLang="zh-CN" sz="2800" b="1" dirty="0">
                <a:solidFill>
                  <a:srgbClr val="990099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)= </a:t>
            </a:r>
            <a:r>
              <a:rPr lang="en-US" altLang="zh-CN" sz="2800" b="1" dirty="0">
                <a:solidFill>
                  <a:srgbClr val="990099"/>
                </a:solidFill>
                <a:sym typeface="Symbol" panose="05050102010706020507" pitchFamily="18" charset="2"/>
              </a:rPr>
              <a:t> </a:t>
            </a:r>
            <a:endParaRPr lang="en-US" altLang="zh-CN" sz="2800" b="1" dirty="0">
              <a:solidFill>
                <a:srgbClr val="990099"/>
              </a:solidFill>
            </a:endParaRP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800" b="1" dirty="0"/>
              <a:t>求解分析</a:t>
            </a:r>
            <a:r>
              <a:rPr lang="zh-CN" altLang="en-US" sz="3200" b="1" dirty="0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990099"/>
                </a:solidFill>
              </a:rPr>
              <a:t>p35 </a:t>
            </a:r>
            <a:r>
              <a:rPr lang="zh-CN" altLang="en-US" sz="2800" b="1" dirty="0">
                <a:solidFill>
                  <a:srgbClr val="990099"/>
                </a:solidFill>
              </a:rPr>
              <a:t>定理2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990099"/>
                </a:solidFill>
              </a:rPr>
              <a:t>1</a:t>
            </a:r>
            <a:r>
              <a:rPr lang="zh-CN" altLang="en-US" sz="3200" b="1" dirty="0">
                <a:solidFill>
                  <a:srgbClr val="990099"/>
                </a:solidFill>
                <a:cs typeface="Times New Roman" panose="02020603050405020304" pitchFamily="18" charset="0"/>
              </a:rPr>
              <a:t>)   </a:t>
            </a:r>
            <a:r>
              <a:rPr lang="en-US" altLang="zh-CN" sz="2800" b="1" dirty="0">
                <a:solidFill>
                  <a:srgbClr val="990099"/>
                </a:solidFill>
              </a:rPr>
              <a:t>T(</a:t>
            </a:r>
            <a:r>
              <a:rPr lang="en-US" altLang="zh-CN" sz="2800" b="1" dirty="0">
                <a:solidFill>
                  <a:srgbClr val="990099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2800" b="1" dirty="0">
                <a:solidFill>
                  <a:srgbClr val="990099"/>
                </a:solidFill>
              </a:rPr>
              <a:t>)= </a:t>
            </a:r>
            <a:r>
              <a:rPr lang="en-US" altLang="zh-CN" sz="2800" b="1" dirty="0">
                <a:solidFill>
                  <a:srgbClr val="990099"/>
                </a:solidFill>
                <a:sym typeface="Symbol" panose="05050102010706020507" pitchFamily="18" charset="2"/>
              </a:rPr>
              <a:t></a:t>
            </a:r>
            <a:r>
              <a:rPr lang="zh-CN" altLang="en-US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990099"/>
                </a:solidFill>
                <a:cs typeface="Times New Roman" panose="02020603050405020304" pitchFamily="18" charset="0"/>
              </a:rPr>
              <a:t>~  </a:t>
            </a:r>
            <a:r>
              <a:rPr lang="en-US" altLang="zh-CN" sz="2800" b="1" dirty="0">
                <a:sym typeface="Symbol" panose="05050102010706020507" pitchFamily="18" charset="2"/>
              </a:rPr>
              <a:t>AX= X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195E1F53-4279-292D-ED20-EA1FE36B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0B3B16"/>
          </a:solidFill>
          <a:ln w="9525">
            <a:solidFill>
              <a:srgbClr val="E06B1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6E3E10FA-319F-80DE-E56E-AA834B30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349500"/>
            <a:ext cx="5416550" cy="10842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 dirty="0"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cs typeface="Times New Roman" panose="02020603050405020304" pitchFamily="18" charset="0"/>
              </a:rPr>
              <a:t>…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cs typeface="Times New Roman" panose="02020603050405020304" pitchFamily="18" charset="0"/>
              </a:rPr>
              <a:t>} </a:t>
            </a:r>
            <a:r>
              <a:rPr lang="zh-CN" altLang="en-US" sz="2800" b="1" dirty="0"/>
              <a:t>线性无关</a:t>
            </a:r>
            <a:endParaRPr lang="en-US" altLang="zh-CN" sz="2800" b="1" dirty="0"/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lang="en-US" altLang="zh-CN" sz="2800" b="1" dirty="0"/>
              <a:t>L{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是不变子空间</a:t>
            </a:r>
            <a:r>
              <a:rPr lang="en-US" altLang="zh-CN" sz="2800" b="1" dirty="0"/>
              <a:t>:</a:t>
            </a:r>
            <a:r>
              <a:rPr lang="zh-CN" altLang="en-US" sz="2800" b="1" baseline="-25000" dirty="0"/>
              <a:t>  </a:t>
            </a:r>
            <a:r>
              <a:rPr lang="en-US" altLang="zh-CN" sz="2800" b="1" dirty="0" err="1"/>
              <a:t>T</a:t>
            </a:r>
            <a:r>
              <a:rPr lang="en-US" altLang="zh-CN" sz="28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=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zh-CN" altLang="en-US" sz="2800" b="1" baseline="-250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0A105A79-157F-EDF5-DC07-E0DDFADD4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373688"/>
            <a:ext cx="741045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    A</a:t>
            </a:r>
            <a:r>
              <a:rPr lang="zh-CN" altLang="en-US" b="1" dirty="0"/>
              <a:t>的特征值就是</a:t>
            </a:r>
            <a:r>
              <a:rPr lang="en-US" altLang="zh-CN" b="1" dirty="0"/>
              <a:t>T</a:t>
            </a:r>
            <a:r>
              <a:rPr lang="zh-CN" altLang="en-US" b="1" dirty="0"/>
              <a:t>的特征值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    A</a:t>
            </a:r>
            <a:r>
              <a:rPr lang="zh-CN" altLang="en-US" b="1" dirty="0"/>
              <a:t>的特征向量是</a:t>
            </a:r>
            <a:r>
              <a:rPr lang="en-US" altLang="zh-CN" b="1" dirty="0"/>
              <a:t>T</a:t>
            </a:r>
            <a:r>
              <a:rPr lang="zh-CN" altLang="en-US" b="1" dirty="0"/>
              <a:t>的特征向量的坐标</a:t>
            </a:r>
          </a:p>
        </p:txBody>
      </p:sp>
      <p:graphicFrame>
        <p:nvGraphicFramePr>
          <p:cNvPr id="1034" name="Object 2049">
            <a:extLst>
              <a:ext uri="{FF2B5EF4-FFF2-40B4-BE49-F238E27FC236}">
                <a16:creationId xmlns:a16="http://schemas.microsoft.com/office/drawing/2014/main" id="{5398C8CA-BC82-DF72-EAA8-A17B82BC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6513"/>
          <a:ext cx="344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6513"/>
                        <a:ext cx="3441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2049">
            <a:extLst>
              <a:ext uri="{FF2B5EF4-FFF2-40B4-BE49-F238E27FC236}">
                <a16:creationId xmlns:a16="http://schemas.microsoft.com/office/drawing/2014/main" id="{FF025A7C-52AD-1EC5-4D87-DD1A2A754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3794125"/>
          <a:ext cx="20875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203040" progId="Equation.DSMT4">
                  <p:embed/>
                </p:oleObj>
              </mc:Choice>
              <mc:Fallback>
                <p:oleObj name="Equation" r:id="rId7" imgW="99036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3794125"/>
                        <a:ext cx="20875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2049">
            <a:extLst>
              <a:ext uri="{FF2B5EF4-FFF2-40B4-BE49-F238E27FC236}">
                <a16:creationId xmlns:a16="http://schemas.microsoft.com/office/drawing/2014/main" id="{E292AC38-7382-B85B-ECA5-7E4E5CA54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3429000"/>
          <a:ext cx="20875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3429000"/>
                        <a:ext cx="20875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2049">
            <a:extLst>
              <a:ext uri="{FF2B5EF4-FFF2-40B4-BE49-F238E27FC236}">
                <a16:creationId xmlns:a16="http://schemas.microsoft.com/office/drawing/2014/main" id="{381807CA-D08A-ED7A-419D-E30E43164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5734050"/>
          <a:ext cx="1981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39600" imgH="203040" progId="Equation.DSMT4">
                  <p:embed/>
                </p:oleObj>
              </mc:Choice>
              <mc:Fallback>
                <p:oleObj name="Equation" r:id="rId11" imgW="93960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734050"/>
                        <a:ext cx="1981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2049">
            <a:extLst>
              <a:ext uri="{FF2B5EF4-FFF2-40B4-BE49-F238E27FC236}">
                <a16:creationId xmlns:a16="http://schemas.microsoft.com/office/drawing/2014/main" id="{8901A3BE-F2FE-B972-9864-FA253767D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5373688"/>
          <a:ext cx="1981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03040" progId="Equation.DSMT4">
                  <p:embed/>
                </p:oleObj>
              </mc:Choice>
              <mc:Fallback>
                <p:oleObj name="Equation" r:id="rId13" imgW="93960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373688"/>
                        <a:ext cx="1981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7453730-FF25-7672-6C5B-B1EE69F9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E06B1C"/>
                </a:solidFill>
              </a:rPr>
              <a:t>矩阵相似问题中的一些结果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C036F78-3D4D-064E-4217-32CFDF00C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39200" cy="2235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i="1" dirty="0">
                <a:solidFill>
                  <a:srgbClr val="0B3B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 </a:t>
            </a:r>
            <a:r>
              <a:rPr lang="zh-CN" altLang="en-US" b="1" dirty="0"/>
              <a:t>幂等矩阵</a:t>
            </a:r>
            <a:r>
              <a:rPr lang="en-US" altLang="zh-CN" b="1" dirty="0"/>
              <a:t>、</a:t>
            </a:r>
            <a:r>
              <a:rPr lang="zh-CN" altLang="en-US" b="1" dirty="0"/>
              <a:t>幂零矩阵和乘方矩阵</a:t>
            </a:r>
          </a:p>
          <a:p>
            <a:pPr eaLnBrk="1" hangingPunct="1"/>
            <a:r>
              <a:rPr lang="zh-CN" altLang="en-US" sz="2800" b="1" dirty="0"/>
              <a:t>幂等矩阵（</a:t>
            </a:r>
            <a:r>
              <a:rPr lang="en-US" altLang="zh-CN" sz="2800" b="1" dirty="0"/>
              <a:t>idempotent）：A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2</a:t>
            </a:r>
            <a:r>
              <a:rPr lang="en-US" altLang="zh-CN" sz="2800" b="1" dirty="0"/>
              <a:t> = A</a:t>
            </a:r>
          </a:p>
          <a:p>
            <a:pPr eaLnBrk="1" hangingPunct="1"/>
            <a:r>
              <a:rPr lang="zh-CN" altLang="en-US" sz="2800" b="1" dirty="0"/>
              <a:t>幂零矩阵（</a:t>
            </a:r>
            <a:r>
              <a:rPr lang="en-US" altLang="zh-CN" sz="2800" b="1" dirty="0"/>
              <a:t>nilpotent）：A </a:t>
            </a:r>
            <a:r>
              <a:rPr lang="en-US" altLang="zh-CN" sz="2800" b="1" dirty="0">
                <a:sym typeface="Symbol" panose="05050102010706020507" pitchFamily="18" charset="2"/>
              </a:rPr>
              <a:t> 0，</a:t>
            </a:r>
            <a:r>
              <a:rPr lang="en-US" altLang="zh-CN" sz="2800" b="1" i="1" dirty="0"/>
              <a:t>k</a:t>
            </a:r>
            <a:r>
              <a:rPr lang="zh-CN" altLang="en-US" sz="2800" b="1" dirty="0"/>
              <a:t>为正整数，</a:t>
            </a:r>
            <a:r>
              <a:rPr lang="en-US" altLang="zh-CN" sz="2800" b="1" dirty="0"/>
              <a:t>A</a:t>
            </a:r>
            <a:r>
              <a:rPr lang="en-US" altLang="zh-CN" sz="2800" b="1" i="1" baseline="30000" dirty="0">
                <a:cs typeface="Times New Roman" panose="02020603050405020304" pitchFamily="18" charset="0"/>
              </a:rPr>
              <a:t>k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/>
              <a:t>= 0</a:t>
            </a:r>
          </a:p>
          <a:p>
            <a:pPr eaLnBrk="1" hangingPunct="1"/>
            <a:r>
              <a:rPr lang="zh-CN" altLang="en-US" sz="2800" b="1" dirty="0"/>
              <a:t>乘方矩阵（</a:t>
            </a:r>
            <a:r>
              <a:rPr lang="en-US" altLang="zh-CN" sz="2800" b="1" dirty="0" err="1"/>
              <a:t>involutary</a:t>
            </a:r>
            <a:r>
              <a:rPr lang="en-US" altLang="zh-CN" sz="2800" b="1" dirty="0"/>
              <a:t>）：A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2</a:t>
            </a:r>
            <a:r>
              <a:rPr lang="en-US" altLang="zh-CN" sz="2800" b="1" dirty="0"/>
              <a:t> 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</a:t>
            </a:r>
            <a:endParaRPr lang="zh-CN" altLang="en-US" sz="2800" b="1" baseline="30000" dirty="0"/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C868B659-B49D-359E-EBA2-369CF0B1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349750"/>
            <a:ext cx="7931150" cy="519113"/>
          </a:xfrm>
          <a:prstGeom prst="rect">
            <a:avLst/>
          </a:prstGeom>
          <a:solidFill>
            <a:srgbClr val="115B2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 A</a:t>
            </a:r>
            <a:r>
              <a:rPr lang="zh-CN" altLang="en-US" sz="2800" b="1" dirty="0">
                <a:solidFill>
                  <a:schemeClr val="bg1"/>
                </a:solidFill>
              </a:rPr>
              <a:t>为幂零矩阵的充要条件是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的特征值都是零。</a:t>
            </a:r>
          </a:p>
        </p:txBody>
      </p:sp>
      <p:graphicFrame>
        <p:nvGraphicFramePr>
          <p:cNvPr id="56320" name="Object 0">
            <a:extLst>
              <a:ext uri="{FF2B5EF4-FFF2-40B4-BE49-F238E27FC236}">
                <a16:creationId xmlns:a16="http://schemas.microsoft.com/office/drawing/2014/main" id="{D81C0F85-4148-F940-8840-F6B9E0918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4997450"/>
          <a:ext cx="13858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457200" progId="Equation.DSMT4">
                  <p:embed/>
                </p:oleObj>
              </mc:Choice>
              <mc:Fallback>
                <p:oleObj name="Equation" r:id="rId2" imgW="52056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4997450"/>
                        <a:ext cx="1385888" cy="1346200"/>
                      </a:xfrm>
                      <a:prstGeom prst="rect">
                        <a:avLst/>
                      </a:prstGeom>
                      <a:solidFill>
                        <a:srgbClr val="115B2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>
            <a:extLst>
              <a:ext uri="{FF2B5EF4-FFF2-40B4-BE49-F238E27FC236}">
                <a16:creationId xmlns:a16="http://schemas.microsoft.com/office/drawing/2014/main" id="{48D5F6F9-5760-9F44-5E92-08C2ACC70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340350"/>
            <a:ext cx="6778625" cy="519113"/>
          </a:xfrm>
          <a:prstGeom prst="rect">
            <a:avLst/>
          </a:prstGeom>
          <a:solidFill>
            <a:srgbClr val="115B2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为乘方矩阵的充要条件是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相似于矩阵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0F8AC54F-B801-3240-0C13-21B8C059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3435350"/>
            <a:ext cx="6784975" cy="519113"/>
          </a:xfrm>
          <a:prstGeom prst="rect">
            <a:avLst/>
          </a:prstGeom>
          <a:solidFill>
            <a:srgbClr val="115B2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为幂等矩阵的充要条件是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相似于矩阵</a:t>
            </a:r>
          </a:p>
        </p:txBody>
      </p:sp>
      <p:graphicFrame>
        <p:nvGraphicFramePr>
          <p:cNvPr id="56321" name="Object 1">
            <a:extLst>
              <a:ext uri="{FF2B5EF4-FFF2-40B4-BE49-F238E27FC236}">
                <a16:creationId xmlns:a16="http://schemas.microsoft.com/office/drawing/2014/main" id="{D0384106-490B-6BB7-D5E5-9EA02B8AD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2852738"/>
          <a:ext cx="14049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457200" progId="Equation.DSMT4">
                  <p:embed/>
                </p:oleObj>
              </mc:Choice>
              <mc:Fallback>
                <p:oleObj name="Equation" r:id="rId4" imgW="457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2852738"/>
                        <a:ext cx="1404938" cy="1406525"/>
                      </a:xfrm>
                      <a:prstGeom prst="rect">
                        <a:avLst/>
                      </a:prstGeom>
                      <a:solidFill>
                        <a:srgbClr val="115B2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2AED9823-A7DC-2B62-6241-E79BD5D42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050" y="1393825"/>
          <a:ext cx="22193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28600" progId="Equation.DSMT4">
                  <p:embed/>
                </p:oleObj>
              </mc:Choice>
              <mc:Fallback>
                <p:oleObj name="Equation" r:id="rId6" imgW="97776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393825"/>
                        <a:ext cx="22193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369AEA7B-CFE0-7E22-3CAF-C36EE26A8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0"/>
          <a:ext cx="16986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228600" progId="Equation.DSMT4">
                  <p:embed/>
                </p:oleObj>
              </mc:Choice>
              <mc:Fallback>
                <p:oleObj name="Equation" r:id="rId8" imgW="74916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0"/>
                        <a:ext cx="16986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E7BF5B8F-3848-01F3-E3B3-7D29DEF63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2420938"/>
          <a:ext cx="2130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28600" progId="Equation.DSMT4">
                  <p:embed/>
                </p:oleObj>
              </mc:Choice>
              <mc:Fallback>
                <p:oleObj name="Equation" r:id="rId10" imgW="93960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420938"/>
                        <a:ext cx="2130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CB8A0265-EC43-3FD1-F8E0-2C93698CA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9138" y="549275"/>
          <a:ext cx="1895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228600" progId="Equation.DSMT4">
                  <p:embed/>
                </p:oleObj>
              </mc:Choice>
              <mc:Fallback>
                <p:oleObj name="Equation" r:id="rId12" imgW="91440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549275"/>
                        <a:ext cx="1895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279CBDA-C42E-738C-F495-9AB0B409E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863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3、</a:t>
            </a:r>
            <a:r>
              <a:rPr lang="zh-CN" altLang="en-US" sz="4000" b="1"/>
              <a:t>矩阵</a:t>
            </a:r>
            <a:r>
              <a:rPr lang="en-US" altLang="zh-CN" sz="4000" b="1"/>
              <a:t>A</a:t>
            </a:r>
            <a:r>
              <a:rPr lang="zh-CN" altLang="en-US" sz="4000" b="1"/>
              <a:t> </a:t>
            </a:r>
            <a:r>
              <a:rPr lang="en-US" altLang="zh-CN" sz="4000" b="1"/>
              <a:t>， </a:t>
            </a:r>
            <a:r>
              <a:rPr lang="en-US" altLang="zh-CN" sz="4000" b="1">
                <a:solidFill>
                  <a:srgbClr val="9B1C03"/>
                </a:solidFill>
              </a:rPr>
              <a:t>A</a:t>
            </a:r>
            <a:r>
              <a:rPr lang="en-US" altLang="zh-CN" sz="4000" b="1" baseline="30000">
                <a:solidFill>
                  <a:srgbClr val="9B1C03"/>
                </a:solidFill>
              </a:rPr>
              <a:t>T</a:t>
            </a:r>
            <a:r>
              <a:rPr lang="en-US" altLang="zh-CN" sz="4000" b="1">
                <a:solidFill>
                  <a:srgbClr val="9B1C03"/>
                </a:solidFill>
              </a:rPr>
              <a:t> ，A</a:t>
            </a:r>
            <a:r>
              <a:rPr lang="en-US" altLang="zh-CN" sz="4000" b="1" baseline="30000">
                <a:solidFill>
                  <a:srgbClr val="9B1C03"/>
                </a:solidFill>
              </a:rPr>
              <a:t>H</a:t>
            </a:r>
            <a:r>
              <a:rPr lang="en-US" altLang="zh-CN" sz="4000" b="1">
                <a:solidFill>
                  <a:srgbClr val="9B1C03"/>
                </a:solidFill>
              </a:rPr>
              <a:t> </a:t>
            </a:r>
            <a:r>
              <a:rPr lang="zh-CN" altLang="en-US" sz="4000" b="1">
                <a:solidFill>
                  <a:srgbClr val="9B1C03"/>
                </a:solidFill>
              </a:rPr>
              <a:t>和</a:t>
            </a:r>
            <a:r>
              <a:rPr lang="en-US" altLang="zh-CN" sz="4000" b="1">
                <a:solidFill>
                  <a:srgbClr val="9B1C03"/>
                </a:solidFill>
              </a:rPr>
              <a:t>A</a:t>
            </a:r>
            <a:r>
              <a:rPr lang="en-US" altLang="zh-CN" sz="4000" b="1" baseline="30000">
                <a:solidFill>
                  <a:srgbClr val="9B1C03"/>
                </a:solidFill>
              </a:rPr>
              <a:t>H</a:t>
            </a:r>
            <a:r>
              <a:rPr lang="en-US" altLang="zh-CN" sz="4000" b="1">
                <a:solidFill>
                  <a:srgbClr val="9B1C03"/>
                </a:solidFill>
              </a:rPr>
              <a:t>A</a:t>
            </a:r>
            <a:endParaRPr lang="zh-CN" altLang="en-US" sz="4000" b="1">
              <a:solidFill>
                <a:srgbClr val="9B1C03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69D13F-4567-7F07-D6CB-F0365BB6B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64500" cy="4321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A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阶方阵</a:t>
            </a:r>
            <a:r>
              <a:rPr lang="zh-CN" altLang="en-US" b="1" dirty="0"/>
              <a:t>，则下列结果成立：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Clr>
                <a:srgbClr val="E06B1C"/>
              </a:buClr>
              <a:buFontTx/>
              <a:buAutoNum type="arabicPeriod"/>
            </a:pPr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zh-CN" altLang="en-US" b="1" dirty="0"/>
              <a:t>相似于矩阵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T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8)</a:t>
            </a:r>
            <a:endParaRPr lang="zh-CN" altLang="en-US" b="1" dirty="0"/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Clr>
                <a:srgbClr val="E06B1C"/>
              </a:buClr>
              <a:buFontTx/>
              <a:buAutoNum type="arabicPeriod"/>
            </a:pPr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zh-CN" altLang="en-US" b="1" dirty="0"/>
              <a:t>相似于矩阵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H</a:t>
            </a:r>
            <a:r>
              <a:rPr lang="zh-CN" altLang="en-US" b="1" dirty="0"/>
              <a:t>的充要条件是矩阵的非实数特征值对应的</a:t>
            </a:r>
            <a:r>
              <a:rPr kumimoji="0" lang="en-US" altLang="zh-CN" b="1" dirty="0"/>
              <a:t>Jordan </a:t>
            </a:r>
            <a:r>
              <a:rPr kumimoji="0" lang="zh-CN" altLang="en-US" b="1" dirty="0"/>
              <a:t>块</a:t>
            </a:r>
            <a:r>
              <a:rPr lang="zh-CN" altLang="en-US" b="1" dirty="0"/>
              <a:t>以共轭对出现。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Clr>
                <a:srgbClr val="E06B1C"/>
              </a:buClr>
              <a:buFontTx/>
              <a:buNone/>
            </a:pPr>
            <a:r>
              <a:rPr lang="en-US" altLang="zh-CN" b="1" dirty="0"/>
              <a:t>        A</a:t>
            </a:r>
            <a:r>
              <a:rPr lang="zh-CN" altLang="en-US" b="1" dirty="0"/>
              <a:t>相似于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H </a:t>
            </a:r>
            <a:r>
              <a:rPr lang="zh-CN" altLang="en-US" b="1" dirty="0"/>
              <a:t>的充要条件是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lang="zh-CN" altLang="en-US" b="1" dirty="0"/>
              <a:t>相似于</a:t>
            </a:r>
            <a:r>
              <a:rPr lang="en-US" altLang="zh-CN" b="1" dirty="0"/>
              <a:t>J</a:t>
            </a:r>
            <a:r>
              <a:rPr lang="en-US" altLang="zh-CN" b="1" baseline="-25000" dirty="0"/>
              <a:t>A</a:t>
            </a:r>
            <a:r>
              <a:rPr lang="en-US" altLang="zh-CN" b="1" baseline="30000" dirty="0"/>
              <a:t>H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Clr>
                <a:srgbClr val="E06B1C"/>
              </a:buClr>
              <a:buFontTx/>
              <a:buNone/>
            </a:pPr>
            <a:r>
              <a:rPr lang="en-US" altLang="zh-CN" b="1" dirty="0"/>
              <a:t>3.  </a:t>
            </a:r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H</a:t>
            </a:r>
            <a:r>
              <a:rPr lang="en-US" altLang="zh-CN" b="1" dirty="0"/>
              <a:t>A</a:t>
            </a:r>
            <a:r>
              <a:rPr lang="zh-CN" altLang="en-US" b="1" dirty="0"/>
              <a:t>相似于矩阵</a:t>
            </a:r>
            <a:r>
              <a:rPr lang="en-US" altLang="zh-CN" b="1" dirty="0"/>
              <a:t>AA</a:t>
            </a:r>
            <a:r>
              <a:rPr lang="en-US" altLang="zh-CN" b="1" baseline="30000" dirty="0"/>
              <a:t>H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3567E5EB-9078-50CE-8C40-3F0905BA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46738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特征多项式、值相同，并且</a:t>
            </a:r>
            <a:r>
              <a:rPr lang="zh-CN" altLang="en-US" sz="2800" b="1">
                <a:solidFill>
                  <a:srgbClr val="0000FF"/>
                </a:solidFill>
              </a:rPr>
              <a:t>可以对角化（</a:t>
            </a:r>
            <a:r>
              <a:rPr lang="en-US" altLang="zh-CN" sz="2800" b="1">
                <a:solidFill>
                  <a:srgbClr val="0000FF"/>
                </a:solidFill>
              </a:rPr>
              <a:t>Th3.10</a:t>
            </a:r>
            <a:r>
              <a:rPr lang="zh-CN" altLang="en-US" sz="2800" b="1">
                <a:solidFill>
                  <a:srgbClr val="0000FF"/>
                </a:solidFill>
              </a:rPr>
              <a:t>）。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9811F2C6-B364-AF5E-109C-179890EEF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716338"/>
          <a:ext cx="45370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279360" progId="Equation.DSMT4">
                  <p:embed/>
                </p:oleObj>
              </mc:Choice>
              <mc:Fallback>
                <p:oleObj name="Equation" r:id="rId2" imgW="1854000" imgH="2793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16338"/>
                        <a:ext cx="45370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EFB1A762-B4A4-7034-75C0-F03B7B31C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8913"/>
            <a:ext cx="8534400" cy="122713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en-US" altLang="zh-CN" i="1">
                <a:cs typeface="Times New Roman" panose="02020603050405020304" pitchFamily="18" charset="0"/>
              </a:rPr>
              <a:t>. </a:t>
            </a:r>
            <a:r>
              <a:rPr lang="zh-CN" altLang="en-US" b="1"/>
              <a:t>设矩阵</a:t>
            </a:r>
            <a:r>
              <a:rPr lang="en-US" altLang="zh-CN" b="1"/>
              <a:t>A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i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cs typeface="Times New Roman" panose="02020603050405020304" pitchFamily="18" charset="0"/>
              </a:rPr>
              <a:t>n</a:t>
            </a:r>
            <a:r>
              <a:rPr lang="en-US" altLang="zh-CN" b="1" baseline="30000">
                <a:cs typeface="Times New Roman" panose="02020603050405020304" pitchFamily="18" charset="0"/>
              </a:rPr>
              <a:t> </a:t>
            </a:r>
            <a:r>
              <a:rPr lang="zh-CN" altLang="en-US" b="1"/>
              <a:t>，矩阵</a:t>
            </a:r>
            <a:r>
              <a:rPr lang="en-US" altLang="zh-CN" b="1"/>
              <a:t>B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i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cs typeface="Times New Roman" panose="02020603050405020304" pitchFamily="18" charset="0"/>
              </a:rPr>
              <a:t>m</a:t>
            </a:r>
            <a:r>
              <a:rPr lang="en-US" altLang="zh-CN" b="1" baseline="30000">
                <a:cs typeface="Times New Roman" panose="02020603050405020304" pitchFamily="18" charset="0"/>
              </a:rPr>
              <a:t> </a:t>
            </a:r>
            <a:r>
              <a:rPr lang="zh-CN" altLang="en-US" b="1"/>
              <a:t>，则</a:t>
            </a:r>
            <a:r>
              <a:rPr lang="en-US" altLang="zh-CN" b="1"/>
              <a:t>AB</a:t>
            </a:r>
            <a:r>
              <a:rPr lang="zh-CN" altLang="en-US" b="1"/>
              <a:t>和</a:t>
            </a:r>
            <a:r>
              <a:rPr lang="en-US" altLang="zh-CN" b="1"/>
              <a:t>BA</a:t>
            </a:r>
            <a:r>
              <a:rPr lang="zh-CN" altLang="en-US" b="1"/>
              <a:t>的非零特征值相同</a:t>
            </a:r>
            <a:r>
              <a:rPr lang="en-US" altLang="zh-CN" b="1"/>
              <a:t>(</a:t>
            </a:r>
            <a:r>
              <a:rPr lang="zh-CN" altLang="en-US" b="1"/>
              <a:t>例</a:t>
            </a:r>
            <a:r>
              <a:rPr lang="en-US" altLang="zh-CN" b="1"/>
              <a:t>2)</a:t>
            </a:r>
            <a:r>
              <a:rPr lang="zh-CN" altLang="en-US" b="1"/>
              <a:t>。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C66CC0E1-2E20-4F39-A14E-B8F7A7F5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534400" cy="23415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B7740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E06B1C"/>
                </a:solidFill>
              </a:rPr>
              <a:t>讨论：</a:t>
            </a:r>
            <a:r>
              <a:rPr lang="zh-CN" altLang="en-US" sz="3200" b="1"/>
              <a:t>若</a:t>
            </a:r>
            <a:r>
              <a:rPr lang="en-US" altLang="zh-CN" sz="3200" b="1"/>
              <a:t>A、B</a:t>
            </a:r>
            <a:r>
              <a:rPr lang="zh-CN" altLang="en-US" sz="3200" b="1"/>
              <a:t>都是</a:t>
            </a:r>
            <a:r>
              <a:rPr lang="en-US" altLang="zh-CN" sz="3200" b="1" i="1"/>
              <a:t>n</a:t>
            </a:r>
            <a:r>
              <a:rPr lang="zh-CN" altLang="en-US" sz="3200" b="1"/>
              <a:t>阶方阵， </a:t>
            </a:r>
          </a:p>
          <a:p>
            <a:pPr eaLnBrk="1" hangingPunct="1">
              <a:buFontTx/>
              <a:buAutoNum type="arabicPeriod"/>
            </a:pPr>
            <a:r>
              <a:rPr lang="en-US" altLang="zh-CN" sz="3200" b="1"/>
              <a:t>AB</a:t>
            </a:r>
            <a:r>
              <a:rPr lang="zh-CN" altLang="en-US" sz="3200" b="1"/>
              <a:t>和</a:t>
            </a:r>
            <a:r>
              <a:rPr lang="en-US" altLang="zh-CN" sz="3200" b="1"/>
              <a:t>BA</a:t>
            </a:r>
            <a:r>
              <a:rPr lang="zh-CN" altLang="en-US" sz="3200" b="1"/>
              <a:t>的特征多项式是否相同？</a:t>
            </a:r>
          </a:p>
          <a:p>
            <a:pPr eaLnBrk="1" hangingPunct="1">
              <a:buFontTx/>
              <a:buAutoNum type="arabicPeriod"/>
            </a:pPr>
            <a:r>
              <a:rPr lang="en-US" altLang="zh-CN" sz="3200" b="1"/>
              <a:t>AB</a:t>
            </a:r>
            <a:r>
              <a:rPr lang="zh-CN" altLang="en-US" sz="3200" b="1"/>
              <a:t>和</a:t>
            </a:r>
            <a:r>
              <a:rPr lang="en-US" altLang="zh-CN" sz="3200" b="1"/>
              <a:t>BA</a:t>
            </a:r>
            <a:r>
              <a:rPr lang="zh-CN" altLang="en-US" sz="3200" b="1"/>
              <a:t>的最小多项式是否相同？</a:t>
            </a:r>
          </a:p>
          <a:p>
            <a:pPr eaLnBrk="1" hangingPunct="1">
              <a:buFontTx/>
              <a:buAutoNum type="arabicPeriod"/>
            </a:pPr>
            <a:r>
              <a:rPr lang="en-US" altLang="zh-CN" sz="3200" b="1"/>
              <a:t>AB</a:t>
            </a:r>
            <a:r>
              <a:rPr lang="zh-CN" altLang="en-US" sz="3200" b="1"/>
              <a:t>和</a:t>
            </a:r>
            <a:r>
              <a:rPr lang="en-US" altLang="zh-CN" sz="3200" b="1"/>
              <a:t>BA</a:t>
            </a:r>
            <a:r>
              <a:rPr lang="zh-CN" altLang="en-US" sz="3200" b="1"/>
              <a:t>是否相似？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6BB82C1-A0E2-859E-B06F-4A736ABA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221163"/>
            <a:ext cx="84978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AB</a:t>
            </a:r>
            <a:r>
              <a:rPr lang="zh-CN" altLang="en-US" sz="2800" b="1"/>
              <a:t>和</a:t>
            </a:r>
            <a:r>
              <a:rPr lang="en-US" altLang="zh-CN" sz="2800" b="1"/>
              <a:t>BA: </a:t>
            </a:r>
            <a:r>
              <a:rPr lang="zh-CN" altLang="en-US" sz="2800" b="1">
                <a:solidFill>
                  <a:srgbClr val="0000FF"/>
                </a:solidFill>
              </a:rPr>
              <a:t>特征值相同</a:t>
            </a:r>
            <a:r>
              <a:rPr lang="en-US" altLang="zh-CN" sz="2800" b="1"/>
              <a:t>; </a:t>
            </a:r>
            <a:r>
              <a:rPr lang="zh-CN" altLang="en-US" sz="2800" b="1" u="sng"/>
              <a:t>特征多项式相同</a:t>
            </a:r>
            <a:r>
              <a:rPr lang="en-US" altLang="zh-CN" sz="2800" b="1"/>
              <a:t>(</a:t>
            </a:r>
            <a:r>
              <a:rPr lang="zh-CN" altLang="en-US" sz="2800" b="1"/>
              <a:t>例</a:t>
            </a:r>
            <a:r>
              <a:rPr lang="en-US" altLang="zh-CN" sz="2800" b="1"/>
              <a:t>2)</a:t>
            </a:r>
            <a:r>
              <a:rPr lang="zh-CN" altLang="en-US" sz="2800" b="1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      但不一定相似！若</a:t>
            </a:r>
            <a:r>
              <a:rPr lang="en-US" altLang="zh-CN" sz="2800" b="1"/>
              <a:t>A</a:t>
            </a:r>
            <a:r>
              <a:rPr lang="zh-CN" altLang="en-US" sz="2800" b="1"/>
              <a:t>或</a:t>
            </a:r>
            <a:r>
              <a:rPr lang="en-US" altLang="zh-CN" sz="2800" b="1"/>
              <a:t>B</a:t>
            </a:r>
            <a:r>
              <a:rPr lang="zh-CN" altLang="en-US" sz="2800" b="1"/>
              <a:t>可逆，则</a:t>
            </a:r>
            <a:r>
              <a:rPr lang="en-US" altLang="zh-CN" sz="2800" b="1"/>
              <a:t>AB</a:t>
            </a:r>
            <a:r>
              <a:rPr lang="zh-CN" altLang="en-US" sz="2800" b="1"/>
              <a:t>和</a:t>
            </a:r>
            <a:r>
              <a:rPr lang="en-US" altLang="zh-CN" sz="2800" b="1"/>
              <a:t>BA</a:t>
            </a:r>
            <a:r>
              <a:rPr lang="zh-CN" altLang="en-US" sz="2800" b="1"/>
              <a:t>相似！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F98F97D-8DD9-932F-B111-83AF5260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若</a:t>
            </a:r>
            <a:r>
              <a:rPr lang="en-US" altLang="zh-CN" sz="2800" b="1"/>
              <a:t>A、B</a:t>
            </a:r>
            <a:r>
              <a:rPr lang="zh-CN" altLang="en-US" sz="2800" b="1"/>
              <a:t>都是</a:t>
            </a:r>
            <a:r>
              <a:rPr lang="en-US" altLang="zh-CN" sz="2800" b="1" i="1"/>
              <a:t>n</a:t>
            </a:r>
            <a:r>
              <a:rPr lang="zh-CN" altLang="en-US" sz="2800" b="1"/>
              <a:t>阶方阵，则</a:t>
            </a:r>
          </a:p>
        </p:txBody>
      </p: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2BAB933E-972B-B197-96C3-D2FF839F66F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716338"/>
            <a:ext cx="3455988" cy="560387"/>
            <a:chOff x="3470" y="2478"/>
            <a:chExt cx="2177" cy="353"/>
          </a:xfrm>
        </p:grpSpPr>
        <p:sp>
          <p:nvSpPr>
            <p:cNvPr id="26641" name="AutoShape 17">
              <a:extLst>
                <a:ext uri="{FF2B5EF4-FFF2-40B4-BE49-F238E27FC236}">
                  <a16:creationId xmlns:a16="http://schemas.microsoft.com/office/drawing/2014/main" id="{1218986B-FE82-EFF9-F306-130C2F96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478"/>
              <a:ext cx="2177" cy="338"/>
            </a:xfrm>
            <a:prstGeom prst="wedgeRoundRectCallout">
              <a:avLst>
                <a:gd name="adj1" fmla="val 24505"/>
                <a:gd name="adj2" fmla="val 16893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graphicFrame>
          <p:nvGraphicFramePr>
            <p:cNvPr id="55296" name="Object 0">
              <a:extLst>
                <a:ext uri="{FF2B5EF4-FFF2-40B4-BE49-F238E27FC236}">
                  <a16:creationId xmlns:a16="http://schemas.microsoft.com/office/drawing/2014/main" id="{F4BEEF8A-F76A-B88B-0E00-7406E671B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478"/>
            <a:ext cx="156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920" imgH="228600" progId="Equation.DSMT4">
                    <p:embed/>
                  </p:oleObj>
                </mc:Choice>
                <mc:Fallback>
                  <p:oleObj name="Equation" r:id="rId4" imgW="1015920" imgH="2286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478"/>
                          <a:ext cx="156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B8F4ABF1-5DA8-EF68-31F7-319768E7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8353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AB</a:t>
            </a:r>
            <a:r>
              <a:rPr lang="zh-CN" altLang="en-US" sz="2800" b="1"/>
              <a:t>和</a:t>
            </a:r>
            <a:r>
              <a:rPr lang="en-US" altLang="zh-CN" sz="2800" b="1"/>
              <a:t>BA: </a:t>
            </a:r>
            <a:r>
              <a:rPr lang="zh-CN" altLang="en-US" sz="2800" b="1">
                <a:solidFill>
                  <a:srgbClr val="0000FF"/>
                </a:solidFill>
              </a:rPr>
              <a:t>行列式和迹均相同</a:t>
            </a:r>
            <a:r>
              <a:rPr lang="zh-CN" altLang="en-US" sz="2800" b="1"/>
              <a:t>！秩不一定相同。</a:t>
            </a:r>
          </a:p>
        </p:txBody>
      </p:sp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CDE2507C-797A-53D2-B46E-2F75360F4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797550"/>
          <a:ext cx="31194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57200" progId="Equation.DSMT4">
                  <p:embed/>
                </p:oleObj>
              </mc:Choice>
              <mc:Fallback>
                <p:oleObj name="Equation" r:id="rId6" imgW="151128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97550"/>
                        <a:ext cx="31194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6BF497DA-A679-E937-B43C-69DE964DF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6059488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190440" progId="Equation.DSMT4">
                  <p:embed/>
                </p:oleObj>
              </mc:Choice>
              <mc:Fallback>
                <p:oleObj name="Equation" r:id="rId8" imgW="1193760" imgH="190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059488"/>
                        <a:ext cx="246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1AE965B-71C6-C65F-B7B4-6EC17CC14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第二章的推荐练习题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4388300-6E59-DC02-8127-A1DF5DC4C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600" b="1"/>
              <a:t>1，2，3，6，8，9，12，13，16，19，20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A5357C97-F1D2-9C14-A03E-AF2817EE6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60350"/>
            <a:ext cx="8291513" cy="2836863"/>
          </a:xfrm>
        </p:spPr>
        <p:txBody>
          <a:bodyPr/>
          <a:lstStyle/>
          <a:p>
            <a:pPr marL="609600" indent="-609600" eaLnBrk="1" hangingPunct="1"/>
            <a:r>
              <a:rPr lang="zh-CN" altLang="en-US" b="1" dirty="0">
                <a:solidFill>
                  <a:srgbClr val="990099"/>
                </a:solidFill>
                <a:cs typeface="Times New Roman" panose="02020603050405020304" pitchFamily="18" charset="0"/>
              </a:rPr>
              <a:t>不同基下的矩阵相似</a:t>
            </a:r>
            <a:r>
              <a:rPr lang="en-US" altLang="zh-CN" b="1" dirty="0">
                <a:solidFill>
                  <a:srgbClr val="990099"/>
                </a:solidFill>
                <a:cs typeface="Times New Roman" panose="02020603050405020304" pitchFamily="18" charset="0"/>
              </a:rPr>
              <a:t>(Th1.14)</a:t>
            </a:r>
          </a:p>
          <a:p>
            <a:pPr marL="609600" indent="-609600" eaLnBrk="1" hangingPunct="1"/>
            <a:r>
              <a:rPr lang="zh-CN" altLang="en-US" b="1" dirty="0">
                <a:solidFill>
                  <a:srgbClr val="990099"/>
                </a:solidFill>
                <a:cs typeface="Times New Roman" panose="02020603050405020304" pitchFamily="18" charset="0"/>
              </a:rPr>
              <a:t>相似矩阵有相同的特征值，与基选择无关，但特征向量一般不同</a:t>
            </a:r>
            <a:r>
              <a:rPr lang="en-US" altLang="zh-CN" b="1" dirty="0">
                <a:solidFill>
                  <a:srgbClr val="990099"/>
                </a:solidFill>
                <a:cs typeface="Times New Roman" panose="02020603050405020304" pitchFamily="18" charset="0"/>
              </a:rPr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  </a:t>
            </a:r>
            <a:r>
              <a:rPr lang="zh-CN" altLang="en-US" b="1" dirty="0">
                <a:sym typeface="Symbol" panose="05050102010706020507" pitchFamily="18" charset="2"/>
              </a:rPr>
              <a:t>设 </a:t>
            </a:r>
            <a:r>
              <a:rPr lang="en-US" altLang="zh-CN" b="1" dirty="0">
                <a:sym typeface="Symbol" panose="05050102010706020507" pitchFamily="18" charset="2"/>
              </a:rPr>
              <a:t>AX = X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B=P</a:t>
            </a:r>
            <a:r>
              <a:rPr lang="en-US" altLang="zh-CN" b="1" baseline="30000" dirty="0">
                <a:sym typeface="Symbol" panose="05050102010706020507" pitchFamily="18" charset="2"/>
              </a:rPr>
              <a:t>-1</a:t>
            </a:r>
            <a:r>
              <a:rPr lang="en-US" altLang="zh-CN" b="1" dirty="0">
                <a:sym typeface="Symbol" panose="05050102010706020507" pitchFamily="18" charset="2"/>
              </a:rPr>
              <a:t>AP</a:t>
            </a:r>
            <a:r>
              <a:rPr lang="zh-CN" altLang="en-US" b="1" dirty="0">
                <a:sym typeface="Symbol" panose="05050102010706020507" pitchFamily="18" charset="2"/>
              </a:rPr>
              <a:t>，则有</a:t>
            </a:r>
          </a:p>
          <a:p>
            <a:pPr marL="609600" indent="-609600" eaLnBrk="1" hangingPunct="1">
              <a:buFontTx/>
              <a:buNone/>
            </a:pP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CD37773-5907-3EB1-90FD-BC88447E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62225"/>
            <a:ext cx="288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b="1">
                <a:sym typeface="Symbol" panose="05050102010706020507" pitchFamily="18" charset="2"/>
              </a:rPr>
              <a:t>PB</a:t>
            </a:r>
            <a:r>
              <a:rPr lang="en-US" altLang="zh-CN" sz="3200" b="1">
                <a:sym typeface="Symbol" panose="05050102010706020507" pitchFamily="18" charset="2"/>
              </a:rPr>
              <a:t>P</a:t>
            </a:r>
            <a:r>
              <a:rPr lang="en-US" altLang="zh-CN" sz="3200" b="1" baseline="30000">
                <a:sym typeface="Symbol" panose="05050102010706020507" pitchFamily="18" charset="2"/>
              </a:rPr>
              <a:t>-1</a:t>
            </a:r>
            <a:r>
              <a:rPr lang="en-US" altLang="zh-CN" sz="3200" b="1">
                <a:sym typeface="Symbol" panose="05050102010706020507" pitchFamily="18" charset="2"/>
              </a:rPr>
              <a:t>X= X</a:t>
            </a:r>
            <a:r>
              <a:rPr lang="zh-CN" altLang="en-US" sz="3200" b="1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A8F3E7E-2743-C3DB-308E-F99CD42E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5400"/>
            <a:ext cx="439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>
                <a:sym typeface="Symbol" panose="05050102010706020507" pitchFamily="18" charset="2"/>
              </a:rPr>
              <a:t>即 </a:t>
            </a:r>
            <a:r>
              <a:rPr kumimoji="0" lang="en-US" altLang="zh-CN" sz="3200" b="1">
                <a:sym typeface="Symbol" panose="05050102010706020507" pitchFamily="18" charset="2"/>
              </a:rPr>
              <a:t>B(</a:t>
            </a:r>
            <a:r>
              <a:rPr lang="en-US" altLang="zh-CN" sz="3200" b="1">
                <a:sym typeface="Symbol" panose="05050102010706020507" pitchFamily="18" charset="2"/>
              </a:rPr>
              <a:t>P</a:t>
            </a:r>
            <a:r>
              <a:rPr lang="en-US" altLang="zh-CN" sz="3200" b="1" baseline="30000">
                <a:sym typeface="Symbol" panose="05050102010706020507" pitchFamily="18" charset="2"/>
              </a:rPr>
              <a:t>-1</a:t>
            </a:r>
            <a:r>
              <a:rPr lang="en-US" altLang="zh-CN" sz="3200" b="1">
                <a:sym typeface="Symbol" panose="05050102010706020507" pitchFamily="18" charset="2"/>
              </a:rPr>
              <a:t>X)= (P</a:t>
            </a:r>
            <a:r>
              <a:rPr lang="en-US" altLang="zh-CN" sz="3200" b="1" baseline="30000">
                <a:sym typeface="Symbol" panose="05050102010706020507" pitchFamily="18" charset="2"/>
              </a:rPr>
              <a:t>-1</a:t>
            </a:r>
            <a:r>
              <a:rPr lang="en-US" altLang="zh-CN" sz="3200" b="1">
                <a:sym typeface="Symbol" panose="05050102010706020507" pitchFamily="18" charset="2"/>
              </a:rPr>
              <a:t>X).</a:t>
            </a:r>
            <a:endParaRPr lang="zh-CN" altLang="en-US" sz="3200" b="1">
              <a:sym typeface="Symbol" panose="05050102010706020507" pitchFamily="18" charset="2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DEB332E-77D7-DE7C-9B77-80C0DB1B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131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</a:rPr>
              <a:t>的特征值与特征向量的求法：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6EB0045D-AD4B-B6F4-BC52-135CE3F2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6338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(1) </a:t>
            </a:r>
            <a:r>
              <a:rPr lang="zh-CN" altLang="en-US" sz="2800" b="1"/>
              <a:t>选择基及</a:t>
            </a:r>
            <a:r>
              <a:rPr lang="en-US" altLang="zh-CN" sz="2800" b="1"/>
              <a:t>T</a:t>
            </a:r>
            <a:r>
              <a:rPr lang="zh-CN" altLang="en-US" sz="2800" b="1"/>
              <a:t>在此基下的矩阵</a:t>
            </a:r>
            <a:r>
              <a:rPr lang="en-US" altLang="zh-CN" sz="2800" b="1"/>
              <a:t>A</a:t>
            </a:r>
            <a:r>
              <a:rPr lang="zh-CN" altLang="en-US" sz="2800" b="1"/>
              <a:t>；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A16A58B9-01DD-F457-B887-E835BE0C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21163"/>
            <a:ext cx="83534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(2) </a:t>
            </a:r>
            <a:r>
              <a:rPr lang="zh-CN" altLang="en-US" sz="2800" b="1" dirty="0"/>
              <a:t>求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的特征值：求</a:t>
            </a:r>
            <a:r>
              <a:rPr lang="zh-CN" altLang="en-US" sz="2800" b="1" dirty="0">
                <a:solidFill>
                  <a:srgbClr val="0000FF"/>
                </a:solidFill>
              </a:rPr>
              <a:t>特征多项式</a:t>
            </a:r>
            <a:r>
              <a:rPr lang="zh-CN" altLang="en-US" sz="2800" b="1" dirty="0"/>
              <a:t>的根 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/>
              <a:t>) = 0</a:t>
            </a:r>
            <a:r>
              <a:rPr lang="zh-CN" altLang="en-US" sz="2800" b="1" dirty="0"/>
              <a:t>，其中   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/>
              <a:t>) = | </a:t>
            </a:r>
            <a:r>
              <a:rPr lang="en-US" altLang="zh-CN" sz="2800" b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/>
              <a:t>I-A |</a:t>
            </a:r>
            <a:r>
              <a:rPr lang="zh-CN" altLang="en-US" sz="2800" b="1" dirty="0"/>
              <a:t>，设</a:t>
            </a:r>
            <a:r>
              <a:rPr lang="en-US" altLang="zh-CN" b="1" dirty="0">
                <a:sym typeface="Symbol" panose="05050102010706020507" pitchFamily="18" charset="2"/>
              </a:rPr>
              <a:t>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 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,…, </a:t>
            </a:r>
            <a:r>
              <a:rPr lang="en-US" altLang="zh-CN" b="1" i="1" baseline="-25000" dirty="0">
                <a:sym typeface="Symbol" panose="05050102010706020507" pitchFamily="18" charset="2"/>
              </a:rPr>
              <a:t>n</a:t>
            </a:r>
            <a:r>
              <a:rPr lang="zh-CN" altLang="en-US" sz="2800" b="1" dirty="0"/>
              <a:t>为全部特征值；</a:t>
            </a:r>
            <a:endParaRPr lang="en-US" altLang="zh-CN" sz="2800" b="1" dirty="0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04B71FD9-5905-202C-5B26-D6FF42C7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00663"/>
            <a:ext cx="82089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/>
              <a:t>(3) </a:t>
            </a:r>
            <a:r>
              <a:rPr lang="zh-CN" altLang="en-US" sz="2800" b="1"/>
              <a:t>求</a:t>
            </a:r>
            <a:r>
              <a:rPr lang="en-US" altLang="zh-CN" sz="2800" b="1"/>
              <a:t>A</a:t>
            </a:r>
            <a:r>
              <a:rPr lang="zh-CN" altLang="en-US" sz="2800" b="1"/>
              <a:t>关于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zh-CN" altLang="en-US" sz="2800" b="1"/>
              <a:t>的特征向量：求方程</a:t>
            </a:r>
            <a:r>
              <a:rPr lang="en-US" altLang="zh-CN" sz="2800" b="1"/>
              <a:t>(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en-US" altLang="zh-CN" b="1"/>
              <a:t>I-A)X=0</a:t>
            </a:r>
            <a:r>
              <a:rPr lang="zh-CN" altLang="en-US" sz="2800" b="1"/>
              <a:t>的非零解</a:t>
            </a:r>
            <a:r>
              <a:rPr lang="en-US" altLang="zh-CN" sz="2800" b="1"/>
              <a:t>X</a:t>
            </a:r>
            <a:r>
              <a:rPr lang="zh-CN" altLang="en-US" sz="2800" b="1"/>
              <a:t>，它是</a:t>
            </a:r>
            <a:r>
              <a:rPr lang="en-US" altLang="zh-CN" sz="2800" b="1"/>
              <a:t>T</a:t>
            </a:r>
            <a:r>
              <a:rPr lang="zh-CN" altLang="en-US" sz="2800" b="1"/>
              <a:t>的特征值对应的特征向量的坐标。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A857DB66-B717-54B5-283D-688F83CDC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304800"/>
            <a:ext cx="8820150" cy="747713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求</a:t>
            </a:r>
            <a:r>
              <a:rPr lang="en-US" altLang="zh-CN" sz="2800" b="1" dirty="0" err="1"/>
              <a:t>P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[x]</a:t>
            </a:r>
            <a:r>
              <a:rPr lang="zh-CN" altLang="en-US" sz="2800" b="1" dirty="0"/>
              <a:t>上</a:t>
            </a:r>
            <a:r>
              <a:rPr lang="zh-CN" altLang="en-US" sz="2800" b="1" dirty="0">
                <a:solidFill>
                  <a:srgbClr val="0000FF"/>
                </a:solidFill>
              </a:rPr>
              <a:t>微分变换</a:t>
            </a:r>
            <a:r>
              <a:rPr lang="en-US" altLang="zh-CN" b="1" dirty="0"/>
              <a:t>d/dx</a:t>
            </a:r>
            <a:r>
              <a:rPr lang="zh-CN" altLang="en-US" sz="2800" b="1" dirty="0"/>
              <a:t>的特征值与特征向量。</a:t>
            </a:r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B730E998-7E2F-8628-B1C9-7145DCCC3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773238"/>
          <a:ext cx="295275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1143000" progId="Equation.DSMT4">
                  <p:embed/>
                </p:oleObj>
              </mc:Choice>
              <mc:Fallback>
                <p:oleObj name="Equation" r:id="rId2" imgW="1625400" imgH="1143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73238"/>
                        <a:ext cx="2952750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>
            <a:extLst>
              <a:ext uri="{FF2B5EF4-FFF2-40B4-BE49-F238E27FC236}">
                <a16:creationId xmlns:a16="http://schemas.microsoft.com/office/drawing/2014/main" id="{6F6EEC7D-1730-AEEF-28B6-88D15DDB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7647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(1) </a:t>
            </a:r>
            <a:r>
              <a:rPr lang="zh-CN" altLang="en-US" b="1"/>
              <a:t>自然基下的矩阵</a:t>
            </a:r>
          </a:p>
        </p:txBody>
      </p:sp>
      <p:grpSp>
        <p:nvGrpSpPr>
          <p:cNvPr id="20511" name="Group 31">
            <a:extLst>
              <a:ext uri="{FF2B5EF4-FFF2-40B4-BE49-F238E27FC236}">
                <a16:creationId xmlns:a16="http://schemas.microsoft.com/office/drawing/2014/main" id="{24851EEF-3FF9-B54B-EB25-D1BF28A6734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941763"/>
            <a:ext cx="6075363" cy="495300"/>
            <a:chOff x="612" y="2478"/>
            <a:chExt cx="3827" cy="312"/>
          </a:xfrm>
        </p:grpSpPr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id="{BC443A12-07E9-00CE-1EE4-C5572971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478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(2) </a:t>
              </a:r>
              <a:r>
                <a:rPr lang="zh-CN" altLang="en-US" b="1"/>
                <a:t>由</a:t>
              </a:r>
            </a:p>
          </p:txBody>
        </p:sp>
        <p:graphicFrame>
          <p:nvGraphicFramePr>
            <p:cNvPr id="20494" name="Object 14">
              <a:extLst>
                <a:ext uri="{FF2B5EF4-FFF2-40B4-BE49-F238E27FC236}">
                  <a16:creationId xmlns:a16="http://schemas.microsoft.com/office/drawing/2014/main" id="{6987C625-EF7D-4F8A-C7DF-9C2AF4EA5B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0" y="2478"/>
            <a:ext cx="12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2960" imgH="253800" progId="Equation.DSMT4">
                    <p:embed/>
                  </p:oleObj>
                </mc:Choice>
                <mc:Fallback>
                  <p:oleObj name="Equation" r:id="rId4" imgW="1002960" imgH="253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478"/>
                          <a:ext cx="12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B33A90D3-F8F0-A27A-98DB-CABC0972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478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知</a:t>
              </a:r>
            </a:p>
          </p:txBody>
        </p:sp>
        <p:graphicFrame>
          <p:nvGraphicFramePr>
            <p:cNvPr id="20496" name="Object 16">
              <a:extLst>
                <a:ext uri="{FF2B5EF4-FFF2-40B4-BE49-F238E27FC236}">
                  <a16:creationId xmlns:a16="http://schemas.microsoft.com/office/drawing/2014/main" id="{6B4C4ABF-DC27-B812-8FEF-A483A8C356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478"/>
            <a:ext cx="155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9720" imgH="228600" progId="Equation.DSMT4">
                    <p:embed/>
                  </p:oleObj>
                </mc:Choice>
                <mc:Fallback>
                  <p:oleObj name="Equation" r:id="rId6" imgW="12697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78"/>
                          <a:ext cx="155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2" name="Group 32">
            <a:extLst>
              <a:ext uri="{FF2B5EF4-FFF2-40B4-BE49-F238E27FC236}">
                <a16:creationId xmlns:a16="http://schemas.microsoft.com/office/drawing/2014/main" id="{00F24861-9ACA-86A0-89AA-38D182063D3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08500"/>
            <a:ext cx="5616575" cy="457200"/>
            <a:chOff x="612" y="2976"/>
            <a:chExt cx="3538" cy="288"/>
          </a:xfrm>
        </p:grpSpPr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DC8C4F6E-E141-5726-B62A-D38BEF2E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976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(3) </a:t>
              </a:r>
              <a:r>
                <a:rPr lang="zh-CN" altLang="en-US" b="1"/>
                <a:t>解方程</a:t>
              </a:r>
            </a:p>
          </p:txBody>
        </p:sp>
        <p:graphicFrame>
          <p:nvGraphicFramePr>
            <p:cNvPr id="20498" name="Object 18">
              <a:extLst>
                <a:ext uri="{FF2B5EF4-FFF2-40B4-BE49-F238E27FC236}">
                  <a16:creationId xmlns:a16="http://schemas.microsoft.com/office/drawing/2014/main" id="{D39FCDA7-3A17-259F-3F39-64AB6FEBB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2691928"/>
                </p:ext>
              </p:extLst>
            </p:nvPr>
          </p:nvGraphicFramePr>
          <p:xfrm>
            <a:off x="1716" y="3007"/>
            <a:ext cx="110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440" imgH="203040" progId="Equation.DSMT4">
                    <p:embed/>
                  </p:oleObj>
                </mc:Choice>
                <mc:Fallback>
                  <p:oleObj name="Equation" r:id="rId8" imgW="90144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3007"/>
                          <a:ext cx="110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Rectangle 19">
              <a:extLst>
                <a:ext uri="{FF2B5EF4-FFF2-40B4-BE49-F238E27FC236}">
                  <a16:creationId xmlns:a16="http://schemas.microsoft.com/office/drawing/2014/main" id="{4FDF3371-A256-16AB-F2F7-B690EE4D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976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得通解</a:t>
              </a:r>
            </a:p>
          </p:txBody>
        </p:sp>
      </p:grpSp>
      <p:graphicFrame>
        <p:nvGraphicFramePr>
          <p:cNvPr id="20501" name="Object 21">
            <a:extLst>
              <a:ext uri="{FF2B5EF4-FFF2-40B4-BE49-F238E27FC236}">
                <a16:creationId xmlns:a16="http://schemas.microsoft.com/office/drawing/2014/main" id="{8DB00AFF-F808-5013-974C-3CA9342B0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13057"/>
              </p:ext>
            </p:extLst>
          </p:nvPr>
        </p:nvGraphicFramePr>
        <p:xfrm>
          <a:off x="1617662" y="5067409"/>
          <a:ext cx="32416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228600" progId="Equation.DSMT4">
                  <p:embed/>
                </p:oleObj>
              </mc:Choice>
              <mc:Fallback>
                <p:oleObj name="Equation" r:id="rId10" imgW="16635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2" y="5067409"/>
                        <a:ext cx="32416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>
            <a:extLst>
              <a:ext uri="{FF2B5EF4-FFF2-40B4-BE49-F238E27FC236}">
                <a16:creationId xmlns:a16="http://schemas.microsoft.com/office/drawing/2014/main" id="{074F203A-AE69-F0D1-0D13-57A71C87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1332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即</a:t>
            </a:r>
          </a:p>
        </p:txBody>
      </p:sp>
      <p:graphicFrame>
        <p:nvGraphicFramePr>
          <p:cNvPr id="20504" name="Object 24">
            <a:extLst>
              <a:ext uri="{FF2B5EF4-FFF2-40B4-BE49-F238E27FC236}">
                <a16:creationId xmlns:a16="http://schemas.microsoft.com/office/drawing/2014/main" id="{A79FFDF5-58EB-EF85-7BA1-3BF608831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50092"/>
              </p:ext>
            </p:extLst>
          </p:nvPr>
        </p:nvGraphicFramePr>
        <p:xfrm>
          <a:off x="5832475" y="5020787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228600" progId="Equation.DSMT4">
                  <p:embed/>
                </p:oleObj>
              </mc:Choice>
              <mc:Fallback>
                <p:oleObj name="Equation" r:id="rId12" imgW="10918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020787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3" name="Group 33">
            <a:extLst>
              <a:ext uri="{FF2B5EF4-FFF2-40B4-BE49-F238E27FC236}">
                <a16:creationId xmlns:a16="http://schemas.microsoft.com/office/drawing/2014/main" id="{7A26DFF4-1E99-959F-6391-C718C931757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518150"/>
            <a:ext cx="4824413" cy="457200"/>
            <a:chOff x="748" y="3612"/>
            <a:chExt cx="3039" cy="288"/>
          </a:xfrm>
        </p:grpSpPr>
        <p:sp>
          <p:nvSpPr>
            <p:cNvPr id="20505" name="Rectangle 25">
              <a:extLst>
                <a:ext uri="{FF2B5EF4-FFF2-40B4-BE49-F238E27FC236}">
                  <a16:creationId xmlns:a16="http://schemas.microsoft.com/office/drawing/2014/main" id="{E0ABB6CB-FE8A-C2D6-A88B-3AB9F5A9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12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于是，</a:t>
              </a:r>
              <a:r>
                <a:rPr lang="en-US" altLang="zh-CN" b="1"/>
                <a:t>A</a:t>
              </a:r>
              <a:r>
                <a:rPr lang="zh-CN" altLang="en-US" b="1"/>
                <a:t>关于</a:t>
              </a:r>
            </a:p>
          </p:txBody>
        </p:sp>
        <p:graphicFrame>
          <p:nvGraphicFramePr>
            <p:cNvPr id="20506" name="Object 26">
              <a:extLst>
                <a:ext uri="{FF2B5EF4-FFF2-40B4-BE49-F238E27FC236}">
                  <a16:creationId xmlns:a16="http://schemas.microsoft.com/office/drawing/2014/main" id="{0724DA3D-9B20-2AF8-066A-5A2357E6A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4" y="3657"/>
            <a:ext cx="45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177480" progId="Equation.DSMT4">
                    <p:embed/>
                  </p:oleObj>
                </mc:Choice>
                <mc:Fallback>
                  <p:oleObj name="Equation" r:id="rId14" imgW="368280" imgH="1774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3657"/>
                          <a:ext cx="45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Rectangle 27">
              <a:extLst>
                <a:ext uri="{FF2B5EF4-FFF2-40B4-BE49-F238E27FC236}">
                  <a16:creationId xmlns:a16="http://schemas.microsoft.com/office/drawing/2014/main" id="{91D185B2-154D-C836-CA79-C1713333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612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的特征向量为</a:t>
              </a:r>
            </a:p>
          </p:txBody>
        </p:sp>
      </p:grpSp>
      <p:graphicFrame>
        <p:nvGraphicFramePr>
          <p:cNvPr id="20508" name="Object 28">
            <a:extLst>
              <a:ext uri="{FF2B5EF4-FFF2-40B4-BE49-F238E27FC236}">
                <a16:creationId xmlns:a16="http://schemas.microsoft.com/office/drawing/2014/main" id="{83B00795-7BB4-0D74-3951-F0C4F0E8E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10361"/>
              </p:ext>
            </p:extLst>
          </p:nvPr>
        </p:nvGraphicFramePr>
        <p:xfrm>
          <a:off x="5832475" y="5525189"/>
          <a:ext cx="29225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8320" imgH="228600" progId="Equation.DSMT4">
                  <p:embed/>
                </p:oleObj>
              </mc:Choice>
              <mc:Fallback>
                <p:oleObj name="Equation" r:id="rId16" imgW="149832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525189"/>
                        <a:ext cx="29225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Rectangle 29">
            <a:extLst>
              <a:ext uri="{FF2B5EF4-FFF2-40B4-BE49-F238E27FC236}">
                <a16:creationId xmlns:a16="http://schemas.microsoft.com/office/drawing/2014/main" id="{01C549D2-EB26-D178-9352-AFCD1AB4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021388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从而得</a:t>
            </a:r>
            <a:r>
              <a:rPr lang="en-US" altLang="zh-CN" b="1"/>
              <a:t>T=d/dx</a:t>
            </a:r>
            <a:r>
              <a:rPr lang="zh-CN" altLang="en-US" b="1"/>
              <a:t>的特征向量为</a:t>
            </a:r>
          </a:p>
        </p:txBody>
      </p:sp>
      <p:graphicFrame>
        <p:nvGraphicFramePr>
          <p:cNvPr id="20510" name="Object 30">
            <a:extLst>
              <a:ext uri="{FF2B5EF4-FFF2-40B4-BE49-F238E27FC236}">
                <a16:creationId xmlns:a16="http://schemas.microsoft.com/office/drawing/2014/main" id="{4D403048-44F6-2695-0F08-CF108D83F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1425" y="6021388"/>
          <a:ext cx="35417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5840" imgH="228600" progId="Equation.DSMT4">
                  <p:embed/>
                </p:oleObj>
              </mc:Choice>
              <mc:Fallback>
                <p:oleObj name="Equation" r:id="rId18" imgW="18158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6021388"/>
                        <a:ext cx="35417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Rectangle 34">
            <a:extLst>
              <a:ext uri="{FF2B5EF4-FFF2-40B4-BE49-F238E27FC236}">
                <a16:creationId xmlns:a16="http://schemas.microsoft.com/office/drawing/2014/main" id="{04752B12-518F-173A-FF5C-C5B6B22C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908050"/>
            <a:ext cx="7994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解 </a:t>
            </a:r>
            <a:r>
              <a:rPr lang="zh-CN" altLang="en-US" sz="2800" b="1" dirty="0">
                <a:solidFill>
                  <a:srgbClr val="0000FF"/>
                </a:solidFill>
              </a:rPr>
              <a:t>分三步</a:t>
            </a:r>
            <a:r>
              <a:rPr lang="zh-CN" altLang="en-US" sz="2800" b="1" dirty="0"/>
              <a:t>：求变换在给定基下的矩阵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；求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的特征值；求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的特征向量。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8260E1A9-80F1-C6E4-265B-F948CA43B9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304800"/>
            <a:ext cx="8820150" cy="110807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/>
              <a:t>例</a:t>
            </a:r>
            <a:r>
              <a:rPr lang="en-US" altLang="zh-CN" b="1"/>
              <a:t>2 </a:t>
            </a:r>
            <a:r>
              <a:rPr lang="zh-CN" altLang="en-US" b="1"/>
              <a:t>设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B</a:t>
            </a:r>
            <a:r>
              <a:rPr lang="zh-CN" altLang="en-US" b="1"/>
              <a:t>分别为</a:t>
            </a:r>
            <a:r>
              <a:rPr lang="en-US" altLang="zh-CN" b="1" i="1"/>
              <a:t>m</a:t>
            </a:r>
            <a:r>
              <a:rPr lang="en-US" altLang="zh-CN" b="1">
                <a:cs typeface="Times New Roman" panose="02020603050405020304" pitchFamily="18" charset="0"/>
              </a:rPr>
              <a:t>×</a:t>
            </a:r>
            <a:r>
              <a:rPr lang="en-US" altLang="zh-CN" b="1" i="1"/>
              <a:t>n</a:t>
            </a:r>
            <a:r>
              <a:rPr lang="zh-CN" altLang="en-US" b="1"/>
              <a:t>和</a:t>
            </a:r>
            <a:r>
              <a:rPr lang="en-US" altLang="zh-CN" b="1" i="1"/>
              <a:t>n</a:t>
            </a:r>
            <a:r>
              <a:rPr lang="en-US" altLang="zh-CN" b="1">
                <a:cs typeface="Times New Roman" panose="02020603050405020304" pitchFamily="18" charset="0"/>
              </a:rPr>
              <a:t>×</a:t>
            </a:r>
            <a:r>
              <a:rPr lang="en-US" altLang="zh-CN" b="1" i="1"/>
              <a:t>m</a:t>
            </a:r>
            <a:r>
              <a:rPr lang="zh-CN" altLang="en-US" b="1"/>
              <a:t>阶矩阵，证明</a:t>
            </a:r>
            <a:r>
              <a:rPr lang="en-US" altLang="zh-CN" b="1"/>
              <a:t>AB</a:t>
            </a:r>
            <a:r>
              <a:rPr lang="zh-CN" altLang="en-US" b="1"/>
              <a:t>和</a:t>
            </a:r>
            <a:r>
              <a:rPr lang="en-US" altLang="zh-CN" b="1"/>
              <a:t>BA</a:t>
            </a:r>
            <a:r>
              <a:rPr lang="zh-CN" altLang="en-US" b="1"/>
              <a:t>有相同的</a:t>
            </a:r>
            <a:r>
              <a:rPr lang="zh-CN" altLang="en-US" b="1">
                <a:solidFill>
                  <a:srgbClr val="0000FF"/>
                </a:solidFill>
              </a:rPr>
              <a:t>非零特征值</a:t>
            </a:r>
            <a:r>
              <a:rPr lang="zh-CN" altLang="en-US" b="1"/>
              <a:t>。</a:t>
            </a:r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BB509A16-F66A-E36A-7ED7-2547CA46A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5400"/>
          <a:ext cx="4895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82400" progId="Equation.DSMT4">
                  <p:embed/>
                </p:oleObj>
              </mc:Choice>
              <mc:Fallback>
                <p:oleObj name="Equation" r:id="rId2" imgW="23619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48958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931F351B-3533-92F3-E042-2D025BBDA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716338"/>
          <a:ext cx="49291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507960" progId="Equation.DSMT4">
                  <p:embed/>
                </p:oleObj>
              </mc:Choice>
              <mc:Fallback>
                <p:oleObj name="Equation" r:id="rId4" imgW="23875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716338"/>
                        <a:ext cx="49291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8CB77261-D7FA-C7AB-F3A1-5A582387D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084763"/>
          <a:ext cx="3589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253800" progId="Equation.DSMT4">
                  <p:embed/>
                </p:oleObj>
              </mc:Choice>
              <mc:Fallback>
                <p:oleObj name="Equation" r:id="rId6" imgW="16887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3589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>
            <a:extLst>
              <a:ext uri="{FF2B5EF4-FFF2-40B4-BE49-F238E27FC236}">
                <a16:creationId xmlns:a16="http://schemas.microsoft.com/office/drawing/2014/main" id="{CB50D282-E3D7-F05D-C466-16896836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375602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即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70CC562E-00B0-9392-F633-925B093D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0133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推出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89F65BE6-B930-BD09-B919-81018950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05488"/>
            <a:ext cx="7058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因此， </a:t>
            </a:r>
            <a:r>
              <a:rPr lang="en-US" altLang="zh-CN" sz="3200" b="1"/>
              <a:t>AB</a:t>
            </a:r>
            <a:r>
              <a:rPr lang="zh-CN" altLang="en-US" sz="3200" b="1"/>
              <a:t>和</a:t>
            </a:r>
            <a:r>
              <a:rPr lang="en-US" altLang="zh-CN" sz="3200" b="1"/>
              <a:t>BA</a:t>
            </a:r>
            <a:r>
              <a:rPr lang="zh-CN" altLang="en-US" sz="3200" b="1"/>
              <a:t>有相同的非零特征值。</a:t>
            </a:r>
          </a:p>
        </p:txBody>
      </p:sp>
      <p:grpSp>
        <p:nvGrpSpPr>
          <p:cNvPr id="46092" name="Group 12">
            <a:extLst>
              <a:ext uri="{FF2B5EF4-FFF2-40B4-BE49-F238E27FC236}">
                <a16:creationId xmlns:a16="http://schemas.microsoft.com/office/drawing/2014/main" id="{3EFF56D6-DDD6-A855-3258-D6CAC2F4DC8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12875"/>
            <a:ext cx="7343775" cy="971550"/>
            <a:chOff x="567" y="890"/>
            <a:chExt cx="4626" cy="612"/>
          </a:xfrm>
        </p:grpSpPr>
        <p:graphicFrame>
          <p:nvGraphicFramePr>
            <p:cNvPr id="46083" name="Object 3">
              <a:extLst>
                <a:ext uri="{FF2B5EF4-FFF2-40B4-BE49-F238E27FC236}">
                  <a16:creationId xmlns:a16="http://schemas.microsoft.com/office/drawing/2014/main" id="{FB2C0973-AFCF-512E-6EB4-DEE7EF5F9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890"/>
            <a:ext cx="816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457200" progId="Equation.DSMT4">
                    <p:embed/>
                  </p:oleObj>
                </mc:Choice>
                <mc:Fallback>
                  <p:oleObj name="Equation" r:id="rId8" imgW="60948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890"/>
                          <a:ext cx="816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4">
              <a:extLst>
                <a:ext uri="{FF2B5EF4-FFF2-40B4-BE49-F238E27FC236}">
                  <a16:creationId xmlns:a16="http://schemas.microsoft.com/office/drawing/2014/main" id="{38C5CA9D-414F-B77F-A95B-41FCD36F6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0" y="890"/>
            <a:ext cx="833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457200" progId="Equation.DSMT4">
                    <p:embed/>
                  </p:oleObj>
                </mc:Choice>
                <mc:Fallback>
                  <p:oleObj name="Equation" r:id="rId10" imgW="62208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890"/>
                          <a:ext cx="833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1424B889-F29E-CEC0-A4CB-82B35054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35"/>
              <a:ext cx="46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证明</a:t>
              </a:r>
              <a:r>
                <a:rPr lang="zh-CN" altLang="en-US" sz="3200" b="1"/>
                <a:t>               和                相似，则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2C5EA379-22D4-DDE5-A8DB-0D46F5BC4C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549275"/>
            <a:ext cx="8507412" cy="5761038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>
                <a:solidFill>
                  <a:srgbClr val="E06B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3</a:t>
            </a:r>
            <a:r>
              <a:rPr lang="en-US" altLang="zh-CN" b="1">
                <a:solidFill>
                  <a:srgbClr val="E06B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E06B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E06B1C"/>
                </a:solidFill>
              </a:rPr>
              <a:t>特征向量的空间性质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zh-CN" altLang="en-US" b="1"/>
              <a:t>特征子空间：</a:t>
            </a:r>
            <a:r>
              <a:rPr lang="en-US" altLang="zh-CN" b="1"/>
              <a:t>V</a:t>
            </a:r>
            <a:r>
              <a:rPr lang="en-US" altLang="zh-CN" b="1" baseline="-25000">
                <a:sym typeface="Symbol" panose="05050102010706020507" pitchFamily="18" charset="2"/>
              </a:rPr>
              <a:t></a:t>
            </a:r>
            <a:r>
              <a:rPr lang="en-US" altLang="zh-CN" b="1"/>
              <a:t> = { </a:t>
            </a:r>
            <a:r>
              <a:rPr lang="en-US" altLang="zh-CN" b="1">
                <a:sym typeface="Symbol" panose="05050102010706020507" pitchFamily="18" charset="2"/>
              </a:rPr>
              <a:t>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| T</a:t>
            </a:r>
            <a:r>
              <a:rPr lang="en-US" altLang="zh-CN" b="1">
                <a:sym typeface="Symbol" panose="05050102010706020507" pitchFamily="18" charset="2"/>
              </a:rPr>
              <a:t>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>
                <a:sym typeface="Symbol" panose="05050102010706020507" pitchFamily="18" charset="2"/>
              </a:rPr>
              <a:t> </a:t>
            </a:r>
            <a:r>
              <a:rPr lang="en-US" altLang="zh-CN" b="1"/>
              <a:t>} = N(T- </a:t>
            </a: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/>
              <a:t>I)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zh-CN" altLang="en-US" b="1"/>
              <a:t>特征子空间的性质：</a:t>
            </a:r>
            <a:r>
              <a:rPr lang="zh-CN" altLang="en-US" b="1">
                <a:solidFill>
                  <a:srgbClr val="99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990099"/>
                </a:solidFill>
              </a:rPr>
              <a:t>p36，</a:t>
            </a:r>
            <a:r>
              <a:rPr lang="zh-CN" altLang="en-US" b="1">
                <a:solidFill>
                  <a:srgbClr val="990099"/>
                </a:solidFill>
              </a:rPr>
              <a:t>定理2</a:t>
            </a:r>
            <a:r>
              <a:rPr lang="zh-CN" altLang="en-US" b="1">
                <a:solidFill>
                  <a:srgbClr val="990099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990099"/>
                </a:solidFill>
              </a:rPr>
              <a:t>2</a:t>
            </a:r>
            <a:r>
              <a:rPr lang="zh-CN" altLang="en-US" b="1">
                <a:solidFill>
                  <a:srgbClr val="990099"/>
                </a:solidFill>
                <a:cs typeface="Times New Roman" panose="02020603050405020304" pitchFamily="18" charset="0"/>
              </a:rPr>
              <a:t>)</a:t>
            </a:r>
          </a:p>
          <a:p>
            <a:pPr marL="990600" lvl="1" indent="-533400"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en-US" altLang="zh-CN" b="1"/>
              <a:t>V</a:t>
            </a:r>
            <a:r>
              <a:rPr lang="zh-CN" altLang="en-US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zh-CN" altLang="en-US" b="1"/>
              <a:t>是不变子空间</a:t>
            </a:r>
          </a:p>
          <a:p>
            <a:pPr marL="990600" lvl="1" indent="-533400"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</a:t>
            </a: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j</a:t>
            </a:r>
            <a:r>
              <a:rPr lang="zh-CN" altLang="en-US" b="1">
                <a:sym typeface="Symbol" panose="05050102010706020507" pitchFamily="18" charset="2"/>
              </a:rPr>
              <a:t>，则 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cs typeface="Times New Roman" panose="02020603050405020304" pitchFamily="18" charset="0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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j </a:t>
            </a:r>
            <a:r>
              <a:rPr lang="zh-CN" altLang="en-US" b="1">
                <a:sym typeface="Symbol" panose="05050102010706020507" pitchFamily="18" charset="2"/>
              </a:rPr>
              <a:t>= {0} </a:t>
            </a:r>
          </a:p>
          <a:p>
            <a:pPr marL="990600" lvl="1" indent="-533400" eaLnBrk="1" hangingPunct="1">
              <a:buClr>
                <a:srgbClr val="E06B1C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ym typeface="Symbol" panose="05050102010706020507" pitchFamily="18" charset="2"/>
              </a:rPr>
              <a:t>若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k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zh-CN" altLang="en-US" b="1">
                <a:sym typeface="Symbol" panose="05050102010706020507" pitchFamily="18" charset="2"/>
              </a:rPr>
              <a:t>重特征值，则 1  </a:t>
            </a:r>
            <a:r>
              <a:rPr lang="en-US" altLang="zh-CN" b="1">
                <a:sym typeface="Symbol" panose="05050102010706020507" pitchFamily="18" charset="2"/>
              </a:rPr>
              <a:t>dim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 </a:t>
            </a:r>
            <a:r>
              <a:rPr lang="en-US" altLang="zh-CN" b="1">
                <a:sym typeface="Symbol" panose="05050102010706020507" pitchFamily="18" charset="2"/>
              </a:rPr>
              <a:t> </a:t>
            </a:r>
            <a:r>
              <a:rPr lang="en-US" altLang="zh-CN" b="1" i="1">
                <a:sym typeface="Symbol" panose="05050102010706020507" pitchFamily="18" charset="2"/>
              </a:rPr>
              <a:t>k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endParaRPr lang="en-US" altLang="zh-CN" b="1" i="1"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E06B1C"/>
                </a:solidFill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E06B1C"/>
                </a:solidFill>
                <a:sym typeface="Symbol" panose="05050102010706020507" pitchFamily="18" charset="2"/>
              </a:rPr>
              <a:t>推论</a:t>
            </a:r>
            <a:r>
              <a:rPr lang="zh-CN" altLang="en-US" b="1">
                <a:sym typeface="Symbol" panose="05050102010706020507" pitchFamily="18" charset="2"/>
              </a:rPr>
              <a:t>：</a:t>
            </a:r>
          </a:p>
          <a:p>
            <a:pPr marL="609600" indent="-609600" eaLnBrk="1" hangingPunct="1">
              <a:buClr>
                <a:srgbClr val="E06B1C"/>
              </a:buClr>
              <a:buFont typeface="Wingdings" panose="05000000000000000000" pitchFamily="2" charset="2"/>
              <a:buAutoNum type="arabicParenR"/>
            </a:pPr>
            <a:r>
              <a:rPr lang="zh-CN" altLang="en-US" b="1">
                <a:sym typeface="Symbol" panose="05050102010706020507" pitchFamily="18" charset="2"/>
              </a:rPr>
              <a:t>若</a:t>
            </a: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zh-CN" altLang="en-US" b="1">
                <a:sym typeface="Symbol" panose="05050102010706020507" pitchFamily="18" charset="2"/>
              </a:rPr>
              <a:t>是单特征值，则</a:t>
            </a:r>
            <a:r>
              <a:rPr lang="en-US" altLang="zh-CN" b="1">
                <a:sym typeface="Symbol" panose="05050102010706020507" pitchFamily="18" charset="2"/>
              </a:rPr>
              <a:t>dim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cs typeface="Times New Roman" panose="02020603050405020304" pitchFamily="18" charset="0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=1</a:t>
            </a:r>
          </a:p>
          <a:p>
            <a:pPr marL="609600" indent="-609600" eaLnBrk="1" hangingPunct="1">
              <a:buClr>
                <a:srgbClr val="E06B1C"/>
              </a:buClr>
              <a:buFont typeface="Wingdings" panose="05000000000000000000" pitchFamily="2" charset="2"/>
              <a:buAutoNum type="arabicParenR"/>
            </a:pP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+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2</a:t>
            </a:r>
            <a:r>
              <a:rPr lang="zh-CN" altLang="en-US" b="1">
                <a:sym typeface="Symbol" panose="05050102010706020507" pitchFamily="18" charset="2"/>
              </a:rPr>
              <a:t>+</a:t>
            </a:r>
            <a:r>
              <a:rPr lang="en-US" altLang="zh-CN" b="1">
                <a:sym typeface="Symbol" panose="05050102010706020507" pitchFamily="18" charset="2"/>
              </a:rPr>
              <a:t>+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s</a:t>
            </a:r>
            <a:r>
              <a:rPr lang="zh-CN" altLang="en-US" b="1"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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2</a:t>
            </a:r>
            <a:r>
              <a:rPr lang="zh-CN" altLang="en-US" b="1">
                <a:sym typeface="Symbol" panose="05050102010706020507" pitchFamily="18" charset="2"/>
              </a:rPr>
              <a:t>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s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>
              <a:buClr>
                <a:srgbClr val="E06B1C"/>
              </a:buClr>
              <a:buFont typeface="Wingdings" panose="05000000000000000000" pitchFamily="2" charset="2"/>
              <a:buAutoNum type="arabicParenR"/>
            </a:pP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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2</a:t>
            </a:r>
            <a:r>
              <a:rPr lang="zh-CN" altLang="en-US" b="1">
                <a:sym typeface="Symbol" panose="05050102010706020507" pitchFamily="18" charset="2"/>
              </a:rPr>
              <a:t></a:t>
            </a:r>
            <a:r>
              <a:rPr lang="en-US" altLang="zh-CN" b="1"/>
              <a:t>V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baseline="-25000">
                <a:cs typeface="Times New Roman" panose="02020603050405020304" pitchFamily="18" charset="0"/>
              </a:rPr>
              <a:t>s </a:t>
            </a:r>
            <a:r>
              <a:rPr lang="zh-CN" altLang="en-US" b="1">
                <a:sym typeface="Symbol" panose="05050102010706020507" pitchFamily="18" charset="2"/>
              </a:rPr>
              <a:t></a:t>
            </a:r>
            <a:r>
              <a:rPr lang="en-US" altLang="zh-CN" b="1">
                <a:sym typeface="Symbol" panose="05050102010706020507" pitchFamily="18" charset="2"/>
              </a:rPr>
              <a:t>V</a:t>
            </a:r>
            <a:r>
              <a:rPr lang="en-US" altLang="zh-CN" b="1" i="1" baseline="-25000">
                <a:cs typeface="Times New Roman" panose="02020603050405020304" pitchFamily="18" charset="0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(F)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B988767-E7A4-A6E3-2C9A-C23697194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44450"/>
            <a:ext cx="7772400" cy="758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二、线性变换矩阵对角化的充要条件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6BB853E-E6AF-F19D-E08C-22CCE61B60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775075"/>
            <a:ext cx="8497887" cy="15113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2.3 T</a:t>
            </a:r>
            <a:r>
              <a:rPr lang="zh-CN" altLang="en-US" sz="2800" b="1" dirty="0"/>
              <a:t>可以对角化 </a:t>
            </a:r>
            <a:r>
              <a:rPr lang="zh-CN" altLang="en-US" sz="2800" b="1" dirty="0"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ym typeface="Symbol" panose="05050102010706020507" pitchFamily="18" charset="2"/>
              </a:rPr>
              <a:t>有</a:t>
            </a:r>
            <a:r>
              <a:rPr lang="en-US" altLang="zh-CN" sz="2800" b="1" i="1" dirty="0"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ym typeface="Symbol" panose="05050102010706020507" pitchFamily="18" charset="2"/>
              </a:rPr>
              <a:t>个线性无关的特征向量。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                                </a:t>
            </a:r>
            <a:r>
              <a:rPr lang="en-US" altLang="zh-CN" sz="2800" b="1" dirty="0">
                <a:sym typeface="Symbol" panose="05050102010706020507" pitchFamily="18" charset="2"/>
              </a:rPr>
              <a:t>  </a:t>
            </a:r>
            <a:r>
              <a:rPr lang="en-US" altLang="zh-CN" sz="2800" b="1" dirty="0" err="1"/>
              <a:t>dimV</a:t>
            </a:r>
            <a:r>
              <a:rPr lang="en-US" altLang="zh-CN" sz="2800" b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ym typeface="Symbol" panose="05050102010706020507" pitchFamily="18" charset="2"/>
              </a:rPr>
              <a:t>                       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                      </a:t>
            </a:r>
            <a:r>
              <a:rPr lang="en-US" altLang="zh-CN" sz="2800" b="1" dirty="0" err="1"/>
              <a:t>dimV</a:t>
            </a:r>
            <a:r>
              <a:rPr lang="en-US" altLang="zh-CN" sz="2800" b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ym typeface="Symbol" panose="05050102010706020507" pitchFamily="18" charset="2"/>
              </a:rPr>
              <a:t>k</a:t>
            </a:r>
            <a:r>
              <a:rPr lang="en-US" altLang="zh-CN" sz="2800" b="1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=1, …,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006567B0-5D91-A045-DB1E-C6AC752ED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908050"/>
          <a:ext cx="74437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241200" progId="Equation.DSMT4">
                  <p:embed/>
                </p:oleObj>
              </mc:Choice>
              <mc:Fallback>
                <p:oleObj name="Equation" r:id="rId2" imgW="31874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908050"/>
                        <a:ext cx="74437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>
            <a:extLst>
              <a:ext uri="{FF2B5EF4-FFF2-40B4-BE49-F238E27FC236}">
                <a16:creationId xmlns:a16="http://schemas.microsoft.com/office/drawing/2014/main" id="{B03BB9C4-4ADB-B07C-7FCA-E5C7DBA7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45125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0B3B16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282B0D5-86D6-3A9F-1233-8E6B341E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22922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06B1C"/>
                </a:solidFill>
              </a:rPr>
              <a:t>定理2</a:t>
            </a:r>
            <a:r>
              <a:rPr lang="zh-CN" altLang="en-US" sz="2800" b="1">
                <a:solidFill>
                  <a:srgbClr val="E06B1C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E06B1C"/>
                </a:solidFill>
              </a:rPr>
              <a:t>4</a:t>
            </a:r>
            <a:r>
              <a:rPr lang="zh-CN" altLang="en-US" sz="2800" b="1">
                <a:solidFill>
                  <a:srgbClr val="E06B1C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/>
              <a:t>T</a:t>
            </a:r>
            <a:r>
              <a:rPr lang="zh-CN" altLang="en-US" sz="2800" b="1"/>
              <a:t>可以对角化 </a:t>
            </a:r>
            <a:r>
              <a:rPr lang="zh-CN" altLang="en-US" sz="2800" b="1">
                <a:sym typeface="Symbol" panose="05050102010706020507" pitchFamily="18" charset="2"/>
              </a:rPr>
              <a:t></a:t>
            </a:r>
            <a:r>
              <a:rPr lang="zh-CN" altLang="en-US" sz="32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52DC1428-BAF7-D923-ED30-3C68DA6F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可以对角化</a:t>
            </a:r>
            <a:r>
              <a:rPr lang="zh-CN" altLang="en-US" sz="2800" b="1" dirty="0"/>
              <a:t>：存在一组基，使得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在此基下的矩阵是对角阵。</a:t>
            </a:r>
            <a:r>
              <a:rPr lang="zh-CN" altLang="en-US" sz="2800" b="1" dirty="0">
                <a:solidFill>
                  <a:srgbClr val="0000FF"/>
                </a:solidFill>
              </a:rPr>
              <a:t>这等价于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的变换矩阵可以对角化</a:t>
            </a:r>
            <a:r>
              <a:rPr lang="zh-CN" altLang="en-US" sz="2800" b="1" dirty="0">
                <a:sym typeface="Symbol" panose="05050102010706020507" pitchFamily="18" charset="2"/>
              </a:rPr>
              <a:t>（因</a:t>
            </a:r>
            <a:r>
              <a:rPr lang="zh-CN" altLang="en-US" sz="2800" b="1" dirty="0"/>
              <a:t>不同基下的矩阵相似</a:t>
            </a:r>
            <a:r>
              <a:rPr lang="zh-CN" altLang="en-US" sz="2800" b="1" dirty="0">
                <a:sym typeface="Symbol" panose="05050102010706020507" pitchFamily="18" charset="2"/>
              </a:rPr>
              <a:t>）。</a:t>
            </a:r>
          </a:p>
        </p:txBody>
      </p:sp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267A5CF7-24A1-C4A1-8B6A-7CF24F7AA45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1412875"/>
          <a:ext cx="12239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31640" progId="Equation.DSMT4">
                  <p:embed/>
                </p:oleObj>
              </mc:Choice>
              <mc:Fallback>
                <p:oleObj name="Equation" r:id="rId4" imgW="5713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12239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>
            <a:extLst>
              <a:ext uri="{FF2B5EF4-FFF2-40B4-BE49-F238E27FC236}">
                <a16:creationId xmlns:a16="http://schemas.microsoft.com/office/drawing/2014/main" id="{8CEE27AE-BB64-5BDE-0B4C-2C32CAA8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805488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06B1C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V</a:t>
            </a:r>
            <a:r>
              <a:rPr lang="en-US" altLang="zh-CN" sz="2800" b="1" baseline="-25000">
                <a:sym typeface="Symbol" panose="05050102010706020507" pitchFamily="18" charset="2"/>
              </a:rPr>
              <a:t></a:t>
            </a:r>
            <a:r>
              <a:rPr lang="en-US" altLang="zh-CN" sz="2800" b="1" baseline="-25000"/>
              <a:t>1</a:t>
            </a:r>
            <a:r>
              <a:rPr lang="zh-CN" altLang="en-US" sz="2800" b="1">
                <a:sym typeface="Symbol" panose="05050102010706020507" pitchFamily="18" charset="2"/>
              </a:rPr>
              <a:t></a:t>
            </a:r>
            <a:r>
              <a:rPr lang="en-US" altLang="zh-CN" sz="2800" b="1"/>
              <a:t>V</a:t>
            </a:r>
            <a:r>
              <a:rPr lang="en-US" altLang="zh-CN" sz="2800" b="1" baseline="-25000">
                <a:sym typeface="Symbol" panose="05050102010706020507" pitchFamily="18" charset="2"/>
              </a:rPr>
              <a:t>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Symbol" panose="05050102010706020507" pitchFamily="18" charset="2"/>
              </a:rPr>
              <a:t></a:t>
            </a:r>
            <a:r>
              <a:rPr lang="en-US" altLang="zh-CN" sz="2800" b="1"/>
              <a:t>V</a:t>
            </a:r>
            <a:r>
              <a:rPr lang="en-US" altLang="zh-CN" sz="2800" b="1" baseline="-25000">
                <a:sym typeface="Symbol" panose="05050102010706020507" pitchFamily="18" charset="2"/>
              </a:rPr>
              <a:t>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=V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sym typeface="Symbol" panose="05050102010706020507" pitchFamily="18" charset="2"/>
              </a:rPr>
              <a:t>(F)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0209022F-6E39-8129-951C-3986D270F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923213" cy="27082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E06B1C"/>
                </a:solidFill>
              </a:rPr>
              <a:t>例题</a:t>
            </a:r>
            <a:r>
              <a:rPr lang="zh-CN" altLang="en-US" sz="2800" b="1">
                <a:solidFill>
                  <a:srgbClr val="0E4E1D"/>
                </a:solidFill>
              </a:rPr>
              <a:t> </a:t>
            </a:r>
            <a:r>
              <a:rPr lang="zh-CN" altLang="en-US" sz="2800" b="1"/>
              <a:t>已知{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，</a:t>
            </a:r>
            <a:r>
              <a:rPr lang="zh-CN" altLang="en-US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，</a:t>
            </a:r>
            <a:r>
              <a:rPr lang="zh-CN" altLang="en-US" sz="2800" b="1" baseline="-25000">
                <a:sym typeface="Symbol" panose="05050102010706020507" pitchFamily="18" charset="2"/>
              </a:rPr>
              <a:t>3 </a:t>
            </a:r>
            <a:r>
              <a:rPr lang="zh-CN" altLang="en-US" sz="2800" b="1"/>
              <a:t>}是线性空间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(F)</a:t>
            </a:r>
            <a:r>
              <a:rPr lang="zh-CN" altLang="en-US" sz="2800" b="1"/>
              <a:t>的基，</a:t>
            </a:r>
            <a:r>
              <a:rPr lang="en-US" altLang="zh-CN" sz="2800" b="1"/>
              <a:t>T</a:t>
            </a:r>
            <a:r>
              <a:rPr lang="zh-CN" altLang="en-US" sz="2800" b="1"/>
              <a:t>是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上如下定义的线性变换，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          T(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) = 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1</a:t>
            </a:r>
            <a:endParaRPr lang="en-US" altLang="zh-CN" sz="2800" b="1"/>
          </a:p>
          <a:p>
            <a:pPr eaLnBrk="1" hangingPunct="1"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          T(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) = 2 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2</a:t>
            </a:r>
            <a:endParaRPr lang="zh-CN" altLang="en-US" sz="2800" b="1"/>
          </a:p>
          <a:p>
            <a:pPr eaLnBrk="1" hangingPunct="1">
              <a:buFontTx/>
              <a:buNone/>
            </a:pPr>
            <a:r>
              <a:rPr lang="en-US" altLang="zh-CN" sz="2800" b="1"/>
              <a:t>          T(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3</a:t>
            </a:r>
            <a:r>
              <a:rPr lang="en-US" altLang="zh-CN" sz="2800" b="1"/>
              <a:t>) = 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/>
              <a:t> + t 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2 </a:t>
            </a:r>
            <a:r>
              <a:rPr lang="en-US" altLang="zh-CN" sz="2800" b="1"/>
              <a:t>+ 2 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1EBCC28-B023-D50D-FC43-A5D04ECB8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76700"/>
            <a:ext cx="6605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讨论：</a:t>
            </a:r>
            <a:r>
              <a:rPr lang="en-US" altLang="zh-CN" sz="2800" b="1"/>
              <a:t>t </a:t>
            </a:r>
            <a:r>
              <a:rPr lang="zh-CN" altLang="en-US" sz="2800" b="1"/>
              <a:t>为何值，</a:t>
            </a:r>
            <a:r>
              <a:rPr lang="en-US" altLang="zh-CN" sz="2800" b="1"/>
              <a:t>T </a:t>
            </a:r>
            <a:r>
              <a:rPr lang="zh-CN" altLang="en-US" sz="2800" b="1"/>
              <a:t>有对角矩阵表示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C6523FF-1C2C-09BC-2D0B-4D7DFCC0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71378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E06B1C"/>
                </a:solidFill>
              </a:rPr>
              <a:t>例题 </a:t>
            </a:r>
            <a:r>
              <a:rPr lang="zh-CN" altLang="en-US" sz="2800" b="1"/>
              <a:t>设                  ，求</a:t>
            </a:r>
            <a:r>
              <a:rPr lang="en-US" altLang="zh-CN" sz="2800" b="1"/>
              <a:t>R</a:t>
            </a:r>
            <a:r>
              <a:rPr lang="en-US" altLang="zh-CN" sz="2800" b="1" baseline="30000"/>
              <a:t>3</a:t>
            </a:r>
            <a:r>
              <a:rPr lang="zh-CN" altLang="en-US" sz="2800" b="1"/>
              <a:t>上正交投影</a:t>
            </a:r>
            <a:r>
              <a:rPr lang="en-US" altLang="zh-CN" sz="2800" b="1"/>
              <a:t>P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x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= x-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x, u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u 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/>
              <a:t>                                        的特征值和特征向量。</a:t>
            </a:r>
          </a:p>
        </p:txBody>
      </p:sp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2CA21866-D113-5819-8131-783624480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724400"/>
          <a:ext cx="1524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711000" progId="Equation.DSMT4">
                  <p:embed/>
                </p:oleObj>
              </mc:Choice>
              <mc:Fallback>
                <p:oleObj name="Equation" r:id="rId2" imgW="72360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1524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F4F6A96A-A453-BC11-44D0-F3079AE0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6063"/>
            <a:ext cx="856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3 </a:t>
            </a:r>
            <a:r>
              <a:rPr lang="en-US" altLang="zh-CN" sz="2800" b="1" i="1"/>
              <a:t>n</a:t>
            </a:r>
            <a:r>
              <a:rPr lang="en-US" altLang="zh-CN" sz="2800" b="1"/>
              <a:t>&gt;1</a:t>
            </a:r>
            <a:r>
              <a:rPr lang="zh-CN" altLang="en-US" sz="2800" b="1"/>
              <a:t>时，</a:t>
            </a:r>
            <a:r>
              <a:rPr lang="en-US" altLang="zh-CN" sz="2800" b="1"/>
              <a:t>P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[x]</a:t>
            </a:r>
            <a:r>
              <a:rPr lang="zh-CN" altLang="en-US" sz="2800" b="1"/>
              <a:t>上</a:t>
            </a:r>
            <a:r>
              <a:rPr lang="zh-CN" altLang="en-US" sz="2800" b="1">
                <a:solidFill>
                  <a:srgbClr val="0000FF"/>
                </a:solidFill>
              </a:rPr>
              <a:t>微分变换</a:t>
            </a:r>
            <a:r>
              <a:rPr lang="en-US" altLang="zh-CN" sz="2800" b="1"/>
              <a:t>d/dx</a:t>
            </a:r>
            <a:r>
              <a:rPr lang="zh-CN" altLang="en-US" sz="2800" b="1"/>
              <a:t>没有对角矩阵表示。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9D05D3D-49FC-5521-6D68-6ABF1A86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93763"/>
            <a:ext cx="856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4 </a:t>
            </a:r>
            <a:r>
              <a:rPr lang="zh-CN" altLang="en-US" sz="2800" b="1"/>
              <a:t>幂等矩阵和乘方矩阵的</a:t>
            </a:r>
            <a:r>
              <a:rPr lang="zh-CN" altLang="en-US" sz="2800" b="1">
                <a:solidFill>
                  <a:srgbClr val="0000FF"/>
                </a:solidFill>
              </a:rPr>
              <a:t>对角表示特性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edition">
  <a:themeElements>
    <a:clrScheme name="">
      <a:dk1>
        <a:srgbClr val="000000"/>
      </a:dk1>
      <a:lt1>
        <a:srgbClr val="FFFFFF"/>
      </a:lt1>
      <a:dk2>
        <a:srgbClr val="A31E03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3329</TotalTime>
  <Words>2693</Words>
  <Application>Microsoft Office PowerPoint</Application>
  <PresentationFormat>全屏显示(4:3)</PresentationFormat>
  <Paragraphs>239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Times New Roman</vt:lpstr>
      <vt:lpstr>Wingdings</vt:lpstr>
      <vt:lpstr>Expedition</vt:lpstr>
      <vt:lpstr>Equation</vt:lpstr>
      <vt:lpstr>MathType 6.0 Equation</vt:lpstr>
      <vt:lpstr>第2章：Jordan标准形介绍</vt:lpstr>
      <vt:lpstr>第2章  Jordan标准形介绍</vt:lpstr>
      <vt:lpstr>2.1 线性变换的对角表示</vt:lpstr>
      <vt:lpstr>PowerPoint 演示文稿</vt:lpstr>
      <vt:lpstr>PowerPoint 演示文稿</vt:lpstr>
      <vt:lpstr>PowerPoint 演示文稿</vt:lpstr>
      <vt:lpstr>PowerPoint 演示文稿</vt:lpstr>
      <vt:lpstr>二、线性变换矩阵对角化的充要条件</vt:lpstr>
      <vt:lpstr>PowerPoint 演示文稿</vt:lpstr>
      <vt:lpstr>2.2   Jordan 矩阵介绍</vt:lpstr>
      <vt:lpstr>PowerPoint 演示文稿</vt:lpstr>
      <vt:lpstr>4  方阵A的Jordan 标准形的求法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§2.3  最小多项式  (minimal polynomials)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二、矩阵的化零多项式       (Annihilating polynomials of Matrices)</vt:lpstr>
      <vt:lpstr>二、矩阵的化零多项式       (Annihilating polynomials of Matrices)</vt:lpstr>
      <vt:lpstr>三、最小多项式</vt:lpstr>
      <vt:lpstr>PowerPoint 演示文稿</vt:lpstr>
      <vt:lpstr>PowerPoint 演示文稿</vt:lpstr>
      <vt:lpstr>矩阵相似问题中的一些结果</vt:lpstr>
      <vt:lpstr>矩阵相似问题中的一些结果</vt:lpstr>
      <vt:lpstr>3、矩阵A ， AT ，AH 和AHA</vt:lpstr>
      <vt:lpstr>PowerPoint 演示文稿</vt:lpstr>
      <vt:lpstr>   第二章的推荐练习题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第2章：Jordan标准形介绍</dc:title>
  <dc:creator>yang</dc:creator>
  <cp:lastModifiedBy>Xiong Haijun</cp:lastModifiedBy>
  <cp:revision>362</cp:revision>
  <cp:lastPrinted>1601-01-01T00:00:00Z</cp:lastPrinted>
  <dcterms:created xsi:type="dcterms:W3CDTF">2004-10-22T00:18:04Z</dcterms:created>
  <dcterms:modified xsi:type="dcterms:W3CDTF">2022-12-03T10:14:32Z</dcterms:modified>
</cp:coreProperties>
</file>