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79" r:id="rId6"/>
    <p:sldId id="280" r:id="rId7"/>
    <p:sldId id="260" r:id="rId8"/>
    <p:sldId id="261" r:id="rId9"/>
    <p:sldId id="281" r:id="rId10"/>
    <p:sldId id="282" r:id="rId11"/>
    <p:sldId id="283" r:id="rId12"/>
    <p:sldId id="285" r:id="rId13"/>
    <p:sldId id="286" r:id="rId14"/>
    <p:sldId id="262" r:id="rId15"/>
    <p:sldId id="275" r:id="rId16"/>
    <p:sldId id="276" r:id="rId17"/>
    <p:sldId id="264" r:id="rId18"/>
    <p:sldId id="263" r:id="rId19"/>
    <p:sldId id="277" r:id="rId20"/>
    <p:sldId id="265" r:id="rId21"/>
    <p:sldId id="266" r:id="rId22"/>
    <p:sldId id="278" r:id="rId23"/>
    <p:sldId id="273" r:id="rId24"/>
    <p:sldId id="287" r:id="rId25"/>
    <p:sldId id="267" r:id="rId26"/>
    <p:sldId id="268" r:id="rId27"/>
    <p:sldId id="269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4F00"/>
    <a:srgbClr val="CA7B58"/>
    <a:srgbClr val="9933FF"/>
    <a:srgbClr val="FFBB77"/>
    <a:srgbClr val="E07000"/>
    <a:srgbClr val="003300"/>
    <a:srgbClr val="0066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63" autoAdjust="0"/>
    <p:restoredTop sz="90929"/>
  </p:normalViewPr>
  <p:slideViewPr>
    <p:cSldViewPr>
      <p:cViewPr>
        <p:scale>
          <a:sx n="100" d="100"/>
          <a:sy n="100" d="100"/>
        </p:scale>
        <p:origin x="2530" y="28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181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>
            <a:extLst>
              <a:ext uri="{FF2B5EF4-FFF2-40B4-BE49-F238E27FC236}">
                <a16:creationId xmlns:a16="http://schemas.microsoft.com/office/drawing/2014/main" id="{A9CB6CA1-F9A8-CA4E-1A72-03DFBDCDEE7D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6362700" cy="6858000"/>
            <a:chOff x="0" y="0"/>
            <a:chExt cx="4008" cy="4320"/>
          </a:xfrm>
        </p:grpSpPr>
        <p:pic>
          <p:nvPicPr>
            <p:cNvPr id="3" name="Picture 8" descr="Expbanna">
              <a:extLst>
                <a:ext uri="{FF2B5EF4-FFF2-40B4-BE49-F238E27FC236}">
                  <a16:creationId xmlns:a16="http://schemas.microsoft.com/office/drawing/2014/main" id="{847F7F63-F400-0E46-EE77-36485BB0C6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invGray">
            <a:xfrm>
              <a:off x="0" y="0"/>
              <a:ext cx="432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9" descr="EXPHORSA">
              <a:extLst>
                <a:ext uri="{FF2B5EF4-FFF2-40B4-BE49-F238E27FC236}">
                  <a16:creationId xmlns:a16="http://schemas.microsoft.com/office/drawing/2014/main" id="{446104F1-51CF-849D-B5E4-A49CF690BC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3600"/>
              <a:ext cx="1800" cy="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" name="Picture 10" descr="EXPHORSA">
            <a:extLst>
              <a:ext uri="{FF2B5EF4-FFF2-40B4-BE49-F238E27FC236}">
                <a16:creationId xmlns:a16="http://schemas.microsoft.com/office/drawing/2014/main" id="{99BE86E7-48EE-BD53-9B96-BAA55B32B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657600"/>
            <a:ext cx="5715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990600"/>
            <a:ext cx="6400800" cy="2514600"/>
          </a:xfrm>
          <a:ln w="76200" cmpd="tri"/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886200"/>
            <a:ext cx="6400800" cy="1752600"/>
          </a:xfrm>
          <a:ln w="6350"/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A3877BC-91AE-F007-A3A0-FC7EB74682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400800"/>
            <a:ext cx="1905000" cy="457200"/>
          </a:xfrm>
        </p:spPr>
        <p:txBody>
          <a:bodyPr anchorCtr="0"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3FCB48E-97D6-AEF4-DB97-14C1CF9A15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505200" y="6400800"/>
            <a:ext cx="2895600" cy="457200"/>
          </a:xfrm>
        </p:spPr>
        <p:txBody>
          <a:bodyPr anchorCtr="0"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AA90DC8-6813-A313-7C40-58EBBFDBC2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 anchorCtr="0"/>
          <a:lstStyle>
            <a:lvl1pPr>
              <a:defRPr/>
            </a:lvl1pPr>
          </a:lstStyle>
          <a:p>
            <a:fld id="{62FFF948-42E9-4AD5-A6D2-D61DCA43875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4312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6ED917-8CF1-2FFA-2993-C552D7F189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656D066-72E8-DF49-962D-9C3C2B7FC7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5C5A89F-6FBB-3FBF-4629-A1FD72B319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57FC5E-1E4E-491F-AEDD-89AF816D09A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596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6100" y="381000"/>
            <a:ext cx="1943100" cy="54991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2038" y="381000"/>
            <a:ext cx="5681662" cy="54991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D40761C-30CE-69C0-87E6-BE1506CE33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FD2EBB0-D02A-BA07-879C-A3F227D413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E8EE6C3-EADD-351B-C6D5-6B0BDAFFC0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46CC8E-53D1-4032-8B3A-6191147D094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637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50C851F-1A4C-7608-F62D-46959C26E9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8D10AD7-D4CB-73B8-1497-9B8E2569EE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38EBA48-D029-4D96-322A-736E12951C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78F9D0-FDD0-4801-8802-45562C56D37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8680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86CD96B-6AB9-5D4E-96DF-47B572841F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208F442-3B68-A95E-5982-633FFE0D36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56AF217-8D89-0026-95AB-15A1D8B2F3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79943D-2DF9-4F56-B377-E25FEDE960B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9766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2038" y="1766888"/>
            <a:ext cx="3808412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2850" y="1766888"/>
            <a:ext cx="3808413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984B65-10D9-CB7B-B090-1D649E2AE7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DD84E0-5FC8-51A8-800F-7EFC59842E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FAD100-7552-5B52-2793-D31F572DE5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AA0EDD-A938-467D-9850-03BEAD7D00F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0723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DB32BB9-A346-4B2D-D4B4-72D0927A41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F74A77A-C4C9-B625-FDFB-9CC83DF06B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83B5873-96AD-B2B3-8206-3214408656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144BBE-2FC7-4816-833D-03FFDFECB29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439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C1464AA-31FE-D2EB-EF53-66AE663E22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107EFAC-EBFB-9571-FCFF-06B3743115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AE464E6-AFA3-C2B0-E6B1-2C5BD26A40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A627BC-11FE-442B-8E8A-0B5A61032A4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727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A944B46-94CF-46D5-2A4C-74063D78F5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47B72F7-379C-9BAC-551A-4FC8A4AAFB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FB4E67B-6A61-3BFA-28DB-93E61FF71C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C48389-A3F9-4A5A-95C7-B9E59BBF930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2597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CA6738-1E31-2608-CD18-058EF40564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A153F4-0C0A-7ECA-F009-80EDF2456A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71A404-415D-59B1-7DBF-2D2389C5B2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17A63F-7392-466C-9C95-3F38B95B317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9577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9A9096-FFE0-DA44-2BA5-B0536F1430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D11EC3-E641-DAE9-B47A-569CF4F071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D4DBB-0E97-A9EC-D650-DD17F60F9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38E771-E0FD-44A9-A1C4-4D72ECA9E27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6395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Expbanna">
            <a:extLst>
              <a:ext uri="{FF2B5EF4-FFF2-40B4-BE49-F238E27FC236}">
                <a16:creationId xmlns:a16="http://schemas.microsoft.com/office/drawing/2014/main" id="{F0357F32-C5D0-B6F8-5EC6-6F1E9A228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0" y="0"/>
            <a:ext cx="6858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3">
            <a:extLst>
              <a:ext uri="{FF2B5EF4-FFF2-40B4-BE49-F238E27FC236}">
                <a16:creationId xmlns:a16="http://schemas.microsoft.com/office/drawing/2014/main" id="{8F96F46D-E6EC-A428-4E1C-04B1F4CA30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81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E300087-AFBD-6192-192B-EA1125C52BE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0" sz="1400" smtClean="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5FAC1B5D-13C8-62B6-8BDC-7B0822A3F3D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kumimoji="0" sz="1400" smtClean="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F2E4D675-D3F9-F49C-1D31-6F94D461D30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4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fld id="{AF141547-DF05-4224-AD20-565F969BEE62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8199" name="Picture 7" descr="EXPHORSA">
            <a:extLst>
              <a:ext uri="{FF2B5EF4-FFF2-40B4-BE49-F238E27FC236}">
                <a16:creationId xmlns:a16="http://schemas.microsoft.com/office/drawing/2014/main" id="{364D4D00-2B5F-4698-6C79-DFD0AD5B2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74800"/>
            <a:ext cx="7772400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0" name="Rectangle 8">
            <a:extLst>
              <a:ext uri="{FF2B5EF4-FFF2-40B4-BE49-F238E27FC236}">
                <a16:creationId xmlns:a16="http://schemas.microsoft.com/office/drawing/2014/main" id="{91503AEE-06CB-A13D-2B49-0411B88222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1766888"/>
            <a:ext cx="7769225" cy="411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Blip>
          <a:blip r:embed="rId16"/>
        </a:buBlip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s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s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s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s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s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s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image" Target="../media/image22.wmf"/><Relationship Id="rId7" Type="http://schemas.openxmlformats.org/officeDocument/2006/relationships/image" Target="../media/image24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5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image" Target="../media/image22.wmf"/><Relationship Id="rId7" Type="http://schemas.openxmlformats.org/officeDocument/2006/relationships/image" Target="../media/image27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32.wmf"/><Relationship Id="rId18" Type="http://schemas.openxmlformats.org/officeDocument/2006/relationships/oleObject" Target="../embeddings/oleObject34.bin"/><Relationship Id="rId3" Type="http://schemas.openxmlformats.org/officeDocument/2006/relationships/image" Target="../media/image22.wmf"/><Relationship Id="rId7" Type="http://schemas.openxmlformats.org/officeDocument/2006/relationships/image" Target="../media/image29.wmf"/><Relationship Id="rId12" Type="http://schemas.openxmlformats.org/officeDocument/2006/relationships/oleObject" Target="../embeddings/oleObject31.bin"/><Relationship Id="rId17" Type="http://schemas.openxmlformats.org/officeDocument/2006/relationships/image" Target="../media/image34.wmf"/><Relationship Id="rId2" Type="http://schemas.openxmlformats.org/officeDocument/2006/relationships/oleObject" Target="../embeddings/oleObject26.bin"/><Relationship Id="rId16" Type="http://schemas.openxmlformats.org/officeDocument/2006/relationships/oleObject" Target="../embeddings/oleObject3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31.wmf"/><Relationship Id="rId5" Type="http://schemas.openxmlformats.org/officeDocument/2006/relationships/image" Target="../media/image28.wmf"/><Relationship Id="rId15" Type="http://schemas.openxmlformats.org/officeDocument/2006/relationships/image" Target="../media/image33.wmf"/><Relationship Id="rId10" Type="http://schemas.openxmlformats.org/officeDocument/2006/relationships/oleObject" Target="../embeddings/oleObject30.bin"/><Relationship Id="rId19" Type="http://schemas.openxmlformats.org/officeDocument/2006/relationships/image" Target="../media/image35.w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30.wmf"/><Relationship Id="rId14" Type="http://schemas.openxmlformats.org/officeDocument/2006/relationships/oleObject" Target="../embeddings/oleObject3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2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oleObject" Target="../embeddings/oleObject47.bin"/><Relationship Id="rId18" Type="http://schemas.openxmlformats.org/officeDocument/2006/relationships/image" Target="../media/image50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47.emf"/><Relationship Id="rId17" Type="http://schemas.openxmlformats.org/officeDocument/2006/relationships/oleObject" Target="../embeddings/oleObject49.bin"/><Relationship Id="rId2" Type="http://schemas.openxmlformats.org/officeDocument/2006/relationships/image" Target="../media/image4.png"/><Relationship Id="rId16" Type="http://schemas.openxmlformats.org/officeDocument/2006/relationships/image" Target="../media/image49.emf"/><Relationship Id="rId20" Type="http://schemas.openxmlformats.org/officeDocument/2006/relationships/image" Target="../media/image51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e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10" Type="http://schemas.openxmlformats.org/officeDocument/2006/relationships/image" Target="../media/image46.emf"/><Relationship Id="rId19" Type="http://schemas.openxmlformats.org/officeDocument/2006/relationships/oleObject" Target="../embeddings/oleObject50.bin"/><Relationship Id="rId4" Type="http://schemas.openxmlformats.org/officeDocument/2006/relationships/image" Target="../media/image43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48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image" Target="../media/image52.emf"/><Relationship Id="rId7" Type="http://schemas.openxmlformats.org/officeDocument/2006/relationships/image" Target="../media/image54.emf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3.bin"/><Relationship Id="rId5" Type="http://schemas.openxmlformats.org/officeDocument/2006/relationships/image" Target="../media/image53.emf"/><Relationship Id="rId4" Type="http://schemas.openxmlformats.org/officeDocument/2006/relationships/oleObject" Target="../embeddings/oleObject52.bin"/><Relationship Id="rId9" Type="http://schemas.openxmlformats.org/officeDocument/2006/relationships/image" Target="../media/image55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oleObject" Target="../embeddings/oleObject55.bin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oleObject" Target="../embeddings/oleObject56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oleObject" Target="../embeddings/oleObject57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9.wmf"/><Relationship Id="rId4" Type="http://schemas.openxmlformats.org/officeDocument/2006/relationships/oleObject" Target="../embeddings/oleObject58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3" Type="http://schemas.openxmlformats.org/officeDocument/2006/relationships/image" Target="../media/image60.emf"/><Relationship Id="rId7" Type="http://schemas.openxmlformats.org/officeDocument/2006/relationships/image" Target="../media/image62.emf"/><Relationship Id="rId2" Type="http://schemas.openxmlformats.org/officeDocument/2006/relationships/oleObject" Target="../embeddings/oleObject5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1.bin"/><Relationship Id="rId11" Type="http://schemas.openxmlformats.org/officeDocument/2006/relationships/image" Target="../media/image64.wmf"/><Relationship Id="rId5" Type="http://schemas.openxmlformats.org/officeDocument/2006/relationships/image" Target="../media/image61.emf"/><Relationship Id="rId10" Type="http://schemas.openxmlformats.org/officeDocument/2006/relationships/oleObject" Target="../embeddings/oleObject63.bin"/><Relationship Id="rId4" Type="http://schemas.openxmlformats.org/officeDocument/2006/relationships/oleObject" Target="../embeddings/oleObject60.bin"/><Relationship Id="rId9" Type="http://schemas.openxmlformats.org/officeDocument/2006/relationships/image" Target="../media/image63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oleObject" Target="../embeddings/oleObject64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1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EBE2C75B-1BA6-41C7-A223-96FD114EF68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31913" y="1700213"/>
            <a:ext cx="6400800" cy="814387"/>
          </a:xfrm>
        </p:spPr>
        <p:txBody>
          <a:bodyPr/>
          <a:lstStyle/>
          <a:p>
            <a:pPr eaLnBrk="1" hangingPunct="1"/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第3章   矩阵的分解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698CF04E-2D08-4E02-8C0F-BBEEB612F9F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31913" y="2971800"/>
            <a:ext cx="6400800" cy="12493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Matrix Factorization and Decomposition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FD49DD-A16E-67C8-E8CD-BCB316A8558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>
                <a:solidFill>
                  <a:srgbClr val="C864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二、矩阵的满秩分解</a:t>
            </a:r>
          </a:p>
        </p:txBody>
      </p:sp>
      <p:sp>
        <p:nvSpPr>
          <p:cNvPr id="25608" name="Rectangle 8">
            <a:extLst>
              <a:ext uri="{FF2B5EF4-FFF2-40B4-BE49-F238E27FC236}">
                <a16:creationId xmlns:a16="http://schemas.microsoft.com/office/drawing/2014/main" id="{8A0D50DD-8D71-AA01-6AF3-A585B5E40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836613"/>
            <a:ext cx="8496300" cy="199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E07000"/>
                </a:solidFill>
              </a:rPr>
              <a:t> 满秩分解的求法：</a:t>
            </a:r>
            <a:r>
              <a:rPr lang="zh-CN" altLang="en-US" sz="2800" b="1">
                <a:solidFill>
                  <a:srgbClr val="0033CC"/>
                </a:solidFill>
              </a:rPr>
              <a:t>初等变换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b="1">
                <a:solidFill>
                  <a:srgbClr val="003300"/>
                </a:solidFill>
              </a:rPr>
              <a:t> 方法1：等价标准型求法（行列变换）：</a:t>
            </a:r>
            <a:r>
              <a:rPr lang="zh-CN" altLang="en-US" b="1">
                <a:solidFill>
                  <a:srgbClr val="0033CC"/>
                </a:solidFill>
              </a:rPr>
              <a:t>求两个逆矩阵！</a:t>
            </a:r>
            <a:endParaRPr lang="en-US" altLang="zh-CN" b="1">
              <a:solidFill>
                <a:srgbClr val="0033CC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b="1">
                <a:solidFill>
                  <a:srgbClr val="003300"/>
                </a:solidFill>
              </a:rPr>
              <a:t> 方法2：阶梯型求法（行变换）：</a:t>
            </a:r>
            <a:r>
              <a:rPr lang="zh-CN" altLang="en-US" b="1">
                <a:solidFill>
                  <a:srgbClr val="0033CC"/>
                </a:solidFill>
              </a:rPr>
              <a:t>只求一个逆矩阵！</a:t>
            </a:r>
            <a:endParaRPr lang="zh-CN" altLang="en-US">
              <a:solidFill>
                <a:srgbClr val="0033CC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Clr>
                <a:schemeClr val="accent2"/>
              </a:buClr>
              <a:buFont typeface="Wingdings" panose="05000000000000000000" pitchFamily="2" charset="2"/>
              <a:buChar char="w"/>
            </a:pPr>
            <a:r>
              <a:rPr lang="zh-CN" altLang="en-US" sz="2800" b="1">
                <a:solidFill>
                  <a:srgbClr val="003300"/>
                </a:solidFill>
              </a:rPr>
              <a:t> </a:t>
            </a:r>
            <a:r>
              <a:rPr lang="zh-CN" altLang="en-US" b="1">
                <a:solidFill>
                  <a:srgbClr val="9933FF"/>
                </a:solidFill>
              </a:rPr>
              <a:t>方法3</a:t>
            </a:r>
            <a:r>
              <a:rPr lang="zh-CN" altLang="en-US" b="1">
                <a:solidFill>
                  <a:srgbClr val="003300"/>
                </a:solidFill>
              </a:rPr>
              <a:t>：求列的极大无关组及表示（行变换）：</a:t>
            </a:r>
            <a:r>
              <a:rPr lang="zh-CN" altLang="en-US" b="1">
                <a:solidFill>
                  <a:srgbClr val="9933FF"/>
                </a:solidFill>
              </a:rPr>
              <a:t>不用求逆</a:t>
            </a:r>
            <a:endParaRPr lang="en-US" altLang="zh-CN" b="1">
              <a:solidFill>
                <a:srgbClr val="9933FF"/>
              </a:solidFill>
            </a:endParaRPr>
          </a:p>
        </p:txBody>
      </p:sp>
      <p:graphicFrame>
        <p:nvGraphicFramePr>
          <p:cNvPr id="22533" name="Object 5">
            <a:extLst>
              <a:ext uri="{FF2B5EF4-FFF2-40B4-BE49-F238E27FC236}">
                <a16:creationId xmlns:a16="http://schemas.microsoft.com/office/drawing/2014/main" id="{B7D5A09B-4AF3-10D2-9558-F69459CE02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127767"/>
              </p:ext>
            </p:extLst>
          </p:nvPr>
        </p:nvGraphicFramePr>
        <p:xfrm>
          <a:off x="441325" y="3371850"/>
          <a:ext cx="8158163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848040" imgH="457200" progId="Equation.DSMT4">
                  <p:embed/>
                </p:oleObj>
              </mc:Choice>
              <mc:Fallback>
                <p:oleObj name="Equation" r:id="rId3" imgW="384804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" y="3371850"/>
                        <a:ext cx="8158163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69631C9A-DDA0-F198-CAB9-1B5CF432E3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677551"/>
              </p:ext>
            </p:extLst>
          </p:nvPr>
        </p:nvGraphicFramePr>
        <p:xfrm>
          <a:off x="1004888" y="4486275"/>
          <a:ext cx="7537450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882880" imgH="457200" progId="Equation.DSMT4">
                  <p:embed/>
                </p:oleObj>
              </mc:Choice>
              <mc:Fallback>
                <p:oleObj name="Equation" r:id="rId5" imgW="288288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888" y="4486275"/>
                        <a:ext cx="7537450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9829AB7F-A626-A479-F075-7B6D17465C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0278615"/>
              </p:ext>
            </p:extLst>
          </p:nvPr>
        </p:nvGraphicFramePr>
        <p:xfrm>
          <a:off x="2483768" y="5772149"/>
          <a:ext cx="35464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58640" imgH="215640" progId="Equation.DSMT4">
                  <p:embed/>
                </p:oleObj>
              </mc:Choice>
              <mc:Fallback>
                <p:oleObj name="Equation" r:id="rId7" imgW="1358640" imgH="215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5772149"/>
                        <a:ext cx="354647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4" name="Rectangle 14">
            <a:extLst>
              <a:ext uri="{FF2B5EF4-FFF2-40B4-BE49-F238E27FC236}">
                <a16:creationId xmlns:a16="http://schemas.microsoft.com/office/drawing/2014/main" id="{50B110EF-3C66-E6CD-E5DD-5293BDEB7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852738"/>
            <a:ext cx="8651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3300"/>
                </a:solidFill>
              </a:rPr>
              <a:t>法</a:t>
            </a:r>
            <a:r>
              <a:rPr lang="en-US" altLang="zh-CN" sz="2800" b="1">
                <a:solidFill>
                  <a:srgbClr val="003300"/>
                </a:solidFill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A6D3A6ED-E16E-E995-E13B-924086AF3A8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>
                <a:solidFill>
                  <a:srgbClr val="C864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二、矩阵的满秩分解</a:t>
            </a:r>
          </a:p>
        </p:txBody>
      </p:sp>
      <p:sp>
        <p:nvSpPr>
          <p:cNvPr id="25608" name="Rectangle 8">
            <a:extLst>
              <a:ext uri="{FF2B5EF4-FFF2-40B4-BE49-F238E27FC236}">
                <a16:creationId xmlns:a16="http://schemas.microsoft.com/office/drawing/2014/main" id="{F41BBC7A-70DC-3CE6-C4DB-2CE78D6D0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928688"/>
            <a:ext cx="8496300" cy="98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E07000"/>
                </a:solidFill>
              </a:rPr>
              <a:t> 满秩分解的求法：</a:t>
            </a:r>
            <a:r>
              <a:rPr lang="zh-CN" altLang="en-US" sz="2800" b="1">
                <a:solidFill>
                  <a:srgbClr val="0033CC"/>
                </a:solidFill>
              </a:rPr>
              <a:t>初等变换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E07000"/>
                </a:solidFill>
              </a:rPr>
              <a:t>例题1</a:t>
            </a:r>
            <a:r>
              <a:rPr lang="en-US" altLang="zh-CN" b="1">
                <a:solidFill>
                  <a:srgbClr val="E07000"/>
                </a:solidFill>
              </a:rPr>
              <a:t>-2</a:t>
            </a:r>
            <a:r>
              <a:rPr lang="zh-CN" altLang="en-US" b="1">
                <a:solidFill>
                  <a:srgbClr val="003300"/>
                </a:solidFill>
              </a:rPr>
              <a:t>（</a:t>
            </a:r>
            <a:r>
              <a:rPr lang="en-US" altLang="zh-CN">
                <a:solidFill>
                  <a:srgbClr val="003300"/>
                </a:solidFill>
              </a:rPr>
              <a:t>P</a:t>
            </a:r>
            <a:r>
              <a:rPr lang="en-US" altLang="zh-CN">
                <a:solidFill>
                  <a:srgbClr val="003300"/>
                </a:solidFill>
                <a:cs typeface="Times New Roman" panose="02020603050405020304" pitchFamily="18" charset="0"/>
              </a:rPr>
              <a:t>.68-69</a:t>
            </a:r>
            <a:r>
              <a:rPr lang="en-US" altLang="zh-CN">
                <a:solidFill>
                  <a:srgbClr val="003300"/>
                </a:solidFill>
              </a:rPr>
              <a:t>，</a:t>
            </a:r>
            <a:r>
              <a:rPr lang="zh-CN" altLang="en-US">
                <a:solidFill>
                  <a:srgbClr val="003300"/>
                </a:solidFill>
                <a:cs typeface="Times New Roman" panose="02020603050405020304" pitchFamily="18" charset="0"/>
              </a:rPr>
              <a:t>例</a:t>
            </a:r>
            <a:r>
              <a:rPr lang="en-US" altLang="zh-CN">
                <a:solidFill>
                  <a:srgbClr val="003300"/>
                </a:solidFill>
                <a:cs typeface="Times New Roman" panose="02020603050405020304" pitchFamily="18" charset="0"/>
              </a:rPr>
              <a:t>4-5,</a:t>
            </a:r>
            <a:r>
              <a:rPr lang="zh-CN" altLang="en-US">
                <a:solidFill>
                  <a:srgbClr val="003300"/>
                </a:solidFill>
              </a:rPr>
              <a:t>）</a:t>
            </a:r>
            <a:r>
              <a:rPr lang="zh-CN" altLang="en-US" b="1">
                <a:solidFill>
                  <a:srgbClr val="9933FF"/>
                </a:solidFill>
              </a:rPr>
              <a:t>法</a:t>
            </a:r>
            <a:r>
              <a:rPr lang="en-US" altLang="zh-CN" b="1">
                <a:solidFill>
                  <a:srgbClr val="9933FF"/>
                </a:solidFill>
              </a:rPr>
              <a:t>2</a:t>
            </a:r>
            <a:r>
              <a:rPr lang="zh-CN" altLang="en-US" b="1">
                <a:solidFill>
                  <a:srgbClr val="9933FF"/>
                </a:solidFill>
              </a:rPr>
              <a:t>，法</a:t>
            </a:r>
            <a:r>
              <a:rPr lang="en-US" altLang="zh-CN" b="1">
                <a:solidFill>
                  <a:srgbClr val="9933FF"/>
                </a:solidFill>
              </a:rPr>
              <a:t>3</a:t>
            </a:r>
            <a:r>
              <a:rPr lang="zh-CN" altLang="en-US" b="1">
                <a:solidFill>
                  <a:srgbClr val="003300"/>
                </a:solidFill>
              </a:rPr>
              <a:t>：求</a:t>
            </a:r>
            <a:r>
              <a:rPr lang="en-US" altLang="zh-CN" b="1">
                <a:solidFill>
                  <a:srgbClr val="003300"/>
                </a:solidFill>
              </a:rPr>
              <a:t>A</a:t>
            </a:r>
            <a:r>
              <a:rPr lang="zh-CN" altLang="en-US" b="1">
                <a:solidFill>
                  <a:srgbClr val="003300"/>
                </a:solidFill>
              </a:rPr>
              <a:t>的满秩分解</a:t>
            </a:r>
            <a:endParaRPr lang="en-US" altLang="zh-CN" b="1">
              <a:solidFill>
                <a:srgbClr val="9933FF"/>
              </a:solidFill>
            </a:endParaRPr>
          </a:p>
        </p:txBody>
      </p:sp>
      <p:graphicFrame>
        <p:nvGraphicFramePr>
          <p:cNvPr id="23558" name="Object 6">
            <a:extLst>
              <a:ext uri="{FF2B5EF4-FFF2-40B4-BE49-F238E27FC236}">
                <a16:creationId xmlns:a16="http://schemas.microsoft.com/office/drawing/2014/main" id="{50CB6D02-500D-FBDF-C6BD-8668B71607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86613" y="0"/>
          <a:ext cx="1706562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25480" imgH="711000" progId="Equation.DSMT4">
                  <p:embed/>
                </p:oleObj>
              </mc:Choice>
              <mc:Fallback>
                <p:oleObj name="Equation" r:id="rId2" imgW="825480" imgH="711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6613" y="0"/>
                        <a:ext cx="1706562" cy="147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">
            <a:extLst>
              <a:ext uri="{FF2B5EF4-FFF2-40B4-BE49-F238E27FC236}">
                <a16:creationId xmlns:a16="http://schemas.microsoft.com/office/drawing/2014/main" id="{A17D4E74-2E0A-3656-543D-3B1BF30FC0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2704371"/>
              </p:ext>
            </p:extLst>
          </p:nvPr>
        </p:nvGraphicFramePr>
        <p:xfrm>
          <a:off x="413196" y="1954212"/>
          <a:ext cx="8317607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359320" imgH="711000" progId="Equation.DSMT4">
                  <p:embed/>
                </p:oleObj>
              </mc:Choice>
              <mc:Fallback>
                <p:oleObj name="Equation" r:id="rId4" imgW="5359320" imgH="711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196" y="1954212"/>
                        <a:ext cx="8317607" cy="138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161C060D-94B3-C634-842B-3870EAF55F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498974"/>
              </p:ext>
            </p:extLst>
          </p:nvPr>
        </p:nvGraphicFramePr>
        <p:xfrm>
          <a:off x="414149" y="3473451"/>
          <a:ext cx="8317608" cy="146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83080" imgH="711000" progId="Equation.DSMT4">
                  <p:embed/>
                </p:oleObj>
              </mc:Choice>
              <mc:Fallback>
                <p:oleObj name="Equation" r:id="rId6" imgW="4483080" imgH="711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149" y="3473451"/>
                        <a:ext cx="8317608" cy="1468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D1C8F871-F2E0-8AAE-F821-1C0B6F6024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8356950"/>
              </p:ext>
            </p:extLst>
          </p:nvPr>
        </p:nvGraphicFramePr>
        <p:xfrm>
          <a:off x="323528" y="4995229"/>
          <a:ext cx="6229276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479760" imgH="711000" progId="Equation.DSMT4">
                  <p:embed/>
                </p:oleObj>
              </mc:Choice>
              <mc:Fallback>
                <p:oleObj name="Equation" r:id="rId8" imgW="3479760" imgH="711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995229"/>
                        <a:ext cx="6229276" cy="147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8" name="Rectangle 24">
            <a:extLst>
              <a:ext uri="{FF2B5EF4-FFF2-40B4-BE49-F238E27FC236}">
                <a16:creationId xmlns:a16="http://schemas.microsoft.com/office/drawing/2014/main" id="{10B24608-44DC-CD4B-ABE9-782BF5951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7635" y="5301208"/>
            <a:ext cx="2478881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3300"/>
                </a:solidFill>
              </a:rPr>
              <a:t>与书上的不同！</a:t>
            </a:r>
          </a:p>
          <a:p>
            <a:r>
              <a:rPr lang="zh-CN" altLang="en-US" sz="2800" b="1" dirty="0">
                <a:solidFill>
                  <a:srgbClr val="003300"/>
                </a:solidFill>
              </a:rPr>
              <a:t>少了一步计算。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2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0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0EA12979-8806-3884-DF56-EC18093F33A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>
                <a:solidFill>
                  <a:srgbClr val="C864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二、矩阵的满秩分解</a:t>
            </a:r>
          </a:p>
        </p:txBody>
      </p:sp>
      <p:sp>
        <p:nvSpPr>
          <p:cNvPr id="25608" name="Rectangle 8">
            <a:extLst>
              <a:ext uri="{FF2B5EF4-FFF2-40B4-BE49-F238E27FC236}">
                <a16:creationId xmlns:a16="http://schemas.microsoft.com/office/drawing/2014/main" id="{6B832658-84EC-0AFE-6EB6-A3C6036CE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928688"/>
            <a:ext cx="8496300" cy="98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E07000"/>
                </a:solidFill>
              </a:rPr>
              <a:t> 满秩分解的求法：</a:t>
            </a:r>
            <a:r>
              <a:rPr lang="zh-CN" altLang="en-US" sz="2800" b="1">
                <a:solidFill>
                  <a:srgbClr val="0033CC"/>
                </a:solidFill>
              </a:rPr>
              <a:t>初等变换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E07000"/>
                </a:solidFill>
              </a:rPr>
              <a:t>例题1</a:t>
            </a:r>
            <a:r>
              <a:rPr lang="en-US" altLang="zh-CN" b="1">
                <a:solidFill>
                  <a:srgbClr val="E07000"/>
                </a:solidFill>
              </a:rPr>
              <a:t>-2</a:t>
            </a:r>
            <a:r>
              <a:rPr lang="zh-CN" altLang="en-US" b="1">
                <a:solidFill>
                  <a:srgbClr val="003300"/>
                </a:solidFill>
              </a:rPr>
              <a:t>（</a:t>
            </a:r>
            <a:r>
              <a:rPr lang="en-US" altLang="zh-CN">
                <a:solidFill>
                  <a:srgbClr val="003300"/>
                </a:solidFill>
              </a:rPr>
              <a:t>P</a:t>
            </a:r>
            <a:r>
              <a:rPr lang="en-US" altLang="zh-CN">
                <a:solidFill>
                  <a:srgbClr val="003300"/>
                </a:solidFill>
                <a:cs typeface="Times New Roman" panose="02020603050405020304" pitchFamily="18" charset="0"/>
              </a:rPr>
              <a:t>.68-69</a:t>
            </a:r>
            <a:r>
              <a:rPr lang="en-US" altLang="zh-CN">
                <a:solidFill>
                  <a:srgbClr val="003300"/>
                </a:solidFill>
              </a:rPr>
              <a:t>，</a:t>
            </a:r>
            <a:r>
              <a:rPr lang="zh-CN" altLang="en-US">
                <a:solidFill>
                  <a:srgbClr val="003300"/>
                </a:solidFill>
                <a:cs typeface="Times New Roman" panose="02020603050405020304" pitchFamily="18" charset="0"/>
              </a:rPr>
              <a:t>例</a:t>
            </a:r>
            <a:r>
              <a:rPr lang="en-US" altLang="zh-CN">
                <a:solidFill>
                  <a:srgbClr val="003300"/>
                </a:solidFill>
                <a:cs typeface="Times New Roman" panose="02020603050405020304" pitchFamily="18" charset="0"/>
              </a:rPr>
              <a:t>4-5,</a:t>
            </a:r>
            <a:r>
              <a:rPr lang="zh-CN" altLang="en-US">
                <a:solidFill>
                  <a:srgbClr val="003300"/>
                </a:solidFill>
              </a:rPr>
              <a:t>）</a:t>
            </a:r>
            <a:r>
              <a:rPr lang="zh-CN" altLang="en-US" b="1">
                <a:solidFill>
                  <a:srgbClr val="9933FF"/>
                </a:solidFill>
              </a:rPr>
              <a:t>法</a:t>
            </a:r>
            <a:r>
              <a:rPr lang="en-US" altLang="zh-CN" b="1">
                <a:solidFill>
                  <a:srgbClr val="9933FF"/>
                </a:solidFill>
              </a:rPr>
              <a:t>2</a:t>
            </a:r>
            <a:r>
              <a:rPr lang="zh-CN" altLang="en-US" b="1">
                <a:solidFill>
                  <a:srgbClr val="9933FF"/>
                </a:solidFill>
              </a:rPr>
              <a:t>，法</a:t>
            </a:r>
            <a:r>
              <a:rPr lang="en-US" altLang="zh-CN" b="1">
                <a:solidFill>
                  <a:srgbClr val="9933FF"/>
                </a:solidFill>
              </a:rPr>
              <a:t>3</a:t>
            </a:r>
            <a:r>
              <a:rPr lang="zh-CN" altLang="en-US" b="1">
                <a:solidFill>
                  <a:srgbClr val="003300"/>
                </a:solidFill>
              </a:rPr>
              <a:t>：求</a:t>
            </a:r>
            <a:r>
              <a:rPr lang="en-US" altLang="zh-CN" b="1">
                <a:solidFill>
                  <a:srgbClr val="003300"/>
                </a:solidFill>
              </a:rPr>
              <a:t>A</a:t>
            </a:r>
            <a:r>
              <a:rPr lang="zh-CN" altLang="en-US" b="1">
                <a:solidFill>
                  <a:srgbClr val="003300"/>
                </a:solidFill>
              </a:rPr>
              <a:t>的满秩分解</a:t>
            </a:r>
            <a:endParaRPr lang="en-US" altLang="zh-CN" b="1">
              <a:solidFill>
                <a:srgbClr val="9933FF"/>
              </a:solidFill>
            </a:endParaRPr>
          </a:p>
        </p:txBody>
      </p:sp>
      <p:graphicFrame>
        <p:nvGraphicFramePr>
          <p:cNvPr id="23558" name="Object 6">
            <a:extLst>
              <a:ext uri="{FF2B5EF4-FFF2-40B4-BE49-F238E27FC236}">
                <a16:creationId xmlns:a16="http://schemas.microsoft.com/office/drawing/2014/main" id="{CD91173A-3D38-4E81-CEAB-6368995FF6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86613" y="0"/>
          <a:ext cx="1706562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25480" imgH="711000" progId="Equation.DSMT4">
                  <p:embed/>
                </p:oleObj>
              </mc:Choice>
              <mc:Fallback>
                <p:oleObj name="Equation" r:id="rId2" imgW="825480" imgH="711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6613" y="0"/>
                        <a:ext cx="1706562" cy="147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9EC0D81E-C073-3C1E-14E2-C67A5D5103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6412862"/>
              </p:ext>
            </p:extLst>
          </p:nvPr>
        </p:nvGraphicFramePr>
        <p:xfrm>
          <a:off x="322263" y="4941168"/>
          <a:ext cx="8377238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51080" imgH="711000" progId="Equation.DSMT4">
                  <p:embed/>
                </p:oleObj>
              </mc:Choice>
              <mc:Fallback>
                <p:oleObj name="Equation" r:id="rId4" imgW="4051080" imgH="711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63" y="4941168"/>
                        <a:ext cx="8377238" cy="147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65E19211-6CCB-E4D4-F4C4-894B8F8C11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0155306"/>
              </p:ext>
            </p:extLst>
          </p:nvPr>
        </p:nvGraphicFramePr>
        <p:xfrm>
          <a:off x="1466012" y="3513773"/>
          <a:ext cx="5381625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68400" imgH="711000" progId="Equation.DSMT4">
                  <p:embed/>
                </p:oleObj>
              </mc:Choice>
              <mc:Fallback>
                <p:oleObj name="Equation" r:id="rId6" imgW="2768400" imgH="711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012" y="3513773"/>
                        <a:ext cx="5381625" cy="138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50" name="Rectangle 18">
            <a:extLst>
              <a:ext uri="{FF2B5EF4-FFF2-40B4-BE49-F238E27FC236}">
                <a16:creationId xmlns:a16="http://schemas.microsoft.com/office/drawing/2014/main" id="{23D6954B-F964-D40C-1E90-CD8070498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3" y="3716338"/>
            <a:ext cx="8651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3300"/>
                </a:solidFill>
              </a:rPr>
              <a:t>法</a:t>
            </a:r>
            <a:r>
              <a:rPr lang="en-US" altLang="zh-CN" sz="2800" b="1">
                <a:solidFill>
                  <a:srgbClr val="003300"/>
                </a:solidFill>
              </a:rPr>
              <a:t>3</a:t>
            </a:r>
          </a:p>
        </p:txBody>
      </p:sp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9E9EBC02-6B1D-E982-F5CF-69BC66CC28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818765"/>
              </p:ext>
            </p:extLst>
          </p:nvPr>
        </p:nvGraphicFramePr>
        <p:xfrm>
          <a:off x="413196" y="1954212"/>
          <a:ext cx="8317607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359320" imgH="711000" progId="Equation.DSMT4">
                  <p:embed/>
                </p:oleObj>
              </mc:Choice>
              <mc:Fallback>
                <p:oleObj name="Equation" r:id="rId8" imgW="5359320" imgH="711000" progId="Equation.DSMT4">
                  <p:embed/>
                  <p:pic>
                    <p:nvPicPr>
                      <p:cNvPr id="2" name="Object 6">
                        <a:extLst>
                          <a:ext uri="{FF2B5EF4-FFF2-40B4-BE49-F238E27FC236}">
                            <a16:creationId xmlns:a16="http://schemas.microsoft.com/office/drawing/2014/main" id="{A17D4E74-2E0A-3656-543D-3B1BF30FC0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196" y="1954212"/>
                        <a:ext cx="8317607" cy="138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1963EBC4-AFE5-3994-1540-8A9AEDBD4F2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>
                <a:solidFill>
                  <a:srgbClr val="C864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二、矩阵的满秩分解</a:t>
            </a:r>
          </a:p>
        </p:txBody>
      </p:sp>
      <p:sp>
        <p:nvSpPr>
          <p:cNvPr id="25608" name="Rectangle 8">
            <a:extLst>
              <a:ext uri="{FF2B5EF4-FFF2-40B4-BE49-F238E27FC236}">
                <a16:creationId xmlns:a16="http://schemas.microsoft.com/office/drawing/2014/main" id="{D2CCAACA-D485-6615-543F-B95C72D24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928688"/>
            <a:ext cx="8496300" cy="98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E07000"/>
                </a:solidFill>
              </a:rPr>
              <a:t> 满秩分解的求法：</a:t>
            </a:r>
            <a:r>
              <a:rPr lang="zh-CN" altLang="en-US" sz="2800" b="1">
                <a:solidFill>
                  <a:srgbClr val="0033CC"/>
                </a:solidFill>
              </a:rPr>
              <a:t>初等变换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E07000"/>
                </a:solidFill>
              </a:rPr>
              <a:t>例题1</a:t>
            </a:r>
            <a:r>
              <a:rPr lang="en-US" altLang="zh-CN" b="1">
                <a:solidFill>
                  <a:srgbClr val="E07000"/>
                </a:solidFill>
              </a:rPr>
              <a:t>-2</a:t>
            </a:r>
            <a:r>
              <a:rPr lang="zh-CN" altLang="en-US" b="1">
                <a:solidFill>
                  <a:srgbClr val="003300"/>
                </a:solidFill>
              </a:rPr>
              <a:t>（</a:t>
            </a:r>
            <a:r>
              <a:rPr lang="en-US" altLang="zh-CN">
                <a:solidFill>
                  <a:srgbClr val="003300"/>
                </a:solidFill>
              </a:rPr>
              <a:t>P</a:t>
            </a:r>
            <a:r>
              <a:rPr lang="en-US" altLang="zh-CN">
                <a:solidFill>
                  <a:srgbClr val="003300"/>
                </a:solidFill>
                <a:cs typeface="Times New Roman" panose="02020603050405020304" pitchFamily="18" charset="0"/>
              </a:rPr>
              <a:t>.68-69</a:t>
            </a:r>
            <a:r>
              <a:rPr lang="en-US" altLang="zh-CN">
                <a:solidFill>
                  <a:srgbClr val="003300"/>
                </a:solidFill>
              </a:rPr>
              <a:t>，</a:t>
            </a:r>
            <a:r>
              <a:rPr lang="zh-CN" altLang="en-US">
                <a:solidFill>
                  <a:srgbClr val="003300"/>
                </a:solidFill>
                <a:cs typeface="Times New Roman" panose="02020603050405020304" pitchFamily="18" charset="0"/>
              </a:rPr>
              <a:t>例</a:t>
            </a:r>
            <a:r>
              <a:rPr lang="en-US" altLang="zh-CN">
                <a:solidFill>
                  <a:srgbClr val="003300"/>
                </a:solidFill>
                <a:cs typeface="Times New Roman" panose="02020603050405020304" pitchFamily="18" charset="0"/>
              </a:rPr>
              <a:t>4-5,</a:t>
            </a:r>
            <a:r>
              <a:rPr lang="zh-CN" altLang="en-US">
                <a:solidFill>
                  <a:srgbClr val="003300"/>
                </a:solidFill>
              </a:rPr>
              <a:t>）</a:t>
            </a:r>
            <a:r>
              <a:rPr lang="zh-CN" altLang="en-US" b="1">
                <a:solidFill>
                  <a:srgbClr val="9933FF"/>
                </a:solidFill>
              </a:rPr>
              <a:t>法</a:t>
            </a:r>
            <a:r>
              <a:rPr lang="en-US" altLang="zh-CN" b="1">
                <a:solidFill>
                  <a:srgbClr val="9933FF"/>
                </a:solidFill>
              </a:rPr>
              <a:t>2</a:t>
            </a:r>
            <a:r>
              <a:rPr lang="zh-CN" altLang="en-US" b="1">
                <a:solidFill>
                  <a:srgbClr val="9933FF"/>
                </a:solidFill>
              </a:rPr>
              <a:t>，法</a:t>
            </a:r>
            <a:r>
              <a:rPr lang="en-US" altLang="zh-CN" b="1">
                <a:solidFill>
                  <a:srgbClr val="9933FF"/>
                </a:solidFill>
              </a:rPr>
              <a:t>3</a:t>
            </a:r>
            <a:r>
              <a:rPr lang="zh-CN" altLang="en-US" b="1">
                <a:solidFill>
                  <a:srgbClr val="003300"/>
                </a:solidFill>
              </a:rPr>
              <a:t>：求</a:t>
            </a:r>
            <a:r>
              <a:rPr lang="en-US" altLang="zh-CN" b="1">
                <a:solidFill>
                  <a:srgbClr val="003300"/>
                </a:solidFill>
              </a:rPr>
              <a:t>A</a:t>
            </a:r>
            <a:r>
              <a:rPr lang="zh-CN" altLang="en-US" b="1">
                <a:solidFill>
                  <a:srgbClr val="003300"/>
                </a:solidFill>
              </a:rPr>
              <a:t>的满秩分解</a:t>
            </a:r>
            <a:endParaRPr lang="en-US" altLang="zh-CN" b="1">
              <a:solidFill>
                <a:srgbClr val="9933FF"/>
              </a:solidFill>
            </a:endParaRPr>
          </a:p>
        </p:txBody>
      </p:sp>
      <p:graphicFrame>
        <p:nvGraphicFramePr>
          <p:cNvPr id="23558" name="Object 6">
            <a:extLst>
              <a:ext uri="{FF2B5EF4-FFF2-40B4-BE49-F238E27FC236}">
                <a16:creationId xmlns:a16="http://schemas.microsoft.com/office/drawing/2014/main" id="{9FF4C8FF-6F95-6FBF-75BD-530E240A2B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86613" y="0"/>
          <a:ext cx="1706562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25480" imgH="711000" progId="Equation.DSMT4">
                  <p:embed/>
                </p:oleObj>
              </mc:Choice>
              <mc:Fallback>
                <p:oleObj name="Equation" r:id="rId2" imgW="825480" imgH="711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6613" y="0"/>
                        <a:ext cx="1706562" cy="147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">
            <a:extLst>
              <a:ext uri="{FF2B5EF4-FFF2-40B4-BE49-F238E27FC236}">
                <a16:creationId xmlns:a16="http://schemas.microsoft.com/office/drawing/2014/main" id="{5744983B-51CA-3310-2A75-DDEC7631B1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075" y="1989138"/>
          <a:ext cx="3060700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74640" imgH="711000" progId="Equation.DSMT4">
                  <p:embed/>
                </p:oleObj>
              </mc:Choice>
              <mc:Fallback>
                <p:oleObj name="Equation" r:id="rId4" imgW="1574640" imgH="711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" y="1989138"/>
                        <a:ext cx="3060700" cy="138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>
            <a:extLst>
              <a:ext uri="{FF2B5EF4-FFF2-40B4-BE49-F238E27FC236}">
                <a16:creationId xmlns:a16="http://schemas.microsoft.com/office/drawing/2014/main" id="{1A42B3EE-F8F1-FD0C-4A63-3E6799CB89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60725" y="1989138"/>
          <a:ext cx="2895600" cy="137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98320" imgH="711000" progId="Equation.DSMT4">
                  <p:embed/>
                </p:oleObj>
              </mc:Choice>
              <mc:Fallback>
                <p:oleObj name="Equation" r:id="rId6" imgW="1498320" imgH="711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0725" y="1989138"/>
                        <a:ext cx="2895600" cy="1373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>
            <a:extLst>
              <a:ext uri="{FF2B5EF4-FFF2-40B4-BE49-F238E27FC236}">
                <a16:creationId xmlns:a16="http://schemas.microsoft.com/office/drawing/2014/main" id="{07185465-03E9-C093-07A5-A0A52BC786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67425" y="1989138"/>
          <a:ext cx="2968625" cy="1360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49080" imgH="711000" progId="Equation.DSMT4">
                  <p:embed/>
                </p:oleObj>
              </mc:Choice>
              <mc:Fallback>
                <p:oleObj name="Equation" r:id="rId8" imgW="1549080" imgH="711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7425" y="1989138"/>
                        <a:ext cx="2968625" cy="1360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7FF58BD2-F2AD-41BE-9AE3-A04466C5E2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9650" y="4941888"/>
          <a:ext cx="3651250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65080" imgH="711000" progId="Equation.DSMT4">
                  <p:embed/>
                </p:oleObj>
              </mc:Choice>
              <mc:Fallback>
                <p:oleObj name="Equation" r:id="rId10" imgW="1765080" imgH="711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4941888"/>
                        <a:ext cx="3651250" cy="147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77A734C3-02F8-02F1-AFE6-4E1007512A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11288" y="3500438"/>
          <a:ext cx="1604962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825480" imgH="711000" progId="Equation.DSMT4">
                  <p:embed/>
                </p:oleObj>
              </mc:Choice>
              <mc:Fallback>
                <p:oleObj name="Equation" r:id="rId12" imgW="825480" imgH="711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1288" y="3500438"/>
                        <a:ext cx="1604962" cy="138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1CB3692B-CE64-D408-D814-78735B4804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2138" y="3500438"/>
          <a:ext cx="1619250" cy="137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838080" imgH="711000" progId="Equation.DSMT4">
                  <p:embed/>
                </p:oleObj>
              </mc:Choice>
              <mc:Fallback>
                <p:oleObj name="Equation" r:id="rId14" imgW="838080" imgH="711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3500438"/>
                        <a:ext cx="1619250" cy="1373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29C020A2-F928-7F2F-E8EB-2D0C0EDFBE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9338" y="3500438"/>
          <a:ext cx="1617662" cy="137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838080" imgH="711000" progId="Equation.DSMT4">
                  <p:embed/>
                </p:oleObj>
              </mc:Choice>
              <mc:Fallback>
                <p:oleObj name="Equation" r:id="rId16" imgW="838080" imgH="711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3500438"/>
                        <a:ext cx="1617662" cy="1373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6AEDAC69-8305-4D9C-401E-5136E4BD6D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27588" y="4941888"/>
          <a:ext cx="3730625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803240" imgH="711000" progId="Equation.DSMT4">
                  <p:embed/>
                </p:oleObj>
              </mc:Choice>
              <mc:Fallback>
                <p:oleObj name="Equation" r:id="rId18" imgW="1803240" imgH="711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7588" y="4941888"/>
                        <a:ext cx="3730625" cy="147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9" name="Rectangle 13">
            <a:extLst>
              <a:ext uri="{FF2B5EF4-FFF2-40B4-BE49-F238E27FC236}">
                <a16:creationId xmlns:a16="http://schemas.microsoft.com/office/drawing/2014/main" id="{CE977C9E-75D3-E35B-C56B-460E86206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3" y="3716338"/>
            <a:ext cx="8651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3300"/>
                </a:solidFill>
              </a:rPr>
              <a:t>法</a:t>
            </a:r>
            <a:r>
              <a:rPr lang="en-US" altLang="zh-CN" sz="2800" b="1">
                <a:solidFill>
                  <a:srgbClr val="003300"/>
                </a:solidFill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F3A7615C-C87A-2CAF-8A08-BE2290E231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60325"/>
            <a:ext cx="7772400" cy="609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三、可对角化矩阵的谱分解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B1107A12-436A-940F-FDDE-F354300E6F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3550" y="758825"/>
            <a:ext cx="8356600" cy="1793875"/>
          </a:xfrm>
        </p:spPr>
        <p:txBody>
          <a:bodyPr/>
          <a:lstStyle/>
          <a:p>
            <a:pPr eaLnBrk="1" hangingPunct="1"/>
            <a:r>
              <a:rPr lang="zh-CN" altLang="en-US" b="1">
                <a:solidFill>
                  <a:srgbClr val="003300"/>
                </a:solidFill>
              </a:rPr>
              <a:t> 将方阵分解成用</a:t>
            </a:r>
            <a:r>
              <a:rPr lang="zh-CN" altLang="en-US" b="1">
                <a:solidFill>
                  <a:srgbClr val="0033CC"/>
                </a:solidFill>
              </a:rPr>
              <a:t>谱加权的矩阵和</a:t>
            </a:r>
          </a:p>
          <a:p>
            <a:pPr lvl="1" eaLnBrk="1" hangingPunct="1"/>
            <a:r>
              <a:rPr lang="zh-CN" altLang="en-US" b="1">
                <a:solidFill>
                  <a:srgbClr val="003300"/>
                </a:solidFill>
              </a:rPr>
              <a:t> 谱：设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zh-CN" altLang="en-US" b="1">
                <a:solidFill>
                  <a:srgbClr val="003300"/>
                </a:solidFill>
              </a:rPr>
              <a:t>     </a:t>
            </a:r>
            <a:r>
              <a:rPr lang="zh-CN" altLang="en-US" sz="2800" b="1">
                <a:solidFill>
                  <a:srgbClr val="003300"/>
                </a:solidFill>
              </a:rPr>
              <a:t>则称 {</a:t>
            </a:r>
            <a:r>
              <a:rPr lang="zh-CN" altLang="en-US" sz="2800" b="1">
                <a:solidFill>
                  <a:srgbClr val="003300"/>
                </a:solidFill>
                <a:sym typeface="Symbol" panose="05050102010706020507" pitchFamily="18" charset="2"/>
              </a:rPr>
              <a:t></a:t>
            </a:r>
            <a:r>
              <a:rPr lang="zh-CN" altLang="en-US" sz="2800" b="1" baseline="-25000">
                <a:solidFill>
                  <a:srgbClr val="003300"/>
                </a:solidFill>
                <a:sym typeface="Symbol" panose="05050102010706020507" pitchFamily="18" charset="2"/>
              </a:rPr>
              <a:t>1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，</a:t>
            </a:r>
            <a:r>
              <a:rPr lang="zh-CN" altLang="en-US" sz="2800" b="1" baseline="-25000">
                <a:solidFill>
                  <a:srgbClr val="0033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，，</a:t>
            </a:r>
            <a:r>
              <a:rPr lang="en-US" altLang="zh-CN" sz="2800" b="1" baseline="-25000">
                <a:solidFill>
                  <a:srgbClr val="003300"/>
                </a:solidFill>
                <a:sym typeface="Symbol" panose="05050102010706020507" pitchFamily="18" charset="2"/>
              </a:rPr>
              <a:t>s</a:t>
            </a:r>
            <a:r>
              <a:rPr lang="en-US" altLang="zh-CN" sz="2800" b="1">
                <a:solidFill>
                  <a:srgbClr val="003300"/>
                </a:solidFill>
              </a:rPr>
              <a:t>}</a:t>
            </a:r>
            <a:r>
              <a:rPr lang="zh-CN" altLang="en-US" sz="2800" b="1">
                <a:solidFill>
                  <a:srgbClr val="003300"/>
                </a:solidFill>
              </a:rPr>
              <a:t>为矩阵</a:t>
            </a:r>
            <a:r>
              <a:rPr lang="en-US" altLang="zh-CN" sz="2800" b="1">
                <a:solidFill>
                  <a:srgbClr val="003300"/>
                </a:solidFill>
              </a:rPr>
              <a:t>A</a:t>
            </a:r>
            <a:r>
              <a:rPr lang="zh-CN" altLang="en-US" sz="2800" b="1">
                <a:solidFill>
                  <a:srgbClr val="003300"/>
                </a:solidFill>
              </a:rPr>
              <a:t>的谱 。</a:t>
            </a:r>
          </a:p>
        </p:txBody>
      </p:sp>
      <p:graphicFrame>
        <p:nvGraphicFramePr>
          <p:cNvPr id="40960" name="Object 1024">
            <a:extLst>
              <a:ext uri="{FF2B5EF4-FFF2-40B4-BE49-F238E27FC236}">
                <a16:creationId xmlns:a16="http://schemas.microsoft.com/office/drawing/2014/main" id="{EDB1B052-C1E7-9877-297B-FCBA679072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35250" y="1257300"/>
          <a:ext cx="59690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50880" imgH="253800" progId="Equation.DSMT4">
                  <p:embed/>
                </p:oleObj>
              </mc:Choice>
              <mc:Fallback>
                <p:oleObj name="Equation" r:id="rId2" imgW="2450880" imgH="25380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50" y="1257300"/>
                        <a:ext cx="596900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7" name="Rectangle 13">
            <a:extLst>
              <a:ext uri="{FF2B5EF4-FFF2-40B4-BE49-F238E27FC236}">
                <a16:creationId xmlns:a16="http://schemas.microsoft.com/office/drawing/2014/main" id="{89C1EE90-11C4-7420-F352-90A3145B6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552700"/>
            <a:ext cx="4648200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  </a:t>
            </a:r>
            <a:r>
              <a:rPr lang="zh-CN" altLang="en-US" sz="3200" b="1">
                <a:solidFill>
                  <a:srgbClr val="003300"/>
                </a:solidFill>
              </a:rPr>
              <a:t>可对角矩阵的</a:t>
            </a:r>
            <a:r>
              <a:rPr lang="zh-CN" altLang="en-US" sz="3200" b="1">
                <a:solidFill>
                  <a:srgbClr val="0033CC"/>
                </a:solidFill>
              </a:rPr>
              <a:t>谱分解</a:t>
            </a:r>
          </a:p>
          <a:p>
            <a:pPr lvl="1" eaLnBrk="1" hangingPunct="1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4"/>
              </a:buBlip>
            </a:pPr>
            <a:r>
              <a:rPr lang="zh-CN" altLang="en-US" sz="2800" b="1">
                <a:solidFill>
                  <a:srgbClr val="003300"/>
                </a:solidFill>
              </a:rPr>
              <a:t> 分析：</a:t>
            </a:r>
          </a:p>
          <a:p>
            <a:pPr lvl="1" eaLnBrk="1" hangingPunct="1">
              <a:lnSpc>
                <a:spcPct val="85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3300"/>
                </a:solidFill>
              </a:rPr>
              <a:t> </a:t>
            </a:r>
            <a:r>
              <a:rPr lang="en-US" altLang="zh-CN" sz="2800" b="1">
                <a:solidFill>
                  <a:srgbClr val="003300"/>
                </a:solidFill>
              </a:rPr>
              <a:t>P</a:t>
            </a:r>
            <a:r>
              <a:rPr lang="en-US" altLang="zh-CN" sz="2800" b="1" baseline="30000">
                <a:solidFill>
                  <a:srgbClr val="003300"/>
                </a:solidFill>
              </a:rPr>
              <a:t>-1</a:t>
            </a:r>
            <a:r>
              <a:rPr lang="en-US" altLang="zh-CN" sz="2800" b="1">
                <a:solidFill>
                  <a:srgbClr val="003300"/>
                </a:solidFill>
              </a:rPr>
              <a:t>AP =</a:t>
            </a:r>
          </a:p>
        </p:txBody>
      </p:sp>
      <p:graphicFrame>
        <p:nvGraphicFramePr>
          <p:cNvPr id="31748" name="Object 4">
            <a:extLst>
              <a:ext uri="{FF2B5EF4-FFF2-40B4-BE49-F238E27FC236}">
                <a16:creationId xmlns:a16="http://schemas.microsoft.com/office/drawing/2014/main" id="{7D8D7536-E560-B012-AF9D-32DBBDE7CA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3711859"/>
              </p:ext>
            </p:extLst>
          </p:nvPr>
        </p:nvGraphicFramePr>
        <p:xfrm>
          <a:off x="2483768" y="3182302"/>
          <a:ext cx="6028194" cy="345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520880" imgH="2311200" progId="Equation.DSMT4">
                  <p:embed/>
                </p:oleObj>
              </mc:Choice>
              <mc:Fallback>
                <p:oleObj name="Equation" r:id="rId5" imgW="4520880" imgH="231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3182302"/>
                        <a:ext cx="6028194" cy="345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6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6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uiExpand="1" build="p" bldLvl="2" autoUpdateAnimBg="0"/>
      <p:bldP spid="26637" grpId="0" uiExpand="1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7AAD29DF-6AD7-A2D2-61F9-992459F638A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82550"/>
            <a:ext cx="6537325" cy="609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三、可对角化矩阵的谱分解</a:t>
            </a:r>
          </a:p>
        </p:txBody>
      </p:sp>
      <p:sp>
        <p:nvSpPr>
          <p:cNvPr id="26637" name="Rectangle 13">
            <a:extLst>
              <a:ext uri="{FF2B5EF4-FFF2-40B4-BE49-F238E27FC236}">
                <a16:creationId xmlns:a16="http://schemas.microsoft.com/office/drawing/2014/main" id="{40778D3C-D7B5-D38D-3E46-23757BC40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041400"/>
            <a:ext cx="46482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  </a:t>
            </a:r>
            <a:r>
              <a:rPr lang="zh-CN" altLang="en-US" sz="3200" b="1">
                <a:solidFill>
                  <a:srgbClr val="003300"/>
                </a:solidFill>
              </a:rPr>
              <a:t>可对角矩阵的谱分解</a:t>
            </a:r>
          </a:p>
          <a:p>
            <a:pPr lvl="1" eaLnBrk="1" hangingPunct="1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sz="2800" b="1">
                <a:solidFill>
                  <a:srgbClr val="003300"/>
                </a:solidFill>
              </a:rPr>
              <a:t> 分析：</a:t>
            </a:r>
            <a:r>
              <a:rPr lang="en-US" altLang="zh-CN" sz="2800" b="1">
                <a:solidFill>
                  <a:srgbClr val="003300"/>
                </a:solidFill>
              </a:rPr>
              <a:t>P</a:t>
            </a:r>
            <a:r>
              <a:rPr lang="en-US" altLang="zh-CN" sz="2800" b="1" baseline="30000">
                <a:solidFill>
                  <a:srgbClr val="003300"/>
                </a:solidFill>
              </a:rPr>
              <a:t>-1</a:t>
            </a:r>
            <a:r>
              <a:rPr lang="en-US" altLang="zh-CN" sz="2800" b="1">
                <a:solidFill>
                  <a:srgbClr val="003300"/>
                </a:solidFill>
              </a:rPr>
              <a:t>AP =</a:t>
            </a:r>
          </a:p>
        </p:txBody>
      </p:sp>
      <p:graphicFrame>
        <p:nvGraphicFramePr>
          <p:cNvPr id="31748" name="Object 4">
            <a:extLst>
              <a:ext uri="{FF2B5EF4-FFF2-40B4-BE49-F238E27FC236}">
                <a16:creationId xmlns:a16="http://schemas.microsoft.com/office/drawing/2014/main" id="{6201BABD-4D5E-BB04-82C9-1D7150D52E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2257425"/>
          <a:ext cx="6456363" cy="188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403440" imgH="939600" progId="Equation.DSMT4">
                  <p:embed/>
                </p:oleObj>
              </mc:Choice>
              <mc:Fallback>
                <p:oleObj name="Equation" r:id="rId3" imgW="3403440" imgH="939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257425"/>
                        <a:ext cx="6456363" cy="188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278A5D51-F77C-0FF4-4854-538BBE7C18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9141727"/>
              </p:ext>
            </p:extLst>
          </p:nvPr>
        </p:nvGraphicFramePr>
        <p:xfrm>
          <a:off x="1476375" y="4121785"/>
          <a:ext cx="47720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20760" imgH="431640" progId="Equation.DSMT4">
                  <p:embed/>
                </p:oleObj>
              </mc:Choice>
              <mc:Fallback>
                <p:oleObj name="Equation" r:id="rId5" imgW="212076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121785"/>
                        <a:ext cx="4772025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E495A37C-26F5-CC62-7404-1862B04AD1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663333"/>
              </p:ext>
            </p:extLst>
          </p:nvPr>
        </p:nvGraphicFramePr>
        <p:xfrm>
          <a:off x="720725" y="5154265"/>
          <a:ext cx="6515100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895480" imgH="431640" progId="Equation.DSMT4">
                  <p:embed/>
                </p:oleObj>
              </mc:Choice>
              <mc:Fallback>
                <p:oleObj name="Equation" r:id="rId7" imgW="289548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" y="5154265"/>
                        <a:ext cx="6515100" cy="102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EA1559DD-DD56-0443-4664-8F64366AFF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0050" y="188913"/>
          <a:ext cx="3663950" cy="188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930320" imgH="939600" progId="Equation.DSMT4">
                  <p:embed/>
                </p:oleObj>
              </mc:Choice>
              <mc:Fallback>
                <p:oleObj name="Equation" r:id="rId9" imgW="1930320" imgH="939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0050" y="188913"/>
                        <a:ext cx="3663950" cy="188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002C3AB1-6FA0-9265-1A54-B573C0DF24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5825" y="4581525"/>
          <a:ext cx="168592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749160" imgH="241200" progId="Equation.DSMT4">
                  <p:embed/>
                </p:oleObj>
              </mc:Choice>
              <mc:Fallback>
                <p:oleObj name="Equation" r:id="rId11" imgW="74916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4581525"/>
                        <a:ext cx="168592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7" grpId="0" uiExpand="1" build="p" bldLvl="2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6D82FC83-858F-4F3C-5542-5182A77790A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82550"/>
            <a:ext cx="6178550" cy="609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三、可对角化矩阵的谱分解</a:t>
            </a:r>
          </a:p>
        </p:txBody>
      </p:sp>
      <p:sp>
        <p:nvSpPr>
          <p:cNvPr id="26637" name="Rectangle 13">
            <a:extLst>
              <a:ext uri="{FF2B5EF4-FFF2-40B4-BE49-F238E27FC236}">
                <a16:creationId xmlns:a16="http://schemas.microsoft.com/office/drawing/2014/main" id="{5CA5A4F1-4F8B-5A91-9B42-A6018AA64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041400"/>
            <a:ext cx="46482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  </a:t>
            </a:r>
            <a:r>
              <a:rPr lang="zh-CN" altLang="en-US" sz="3200" b="1">
                <a:solidFill>
                  <a:srgbClr val="003300"/>
                </a:solidFill>
              </a:rPr>
              <a:t>可对角矩阵的谱分解</a:t>
            </a:r>
          </a:p>
          <a:p>
            <a:pPr lvl="1" eaLnBrk="1" hangingPunct="1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sz="2800" b="1">
                <a:solidFill>
                  <a:srgbClr val="003300"/>
                </a:solidFill>
              </a:rPr>
              <a:t> 结果：      </a:t>
            </a:r>
            <a:endParaRPr lang="en-US" altLang="zh-CN" sz="2800" b="1">
              <a:solidFill>
                <a:srgbClr val="003300"/>
              </a:solidFill>
            </a:endParaRPr>
          </a:p>
        </p:txBody>
      </p:sp>
      <p:graphicFrame>
        <p:nvGraphicFramePr>
          <p:cNvPr id="31748" name="Object 4">
            <a:extLst>
              <a:ext uri="{FF2B5EF4-FFF2-40B4-BE49-F238E27FC236}">
                <a16:creationId xmlns:a16="http://schemas.microsoft.com/office/drawing/2014/main" id="{C3E2D1BD-CEF5-E60C-C91F-F53F9F0352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1749425"/>
          <a:ext cx="1944687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11000" imgH="431640" progId="Equation.DSMT4">
                  <p:embed/>
                </p:oleObj>
              </mc:Choice>
              <mc:Fallback>
                <p:oleObj name="Equation" r:id="rId3" imgW="71100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749425"/>
                        <a:ext cx="1944687" cy="124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Text Box 6">
            <a:extLst>
              <a:ext uri="{FF2B5EF4-FFF2-40B4-BE49-F238E27FC236}">
                <a16:creationId xmlns:a16="http://schemas.microsoft.com/office/drawing/2014/main" id="{BB9C123B-E955-3793-5925-0B9A9D53EF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130550"/>
            <a:ext cx="26654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3300"/>
                </a:solidFill>
              </a:rPr>
              <a:t>Q</a:t>
            </a:r>
            <a:r>
              <a:rPr lang="en-US" altLang="zh-CN" sz="2800" b="1" i="1" baseline="-25000">
                <a:solidFill>
                  <a:srgbClr val="003300"/>
                </a:solidFill>
              </a:rPr>
              <a:t>i</a:t>
            </a:r>
            <a:r>
              <a:rPr lang="zh-CN" altLang="en-US" sz="2800" b="1" i="1">
                <a:solidFill>
                  <a:srgbClr val="003300"/>
                </a:solidFill>
              </a:rPr>
              <a:t>，</a:t>
            </a:r>
            <a:r>
              <a:rPr lang="en-US" altLang="zh-CN" sz="2800" b="1">
                <a:solidFill>
                  <a:srgbClr val="003300"/>
                </a:solidFill>
              </a:rPr>
              <a:t>P</a:t>
            </a:r>
            <a:r>
              <a:rPr lang="en-US" altLang="zh-CN" sz="2800" b="1" i="1" baseline="-25000">
                <a:solidFill>
                  <a:srgbClr val="003300"/>
                </a:solidFill>
              </a:rPr>
              <a:t>i </a:t>
            </a:r>
            <a:r>
              <a:rPr lang="zh-CN" altLang="en-US" sz="2800" b="1">
                <a:solidFill>
                  <a:srgbClr val="003300"/>
                </a:solidFill>
              </a:rPr>
              <a:t>具性质</a:t>
            </a:r>
            <a:r>
              <a:rPr lang="zh-CN" altLang="en-US" sz="2800"/>
              <a:t>：</a:t>
            </a:r>
          </a:p>
        </p:txBody>
      </p:sp>
      <p:graphicFrame>
        <p:nvGraphicFramePr>
          <p:cNvPr id="40962" name="Object 1026">
            <a:extLst>
              <a:ext uri="{FF2B5EF4-FFF2-40B4-BE49-F238E27FC236}">
                <a16:creationId xmlns:a16="http://schemas.microsoft.com/office/drawing/2014/main" id="{F93DA5BB-5BFA-3495-AAB6-8561295119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63700" y="3706813"/>
          <a:ext cx="155575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60240" imgH="431640" progId="Equation.DSMT4">
                  <p:embed/>
                </p:oleObj>
              </mc:Choice>
              <mc:Fallback>
                <p:oleObj name="Equation" r:id="rId5" imgW="660240" imgH="431640" progId="Equation.DSMT4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00" y="3706813"/>
                        <a:ext cx="1555750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3" name="Object 1027">
            <a:extLst>
              <a:ext uri="{FF2B5EF4-FFF2-40B4-BE49-F238E27FC236}">
                <a16:creationId xmlns:a16="http://schemas.microsoft.com/office/drawing/2014/main" id="{98234A26-B293-7C1D-9442-EE6A55A35A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33813" y="3849688"/>
          <a:ext cx="1522412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33160" imgH="253800" progId="Equation.DSMT4">
                  <p:embed/>
                </p:oleObj>
              </mc:Choice>
              <mc:Fallback>
                <p:oleObj name="Equation" r:id="rId7" imgW="533160" imgH="253800" progId="Equation.DSMT4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3813" y="3849688"/>
                        <a:ext cx="1522412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1028">
            <a:extLst>
              <a:ext uri="{FF2B5EF4-FFF2-40B4-BE49-F238E27FC236}">
                <a16:creationId xmlns:a16="http://schemas.microsoft.com/office/drawing/2014/main" id="{DD719AB2-D7E4-FA3C-BCA3-C963CA8747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73775" y="3922713"/>
          <a:ext cx="225901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914400" imgH="241200" progId="Equation.DSMT4">
                  <p:embed/>
                </p:oleObj>
              </mc:Choice>
              <mc:Fallback>
                <p:oleObj name="Equation" r:id="rId9" imgW="914400" imgH="241200" progId="Equation.DSMT4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3775" y="3922713"/>
                        <a:ext cx="2259013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8" name="AutoShape 14">
            <a:extLst>
              <a:ext uri="{FF2B5EF4-FFF2-40B4-BE49-F238E27FC236}">
                <a16:creationId xmlns:a16="http://schemas.microsoft.com/office/drawing/2014/main" id="{F6A2113D-8804-D900-7DB5-955884CA6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2770188"/>
            <a:ext cx="2133600" cy="685800"/>
          </a:xfrm>
          <a:prstGeom prst="cloudCallout">
            <a:avLst>
              <a:gd name="adj1" fmla="val -67856"/>
              <a:gd name="adj2" fmla="val 89352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chemeClr val="hlink"/>
                </a:solidFill>
              </a:rPr>
              <a:t>幂等矩阵</a:t>
            </a:r>
          </a:p>
        </p:txBody>
      </p:sp>
      <p:graphicFrame>
        <p:nvGraphicFramePr>
          <p:cNvPr id="2" name="Object 1026">
            <a:extLst>
              <a:ext uri="{FF2B5EF4-FFF2-40B4-BE49-F238E27FC236}">
                <a16:creationId xmlns:a16="http://schemas.microsoft.com/office/drawing/2014/main" id="{19D1B38E-0842-D871-C012-AB480A418B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4930775"/>
          <a:ext cx="2097088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888840" imgH="431640" progId="Equation.DSMT4">
                  <p:embed/>
                </p:oleObj>
              </mc:Choice>
              <mc:Fallback>
                <p:oleObj name="Equation" r:id="rId11" imgW="888840" imgH="431640" progId="Equation.DSMT4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930775"/>
                        <a:ext cx="2097088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027">
            <a:extLst>
              <a:ext uri="{FF2B5EF4-FFF2-40B4-BE49-F238E27FC236}">
                <a16:creationId xmlns:a16="http://schemas.microsoft.com/office/drawing/2014/main" id="{422F7692-53C1-A28D-AF8B-A9EDF7C4F6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1275" y="5075238"/>
          <a:ext cx="1341438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69800" imgH="253800" progId="Equation.DSMT4">
                  <p:embed/>
                </p:oleObj>
              </mc:Choice>
              <mc:Fallback>
                <p:oleObj name="Equation" r:id="rId13" imgW="469800" imgH="253800" progId="Equation.DSMT4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5075238"/>
                        <a:ext cx="1341438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028">
            <a:extLst>
              <a:ext uri="{FF2B5EF4-FFF2-40B4-BE49-F238E27FC236}">
                <a16:creationId xmlns:a16="http://schemas.microsoft.com/office/drawing/2014/main" id="{67AB29BF-B5AE-04E3-7971-15DDC525B9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6325" y="5075238"/>
          <a:ext cx="21336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863280" imgH="241200" progId="Equation.DSMT4">
                  <p:embed/>
                </p:oleObj>
              </mc:Choice>
              <mc:Fallback>
                <p:oleObj name="Equation" r:id="rId15" imgW="863280" imgH="241200" progId="Equation.DSMT4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5075238"/>
                        <a:ext cx="213360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A98D924-E365-58BC-7D4A-9A466F954A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8263" y="2049463"/>
          <a:ext cx="2073275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749160" imgH="241200" progId="Equation.DSMT4">
                  <p:embed/>
                </p:oleObj>
              </mc:Choice>
              <mc:Fallback>
                <p:oleObj name="Equation" r:id="rId17" imgW="74916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2049463"/>
                        <a:ext cx="2073275" cy="70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86245D12-E8E0-CECE-6F7C-6DD2374FED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00825" y="77788"/>
          <a:ext cx="2363788" cy="183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244520" imgH="914400" progId="Equation.DSMT4">
                  <p:embed/>
                </p:oleObj>
              </mc:Choice>
              <mc:Fallback>
                <p:oleObj name="Equation" r:id="rId19" imgW="1244520" imgH="914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825" y="77788"/>
                        <a:ext cx="2363788" cy="183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7" grpId="0" uiExpand="1" build="p" bldLvl="2" autoUpdateAnimBg="0"/>
      <p:bldP spid="26630" grpId="0" autoUpdateAnimBg="0"/>
      <p:bldP spid="26638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1027">
            <a:extLst>
              <a:ext uri="{FF2B5EF4-FFF2-40B4-BE49-F238E27FC236}">
                <a16:creationId xmlns:a16="http://schemas.microsoft.com/office/drawing/2014/main" id="{56AB1BB5-5305-F02A-F964-24C22EA5B8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404813"/>
            <a:ext cx="8497887" cy="2881312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E07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2、 矩阵可以对角化的一个充要条件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zh-CN" altLang="en-US" b="1" dirty="0">
                <a:solidFill>
                  <a:srgbClr val="006600"/>
                </a:solidFill>
              </a:rPr>
              <a:t>定理3</a:t>
            </a:r>
            <a:r>
              <a:rPr lang="zh-CN" altLang="en-US" b="1" i="1" dirty="0">
                <a:solidFill>
                  <a:srgbClr val="006600"/>
                </a:solidFill>
                <a:cs typeface="Times New Roman" panose="02020603050405020304" pitchFamily="18" charset="0"/>
              </a:rPr>
              <a:t>.</a:t>
            </a:r>
            <a:r>
              <a:rPr lang="zh-CN" altLang="en-US" b="1" dirty="0">
                <a:solidFill>
                  <a:srgbClr val="006600"/>
                </a:solidFill>
                <a:cs typeface="Times New Roman" panose="02020603050405020304" pitchFamily="18" charset="0"/>
              </a:rPr>
              <a:t>5</a:t>
            </a:r>
            <a:r>
              <a:rPr lang="zh-CN" altLang="en-US" b="1" dirty="0">
                <a:solidFill>
                  <a:srgbClr val="006600"/>
                </a:solidFill>
              </a:rPr>
              <a:t>（</a:t>
            </a:r>
            <a:r>
              <a:rPr lang="en-US" altLang="zh-CN" dirty="0">
                <a:solidFill>
                  <a:srgbClr val="006600"/>
                </a:solidFill>
              </a:rPr>
              <a:t>P</a:t>
            </a:r>
            <a:r>
              <a:rPr lang="en-US" altLang="zh-CN" dirty="0">
                <a:solidFill>
                  <a:srgbClr val="006600"/>
                </a:solidFill>
                <a:cs typeface="Times New Roman" panose="02020603050405020304" pitchFamily="18" charset="0"/>
              </a:rPr>
              <a:t>.73</a:t>
            </a:r>
            <a:r>
              <a:rPr lang="zh-CN" altLang="en-US" b="1" dirty="0">
                <a:solidFill>
                  <a:srgbClr val="006600"/>
                </a:solidFill>
              </a:rPr>
              <a:t>）</a:t>
            </a:r>
            <a:r>
              <a:rPr lang="zh-CN" altLang="en-US" b="1" dirty="0">
                <a:solidFill>
                  <a:srgbClr val="003300"/>
                </a:solidFill>
              </a:rPr>
              <a:t>矩阵</a:t>
            </a:r>
            <a:r>
              <a:rPr lang="en-US" altLang="zh-CN" b="1" dirty="0">
                <a:solidFill>
                  <a:srgbClr val="003300"/>
                </a:solidFill>
              </a:rPr>
              <a:t>A</a:t>
            </a:r>
            <a:r>
              <a:rPr lang="zh-CN" altLang="en-US" b="1" dirty="0">
                <a:solidFill>
                  <a:srgbClr val="003300"/>
                </a:solidFill>
              </a:rPr>
              <a:t>可以相似对角化当且仅当矩阵</a:t>
            </a:r>
            <a:r>
              <a:rPr lang="en-US" altLang="zh-CN" b="1" dirty="0">
                <a:solidFill>
                  <a:srgbClr val="003300"/>
                </a:solidFill>
              </a:rPr>
              <a:t>A</a:t>
            </a:r>
            <a:r>
              <a:rPr lang="zh-CN" altLang="en-US" b="1" dirty="0">
                <a:solidFill>
                  <a:srgbClr val="003300"/>
                </a:solidFill>
              </a:rPr>
              <a:t>有</a:t>
            </a:r>
            <a:r>
              <a:rPr lang="zh-CN" altLang="en-US" b="1" dirty="0">
                <a:solidFill>
                  <a:srgbClr val="9933FF"/>
                </a:solidFill>
              </a:rPr>
              <a:t>谱分解</a:t>
            </a:r>
            <a:r>
              <a:rPr lang="zh-CN" altLang="en-US" b="1" dirty="0">
                <a:solidFill>
                  <a:srgbClr val="003300"/>
                </a:solidFill>
              </a:rPr>
              <a:t>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3300"/>
                </a:solidFill>
              </a:rPr>
              <a:t>                            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3300"/>
                </a:solidFill>
              </a:rPr>
              <a:t>满足条件：</a:t>
            </a:r>
            <a:endParaRPr lang="en-US" altLang="zh-CN" b="1" dirty="0">
              <a:solidFill>
                <a:srgbClr val="003300"/>
              </a:solidFill>
            </a:endParaRPr>
          </a:p>
        </p:txBody>
      </p:sp>
      <p:graphicFrame>
        <p:nvGraphicFramePr>
          <p:cNvPr id="41984" name="Object 1024">
            <a:extLst>
              <a:ext uri="{FF2B5EF4-FFF2-40B4-BE49-F238E27FC236}">
                <a16:creationId xmlns:a16="http://schemas.microsoft.com/office/drawing/2014/main" id="{3E82C0B1-600E-2FAC-388E-4861E9BE75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56100" y="1484313"/>
          <a:ext cx="2592388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98400" imgH="431640" progId="Equation.DSMT4">
                  <p:embed/>
                </p:oleObj>
              </mc:Choice>
              <mc:Fallback>
                <p:oleObj name="Equation" r:id="rId2" imgW="698400" imgH="43164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1484313"/>
                        <a:ext cx="2592388" cy="129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5" name="Object 1025">
            <a:extLst>
              <a:ext uri="{FF2B5EF4-FFF2-40B4-BE49-F238E27FC236}">
                <a16:creationId xmlns:a16="http://schemas.microsoft.com/office/drawing/2014/main" id="{2C8BD3F9-94D5-89F5-6693-7D3716F9FB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7800" y="2636838"/>
          <a:ext cx="1485900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20560" imgH="253800" progId="Equation.DSMT4">
                  <p:embed/>
                </p:oleObj>
              </mc:Choice>
              <mc:Fallback>
                <p:oleObj name="Equation" r:id="rId4" imgW="520560" imgH="253800" progId="Equation.DSMT4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800" y="2636838"/>
                        <a:ext cx="1485900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6" name="Object 1026">
            <a:extLst>
              <a:ext uri="{FF2B5EF4-FFF2-40B4-BE49-F238E27FC236}">
                <a16:creationId xmlns:a16="http://schemas.microsoft.com/office/drawing/2014/main" id="{97EEF3E6-6D12-2CBD-120C-5F5669BA02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4663" y="2714625"/>
          <a:ext cx="222885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01440" imgH="241200" progId="Equation.DSMT4">
                  <p:embed/>
                </p:oleObj>
              </mc:Choice>
              <mc:Fallback>
                <p:oleObj name="Equation" r:id="rId6" imgW="901440" imgH="241200" progId="Equation.DSMT4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2714625"/>
                        <a:ext cx="222885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Object 1027">
            <a:extLst>
              <a:ext uri="{FF2B5EF4-FFF2-40B4-BE49-F238E27FC236}">
                <a16:creationId xmlns:a16="http://schemas.microsoft.com/office/drawing/2014/main" id="{99068129-E77D-F6FF-19F4-61E13982A1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88125" y="2444750"/>
          <a:ext cx="1584325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71320" imgH="431640" progId="Equation.DSMT4">
                  <p:embed/>
                </p:oleObj>
              </mc:Choice>
              <mc:Fallback>
                <p:oleObj name="Equation" r:id="rId8" imgW="571320" imgH="431640" progId="Equation.DSMT4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2444750"/>
                        <a:ext cx="1584325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0" name="Text Box 1032">
            <a:extLst>
              <a:ext uri="{FF2B5EF4-FFF2-40B4-BE49-F238E27FC236}">
                <a16:creationId xmlns:a16="http://schemas.microsoft.com/office/drawing/2014/main" id="{54239804-4628-7D28-BD9D-6DA60F013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860800"/>
            <a:ext cx="8281987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800" b="1">
                <a:solidFill>
                  <a:srgbClr val="E07000"/>
                </a:solidFill>
              </a:rPr>
              <a:t>必要性前面已证。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E07000"/>
                </a:solidFill>
              </a:rPr>
              <a:t>充分性的证明</a:t>
            </a:r>
            <a:r>
              <a:rPr lang="en-US" altLang="zh-CN" sz="2800" b="1">
                <a:solidFill>
                  <a:srgbClr val="E07000"/>
                </a:solidFill>
              </a:rPr>
              <a:t>(</a:t>
            </a:r>
            <a:r>
              <a:rPr lang="zh-CN" altLang="en-US" sz="2800" b="1"/>
              <a:t>利用</a:t>
            </a:r>
            <a:r>
              <a:rPr kumimoji="0" lang="en-US" altLang="zh-CN" sz="2800" b="1" i="1">
                <a:solidFill>
                  <a:srgbClr val="003300"/>
                </a:solidFill>
                <a:sym typeface="Symbol" panose="05050102010706020507" pitchFamily="18" charset="2"/>
              </a:rPr>
              <a:t>x=Ix</a:t>
            </a:r>
            <a:r>
              <a:rPr kumimoji="0" lang="zh-CN" altLang="en-US" sz="2800" b="1">
                <a:solidFill>
                  <a:srgbClr val="003300"/>
                </a:solidFill>
                <a:sym typeface="Symbol" panose="05050102010706020507" pitchFamily="18" charset="2"/>
              </a:rPr>
              <a:t>及充分条件</a:t>
            </a:r>
            <a:r>
              <a:rPr lang="en-US" altLang="zh-CN" sz="2800" b="1">
                <a:solidFill>
                  <a:srgbClr val="E07000"/>
                </a:solidFill>
              </a:rPr>
              <a:t>)</a:t>
            </a:r>
            <a:r>
              <a:rPr lang="zh-CN" altLang="en-US" sz="2800">
                <a:solidFill>
                  <a:srgbClr val="E07000"/>
                </a:solidFill>
              </a:rPr>
              <a:t>：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3300"/>
                </a:solidFill>
              </a:rPr>
              <a:t>在</a:t>
            </a:r>
            <a:r>
              <a:rPr lang="en-US" altLang="zh-CN" sz="2800" b="1">
                <a:solidFill>
                  <a:srgbClr val="003300"/>
                </a:solidFill>
              </a:rPr>
              <a:t>A</a:t>
            </a:r>
            <a:r>
              <a:rPr lang="zh-CN" altLang="en-US" sz="2800" b="1">
                <a:solidFill>
                  <a:srgbClr val="003300"/>
                </a:solidFill>
              </a:rPr>
              <a:t>有谱分解时                     </a:t>
            </a:r>
            <a:r>
              <a:rPr lang="en-US" altLang="zh-CN" sz="2800" b="1">
                <a:solidFill>
                  <a:srgbClr val="003300"/>
                </a:solidFill>
              </a:rPr>
              <a:t>C</a:t>
            </a:r>
            <a:r>
              <a:rPr lang="en-US" altLang="zh-CN" sz="2800" b="1" baseline="30000">
                <a:solidFill>
                  <a:srgbClr val="003300"/>
                </a:solidFill>
              </a:rPr>
              <a:t>n</a:t>
            </a:r>
            <a:r>
              <a:rPr lang="en-US" altLang="zh-CN" sz="2800" b="1">
                <a:solidFill>
                  <a:srgbClr val="003300"/>
                </a:solidFill>
              </a:rPr>
              <a:t>=V</a:t>
            </a:r>
            <a:r>
              <a:rPr lang="en-US" altLang="zh-CN" sz="2800" b="1" baseline="-25000">
                <a:solidFill>
                  <a:srgbClr val="003300"/>
                </a:solidFill>
                <a:sym typeface="Symbol" panose="05050102010706020507" pitchFamily="18" charset="2"/>
              </a:rPr>
              <a:t>1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</a:t>
            </a:r>
            <a:r>
              <a:rPr lang="en-US" altLang="zh-CN" sz="2800" b="1">
                <a:solidFill>
                  <a:srgbClr val="003300"/>
                </a:solidFill>
              </a:rPr>
              <a:t>V</a:t>
            </a:r>
            <a:r>
              <a:rPr lang="en-US" altLang="zh-CN" sz="2800" b="1" baseline="-25000">
                <a:solidFill>
                  <a:srgbClr val="003300"/>
                </a:solidFill>
                <a:sym typeface="Symbol" panose="05050102010706020507" pitchFamily="18" charset="2"/>
              </a:rPr>
              <a:t>2 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</a:t>
            </a:r>
            <a:r>
              <a:rPr lang="en-US" altLang="zh-CN" sz="2800" b="1" baseline="-25000">
                <a:solidFill>
                  <a:srgbClr val="0033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  </a:t>
            </a:r>
            <a:r>
              <a:rPr lang="en-US" altLang="zh-CN" sz="2800" b="1">
                <a:solidFill>
                  <a:srgbClr val="003300"/>
                </a:solidFill>
              </a:rPr>
              <a:t>V</a:t>
            </a:r>
            <a:r>
              <a:rPr lang="en-US" altLang="zh-CN" sz="2800" b="1" baseline="-25000">
                <a:solidFill>
                  <a:srgbClr val="003300"/>
                </a:solidFill>
                <a:sym typeface="Symbol" panose="05050102010706020507" pitchFamily="18" charset="2"/>
              </a:rPr>
              <a:t></a:t>
            </a:r>
            <a:r>
              <a:rPr lang="en-US" altLang="zh-CN" sz="2800" b="1" i="1" baseline="-25000">
                <a:solidFill>
                  <a:srgbClr val="003300"/>
                </a:solidFill>
                <a:sym typeface="Symbol" panose="05050102010706020507" pitchFamily="18" charset="2"/>
              </a:rPr>
              <a:t>n</a:t>
            </a:r>
          </a:p>
        </p:txBody>
      </p:sp>
      <p:sp>
        <p:nvSpPr>
          <p:cNvPr id="28681" name="AutoShape 1033">
            <a:extLst>
              <a:ext uri="{FF2B5EF4-FFF2-40B4-BE49-F238E27FC236}">
                <a16:creationId xmlns:a16="http://schemas.microsoft.com/office/drawing/2014/main" id="{1673150F-02BF-EFB3-0A1B-4B6F07186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5373688"/>
            <a:ext cx="1524000" cy="152400"/>
          </a:xfrm>
          <a:prstGeom prst="rightArrow">
            <a:avLst>
              <a:gd name="adj1" fmla="val 50000"/>
              <a:gd name="adj2" fmla="val 250000"/>
            </a:avLst>
          </a:prstGeom>
          <a:solidFill>
            <a:srgbClr val="E07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6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6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6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6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uiExpand="1" build="p" autoUpdateAnimBg="0"/>
      <p:bldP spid="28680" grpId="0" uiExpand="1" build="p" autoUpdateAnimBg="0"/>
      <p:bldP spid="2868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>
            <a:extLst>
              <a:ext uri="{FF2B5EF4-FFF2-40B4-BE49-F238E27FC236}">
                <a16:creationId xmlns:a16="http://schemas.microsoft.com/office/drawing/2014/main" id="{328C21A3-11C5-0436-5392-D96C7785C6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476250"/>
            <a:ext cx="8424862" cy="4897438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E07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zh-CN" altLang="en-US" i="1" dirty="0">
                <a:solidFill>
                  <a:srgbClr val="E07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. </a:t>
            </a:r>
            <a:r>
              <a:rPr lang="zh-CN" altLang="en-US" b="1" dirty="0">
                <a:solidFill>
                  <a:srgbClr val="E07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幂等矩阵的性质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zh-CN" alt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b="1" dirty="0">
                <a:solidFill>
                  <a:srgbClr val="E07000"/>
                </a:solidFill>
              </a:rPr>
              <a:t>定理3</a:t>
            </a:r>
            <a:r>
              <a:rPr lang="en-US" altLang="zh-CN" i="1" dirty="0">
                <a:solidFill>
                  <a:srgbClr val="E07000"/>
                </a:solidFill>
                <a:cs typeface="Times New Roman" panose="02020603050405020304" pitchFamily="18" charset="0"/>
              </a:rPr>
              <a:t>.</a:t>
            </a:r>
            <a:r>
              <a:rPr lang="zh-CN" altLang="en-US" b="1" dirty="0">
                <a:solidFill>
                  <a:srgbClr val="E07000"/>
                </a:solidFill>
              </a:rPr>
              <a:t>4</a:t>
            </a:r>
            <a:r>
              <a:rPr lang="zh-CN" altLang="en-US" b="1" dirty="0">
                <a:solidFill>
                  <a:srgbClr val="003300"/>
                </a:solidFill>
              </a:rPr>
              <a:t>（</a:t>
            </a:r>
            <a:r>
              <a:rPr lang="en-US" altLang="zh-CN" dirty="0">
                <a:solidFill>
                  <a:srgbClr val="003300"/>
                </a:solidFill>
              </a:rPr>
              <a:t>P</a:t>
            </a:r>
            <a:r>
              <a:rPr lang="en-US" altLang="zh-CN" dirty="0">
                <a:solidFill>
                  <a:srgbClr val="003300"/>
                </a:solidFill>
                <a:cs typeface="Times New Roman" panose="02020603050405020304" pitchFamily="18" charset="0"/>
              </a:rPr>
              <a:t>.72</a:t>
            </a:r>
            <a:r>
              <a:rPr lang="en-US" altLang="zh-CN" dirty="0">
                <a:solidFill>
                  <a:srgbClr val="003300"/>
                </a:solidFill>
              </a:rPr>
              <a:t>）</a:t>
            </a:r>
            <a:r>
              <a:rPr lang="en-US" altLang="zh-CN" b="1" dirty="0">
                <a:solidFill>
                  <a:srgbClr val="003300"/>
                </a:solidFill>
              </a:rPr>
              <a:t>P</a:t>
            </a:r>
            <a:r>
              <a:rPr lang="en-US" altLang="zh-CN" b="1" dirty="0">
                <a:solidFill>
                  <a:srgbClr val="003300"/>
                </a:solidFill>
                <a:sym typeface="Symbol" panose="05050102010706020507" pitchFamily="18" charset="2"/>
              </a:rPr>
              <a:t></a:t>
            </a:r>
            <a:r>
              <a:rPr lang="en-US" altLang="zh-CN" b="1" dirty="0">
                <a:solidFill>
                  <a:srgbClr val="003300"/>
                </a:solidFill>
              </a:rPr>
              <a:t>F</a:t>
            </a:r>
            <a:r>
              <a:rPr lang="en-US" altLang="zh-CN" b="1" baseline="30000" dirty="0">
                <a:solidFill>
                  <a:srgbClr val="003300"/>
                </a:solidFill>
              </a:rPr>
              <a:t>n</a:t>
            </a:r>
            <a:r>
              <a:rPr lang="en-US" altLang="zh-CN" b="1" baseline="30000" dirty="0">
                <a:solidFill>
                  <a:srgbClr val="003300"/>
                </a:solidFill>
                <a:sym typeface="Symbol" panose="05050102010706020507" pitchFamily="18" charset="2"/>
              </a:rPr>
              <a:t></a:t>
            </a:r>
            <a:r>
              <a:rPr lang="en-US" altLang="zh-CN" b="1" baseline="30000" dirty="0">
                <a:solidFill>
                  <a:srgbClr val="003300"/>
                </a:solidFill>
              </a:rPr>
              <a:t>n</a:t>
            </a:r>
            <a:r>
              <a:rPr lang="en-US" altLang="zh-CN" i="1" dirty="0">
                <a:solidFill>
                  <a:srgbClr val="003300"/>
                </a:solidFill>
              </a:rPr>
              <a:t> ，</a:t>
            </a:r>
            <a:r>
              <a:rPr lang="en-US" altLang="zh-CN" b="1" dirty="0">
                <a:solidFill>
                  <a:srgbClr val="003300"/>
                </a:solidFill>
              </a:rPr>
              <a:t>P</a:t>
            </a:r>
            <a:r>
              <a:rPr lang="en-US" altLang="zh-CN" b="1" baseline="30000" dirty="0">
                <a:solidFill>
                  <a:srgbClr val="003300"/>
                </a:solidFill>
              </a:rPr>
              <a:t>2 </a:t>
            </a:r>
            <a:r>
              <a:rPr lang="en-US" altLang="zh-CN" b="1" dirty="0">
                <a:solidFill>
                  <a:srgbClr val="003300"/>
                </a:solidFill>
              </a:rPr>
              <a:t>= P</a:t>
            </a:r>
            <a:r>
              <a:rPr lang="en-US" altLang="zh-CN" dirty="0">
                <a:solidFill>
                  <a:srgbClr val="003300"/>
                </a:solidFill>
              </a:rPr>
              <a:t>，</a:t>
            </a:r>
            <a:r>
              <a:rPr lang="zh-CN" altLang="en-US" b="1" dirty="0">
                <a:solidFill>
                  <a:srgbClr val="003300"/>
                </a:solidFill>
              </a:rPr>
              <a:t>则</a:t>
            </a:r>
          </a:p>
          <a:p>
            <a:pPr lvl="1" eaLnBrk="1" hangingPunct="1"/>
            <a:r>
              <a:rPr lang="zh-CN" altLang="en-US" sz="3200" b="1" dirty="0">
                <a:solidFill>
                  <a:srgbClr val="003300"/>
                </a:solidFill>
              </a:rPr>
              <a:t> 矩阵 </a:t>
            </a:r>
            <a:r>
              <a:rPr lang="en-US" altLang="zh-CN" sz="3200" b="1" dirty="0">
                <a:solidFill>
                  <a:srgbClr val="003300"/>
                </a:solidFill>
              </a:rPr>
              <a:t>P</a:t>
            </a:r>
            <a:r>
              <a:rPr lang="en-US" altLang="zh-CN" sz="3200" b="1" baseline="30000" dirty="0">
                <a:solidFill>
                  <a:srgbClr val="003300"/>
                </a:solidFill>
              </a:rPr>
              <a:t>H </a:t>
            </a:r>
            <a:r>
              <a:rPr lang="zh-CN" altLang="en-US" sz="3200" b="1" dirty="0">
                <a:solidFill>
                  <a:srgbClr val="003300"/>
                </a:solidFill>
              </a:rPr>
              <a:t>和矩阵（</a:t>
            </a:r>
            <a:r>
              <a:rPr lang="en-US" altLang="zh-CN" sz="3200" b="1" dirty="0">
                <a:solidFill>
                  <a:srgbClr val="003300"/>
                </a:solidFill>
              </a:rPr>
              <a:t>I</a:t>
            </a:r>
            <a:r>
              <a:rPr lang="en-US" altLang="zh-CN" sz="3200" b="1" dirty="0">
                <a:solidFill>
                  <a:srgbClr val="003300"/>
                </a:solidFill>
                <a:cs typeface="Times New Roman" panose="02020603050405020304" pitchFamily="18" charset="0"/>
              </a:rPr>
              <a:t>–</a:t>
            </a:r>
            <a:r>
              <a:rPr lang="en-US" altLang="zh-CN" sz="3200" b="1" dirty="0">
                <a:solidFill>
                  <a:srgbClr val="003300"/>
                </a:solidFill>
              </a:rPr>
              <a:t>P）</a:t>
            </a:r>
            <a:r>
              <a:rPr lang="zh-CN" altLang="en-US" sz="3200" b="1" dirty="0">
                <a:solidFill>
                  <a:srgbClr val="003300"/>
                </a:solidFill>
              </a:rPr>
              <a:t>仍然是幂等矩阵。</a:t>
            </a:r>
          </a:p>
          <a:p>
            <a:pPr lvl="1" eaLnBrk="1" hangingPunct="1"/>
            <a:r>
              <a:rPr lang="en-US" altLang="zh-CN" sz="3200" b="1" dirty="0">
                <a:solidFill>
                  <a:srgbClr val="003300"/>
                </a:solidFill>
              </a:rPr>
              <a:t> </a:t>
            </a:r>
            <a:r>
              <a:rPr lang="en-US" altLang="zh-CN" sz="3200" b="1" dirty="0">
                <a:solidFill>
                  <a:srgbClr val="0033CC"/>
                </a:solidFill>
              </a:rPr>
              <a:t>P </a:t>
            </a:r>
            <a:r>
              <a:rPr lang="zh-CN" altLang="en-US" sz="3200" b="1" dirty="0">
                <a:solidFill>
                  <a:srgbClr val="0033CC"/>
                </a:solidFill>
              </a:rPr>
              <a:t>的谱 </a:t>
            </a:r>
            <a:r>
              <a:rPr lang="zh-CN" altLang="en-US" sz="3200" b="1" dirty="0">
                <a:solidFill>
                  <a:srgbClr val="0033CC"/>
                </a:solidFill>
                <a:sym typeface="Symbol" panose="05050102010706020507" pitchFamily="18" charset="2"/>
              </a:rPr>
              <a:t> {0</a:t>
            </a:r>
            <a:r>
              <a:rPr lang="en-US" altLang="zh-CN" sz="3200" b="1" dirty="0">
                <a:solidFill>
                  <a:srgbClr val="0033CC"/>
                </a:solidFill>
                <a:sym typeface="Symbol" panose="05050102010706020507" pitchFamily="18" charset="2"/>
              </a:rPr>
              <a:t>, 1}</a:t>
            </a:r>
            <a:r>
              <a:rPr lang="zh-CN" altLang="en-US" sz="3200" b="1" dirty="0">
                <a:solidFill>
                  <a:srgbClr val="0033CC"/>
                </a:solidFill>
              </a:rPr>
              <a:t>，</a:t>
            </a:r>
            <a:r>
              <a:rPr lang="en-US" altLang="zh-CN" sz="3200" b="1" dirty="0">
                <a:solidFill>
                  <a:srgbClr val="0033CC"/>
                </a:solidFill>
              </a:rPr>
              <a:t>P </a:t>
            </a:r>
            <a:r>
              <a:rPr lang="zh-CN" altLang="en-US" sz="3200" b="1" dirty="0">
                <a:solidFill>
                  <a:srgbClr val="0033CC"/>
                </a:solidFill>
              </a:rPr>
              <a:t>可相似于对角形</a:t>
            </a:r>
            <a:r>
              <a:rPr lang="zh-CN" altLang="en-US" sz="3200" b="1" dirty="0">
                <a:solidFill>
                  <a:srgbClr val="003300"/>
                </a:solidFill>
              </a:rPr>
              <a:t>。</a:t>
            </a:r>
          </a:p>
          <a:p>
            <a:pPr lvl="1" eaLnBrk="1" hangingPunct="1"/>
            <a:r>
              <a:rPr lang="zh-CN" altLang="en-US" sz="3200" dirty="0">
                <a:solidFill>
                  <a:srgbClr val="003300"/>
                </a:solidFill>
              </a:rPr>
              <a:t> </a:t>
            </a:r>
            <a:r>
              <a:rPr lang="en-US" altLang="zh-CN" sz="3200" b="1" dirty="0" err="1">
                <a:solidFill>
                  <a:srgbClr val="003300"/>
                </a:solidFill>
              </a:rPr>
              <a:t>F</a:t>
            </a:r>
            <a:r>
              <a:rPr lang="en-US" altLang="zh-CN" sz="3200" b="1" baseline="30000" dirty="0" err="1">
                <a:solidFill>
                  <a:srgbClr val="003300"/>
                </a:solidFill>
              </a:rPr>
              <a:t>n</a:t>
            </a:r>
            <a:r>
              <a:rPr lang="en-US" altLang="zh-CN" sz="3200" b="1" baseline="30000" dirty="0">
                <a:solidFill>
                  <a:srgbClr val="003300"/>
                </a:solidFill>
              </a:rPr>
              <a:t> </a:t>
            </a:r>
            <a:r>
              <a:rPr lang="en-US" altLang="zh-CN" sz="3200" b="1" dirty="0">
                <a:solidFill>
                  <a:srgbClr val="003300"/>
                </a:solidFill>
              </a:rPr>
              <a:t>= N(P) </a:t>
            </a:r>
            <a:r>
              <a:rPr lang="en-US" altLang="zh-CN" sz="3200" b="1" dirty="0">
                <a:solidFill>
                  <a:srgbClr val="003300"/>
                </a:solidFill>
                <a:sym typeface="Symbol" panose="05050102010706020507" pitchFamily="18" charset="2"/>
              </a:rPr>
              <a:t> </a:t>
            </a:r>
            <a:r>
              <a:rPr lang="en-US" altLang="zh-CN" sz="3200" b="1" dirty="0">
                <a:solidFill>
                  <a:srgbClr val="003300"/>
                </a:solidFill>
              </a:rPr>
              <a:t>R(P)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3200" b="1" dirty="0">
                <a:solidFill>
                  <a:srgbClr val="003300"/>
                </a:solidFill>
              </a:rPr>
              <a:t>         N(P) = V</a:t>
            </a:r>
            <a:r>
              <a:rPr lang="en-US" altLang="zh-CN" sz="3200" b="1" baseline="-25000" dirty="0">
                <a:solidFill>
                  <a:srgbClr val="003300"/>
                </a:solidFill>
                <a:sym typeface="Symbol" panose="05050102010706020507" pitchFamily="18" charset="2"/>
              </a:rPr>
              <a:t>=0</a:t>
            </a:r>
            <a:r>
              <a:rPr lang="en-US" altLang="zh-CN" sz="3200" b="1" dirty="0">
                <a:solidFill>
                  <a:srgbClr val="003300"/>
                </a:solidFill>
              </a:rPr>
              <a:t> ，R(P) = V</a:t>
            </a:r>
            <a:r>
              <a:rPr lang="en-US" altLang="zh-CN" sz="3200" b="1" baseline="-25000" dirty="0">
                <a:solidFill>
                  <a:srgbClr val="003300"/>
                </a:solidFill>
                <a:sym typeface="Symbol" panose="05050102010706020507" pitchFamily="18" charset="2"/>
              </a:rPr>
              <a:t></a:t>
            </a:r>
            <a:r>
              <a:rPr lang="en-US" altLang="zh-CN" sz="3200" b="1" baseline="-25000" dirty="0">
                <a:solidFill>
                  <a:srgbClr val="003300"/>
                </a:solidFill>
              </a:rPr>
              <a:t>=1</a:t>
            </a:r>
            <a:r>
              <a:rPr lang="en-US" altLang="zh-CN" sz="3200" b="1" dirty="0">
                <a:solidFill>
                  <a:srgbClr val="003300"/>
                </a:solidFill>
              </a:rPr>
              <a:t> </a:t>
            </a:r>
          </a:p>
          <a:p>
            <a:pPr lvl="1" eaLnBrk="1" hangingPunct="1"/>
            <a:r>
              <a:rPr lang="en-US" altLang="zh-CN" sz="3200" b="1" dirty="0">
                <a:solidFill>
                  <a:srgbClr val="003300"/>
                </a:solidFill>
              </a:rPr>
              <a:t> P </a:t>
            </a:r>
            <a:r>
              <a:rPr lang="zh-CN" altLang="en-US" sz="3200" b="1" dirty="0">
                <a:solidFill>
                  <a:srgbClr val="003300"/>
                </a:solidFill>
              </a:rPr>
              <a:t>和（</a:t>
            </a:r>
            <a:r>
              <a:rPr lang="en-US" altLang="zh-CN" sz="3200" b="1" dirty="0">
                <a:solidFill>
                  <a:srgbClr val="003300"/>
                </a:solidFill>
              </a:rPr>
              <a:t>I </a:t>
            </a:r>
            <a:r>
              <a:rPr lang="en-US" altLang="zh-CN" sz="3200" b="1" dirty="0">
                <a:solidFill>
                  <a:srgbClr val="003300"/>
                </a:solidFill>
                <a:cs typeface="Times New Roman" panose="02020603050405020304" pitchFamily="18" charset="0"/>
              </a:rPr>
              <a:t>–</a:t>
            </a:r>
            <a:r>
              <a:rPr lang="en-US" altLang="zh-CN" sz="3200" b="1" dirty="0">
                <a:solidFill>
                  <a:srgbClr val="003300"/>
                </a:solidFill>
              </a:rPr>
              <a:t> P）</a:t>
            </a:r>
            <a:r>
              <a:rPr lang="zh-CN" altLang="en-US" sz="3200" b="1" dirty="0">
                <a:solidFill>
                  <a:srgbClr val="003300"/>
                </a:solidFill>
              </a:rPr>
              <a:t>的关系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3200" b="1" dirty="0">
                <a:solidFill>
                  <a:srgbClr val="003300"/>
                </a:solidFill>
              </a:rPr>
              <a:t>     N(I </a:t>
            </a:r>
            <a:r>
              <a:rPr lang="en-US" altLang="zh-CN" sz="3200" b="1" dirty="0">
                <a:solidFill>
                  <a:srgbClr val="003300"/>
                </a:solidFill>
                <a:cs typeface="Times New Roman" panose="02020603050405020304" pitchFamily="18" charset="0"/>
              </a:rPr>
              <a:t>–</a:t>
            </a:r>
            <a:r>
              <a:rPr lang="en-US" altLang="zh-CN" sz="3200" b="1" dirty="0">
                <a:solidFill>
                  <a:srgbClr val="003300"/>
                </a:solidFill>
              </a:rPr>
              <a:t> P) = R(P)，R(I </a:t>
            </a:r>
            <a:r>
              <a:rPr lang="en-US" altLang="zh-CN" sz="3200" b="1" dirty="0">
                <a:solidFill>
                  <a:srgbClr val="003300"/>
                </a:solidFill>
                <a:cs typeface="Times New Roman" panose="02020603050405020304" pitchFamily="18" charset="0"/>
              </a:rPr>
              <a:t>–</a:t>
            </a:r>
            <a:r>
              <a:rPr lang="en-US" altLang="zh-CN" sz="3200" b="1" dirty="0">
                <a:solidFill>
                  <a:srgbClr val="003300"/>
                </a:solidFill>
              </a:rPr>
              <a:t> P) = N(P)</a:t>
            </a:r>
            <a:endParaRPr lang="en-US" altLang="zh-CN" b="1" i="1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 bldLvl="2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>
            <a:extLst>
              <a:ext uri="{FF2B5EF4-FFF2-40B4-BE49-F238E27FC236}">
                <a16:creationId xmlns:a16="http://schemas.microsoft.com/office/drawing/2014/main" id="{391F4B26-23BD-540E-C664-7A2A37E609F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403225"/>
            <a:ext cx="8640763" cy="568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b="1" dirty="0">
                <a:solidFill>
                  <a:srgbClr val="0033CC"/>
                </a:solidFill>
              </a:rPr>
              <a:t>Hermite </a:t>
            </a:r>
            <a:r>
              <a:rPr lang="zh-CN" altLang="en-US" sz="2800" b="1" dirty="0">
                <a:solidFill>
                  <a:srgbClr val="0033CC"/>
                </a:solidFill>
              </a:rPr>
              <a:t>矩阵</a:t>
            </a:r>
            <a:r>
              <a:rPr lang="en-US" altLang="zh-CN" sz="2800" b="1" dirty="0">
                <a:solidFill>
                  <a:srgbClr val="0033CC"/>
                </a:solidFill>
              </a:rPr>
              <a:t>(A</a:t>
            </a:r>
            <a:r>
              <a:rPr lang="en-US" altLang="zh-CN" sz="2800" b="1" i="1" baseline="30000" dirty="0">
                <a:solidFill>
                  <a:srgbClr val="0033CC"/>
                </a:solidFill>
              </a:rPr>
              <a:t>H</a:t>
            </a:r>
            <a:r>
              <a:rPr lang="en-US" altLang="zh-CN" sz="2800" b="1" dirty="0">
                <a:solidFill>
                  <a:srgbClr val="0033CC"/>
                </a:solidFill>
              </a:rPr>
              <a:t>=A)</a:t>
            </a:r>
            <a:r>
              <a:rPr lang="zh-CN" altLang="en-US" sz="2800" b="1" dirty="0">
                <a:solidFill>
                  <a:srgbClr val="0033CC"/>
                </a:solidFill>
              </a:rPr>
              <a:t>的基本性质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E07000"/>
                </a:solidFill>
              </a:rPr>
              <a:t>     Hermite </a:t>
            </a:r>
            <a:r>
              <a:rPr lang="zh-CN" altLang="en-US" sz="2800" b="1" dirty="0">
                <a:solidFill>
                  <a:srgbClr val="E07000"/>
                </a:solidFill>
              </a:rPr>
              <a:t>阵的特征值为实数；</a:t>
            </a:r>
          </a:p>
          <a:p>
            <a:pPr eaLnBrk="1" hangingPunct="1">
              <a:buFontTx/>
              <a:buNone/>
            </a:pPr>
            <a:r>
              <a:rPr lang="en-US" altLang="zh-CN" sz="2800" b="1" dirty="0">
                <a:solidFill>
                  <a:srgbClr val="E07000"/>
                </a:solidFill>
              </a:rPr>
              <a:t>     Hermite </a:t>
            </a:r>
            <a:r>
              <a:rPr lang="zh-CN" altLang="en-US" sz="2800" b="1" dirty="0">
                <a:solidFill>
                  <a:srgbClr val="E07000"/>
                </a:solidFill>
              </a:rPr>
              <a:t>阵不同的特征值对应的特征向量正交；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2800" b="1" dirty="0">
                <a:solidFill>
                  <a:srgbClr val="E07000"/>
                </a:solidFill>
              </a:rPr>
              <a:t>     </a:t>
            </a:r>
            <a:r>
              <a:rPr lang="zh-CN" altLang="en-US" sz="2800" b="1" dirty="0">
                <a:solidFill>
                  <a:srgbClr val="E07000"/>
                </a:solidFill>
              </a:rPr>
              <a:t>对任一</a:t>
            </a:r>
            <a:r>
              <a:rPr lang="en-US" altLang="zh-CN" sz="2800" b="1" dirty="0">
                <a:solidFill>
                  <a:srgbClr val="E07000"/>
                </a:solidFill>
              </a:rPr>
              <a:t>Hermite </a:t>
            </a:r>
            <a:r>
              <a:rPr lang="zh-CN" altLang="en-US" sz="2800" b="1" dirty="0">
                <a:solidFill>
                  <a:srgbClr val="E07000"/>
                </a:solidFill>
              </a:rPr>
              <a:t>阵</a:t>
            </a:r>
            <a:r>
              <a:rPr lang="en-US" altLang="zh-CN" sz="2800" b="1" dirty="0">
                <a:solidFill>
                  <a:srgbClr val="E07000"/>
                </a:solidFill>
              </a:rPr>
              <a:t>A</a:t>
            </a:r>
            <a:r>
              <a:rPr lang="zh-CN" altLang="en-US" sz="2800" b="1" dirty="0">
                <a:solidFill>
                  <a:srgbClr val="E07000"/>
                </a:solidFill>
              </a:rPr>
              <a:t>存在酉矩阵</a:t>
            </a:r>
            <a:r>
              <a:rPr lang="en-US" altLang="zh-CN" sz="2800" b="1" dirty="0">
                <a:solidFill>
                  <a:srgbClr val="E07000"/>
                </a:solidFill>
              </a:rPr>
              <a:t>U</a:t>
            </a:r>
            <a:r>
              <a:rPr lang="zh-CN" altLang="en-US" sz="2800" b="1" dirty="0">
                <a:solidFill>
                  <a:srgbClr val="E07000"/>
                </a:solidFill>
              </a:rPr>
              <a:t>使得</a:t>
            </a:r>
            <a:r>
              <a:rPr lang="en-US" altLang="zh-CN" sz="2800" b="1" dirty="0">
                <a:solidFill>
                  <a:srgbClr val="E07000"/>
                </a:solidFill>
              </a:rPr>
              <a:t>A</a:t>
            </a:r>
            <a:r>
              <a:rPr lang="zh-CN" altLang="en-US" sz="2800" b="1" dirty="0">
                <a:solidFill>
                  <a:srgbClr val="9933FF"/>
                </a:solidFill>
              </a:rPr>
              <a:t>酉相似</a:t>
            </a:r>
            <a:r>
              <a:rPr lang="zh-CN" altLang="en-US" sz="2800" b="1" dirty="0">
                <a:solidFill>
                  <a:srgbClr val="E07000"/>
                </a:solidFill>
              </a:rPr>
              <a:t>于对角阵（</a:t>
            </a:r>
            <a:r>
              <a:rPr lang="zh-CN" altLang="en-US" sz="2800" b="1" dirty="0">
                <a:solidFill>
                  <a:srgbClr val="0033CC"/>
                </a:solidFill>
              </a:rPr>
              <a:t>可由定理</a:t>
            </a:r>
            <a:r>
              <a:rPr lang="en-US" altLang="zh-CN" sz="2800" b="1" dirty="0">
                <a:solidFill>
                  <a:srgbClr val="0033CC"/>
                </a:solidFill>
              </a:rPr>
              <a:t>3.10</a:t>
            </a:r>
            <a:r>
              <a:rPr lang="zh-CN" altLang="en-US" sz="2800" b="1" dirty="0">
                <a:solidFill>
                  <a:srgbClr val="0033CC"/>
                </a:solidFill>
              </a:rPr>
              <a:t>得出</a:t>
            </a:r>
            <a:r>
              <a:rPr lang="zh-CN" altLang="en-US" sz="2800" b="1" dirty="0">
                <a:solidFill>
                  <a:srgbClr val="E07000"/>
                </a:solidFill>
              </a:rPr>
              <a:t>）；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E07000"/>
                </a:solidFill>
              </a:rPr>
              <a:t>     半正定（正定）</a:t>
            </a:r>
            <a:r>
              <a:rPr lang="en-US" altLang="zh-CN" sz="2800" b="1" dirty="0">
                <a:solidFill>
                  <a:srgbClr val="E07000"/>
                </a:solidFill>
              </a:rPr>
              <a:t>Hermite </a:t>
            </a:r>
            <a:r>
              <a:rPr lang="zh-CN" altLang="en-US" sz="2800" b="1" dirty="0">
                <a:solidFill>
                  <a:srgbClr val="E07000"/>
                </a:solidFill>
              </a:rPr>
              <a:t>阵的特征值非负（为正）。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b="1" dirty="0">
                <a:solidFill>
                  <a:srgbClr val="0033CC"/>
                </a:solidFill>
              </a:rPr>
              <a:t>Hermite </a:t>
            </a:r>
            <a:r>
              <a:rPr lang="zh-CN" altLang="en-US" sz="2800" b="1" dirty="0">
                <a:solidFill>
                  <a:srgbClr val="0033CC"/>
                </a:solidFill>
              </a:rPr>
              <a:t>矩阵的谱分解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2800" b="1" dirty="0">
                <a:solidFill>
                  <a:srgbClr val="E07000"/>
                </a:solidFill>
              </a:rPr>
              <a:t>    定理3</a:t>
            </a:r>
            <a:r>
              <a:rPr lang="en-US" altLang="zh-CN" sz="2800" i="1" dirty="0">
                <a:solidFill>
                  <a:srgbClr val="E07000"/>
                </a:solidFill>
                <a:cs typeface="Times New Roman" panose="02020603050405020304" pitchFamily="18" charset="0"/>
              </a:rPr>
              <a:t>.</a:t>
            </a:r>
            <a:r>
              <a:rPr lang="zh-CN" altLang="en-US" sz="2800" b="1" dirty="0">
                <a:solidFill>
                  <a:srgbClr val="E07000"/>
                </a:solidFill>
              </a:rPr>
              <a:t>6</a:t>
            </a:r>
            <a:r>
              <a:rPr lang="zh-CN" altLang="en-US" sz="2800" b="1" dirty="0">
                <a:solidFill>
                  <a:srgbClr val="003300"/>
                </a:solidFill>
              </a:rPr>
              <a:t>（</a:t>
            </a:r>
            <a:r>
              <a:rPr lang="en-US" altLang="zh-CN" sz="2800" dirty="0">
                <a:solidFill>
                  <a:srgbClr val="003300"/>
                </a:solidFill>
              </a:rPr>
              <a:t>P</a:t>
            </a:r>
            <a:r>
              <a:rPr lang="en-US" altLang="zh-CN" sz="2800" dirty="0">
                <a:solidFill>
                  <a:srgbClr val="003300"/>
                </a:solidFill>
                <a:cs typeface="Times New Roman" panose="02020603050405020304" pitchFamily="18" charset="0"/>
              </a:rPr>
              <a:t>.73</a:t>
            </a:r>
            <a:r>
              <a:rPr lang="en-US" altLang="zh-CN" sz="2800" dirty="0">
                <a:solidFill>
                  <a:srgbClr val="003300"/>
                </a:solidFill>
              </a:rPr>
              <a:t>）</a:t>
            </a:r>
            <a:r>
              <a:rPr lang="zh-CN" altLang="en-US" sz="2800" b="1" dirty="0"/>
              <a:t>设</a:t>
            </a:r>
            <a:r>
              <a:rPr lang="en-US" altLang="zh-CN" sz="2800" b="1" dirty="0" err="1"/>
              <a:t>A</a:t>
            </a:r>
            <a:r>
              <a:rPr lang="en-US" altLang="zh-CN" sz="2800" b="1" dirty="0" err="1">
                <a:solidFill>
                  <a:srgbClr val="003300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800" b="1" dirty="0" err="1"/>
              <a:t>F</a:t>
            </a:r>
            <a:r>
              <a:rPr lang="en-US" altLang="zh-CN" sz="2800" b="1" i="1" baseline="30000" dirty="0" err="1"/>
              <a:t>n</a:t>
            </a:r>
            <a:r>
              <a:rPr lang="en-US" altLang="zh-CN" sz="2800" b="1" baseline="30000" dirty="0" err="1">
                <a:cs typeface="Times New Roman" panose="02020603050405020304" pitchFamily="18" charset="0"/>
              </a:rPr>
              <a:t>×</a:t>
            </a:r>
            <a:r>
              <a:rPr lang="en-US" altLang="zh-CN" sz="2800" b="1" i="1" baseline="30000" dirty="0" err="1"/>
              <a:t>n</a:t>
            </a:r>
            <a:r>
              <a:rPr lang="zh-CN" altLang="en-US" sz="2800" b="1" dirty="0"/>
              <a:t>是秩为</a:t>
            </a:r>
            <a:r>
              <a:rPr lang="en-US" altLang="zh-CN" sz="2800" b="1" i="1" dirty="0"/>
              <a:t>k</a:t>
            </a:r>
            <a:r>
              <a:rPr lang="zh-CN" altLang="en-US" sz="2800" b="1" dirty="0"/>
              <a:t>的半正定的</a:t>
            </a:r>
            <a:r>
              <a:rPr lang="en-US" altLang="zh-CN" sz="2800" b="1" dirty="0"/>
              <a:t>Hermite </a:t>
            </a:r>
            <a:r>
              <a:rPr lang="zh-CN" altLang="en-US" sz="2800" b="1" dirty="0"/>
              <a:t>矩阵，则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可以分解为下列半正定矩阵的和：</a:t>
            </a:r>
          </a:p>
          <a:p>
            <a:pPr eaLnBrk="1" hangingPunct="1">
              <a:buFontTx/>
              <a:buNone/>
            </a:pPr>
            <a:r>
              <a:rPr lang="en-US" altLang="zh-CN" sz="2800" b="1" dirty="0"/>
              <a:t>               A = v</a:t>
            </a:r>
            <a:r>
              <a:rPr lang="en-US" altLang="zh-CN" sz="2800" b="1" baseline="-25000" dirty="0">
                <a:sym typeface="Symbol" panose="05050102010706020507" pitchFamily="18" charset="2"/>
              </a:rPr>
              <a:t>1</a:t>
            </a:r>
            <a:r>
              <a:rPr lang="en-US" altLang="zh-CN" sz="2800" b="1" dirty="0"/>
              <a:t>v</a:t>
            </a:r>
            <a:r>
              <a:rPr lang="en-US" altLang="zh-CN" sz="2800" b="1" baseline="-25000" dirty="0">
                <a:sym typeface="Symbol" panose="05050102010706020507" pitchFamily="18" charset="2"/>
              </a:rPr>
              <a:t>1</a:t>
            </a:r>
            <a:r>
              <a:rPr lang="en-US" altLang="zh-CN" sz="2800" b="1" i="1" baseline="30000" dirty="0"/>
              <a:t>H </a:t>
            </a:r>
            <a:r>
              <a:rPr lang="en-US" altLang="zh-CN" sz="2800" b="1" i="1" dirty="0"/>
              <a:t>+ </a:t>
            </a:r>
            <a:r>
              <a:rPr lang="en-US" altLang="zh-CN" sz="2800" b="1" dirty="0"/>
              <a:t>v</a:t>
            </a:r>
            <a:r>
              <a:rPr lang="en-US" altLang="zh-CN" sz="2800" b="1" baseline="-25000" dirty="0">
                <a:sym typeface="Symbol" panose="05050102010706020507" pitchFamily="18" charset="2"/>
              </a:rPr>
              <a:t>2</a:t>
            </a:r>
            <a:r>
              <a:rPr lang="en-US" altLang="zh-CN" sz="2800" b="1" dirty="0"/>
              <a:t>v</a:t>
            </a:r>
            <a:r>
              <a:rPr lang="en-US" altLang="zh-CN" sz="2800" b="1" baseline="-25000" dirty="0">
                <a:sym typeface="Symbol" panose="05050102010706020507" pitchFamily="18" charset="2"/>
              </a:rPr>
              <a:t>2</a:t>
            </a:r>
            <a:r>
              <a:rPr lang="en-US" altLang="zh-CN" sz="2800" b="1" i="1" baseline="30000" dirty="0"/>
              <a:t>H </a:t>
            </a:r>
            <a:r>
              <a:rPr lang="en-US" altLang="zh-CN" sz="2800" b="1" i="1" dirty="0"/>
              <a:t>+ </a:t>
            </a:r>
            <a:r>
              <a:rPr lang="en-US" altLang="zh-CN" sz="2800" b="1" i="1" dirty="0">
                <a:cs typeface="Times New Roman" panose="02020603050405020304" pitchFamily="18" charset="0"/>
              </a:rPr>
              <a:t>… + </a:t>
            </a:r>
            <a:r>
              <a:rPr lang="en-US" altLang="zh-CN" sz="2800" b="1" dirty="0" err="1"/>
              <a:t>v</a:t>
            </a:r>
            <a:r>
              <a:rPr lang="en-US" altLang="zh-CN" sz="2800" b="1" i="1" baseline="-25000" dirty="0" err="1">
                <a:sym typeface="Symbol" panose="05050102010706020507" pitchFamily="18" charset="2"/>
              </a:rPr>
              <a:t>k</a:t>
            </a:r>
            <a:r>
              <a:rPr lang="en-US" altLang="zh-CN" sz="2800" b="1" dirty="0" err="1"/>
              <a:t>v</a:t>
            </a:r>
            <a:r>
              <a:rPr lang="en-US" altLang="zh-CN" sz="2800" b="1" i="1" baseline="-25000" dirty="0" err="1">
                <a:sym typeface="Symbol" panose="05050102010706020507" pitchFamily="18" charset="2"/>
              </a:rPr>
              <a:t>k</a:t>
            </a:r>
            <a:r>
              <a:rPr lang="en-US" altLang="zh-CN" sz="2800" b="1" i="1" baseline="30000" dirty="0" err="1"/>
              <a:t>H</a:t>
            </a:r>
            <a:r>
              <a:rPr lang="zh-CN" altLang="en-US" sz="2800" b="1" dirty="0"/>
              <a:t>，</a:t>
            </a: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zh-CN" altLang="en-US" sz="2800" b="1" dirty="0"/>
              <a:t>其中 </a:t>
            </a:r>
            <a:r>
              <a:rPr lang="en-US" altLang="zh-CN" sz="2800" b="1" dirty="0"/>
              <a:t>{ v</a:t>
            </a:r>
            <a:r>
              <a:rPr lang="en-US" altLang="zh-CN" sz="2800" b="1" baseline="-25000" dirty="0"/>
              <a:t>1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v</a:t>
            </a:r>
            <a:r>
              <a:rPr lang="en-US" altLang="zh-CN" sz="2800" b="1" baseline="-25000" dirty="0"/>
              <a:t>2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…</a:t>
            </a:r>
            <a:r>
              <a:rPr lang="zh-CN" altLang="en-US" sz="2800" b="1" dirty="0"/>
              <a:t>，</a:t>
            </a:r>
            <a:r>
              <a:rPr lang="en-US" altLang="zh-CN" sz="2800" b="1" dirty="0" err="1"/>
              <a:t>v</a:t>
            </a:r>
            <a:r>
              <a:rPr lang="en-US" altLang="zh-CN" sz="2800" b="1" i="1" baseline="-25000" dirty="0" err="1"/>
              <a:t>k</a:t>
            </a:r>
            <a:r>
              <a:rPr lang="en-US" altLang="zh-CN" sz="2800" b="1" dirty="0"/>
              <a:t> }</a:t>
            </a:r>
            <a:r>
              <a:rPr lang="zh-CN" altLang="en-US" sz="2800" b="1" dirty="0"/>
              <a:t>是</a:t>
            </a:r>
            <a:r>
              <a:rPr lang="en-US" altLang="zh-CN" sz="2800" b="1" dirty="0" err="1"/>
              <a:t>F</a:t>
            </a:r>
            <a:r>
              <a:rPr lang="en-US" altLang="zh-CN" sz="2800" b="1" i="1" baseline="30000" dirty="0" err="1"/>
              <a:t>n</a:t>
            </a:r>
            <a:r>
              <a:rPr lang="zh-CN" altLang="en-US" sz="2800" b="1" dirty="0"/>
              <a:t>中的正交向量组。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0849D22C-C824-6E09-B677-3F23C85C7B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80963"/>
            <a:ext cx="4679950" cy="7556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矩阵分解的概述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A8C77F5C-F250-EC32-497E-36CBC8FE59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050925"/>
            <a:ext cx="8064500" cy="24495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b="1">
                <a:solidFill>
                  <a:srgbClr val="003300"/>
                </a:solidFill>
              </a:rPr>
              <a:t> 矩阵的分解：</a:t>
            </a:r>
            <a:r>
              <a:rPr lang="zh-CN" altLang="en-US" b="1">
                <a:solidFill>
                  <a:srgbClr val="0033CC"/>
                </a:solidFill>
              </a:rPr>
              <a:t>两种常见的形式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b="1">
                <a:solidFill>
                  <a:srgbClr val="003300"/>
                </a:solidFill>
              </a:rPr>
              <a:t> A=A</a:t>
            </a:r>
            <a:r>
              <a:rPr lang="en-US" altLang="zh-CN" b="1" baseline="-25000">
                <a:solidFill>
                  <a:srgbClr val="003300"/>
                </a:solidFill>
              </a:rPr>
              <a:t>1</a:t>
            </a:r>
            <a:r>
              <a:rPr lang="en-US" altLang="zh-CN" b="1">
                <a:solidFill>
                  <a:srgbClr val="003300"/>
                </a:solidFill>
              </a:rPr>
              <a:t>+A</a:t>
            </a:r>
            <a:r>
              <a:rPr lang="en-US" altLang="zh-CN" b="1" baseline="-25000">
                <a:solidFill>
                  <a:srgbClr val="003300"/>
                </a:solidFill>
              </a:rPr>
              <a:t>2</a:t>
            </a:r>
            <a:r>
              <a:rPr lang="en-US" altLang="zh-CN" b="1">
                <a:solidFill>
                  <a:srgbClr val="003300"/>
                </a:solidFill>
              </a:rPr>
              <a:t>+</a:t>
            </a:r>
            <a:r>
              <a:rPr lang="zh-CN" altLang="en-US" b="1">
                <a:solidFill>
                  <a:srgbClr val="003300"/>
                </a:solidFill>
                <a:cs typeface="Times New Roman" panose="02020603050405020304" pitchFamily="18" charset="0"/>
              </a:rPr>
              <a:t>…</a:t>
            </a:r>
            <a:r>
              <a:rPr lang="zh-CN" altLang="en-US" b="1">
                <a:solidFill>
                  <a:srgbClr val="003300"/>
                </a:solidFill>
              </a:rPr>
              <a:t>+</a:t>
            </a:r>
            <a:r>
              <a:rPr lang="en-US" altLang="zh-CN" b="1">
                <a:solidFill>
                  <a:srgbClr val="003300"/>
                </a:solidFill>
              </a:rPr>
              <a:t>A</a:t>
            </a:r>
            <a:r>
              <a:rPr lang="en-US" altLang="zh-CN" b="1" baseline="-25000">
                <a:solidFill>
                  <a:srgbClr val="003300"/>
                </a:solidFill>
              </a:rPr>
              <a:t>k         </a:t>
            </a:r>
            <a:r>
              <a:rPr lang="zh-CN" altLang="en-US" b="1">
                <a:solidFill>
                  <a:srgbClr val="003300"/>
                </a:solidFill>
              </a:rPr>
              <a:t>矩阵的</a:t>
            </a:r>
            <a:r>
              <a:rPr lang="zh-CN" altLang="en-US" b="1">
                <a:solidFill>
                  <a:srgbClr val="0033CC"/>
                </a:solidFill>
              </a:rPr>
              <a:t>和</a:t>
            </a:r>
            <a:endParaRPr lang="en-US" altLang="zh-CN" b="1">
              <a:solidFill>
                <a:srgbClr val="0033CC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b="1">
                <a:solidFill>
                  <a:srgbClr val="003300"/>
                </a:solidFill>
              </a:rPr>
              <a:t> A=A</a:t>
            </a:r>
            <a:r>
              <a:rPr lang="en-US" altLang="zh-CN" b="1" baseline="-25000">
                <a:solidFill>
                  <a:srgbClr val="003300"/>
                </a:solidFill>
              </a:rPr>
              <a:t>1</a:t>
            </a:r>
            <a:r>
              <a:rPr lang="en-US" altLang="zh-CN" b="1">
                <a:solidFill>
                  <a:srgbClr val="003300"/>
                </a:solidFill>
              </a:rPr>
              <a:t>A</a:t>
            </a:r>
            <a:r>
              <a:rPr lang="en-US" altLang="zh-CN" b="1" baseline="-25000">
                <a:solidFill>
                  <a:srgbClr val="003300"/>
                </a:solidFill>
              </a:rPr>
              <a:t>2</a:t>
            </a:r>
            <a:r>
              <a:rPr lang="en-US" altLang="zh-CN" b="1">
                <a:solidFill>
                  <a:srgbClr val="003300"/>
                </a:solidFill>
              </a:rPr>
              <a:t> </a:t>
            </a:r>
            <a:r>
              <a:rPr lang="en-US" altLang="zh-CN" b="1">
                <a:solidFill>
                  <a:srgbClr val="003300"/>
                </a:solidFill>
                <a:cs typeface="Times New Roman" panose="02020603050405020304" pitchFamily="18" charset="0"/>
              </a:rPr>
              <a:t>…</a:t>
            </a:r>
            <a:r>
              <a:rPr lang="en-US" altLang="zh-CN" b="1">
                <a:solidFill>
                  <a:srgbClr val="003300"/>
                </a:solidFill>
              </a:rPr>
              <a:t>A</a:t>
            </a:r>
            <a:r>
              <a:rPr lang="en-US" altLang="zh-CN" b="1" baseline="-25000">
                <a:solidFill>
                  <a:srgbClr val="003300"/>
                </a:solidFill>
              </a:rPr>
              <a:t>m                 </a:t>
            </a:r>
            <a:r>
              <a:rPr lang="zh-CN" altLang="en-US" b="1">
                <a:solidFill>
                  <a:srgbClr val="003300"/>
                </a:solidFill>
              </a:rPr>
              <a:t>矩阵的乘</a:t>
            </a:r>
            <a:r>
              <a:rPr lang="zh-CN" altLang="en-US" b="1">
                <a:solidFill>
                  <a:srgbClr val="0033CC"/>
                </a:solidFill>
              </a:rPr>
              <a:t>积</a:t>
            </a:r>
            <a:r>
              <a:rPr lang="zh-CN" altLang="en-US" b="1">
                <a:solidFill>
                  <a:srgbClr val="003300"/>
                </a:solidFill>
              </a:rPr>
              <a:t>，如</a:t>
            </a:r>
            <a:r>
              <a:rPr lang="en-US" altLang="zh-CN" b="1">
                <a:solidFill>
                  <a:srgbClr val="003300"/>
                </a:solidFill>
              </a:rPr>
              <a:t>FFT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b="1">
                <a:solidFill>
                  <a:srgbClr val="003300"/>
                </a:solidFill>
              </a:rPr>
              <a:t> 矩阵分解的原则与意义：</a:t>
            </a:r>
          </a:p>
          <a:p>
            <a:pPr lvl="1" eaLnBrk="1" hangingPunct="1"/>
            <a:r>
              <a:rPr lang="zh-CN" altLang="en-US" b="1">
                <a:solidFill>
                  <a:srgbClr val="003300"/>
                </a:solidFill>
              </a:rPr>
              <a:t> 实际应用的需要</a:t>
            </a:r>
          </a:p>
        </p:txBody>
      </p:sp>
      <p:sp>
        <p:nvSpPr>
          <p:cNvPr id="21509" name="AutoShape 5">
            <a:extLst>
              <a:ext uri="{FF2B5EF4-FFF2-40B4-BE49-F238E27FC236}">
                <a16:creationId xmlns:a16="http://schemas.microsoft.com/office/drawing/2014/main" id="{6560F22C-6535-9AB4-2267-618264C3F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450" y="2420938"/>
            <a:ext cx="2971800" cy="1295400"/>
          </a:xfrm>
          <a:prstGeom prst="cloudCallout">
            <a:avLst>
              <a:gd name="adj1" fmla="val -101389"/>
              <a:gd name="adj2" fmla="val 11398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>
                <a:solidFill>
                  <a:srgbClr val="006600"/>
                </a:solidFill>
              </a:rPr>
              <a:t>理论上的需要</a:t>
            </a:r>
          </a:p>
          <a:p>
            <a:pPr algn="ctr" eaLnBrk="1" hangingPunct="1"/>
            <a:r>
              <a:rPr lang="zh-CN" altLang="en-US" sz="2000" b="1">
                <a:solidFill>
                  <a:srgbClr val="006600"/>
                </a:solidFill>
              </a:rPr>
              <a:t>计算上的需要</a:t>
            </a:r>
          </a:p>
          <a:p>
            <a:pPr algn="ctr" eaLnBrk="1" hangingPunct="1"/>
            <a:endParaRPr lang="zh-CN" altLang="en-US" sz="2000" b="1">
              <a:solidFill>
                <a:srgbClr val="006600"/>
              </a:solidFill>
            </a:endParaRPr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9C5FF06A-4794-95A3-69B9-6EB3D6B19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573463"/>
            <a:ext cx="6934200" cy="273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sz="2800" b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800" b="1">
                <a:solidFill>
                  <a:srgbClr val="003300"/>
                </a:solidFill>
              </a:rPr>
              <a:t>显示原矩阵的某些特性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sz="2800" b="1">
                <a:solidFill>
                  <a:srgbClr val="003300"/>
                </a:solidFill>
              </a:rPr>
              <a:t> 矩阵化简的方法与矩阵技术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lang="zh-CN" altLang="en-US" sz="3200" b="1">
                <a:solidFill>
                  <a:srgbClr val="003300"/>
                </a:solidFill>
              </a:rPr>
              <a:t> 主要技巧：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sz="2800" b="1">
                <a:solidFill>
                  <a:srgbClr val="003300"/>
                </a:solidFill>
              </a:rPr>
              <a:t> </a:t>
            </a:r>
            <a:r>
              <a:rPr lang="zh-CN" altLang="en-US" sz="2800" b="1">
                <a:solidFill>
                  <a:srgbClr val="0033CC"/>
                </a:solidFill>
              </a:rPr>
              <a:t>各种标准形</a:t>
            </a:r>
            <a:r>
              <a:rPr lang="zh-CN" altLang="en-US" sz="2800" b="1">
                <a:solidFill>
                  <a:srgbClr val="003300"/>
                </a:solidFill>
              </a:rPr>
              <a:t>的理论和计算方法</a:t>
            </a:r>
            <a:endParaRPr lang="en-US" altLang="zh-CN" sz="2800" b="1">
              <a:solidFill>
                <a:srgbClr val="003300"/>
              </a:solidFill>
            </a:endParaRP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sz="2800" b="1">
                <a:solidFill>
                  <a:srgbClr val="003300"/>
                </a:solidFill>
              </a:rPr>
              <a:t> 矩阵的</a:t>
            </a:r>
            <a:r>
              <a:rPr lang="zh-CN" altLang="en-US" sz="2800" b="1">
                <a:solidFill>
                  <a:srgbClr val="0033CC"/>
                </a:solidFill>
              </a:rPr>
              <a:t>分块运算</a:t>
            </a:r>
            <a:r>
              <a:rPr lang="zh-CN" altLang="en-US" sz="2800" b="1">
                <a:solidFill>
                  <a:srgbClr val="003300"/>
                </a:solidFill>
              </a:rPr>
              <a:t>和</a:t>
            </a:r>
            <a:r>
              <a:rPr lang="zh-CN" altLang="en-US" sz="2800" b="1">
                <a:solidFill>
                  <a:srgbClr val="0033CC"/>
                </a:solidFill>
              </a:rPr>
              <a:t>初等变换</a:t>
            </a:r>
            <a:endParaRPr lang="en-US" altLang="zh-CN" sz="3200" b="1" baseline="-2500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5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5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bldLvl="2" autoUpdateAnimBg="0"/>
      <p:bldP spid="21509" grpId="0" animBg="1" autoUpdateAnimBg="0"/>
      <p:bldP spid="21510" grpId="0" build="p" bldLvl="2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CAA5DBB7-1C00-443E-32A9-FDAC2BD1B9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§3.2  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Schur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分解和正规矩阵</a:t>
            </a:r>
            <a:r>
              <a:rPr lang="zh-CN" altLang="en-US" b="1">
                <a:solidFill>
                  <a:srgbClr val="C864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A82313BA-737C-9B7C-2704-B2BEFEEE1F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91513" cy="4743450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rgbClr val="E07000"/>
                </a:solidFill>
              </a:rPr>
              <a:t>已知</a:t>
            </a:r>
            <a:r>
              <a:rPr lang="zh-CN" altLang="en-US" sz="2800" b="1" dirty="0">
                <a:solidFill>
                  <a:srgbClr val="003300"/>
                </a:solidFill>
              </a:rPr>
              <a:t>：</a:t>
            </a:r>
            <a:r>
              <a:rPr lang="zh-CN" altLang="en-US" sz="2800" b="1" dirty="0"/>
              <a:t>欧氏空间中的对称矩阵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可以正交</a:t>
            </a:r>
          </a:p>
          <a:p>
            <a:pPr eaLnBrk="1" hangingPunct="1">
              <a:buFontTx/>
              <a:buNone/>
            </a:pPr>
            <a:r>
              <a:rPr lang="zh-CN" altLang="en-US" sz="2800" b="1" dirty="0"/>
              <a:t>               相似于对角形。</a:t>
            </a:r>
          </a:p>
          <a:p>
            <a:pPr eaLnBrk="1" hangingPunct="1"/>
            <a:r>
              <a:rPr lang="zh-CN" altLang="en-US" sz="2800" b="1" dirty="0">
                <a:solidFill>
                  <a:srgbClr val="E07000"/>
                </a:solidFill>
              </a:rPr>
              <a:t>讨论</a:t>
            </a:r>
            <a:r>
              <a:rPr lang="zh-CN" altLang="en-US" sz="2800" b="1" dirty="0">
                <a:solidFill>
                  <a:srgbClr val="003300"/>
                </a:solidFill>
              </a:rPr>
              <a:t>：</a:t>
            </a:r>
            <a:r>
              <a:rPr lang="zh-CN" altLang="en-US" sz="2800" b="1" dirty="0"/>
              <a:t>一般方阵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 ，在什么条件下可以</a:t>
            </a:r>
          </a:p>
          <a:p>
            <a:pPr eaLnBrk="1" hangingPunct="1">
              <a:buFontTx/>
              <a:buNone/>
            </a:pPr>
            <a:r>
              <a:rPr lang="zh-CN" altLang="en-US" sz="2800" b="1" dirty="0"/>
              <a:t>               </a:t>
            </a:r>
            <a:r>
              <a:rPr lang="zh-CN" altLang="en-US" sz="2800" b="1" dirty="0">
                <a:solidFill>
                  <a:srgbClr val="9933FF"/>
                </a:solidFill>
              </a:rPr>
              <a:t>酉相似</a:t>
            </a:r>
            <a:r>
              <a:rPr lang="zh-CN" altLang="en-US" sz="2800" b="1" dirty="0"/>
              <a:t>于对角矩阵？</a:t>
            </a:r>
          </a:p>
          <a:p>
            <a:pPr eaLnBrk="1" hangingPunct="1"/>
            <a:r>
              <a:rPr lang="zh-CN" altLang="en-US" sz="2800" b="1" dirty="0">
                <a:solidFill>
                  <a:srgbClr val="E07000"/>
                </a:solidFill>
              </a:rPr>
              <a:t>在内积空间中讨论问题</a:t>
            </a:r>
            <a:r>
              <a:rPr lang="zh-CN" altLang="en-US" sz="2800" b="1" dirty="0"/>
              <a:t>，涉及：</a:t>
            </a:r>
          </a:p>
          <a:p>
            <a:pPr lvl="1" eaLnBrk="1" hangingPunct="1"/>
            <a:r>
              <a:rPr lang="zh-CN" altLang="en-US" b="1" dirty="0"/>
              <a:t> 空间 </a:t>
            </a:r>
            <a:r>
              <a:rPr lang="en-US" altLang="zh-CN" b="1" dirty="0"/>
              <a:t>C</a:t>
            </a:r>
            <a:r>
              <a:rPr lang="en-US" altLang="zh-CN" b="1" baseline="30000" dirty="0"/>
              <a:t>n</a:t>
            </a:r>
            <a:r>
              <a:rPr lang="en-US" altLang="zh-CN" b="1" dirty="0"/>
              <a:t>、 </a:t>
            </a:r>
            <a:r>
              <a:rPr lang="en-US" altLang="zh-CN" b="1" dirty="0" err="1"/>
              <a:t>C</a:t>
            </a:r>
            <a:r>
              <a:rPr lang="en-US" altLang="zh-CN" b="1" baseline="30000" dirty="0" err="1"/>
              <a:t>n</a:t>
            </a:r>
            <a:r>
              <a:rPr lang="en-US" altLang="zh-CN" b="1" baseline="30000" dirty="0" err="1">
                <a:sym typeface="Symbol" panose="05050102010706020507" pitchFamily="18" charset="2"/>
              </a:rPr>
              <a:t></a:t>
            </a:r>
            <a:r>
              <a:rPr lang="en-US" altLang="zh-CN" b="1" baseline="30000" dirty="0" err="1"/>
              <a:t>n</a:t>
            </a:r>
            <a:r>
              <a:rPr lang="en-US" altLang="zh-CN" b="1" dirty="0"/>
              <a:t>，</a:t>
            </a:r>
          </a:p>
          <a:p>
            <a:pPr lvl="1" eaLnBrk="1" hangingPunct="1"/>
            <a:r>
              <a:rPr lang="zh-CN" altLang="en-US" b="1" dirty="0"/>
              <a:t> 酉矩阵</a:t>
            </a:r>
            <a:r>
              <a:rPr lang="en-US" altLang="zh-CN" b="1" dirty="0"/>
              <a:t>U，U</a:t>
            </a:r>
            <a:r>
              <a:rPr lang="en-US" altLang="zh-CN" b="1" baseline="30000" dirty="0"/>
              <a:t>H</a:t>
            </a:r>
            <a:r>
              <a:rPr lang="en-US" altLang="zh-CN" b="1" dirty="0"/>
              <a:t>U=I， U </a:t>
            </a:r>
            <a:r>
              <a:rPr lang="en-US" altLang="zh-CN" baseline="30000" dirty="0">
                <a:cs typeface="Times New Roman" panose="02020603050405020304" pitchFamily="18" charset="0"/>
              </a:rPr>
              <a:t>–</a:t>
            </a:r>
            <a:r>
              <a:rPr lang="en-US" altLang="zh-CN" b="1" baseline="30000" dirty="0"/>
              <a:t> 1</a:t>
            </a:r>
            <a:r>
              <a:rPr lang="en-US" altLang="zh-CN" b="1" dirty="0"/>
              <a:t>=U</a:t>
            </a:r>
            <a:r>
              <a:rPr lang="en-US" altLang="zh-CN" b="1" baseline="30000" dirty="0"/>
              <a:t>H</a:t>
            </a:r>
            <a:endParaRPr lang="en-US" altLang="zh-CN" b="1" dirty="0"/>
          </a:p>
          <a:p>
            <a:pPr lvl="1" eaLnBrk="1" hangingPunct="1"/>
            <a:r>
              <a:rPr lang="zh-CN" altLang="en-US" b="1" dirty="0"/>
              <a:t> 酉相似： </a:t>
            </a:r>
            <a:r>
              <a:rPr lang="en-US" altLang="zh-CN" b="1" dirty="0"/>
              <a:t>U</a:t>
            </a:r>
            <a:r>
              <a:rPr lang="en-US" altLang="zh-CN" b="1" baseline="30000" dirty="0"/>
              <a:t>H</a:t>
            </a:r>
            <a:r>
              <a:rPr lang="en-US" altLang="zh-CN" b="1" dirty="0"/>
              <a:t>AU=J   </a:t>
            </a:r>
            <a:r>
              <a:rPr lang="en-US" altLang="zh-CN" b="1" dirty="0">
                <a:sym typeface="Symbol" panose="05050102010706020507" pitchFamily="18" charset="2"/>
              </a:rPr>
              <a:t></a:t>
            </a:r>
            <a:r>
              <a:rPr lang="en-US" altLang="zh-CN" b="1" dirty="0"/>
              <a:t> U</a:t>
            </a:r>
            <a:r>
              <a:rPr lang="en-US" altLang="zh-CN" baseline="30000" dirty="0">
                <a:cs typeface="Times New Roman" panose="02020603050405020304" pitchFamily="18" charset="0"/>
              </a:rPr>
              <a:t>–</a:t>
            </a:r>
            <a:r>
              <a:rPr lang="en-US" altLang="zh-CN" b="1" baseline="30000" dirty="0"/>
              <a:t>1 </a:t>
            </a:r>
            <a:r>
              <a:rPr lang="en-US" altLang="zh-CN" b="1" dirty="0"/>
              <a:t>AU=J </a:t>
            </a:r>
          </a:p>
          <a:p>
            <a:pPr lvl="1" eaLnBrk="1" hangingPunct="1"/>
            <a:r>
              <a:rPr lang="zh-CN" altLang="en-US" b="1" dirty="0"/>
              <a:t> 相似关系</a:t>
            </a:r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A4735D28-4E64-7DDB-2701-095FF2045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475" y="5734050"/>
            <a:ext cx="3352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Blip>
                <a:blip r:embed="rId2"/>
              </a:buBlip>
            </a:pPr>
            <a:r>
              <a:rPr lang="zh-CN" altLang="en-US" sz="2800" b="1">
                <a:solidFill>
                  <a:srgbClr val="E07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800" b="1">
                <a:solidFill>
                  <a:srgbClr val="E07000"/>
                </a:solidFill>
              </a:rPr>
              <a:t>重点</a:t>
            </a:r>
            <a:r>
              <a:rPr lang="zh-CN" altLang="en-US" sz="2800" b="1">
                <a:solidFill>
                  <a:srgbClr val="003300"/>
                </a:solidFill>
              </a:rPr>
              <a:t>：</a:t>
            </a:r>
            <a:r>
              <a:rPr lang="zh-CN" altLang="en-US" sz="2800" b="1"/>
              <a:t>理论结果</a:t>
            </a:r>
          </a:p>
        </p:txBody>
      </p:sp>
      <p:sp>
        <p:nvSpPr>
          <p:cNvPr id="29701" name="AutoShape 5">
            <a:extLst>
              <a:ext uri="{FF2B5EF4-FFF2-40B4-BE49-F238E27FC236}">
                <a16:creationId xmlns:a16="http://schemas.microsoft.com/office/drawing/2014/main" id="{2F6CEC4B-8BC6-5729-9096-B1ECBED87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781300"/>
            <a:ext cx="3024188" cy="990600"/>
          </a:xfrm>
          <a:prstGeom prst="wedgeRoundRectCallout">
            <a:avLst>
              <a:gd name="adj1" fmla="val -42125"/>
              <a:gd name="adj2" fmla="val 96315"/>
              <a:gd name="adj3" fmla="val 16667"/>
            </a:avLst>
          </a:prstGeom>
          <a:solidFill>
            <a:schemeClr val="accent1"/>
          </a:solidFill>
          <a:ln w="9525">
            <a:solidFill>
              <a:srgbClr val="E07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dirty="0"/>
              <a:t>U</a:t>
            </a:r>
            <a:r>
              <a:rPr lang="zh-CN" altLang="en-US" b="1" dirty="0"/>
              <a:t>的列向量是空间</a:t>
            </a:r>
            <a:r>
              <a:rPr lang="en-US" altLang="zh-CN" sz="2800" b="1" dirty="0"/>
              <a:t>C</a:t>
            </a:r>
            <a:r>
              <a:rPr lang="en-US" altLang="zh-CN" sz="2800" b="1" baseline="30000" dirty="0"/>
              <a:t>n</a:t>
            </a:r>
            <a:r>
              <a:rPr lang="zh-CN" altLang="en-US" b="1" dirty="0"/>
              <a:t>中的标准正交基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 bldLvl="2" autoUpdateAnimBg="0"/>
      <p:bldP spid="29700" grpId="0" autoUpdateAnimBg="0"/>
      <p:bldP spid="29701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32801198-135E-20F5-45D0-D21B844291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115888"/>
            <a:ext cx="5538788" cy="730250"/>
          </a:xfrm>
        </p:spPr>
        <p:txBody>
          <a:bodyPr/>
          <a:lstStyle/>
          <a:p>
            <a:pPr eaLnBrk="1" hangingPunct="1"/>
            <a:r>
              <a:rPr lang="zh-CN" altLang="en-US" sz="4000" b="1">
                <a:effectLst>
                  <a:outerShdw blurRad="38100" dist="38100" dir="2700000" algn="tl">
                    <a:srgbClr val="C0C0C0"/>
                  </a:outerShdw>
                </a:effectLst>
              </a:rPr>
              <a:t>一、</a:t>
            </a:r>
            <a:r>
              <a:rPr lang="en-US" altLang="zh-CN" sz="4000" b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Schur </a:t>
            </a:r>
            <a:r>
              <a:rPr lang="zh-CN" altLang="en-US" sz="4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分解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CE2E1706-B7AF-11C5-3AD5-1CD81D26A0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836613"/>
            <a:ext cx="7997825" cy="27908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3600" b="1" dirty="0">
                <a:solidFill>
                  <a:srgbClr val="E07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1、 </a:t>
            </a:r>
            <a:r>
              <a:rPr lang="zh-CN" altLang="en-US" b="1" dirty="0">
                <a:solidFill>
                  <a:srgbClr val="E07000"/>
                </a:solidFill>
              </a:rPr>
              <a:t>可逆矩阵的</a:t>
            </a:r>
            <a:r>
              <a:rPr lang="en-US" altLang="zh-CN" b="1" dirty="0">
                <a:solidFill>
                  <a:srgbClr val="E07000"/>
                </a:solidFill>
              </a:rPr>
              <a:t>UR</a:t>
            </a:r>
            <a:r>
              <a:rPr lang="zh-CN" altLang="en-US" b="1" dirty="0">
                <a:solidFill>
                  <a:srgbClr val="E07000"/>
                </a:solidFill>
              </a:rPr>
              <a:t>分解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zh-CN" altLang="en-US" b="1" dirty="0">
                <a:solidFill>
                  <a:srgbClr val="003300"/>
                </a:solidFill>
              </a:rPr>
              <a:t>  </a:t>
            </a:r>
            <a:r>
              <a:rPr lang="zh-CN" altLang="en-US" sz="2800" b="1" dirty="0">
                <a:solidFill>
                  <a:srgbClr val="C86400"/>
                </a:solidFill>
              </a:rPr>
              <a:t>定理3</a:t>
            </a:r>
            <a:r>
              <a:rPr lang="zh-CN" altLang="en-US" sz="2800" dirty="0">
                <a:solidFill>
                  <a:srgbClr val="C86400"/>
                </a:solidFill>
                <a:cs typeface="Times New Roman" panose="02020603050405020304" pitchFamily="18" charset="0"/>
              </a:rPr>
              <a:t>.</a:t>
            </a:r>
            <a:r>
              <a:rPr lang="zh-CN" altLang="en-US" sz="2800" b="1" dirty="0">
                <a:solidFill>
                  <a:srgbClr val="C86400"/>
                </a:solidFill>
                <a:cs typeface="Times New Roman" panose="02020603050405020304" pitchFamily="18" charset="0"/>
              </a:rPr>
              <a:t>7</a:t>
            </a:r>
            <a:r>
              <a:rPr lang="zh-CN" altLang="en-US" sz="2800" b="1" dirty="0">
                <a:solidFill>
                  <a:srgbClr val="C86400"/>
                </a:solidFill>
              </a:rPr>
              <a:t>（</a:t>
            </a:r>
            <a:r>
              <a:rPr lang="en-US" altLang="zh-CN" sz="2800" b="1" dirty="0">
                <a:solidFill>
                  <a:srgbClr val="C86400"/>
                </a:solidFill>
              </a:rPr>
              <a:t>P</a:t>
            </a:r>
            <a:r>
              <a:rPr lang="en-US" altLang="zh-CN" sz="2800" b="1" dirty="0">
                <a:solidFill>
                  <a:srgbClr val="C86400"/>
                </a:solidFill>
                <a:cs typeface="Times New Roman" panose="02020603050405020304" pitchFamily="18" charset="0"/>
              </a:rPr>
              <a:t>.74</a:t>
            </a:r>
            <a:r>
              <a:rPr lang="en-US" altLang="zh-CN" sz="2800" b="1" dirty="0">
                <a:solidFill>
                  <a:srgbClr val="C86400"/>
                </a:solidFill>
              </a:rPr>
              <a:t>）</a:t>
            </a:r>
            <a:r>
              <a:rPr lang="en-US" altLang="zh-CN" sz="2800" b="1" dirty="0">
                <a:solidFill>
                  <a:srgbClr val="003300"/>
                </a:solidFill>
              </a:rPr>
              <a:t>A</a:t>
            </a:r>
            <a:r>
              <a:rPr lang="en-US" altLang="zh-CN" sz="2800" b="1" dirty="0">
                <a:solidFill>
                  <a:srgbClr val="003300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800" b="1" dirty="0">
                <a:solidFill>
                  <a:srgbClr val="003300"/>
                </a:solidFill>
              </a:rPr>
              <a:t>C</a:t>
            </a:r>
            <a:r>
              <a:rPr lang="en-US" altLang="zh-CN" sz="2800" b="1" baseline="30000" dirty="0">
                <a:solidFill>
                  <a:srgbClr val="003300"/>
                </a:solidFill>
              </a:rPr>
              <a:t>n</a:t>
            </a:r>
            <a:r>
              <a:rPr lang="en-US" altLang="zh-CN" sz="2800" b="1" baseline="30000" dirty="0">
                <a:solidFill>
                  <a:srgbClr val="003300"/>
                </a:solidFill>
                <a:sym typeface="Symbol" panose="05050102010706020507" pitchFamily="18" charset="2"/>
              </a:rPr>
              <a:t></a:t>
            </a:r>
            <a:r>
              <a:rPr lang="en-US" altLang="zh-CN" sz="2800" b="1" baseline="30000" dirty="0">
                <a:solidFill>
                  <a:srgbClr val="003300"/>
                </a:solidFill>
              </a:rPr>
              <a:t>n</a:t>
            </a:r>
            <a:r>
              <a:rPr lang="zh-CN" altLang="en-US" sz="2800" b="1" dirty="0">
                <a:solidFill>
                  <a:srgbClr val="003300"/>
                </a:solidFill>
              </a:rPr>
              <a:t>为可逆矩阵，则存在酉矩阵</a:t>
            </a:r>
            <a:r>
              <a:rPr lang="en-US" altLang="zh-CN" sz="2800" b="1" dirty="0">
                <a:solidFill>
                  <a:srgbClr val="003300"/>
                </a:solidFill>
              </a:rPr>
              <a:t>U</a:t>
            </a:r>
            <a:r>
              <a:rPr lang="zh-CN" altLang="en-US" sz="2800" b="1" dirty="0">
                <a:solidFill>
                  <a:srgbClr val="003300"/>
                </a:solidFill>
              </a:rPr>
              <a:t>和主对角线上元素皆正的上三角矩阵</a:t>
            </a:r>
            <a:r>
              <a:rPr lang="en-US" altLang="zh-CN" sz="2800" b="1" dirty="0">
                <a:solidFill>
                  <a:srgbClr val="003300"/>
                </a:solidFill>
              </a:rPr>
              <a:t>R，</a:t>
            </a:r>
            <a:r>
              <a:rPr lang="zh-CN" altLang="en-US" sz="2800" b="1" dirty="0">
                <a:solidFill>
                  <a:srgbClr val="003300"/>
                </a:solidFill>
              </a:rPr>
              <a:t>使得</a:t>
            </a:r>
            <a:r>
              <a:rPr lang="en-US" altLang="zh-CN" sz="2800" b="1" dirty="0">
                <a:solidFill>
                  <a:srgbClr val="003300"/>
                </a:solidFill>
              </a:rPr>
              <a:t>A=UR。（ </a:t>
            </a:r>
            <a:r>
              <a:rPr lang="zh-CN" altLang="en-US" sz="2800" b="1" dirty="0">
                <a:solidFill>
                  <a:srgbClr val="006600"/>
                </a:solidFill>
              </a:rPr>
              <a:t>称</a:t>
            </a:r>
            <a:r>
              <a:rPr lang="en-US" altLang="zh-CN" sz="2800" b="1" dirty="0">
                <a:solidFill>
                  <a:srgbClr val="006600"/>
                </a:solidFill>
              </a:rPr>
              <a:t>A=UR</a:t>
            </a:r>
            <a:r>
              <a:rPr lang="zh-CN" altLang="en-US" sz="2800" b="1" dirty="0">
                <a:solidFill>
                  <a:srgbClr val="006600"/>
                </a:solidFill>
              </a:rPr>
              <a:t>为矩阵</a:t>
            </a:r>
            <a:r>
              <a:rPr lang="en-US" altLang="zh-CN" sz="2800" b="1" dirty="0">
                <a:solidFill>
                  <a:srgbClr val="006600"/>
                </a:solidFill>
              </a:rPr>
              <a:t>A</a:t>
            </a:r>
            <a:r>
              <a:rPr lang="zh-CN" altLang="en-US" sz="2800" b="1" dirty="0">
                <a:solidFill>
                  <a:srgbClr val="006600"/>
                </a:solidFill>
              </a:rPr>
              <a:t>的酉分解</a:t>
            </a:r>
            <a:r>
              <a:rPr lang="zh-CN" altLang="en-US" sz="2800" b="1" dirty="0">
                <a:solidFill>
                  <a:srgbClr val="003300"/>
                </a:solidFill>
              </a:rPr>
              <a:t>）</a:t>
            </a:r>
          </a:p>
          <a:p>
            <a:pPr eaLnBrk="1" hangingPunct="1">
              <a:buFontTx/>
              <a:buNone/>
            </a:pPr>
            <a:r>
              <a:rPr lang="zh-CN" altLang="en-US" sz="2800" b="1" dirty="0">
                <a:solidFill>
                  <a:srgbClr val="C86400"/>
                </a:solidFill>
              </a:rPr>
              <a:t>证明</a:t>
            </a:r>
            <a:r>
              <a:rPr lang="zh-CN" altLang="en-US" sz="2800" b="1" dirty="0">
                <a:solidFill>
                  <a:srgbClr val="003300"/>
                </a:solidFill>
              </a:rPr>
              <a:t>：</a:t>
            </a:r>
            <a:r>
              <a:rPr lang="zh-CN" altLang="en-US" sz="2800" b="1" dirty="0">
                <a:solidFill>
                  <a:srgbClr val="9933FF"/>
                </a:solidFill>
              </a:rPr>
              <a:t>源于</a:t>
            </a:r>
            <a:r>
              <a:rPr lang="en-US" altLang="zh-CN" sz="2800" b="1" dirty="0">
                <a:solidFill>
                  <a:srgbClr val="9933FF"/>
                </a:solidFill>
              </a:rPr>
              <a:t>Schmidt</a:t>
            </a:r>
            <a:r>
              <a:rPr lang="zh-CN" altLang="en-US" sz="2800" b="1" dirty="0">
                <a:solidFill>
                  <a:srgbClr val="9933FF"/>
                </a:solidFill>
              </a:rPr>
              <a:t>正交化方法</a:t>
            </a:r>
            <a:r>
              <a:rPr lang="zh-CN" altLang="en-US" sz="2800" b="1" dirty="0">
                <a:solidFill>
                  <a:srgbClr val="C86400"/>
                </a:solidFill>
              </a:rPr>
              <a:t>（</a:t>
            </a:r>
            <a:r>
              <a:rPr lang="en-US" altLang="zh-CN" sz="2800" b="1" dirty="0">
                <a:solidFill>
                  <a:srgbClr val="C86400"/>
                </a:solidFill>
              </a:rPr>
              <a:t>P</a:t>
            </a:r>
            <a:r>
              <a:rPr lang="en-US" altLang="zh-CN" sz="2800" b="1" dirty="0">
                <a:solidFill>
                  <a:srgbClr val="C86400"/>
                </a:solidFill>
                <a:cs typeface="Times New Roman" panose="02020603050405020304" pitchFamily="18" charset="0"/>
              </a:rPr>
              <a:t>.18</a:t>
            </a:r>
            <a:r>
              <a:rPr lang="en-US" altLang="zh-CN" sz="2800" b="1" dirty="0">
                <a:solidFill>
                  <a:srgbClr val="C86400"/>
                </a:solidFill>
              </a:rPr>
              <a:t>）</a:t>
            </a:r>
            <a:endParaRPr lang="zh-CN" altLang="en-US" b="1" dirty="0">
              <a:solidFill>
                <a:srgbClr val="003300"/>
              </a:solidFill>
            </a:endParaRPr>
          </a:p>
        </p:txBody>
      </p:sp>
      <p:sp>
        <p:nvSpPr>
          <p:cNvPr id="30726" name="Text Box 6">
            <a:extLst>
              <a:ext uri="{FF2B5EF4-FFF2-40B4-BE49-F238E27FC236}">
                <a16:creationId xmlns:a16="http://schemas.microsoft.com/office/drawing/2014/main" id="{C975E10C-2057-DE89-A2AB-7DE3B82FC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005263"/>
            <a:ext cx="8218487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C86400"/>
                </a:solidFill>
              </a:rPr>
              <a:t>定理3</a:t>
            </a:r>
            <a:r>
              <a:rPr lang="zh-CN" altLang="en-US" sz="2800" dirty="0">
                <a:solidFill>
                  <a:srgbClr val="C86400"/>
                </a:solidFill>
                <a:cs typeface="Times New Roman" panose="02020603050405020304" pitchFamily="18" charset="0"/>
              </a:rPr>
              <a:t>.</a:t>
            </a:r>
            <a:r>
              <a:rPr lang="zh-CN" altLang="en-US" sz="2800" b="1" dirty="0">
                <a:solidFill>
                  <a:srgbClr val="C86400"/>
                </a:solidFill>
                <a:cs typeface="Times New Roman" panose="02020603050405020304" pitchFamily="18" charset="0"/>
              </a:rPr>
              <a:t>8</a:t>
            </a:r>
            <a:r>
              <a:rPr lang="zh-CN" altLang="en-US" sz="2800" b="1" dirty="0">
                <a:solidFill>
                  <a:srgbClr val="C86400"/>
                </a:solidFill>
              </a:rPr>
              <a:t>（</a:t>
            </a:r>
            <a:r>
              <a:rPr lang="en-US" altLang="zh-CN" sz="2800" b="1" dirty="0">
                <a:solidFill>
                  <a:srgbClr val="C86400"/>
                </a:solidFill>
              </a:rPr>
              <a:t>P</a:t>
            </a:r>
            <a:r>
              <a:rPr lang="en-US" altLang="zh-CN" sz="2800" b="1" dirty="0">
                <a:solidFill>
                  <a:srgbClr val="C86400"/>
                </a:solidFill>
                <a:cs typeface="Times New Roman" panose="02020603050405020304" pitchFamily="18" charset="0"/>
              </a:rPr>
              <a:t>.76</a:t>
            </a:r>
            <a:r>
              <a:rPr lang="en-US" altLang="zh-CN" sz="2800" b="1" dirty="0">
                <a:solidFill>
                  <a:srgbClr val="C86400"/>
                </a:solidFill>
              </a:rPr>
              <a:t>）</a:t>
            </a:r>
            <a:r>
              <a:rPr lang="zh-CN" altLang="en-US" sz="2800" b="1" dirty="0">
                <a:solidFill>
                  <a:srgbClr val="006600"/>
                </a:solidFill>
              </a:rPr>
              <a:t>：</a:t>
            </a:r>
            <a:r>
              <a:rPr lang="zh-CN" altLang="en-US" sz="2800" b="1" dirty="0">
                <a:solidFill>
                  <a:srgbClr val="003300"/>
                </a:solidFill>
              </a:rPr>
              <a:t>设矩阵</a:t>
            </a:r>
            <a:r>
              <a:rPr lang="en-US" altLang="zh-CN" sz="2800" b="1" dirty="0" err="1">
                <a:solidFill>
                  <a:srgbClr val="003300"/>
                </a:solidFill>
              </a:rPr>
              <a:t>A</a:t>
            </a:r>
            <a:r>
              <a:rPr lang="en-US" altLang="zh-CN" sz="2800" b="1" dirty="0" err="1">
                <a:solidFill>
                  <a:srgbClr val="003300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800" b="1" dirty="0" err="1">
                <a:solidFill>
                  <a:srgbClr val="003300"/>
                </a:solidFill>
              </a:rPr>
              <a:t>C</a:t>
            </a:r>
            <a:r>
              <a:rPr lang="en-US" altLang="zh-CN" sz="2800" b="1" baseline="30000" dirty="0" err="1">
                <a:solidFill>
                  <a:srgbClr val="003300"/>
                </a:solidFill>
              </a:rPr>
              <a:t>n</a:t>
            </a:r>
            <a:r>
              <a:rPr lang="en-US" altLang="zh-CN" sz="2800" b="1" baseline="30000" dirty="0" err="1">
                <a:solidFill>
                  <a:srgbClr val="003300"/>
                </a:solidFill>
                <a:sym typeface="Symbol" panose="05050102010706020507" pitchFamily="18" charset="2"/>
              </a:rPr>
              <a:t>r</a:t>
            </a:r>
            <a:r>
              <a:rPr lang="zh-CN" altLang="en-US" sz="2800" b="1" dirty="0">
                <a:solidFill>
                  <a:srgbClr val="003300"/>
                </a:solidFill>
              </a:rPr>
              <a:t>是列满秩的矩阵，则矩阵</a:t>
            </a:r>
            <a:r>
              <a:rPr lang="en-US" altLang="zh-CN" sz="2800" b="1" dirty="0">
                <a:solidFill>
                  <a:srgbClr val="003300"/>
                </a:solidFill>
              </a:rPr>
              <a:t>A</a:t>
            </a:r>
            <a:r>
              <a:rPr lang="zh-CN" altLang="en-US" sz="2800" b="1" dirty="0">
                <a:solidFill>
                  <a:srgbClr val="003300"/>
                </a:solidFill>
              </a:rPr>
              <a:t>可以分解为</a:t>
            </a:r>
            <a:r>
              <a:rPr lang="en-US" altLang="zh-CN" sz="2800" b="1" dirty="0">
                <a:solidFill>
                  <a:srgbClr val="003300"/>
                </a:solidFill>
              </a:rPr>
              <a:t>A=QR，</a:t>
            </a:r>
            <a:r>
              <a:rPr lang="zh-CN" altLang="en-US" sz="2800" b="1" dirty="0">
                <a:solidFill>
                  <a:srgbClr val="003300"/>
                </a:solidFill>
              </a:rPr>
              <a:t>其中</a:t>
            </a:r>
            <a:r>
              <a:rPr lang="en-US" altLang="zh-CN" sz="2800" b="1" dirty="0">
                <a:solidFill>
                  <a:srgbClr val="003300"/>
                </a:solidFill>
              </a:rPr>
              <a:t>Q </a:t>
            </a:r>
            <a:r>
              <a:rPr lang="en-US" altLang="zh-CN" sz="2800" b="1" dirty="0">
                <a:solidFill>
                  <a:srgbClr val="003300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800" b="1" dirty="0" err="1">
                <a:solidFill>
                  <a:srgbClr val="003300"/>
                </a:solidFill>
              </a:rPr>
              <a:t>C</a:t>
            </a:r>
            <a:r>
              <a:rPr lang="en-US" altLang="zh-CN" sz="2800" b="1" baseline="30000" dirty="0" err="1">
                <a:solidFill>
                  <a:srgbClr val="003300"/>
                </a:solidFill>
              </a:rPr>
              <a:t>n</a:t>
            </a:r>
            <a:r>
              <a:rPr lang="en-US" altLang="zh-CN" sz="2800" b="1" baseline="30000" dirty="0" err="1">
                <a:solidFill>
                  <a:srgbClr val="003300"/>
                </a:solidFill>
                <a:sym typeface="Symbol" panose="05050102010706020507" pitchFamily="18" charset="2"/>
              </a:rPr>
              <a:t>r</a:t>
            </a:r>
            <a:r>
              <a:rPr lang="zh-CN" altLang="en-US" sz="2800" b="1" dirty="0">
                <a:solidFill>
                  <a:srgbClr val="003300"/>
                </a:solidFill>
              </a:rPr>
              <a:t>的列向量是标准正交的向量组，</a:t>
            </a:r>
            <a:r>
              <a:rPr lang="en-US" altLang="zh-CN" sz="2800" b="1" dirty="0">
                <a:solidFill>
                  <a:srgbClr val="003300"/>
                </a:solidFill>
              </a:rPr>
              <a:t>R </a:t>
            </a:r>
            <a:r>
              <a:rPr lang="en-US" altLang="zh-CN" sz="2800" b="1" dirty="0">
                <a:solidFill>
                  <a:srgbClr val="003300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800" b="1" dirty="0" err="1">
                <a:solidFill>
                  <a:srgbClr val="003300"/>
                </a:solidFill>
              </a:rPr>
              <a:t>C</a:t>
            </a:r>
            <a:r>
              <a:rPr lang="en-US" altLang="zh-CN" sz="2800" b="1" baseline="30000" dirty="0" err="1">
                <a:solidFill>
                  <a:srgbClr val="003300"/>
                </a:solidFill>
              </a:rPr>
              <a:t>r</a:t>
            </a:r>
            <a:r>
              <a:rPr lang="en-US" altLang="zh-CN" sz="2800" b="1" baseline="30000" dirty="0" err="1">
                <a:solidFill>
                  <a:srgbClr val="003300"/>
                </a:solidFill>
                <a:sym typeface="Symbol" panose="05050102010706020507" pitchFamily="18" charset="2"/>
              </a:rPr>
              <a:t>r</a:t>
            </a:r>
            <a:r>
              <a:rPr lang="zh-CN" altLang="en-US" sz="2800" b="1" dirty="0">
                <a:solidFill>
                  <a:srgbClr val="003300"/>
                </a:solidFill>
              </a:rPr>
              <a:t>是主对角线上元素为正数的上三角形矩阵。</a:t>
            </a:r>
          </a:p>
        </p:txBody>
      </p:sp>
      <p:sp>
        <p:nvSpPr>
          <p:cNvPr id="30728" name="Text Box 8">
            <a:extLst>
              <a:ext uri="{FF2B5EF4-FFF2-40B4-BE49-F238E27FC236}">
                <a16:creationId xmlns:a16="http://schemas.microsoft.com/office/drawing/2014/main" id="{D92278CD-5661-74CC-2995-E105AA000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429000"/>
            <a:ext cx="72723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</a:pPr>
            <a:r>
              <a:rPr lang="zh-CN" altLang="en-US" sz="2800" b="1">
                <a:solidFill>
                  <a:srgbClr val="E07000"/>
                </a:solidFill>
              </a:rPr>
              <a:t>列满秩矩阵的</a:t>
            </a:r>
            <a:r>
              <a:rPr lang="en-US" altLang="zh-CN" sz="2800" b="1">
                <a:solidFill>
                  <a:srgbClr val="E07000"/>
                </a:solidFill>
              </a:rPr>
              <a:t>QR</a:t>
            </a:r>
            <a:r>
              <a:rPr lang="zh-CN" altLang="en-US" sz="2800" b="1">
                <a:solidFill>
                  <a:srgbClr val="E07000"/>
                </a:solidFill>
              </a:rPr>
              <a:t>分解</a:t>
            </a:r>
            <a:r>
              <a:rPr lang="en-US" altLang="zh-CN" sz="2800" b="1">
                <a:solidFill>
                  <a:srgbClr val="E07000"/>
                </a:solidFill>
              </a:rPr>
              <a:t>(Th3.8(</a:t>
            </a:r>
            <a:r>
              <a:rPr lang="en-US" altLang="zh-CN" sz="2800" b="1" i="1">
                <a:solidFill>
                  <a:srgbClr val="0033CC"/>
                </a:solidFill>
              </a:rPr>
              <a:t>r</a:t>
            </a:r>
            <a:r>
              <a:rPr lang="en-US" altLang="zh-CN" sz="2800" b="1">
                <a:solidFill>
                  <a:srgbClr val="0033CC"/>
                </a:solidFill>
              </a:rPr>
              <a:t>=</a:t>
            </a:r>
            <a:r>
              <a:rPr lang="en-US" altLang="zh-CN" sz="2800" b="1" i="1">
                <a:solidFill>
                  <a:srgbClr val="0033CC"/>
                </a:solidFill>
              </a:rPr>
              <a:t>n</a:t>
            </a:r>
            <a:r>
              <a:rPr lang="en-US" altLang="zh-CN" sz="2800" b="1">
                <a:solidFill>
                  <a:srgbClr val="E07000"/>
                </a:solidFill>
              </a:rPr>
              <a:t>) </a:t>
            </a:r>
            <a:r>
              <a:rPr lang="en-US" altLang="zh-CN" sz="2800" b="1">
                <a:solidFill>
                  <a:srgbClr val="E07000"/>
                </a:solidFill>
                <a:sym typeface="Wingdings" panose="05000000000000000000" pitchFamily="2" charset="2"/>
              </a:rPr>
              <a:t> Th3.7)</a:t>
            </a:r>
            <a:endParaRPr lang="zh-CN" altLang="en-US" sz="2800" b="1">
              <a:solidFill>
                <a:srgbClr val="E07000"/>
              </a:solidFill>
            </a:endParaRPr>
          </a:p>
        </p:txBody>
      </p:sp>
      <p:sp>
        <p:nvSpPr>
          <p:cNvPr id="5129" name="Rectangle 9">
            <a:extLst>
              <a:ext uri="{FF2B5EF4-FFF2-40B4-BE49-F238E27FC236}">
                <a16:creationId xmlns:a16="http://schemas.microsoft.com/office/drawing/2014/main" id="{AACDCC6A-C2B2-F9FB-A0A2-CDEFDE903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5876925"/>
            <a:ext cx="5905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33CC"/>
                </a:solidFill>
              </a:rPr>
              <a:t>例题1</a:t>
            </a:r>
            <a:r>
              <a:rPr lang="zh-CN" altLang="en-US" sz="2800" b="1">
                <a:solidFill>
                  <a:srgbClr val="003300"/>
                </a:solidFill>
              </a:rPr>
              <a:t>（例</a:t>
            </a:r>
            <a:r>
              <a:rPr lang="en-US" altLang="zh-CN" sz="2800" b="1">
                <a:solidFill>
                  <a:srgbClr val="003300"/>
                </a:solidFill>
              </a:rPr>
              <a:t>7</a:t>
            </a:r>
            <a:r>
              <a:rPr lang="zh-CN" altLang="en-US" sz="2800" b="1">
                <a:solidFill>
                  <a:srgbClr val="003300"/>
                </a:solidFill>
              </a:rPr>
              <a:t>）求矩阵</a:t>
            </a:r>
            <a:r>
              <a:rPr lang="en-US" altLang="zh-CN" sz="2800" b="1">
                <a:solidFill>
                  <a:srgbClr val="003300"/>
                </a:solidFill>
              </a:rPr>
              <a:t>A</a:t>
            </a:r>
            <a:r>
              <a:rPr lang="zh-CN" altLang="en-US" sz="2800" b="1">
                <a:solidFill>
                  <a:srgbClr val="003300"/>
                </a:solidFill>
              </a:rPr>
              <a:t>的</a:t>
            </a:r>
            <a:r>
              <a:rPr lang="en-US" altLang="zh-CN" sz="2800" b="1">
                <a:solidFill>
                  <a:srgbClr val="003300"/>
                </a:solidFill>
              </a:rPr>
              <a:t>UR</a:t>
            </a:r>
            <a:r>
              <a:rPr lang="zh-CN" altLang="en-US" sz="2800" b="1">
                <a:solidFill>
                  <a:srgbClr val="003300"/>
                </a:solidFill>
              </a:rPr>
              <a:t>分解。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autoUpdateAnimBg="0"/>
      <p:bldP spid="30726" grpId="0" autoUpdateAnimBg="0"/>
      <p:bldP spid="30728" grpId="0" autoUpdateAnimBg="0"/>
      <p:bldP spid="51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>
            <a:extLst>
              <a:ext uri="{FF2B5EF4-FFF2-40B4-BE49-F238E27FC236}">
                <a16:creationId xmlns:a16="http://schemas.microsoft.com/office/drawing/2014/main" id="{1FAFF644-6F65-44C1-D024-A79801700D1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836613"/>
            <a:ext cx="8588375" cy="48974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3600" b="1" dirty="0">
                <a:solidFill>
                  <a:srgbClr val="E07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zh-CN" altLang="en-US" b="1" dirty="0">
                <a:solidFill>
                  <a:srgbClr val="E07000"/>
                </a:solidFill>
              </a:rPr>
              <a:t>列满秩矩阵的</a:t>
            </a:r>
            <a:r>
              <a:rPr lang="en-US" altLang="zh-CN" b="1" dirty="0">
                <a:solidFill>
                  <a:srgbClr val="E07000"/>
                </a:solidFill>
              </a:rPr>
              <a:t>QR</a:t>
            </a:r>
            <a:r>
              <a:rPr lang="zh-CN" altLang="en-US" b="1" dirty="0">
                <a:solidFill>
                  <a:srgbClr val="E07000"/>
                </a:solidFill>
              </a:rPr>
              <a:t>分解的推导</a:t>
            </a:r>
            <a:endParaRPr lang="en-US" altLang="zh-CN" b="1" dirty="0">
              <a:solidFill>
                <a:srgbClr val="E07000"/>
              </a:solidFill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b="1" dirty="0">
                <a:solidFill>
                  <a:srgbClr val="9933FF"/>
                </a:solidFill>
              </a:rPr>
              <a:t>       </a:t>
            </a:r>
            <a:r>
              <a:rPr lang="zh-CN" altLang="en-US" b="1" dirty="0">
                <a:solidFill>
                  <a:srgbClr val="003300"/>
                </a:solidFill>
                <a:sym typeface="Symbol" panose="05050102010706020507" pitchFamily="18" charset="2"/>
              </a:rPr>
              <a:t>设</a:t>
            </a:r>
            <a:r>
              <a:rPr lang="en-US" altLang="zh-CN" b="1" dirty="0">
                <a:solidFill>
                  <a:srgbClr val="003300"/>
                </a:solidFill>
                <a:sym typeface="Symbol" panose="05050102010706020507" pitchFamily="18" charset="2"/>
              </a:rPr>
              <a:t>A = ( </a:t>
            </a:r>
            <a:r>
              <a:rPr lang="zh-CN" altLang="en-US" b="1" dirty="0">
                <a:solidFill>
                  <a:srgbClr val="003300"/>
                </a:solidFill>
                <a:sym typeface="Symbol" panose="05050102010706020507" pitchFamily="18" charset="2"/>
              </a:rPr>
              <a:t></a:t>
            </a:r>
            <a:r>
              <a:rPr lang="en-US" altLang="zh-CN" b="1" baseline="-30000" dirty="0">
                <a:solidFill>
                  <a:srgbClr val="003300"/>
                </a:solidFill>
              </a:rPr>
              <a:t>1</a:t>
            </a:r>
            <a:r>
              <a:rPr lang="zh-CN" altLang="en-US" b="1" dirty="0">
                <a:solidFill>
                  <a:srgbClr val="003300"/>
                </a:solidFill>
              </a:rPr>
              <a:t>，</a:t>
            </a:r>
            <a:r>
              <a:rPr lang="zh-CN" altLang="en-US" b="1" dirty="0">
                <a:solidFill>
                  <a:srgbClr val="003300"/>
                </a:solidFill>
                <a:sym typeface="Symbol" panose="05050102010706020507" pitchFamily="18" charset="2"/>
              </a:rPr>
              <a:t></a:t>
            </a:r>
            <a:r>
              <a:rPr lang="zh-CN" altLang="en-US" b="1" baseline="-30000" dirty="0">
                <a:solidFill>
                  <a:srgbClr val="003300"/>
                </a:solidFill>
              </a:rPr>
              <a:t>2</a:t>
            </a:r>
            <a:r>
              <a:rPr lang="zh-CN" altLang="en-US" b="1" dirty="0">
                <a:solidFill>
                  <a:srgbClr val="003300"/>
                </a:solidFill>
              </a:rPr>
              <a:t>，…，</a:t>
            </a:r>
            <a:r>
              <a:rPr lang="zh-CN" altLang="en-US" b="1" dirty="0">
                <a:solidFill>
                  <a:srgbClr val="003300"/>
                </a:solidFill>
                <a:sym typeface="Symbol" panose="05050102010706020507" pitchFamily="18" charset="2"/>
              </a:rPr>
              <a:t></a:t>
            </a:r>
            <a:r>
              <a:rPr lang="en-US" altLang="zh-CN" b="1" i="1" baseline="-30000" dirty="0">
                <a:solidFill>
                  <a:srgbClr val="003300"/>
                </a:solidFill>
              </a:rPr>
              <a:t>r </a:t>
            </a:r>
            <a:r>
              <a:rPr lang="en-US" altLang="zh-CN" b="1" dirty="0">
                <a:solidFill>
                  <a:srgbClr val="003300"/>
                </a:solidFill>
              </a:rPr>
              <a:t>)</a:t>
            </a:r>
            <a:r>
              <a:rPr lang="zh-CN" altLang="en-US" b="1" dirty="0">
                <a:solidFill>
                  <a:srgbClr val="003300"/>
                </a:solidFill>
              </a:rPr>
              <a:t>，</a:t>
            </a:r>
            <a:r>
              <a:rPr lang="en-US" altLang="zh-CN" b="1" dirty="0">
                <a:solidFill>
                  <a:srgbClr val="003300"/>
                </a:solidFill>
              </a:rPr>
              <a:t>rank(A) = </a:t>
            </a:r>
            <a:r>
              <a:rPr lang="en-US" altLang="zh-CN" b="1" i="1" dirty="0">
                <a:solidFill>
                  <a:srgbClr val="003300"/>
                </a:solidFill>
              </a:rPr>
              <a:t>r</a:t>
            </a:r>
            <a:r>
              <a:rPr lang="zh-CN" altLang="en-US" b="1" dirty="0">
                <a:solidFill>
                  <a:srgbClr val="003300"/>
                </a:solidFill>
              </a:rPr>
              <a:t>，则由</a:t>
            </a:r>
            <a:r>
              <a:rPr lang="en-US" altLang="zh-CN" b="1" dirty="0">
                <a:solidFill>
                  <a:srgbClr val="9933FF"/>
                </a:solidFill>
              </a:rPr>
              <a:t>Schmidt</a:t>
            </a:r>
            <a:r>
              <a:rPr lang="zh-CN" altLang="en-US" b="1" dirty="0">
                <a:solidFill>
                  <a:srgbClr val="9933FF"/>
                </a:solidFill>
              </a:rPr>
              <a:t>正交化方法</a:t>
            </a:r>
            <a:r>
              <a:rPr lang="zh-CN" altLang="en-US" b="1" dirty="0"/>
              <a:t>（</a:t>
            </a:r>
            <a:r>
              <a:rPr lang="en-US" altLang="zh-CN" b="1" dirty="0"/>
              <a:t>P</a:t>
            </a:r>
            <a:r>
              <a:rPr lang="en-US" altLang="zh-CN" b="1" dirty="0">
                <a:cs typeface="Times New Roman" panose="02020603050405020304" pitchFamily="18" charset="0"/>
              </a:rPr>
              <a:t>.18</a:t>
            </a:r>
            <a:r>
              <a:rPr lang="en-US" altLang="zh-CN" b="1" dirty="0"/>
              <a:t>）</a:t>
            </a:r>
            <a:r>
              <a:rPr lang="zh-CN" altLang="en-US" b="1" dirty="0"/>
              <a:t>可将</a:t>
            </a:r>
            <a:r>
              <a:rPr lang="en-US" altLang="zh-CN" b="1" dirty="0"/>
              <a:t>A</a:t>
            </a:r>
            <a:r>
              <a:rPr lang="zh-CN" altLang="en-US" b="1" dirty="0"/>
              <a:t>的列化为标准正交的向量组：</a:t>
            </a:r>
            <a:r>
              <a:rPr lang="en-US" altLang="zh-CN" b="1" dirty="0">
                <a:solidFill>
                  <a:srgbClr val="000000"/>
                </a:solidFill>
                <a:sym typeface="Symbol" panose="05050102010706020507" pitchFamily="18" charset="2"/>
              </a:rPr>
              <a:t>( </a:t>
            </a:r>
            <a:r>
              <a:rPr lang="en-US" altLang="zh-CN" b="1" baseline="-30000" dirty="0">
                <a:solidFill>
                  <a:srgbClr val="000000"/>
                </a:solidFill>
              </a:rPr>
              <a:t>1</a:t>
            </a:r>
            <a:r>
              <a:rPr lang="zh-CN" altLang="en-US" b="1" dirty="0">
                <a:solidFill>
                  <a:srgbClr val="000000"/>
                </a:solidFill>
              </a:rPr>
              <a:t>，</a:t>
            </a:r>
            <a:r>
              <a:rPr lang="zh-CN" altLang="en-US" b="1" dirty="0">
                <a:solidFill>
                  <a:srgbClr val="000000"/>
                </a:solidFill>
                <a:sym typeface="Symbol" panose="05050102010706020507" pitchFamily="18" charset="2"/>
              </a:rPr>
              <a:t></a:t>
            </a:r>
            <a:r>
              <a:rPr lang="zh-CN" altLang="en-US" b="1" baseline="-30000" dirty="0">
                <a:solidFill>
                  <a:srgbClr val="000000"/>
                </a:solidFill>
              </a:rPr>
              <a:t> 2</a:t>
            </a:r>
            <a:r>
              <a:rPr lang="zh-CN" altLang="en-US" b="1" dirty="0">
                <a:solidFill>
                  <a:srgbClr val="000000"/>
                </a:solidFill>
              </a:rPr>
              <a:t>，…，</a:t>
            </a:r>
            <a:r>
              <a:rPr lang="zh-CN" altLang="en-US" b="1" dirty="0">
                <a:solidFill>
                  <a:srgbClr val="000000"/>
                </a:solidFill>
                <a:sym typeface="Symbol" panose="05050102010706020507" pitchFamily="18" charset="2"/>
              </a:rPr>
              <a:t></a:t>
            </a:r>
            <a:r>
              <a:rPr lang="en-US" altLang="zh-CN" b="1" i="1" baseline="-30000" dirty="0">
                <a:solidFill>
                  <a:srgbClr val="000000"/>
                </a:solidFill>
              </a:rPr>
              <a:t>r </a:t>
            </a:r>
            <a:r>
              <a:rPr lang="en-US" altLang="zh-CN" b="1" dirty="0">
                <a:solidFill>
                  <a:srgbClr val="000000"/>
                </a:solidFill>
                <a:sym typeface="Symbol" panose="05050102010706020507" pitchFamily="18" charset="2"/>
              </a:rPr>
              <a:t>)</a:t>
            </a:r>
            <a:r>
              <a:rPr lang="zh-CN" altLang="en-US" b="1" dirty="0">
                <a:solidFill>
                  <a:srgbClr val="000000"/>
                </a:solidFill>
                <a:sym typeface="Symbol" panose="05050102010706020507" pitchFamily="18" charset="2"/>
              </a:rPr>
              <a:t>，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  <a:sym typeface="Symbol" panose="05050102010706020507" pitchFamily="18" charset="2"/>
              </a:rPr>
              <a:t>记</a:t>
            </a:r>
            <a:r>
              <a:rPr lang="en-US" altLang="zh-CN" b="1" dirty="0">
                <a:solidFill>
                  <a:srgbClr val="000000"/>
                </a:solidFill>
                <a:sym typeface="Symbol" panose="05050102010706020507" pitchFamily="18" charset="2"/>
              </a:rPr>
              <a:t>Q = ( </a:t>
            </a:r>
            <a:r>
              <a:rPr lang="en-US" altLang="zh-CN" b="1" baseline="-30000" dirty="0">
                <a:solidFill>
                  <a:srgbClr val="000000"/>
                </a:solidFill>
              </a:rPr>
              <a:t>1</a:t>
            </a:r>
            <a:r>
              <a:rPr lang="zh-CN" altLang="en-US" b="1" dirty="0">
                <a:solidFill>
                  <a:srgbClr val="000000"/>
                </a:solidFill>
              </a:rPr>
              <a:t>，</a:t>
            </a:r>
            <a:r>
              <a:rPr lang="zh-CN" altLang="en-US" b="1" dirty="0">
                <a:solidFill>
                  <a:srgbClr val="000000"/>
                </a:solidFill>
                <a:sym typeface="Symbol" panose="05050102010706020507" pitchFamily="18" charset="2"/>
              </a:rPr>
              <a:t></a:t>
            </a:r>
            <a:r>
              <a:rPr lang="zh-CN" altLang="en-US" b="1" baseline="-30000" dirty="0">
                <a:solidFill>
                  <a:srgbClr val="000000"/>
                </a:solidFill>
              </a:rPr>
              <a:t> 2</a:t>
            </a:r>
            <a:r>
              <a:rPr lang="zh-CN" altLang="en-US" b="1" dirty="0">
                <a:solidFill>
                  <a:srgbClr val="000000"/>
                </a:solidFill>
              </a:rPr>
              <a:t>，…，</a:t>
            </a:r>
            <a:r>
              <a:rPr lang="zh-CN" altLang="en-US" b="1" dirty="0">
                <a:solidFill>
                  <a:srgbClr val="000000"/>
                </a:solidFill>
                <a:sym typeface="Symbol" panose="05050102010706020507" pitchFamily="18" charset="2"/>
              </a:rPr>
              <a:t></a:t>
            </a:r>
            <a:r>
              <a:rPr lang="en-US" altLang="zh-CN" b="1" i="1" baseline="-30000" dirty="0">
                <a:solidFill>
                  <a:srgbClr val="000000"/>
                </a:solidFill>
              </a:rPr>
              <a:t>r </a:t>
            </a:r>
            <a:r>
              <a:rPr lang="en-US" altLang="zh-CN" b="1" dirty="0">
                <a:solidFill>
                  <a:srgbClr val="000000"/>
                </a:solidFill>
                <a:sym typeface="Symbol" panose="05050102010706020507" pitchFamily="18" charset="2"/>
              </a:rPr>
              <a:t>)</a:t>
            </a:r>
            <a:r>
              <a:rPr lang="zh-CN" altLang="en-US" b="1" dirty="0">
                <a:solidFill>
                  <a:srgbClr val="000000"/>
                </a:solidFill>
                <a:sym typeface="Symbol" panose="05050102010706020507" pitchFamily="18" charset="2"/>
              </a:rPr>
              <a:t>，则有关系式：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b="1" dirty="0">
              <a:solidFill>
                <a:srgbClr val="003300"/>
              </a:solidFill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003300"/>
                </a:solidFill>
                <a:sym typeface="Symbol" panose="05050102010706020507" pitchFamily="18" charset="2"/>
              </a:rPr>
              <a:t>   (</a:t>
            </a:r>
            <a:r>
              <a:rPr lang="zh-CN" altLang="en-US" sz="2800" b="1" dirty="0">
                <a:solidFill>
                  <a:srgbClr val="003300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2800" b="1" baseline="-30000" dirty="0">
                <a:solidFill>
                  <a:srgbClr val="003300"/>
                </a:solidFill>
              </a:rPr>
              <a:t>1</a:t>
            </a:r>
            <a:r>
              <a:rPr lang="en-US" altLang="zh-CN" sz="2800" b="1" dirty="0">
                <a:solidFill>
                  <a:srgbClr val="003300"/>
                </a:solidFill>
              </a:rPr>
              <a:t>, </a:t>
            </a:r>
            <a:r>
              <a:rPr lang="en-US" altLang="zh-CN" sz="2800" b="1" dirty="0">
                <a:solidFill>
                  <a:srgbClr val="003300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2800" b="1" baseline="-30000" dirty="0">
                <a:solidFill>
                  <a:srgbClr val="003300"/>
                </a:solidFill>
              </a:rPr>
              <a:t>2</a:t>
            </a:r>
            <a:r>
              <a:rPr lang="en-US" altLang="zh-CN" sz="2800" b="1" dirty="0">
                <a:solidFill>
                  <a:srgbClr val="003300"/>
                </a:solidFill>
              </a:rPr>
              <a:t>, …, </a:t>
            </a:r>
            <a:r>
              <a:rPr lang="en-US" altLang="zh-CN" sz="2800" b="1" dirty="0">
                <a:solidFill>
                  <a:srgbClr val="003300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2800" b="1" i="1" baseline="-30000" dirty="0">
                <a:solidFill>
                  <a:srgbClr val="003300"/>
                </a:solidFill>
              </a:rPr>
              <a:t>r</a:t>
            </a:r>
            <a:r>
              <a:rPr lang="en-US" altLang="zh-CN" sz="2800" b="1" dirty="0">
                <a:solidFill>
                  <a:srgbClr val="003300"/>
                </a:solidFill>
              </a:rPr>
              <a:t>) = </a:t>
            </a: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(</a:t>
            </a:r>
            <a:r>
              <a:rPr lang="en-US" altLang="zh-CN" sz="2800" b="1" baseline="-30000" dirty="0">
                <a:solidFill>
                  <a:srgbClr val="000000"/>
                </a:solidFill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</a:rPr>
              <a:t>, </a:t>
            </a: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</a:t>
            </a:r>
            <a:r>
              <a:rPr lang="en-US" altLang="zh-CN" sz="2800" b="1" baseline="-30000" dirty="0">
                <a:solidFill>
                  <a:srgbClr val="000000"/>
                </a:solidFill>
              </a:rPr>
              <a:t> 2</a:t>
            </a:r>
            <a:r>
              <a:rPr lang="en-US" altLang="zh-CN" sz="2800" b="1" dirty="0">
                <a:solidFill>
                  <a:srgbClr val="000000"/>
                </a:solidFill>
              </a:rPr>
              <a:t>, …, </a:t>
            </a: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</a:t>
            </a:r>
            <a:r>
              <a:rPr lang="en-US" altLang="zh-CN" sz="2800" b="1" i="1" baseline="-30000" dirty="0">
                <a:solidFill>
                  <a:srgbClr val="000000"/>
                </a:solidFill>
              </a:rPr>
              <a:t>r</a:t>
            </a: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  <a:sym typeface="Symbol" panose="05050102010706020507" pitchFamily="18" charset="2"/>
              </a:rPr>
              <a:t>即得</a:t>
            </a:r>
            <a:r>
              <a:rPr lang="en-US" altLang="zh-CN" b="1" dirty="0">
                <a:solidFill>
                  <a:srgbClr val="000000"/>
                </a:solidFill>
                <a:sym typeface="Symbol" panose="05050102010706020507" pitchFamily="18" charset="2"/>
              </a:rPr>
              <a:t>QR</a:t>
            </a:r>
            <a:r>
              <a:rPr lang="zh-CN" altLang="en-US" b="1" dirty="0">
                <a:solidFill>
                  <a:srgbClr val="000000"/>
                </a:solidFill>
                <a:sym typeface="Symbol" panose="05050102010706020507" pitchFamily="18" charset="2"/>
              </a:rPr>
              <a:t>分解</a:t>
            </a:r>
            <a:r>
              <a:rPr lang="en-US" altLang="zh-CN" b="1" dirty="0">
                <a:solidFill>
                  <a:srgbClr val="000000"/>
                </a:solidFill>
                <a:sym typeface="Symbol" panose="05050102010706020507" pitchFamily="18" charset="2"/>
              </a:rPr>
              <a:t>A=QR</a:t>
            </a:r>
            <a:r>
              <a:rPr lang="zh-CN" altLang="en-US" b="1" dirty="0">
                <a:solidFill>
                  <a:srgbClr val="000000"/>
                </a:solidFill>
                <a:sym typeface="Symbol" panose="05050102010706020507" pitchFamily="18" charset="2"/>
              </a:rPr>
              <a:t>。</a:t>
            </a:r>
          </a:p>
        </p:txBody>
      </p:sp>
      <p:graphicFrame>
        <p:nvGraphicFramePr>
          <p:cNvPr id="43008" name="Object 0">
            <a:extLst>
              <a:ext uri="{FF2B5EF4-FFF2-40B4-BE49-F238E27FC236}">
                <a16:creationId xmlns:a16="http://schemas.microsoft.com/office/drawing/2014/main" id="{63EFCD69-1582-130D-CB18-D3C8A23196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9700" y="3619500"/>
          <a:ext cx="3394075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63560" imgH="965160" progId="Equation.DSMT4">
                  <p:embed/>
                </p:oleObj>
              </mc:Choice>
              <mc:Fallback>
                <p:oleObj name="Equation" r:id="rId2" imgW="1663560" imgH="96516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3619500"/>
                        <a:ext cx="3394075" cy="197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2" name="Rectangle 8">
            <a:extLst>
              <a:ext uri="{FF2B5EF4-FFF2-40B4-BE49-F238E27FC236}">
                <a16:creationId xmlns:a16="http://schemas.microsoft.com/office/drawing/2014/main" id="{7279B077-2631-F819-738F-C13E4763E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5734050"/>
            <a:ext cx="8569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E07000"/>
                </a:solidFill>
              </a:rPr>
              <a:t>UR</a:t>
            </a:r>
            <a:r>
              <a:rPr lang="zh-CN" altLang="en-US" sz="2800" b="1">
                <a:solidFill>
                  <a:srgbClr val="E07000"/>
                </a:solidFill>
              </a:rPr>
              <a:t>分解和前面某些分解结合，可导出一些新的分解。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BE3D0888-4611-FF32-0F56-9BAD05860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15888"/>
            <a:ext cx="553878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effectLst>
                  <a:outerShdw blurRad="38100" dist="38100" dir="2700000" algn="tl">
                    <a:srgbClr val="C0C0C0"/>
                  </a:outerShdw>
                </a:effectLst>
              </a:rPr>
              <a:t>一、</a:t>
            </a:r>
            <a:r>
              <a:rPr lang="en-US" altLang="zh-CN" sz="4000" b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Schur </a:t>
            </a:r>
            <a:r>
              <a:rPr lang="zh-CN" altLang="en-US" sz="4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分解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3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uiExpand="1" build="p" autoUpdateAnimBg="0"/>
      <p:bldP spid="3687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>
            <a:extLst>
              <a:ext uri="{FF2B5EF4-FFF2-40B4-BE49-F238E27FC236}">
                <a16:creationId xmlns:a16="http://schemas.microsoft.com/office/drawing/2014/main" id="{A86B81A8-42A4-1601-612D-CC675C9422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304800"/>
            <a:ext cx="8139113" cy="24034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b="1">
                <a:solidFill>
                  <a:srgbClr val="C864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 、</a:t>
            </a:r>
            <a:r>
              <a:rPr lang="en-US" altLang="zh-CN" b="1">
                <a:solidFill>
                  <a:srgbClr val="C864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Schur </a:t>
            </a:r>
            <a:r>
              <a:rPr lang="zh-CN" altLang="en-US" b="1">
                <a:solidFill>
                  <a:srgbClr val="C864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分解（</a:t>
            </a:r>
            <a:r>
              <a:rPr lang="en-US" altLang="zh-CN" b="1">
                <a:solidFill>
                  <a:srgbClr val="C864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Jordan</a:t>
            </a:r>
            <a:r>
              <a:rPr lang="zh-CN" altLang="en-US" b="1">
                <a:solidFill>
                  <a:srgbClr val="C864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形</a:t>
            </a:r>
            <a:r>
              <a:rPr lang="en-US" altLang="zh-CN" b="1">
                <a:solidFill>
                  <a:srgbClr val="C864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+UR</a:t>
            </a:r>
            <a:r>
              <a:rPr lang="zh-CN" altLang="en-US" b="1">
                <a:solidFill>
                  <a:srgbClr val="C864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</a:p>
          <a:p>
            <a:pPr eaLnBrk="1" hangingPunct="1">
              <a:buFontTx/>
              <a:buNone/>
            </a:pPr>
            <a:r>
              <a:rPr lang="zh-CN" altLang="en-US" b="1">
                <a:solidFill>
                  <a:srgbClr val="006600"/>
                </a:solidFill>
              </a:rPr>
              <a:t>定理3</a:t>
            </a:r>
            <a:r>
              <a:rPr lang="zh-CN" altLang="en-US" i="1">
                <a:solidFill>
                  <a:srgbClr val="006600"/>
                </a:solidFill>
                <a:cs typeface="Times New Roman" panose="02020603050405020304" pitchFamily="18" charset="0"/>
              </a:rPr>
              <a:t>.</a:t>
            </a:r>
            <a:r>
              <a:rPr lang="en-US" altLang="zh-CN" b="1">
                <a:solidFill>
                  <a:srgbClr val="006600"/>
                </a:solidFill>
                <a:cs typeface="Times New Roman" panose="02020603050405020304" pitchFamily="18" charset="0"/>
              </a:rPr>
              <a:t>9</a:t>
            </a:r>
            <a:r>
              <a:rPr lang="zh-CN" altLang="en-US" b="1">
                <a:solidFill>
                  <a:srgbClr val="006600"/>
                </a:solidFill>
              </a:rPr>
              <a:t>（</a:t>
            </a:r>
            <a:r>
              <a:rPr lang="en-US" altLang="zh-CN" b="1">
                <a:solidFill>
                  <a:srgbClr val="003300"/>
                </a:solidFill>
              </a:rPr>
              <a:t>P</a:t>
            </a:r>
            <a:r>
              <a:rPr lang="en-US" altLang="zh-CN" b="1">
                <a:solidFill>
                  <a:srgbClr val="003300"/>
                </a:solidFill>
                <a:cs typeface="Times New Roman" panose="02020603050405020304" pitchFamily="18" charset="0"/>
              </a:rPr>
              <a:t>.76</a:t>
            </a:r>
            <a:r>
              <a:rPr lang="en-US" altLang="zh-CN" b="1">
                <a:solidFill>
                  <a:srgbClr val="003300"/>
                </a:solidFill>
              </a:rPr>
              <a:t>）</a:t>
            </a:r>
            <a:r>
              <a:rPr lang="zh-CN" altLang="en-US" b="1">
                <a:solidFill>
                  <a:srgbClr val="003300"/>
                </a:solidFill>
              </a:rPr>
              <a:t>对矩阵</a:t>
            </a:r>
            <a:r>
              <a:rPr lang="en-US" altLang="zh-CN" b="1">
                <a:solidFill>
                  <a:srgbClr val="003300"/>
                </a:solidFill>
              </a:rPr>
              <a:t>A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</a:t>
            </a:r>
            <a:r>
              <a:rPr lang="en-US" altLang="zh-CN" b="1">
                <a:solidFill>
                  <a:srgbClr val="003300"/>
                </a:solidFill>
              </a:rPr>
              <a:t>C</a:t>
            </a:r>
            <a:r>
              <a:rPr lang="en-US" altLang="zh-CN" b="1" baseline="30000">
                <a:solidFill>
                  <a:srgbClr val="003300"/>
                </a:solidFill>
              </a:rPr>
              <a:t>n</a:t>
            </a:r>
            <a:r>
              <a:rPr lang="en-US" altLang="zh-CN" b="1" baseline="30000">
                <a:solidFill>
                  <a:srgbClr val="003300"/>
                </a:solidFill>
                <a:sym typeface="Symbol" panose="05050102010706020507" pitchFamily="18" charset="2"/>
              </a:rPr>
              <a:t></a:t>
            </a:r>
            <a:r>
              <a:rPr lang="en-US" altLang="zh-CN" b="1" baseline="30000">
                <a:solidFill>
                  <a:srgbClr val="003300"/>
                </a:solidFill>
              </a:rPr>
              <a:t>n</a:t>
            </a:r>
            <a:r>
              <a:rPr lang="en-US" altLang="zh-CN" b="1">
                <a:solidFill>
                  <a:srgbClr val="003300"/>
                </a:solidFill>
              </a:rPr>
              <a:t>，</a:t>
            </a:r>
            <a:r>
              <a:rPr lang="zh-CN" altLang="en-US" b="1">
                <a:solidFill>
                  <a:srgbClr val="003300"/>
                </a:solidFill>
              </a:rPr>
              <a:t>存在酉矩阵</a:t>
            </a:r>
            <a:r>
              <a:rPr lang="en-US" altLang="zh-CN" b="1">
                <a:solidFill>
                  <a:srgbClr val="003300"/>
                </a:solidFill>
              </a:rPr>
              <a:t>U</a:t>
            </a:r>
            <a:r>
              <a:rPr lang="zh-CN" altLang="en-US" b="1">
                <a:solidFill>
                  <a:srgbClr val="003300"/>
                </a:solidFill>
              </a:rPr>
              <a:t>和上三角矩阵</a:t>
            </a:r>
            <a:r>
              <a:rPr lang="en-US" altLang="zh-CN" b="1">
                <a:solidFill>
                  <a:srgbClr val="003300"/>
                </a:solidFill>
              </a:rPr>
              <a:t>T，</a:t>
            </a:r>
            <a:r>
              <a:rPr lang="zh-CN" altLang="en-US" b="1">
                <a:solidFill>
                  <a:srgbClr val="003300"/>
                </a:solidFill>
              </a:rPr>
              <a:t>使得</a:t>
            </a:r>
          </a:p>
          <a:p>
            <a:pPr eaLnBrk="1" hangingPunct="1">
              <a:buFontTx/>
              <a:buNone/>
            </a:pPr>
            <a:r>
              <a:rPr lang="zh-CN" altLang="en-US" b="1">
                <a:solidFill>
                  <a:srgbClr val="003300"/>
                </a:solidFill>
              </a:rPr>
              <a:t>                          </a:t>
            </a:r>
            <a:r>
              <a:rPr lang="en-US" altLang="zh-CN" b="1">
                <a:solidFill>
                  <a:srgbClr val="003300"/>
                </a:solidFill>
              </a:rPr>
              <a:t>U</a:t>
            </a:r>
            <a:r>
              <a:rPr lang="en-US" altLang="zh-CN" b="1" baseline="30000">
                <a:solidFill>
                  <a:srgbClr val="003300"/>
                </a:solidFill>
              </a:rPr>
              <a:t>H</a:t>
            </a:r>
            <a:r>
              <a:rPr lang="en-US" altLang="zh-CN" b="1">
                <a:solidFill>
                  <a:srgbClr val="003300"/>
                </a:solidFill>
              </a:rPr>
              <a:t>AU = T =</a:t>
            </a:r>
          </a:p>
          <a:p>
            <a:pPr eaLnBrk="1" hangingPunct="1">
              <a:buFontTx/>
              <a:buNone/>
            </a:pPr>
            <a:endParaRPr lang="zh-CN" altLang="en-US" b="1">
              <a:solidFill>
                <a:srgbClr val="003300"/>
              </a:solidFill>
            </a:endParaRPr>
          </a:p>
        </p:txBody>
      </p:sp>
      <p:graphicFrame>
        <p:nvGraphicFramePr>
          <p:cNvPr id="44032" name="Object 0">
            <a:extLst>
              <a:ext uri="{FF2B5EF4-FFF2-40B4-BE49-F238E27FC236}">
                <a16:creationId xmlns:a16="http://schemas.microsoft.com/office/drawing/2014/main" id="{8FD8B4E3-9328-4A49-8B27-865C41DDE0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24525" y="1676400"/>
          <a:ext cx="2233613" cy="214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65160" imgH="939600" progId="Equation.DSMT4">
                  <p:embed/>
                </p:oleObj>
              </mc:Choice>
              <mc:Fallback>
                <p:oleObj name="Equation" r:id="rId2" imgW="965160" imgH="93960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1676400"/>
                        <a:ext cx="2233613" cy="214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3" name="Text Box 5">
            <a:extLst>
              <a:ext uri="{FF2B5EF4-FFF2-40B4-BE49-F238E27FC236}">
                <a16:creationId xmlns:a16="http://schemas.microsoft.com/office/drawing/2014/main" id="{63CD53CC-4ED3-7B46-C3B3-6C491A19A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63" y="3195638"/>
            <a:ext cx="8002587" cy="311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C86400"/>
                </a:solidFill>
              </a:rPr>
              <a:t>证明要点：</a:t>
            </a:r>
          </a:p>
          <a:p>
            <a:pPr eaLnBrk="1" hangingPunct="1">
              <a:spcBef>
                <a:spcPct val="30000"/>
              </a:spcBef>
              <a:buClr>
                <a:srgbClr val="E0700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3300"/>
                </a:solidFill>
              </a:rPr>
              <a:t> A = PJ</a:t>
            </a:r>
            <a:r>
              <a:rPr lang="en-US" altLang="zh-CN" sz="3200" b="1" baseline="-25000" dirty="0">
                <a:solidFill>
                  <a:srgbClr val="003300"/>
                </a:solidFill>
                <a:sym typeface="Symbol" panose="05050102010706020507" pitchFamily="18" charset="2"/>
              </a:rPr>
              <a:t>A</a:t>
            </a:r>
            <a:r>
              <a:rPr lang="en-US" altLang="zh-CN" sz="3200" b="1" dirty="0">
                <a:solidFill>
                  <a:srgbClr val="003300"/>
                </a:solidFill>
              </a:rPr>
              <a:t>P</a:t>
            </a:r>
            <a:r>
              <a:rPr lang="en-US" altLang="zh-CN" sz="3200" baseline="30000" dirty="0">
                <a:solidFill>
                  <a:srgbClr val="003300"/>
                </a:solidFill>
                <a:cs typeface="Times New Roman" panose="02020603050405020304" pitchFamily="18" charset="0"/>
              </a:rPr>
              <a:t>–</a:t>
            </a:r>
            <a:r>
              <a:rPr lang="en-US" altLang="zh-CN" sz="3200" b="1" baseline="30000" dirty="0">
                <a:solidFill>
                  <a:srgbClr val="003300"/>
                </a:solidFill>
              </a:rPr>
              <a:t>1 </a:t>
            </a:r>
            <a:r>
              <a:rPr lang="en-US" altLang="zh-CN" sz="3200" b="1" dirty="0">
                <a:solidFill>
                  <a:srgbClr val="003300"/>
                </a:solidFill>
              </a:rPr>
              <a:t>,</a:t>
            </a:r>
          </a:p>
          <a:p>
            <a:pPr eaLnBrk="1" hangingPunct="1">
              <a:spcBef>
                <a:spcPct val="30000"/>
              </a:spcBef>
              <a:buClr>
                <a:srgbClr val="E0700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3300"/>
                </a:solidFill>
              </a:rPr>
              <a:t> P = UR,</a:t>
            </a:r>
          </a:p>
          <a:p>
            <a:pPr eaLnBrk="1" hangingPunct="1">
              <a:spcBef>
                <a:spcPct val="30000"/>
              </a:spcBef>
              <a:buClr>
                <a:srgbClr val="E0700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3300"/>
                </a:solidFill>
              </a:rPr>
              <a:t> A = PJ</a:t>
            </a:r>
            <a:r>
              <a:rPr lang="en-US" altLang="zh-CN" sz="3200" b="1" baseline="-25000" dirty="0">
                <a:solidFill>
                  <a:srgbClr val="003300"/>
                </a:solidFill>
                <a:sym typeface="Symbol" panose="05050102010706020507" pitchFamily="18" charset="2"/>
              </a:rPr>
              <a:t>A</a:t>
            </a:r>
            <a:r>
              <a:rPr lang="en-US" altLang="zh-CN" sz="3200" b="1" dirty="0">
                <a:solidFill>
                  <a:srgbClr val="003300"/>
                </a:solidFill>
              </a:rPr>
              <a:t>P</a:t>
            </a:r>
            <a:r>
              <a:rPr lang="en-US" altLang="zh-CN" sz="3200" baseline="30000" dirty="0">
                <a:solidFill>
                  <a:srgbClr val="003300"/>
                </a:solidFill>
                <a:cs typeface="Times New Roman" panose="02020603050405020304" pitchFamily="18" charset="0"/>
              </a:rPr>
              <a:t>–</a:t>
            </a:r>
            <a:r>
              <a:rPr lang="en-US" altLang="zh-CN" sz="3200" b="1" baseline="30000" dirty="0">
                <a:solidFill>
                  <a:srgbClr val="003300"/>
                </a:solidFill>
              </a:rPr>
              <a:t>1 </a:t>
            </a:r>
            <a:r>
              <a:rPr lang="en-US" altLang="zh-CN" sz="3200" b="1" dirty="0">
                <a:solidFill>
                  <a:srgbClr val="003300"/>
                </a:solidFill>
              </a:rPr>
              <a:t>= U(RJR</a:t>
            </a:r>
            <a:r>
              <a:rPr lang="en-US" altLang="zh-CN" sz="3200" baseline="30000" dirty="0">
                <a:solidFill>
                  <a:srgbClr val="003300"/>
                </a:solidFill>
                <a:cs typeface="Times New Roman" panose="02020603050405020304" pitchFamily="18" charset="0"/>
              </a:rPr>
              <a:t>–</a:t>
            </a:r>
            <a:r>
              <a:rPr lang="en-US" altLang="zh-CN" sz="3200" b="1" baseline="30000" dirty="0">
                <a:solidFill>
                  <a:srgbClr val="003300"/>
                </a:solidFill>
              </a:rPr>
              <a:t>1 </a:t>
            </a:r>
            <a:r>
              <a:rPr lang="en-US" altLang="zh-CN" sz="3200" b="1" dirty="0">
                <a:solidFill>
                  <a:srgbClr val="003300"/>
                </a:solidFill>
              </a:rPr>
              <a:t>)U</a:t>
            </a:r>
            <a:r>
              <a:rPr lang="en-US" altLang="zh-CN" sz="3200" baseline="30000" dirty="0">
                <a:solidFill>
                  <a:srgbClr val="003300"/>
                </a:solidFill>
                <a:cs typeface="Times New Roman" panose="02020603050405020304" pitchFamily="18" charset="0"/>
              </a:rPr>
              <a:t>H</a:t>
            </a:r>
            <a:r>
              <a:rPr lang="en-US" altLang="zh-CN" sz="3200" b="1" baseline="30000" dirty="0">
                <a:solidFill>
                  <a:srgbClr val="003300"/>
                </a:solidFill>
              </a:rPr>
              <a:t>  </a:t>
            </a:r>
            <a:r>
              <a:rPr lang="en-US" altLang="zh-CN" sz="3200" b="1" dirty="0">
                <a:solidFill>
                  <a:srgbClr val="003300"/>
                </a:solidFill>
              </a:rPr>
              <a:t>= UTU</a:t>
            </a:r>
            <a:r>
              <a:rPr lang="en-US" altLang="zh-CN" sz="3200" baseline="30000" dirty="0">
                <a:solidFill>
                  <a:srgbClr val="003300"/>
                </a:solidFill>
                <a:cs typeface="Times New Roman" panose="02020603050405020304" pitchFamily="18" charset="0"/>
              </a:rPr>
              <a:t>H</a:t>
            </a:r>
            <a:r>
              <a:rPr lang="en-US" altLang="zh-CN" sz="3200" b="1" dirty="0">
                <a:solidFill>
                  <a:srgbClr val="003300"/>
                </a:solidFill>
              </a:rPr>
              <a:t>。</a:t>
            </a:r>
            <a:endParaRPr lang="en-US" altLang="zh-CN" sz="3200" b="1" baseline="30000" dirty="0">
              <a:solidFill>
                <a:srgbClr val="003300"/>
              </a:solidFill>
            </a:endParaRPr>
          </a:p>
          <a:p>
            <a:pPr eaLnBrk="1" hangingPunct="1">
              <a:spcBef>
                <a:spcPct val="30000"/>
              </a:spcBef>
              <a:buClr>
                <a:srgbClr val="E0700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3200" b="1" dirty="0">
                <a:solidFill>
                  <a:srgbClr val="003300"/>
                </a:solidFill>
              </a:rPr>
              <a:t>A = UTU</a:t>
            </a:r>
            <a:r>
              <a:rPr lang="en-US" altLang="zh-CN" sz="3200" b="1" baseline="30000" dirty="0">
                <a:solidFill>
                  <a:srgbClr val="003300"/>
                </a:solidFill>
              </a:rPr>
              <a:t>H</a:t>
            </a:r>
            <a:r>
              <a:rPr lang="en-US" altLang="zh-CN" sz="3200" b="1" dirty="0">
                <a:solidFill>
                  <a:srgbClr val="003300"/>
                </a:solidFill>
              </a:rPr>
              <a:t> </a:t>
            </a:r>
            <a:r>
              <a:rPr lang="zh-CN" altLang="en-US" sz="3200" b="1" dirty="0">
                <a:solidFill>
                  <a:srgbClr val="003300"/>
                </a:solidFill>
              </a:rPr>
              <a:t>称为</a:t>
            </a:r>
            <a:r>
              <a:rPr lang="en-US" altLang="zh-CN" sz="3200" b="1" dirty="0">
                <a:solidFill>
                  <a:srgbClr val="003300"/>
                </a:solidFill>
              </a:rPr>
              <a:t>A</a:t>
            </a:r>
            <a:r>
              <a:rPr lang="zh-CN" altLang="en-US" sz="3200" b="1" dirty="0">
                <a:solidFill>
                  <a:srgbClr val="003300"/>
                </a:solidFill>
              </a:rPr>
              <a:t>的</a:t>
            </a:r>
            <a:r>
              <a:rPr lang="en-US" altLang="zh-CN" sz="3200" b="1" dirty="0">
                <a:solidFill>
                  <a:srgbClr val="0033CC"/>
                </a:solidFill>
              </a:rPr>
              <a:t>Schur</a:t>
            </a:r>
            <a:r>
              <a:rPr lang="zh-CN" altLang="en-US" sz="3200" b="1" dirty="0">
                <a:solidFill>
                  <a:srgbClr val="0033CC"/>
                </a:solidFill>
              </a:rPr>
              <a:t>分解</a:t>
            </a:r>
            <a:r>
              <a:rPr lang="zh-CN" altLang="en-US" sz="3200" b="1" dirty="0">
                <a:solidFill>
                  <a:srgbClr val="003300"/>
                </a:solidFill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uiExpand="1" build="p" bldLvl="2" autoUpdateAnimBg="0"/>
      <p:bldP spid="37893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>
            <a:extLst>
              <a:ext uri="{FF2B5EF4-FFF2-40B4-BE49-F238E27FC236}">
                <a16:creationId xmlns:a16="http://schemas.microsoft.com/office/drawing/2014/main" id="{6FEBF229-7682-61FF-A457-61D1652544F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333375"/>
            <a:ext cx="8642350" cy="36004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rgbClr val="C864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QR</a:t>
            </a:r>
            <a:r>
              <a:rPr lang="zh-CN" altLang="en-US" b="1" dirty="0">
                <a:solidFill>
                  <a:srgbClr val="C864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或</a:t>
            </a:r>
            <a:r>
              <a:rPr lang="en-US" altLang="zh-CN" b="1" dirty="0">
                <a:solidFill>
                  <a:srgbClr val="C864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UR</a:t>
            </a:r>
            <a:r>
              <a:rPr lang="zh-CN" altLang="en-US" b="1" dirty="0">
                <a:solidFill>
                  <a:srgbClr val="C864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分解的应用：其它一些分解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altLang="zh-CN" b="1" dirty="0"/>
              <a:t>(1) A</a:t>
            </a:r>
            <a:r>
              <a:rPr lang="zh-CN" altLang="en-US" b="1" dirty="0"/>
              <a:t>行满秩（可逆），则 </a:t>
            </a:r>
            <a:r>
              <a:rPr lang="en-US" altLang="zh-CN" b="1" dirty="0"/>
              <a:t>A = LV</a:t>
            </a:r>
            <a:r>
              <a:rPr lang="zh-CN" altLang="en-US" b="1" dirty="0"/>
              <a:t>，</a:t>
            </a:r>
            <a:r>
              <a:rPr lang="en-US" altLang="zh-CN" b="1" dirty="0"/>
              <a:t>L</a:t>
            </a:r>
            <a:r>
              <a:rPr lang="zh-CN" altLang="en-US" b="1" dirty="0"/>
              <a:t>为正线下三角矩阵，</a:t>
            </a:r>
            <a:r>
              <a:rPr lang="en-US" altLang="zh-CN" b="1" dirty="0"/>
              <a:t>V</a:t>
            </a:r>
            <a:r>
              <a:rPr lang="zh-CN" altLang="en-US" b="1" dirty="0"/>
              <a:t>的</a:t>
            </a:r>
            <a:r>
              <a:rPr lang="zh-CN" altLang="en-US" b="1" dirty="0">
                <a:solidFill>
                  <a:srgbClr val="0033CC"/>
                </a:solidFill>
              </a:rPr>
              <a:t>行标准正交</a:t>
            </a:r>
            <a:r>
              <a:rPr lang="zh-CN" altLang="en-US" b="1" dirty="0"/>
              <a:t>（</a:t>
            </a:r>
            <a:r>
              <a:rPr lang="en-US" altLang="zh-CN" b="1" dirty="0"/>
              <a:t>V</a:t>
            </a:r>
            <a:r>
              <a:rPr lang="zh-CN" altLang="en-US" b="1" dirty="0"/>
              <a:t>为酉阵）；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dirty="0"/>
              <a:t>(2) </a:t>
            </a:r>
            <a:r>
              <a:rPr lang="zh-CN" altLang="en-US" b="1" dirty="0"/>
              <a:t>满秩分解，</a:t>
            </a:r>
            <a:r>
              <a:rPr lang="en-US" altLang="zh-CN" b="1" dirty="0" err="1"/>
              <a:t>A</a:t>
            </a:r>
            <a:r>
              <a:rPr lang="en-US" altLang="zh-CN" b="1" baseline="-25000" dirty="0" err="1"/>
              <a:t>m</a:t>
            </a:r>
            <a:r>
              <a:rPr lang="en-US" altLang="zh-CN" b="1" baseline="-25000" dirty="0" err="1">
                <a:cs typeface="Times New Roman" panose="02020603050405020304" pitchFamily="18" charset="0"/>
              </a:rPr>
              <a:t>×</a:t>
            </a:r>
            <a:r>
              <a:rPr lang="en-US" altLang="zh-CN" b="1" baseline="-25000" dirty="0" err="1"/>
              <a:t>n</a:t>
            </a:r>
            <a:r>
              <a:rPr lang="en-US" altLang="zh-CN" b="1" dirty="0"/>
              <a:t> = </a:t>
            </a:r>
            <a:r>
              <a:rPr lang="en-US" altLang="zh-CN" b="1" dirty="0" err="1"/>
              <a:t>Q</a:t>
            </a:r>
            <a:r>
              <a:rPr lang="en-US" altLang="zh-CN" b="1" baseline="-25000" dirty="0" err="1"/>
              <a:t>m</a:t>
            </a:r>
            <a:r>
              <a:rPr lang="en-US" altLang="zh-CN" b="1" baseline="-25000" dirty="0" err="1">
                <a:cs typeface="Times New Roman" panose="02020603050405020304" pitchFamily="18" charset="0"/>
              </a:rPr>
              <a:t>×</a:t>
            </a:r>
            <a:r>
              <a:rPr lang="en-US" altLang="zh-CN" b="1" baseline="-25000" dirty="0" err="1"/>
              <a:t>r</a:t>
            </a:r>
            <a:r>
              <a:rPr lang="en-US" altLang="zh-CN" b="1" dirty="0" err="1"/>
              <a:t>D</a:t>
            </a:r>
            <a:r>
              <a:rPr lang="en-US" altLang="zh-CN" b="1" baseline="-25000" dirty="0" err="1"/>
              <a:t>r</a:t>
            </a:r>
            <a:r>
              <a:rPr lang="en-US" altLang="zh-CN" b="1" baseline="-25000" dirty="0" err="1">
                <a:cs typeface="Times New Roman" panose="02020603050405020304" pitchFamily="18" charset="0"/>
              </a:rPr>
              <a:t>×</a:t>
            </a:r>
            <a:r>
              <a:rPr lang="en-US" altLang="zh-CN" b="1" baseline="-25000" dirty="0" err="1"/>
              <a:t>n</a:t>
            </a:r>
            <a:r>
              <a:rPr lang="zh-CN" altLang="en-US" b="1" dirty="0"/>
              <a:t>，</a:t>
            </a:r>
            <a:r>
              <a:rPr lang="en-US" altLang="zh-CN" b="1" dirty="0"/>
              <a:t>rank(A)=r,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dirty="0"/>
              <a:t>      </a:t>
            </a:r>
            <a:r>
              <a:rPr lang="zh-CN" altLang="en-US" b="1" dirty="0"/>
              <a:t>其中</a:t>
            </a:r>
            <a:r>
              <a:rPr lang="en-US" altLang="zh-CN" b="1" dirty="0"/>
              <a:t>Q</a:t>
            </a:r>
            <a:r>
              <a:rPr lang="zh-CN" altLang="en-US" b="1" dirty="0"/>
              <a:t>的</a:t>
            </a:r>
            <a:r>
              <a:rPr lang="zh-CN" altLang="en-US" b="1" dirty="0">
                <a:solidFill>
                  <a:srgbClr val="0033CC"/>
                </a:solidFill>
              </a:rPr>
              <a:t>列标准正交</a:t>
            </a:r>
            <a:r>
              <a:rPr lang="zh-CN" altLang="en-US" b="1" dirty="0"/>
              <a:t>，</a:t>
            </a:r>
            <a:r>
              <a:rPr lang="en-US" altLang="zh-CN" b="1" dirty="0"/>
              <a:t>rank(D)=r</a:t>
            </a:r>
            <a:r>
              <a:rPr lang="zh-CN" altLang="en-US" b="1" dirty="0"/>
              <a:t>；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b="1" dirty="0"/>
              <a:t>(3)                                     B</a:t>
            </a:r>
            <a:r>
              <a:rPr lang="en-US" altLang="zh-CN" b="1" i="1" baseline="-25000" dirty="0"/>
              <a:t>r</a:t>
            </a:r>
            <a:r>
              <a:rPr lang="zh-CN" altLang="en-US" b="1" dirty="0"/>
              <a:t>可逆</a:t>
            </a:r>
            <a:r>
              <a:rPr lang="en-US" altLang="zh-CN" b="1" dirty="0"/>
              <a:t>, U</a:t>
            </a:r>
            <a:r>
              <a:rPr lang="zh-CN" altLang="en-US" b="1" dirty="0"/>
              <a:t>和</a:t>
            </a:r>
            <a:r>
              <a:rPr lang="en-US" altLang="zh-CN" b="1" dirty="0"/>
              <a:t>V</a:t>
            </a:r>
            <a:r>
              <a:rPr lang="zh-CN" altLang="en-US" b="1" dirty="0"/>
              <a:t>为</a:t>
            </a:r>
            <a:r>
              <a:rPr lang="zh-CN" altLang="en-US" b="1" dirty="0">
                <a:solidFill>
                  <a:srgbClr val="0033CC"/>
                </a:solidFill>
              </a:rPr>
              <a:t>酉矩阵</a:t>
            </a:r>
            <a:r>
              <a:rPr lang="zh-CN" altLang="en-US" b="1" dirty="0"/>
              <a:t>。</a:t>
            </a:r>
          </a:p>
        </p:txBody>
      </p:sp>
      <p:graphicFrame>
        <p:nvGraphicFramePr>
          <p:cNvPr id="44032" name="Object 0">
            <a:extLst>
              <a:ext uri="{FF2B5EF4-FFF2-40B4-BE49-F238E27FC236}">
                <a16:creationId xmlns:a16="http://schemas.microsoft.com/office/drawing/2014/main" id="{B2E88720-F358-A0C4-9BA0-74C1660E93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7952155"/>
              </p:ext>
            </p:extLst>
          </p:nvPr>
        </p:nvGraphicFramePr>
        <p:xfrm>
          <a:off x="766763" y="2927350"/>
          <a:ext cx="3794125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87240" imgH="457200" progId="Equation.DSMT4">
                  <p:embed/>
                </p:oleObj>
              </mc:Choice>
              <mc:Fallback>
                <p:oleObj name="Equation" r:id="rId2" imgW="1587240" imgH="45720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3" y="2927350"/>
                        <a:ext cx="3794125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0">
            <a:extLst>
              <a:ext uri="{FF2B5EF4-FFF2-40B4-BE49-F238E27FC236}">
                <a16:creationId xmlns:a16="http://schemas.microsoft.com/office/drawing/2014/main" id="{62AC96FE-C3CC-9987-8D2E-1206DC37AA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7640804"/>
              </p:ext>
            </p:extLst>
          </p:nvPr>
        </p:nvGraphicFramePr>
        <p:xfrm>
          <a:off x="576263" y="4149725"/>
          <a:ext cx="8405812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32040" imgH="939600" progId="Equation.DSMT4">
                  <p:embed/>
                </p:oleObj>
              </mc:Choice>
              <mc:Fallback>
                <p:oleObj name="Equation" r:id="rId4" imgW="3632040" imgH="93960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4149725"/>
                        <a:ext cx="8405812" cy="214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5091A1CA-260D-DC41-75A5-7333228F7A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二、正规矩阵（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Normal Matrices</a:t>
            </a:r>
            <a:r>
              <a:rPr lang="en-US" altLang="zh-CN"/>
              <a:t>）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54408C38-A85A-5423-9576-180C38ADB6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807450" cy="4343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b="1" dirty="0">
                <a:solidFill>
                  <a:srgbClr val="E07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1、</a:t>
            </a:r>
            <a:r>
              <a:rPr lang="zh-CN" altLang="en-US" b="1" dirty="0">
                <a:solidFill>
                  <a:srgbClr val="E07000"/>
                </a:solidFill>
              </a:rPr>
              <a:t>定义3</a:t>
            </a:r>
            <a:r>
              <a:rPr lang="zh-CN" altLang="en-US" b="1" dirty="0">
                <a:solidFill>
                  <a:srgbClr val="E07000"/>
                </a:solidFill>
                <a:cs typeface="Times New Roman" panose="02020603050405020304" pitchFamily="18" charset="0"/>
              </a:rPr>
              <a:t>.3</a:t>
            </a:r>
            <a:r>
              <a:rPr lang="zh-CN" altLang="en-US" b="1" dirty="0">
                <a:solidFill>
                  <a:srgbClr val="E07000"/>
                </a:solidFill>
              </a:rPr>
              <a:t> </a:t>
            </a:r>
            <a:r>
              <a:rPr lang="zh-CN" altLang="en-US" b="1" dirty="0"/>
              <a:t>方阵</a:t>
            </a:r>
            <a:r>
              <a:rPr lang="en-US" altLang="zh-CN" b="1" dirty="0"/>
              <a:t>A</a:t>
            </a:r>
            <a:r>
              <a:rPr lang="zh-CN" altLang="en-US" b="1" dirty="0"/>
              <a:t>是正规矩阵 </a:t>
            </a:r>
            <a:r>
              <a:rPr lang="zh-CN" altLang="en-US" b="1" dirty="0">
                <a:sym typeface="Symbol" panose="05050102010706020507" pitchFamily="18" charset="2"/>
              </a:rPr>
              <a:t> </a:t>
            </a:r>
            <a:r>
              <a:rPr lang="en-US" altLang="zh-CN" b="1" dirty="0">
                <a:sym typeface="Symbol" panose="05050102010706020507" pitchFamily="18" charset="2"/>
              </a:rPr>
              <a:t>A</a:t>
            </a:r>
            <a:r>
              <a:rPr lang="en-US" altLang="zh-CN" b="1" baseline="30000" dirty="0"/>
              <a:t>H</a:t>
            </a:r>
            <a:r>
              <a:rPr lang="en-US" altLang="zh-CN" b="1" dirty="0">
                <a:sym typeface="Symbol" panose="05050102010706020507" pitchFamily="18" charset="2"/>
              </a:rPr>
              <a:t>A=AA</a:t>
            </a:r>
            <a:r>
              <a:rPr lang="en-US" altLang="zh-CN" b="1" baseline="30000" dirty="0"/>
              <a:t>H</a:t>
            </a:r>
            <a:r>
              <a:rPr lang="en-US" altLang="zh-CN" b="1" dirty="0">
                <a:sym typeface="Symbol" panose="05050102010706020507" pitchFamily="18" charset="2"/>
              </a:rPr>
              <a:t>。</a:t>
            </a:r>
          </a:p>
          <a:p>
            <a:pPr eaLnBrk="1" hangingPunct="1"/>
            <a:r>
              <a:rPr lang="zh-CN" altLang="en-US" b="1" dirty="0">
                <a:solidFill>
                  <a:srgbClr val="C86400"/>
                </a:solidFill>
                <a:sym typeface="Symbol" panose="05050102010706020507" pitchFamily="18" charset="2"/>
              </a:rPr>
              <a:t>常见的正规矩阵（</a:t>
            </a:r>
            <a:r>
              <a:rPr lang="en-US" altLang="zh-CN" b="1" dirty="0">
                <a:solidFill>
                  <a:srgbClr val="C86400"/>
                </a:solidFill>
                <a:sym typeface="Symbol" panose="05050102010706020507" pitchFamily="18" charset="2"/>
              </a:rPr>
              <a:t>P78</a:t>
            </a:r>
            <a:r>
              <a:rPr lang="zh-CN" altLang="en-US" b="1" dirty="0">
                <a:solidFill>
                  <a:srgbClr val="C86400"/>
                </a:solidFill>
                <a:sym typeface="Symbol" panose="05050102010706020507" pitchFamily="18" charset="2"/>
              </a:rPr>
              <a:t>，例</a:t>
            </a:r>
            <a:r>
              <a:rPr lang="en-US" altLang="zh-CN" b="1" dirty="0">
                <a:solidFill>
                  <a:srgbClr val="C86400"/>
                </a:solidFill>
                <a:sym typeface="Symbol" panose="05050102010706020507" pitchFamily="18" charset="2"/>
              </a:rPr>
              <a:t>9</a:t>
            </a:r>
            <a:r>
              <a:rPr lang="zh-CN" altLang="en-US" b="1" dirty="0">
                <a:solidFill>
                  <a:srgbClr val="C86400"/>
                </a:solidFill>
                <a:sym typeface="Symbol" panose="05050102010706020507" pitchFamily="18" charset="2"/>
              </a:rPr>
              <a:t>）</a:t>
            </a:r>
          </a:p>
          <a:p>
            <a:pPr lvl="1" eaLnBrk="1" hangingPunct="1"/>
            <a:r>
              <a:rPr lang="zh-CN" altLang="en-US" b="1" dirty="0">
                <a:sym typeface="Symbol" panose="05050102010706020507" pitchFamily="18" charset="2"/>
              </a:rPr>
              <a:t> 对角矩阵</a:t>
            </a:r>
          </a:p>
          <a:p>
            <a:pPr lvl="1" eaLnBrk="1" hangingPunct="1"/>
            <a:r>
              <a:rPr lang="zh-CN" altLang="en-US" b="1" dirty="0">
                <a:sym typeface="Symbol" panose="05050102010706020507" pitchFamily="18" charset="2"/>
              </a:rPr>
              <a:t> 实对称和反对称矩阵：</a:t>
            </a:r>
            <a:r>
              <a:rPr lang="en-US" altLang="zh-CN" b="1" dirty="0">
                <a:sym typeface="Symbol" panose="05050102010706020507" pitchFamily="18" charset="2"/>
              </a:rPr>
              <a:t>A</a:t>
            </a:r>
            <a:r>
              <a:rPr lang="en-US" altLang="zh-CN" b="1" baseline="30000" dirty="0"/>
              <a:t>T</a:t>
            </a:r>
            <a:r>
              <a:rPr lang="en-US" altLang="zh-CN" b="1" dirty="0">
                <a:sym typeface="Symbol" panose="05050102010706020507" pitchFamily="18" charset="2"/>
              </a:rPr>
              <a:t>=A，A</a:t>
            </a:r>
            <a:r>
              <a:rPr lang="en-US" altLang="zh-CN" b="1" baseline="30000" dirty="0"/>
              <a:t>T</a:t>
            </a:r>
            <a:r>
              <a:rPr lang="en-US" altLang="zh-CN" b="1" dirty="0">
                <a:sym typeface="Symbol" panose="05050102010706020507" pitchFamily="18" charset="2"/>
              </a:rPr>
              <a:t>= </a:t>
            </a:r>
            <a:r>
              <a:rPr lang="en-US" altLang="zh-CN" b="1" dirty="0">
                <a:cs typeface="Times New Roman" panose="02020603050405020304" pitchFamily="18" charset="0"/>
              </a:rPr>
              <a:t>–</a:t>
            </a:r>
            <a:r>
              <a:rPr lang="en-US" altLang="zh-CN" b="1" dirty="0">
                <a:sym typeface="Symbol" panose="05050102010706020507" pitchFamily="18" charset="2"/>
              </a:rPr>
              <a:t>A</a:t>
            </a:r>
          </a:p>
          <a:p>
            <a:pPr lvl="1" eaLnBrk="1" hangingPunct="1"/>
            <a:r>
              <a:rPr lang="en-US" altLang="zh-CN" b="1" dirty="0">
                <a:sym typeface="Symbol" panose="05050102010706020507" pitchFamily="18" charset="2"/>
              </a:rPr>
              <a:t> Hermite</a:t>
            </a:r>
            <a:r>
              <a:rPr lang="zh-CN" altLang="en-US" b="1" dirty="0">
                <a:sym typeface="Symbol" panose="05050102010706020507" pitchFamily="18" charset="2"/>
              </a:rPr>
              <a:t>矩阵和反</a:t>
            </a:r>
            <a:r>
              <a:rPr lang="en-US" altLang="zh-CN" b="1" dirty="0">
                <a:sym typeface="Symbol" panose="05050102010706020507" pitchFamily="18" charset="2"/>
              </a:rPr>
              <a:t>Hermite</a:t>
            </a:r>
            <a:r>
              <a:rPr lang="zh-CN" altLang="en-US" b="1" dirty="0">
                <a:sym typeface="Symbol" panose="05050102010706020507" pitchFamily="18" charset="2"/>
              </a:rPr>
              <a:t>矩阵：</a:t>
            </a:r>
            <a:r>
              <a:rPr lang="en-US" altLang="zh-CN" b="1" dirty="0">
                <a:sym typeface="Symbol" panose="05050102010706020507" pitchFamily="18" charset="2"/>
              </a:rPr>
              <a:t>A</a:t>
            </a:r>
            <a:r>
              <a:rPr lang="en-US" altLang="zh-CN" b="1" baseline="30000" dirty="0"/>
              <a:t>H</a:t>
            </a:r>
            <a:r>
              <a:rPr lang="en-US" altLang="zh-CN" b="1" dirty="0">
                <a:sym typeface="Symbol" panose="05050102010706020507" pitchFamily="18" charset="2"/>
              </a:rPr>
              <a:t>=A，A</a:t>
            </a:r>
            <a:r>
              <a:rPr lang="en-US" altLang="zh-CN" b="1" baseline="30000" dirty="0"/>
              <a:t>H</a:t>
            </a:r>
            <a:r>
              <a:rPr lang="en-US" altLang="zh-CN" b="1" dirty="0">
                <a:sym typeface="Symbol" panose="05050102010706020507" pitchFamily="18" charset="2"/>
              </a:rPr>
              <a:t>= </a:t>
            </a:r>
            <a:r>
              <a:rPr lang="en-US" altLang="zh-CN" b="1" dirty="0">
                <a:cs typeface="Times New Roman" panose="02020603050405020304" pitchFamily="18" charset="0"/>
              </a:rPr>
              <a:t>–A</a:t>
            </a:r>
            <a:endParaRPr lang="en-US" altLang="zh-CN" b="1" dirty="0">
              <a:sym typeface="Symbol" panose="05050102010706020507" pitchFamily="18" charset="2"/>
            </a:endParaRPr>
          </a:p>
          <a:p>
            <a:pPr lvl="1" eaLnBrk="1" hangingPunct="1"/>
            <a:r>
              <a:rPr lang="zh-CN" altLang="en-US" b="1" dirty="0">
                <a:sym typeface="Symbol" panose="05050102010706020507" pitchFamily="18" charset="2"/>
              </a:rPr>
              <a:t> 正交矩阵和酉矩阵：</a:t>
            </a:r>
            <a:r>
              <a:rPr lang="en-US" altLang="zh-CN" b="1" dirty="0">
                <a:sym typeface="Symbol" panose="05050102010706020507" pitchFamily="18" charset="2"/>
              </a:rPr>
              <a:t>A</a:t>
            </a:r>
            <a:r>
              <a:rPr lang="en-US" altLang="zh-CN" b="1" baseline="30000" dirty="0"/>
              <a:t>T</a:t>
            </a:r>
            <a:r>
              <a:rPr lang="en-US" altLang="zh-CN" b="1" dirty="0">
                <a:sym typeface="Symbol" panose="05050102010706020507" pitchFamily="18" charset="2"/>
              </a:rPr>
              <a:t>A=AA</a:t>
            </a:r>
            <a:r>
              <a:rPr lang="en-US" altLang="zh-CN" b="1" baseline="30000" dirty="0"/>
              <a:t>T</a:t>
            </a:r>
            <a:r>
              <a:rPr lang="en-US" altLang="zh-CN" b="1" dirty="0">
                <a:sym typeface="Symbol" panose="05050102010706020507" pitchFamily="18" charset="2"/>
              </a:rPr>
              <a:t>=I，A</a:t>
            </a:r>
            <a:r>
              <a:rPr lang="en-US" altLang="zh-CN" b="1" baseline="30000" dirty="0"/>
              <a:t>H</a:t>
            </a:r>
            <a:r>
              <a:rPr lang="en-US" altLang="zh-CN" b="1" dirty="0">
                <a:sym typeface="Symbol" panose="05050102010706020507" pitchFamily="18" charset="2"/>
              </a:rPr>
              <a:t>A=AA</a:t>
            </a:r>
            <a:r>
              <a:rPr lang="en-US" altLang="zh-CN" b="1" baseline="30000" dirty="0"/>
              <a:t>H</a:t>
            </a:r>
            <a:r>
              <a:rPr lang="en-US" altLang="zh-CN" b="1" dirty="0">
                <a:sym typeface="Symbol" panose="05050102010706020507" pitchFamily="18" charset="2"/>
              </a:rPr>
              <a:t>=I</a:t>
            </a:r>
          </a:p>
          <a:p>
            <a:pPr eaLnBrk="1" hangingPunct="1"/>
            <a:r>
              <a:rPr lang="zh-CN" altLang="en-US" sz="2800" b="1" dirty="0">
                <a:solidFill>
                  <a:srgbClr val="C86400"/>
                </a:solidFill>
                <a:sym typeface="Symbol" panose="05050102010706020507" pitchFamily="18" charset="2"/>
              </a:rPr>
              <a:t>例题</a:t>
            </a:r>
            <a:r>
              <a:rPr lang="en-US" altLang="zh-CN" sz="2800" b="1" dirty="0">
                <a:solidFill>
                  <a:srgbClr val="C86400"/>
                </a:solidFill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solidFill>
                  <a:srgbClr val="003300"/>
                </a:solidFill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rgbClr val="003300"/>
                </a:solidFill>
                <a:sym typeface="Symbol" panose="05050102010706020507" pitchFamily="18" charset="2"/>
              </a:rPr>
              <a:t>（</a:t>
            </a:r>
            <a:r>
              <a:rPr lang="en-US" altLang="zh-CN" sz="2800" i="1" dirty="0">
                <a:solidFill>
                  <a:srgbClr val="003300"/>
                </a:solidFill>
              </a:rPr>
              <a:t>P</a:t>
            </a:r>
            <a:r>
              <a:rPr lang="en-US" altLang="zh-CN" sz="2800" i="1" dirty="0">
                <a:solidFill>
                  <a:srgbClr val="003300"/>
                </a:solidFill>
                <a:cs typeface="Times New Roman" panose="02020603050405020304" pitchFamily="18" charset="0"/>
              </a:rPr>
              <a:t>.78</a:t>
            </a:r>
            <a:r>
              <a:rPr lang="en-US" altLang="zh-CN" sz="2800" i="1" dirty="0">
                <a:solidFill>
                  <a:srgbClr val="003300"/>
                </a:solidFill>
              </a:rPr>
              <a:t>，</a:t>
            </a:r>
            <a:r>
              <a:rPr lang="en-US" altLang="zh-CN" sz="2800" i="1" dirty="0">
                <a:solidFill>
                  <a:srgbClr val="003300"/>
                </a:solidFill>
                <a:cs typeface="Times New Roman" panose="02020603050405020304" pitchFamily="18" charset="0"/>
              </a:rPr>
              <a:t>eg10</a:t>
            </a:r>
            <a:r>
              <a:rPr lang="zh-CN" altLang="en-US" sz="2800" b="1" dirty="0">
                <a:solidFill>
                  <a:srgbClr val="003300"/>
                </a:solidFill>
                <a:sym typeface="Symbol" panose="05050102010706020507" pitchFamily="18" charset="2"/>
              </a:rPr>
              <a:t>）</a:t>
            </a:r>
            <a:r>
              <a:rPr lang="zh-CN" altLang="en-US" sz="2800" b="1" dirty="0">
                <a:sym typeface="Symbol" panose="05050102010706020507" pitchFamily="18" charset="2"/>
              </a:rPr>
              <a:t>设</a:t>
            </a:r>
            <a:r>
              <a:rPr lang="en-US" altLang="zh-CN" sz="2800" b="1" dirty="0">
                <a:sym typeface="Symbol" panose="05050102010706020507" pitchFamily="18" charset="2"/>
              </a:rPr>
              <a:t>A</a:t>
            </a:r>
            <a:r>
              <a:rPr lang="zh-CN" altLang="en-US" sz="2800" b="1" dirty="0">
                <a:sym typeface="Symbol" panose="05050102010706020507" pitchFamily="18" charset="2"/>
              </a:rPr>
              <a:t>为正规矩阵，</a:t>
            </a:r>
            <a:r>
              <a:rPr lang="en-US" altLang="zh-CN" sz="2800" b="1" dirty="0">
                <a:sym typeface="Symbol" panose="05050102010706020507" pitchFamily="18" charset="2"/>
              </a:rPr>
              <a:t>B</a:t>
            </a:r>
            <a:r>
              <a:rPr lang="zh-CN" altLang="en-US" sz="2800" b="1" dirty="0">
                <a:sym typeface="Symbol" panose="05050102010706020507" pitchFamily="18" charset="2"/>
              </a:rPr>
              <a:t>酉相似于</a:t>
            </a:r>
            <a:r>
              <a:rPr lang="en-US" altLang="zh-CN" sz="2800" b="1" dirty="0">
                <a:sym typeface="Symbol" panose="05050102010706020507" pitchFamily="18" charset="2"/>
              </a:rPr>
              <a:t>A，</a:t>
            </a:r>
            <a:r>
              <a:rPr lang="zh-CN" altLang="en-US" sz="2800" b="1" dirty="0">
                <a:sym typeface="Symbol" panose="05050102010706020507" pitchFamily="18" charset="2"/>
              </a:rPr>
              <a:t>证明</a:t>
            </a:r>
            <a:r>
              <a:rPr lang="en-US" altLang="zh-CN" sz="2800" b="1" dirty="0">
                <a:sym typeface="Symbol" panose="05050102010706020507" pitchFamily="18" charset="2"/>
              </a:rPr>
              <a:t>B</a:t>
            </a:r>
            <a:r>
              <a:rPr lang="zh-CN" altLang="en-US" sz="2800" b="1" dirty="0">
                <a:sym typeface="Symbol" panose="05050102010706020507" pitchFamily="18" charset="2"/>
              </a:rPr>
              <a:t>也是正规矩阵。</a:t>
            </a:r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3955215C-412F-B4D1-7CFB-96D296674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325" y="5257800"/>
            <a:ext cx="5257800" cy="476250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Blip>
                <a:blip r:embed="rId2"/>
              </a:buBlip>
            </a:pP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zh-CN" altLang="en-US" sz="2800" b="1">
                <a:solidFill>
                  <a:schemeClr val="bg1"/>
                </a:solidFill>
                <a:sym typeface="Symbol" panose="05050102010706020507" pitchFamily="18" charset="2"/>
              </a:rPr>
              <a:t>正规是酉相似的不变性质</a:t>
            </a:r>
          </a:p>
        </p:txBody>
      </p:sp>
      <p:sp>
        <p:nvSpPr>
          <p:cNvPr id="31750" name="Text Box 6">
            <a:extLst>
              <a:ext uri="{FF2B5EF4-FFF2-40B4-BE49-F238E27FC236}">
                <a16:creationId xmlns:a16="http://schemas.microsoft.com/office/drawing/2014/main" id="{5AD40BFB-5FAF-C488-FF9B-3670B9D88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867400"/>
            <a:ext cx="838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C86400"/>
                </a:solidFill>
              </a:rPr>
              <a:t>例题2、</a:t>
            </a:r>
            <a:r>
              <a:rPr lang="zh-CN" altLang="en-US" sz="2800" b="1" dirty="0">
                <a:sym typeface="Symbol" panose="05050102010706020507" pitchFamily="18" charset="2"/>
              </a:rPr>
              <a:t></a:t>
            </a:r>
            <a:r>
              <a:rPr lang="en-US" altLang="zh-CN" sz="2800" b="1" dirty="0" err="1"/>
              <a:t>A</a:t>
            </a:r>
            <a:r>
              <a:rPr lang="en-US" altLang="zh-CN" sz="2800" b="1" dirty="0" err="1">
                <a:sym typeface="Symbol" panose="05050102010706020507" pitchFamily="18" charset="2"/>
              </a:rPr>
              <a:t></a:t>
            </a:r>
            <a:r>
              <a:rPr lang="en-US" altLang="zh-CN" sz="2800" b="1" dirty="0" err="1"/>
              <a:t>F</a:t>
            </a:r>
            <a:r>
              <a:rPr lang="en-US" altLang="zh-CN" sz="2800" b="1" baseline="30000" dirty="0" err="1"/>
              <a:t>m</a:t>
            </a:r>
            <a:r>
              <a:rPr lang="en-US" altLang="zh-CN" sz="2800" b="1" baseline="30000" dirty="0" err="1">
                <a:sym typeface="Symbol" panose="05050102010706020507" pitchFamily="18" charset="2"/>
              </a:rPr>
              <a:t></a:t>
            </a:r>
            <a:r>
              <a:rPr lang="en-US" altLang="zh-CN" sz="2800" b="1" baseline="30000" dirty="0" err="1"/>
              <a:t>n</a:t>
            </a:r>
            <a:r>
              <a:rPr lang="zh-CN" altLang="en-US" sz="2800" b="1" dirty="0">
                <a:sym typeface="Symbol" panose="05050102010706020507" pitchFamily="18" charset="2"/>
              </a:rPr>
              <a:t>，矩阵</a:t>
            </a:r>
            <a:r>
              <a:rPr lang="en-US" altLang="zh-CN" sz="2800" b="1" dirty="0">
                <a:sym typeface="Symbol" panose="05050102010706020507" pitchFamily="18" charset="2"/>
              </a:rPr>
              <a:t>A</a:t>
            </a:r>
            <a:r>
              <a:rPr lang="en-US" altLang="zh-CN" sz="2800" b="1" baseline="30000" dirty="0"/>
              <a:t>H</a:t>
            </a:r>
            <a:r>
              <a:rPr lang="en-US" altLang="zh-CN" sz="2800" b="1" dirty="0">
                <a:sym typeface="Symbol" panose="05050102010706020507" pitchFamily="18" charset="2"/>
              </a:rPr>
              <a:t>A </a:t>
            </a:r>
            <a:r>
              <a:rPr lang="zh-CN" altLang="en-US" sz="2800" b="1" dirty="0">
                <a:sym typeface="Symbol" panose="05050102010706020507" pitchFamily="18" charset="2"/>
              </a:rPr>
              <a:t>和矩阵</a:t>
            </a:r>
            <a:r>
              <a:rPr lang="en-US" altLang="zh-CN" sz="2800" b="1" dirty="0">
                <a:sym typeface="Symbol" panose="05050102010706020507" pitchFamily="18" charset="2"/>
              </a:rPr>
              <a:t>AA</a:t>
            </a:r>
            <a:r>
              <a:rPr lang="en-US" altLang="zh-CN" sz="2800" b="1" baseline="30000" dirty="0"/>
              <a:t>H</a:t>
            </a:r>
            <a:r>
              <a:rPr lang="zh-CN" altLang="en-US" sz="2800" b="1" dirty="0">
                <a:sym typeface="Symbol" panose="05050102010706020507" pitchFamily="18" charset="2"/>
              </a:rPr>
              <a:t>是正规矩阵。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 bldLvl="2" autoUpdateAnimBg="0"/>
      <p:bldP spid="31749" grpId="0" animBg="1" autoUpdateAnimBg="0"/>
      <p:bldP spid="31750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>
            <a:extLst>
              <a:ext uri="{FF2B5EF4-FFF2-40B4-BE49-F238E27FC236}">
                <a16:creationId xmlns:a16="http://schemas.microsoft.com/office/drawing/2014/main" id="{5D6AF510-664F-828A-4D63-18FE94366B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260350"/>
            <a:ext cx="8226425" cy="50688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b="1">
                <a:solidFill>
                  <a:srgbClr val="9E4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2、正规矩阵的基本特性</a:t>
            </a:r>
          </a:p>
          <a:p>
            <a:pPr eaLnBrk="1" hangingPunct="1"/>
            <a:r>
              <a:rPr lang="zh-CN" altLang="en-US" b="1">
                <a:solidFill>
                  <a:srgbClr val="E07000"/>
                </a:solidFill>
              </a:rPr>
              <a:t>定理3</a:t>
            </a:r>
            <a:r>
              <a:rPr lang="zh-CN" altLang="en-US">
                <a:solidFill>
                  <a:srgbClr val="E07000"/>
                </a:solidFill>
                <a:cs typeface="Times New Roman" panose="02020603050405020304" pitchFamily="18" charset="0"/>
              </a:rPr>
              <a:t>.</a:t>
            </a:r>
            <a:r>
              <a:rPr lang="zh-CN" altLang="en-US" b="1">
                <a:solidFill>
                  <a:srgbClr val="E07000"/>
                </a:solidFill>
                <a:cs typeface="Times New Roman" panose="02020603050405020304" pitchFamily="18" charset="0"/>
              </a:rPr>
              <a:t>10</a:t>
            </a:r>
            <a:r>
              <a:rPr lang="zh-CN" altLang="en-US">
                <a:solidFill>
                  <a:srgbClr val="00660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b="1">
                <a:solidFill>
                  <a:srgbClr val="003300"/>
                </a:solidFill>
              </a:rPr>
              <a:t>（</a:t>
            </a:r>
            <a:r>
              <a:rPr lang="en-US" altLang="zh-CN">
                <a:solidFill>
                  <a:srgbClr val="003300"/>
                </a:solidFill>
              </a:rPr>
              <a:t>P</a:t>
            </a:r>
            <a:r>
              <a:rPr lang="en-US" altLang="zh-CN">
                <a:solidFill>
                  <a:srgbClr val="003300"/>
                </a:solidFill>
                <a:cs typeface="Times New Roman" panose="02020603050405020304" pitchFamily="18" charset="0"/>
              </a:rPr>
              <a:t>.78</a:t>
            </a:r>
            <a:r>
              <a:rPr lang="zh-CN" altLang="en-US" b="1">
                <a:solidFill>
                  <a:srgbClr val="003300"/>
                </a:solidFill>
              </a:rPr>
              <a:t>）</a:t>
            </a:r>
            <a:r>
              <a:rPr lang="zh-CN" altLang="en-US">
                <a:solidFill>
                  <a:srgbClr val="006600"/>
                </a:solidFill>
                <a:cs typeface="Times New Roman" panose="02020603050405020304" pitchFamily="18" charset="0"/>
              </a:rPr>
              <a:t> </a:t>
            </a:r>
            <a:endParaRPr lang="zh-CN" altLang="en-US">
              <a:solidFill>
                <a:srgbClr val="0033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b="1">
                <a:solidFill>
                  <a:srgbClr val="003300"/>
                </a:solidFill>
              </a:rPr>
              <a:t>         A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</a:t>
            </a:r>
            <a:r>
              <a:rPr lang="en-US" altLang="zh-CN" b="1">
                <a:solidFill>
                  <a:srgbClr val="003300"/>
                </a:solidFill>
              </a:rPr>
              <a:t>C</a:t>
            </a:r>
            <a:r>
              <a:rPr lang="en-US" altLang="zh-CN" b="1" baseline="30000">
                <a:solidFill>
                  <a:srgbClr val="003300"/>
                </a:solidFill>
              </a:rPr>
              <a:t>n</a:t>
            </a:r>
            <a:r>
              <a:rPr lang="en-US" altLang="zh-CN" b="1" baseline="30000">
                <a:solidFill>
                  <a:srgbClr val="003300"/>
                </a:solidFill>
                <a:sym typeface="Symbol" panose="05050102010706020507" pitchFamily="18" charset="2"/>
              </a:rPr>
              <a:t></a:t>
            </a:r>
            <a:r>
              <a:rPr lang="en-US" altLang="zh-CN" b="1" baseline="30000">
                <a:solidFill>
                  <a:srgbClr val="003300"/>
                </a:solidFill>
              </a:rPr>
              <a:t>n</a:t>
            </a:r>
            <a:r>
              <a:rPr lang="zh-CN" altLang="en-US" b="1">
                <a:solidFill>
                  <a:srgbClr val="003300"/>
                </a:solidFill>
              </a:rPr>
              <a:t>正规</a:t>
            </a:r>
            <a:r>
              <a:rPr lang="zh-CN" altLang="en-US">
                <a:solidFill>
                  <a:srgbClr val="003300"/>
                </a:solidFill>
              </a:rPr>
              <a:t> </a:t>
            </a:r>
            <a:r>
              <a:rPr lang="zh-CN" altLang="en-US" b="1">
                <a:solidFill>
                  <a:srgbClr val="003300"/>
                </a:solidFill>
                <a:sym typeface="Symbol" panose="05050102010706020507" pitchFamily="18" charset="2"/>
              </a:rPr>
              <a:t> 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A</a:t>
            </a:r>
            <a:r>
              <a:rPr lang="zh-CN" altLang="en-US" b="1">
                <a:solidFill>
                  <a:srgbClr val="0033CC"/>
                </a:solidFill>
                <a:sym typeface="Symbol" panose="05050102010706020507" pitchFamily="18" charset="2"/>
              </a:rPr>
              <a:t>酉相似于</a:t>
            </a:r>
            <a:r>
              <a:rPr lang="zh-CN" altLang="en-US" b="1">
                <a:solidFill>
                  <a:srgbClr val="003300"/>
                </a:solidFill>
                <a:sym typeface="Symbol" panose="05050102010706020507" pitchFamily="18" charset="2"/>
              </a:rPr>
              <a:t>对角形。</a:t>
            </a:r>
          </a:p>
          <a:p>
            <a:pPr lvl="1" eaLnBrk="1" hangingPunct="1">
              <a:spcBef>
                <a:spcPct val="35000"/>
              </a:spcBef>
            </a:pPr>
            <a:r>
              <a:rPr lang="zh-CN" altLang="en-US" b="1">
                <a:solidFill>
                  <a:srgbClr val="E07000"/>
                </a:solidFill>
                <a:sym typeface="Symbol" panose="05050102010706020507" pitchFamily="18" charset="2"/>
              </a:rPr>
              <a:t> 推论</a:t>
            </a:r>
            <a:r>
              <a:rPr lang="zh-CN" altLang="en-US" b="1">
                <a:solidFill>
                  <a:srgbClr val="003300"/>
                </a:solidFill>
                <a:sym typeface="Symbol" panose="05050102010706020507" pitchFamily="18" charset="2"/>
              </a:rPr>
              <a:t>：</a:t>
            </a:r>
            <a:r>
              <a:rPr lang="en-US" altLang="zh-CN" b="1">
                <a:solidFill>
                  <a:srgbClr val="003300"/>
                </a:solidFill>
              </a:rPr>
              <a:t>A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</a:t>
            </a:r>
            <a:r>
              <a:rPr lang="en-US" altLang="zh-CN" b="1">
                <a:solidFill>
                  <a:srgbClr val="003300"/>
                </a:solidFill>
              </a:rPr>
              <a:t>C</a:t>
            </a:r>
            <a:r>
              <a:rPr lang="en-US" altLang="zh-CN" b="1" baseline="30000">
                <a:solidFill>
                  <a:srgbClr val="003300"/>
                </a:solidFill>
              </a:rPr>
              <a:t>n</a:t>
            </a:r>
            <a:r>
              <a:rPr lang="en-US" altLang="zh-CN" b="1" baseline="30000">
                <a:solidFill>
                  <a:srgbClr val="003300"/>
                </a:solidFill>
                <a:sym typeface="Symbol" panose="05050102010706020507" pitchFamily="18" charset="2"/>
              </a:rPr>
              <a:t></a:t>
            </a:r>
            <a:r>
              <a:rPr lang="en-US" altLang="zh-CN" b="1" baseline="30000">
                <a:solidFill>
                  <a:srgbClr val="003300"/>
                </a:solidFill>
              </a:rPr>
              <a:t>n</a:t>
            </a:r>
            <a:r>
              <a:rPr lang="zh-CN" altLang="en-US" b="1">
                <a:solidFill>
                  <a:srgbClr val="003300"/>
                </a:solidFill>
                <a:sym typeface="Symbol" panose="05050102010706020507" pitchFamily="18" charset="2"/>
              </a:rPr>
              <a:t>是正规阵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 </a:t>
            </a:r>
            <a:r>
              <a:rPr lang="en-US" altLang="zh-CN" b="1">
                <a:solidFill>
                  <a:srgbClr val="003300"/>
                </a:solidFill>
              </a:rPr>
              <a:t>A</a:t>
            </a:r>
            <a:r>
              <a:rPr lang="zh-CN" altLang="en-US" b="1">
                <a:solidFill>
                  <a:srgbClr val="003300"/>
                </a:solidFill>
              </a:rPr>
              <a:t>有</a:t>
            </a:r>
            <a:r>
              <a:rPr lang="en-US" altLang="zh-CN" b="1" i="1">
                <a:solidFill>
                  <a:srgbClr val="003300"/>
                </a:solidFill>
              </a:rPr>
              <a:t>n</a:t>
            </a:r>
            <a:r>
              <a:rPr lang="zh-CN" altLang="en-US" b="1">
                <a:solidFill>
                  <a:srgbClr val="003300"/>
                </a:solidFill>
              </a:rPr>
              <a:t>个标准正交的特征向量构成空间</a:t>
            </a:r>
            <a:r>
              <a:rPr lang="en-US" altLang="zh-CN" b="1">
                <a:solidFill>
                  <a:srgbClr val="003300"/>
                </a:solidFill>
              </a:rPr>
              <a:t>C</a:t>
            </a:r>
            <a:r>
              <a:rPr lang="en-US" altLang="zh-CN" b="1" baseline="30000">
                <a:solidFill>
                  <a:srgbClr val="003300"/>
                </a:solidFill>
              </a:rPr>
              <a:t>n </a:t>
            </a:r>
            <a:r>
              <a:rPr lang="zh-CN" altLang="en-US" b="1">
                <a:solidFill>
                  <a:srgbClr val="003300"/>
                </a:solidFill>
              </a:rPr>
              <a:t>的标准正交基。</a:t>
            </a:r>
          </a:p>
          <a:p>
            <a:pPr eaLnBrk="1" hangingPunct="1"/>
            <a:r>
              <a:rPr lang="zh-CN" altLang="en-US" b="1">
                <a:solidFill>
                  <a:srgbClr val="E07000"/>
                </a:solidFill>
              </a:rPr>
              <a:t>定理3</a:t>
            </a:r>
            <a:r>
              <a:rPr lang="zh-CN" altLang="en-US" i="1">
                <a:solidFill>
                  <a:srgbClr val="E07000"/>
                </a:solidFill>
                <a:cs typeface="Times New Roman" panose="02020603050405020304" pitchFamily="18" charset="0"/>
              </a:rPr>
              <a:t>.</a:t>
            </a:r>
            <a:r>
              <a:rPr lang="zh-CN" altLang="en-US" b="1">
                <a:solidFill>
                  <a:srgbClr val="E07000"/>
                </a:solidFill>
              </a:rPr>
              <a:t>11</a:t>
            </a:r>
            <a:r>
              <a:rPr lang="zh-CN" altLang="en-US" b="1">
                <a:solidFill>
                  <a:srgbClr val="003300"/>
                </a:solidFill>
              </a:rPr>
              <a:t>（</a:t>
            </a:r>
            <a:r>
              <a:rPr lang="en-US" altLang="zh-CN">
                <a:solidFill>
                  <a:srgbClr val="003300"/>
                </a:solidFill>
              </a:rPr>
              <a:t>P</a:t>
            </a:r>
            <a:r>
              <a:rPr lang="en-US" altLang="zh-CN">
                <a:solidFill>
                  <a:srgbClr val="003300"/>
                </a:solidFill>
                <a:cs typeface="Times New Roman" panose="02020603050405020304" pitchFamily="18" charset="0"/>
              </a:rPr>
              <a:t>.80</a:t>
            </a:r>
            <a:r>
              <a:rPr lang="zh-CN" altLang="en-US" b="1">
                <a:solidFill>
                  <a:srgbClr val="003300"/>
                </a:solidFill>
              </a:rPr>
              <a:t>）（正规矩阵的谱分解）</a:t>
            </a:r>
          </a:p>
          <a:p>
            <a:pPr eaLnBrk="1" hangingPunct="1">
              <a:buFontTx/>
              <a:buNone/>
            </a:pPr>
            <a:r>
              <a:rPr lang="en-US" altLang="zh-CN" b="1">
                <a:solidFill>
                  <a:srgbClr val="003300"/>
                </a:solidFill>
              </a:rPr>
              <a:t>         A</a:t>
            </a:r>
            <a:r>
              <a:rPr lang="zh-CN" altLang="en-US" b="1">
                <a:solidFill>
                  <a:srgbClr val="003300"/>
                </a:solidFill>
                <a:sym typeface="Symbol" panose="05050102010706020507" pitchFamily="18" charset="2"/>
              </a:rPr>
              <a:t>正规  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A</a:t>
            </a:r>
            <a:r>
              <a:rPr lang="zh-CN" altLang="en-US" b="1">
                <a:solidFill>
                  <a:srgbClr val="003300"/>
                </a:solidFill>
                <a:sym typeface="Symbol" panose="05050102010706020507" pitchFamily="18" charset="2"/>
              </a:rPr>
              <a:t>有如下谱分解：</a:t>
            </a:r>
          </a:p>
          <a:p>
            <a:pPr eaLnBrk="1" hangingPunct="1">
              <a:buFontTx/>
              <a:buNone/>
            </a:pPr>
            <a:r>
              <a:rPr lang="zh-CN" altLang="en-US" b="1">
                <a:solidFill>
                  <a:srgbClr val="003300"/>
                </a:solidFill>
                <a:sym typeface="Symbol" panose="05050102010706020507" pitchFamily="18" charset="2"/>
              </a:rPr>
              <a:t> </a:t>
            </a:r>
          </a:p>
        </p:txBody>
      </p:sp>
      <p:graphicFrame>
        <p:nvGraphicFramePr>
          <p:cNvPr id="32772" name="Object 4">
            <a:extLst>
              <a:ext uri="{FF2B5EF4-FFF2-40B4-BE49-F238E27FC236}">
                <a16:creationId xmlns:a16="http://schemas.microsoft.com/office/drawing/2014/main" id="{1E769C9D-F43C-E7D1-68C3-2951BBACFF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4149725"/>
          <a:ext cx="1984375" cy="122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98400" imgH="431640" progId="Equation.DSMT4">
                  <p:embed/>
                </p:oleObj>
              </mc:Choice>
              <mc:Fallback>
                <p:oleObj name="Equation" r:id="rId2" imgW="69840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149725"/>
                        <a:ext cx="1984375" cy="1227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5">
            <a:extLst>
              <a:ext uri="{FF2B5EF4-FFF2-40B4-BE49-F238E27FC236}">
                <a16:creationId xmlns:a16="http://schemas.microsoft.com/office/drawing/2014/main" id="{EBE3E98E-DD8F-7707-C798-0FF64B77DA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91175" y="5383213"/>
          <a:ext cx="1573213" cy="118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71320" imgH="431640" progId="Equation.DSMT4">
                  <p:embed/>
                </p:oleObj>
              </mc:Choice>
              <mc:Fallback>
                <p:oleObj name="Equation" r:id="rId4" imgW="571320" imgH="431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175" y="5383213"/>
                        <a:ext cx="1573213" cy="1189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6">
            <a:extLst>
              <a:ext uri="{FF2B5EF4-FFF2-40B4-BE49-F238E27FC236}">
                <a16:creationId xmlns:a16="http://schemas.microsoft.com/office/drawing/2014/main" id="{C46D28B1-38B0-4654-7BC0-5B3B5E6C89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64200" y="4143375"/>
          <a:ext cx="3011488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54080" imgH="253800" progId="Equation.DSMT4">
                  <p:embed/>
                </p:oleObj>
              </mc:Choice>
              <mc:Fallback>
                <p:oleObj name="Equation" r:id="rId6" imgW="1054080" imgH="253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200" y="4143375"/>
                        <a:ext cx="3011488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7">
            <a:extLst>
              <a:ext uri="{FF2B5EF4-FFF2-40B4-BE49-F238E27FC236}">
                <a16:creationId xmlns:a16="http://schemas.microsoft.com/office/drawing/2014/main" id="{F6C3C0B8-B41E-6BEA-A3FB-1F277AD459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6413" y="4875213"/>
          <a:ext cx="2147887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01440" imgH="241200" progId="Equation.DSMT4">
                  <p:embed/>
                </p:oleObj>
              </mc:Choice>
              <mc:Fallback>
                <p:oleObj name="Equation" r:id="rId8" imgW="901440" imgH="241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6413" y="4875213"/>
                        <a:ext cx="2147887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6" name="AutoShape 8">
            <a:extLst>
              <a:ext uri="{FF2B5EF4-FFF2-40B4-BE49-F238E27FC236}">
                <a16:creationId xmlns:a16="http://schemas.microsoft.com/office/drawing/2014/main" id="{9431C5B3-33BE-A7D3-C822-C5EDB32B9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352800"/>
            <a:ext cx="1752600" cy="609600"/>
          </a:xfrm>
          <a:prstGeom prst="wedgeEllipseCallout">
            <a:avLst>
              <a:gd name="adj1" fmla="val -30074"/>
              <a:gd name="adj2" fmla="val 7969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chemeClr val="hlink"/>
                </a:solidFill>
              </a:rPr>
              <a:t>Hermite</a:t>
            </a:r>
            <a:r>
              <a:rPr lang="zh-CN" altLang="en-US" sz="2000">
                <a:solidFill>
                  <a:schemeClr val="hlink"/>
                </a:solidFill>
              </a:rPr>
              <a:t>性</a:t>
            </a:r>
          </a:p>
        </p:txBody>
      </p:sp>
      <p:graphicFrame>
        <p:nvGraphicFramePr>
          <p:cNvPr id="31748" name="Object 4">
            <a:extLst>
              <a:ext uri="{FF2B5EF4-FFF2-40B4-BE49-F238E27FC236}">
                <a16:creationId xmlns:a16="http://schemas.microsoft.com/office/drawing/2014/main" id="{97714EC8-2913-363F-5B0C-7CFD70F8E2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5373688"/>
          <a:ext cx="2108200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61760" imgH="241200" progId="Equation.DSMT4">
                  <p:embed/>
                </p:oleObj>
              </mc:Choice>
              <mc:Fallback>
                <p:oleObj name="Equation" r:id="rId10" imgW="76176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373688"/>
                        <a:ext cx="2108200" cy="70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uiExpand="1" build="p" bldLvl="2" autoUpdateAnimBg="0"/>
      <p:bldP spid="32776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>
            <a:extLst>
              <a:ext uri="{FF2B5EF4-FFF2-40B4-BE49-F238E27FC236}">
                <a16:creationId xmlns:a16="http://schemas.microsoft.com/office/drawing/2014/main" id="{CDDA1435-A695-A528-F295-044676D755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260350"/>
            <a:ext cx="8431212" cy="4968875"/>
          </a:xfrm>
        </p:spPr>
        <p:txBody>
          <a:bodyPr/>
          <a:lstStyle/>
          <a:p>
            <a:pPr marL="609600" indent="-609600" eaLnBrk="1" hangingPunct="1">
              <a:lnSpc>
                <a:spcPct val="105000"/>
              </a:lnSpc>
              <a:buFontTx/>
              <a:buNone/>
            </a:pPr>
            <a:r>
              <a:rPr lang="zh-CN" altLang="en-US" sz="36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3、正规性质的应用举例</a:t>
            </a:r>
          </a:p>
          <a:p>
            <a:pPr marL="609600" indent="-609600" eaLnBrk="1" hangingPunct="1">
              <a:lnSpc>
                <a:spcPct val="105000"/>
              </a:lnSpc>
            </a:pPr>
            <a:r>
              <a:rPr lang="zh-CN" altLang="en-US" b="1" dirty="0">
                <a:solidFill>
                  <a:srgbClr val="E07000"/>
                </a:solidFill>
              </a:rPr>
              <a:t>利用正规阵酉相似于对角阵，可方便地证明一些相关命题。</a:t>
            </a:r>
          </a:p>
          <a:p>
            <a:pPr marL="609600" indent="-609600" eaLnBrk="1" hangingPunct="1">
              <a:lnSpc>
                <a:spcPct val="105000"/>
              </a:lnSpc>
              <a:buFontTx/>
              <a:buNone/>
            </a:pPr>
            <a:r>
              <a:rPr lang="zh-CN" altLang="en-US" b="1" dirty="0">
                <a:solidFill>
                  <a:srgbClr val="E07000"/>
                </a:solidFill>
              </a:rPr>
              <a:t>例题1</a:t>
            </a:r>
            <a:r>
              <a:rPr lang="en-US" altLang="zh-CN" b="1" dirty="0">
                <a:solidFill>
                  <a:srgbClr val="003300"/>
                </a:solidFill>
              </a:rPr>
              <a:t>(P</a:t>
            </a:r>
            <a:r>
              <a:rPr lang="en-US" altLang="zh-CN" b="1" dirty="0">
                <a:solidFill>
                  <a:srgbClr val="003300"/>
                </a:solidFill>
                <a:cs typeface="Times New Roman" panose="02020603050405020304" pitchFamily="18" charset="0"/>
              </a:rPr>
              <a:t>.79</a:t>
            </a:r>
            <a:r>
              <a:rPr lang="en-US" altLang="zh-CN" b="1" dirty="0">
                <a:solidFill>
                  <a:srgbClr val="003300"/>
                </a:solidFill>
              </a:rPr>
              <a:t>，eg11) Hermite</a:t>
            </a:r>
            <a:r>
              <a:rPr lang="zh-CN" altLang="en-US" b="1" dirty="0">
                <a:solidFill>
                  <a:srgbClr val="003300"/>
                </a:solidFill>
              </a:rPr>
              <a:t>阵的特征值为实数</a:t>
            </a:r>
            <a:r>
              <a:rPr lang="en-US" altLang="zh-CN" b="1" dirty="0">
                <a:solidFill>
                  <a:srgbClr val="003300"/>
                </a:solidFill>
              </a:rPr>
              <a:t>;</a:t>
            </a:r>
          </a:p>
          <a:p>
            <a:pPr marL="609600" indent="-609600" eaLnBrk="1" hangingPunct="1">
              <a:lnSpc>
                <a:spcPct val="105000"/>
              </a:lnSpc>
              <a:buFontTx/>
              <a:buNone/>
            </a:pPr>
            <a:r>
              <a:rPr lang="zh-CN" altLang="en-US" b="1" dirty="0">
                <a:solidFill>
                  <a:srgbClr val="E07000"/>
                </a:solidFill>
              </a:rPr>
              <a:t>例题2</a:t>
            </a:r>
            <a:r>
              <a:rPr lang="en-US" altLang="zh-CN" b="1" dirty="0">
                <a:solidFill>
                  <a:srgbClr val="003300"/>
                </a:solidFill>
              </a:rPr>
              <a:t>(P</a:t>
            </a:r>
            <a:r>
              <a:rPr lang="en-US" altLang="zh-CN" b="1" dirty="0">
                <a:solidFill>
                  <a:srgbClr val="003300"/>
                </a:solidFill>
                <a:cs typeface="Times New Roman" panose="02020603050405020304" pitchFamily="18" charset="0"/>
              </a:rPr>
              <a:t>.79</a:t>
            </a:r>
            <a:r>
              <a:rPr lang="en-US" altLang="zh-CN" b="1" dirty="0">
                <a:solidFill>
                  <a:srgbClr val="003300"/>
                </a:solidFill>
              </a:rPr>
              <a:t>，eg12) </a:t>
            </a:r>
            <a:r>
              <a:rPr lang="zh-CN" altLang="en-US" b="1" dirty="0">
                <a:solidFill>
                  <a:srgbClr val="003300"/>
                </a:solidFill>
              </a:rPr>
              <a:t>酉矩阵的特征值的模为</a:t>
            </a:r>
            <a:r>
              <a:rPr lang="en-US" altLang="zh-CN" b="1" dirty="0">
                <a:solidFill>
                  <a:srgbClr val="003300"/>
                </a:solidFill>
              </a:rPr>
              <a:t>1;</a:t>
            </a:r>
            <a:endParaRPr lang="zh-CN" altLang="en-US" b="1" dirty="0">
              <a:solidFill>
                <a:srgbClr val="003300"/>
              </a:solidFill>
            </a:endParaRPr>
          </a:p>
          <a:p>
            <a:pPr marL="609600" indent="-609600" eaLnBrk="1" hangingPunct="1">
              <a:lnSpc>
                <a:spcPct val="105000"/>
              </a:lnSpc>
              <a:buFontTx/>
              <a:buNone/>
            </a:pPr>
            <a:r>
              <a:rPr lang="zh-CN" altLang="en-US" b="1" dirty="0">
                <a:solidFill>
                  <a:srgbClr val="E07000"/>
                </a:solidFill>
              </a:rPr>
              <a:t>例题3</a:t>
            </a:r>
            <a:r>
              <a:rPr lang="zh-CN" altLang="en-US" b="1" dirty="0">
                <a:solidFill>
                  <a:srgbClr val="003300"/>
                </a:solidFill>
              </a:rPr>
              <a:t> 设</a:t>
            </a:r>
            <a:r>
              <a:rPr lang="en-US" altLang="zh-CN" b="1" dirty="0" err="1">
                <a:solidFill>
                  <a:srgbClr val="003300"/>
                </a:solidFill>
              </a:rPr>
              <a:t>A</a:t>
            </a:r>
            <a:r>
              <a:rPr lang="en-US" altLang="zh-CN" b="1" dirty="0" err="1">
                <a:solidFill>
                  <a:srgbClr val="003300"/>
                </a:solidFill>
                <a:sym typeface="Symbol" panose="05050102010706020507" pitchFamily="18" charset="2"/>
              </a:rPr>
              <a:t></a:t>
            </a:r>
            <a:r>
              <a:rPr lang="en-US" altLang="zh-CN" b="1" dirty="0" err="1">
                <a:solidFill>
                  <a:srgbClr val="003300"/>
                </a:solidFill>
              </a:rPr>
              <a:t>R</a:t>
            </a:r>
            <a:r>
              <a:rPr lang="en-US" altLang="zh-CN" b="1" baseline="30000" dirty="0" err="1">
                <a:solidFill>
                  <a:srgbClr val="003300"/>
                </a:solidFill>
              </a:rPr>
              <a:t>n</a:t>
            </a:r>
            <a:r>
              <a:rPr lang="en-US" altLang="zh-CN" b="1" baseline="30000" dirty="0" err="1">
                <a:solidFill>
                  <a:srgbClr val="003300"/>
                </a:solidFill>
                <a:sym typeface="Symbol" panose="05050102010706020507" pitchFamily="18" charset="2"/>
              </a:rPr>
              <a:t></a:t>
            </a:r>
            <a:r>
              <a:rPr lang="en-US" altLang="zh-CN" b="1" baseline="30000" dirty="0" err="1">
                <a:solidFill>
                  <a:srgbClr val="003300"/>
                </a:solidFill>
              </a:rPr>
              <a:t>n</a:t>
            </a:r>
            <a:r>
              <a:rPr lang="zh-CN" altLang="en-US" b="1" dirty="0">
                <a:solidFill>
                  <a:srgbClr val="003300"/>
                </a:solidFill>
              </a:rPr>
              <a:t>，</a:t>
            </a:r>
            <a:r>
              <a:rPr lang="en-US" altLang="zh-CN" b="1" dirty="0">
                <a:solidFill>
                  <a:srgbClr val="003300"/>
                </a:solidFill>
              </a:rPr>
              <a:t>A</a:t>
            </a:r>
            <a:r>
              <a:rPr lang="en-US" altLang="zh-CN" b="1" baseline="30000" dirty="0">
                <a:solidFill>
                  <a:srgbClr val="003300"/>
                </a:solidFill>
              </a:rPr>
              <a:t>T </a:t>
            </a:r>
            <a:r>
              <a:rPr lang="en-US" altLang="zh-CN" b="1" dirty="0">
                <a:solidFill>
                  <a:srgbClr val="003300"/>
                </a:solidFill>
              </a:rPr>
              <a:t>= </a:t>
            </a:r>
            <a:r>
              <a:rPr lang="en-US" altLang="zh-CN" b="1" dirty="0">
                <a:solidFill>
                  <a:srgbClr val="003300"/>
                </a:solidFill>
                <a:cs typeface="Times New Roman" panose="02020603050405020304" pitchFamily="18" charset="0"/>
              </a:rPr>
              <a:t>–</a:t>
            </a:r>
            <a:r>
              <a:rPr lang="en-US" altLang="zh-CN" b="1" dirty="0">
                <a:solidFill>
                  <a:srgbClr val="003300"/>
                </a:solidFill>
              </a:rPr>
              <a:t>A，</a:t>
            </a:r>
            <a:r>
              <a:rPr lang="zh-CN" altLang="en-US" b="1" dirty="0">
                <a:solidFill>
                  <a:srgbClr val="003300"/>
                </a:solidFill>
              </a:rPr>
              <a:t>证明</a:t>
            </a:r>
          </a:p>
          <a:p>
            <a:pPr marL="990600" lvl="1" indent="-533400" eaLnBrk="1" hangingPunct="1">
              <a:lnSpc>
                <a:spcPct val="105000"/>
              </a:lnSpc>
              <a:buClr>
                <a:srgbClr val="E07000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solidFill>
                  <a:srgbClr val="003300"/>
                </a:solidFill>
              </a:rPr>
              <a:t>A</a:t>
            </a:r>
            <a:r>
              <a:rPr lang="zh-CN" altLang="en-US" sz="3200" b="1" dirty="0">
                <a:solidFill>
                  <a:srgbClr val="003300"/>
                </a:solidFill>
              </a:rPr>
              <a:t>的特征值是零和纯虚数。</a:t>
            </a:r>
          </a:p>
          <a:p>
            <a:pPr marL="990600" lvl="1" indent="-533400" eaLnBrk="1" hangingPunct="1">
              <a:lnSpc>
                <a:spcPct val="105000"/>
              </a:lnSpc>
              <a:buClr>
                <a:srgbClr val="E07000"/>
              </a:buClr>
              <a:buFont typeface="Wingdings" panose="05000000000000000000" pitchFamily="2" charset="2"/>
              <a:buAutoNum type="arabicPeriod"/>
            </a:pPr>
            <a:r>
              <a:rPr lang="zh-CN" altLang="en-US" sz="3200" b="1" dirty="0">
                <a:solidFill>
                  <a:srgbClr val="003300"/>
                </a:solidFill>
              </a:rPr>
              <a:t>矩阵</a:t>
            </a:r>
            <a:r>
              <a:rPr lang="en-US" altLang="zh-CN" sz="3200" b="1" dirty="0">
                <a:solidFill>
                  <a:srgbClr val="003300"/>
                </a:solidFill>
              </a:rPr>
              <a:t>A</a:t>
            </a:r>
            <a:r>
              <a:rPr lang="zh-CN" altLang="en-US" sz="3200" b="1" dirty="0">
                <a:solidFill>
                  <a:srgbClr val="003300"/>
                </a:solidFill>
              </a:rPr>
              <a:t>的秩是偶数。</a:t>
            </a:r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1A503D9B-65AD-444F-0E6F-980C2E822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5084763"/>
            <a:ext cx="63039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3300"/>
                </a:solidFill>
              </a:rPr>
              <a:t>实系数多项式的复数根成对出现。</a:t>
            </a:r>
          </a:p>
        </p:txBody>
      </p:sp>
      <p:graphicFrame>
        <p:nvGraphicFramePr>
          <p:cNvPr id="55296" name="Object 0">
            <a:extLst>
              <a:ext uri="{FF2B5EF4-FFF2-40B4-BE49-F238E27FC236}">
                <a16:creationId xmlns:a16="http://schemas.microsoft.com/office/drawing/2014/main" id="{F999BDEF-E813-7AA5-C244-C7AC214889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5661025"/>
          <a:ext cx="7650162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82880" imgH="291960" progId="Equation.DSMT4">
                  <p:embed/>
                </p:oleObj>
              </mc:Choice>
              <mc:Fallback>
                <p:oleObj name="Equation" r:id="rId2" imgW="2882880" imgH="29196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661025"/>
                        <a:ext cx="7650162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5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5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uiExpand="1" build="p" bldLvl="2" autoUpdateAnimBg="0"/>
      <p:bldP spid="174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76115BE2-A3A0-BCAB-AEA4-B50C408DD8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115888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§3.1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常见的矩阵标准形与分解</a:t>
            </a:r>
            <a:endParaRPr lang="en-US" altLang="zh-CN" sz="36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DCEF7A9B-0443-34FA-11DB-A5AE04D1E6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052513"/>
            <a:ext cx="3317875" cy="2520950"/>
          </a:xfrm>
        </p:spPr>
        <p:txBody>
          <a:bodyPr/>
          <a:lstStyle/>
          <a:p>
            <a:pPr eaLnBrk="1" hangingPunct="1"/>
            <a:r>
              <a:rPr lang="zh-CN" altLang="en-US" b="1">
                <a:solidFill>
                  <a:srgbClr val="003300"/>
                </a:solidFill>
              </a:rPr>
              <a:t>常见的标准形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b="1">
                <a:solidFill>
                  <a:srgbClr val="003300"/>
                </a:solidFill>
              </a:rPr>
              <a:t> 等价标准形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b="1">
                <a:solidFill>
                  <a:srgbClr val="003300"/>
                </a:solidFill>
              </a:rPr>
              <a:t> 相似标准形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b="1">
                <a:solidFill>
                  <a:srgbClr val="003300"/>
                </a:solidFill>
              </a:rPr>
              <a:t> 合同标准形</a:t>
            </a:r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E0308805-5E0B-76F8-6265-BA2D1425D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716338"/>
            <a:ext cx="5472113" cy="250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3200" b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3200" b="1">
                <a:solidFill>
                  <a:srgbClr val="003300"/>
                </a:solidFill>
              </a:rPr>
              <a:t>本节分解：</a:t>
            </a:r>
          </a:p>
          <a:p>
            <a:pPr lvl="1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zh-CN" altLang="en-US" sz="2800" b="1">
                <a:solidFill>
                  <a:srgbClr val="003300"/>
                </a:solidFill>
              </a:rPr>
              <a:t> 三角分解</a:t>
            </a:r>
          </a:p>
          <a:p>
            <a:pPr lvl="1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zh-CN" altLang="en-US" sz="2800" b="1">
                <a:solidFill>
                  <a:srgbClr val="003300"/>
                </a:solidFill>
              </a:rPr>
              <a:t> 满秩分解</a:t>
            </a:r>
          </a:p>
          <a:p>
            <a:pPr lvl="1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zh-CN" altLang="en-US" sz="2800" b="1">
                <a:solidFill>
                  <a:srgbClr val="003300"/>
                </a:solidFill>
              </a:rPr>
              <a:t> 可对角化矩阵的谱分解</a:t>
            </a:r>
          </a:p>
        </p:txBody>
      </p:sp>
      <p:graphicFrame>
        <p:nvGraphicFramePr>
          <p:cNvPr id="22533" name="Object 5">
            <a:extLst>
              <a:ext uri="{FF2B5EF4-FFF2-40B4-BE49-F238E27FC236}">
                <a16:creationId xmlns:a16="http://schemas.microsoft.com/office/drawing/2014/main" id="{AEE61E92-5D5C-7A09-6EC3-666CC5AFAD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0925440"/>
              </p:ext>
            </p:extLst>
          </p:nvPr>
        </p:nvGraphicFramePr>
        <p:xfrm>
          <a:off x="4572000" y="1144915"/>
          <a:ext cx="3917950" cy="225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98320" imgH="977760" progId="Equation.DSMT4">
                  <p:embed/>
                </p:oleObj>
              </mc:Choice>
              <mc:Fallback>
                <p:oleObj name="Equation" r:id="rId4" imgW="1498320" imgH="9777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144915"/>
                        <a:ext cx="3917950" cy="225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AutoShape 8">
            <a:extLst>
              <a:ext uri="{FF2B5EF4-FFF2-40B4-BE49-F238E27FC236}">
                <a16:creationId xmlns:a16="http://schemas.microsoft.com/office/drawing/2014/main" id="{134F5D7A-492B-B6BC-6581-D4E4C4494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0272" y="2468781"/>
            <a:ext cx="1371600" cy="609600"/>
          </a:xfrm>
          <a:prstGeom prst="wedgeEllipseCallout">
            <a:avLst>
              <a:gd name="adj1" fmla="val -63773"/>
              <a:gd name="adj2" fmla="val 41148"/>
            </a:avLst>
          </a:prstGeom>
          <a:solidFill>
            <a:srgbClr val="0066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dirty="0">
                <a:solidFill>
                  <a:schemeClr val="bg1"/>
                </a:solidFill>
              </a:rPr>
              <a:t>A</a:t>
            </a:r>
            <a:r>
              <a:rPr lang="en-US" altLang="zh-CN" b="1" baseline="30000" dirty="0">
                <a:solidFill>
                  <a:schemeClr val="bg1"/>
                </a:solidFill>
              </a:rPr>
              <a:t>T</a:t>
            </a:r>
            <a:r>
              <a:rPr lang="en-US" altLang="zh-CN" b="1" dirty="0">
                <a:solidFill>
                  <a:schemeClr val="bg1"/>
                </a:solidFill>
              </a:rPr>
              <a:t>=A</a:t>
            </a:r>
          </a:p>
        </p:txBody>
      </p:sp>
      <p:sp>
        <p:nvSpPr>
          <p:cNvPr id="22540" name="AutoShape 12">
            <a:extLst>
              <a:ext uri="{FF2B5EF4-FFF2-40B4-BE49-F238E27FC236}">
                <a16:creationId xmlns:a16="http://schemas.microsoft.com/office/drawing/2014/main" id="{C282EF5E-F737-7C55-E674-09649D02E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5487988"/>
            <a:ext cx="2743200" cy="533400"/>
          </a:xfrm>
          <a:prstGeom prst="wedgeRoundRectCallout">
            <a:avLst>
              <a:gd name="adj1" fmla="val -78995"/>
              <a:gd name="adj2" fmla="val 50000"/>
              <a:gd name="adj3" fmla="val 16667"/>
            </a:avLst>
          </a:prstGeom>
          <a:solidFill>
            <a:srgbClr val="006600"/>
          </a:solidFill>
          <a:ln w="9525">
            <a:solidFill>
              <a:srgbClr val="E07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chemeClr val="bg1"/>
                </a:solidFill>
              </a:rPr>
              <a:t>相似标准形</a:t>
            </a:r>
          </a:p>
        </p:txBody>
      </p:sp>
      <p:sp>
        <p:nvSpPr>
          <p:cNvPr id="2" name="AutoShape 12">
            <a:extLst>
              <a:ext uri="{FF2B5EF4-FFF2-40B4-BE49-F238E27FC236}">
                <a16:creationId xmlns:a16="http://schemas.microsoft.com/office/drawing/2014/main" id="{EF1053C1-BD1A-4E40-046C-947D8B8CE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4695825"/>
            <a:ext cx="2743200" cy="533400"/>
          </a:xfrm>
          <a:prstGeom prst="wedgeRoundRectCallout">
            <a:avLst>
              <a:gd name="adj1" fmla="val -98148"/>
              <a:gd name="adj2" fmla="val 67856"/>
              <a:gd name="adj3" fmla="val 16667"/>
            </a:avLst>
          </a:prstGeom>
          <a:solidFill>
            <a:srgbClr val="006600"/>
          </a:solidFill>
          <a:ln w="9525">
            <a:solidFill>
              <a:srgbClr val="E07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chemeClr val="bg1"/>
                </a:solidFill>
              </a:rPr>
              <a:t>等价标准形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bldLvl="2" autoUpdateAnimBg="0"/>
      <p:bldP spid="22532" grpId="0" uiExpand="1" build="p" bldLvl="2" autoUpdateAnimBg="0"/>
      <p:bldP spid="22536" grpId="0" animBg="1" autoUpdateAnimBg="0"/>
      <p:bldP spid="22540" grpId="0" animBg="1" autoUpdateAnimBg="0"/>
      <p:bldP spid="2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AC59E265-DDD1-0690-EC61-9D02214112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457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一、矩阵的三角分解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triangular decomposition)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A30A1E0B-997C-A774-3CE0-A9A0F27981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838200"/>
            <a:ext cx="7769225" cy="4535488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zh-CN" altLang="en-US" b="1" dirty="0">
                <a:solidFill>
                  <a:srgbClr val="003300"/>
                </a:solidFill>
              </a:rPr>
              <a:t>方阵的</a:t>
            </a:r>
            <a:r>
              <a:rPr lang="en-US" altLang="zh-CN" b="1" dirty="0">
                <a:solidFill>
                  <a:srgbClr val="003300"/>
                </a:solidFill>
              </a:rPr>
              <a:t>LU</a:t>
            </a:r>
            <a:r>
              <a:rPr lang="zh-CN" altLang="en-US" b="1" dirty="0">
                <a:solidFill>
                  <a:srgbClr val="003300"/>
                </a:solidFill>
              </a:rPr>
              <a:t>和</a:t>
            </a:r>
            <a:r>
              <a:rPr lang="en-US" altLang="zh-CN" b="1" dirty="0">
                <a:solidFill>
                  <a:srgbClr val="003300"/>
                </a:solidFill>
              </a:rPr>
              <a:t>LDV</a:t>
            </a:r>
            <a:r>
              <a:rPr lang="zh-CN" altLang="en-US" b="1" dirty="0">
                <a:solidFill>
                  <a:srgbClr val="003300"/>
                </a:solidFill>
              </a:rPr>
              <a:t>分解</a:t>
            </a:r>
            <a:r>
              <a:rPr lang="zh-CN" altLang="en-US" b="1" dirty="0">
                <a:solidFill>
                  <a:srgbClr val="CA7B58"/>
                </a:solidFill>
                <a:sym typeface="Wingdings" panose="05000000000000000000" pitchFamily="2" charset="2"/>
              </a:rPr>
              <a:t>（</a:t>
            </a:r>
            <a:r>
              <a:rPr lang="en-US" altLang="zh-CN" sz="2800" b="1" i="1" dirty="0">
                <a:solidFill>
                  <a:srgbClr val="CA7B58"/>
                </a:solidFill>
              </a:rPr>
              <a:t>P</a:t>
            </a:r>
            <a:r>
              <a:rPr lang="en-US" altLang="zh-CN" sz="2800" b="1" i="1" dirty="0">
                <a:solidFill>
                  <a:srgbClr val="CA7B58"/>
                </a:solidFill>
                <a:cs typeface="Times New Roman" panose="02020603050405020304" pitchFamily="18" charset="0"/>
              </a:rPr>
              <a:t>.61</a:t>
            </a:r>
            <a:r>
              <a:rPr lang="en-US" altLang="zh-CN" b="1" dirty="0">
                <a:solidFill>
                  <a:srgbClr val="CA7B58"/>
                </a:solidFill>
              </a:rPr>
              <a:t>）</a:t>
            </a:r>
            <a:r>
              <a:rPr lang="en-US" altLang="zh-CN" b="1" dirty="0">
                <a:solidFill>
                  <a:srgbClr val="0033CC"/>
                </a:solidFill>
              </a:rPr>
              <a:t>~ </a:t>
            </a:r>
            <a:r>
              <a:rPr lang="zh-CN" altLang="en-US" b="1" dirty="0">
                <a:solidFill>
                  <a:srgbClr val="0033CC"/>
                </a:solidFill>
              </a:rPr>
              <a:t>解方程 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zh-CN" b="1" dirty="0">
                <a:solidFill>
                  <a:srgbClr val="006600"/>
                </a:solidFill>
              </a:rPr>
              <a:t> LU</a:t>
            </a:r>
            <a:r>
              <a:rPr lang="zh-CN" altLang="en-US" b="1" dirty="0">
                <a:solidFill>
                  <a:srgbClr val="006600"/>
                </a:solidFill>
              </a:rPr>
              <a:t>分解：</a:t>
            </a:r>
            <a:r>
              <a:rPr lang="en-US" altLang="zh-CN" b="1" dirty="0" err="1">
                <a:solidFill>
                  <a:srgbClr val="003300"/>
                </a:solidFill>
              </a:rPr>
              <a:t>A</a:t>
            </a:r>
            <a:r>
              <a:rPr lang="en-US" altLang="zh-CN" b="1" dirty="0" err="1">
                <a:solidFill>
                  <a:srgbClr val="003300"/>
                </a:solidFill>
                <a:sym typeface="Symbol" panose="05050102010706020507" pitchFamily="18" charset="2"/>
              </a:rPr>
              <a:t>F</a:t>
            </a:r>
            <a:r>
              <a:rPr lang="en-US" altLang="zh-CN" b="1" baseline="30000" dirty="0" err="1">
                <a:solidFill>
                  <a:srgbClr val="003300"/>
                </a:solidFill>
                <a:sym typeface="Symbol" panose="05050102010706020507" pitchFamily="18" charset="2"/>
              </a:rPr>
              <a:t>nn</a:t>
            </a:r>
            <a:r>
              <a:rPr lang="en-US" altLang="zh-CN" b="1" dirty="0">
                <a:solidFill>
                  <a:srgbClr val="003300"/>
                </a:solidFill>
                <a:sym typeface="Symbol" panose="05050102010706020507" pitchFamily="18" charset="2"/>
              </a:rPr>
              <a:t>， </a:t>
            </a:r>
            <a:r>
              <a:rPr lang="zh-CN" altLang="en-US" b="1" dirty="0">
                <a:solidFill>
                  <a:srgbClr val="003300"/>
                </a:solidFill>
                <a:sym typeface="Symbol" panose="05050102010706020507" pitchFamily="18" charset="2"/>
              </a:rPr>
              <a:t>有下三角形矩阵</a:t>
            </a:r>
            <a:r>
              <a:rPr lang="en-US" altLang="zh-CN" b="1" dirty="0">
                <a:solidFill>
                  <a:srgbClr val="003300"/>
                </a:solidFill>
                <a:sym typeface="Symbol" panose="05050102010706020507" pitchFamily="18" charset="2"/>
              </a:rPr>
              <a:t>L</a:t>
            </a:r>
            <a:r>
              <a:rPr lang="zh-CN" altLang="en-US" b="1" dirty="0">
                <a:solidFill>
                  <a:srgbClr val="003300"/>
                </a:solidFill>
                <a:sym typeface="Symbol" panose="05050102010706020507" pitchFamily="18" charset="2"/>
              </a:rPr>
              <a:t> ，上三角形矩阵</a:t>
            </a:r>
            <a:r>
              <a:rPr lang="en-US" altLang="zh-CN" b="1" dirty="0">
                <a:solidFill>
                  <a:srgbClr val="003300"/>
                </a:solidFill>
                <a:sym typeface="Symbol" panose="05050102010706020507" pitchFamily="18" charset="2"/>
              </a:rPr>
              <a:t>U</a:t>
            </a:r>
            <a:r>
              <a:rPr lang="zh-CN" altLang="en-US" b="1" dirty="0">
                <a:solidFill>
                  <a:srgbClr val="003300"/>
                </a:solidFill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003300"/>
                </a:solidFill>
                <a:sym typeface="Symbol" panose="05050102010706020507" pitchFamily="18" charset="2"/>
              </a:rPr>
              <a:t>，</a:t>
            </a:r>
            <a:r>
              <a:rPr lang="zh-CN" altLang="en-US" b="1" dirty="0">
                <a:solidFill>
                  <a:srgbClr val="003300"/>
                </a:solidFill>
                <a:sym typeface="Symbol" panose="05050102010706020507" pitchFamily="18" charset="2"/>
              </a:rPr>
              <a:t>使得 </a:t>
            </a:r>
            <a:r>
              <a:rPr lang="en-US" altLang="zh-CN" b="1" dirty="0">
                <a:solidFill>
                  <a:srgbClr val="003300"/>
                </a:solidFill>
                <a:sym typeface="Symbol" panose="05050102010706020507" pitchFamily="18" charset="2"/>
              </a:rPr>
              <a:t>A = LU。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sym typeface="Symbol" panose="05050102010706020507" pitchFamily="18" charset="2"/>
              </a:rPr>
              <a:t> LDV</a:t>
            </a:r>
            <a:r>
              <a:rPr lang="zh-CN" altLang="en-US" b="1" dirty="0">
                <a:solidFill>
                  <a:srgbClr val="006600"/>
                </a:solidFill>
                <a:sym typeface="Symbol" panose="05050102010706020507" pitchFamily="18" charset="2"/>
              </a:rPr>
              <a:t>分解</a:t>
            </a:r>
            <a:r>
              <a:rPr lang="zh-CN" altLang="en-US" b="1" dirty="0">
                <a:solidFill>
                  <a:srgbClr val="003300"/>
                </a:solidFill>
                <a:sym typeface="Symbol" panose="05050102010706020507" pitchFamily="18" charset="2"/>
              </a:rPr>
              <a:t>：</a:t>
            </a:r>
            <a:r>
              <a:rPr lang="en-US" altLang="zh-CN" b="1" dirty="0" err="1">
                <a:solidFill>
                  <a:srgbClr val="003300"/>
                </a:solidFill>
              </a:rPr>
              <a:t>A</a:t>
            </a:r>
            <a:r>
              <a:rPr lang="en-US" altLang="zh-CN" b="1" dirty="0" err="1">
                <a:solidFill>
                  <a:srgbClr val="003300"/>
                </a:solidFill>
                <a:sym typeface="Symbol" panose="05050102010706020507" pitchFamily="18" charset="2"/>
              </a:rPr>
              <a:t>F</a:t>
            </a:r>
            <a:r>
              <a:rPr lang="en-US" altLang="zh-CN" b="1" baseline="30000" dirty="0" err="1">
                <a:solidFill>
                  <a:srgbClr val="003300"/>
                </a:solidFill>
                <a:sym typeface="Symbol" panose="05050102010706020507" pitchFamily="18" charset="2"/>
              </a:rPr>
              <a:t>nn</a:t>
            </a:r>
            <a:r>
              <a:rPr lang="en-US" altLang="zh-CN" b="1" dirty="0">
                <a:solidFill>
                  <a:srgbClr val="003300"/>
                </a:solidFill>
                <a:sym typeface="Symbol" panose="05050102010706020507" pitchFamily="18" charset="2"/>
              </a:rPr>
              <a:t>， L、V</a:t>
            </a:r>
            <a:r>
              <a:rPr lang="zh-CN" altLang="en-US" b="1" dirty="0">
                <a:solidFill>
                  <a:srgbClr val="003300"/>
                </a:solidFill>
                <a:sym typeface="Symbol" panose="05050102010706020507" pitchFamily="18" charset="2"/>
              </a:rPr>
              <a:t>分别是主对角线元素为1的下三角形和上三角形矩阵，</a:t>
            </a:r>
            <a:r>
              <a:rPr lang="en-US" altLang="zh-CN" b="1" dirty="0">
                <a:solidFill>
                  <a:srgbClr val="003300"/>
                </a:solidFill>
                <a:sym typeface="Symbol" panose="05050102010706020507" pitchFamily="18" charset="2"/>
              </a:rPr>
              <a:t>D</a:t>
            </a:r>
            <a:r>
              <a:rPr lang="zh-CN" altLang="en-US" b="1" dirty="0">
                <a:solidFill>
                  <a:srgbClr val="003300"/>
                </a:solidFill>
                <a:sym typeface="Symbol" panose="05050102010706020507" pitchFamily="18" charset="2"/>
              </a:rPr>
              <a:t>为对角矩阵</a:t>
            </a:r>
            <a:r>
              <a:rPr lang="en-US" altLang="zh-CN" b="1" dirty="0">
                <a:solidFill>
                  <a:srgbClr val="003300"/>
                </a:solidFill>
                <a:sym typeface="Symbol" panose="05050102010706020507" pitchFamily="18" charset="2"/>
              </a:rPr>
              <a:t>，</a:t>
            </a:r>
            <a:r>
              <a:rPr lang="zh-CN" altLang="en-US" b="1" dirty="0">
                <a:solidFill>
                  <a:srgbClr val="003300"/>
                </a:solidFill>
                <a:sym typeface="Symbol" panose="05050102010706020507" pitchFamily="18" charset="2"/>
              </a:rPr>
              <a:t>使得 </a:t>
            </a:r>
            <a:r>
              <a:rPr lang="en-US" altLang="zh-CN" b="1" dirty="0">
                <a:solidFill>
                  <a:srgbClr val="003300"/>
                </a:solidFill>
                <a:sym typeface="Symbol" panose="05050102010706020507" pitchFamily="18" charset="2"/>
              </a:rPr>
              <a:t>A = LDV。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006600"/>
                </a:solidFill>
                <a:sym typeface="Symbol" panose="05050102010706020507" pitchFamily="18" charset="2"/>
              </a:rPr>
              <a:t> 已知的方法</a:t>
            </a:r>
            <a:r>
              <a:rPr lang="zh-CN" altLang="en-US" b="1" dirty="0">
                <a:solidFill>
                  <a:srgbClr val="003300"/>
                </a:solidFill>
                <a:sym typeface="Symbol" panose="05050102010706020507" pitchFamily="18" charset="2"/>
              </a:rPr>
              <a:t>：</a:t>
            </a:r>
            <a:r>
              <a:rPr lang="en-US" altLang="zh-CN" b="1" dirty="0">
                <a:solidFill>
                  <a:srgbClr val="003300"/>
                </a:solidFill>
                <a:sym typeface="Symbol" panose="05050102010706020507" pitchFamily="18" charset="2"/>
              </a:rPr>
              <a:t>Gauss-</a:t>
            </a:r>
            <a:r>
              <a:rPr lang="zh-CN" altLang="en-US" b="1" dirty="0">
                <a:solidFill>
                  <a:srgbClr val="003300"/>
                </a:solidFill>
                <a:sym typeface="Symbol" panose="05050102010706020507" pitchFamily="18" charset="2"/>
              </a:rPr>
              <a:t>消元法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003300"/>
                </a:solidFill>
                <a:sym typeface="Symbol" panose="05050102010706020507" pitchFamily="18" charset="2"/>
              </a:rPr>
              <a:t> 基本性质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sym typeface="Symbol" panose="05050102010706020507" pitchFamily="18" charset="2"/>
              </a:rPr>
              <a:t>  </a:t>
            </a:r>
            <a:r>
              <a:rPr lang="en-US" altLang="zh-CN" b="1" dirty="0">
                <a:sym typeface="Symbol" panose="05050102010706020507" pitchFamily="18" charset="2"/>
              </a:rPr>
              <a:t>LU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sym typeface="Symbol" panose="05050102010706020507" pitchFamily="18" charset="2"/>
              </a:rPr>
              <a:t>  </a:t>
            </a:r>
            <a:r>
              <a:rPr lang="en-US" altLang="zh-CN" b="1" dirty="0">
                <a:sym typeface="Symbol" panose="05050102010706020507" pitchFamily="18" charset="2"/>
              </a:rPr>
              <a:t>LDV</a:t>
            </a:r>
          </a:p>
        </p:txBody>
      </p:sp>
      <p:graphicFrame>
        <p:nvGraphicFramePr>
          <p:cNvPr id="23558" name="Object 6">
            <a:extLst>
              <a:ext uri="{FF2B5EF4-FFF2-40B4-BE49-F238E27FC236}">
                <a16:creationId xmlns:a16="http://schemas.microsoft.com/office/drawing/2014/main" id="{60D6B95D-DB5A-E695-1504-35FD391C17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0088327"/>
              </p:ext>
            </p:extLst>
          </p:nvPr>
        </p:nvGraphicFramePr>
        <p:xfrm>
          <a:off x="2690812" y="4162728"/>
          <a:ext cx="6224588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95480" imgH="609480" progId="Equation.DSMT4">
                  <p:embed/>
                </p:oleObj>
              </mc:Choice>
              <mc:Fallback>
                <p:oleObj name="Equation" r:id="rId2" imgW="2895480" imgH="609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0812" y="4162728"/>
                        <a:ext cx="6224588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0" name="AutoShape 12">
            <a:extLst>
              <a:ext uri="{FF2B5EF4-FFF2-40B4-BE49-F238E27FC236}">
                <a16:creationId xmlns:a16="http://schemas.microsoft.com/office/drawing/2014/main" id="{016CB6A1-EDC2-2638-AA59-8C6014311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068638"/>
            <a:ext cx="2743200" cy="533400"/>
          </a:xfrm>
          <a:prstGeom prst="wedgeRoundRectCallout">
            <a:avLst>
              <a:gd name="adj1" fmla="val -84204"/>
              <a:gd name="adj2" fmla="val -44347"/>
              <a:gd name="adj3" fmla="val 16667"/>
            </a:avLst>
          </a:prstGeom>
          <a:solidFill>
            <a:srgbClr val="006600"/>
          </a:solidFill>
          <a:ln w="9525">
            <a:solidFill>
              <a:srgbClr val="E07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>
                <a:solidFill>
                  <a:schemeClr val="bg1"/>
                </a:solidFill>
              </a:rPr>
              <a:t>由</a:t>
            </a:r>
            <a:r>
              <a:rPr lang="en-US" altLang="zh-CN" sz="2800" b="1" dirty="0">
                <a:solidFill>
                  <a:schemeClr val="bg1"/>
                </a:solidFill>
              </a:rPr>
              <a:t>LDV</a:t>
            </a:r>
            <a:r>
              <a:rPr lang="zh-CN" altLang="en-US" sz="2800" b="1" dirty="0">
                <a:solidFill>
                  <a:schemeClr val="bg1"/>
                </a:solidFill>
              </a:rPr>
              <a:t>可得</a:t>
            </a:r>
            <a:r>
              <a:rPr lang="en-US" altLang="zh-CN" sz="2800" b="1" dirty="0">
                <a:solidFill>
                  <a:schemeClr val="bg1"/>
                </a:solidFill>
              </a:rPr>
              <a:t>LU</a:t>
            </a:r>
          </a:p>
        </p:txBody>
      </p:sp>
      <p:graphicFrame>
        <p:nvGraphicFramePr>
          <p:cNvPr id="3" name="Object 6">
            <a:extLst>
              <a:ext uri="{FF2B5EF4-FFF2-40B4-BE49-F238E27FC236}">
                <a16:creationId xmlns:a16="http://schemas.microsoft.com/office/drawing/2014/main" id="{6B835F83-AF68-84EE-0664-2B0F02BBC0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3993736"/>
              </p:ext>
            </p:extLst>
          </p:nvPr>
        </p:nvGraphicFramePr>
        <p:xfrm>
          <a:off x="440144" y="5529262"/>
          <a:ext cx="8601076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00320" imgH="457200" progId="Equation.DSMT4">
                  <p:embed/>
                </p:oleObj>
              </mc:Choice>
              <mc:Fallback>
                <p:oleObj name="Equation" r:id="rId4" imgW="400032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144" y="5529262"/>
                        <a:ext cx="8601076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uiExpand="1" build="p" bldLvl="2" autoUpdateAnimBg="0"/>
      <p:bldP spid="22540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E87D8EC1-4A89-1361-2D9F-150BDBD86FA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04800"/>
            <a:ext cx="8610600" cy="457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一、矩阵的三角分解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triangular decomposition)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DF467861-FC0A-9543-AD6F-2BF1F1B647D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838200"/>
            <a:ext cx="7769225" cy="21590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zh-CN" altLang="en-US" b="1">
                <a:solidFill>
                  <a:srgbClr val="003300"/>
                </a:solidFill>
              </a:rPr>
              <a:t>方阵的</a:t>
            </a:r>
            <a:r>
              <a:rPr lang="en-US" altLang="zh-CN" b="1">
                <a:solidFill>
                  <a:srgbClr val="003300"/>
                </a:solidFill>
              </a:rPr>
              <a:t>LU</a:t>
            </a:r>
            <a:r>
              <a:rPr lang="zh-CN" altLang="en-US" b="1">
                <a:solidFill>
                  <a:srgbClr val="003300"/>
                </a:solidFill>
              </a:rPr>
              <a:t>和</a:t>
            </a:r>
            <a:r>
              <a:rPr lang="en-US" altLang="zh-CN" b="1">
                <a:solidFill>
                  <a:srgbClr val="003300"/>
                </a:solidFill>
              </a:rPr>
              <a:t>LDV</a:t>
            </a:r>
            <a:r>
              <a:rPr lang="zh-CN" altLang="en-US" b="1">
                <a:solidFill>
                  <a:srgbClr val="003300"/>
                </a:solidFill>
              </a:rPr>
              <a:t>分解</a:t>
            </a:r>
            <a:r>
              <a:rPr lang="zh-CN" altLang="en-US" b="1">
                <a:solidFill>
                  <a:srgbClr val="CA7B58"/>
                </a:solidFill>
                <a:sym typeface="Wingdings" panose="05000000000000000000" pitchFamily="2" charset="2"/>
              </a:rPr>
              <a:t>（</a:t>
            </a:r>
            <a:r>
              <a:rPr lang="en-US" altLang="zh-CN" sz="2800" b="1" i="1">
                <a:solidFill>
                  <a:srgbClr val="CA7B58"/>
                </a:solidFill>
              </a:rPr>
              <a:t>P</a:t>
            </a:r>
            <a:r>
              <a:rPr lang="en-US" altLang="zh-CN" sz="2800" b="1" i="1">
                <a:solidFill>
                  <a:srgbClr val="CA7B58"/>
                </a:solidFill>
                <a:cs typeface="Times New Roman" panose="02020603050405020304" pitchFamily="18" charset="0"/>
              </a:rPr>
              <a:t>.61</a:t>
            </a:r>
            <a:r>
              <a:rPr lang="en-US" altLang="zh-CN" b="1">
                <a:solidFill>
                  <a:srgbClr val="CA7B58"/>
                </a:solidFill>
              </a:rPr>
              <a:t>）</a:t>
            </a:r>
            <a:r>
              <a:rPr lang="en-US" altLang="zh-CN" b="1">
                <a:solidFill>
                  <a:srgbClr val="0033CC"/>
                </a:solidFill>
              </a:rPr>
              <a:t>~ </a:t>
            </a:r>
            <a:r>
              <a:rPr lang="zh-CN" altLang="en-US" b="1">
                <a:solidFill>
                  <a:srgbClr val="0033CC"/>
                </a:solidFill>
              </a:rPr>
              <a:t>解方程 </a:t>
            </a:r>
          </a:p>
          <a:p>
            <a:pPr lvl="1" eaLnBrk="1" hangingPunct="1">
              <a:lnSpc>
                <a:spcPct val="85000"/>
              </a:lnSpc>
            </a:pPr>
            <a:r>
              <a:rPr lang="zh-CN" altLang="en-US" b="1">
                <a:solidFill>
                  <a:srgbClr val="003300"/>
                </a:solidFill>
                <a:sym typeface="Symbol" panose="05050102010706020507" pitchFamily="18" charset="2"/>
              </a:rPr>
              <a:t>例题1</a:t>
            </a:r>
            <a:r>
              <a:rPr lang="zh-CN" altLang="en-US" b="1">
                <a:solidFill>
                  <a:srgbClr val="CA7B58"/>
                </a:solidFill>
                <a:sym typeface="Wingdings" panose="05000000000000000000" pitchFamily="2" charset="2"/>
              </a:rPr>
              <a:t>（</a:t>
            </a:r>
            <a:r>
              <a:rPr lang="en-US" altLang="zh-CN" b="1">
                <a:solidFill>
                  <a:srgbClr val="CA7B58"/>
                </a:solidFill>
              </a:rPr>
              <a:t>P</a:t>
            </a:r>
            <a:r>
              <a:rPr lang="en-US" altLang="zh-CN" b="1">
                <a:solidFill>
                  <a:srgbClr val="CA7B58"/>
                </a:solidFill>
                <a:cs typeface="Times New Roman" panose="02020603050405020304" pitchFamily="18" charset="0"/>
              </a:rPr>
              <a:t>.61</a:t>
            </a:r>
            <a:r>
              <a:rPr lang="en-US" altLang="zh-CN" b="1">
                <a:solidFill>
                  <a:srgbClr val="CA7B58"/>
                </a:solidFill>
              </a:rPr>
              <a:t>eg1）</a:t>
            </a:r>
            <a:r>
              <a:rPr lang="zh-CN" altLang="en-US" b="1">
                <a:solidFill>
                  <a:srgbClr val="003300"/>
                </a:solidFill>
              </a:rPr>
              <a:t>设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 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3300"/>
                </a:solidFill>
                <a:sym typeface="Symbol" panose="05050102010706020507" pitchFamily="18" charset="2"/>
              </a:rPr>
              <a:t>求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A</a:t>
            </a:r>
            <a:r>
              <a:rPr lang="zh-CN" altLang="en-US" b="1">
                <a:solidFill>
                  <a:srgbClr val="003300"/>
                </a:solidFill>
                <a:sym typeface="Symbol" panose="05050102010706020507" pitchFamily="18" charset="2"/>
              </a:rPr>
              <a:t>的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LU</a:t>
            </a:r>
            <a:r>
              <a:rPr lang="zh-CN" altLang="en-US" b="1">
                <a:solidFill>
                  <a:srgbClr val="003300"/>
                </a:solidFill>
                <a:sym typeface="Symbol" panose="05050102010706020507" pitchFamily="18" charset="2"/>
              </a:rPr>
              <a:t>和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LDV</a:t>
            </a:r>
            <a:r>
              <a:rPr lang="zh-CN" altLang="en-US" b="1">
                <a:solidFill>
                  <a:srgbClr val="003300"/>
                </a:solidFill>
                <a:sym typeface="Symbol" panose="05050102010706020507" pitchFamily="18" charset="2"/>
              </a:rPr>
              <a:t>分解。</a:t>
            </a:r>
            <a:endParaRPr lang="en-US" altLang="zh-CN">
              <a:sym typeface="Symbol" panose="05050102010706020507" pitchFamily="18" charset="2"/>
            </a:endParaRPr>
          </a:p>
        </p:txBody>
      </p:sp>
      <p:sp>
        <p:nvSpPr>
          <p:cNvPr id="23557" name="Text Box 5">
            <a:extLst>
              <a:ext uri="{FF2B5EF4-FFF2-40B4-BE49-F238E27FC236}">
                <a16:creationId xmlns:a16="http://schemas.microsoft.com/office/drawing/2014/main" id="{C313FA36-AE7F-8D51-DDC9-CDC00D6AF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5661025"/>
            <a:ext cx="7162800" cy="822325"/>
          </a:xfrm>
          <a:prstGeom prst="rect">
            <a:avLst/>
          </a:prstGeom>
          <a:solidFill>
            <a:srgbClr val="0066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66FF33"/>
                </a:solidFill>
              </a:rPr>
              <a:t>结论</a:t>
            </a:r>
            <a:r>
              <a:rPr lang="zh-CN" altLang="en-US" b="1">
                <a:solidFill>
                  <a:schemeClr val="bg1"/>
                </a:solidFill>
              </a:rPr>
              <a:t>：如果矩阵</a:t>
            </a:r>
            <a:r>
              <a:rPr lang="en-US" altLang="zh-CN" b="1">
                <a:solidFill>
                  <a:schemeClr val="bg1"/>
                </a:solidFill>
              </a:rPr>
              <a:t>A</a:t>
            </a:r>
            <a:r>
              <a:rPr lang="zh-CN" altLang="en-US" b="1">
                <a:solidFill>
                  <a:schemeClr val="bg1"/>
                </a:solidFill>
              </a:rPr>
              <a:t>能用两行互换以外的初等行变换化为阶梯形（上三角阵），则</a:t>
            </a:r>
            <a:r>
              <a:rPr lang="en-US" altLang="zh-CN" b="1">
                <a:solidFill>
                  <a:schemeClr val="bg1"/>
                </a:solidFill>
              </a:rPr>
              <a:t>A</a:t>
            </a:r>
            <a:r>
              <a:rPr lang="zh-CN" altLang="en-US" b="1">
                <a:solidFill>
                  <a:schemeClr val="bg1"/>
                </a:solidFill>
              </a:rPr>
              <a:t>有</a:t>
            </a:r>
            <a:r>
              <a:rPr lang="en-US" altLang="zh-CN" b="1">
                <a:solidFill>
                  <a:schemeClr val="bg1"/>
                </a:solidFill>
              </a:rPr>
              <a:t>LU</a:t>
            </a:r>
            <a:r>
              <a:rPr lang="zh-CN" altLang="en-US" b="1">
                <a:solidFill>
                  <a:schemeClr val="bg1"/>
                </a:solidFill>
              </a:rPr>
              <a:t>分解。</a:t>
            </a:r>
          </a:p>
        </p:txBody>
      </p:sp>
      <p:graphicFrame>
        <p:nvGraphicFramePr>
          <p:cNvPr id="23558" name="Object 6">
            <a:extLst>
              <a:ext uri="{FF2B5EF4-FFF2-40B4-BE49-F238E27FC236}">
                <a16:creationId xmlns:a16="http://schemas.microsoft.com/office/drawing/2014/main" id="{95BC98FE-BE6E-E891-7198-14694C32B6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8625" y="1268413"/>
          <a:ext cx="1943100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39600" imgH="711000" progId="Equation.DSMT4">
                  <p:embed/>
                </p:oleObj>
              </mc:Choice>
              <mc:Fallback>
                <p:oleObj name="Equation" r:id="rId2" imgW="939600" imgH="711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1268413"/>
                        <a:ext cx="1943100" cy="147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">
            <a:extLst>
              <a:ext uri="{FF2B5EF4-FFF2-40B4-BE49-F238E27FC236}">
                <a16:creationId xmlns:a16="http://schemas.microsoft.com/office/drawing/2014/main" id="{F0897656-DB9B-633E-9031-005B5F79D0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3195772"/>
              </p:ext>
            </p:extLst>
          </p:nvPr>
        </p:nvGraphicFramePr>
        <p:xfrm>
          <a:off x="179512" y="2768600"/>
          <a:ext cx="8784976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295600" imgH="711000" progId="Equation.DSMT4">
                  <p:embed/>
                </p:oleObj>
              </mc:Choice>
              <mc:Fallback>
                <p:oleObj name="Equation" r:id="rId4" imgW="5295600" imgH="711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768600"/>
                        <a:ext cx="8784976" cy="138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6278A87F-BF51-7212-7793-B3C72169E7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183341"/>
              </p:ext>
            </p:extLst>
          </p:nvPr>
        </p:nvGraphicFramePr>
        <p:xfrm>
          <a:off x="224631" y="4148137"/>
          <a:ext cx="8770938" cy="148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190760" imgH="711000" progId="Equation.DSMT4">
                  <p:embed/>
                </p:oleObj>
              </mc:Choice>
              <mc:Fallback>
                <p:oleObj name="Equation" r:id="rId6" imgW="4190760" imgH="711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31" y="4148137"/>
                        <a:ext cx="8770938" cy="1487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uiExpand="1" build="p" bldLvl="2" autoUpdateAnimBg="0"/>
      <p:bldP spid="23557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9D578D9C-EF5A-9462-EAF1-1CE2C6AA199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04800"/>
            <a:ext cx="8610600" cy="457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一、矩阵的三角分解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triangular decomposition)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F0A6FF41-1157-E274-CEA6-A3660A48360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838200"/>
            <a:ext cx="7769225" cy="21590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zh-CN" altLang="en-US" b="1">
                <a:solidFill>
                  <a:srgbClr val="003300"/>
                </a:solidFill>
              </a:rPr>
              <a:t>方阵的</a:t>
            </a:r>
            <a:r>
              <a:rPr lang="en-US" altLang="zh-CN" b="1">
                <a:solidFill>
                  <a:srgbClr val="003300"/>
                </a:solidFill>
              </a:rPr>
              <a:t>LU</a:t>
            </a:r>
            <a:r>
              <a:rPr lang="zh-CN" altLang="en-US" b="1">
                <a:solidFill>
                  <a:srgbClr val="003300"/>
                </a:solidFill>
              </a:rPr>
              <a:t>和</a:t>
            </a:r>
            <a:r>
              <a:rPr lang="en-US" altLang="zh-CN" b="1">
                <a:solidFill>
                  <a:srgbClr val="003300"/>
                </a:solidFill>
              </a:rPr>
              <a:t>LDV</a:t>
            </a:r>
            <a:r>
              <a:rPr lang="zh-CN" altLang="en-US" b="1">
                <a:solidFill>
                  <a:srgbClr val="003300"/>
                </a:solidFill>
              </a:rPr>
              <a:t>分解</a:t>
            </a:r>
            <a:r>
              <a:rPr lang="zh-CN" altLang="en-US" b="1">
                <a:solidFill>
                  <a:srgbClr val="CA7B58"/>
                </a:solidFill>
                <a:sym typeface="Wingdings" panose="05000000000000000000" pitchFamily="2" charset="2"/>
              </a:rPr>
              <a:t>（</a:t>
            </a:r>
            <a:r>
              <a:rPr lang="en-US" altLang="zh-CN" sz="2800" b="1" i="1">
                <a:solidFill>
                  <a:srgbClr val="CA7B58"/>
                </a:solidFill>
              </a:rPr>
              <a:t>P</a:t>
            </a:r>
            <a:r>
              <a:rPr lang="en-US" altLang="zh-CN" sz="2800" b="1" i="1">
                <a:solidFill>
                  <a:srgbClr val="CA7B58"/>
                </a:solidFill>
                <a:cs typeface="Times New Roman" panose="02020603050405020304" pitchFamily="18" charset="0"/>
              </a:rPr>
              <a:t>.61</a:t>
            </a:r>
            <a:r>
              <a:rPr lang="en-US" altLang="zh-CN" b="1">
                <a:solidFill>
                  <a:srgbClr val="CA7B58"/>
                </a:solidFill>
              </a:rPr>
              <a:t>）</a:t>
            </a:r>
            <a:r>
              <a:rPr lang="en-US" altLang="zh-CN" b="1">
                <a:solidFill>
                  <a:srgbClr val="0033CC"/>
                </a:solidFill>
              </a:rPr>
              <a:t>~ </a:t>
            </a:r>
            <a:r>
              <a:rPr lang="zh-CN" altLang="en-US" b="1">
                <a:solidFill>
                  <a:srgbClr val="0033CC"/>
                </a:solidFill>
              </a:rPr>
              <a:t>解方程 </a:t>
            </a:r>
          </a:p>
          <a:p>
            <a:pPr lvl="1" eaLnBrk="1" hangingPunct="1">
              <a:lnSpc>
                <a:spcPct val="85000"/>
              </a:lnSpc>
            </a:pPr>
            <a:r>
              <a:rPr lang="zh-CN" altLang="en-US" b="1">
                <a:solidFill>
                  <a:srgbClr val="003300"/>
                </a:solidFill>
                <a:sym typeface="Symbol" panose="05050102010706020507" pitchFamily="18" charset="2"/>
              </a:rPr>
              <a:t>例题1</a:t>
            </a:r>
            <a:r>
              <a:rPr lang="zh-CN" altLang="en-US" b="1">
                <a:solidFill>
                  <a:srgbClr val="CA7B58"/>
                </a:solidFill>
                <a:sym typeface="Wingdings" panose="05000000000000000000" pitchFamily="2" charset="2"/>
              </a:rPr>
              <a:t>（</a:t>
            </a:r>
            <a:r>
              <a:rPr lang="en-US" altLang="zh-CN" b="1">
                <a:solidFill>
                  <a:srgbClr val="CA7B58"/>
                </a:solidFill>
              </a:rPr>
              <a:t>P</a:t>
            </a:r>
            <a:r>
              <a:rPr lang="en-US" altLang="zh-CN" b="1">
                <a:solidFill>
                  <a:srgbClr val="CA7B58"/>
                </a:solidFill>
                <a:cs typeface="Times New Roman" panose="02020603050405020304" pitchFamily="18" charset="0"/>
              </a:rPr>
              <a:t>.61</a:t>
            </a:r>
            <a:r>
              <a:rPr lang="en-US" altLang="zh-CN" b="1">
                <a:solidFill>
                  <a:srgbClr val="CA7B58"/>
                </a:solidFill>
              </a:rPr>
              <a:t>eg1）</a:t>
            </a:r>
            <a:r>
              <a:rPr lang="zh-CN" altLang="en-US" b="1">
                <a:solidFill>
                  <a:srgbClr val="003300"/>
                </a:solidFill>
              </a:rPr>
              <a:t>设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 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3300"/>
                </a:solidFill>
                <a:sym typeface="Symbol" panose="05050102010706020507" pitchFamily="18" charset="2"/>
              </a:rPr>
              <a:t>求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A</a:t>
            </a:r>
            <a:r>
              <a:rPr lang="zh-CN" altLang="en-US" b="1">
                <a:solidFill>
                  <a:srgbClr val="003300"/>
                </a:solidFill>
                <a:sym typeface="Symbol" panose="05050102010706020507" pitchFamily="18" charset="2"/>
              </a:rPr>
              <a:t>的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LU</a:t>
            </a:r>
            <a:r>
              <a:rPr lang="zh-CN" altLang="en-US" b="1">
                <a:solidFill>
                  <a:srgbClr val="003300"/>
                </a:solidFill>
                <a:sym typeface="Symbol" panose="05050102010706020507" pitchFamily="18" charset="2"/>
              </a:rPr>
              <a:t>和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LDV</a:t>
            </a:r>
            <a:r>
              <a:rPr lang="zh-CN" altLang="en-US" b="1">
                <a:solidFill>
                  <a:srgbClr val="003300"/>
                </a:solidFill>
                <a:sym typeface="Symbol" panose="05050102010706020507" pitchFamily="18" charset="2"/>
              </a:rPr>
              <a:t>分解。</a:t>
            </a:r>
            <a:endParaRPr lang="en-US" altLang="zh-CN">
              <a:sym typeface="Symbol" panose="05050102010706020507" pitchFamily="18" charset="2"/>
            </a:endParaRPr>
          </a:p>
        </p:txBody>
      </p:sp>
      <p:graphicFrame>
        <p:nvGraphicFramePr>
          <p:cNvPr id="23558" name="Object 6">
            <a:extLst>
              <a:ext uri="{FF2B5EF4-FFF2-40B4-BE49-F238E27FC236}">
                <a16:creationId xmlns:a16="http://schemas.microsoft.com/office/drawing/2014/main" id="{18DBD263-2ABA-DDC5-1312-FDDFE062C0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8625" y="1268413"/>
          <a:ext cx="1943100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39600" imgH="711000" progId="Equation.DSMT4">
                  <p:embed/>
                </p:oleObj>
              </mc:Choice>
              <mc:Fallback>
                <p:oleObj name="Equation" r:id="rId2" imgW="939600" imgH="711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1268413"/>
                        <a:ext cx="1943100" cy="147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4" name="Rectangle 12">
            <a:extLst>
              <a:ext uri="{FF2B5EF4-FFF2-40B4-BE49-F238E27FC236}">
                <a16:creationId xmlns:a16="http://schemas.microsoft.com/office/drawing/2014/main" id="{7A1F3B0F-8F88-24C7-2C28-6A1006606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4221163"/>
            <a:ext cx="41354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3300"/>
                </a:solidFill>
                <a:sym typeface="Symbol" panose="05050102010706020507" pitchFamily="18" charset="2"/>
              </a:rPr>
              <a:t>进一步，可得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LDV</a:t>
            </a:r>
            <a:r>
              <a:rPr lang="zh-CN" altLang="en-US" sz="2800" b="1">
                <a:solidFill>
                  <a:srgbClr val="003300"/>
                </a:solidFill>
                <a:sym typeface="Symbol" panose="05050102010706020507" pitchFamily="18" charset="2"/>
              </a:rPr>
              <a:t>分解：</a:t>
            </a:r>
          </a:p>
        </p:txBody>
      </p:sp>
      <p:graphicFrame>
        <p:nvGraphicFramePr>
          <p:cNvPr id="2" name="Object 6">
            <a:extLst>
              <a:ext uri="{FF2B5EF4-FFF2-40B4-BE49-F238E27FC236}">
                <a16:creationId xmlns:a16="http://schemas.microsoft.com/office/drawing/2014/main" id="{4B24F9F1-BE67-0FC4-F54E-3AA9CE708D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0976772"/>
              </p:ext>
            </p:extLst>
          </p:nvPr>
        </p:nvGraphicFramePr>
        <p:xfrm>
          <a:off x="251520" y="4941168"/>
          <a:ext cx="8509000" cy="148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63680" imgH="711000" progId="Equation.DSMT4">
                  <p:embed/>
                </p:oleObj>
              </mc:Choice>
              <mc:Fallback>
                <p:oleObj name="Equation" r:id="rId4" imgW="4063680" imgH="711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941168"/>
                        <a:ext cx="8509000" cy="1487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>
            <a:extLst>
              <a:ext uri="{FF2B5EF4-FFF2-40B4-BE49-F238E27FC236}">
                <a16:creationId xmlns:a16="http://schemas.microsoft.com/office/drawing/2014/main" id="{7FFC6800-5051-15F5-696E-D4DF5212CC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20888" y="2708275"/>
          <a:ext cx="3775075" cy="148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03240" imgH="711000" progId="Equation.DSMT4">
                  <p:embed/>
                </p:oleObj>
              </mc:Choice>
              <mc:Fallback>
                <p:oleObj name="Equation" r:id="rId6" imgW="1803240" imgH="711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888" y="2708275"/>
                        <a:ext cx="3775075" cy="1487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>
            <a:extLst>
              <a:ext uri="{FF2B5EF4-FFF2-40B4-BE49-F238E27FC236}">
                <a16:creationId xmlns:a16="http://schemas.microsoft.com/office/drawing/2014/main" id="{FA8E6532-B435-20FD-75CE-A7D7F3EF80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52400"/>
            <a:ext cx="8147050" cy="29892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b="1">
                <a:solidFill>
                  <a:srgbClr val="E07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三角分解的存在性和惟一性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>
                <a:solidFill>
                  <a:srgbClr val="E07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b="1">
                <a:solidFill>
                  <a:srgbClr val="E07000"/>
                </a:solidFill>
              </a:rPr>
              <a:t>定理3</a:t>
            </a:r>
            <a:r>
              <a:rPr lang="zh-CN" altLang="en-US" b="1">
                <a:solidFill>
                  <a:srgbClr val="E07000"/>
                </a:solidFill>
                <a:cs typeface="Times New Roman" panose="02020603050405020304" pitchFamily="18" charset="0"/>
              </a:rPr>
              <a:t>.1</a:t>
            </a:r>
            <a:r>
              <a:rPr lang="zh-CN" altLang="en-US" b="1">
                <a:solidFill>
                  <a:srgbClr val="CA7B58"/>
                </a:solidFill>
                <a:sym typeface="Wingdings" panose="05000000000000000000" pitchFamily="2" charset="2"/>
              </a:rPr>
              <a:t>（</a:t>
            </a:r>
            <a:r>
              <a:rPr lang="en-US" altLang="zh-CN" sz="2400" b="1">
                <a:solidFill>
                  <a:srgbClr val="CA7B58"/>
                </a:solidFill>
              </a:rPr>
              <a:t>P</a:t>
            </a:r>
            <a:r>
              <a:rPr lang="en-US" altLang="zh-CN" sz="2400" b="1">
                <a:solidFill>
                  <a:srgbClr val="CA7B58"/>
                </a:solidFill>
                <a:cs typeface="Times New Roman" panose="02020603050405020304" pitchFamily="18" charset="0"/>
              </a:rPr>
              <a:t>.62</a:t>
            </a:r>
            <a:r>
              <a:rPr lang="en-US" altLang="zh-CN" b="1">
                <a:solidFill>
                  <a:srgbClr val="CA7B58"/>
                </a:solidFill>
              </a:rPr>
              <a:t>）</a:t>
            </a:r>
            <a:r>
              <a:rPr lang="zh-CN" altLang="en-US" b="1">
                <a:solidFill>
                  <a:srgbClr val="00330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b="1">
                <a:solidFill>
                  <a:srgbClr val="003300"/>
                </a:solidFill>
              </a:rPr>
              <a:t>：</a:t>
            </a:r>
          </a:p>
          <a:p>
            <a:pPr lvl="2" eaLnBrk="1" hangingPunct="1">
              <a:lnSpc>
                <a:spcPct val="95000"/>
              </a:lnSpc>
            </a:pPr>
            <a:r>
              <a:rPr lang="zh-CN" altLang="en-US" b="1">
                <a:solidFill>
                  <a:srgbClr val="006600"/>
                </a:solidFill>
              </a:rPr>
              <a:t>矩阵的</a:t>
            </a:r>
            <a:r>
              <a:rPr lang="en-US" altLang="zh-CN" b="1" i="1">
                <a:solidFill>
                  <a:srgbClr val="006600"/>
                </a:solidFill>
              </a:rPr>
              <a:t>k</a:t>
            </a:r>
            <a:r>
              <a:rPr lang="zh-CN" altLang="en-US" b="1">
                <a:solidFill>
                  <a:srgbClr val="006600"/>
                </a:solidFill>
              </a:rPr>
              <a:t>阶顺主子式</a:t>
            </a:r>
            <a:r>
              <a:rPr lang="zh-CN" altLang="en-US" b="1">
                <a:solidFill>
                  <a:srgbClr val="003300"/>
                </a:solidFill>
              </a:rPr>
              <a:t>：</a:t>
            </a:r>
            <a:r>
              <a:rPr lang="zh-CN" altLang="en-US" b="1"/>
              <a:t>取矩阵的前</a:t>
            </a:r>
            <a:r>
              <a:rPr lang="en-US" altLang="zh-CN" b="1" i="1"/>
              <a:t>k</a:t>
            </a:r>
            <a:r>
              <a:rPr lang="zh-CN" altLang="en-US" b="1"/>
              <a:t>行、前</a:t>
            </a:r>
            <a:r>
              <a:rPr lang="en-US" altLang="zh-CN" b="1" i="1"/>
              <a:t>k</a:t>
            </a:r>
            <a:r>
              <a:rPr lang="zh-CN" altLang="en-US" b="1"/>
              <a:t>列得到的行列式，</a:t>
            </a:r>
            <a:r>
              <a:rPr lang="en-US" altLang="zh-CN" b="1" i="1"/>
              <a:t>k</a:t>
            </a:r>
            <a:r>
              <a:rPr lang="en-US" altLang="zh-CN" b="1"/>
              <a:t>=1，2， </a:t>
            </a:r>
            <a:r>
              <a:rPr lang="en-US" altLang="zh-CN" b="1">
                <a:cs typeface="Times New Roman" panose="02020603050405020304" pitchFamily="18" charset="0"/>
              </a:rPr>
              <a:t>…</a:t>
            </a:r>
            <a:r>
              <a:rPr lang="en-US" altLang="zh-CN" b="1"/>
              <a:t> ，</a:t>
            </a:r>
            <a:r>
              <a:rPr lang="en-US" altLang="zh-CN" b="1" i="1"/>
              <a:t>n</a:t>
            </a:r>
            <a:r>
              <a:rPr lang="en-US" altLang="zh-CN" b="1"/>
              <a:t>。</a:t>
            </a:r>
          </a:p>
          <a:p>
            <a:pPr lvl="2" eaLnBrk="1" hangingPunct="1">
              <a:lnSpc>
                <a:spcPct val="95000"/>
              </a:lnSpc>
            </a:pPr>
            <a:r>
              <a:rPr lang="zh-CN" altLang="en-US" b="1">
                <a:solidFill>
                  <a:srgbClr val="006600"/>
                </a:solidFill>
              </a:rPr>
              <a:t>定理: </a:t>
            </a:r>
            <a:r>
              <a:rPr lang="en-US" altLang="zh-CN" b="1"/>
              <a:t>A</a:t>
            </a:r>
            <a:r>
              <a:rPr lang="en-US" altLang="zh-CN" b="1">
                <a:sym typeface="Symbol" panose="05050102010706020507" pitchFamily="18" charset="2"/>
              </a:rPr>
              <a:t>F</a:t>
            </a:r>
            <a:r>
              <a:rPr lang="en-US" altLang="zh-CN" b="1" i="1" baseline="30000">
                <a:sym typeface="Symbol" panose="05050102010706020507" pitchFamily="18" charset="2"/>
              </a:rPr>
              <a:t>n</a:t>
            </a:r>
            <a:r>
              <a:rPr lang="en-US" altLang="zh-CN" b="1" baseline="30000">
                <a:sym typeface="Symbol" panose="05050102010706020507" pitchFamily="18" charset="2"/>
              </a:rPr>
              <a:t></a:t>
            </a:r>
            <a:r>
              <a:rPr lang="en-US" altLang="zh-CN" b="1" i="1" baseline="30000">
                <a:sym typeface="Symbol" panose="05050102010706020507" pitchFamily="18" charset="2"/>
              </a:rPr>
              <a:t>n</a:t>
            </a:r>
            <a:r>
              <a:rPr lang="zh-CN" altLang="en-US" b="1"/>
              <a:t>有惟一</a:t>
            </a:r>
            <a:r>
              <a:rPr lang="en-US" altLang="zh-CN" b="1"/>
              <a:t>LDV</a:t>
            </a:r>
            <a:r>
              <a:rPr lang="zh-CN" altLang="en-US" b="1"/>
              <a:t>分解的充要条件是</a:t>
            </a:r>
            <a:r>
              <a:rPr lang="en-US" altLang="zh-CN" b="1"/>
              <a:t>A</a:t>
            </a:r>
            <a:r>
              <a:rPr lang="zh-CN" altLang="en-US" b="1"/>
              <a:t>的顺主子式</a:t>
            </a:r>
            <a:r>
              <a:rPr lang="en-US" altLang="zh-CN" b="1"/>
              <a:t>|A</a:t>
            </a:r>
            <a:r>
              <a:rPr lang="en-US" altLang="zh-CN" b="1" i="1" baseline="-25000"/>
              <a:t>k</a:t>
            </a:r>
            <a:r>
              <a:rPr lang="en-US" altLang="zh-CN" b="1" i="1"/>
              <a:t>|</a:t>
            </a:r>
            <a:r>
              <a:rPr lang="zh-CN" altLang="en-US" b="1"/>
              <a:t>非零，</a:t>
            </a:r>
            <a:r>
              <a:rPr lang="en-US" altLang="zh-CN" b="1" i="1"/>
              <a:t>k </a:t>
            </a:r>
            <a:r>
              <a:rPr lang="en-US" altLang="zh-CN" b="1"/>
              <a:t>=1，2，</a:t>
            </a:r>
            <a:r>
              <a:rPr lang="en-US" altLang="zh-CN" b="1">
                <a:cs typeface="Times New Roman" panose="02020603050405020304" pitchFamily="18" charset="0"/>
              </a:rPr>
              <a:t>…</a:t>
            </a:r>
            <a:r>
              <a:rPr lang="en-US" altLang="zh-CN" b="1"/>
              <a:t>，</a:t>
            </a:r>
            <a:r>
              <a:rPr lang="en-US" altLang="zh-CN" b="1" i="1"/>
              <a:t>n</a:t>
            </a:r>
            <a:r>
              <a:rPr lang="en-US" altLang="zh-CN" b="1"/>
              <a:t>-1</a:t>
            </a:r>
            <a:r>
              <a:rPr lang="zh-CN" altLang="en-US" b="1"/>
              <a:t>，</a:t>
            </a:r>
            <a:r>
              <a:rPr lang="en-US" altLang="zh-CN" b="1"/>
              <a:t>|A</a:t>
            </a:r>
            <a:r>
              <a:rPr lang="en-US" altLang="zh-CN" b="1" baseline="-25000"/>
              <a:t>0</a:t>
            </a:r>
            <a:r>
              <a:rPr lang="en-US" altLang="zh-CN" b="1"/>
              <a:t>|=1,</a:t>
            </a:r>
          </a:p>
          <a:p>
            <a:pPr lvl="2" eaLnBrk="1" hangingPunct="1">
              <a:spcBef>
                <a:spcPct val="10000"/>
              </a:spcBef>
              <a:buFontTx/>
              <a:buNone/>
            </a:pPr>
            <a:r>
              <a:rPr lang="zh-CN" altLang="en-US" b="1"/>
              <a:t>  其中 </a:t>
            </a:r>
            <a:r>
              <a:rPr lang="en-US" altLang="zh-CN" b="1"/>
              <a:t>D = diag(</a:t>
            </a:r>
            <a:r>
              <a:rPr lang="en-US" altLang="zh-CN" b="1" i="1"/>
              <a:t>d</a:t>
            </a:r>
            <a:r>
              <a:rPr lang="en-US" altLang="zh-CN" b="1" baseline="-25000"/>
              <a:t>1</a:t>
            </a:r>
            <a:r>
              <a:rPr lang="en-US" altLang="zh-CN" b="1"/>
              <a:t>,</a:t>
            </a:r>
            <a:r>
              <a:rPr lang="en-US" altLang="zh-CN" b="1" i="1"/>
              <a:t>d</a:t>
            </a:r>
            <a:r>
              <a:rPr lang="en-US" altLang="zh-CN" b="1" baseline="-25000"/>
              <a:t>2</a:t>
            </a:r>
            <a:r>
              <a:rPr lang="en-US" altLang="zh-CN" b="1"/>
              <a:t>,…,</a:t>
            </a:r>
            <a:r>
              <a:rPr lang="en-US" altLang="zh-CN" b="1" i="1"/>
              <a:t>d</a:t>
            </a:r>
            <a:r>
              <a:rPr lang="en-US" altLang="zh-CN" b="1" i="1" baseline="-25000"/>
              <a:t>n</a:t>
            </a:r>
            <a:r>
              <a:rPr lang="en-US" altLang="zh-CN" b="1"/>
              <a:t>), </a:t>
            </a:r>
            <a:r>
              <a:rPr lang="en-US" altLang="zh-CN" b="1" i="1"/>
              <a:t>d</a:t>
            </a:r>
            <a:r>
              <a:rPr lang="en-US" altLang="zh-CN" b="1" i="1" baseline="-25000"/>
              <a:t>k </a:t>
            </a:r>
            <a:r>
              <a:rPr lang="en-US" altLang="zh-CN" b="1"/>
              <a:t>= |A</a:t>
            </a:r>
            <a:r>
              <a:rPr lang="en-US" altLang="zh-CN" b="1" i="1" baseline="-25000"/>
              <a:t>k</a:t>
            </a:r>
            <a:r>
              <a:rPr lang="en-US" altLang="zh-CN" b="1" i="1"/>
              <a:t>| </a:t>
            </a:r>
            <a:r>
              <a:rPr lang="en-US" altLang="zh-CN" b="1"/>
              <a:t>/ |A</a:t>
            </a:r>
            <a:r>
              <a:rPr lang="en-US" altLang="zh-CN" b="1" i="1" baseline="-25000"/>
              <a:t>k-</a:t>
            </a:r>
            <a:r>
              <a:rPr lang="en-US" altLang="zh-CN" b="1" baseline="-25000"/>
              <a:t>1</a:t>
            </a:r>
            <a:r>
              <a:rPr lang="en-US" altLang="zh-CN" b="1" i="1"/>
              <a:t>|</a:t>
            </a:r>
            <a:r>
              <a:rPr lang="en-US" altLang="zh-CN" b="1"/>
              <a:t>, </a:t>
            </a:r>
            <a:r>
              <a:rPr lang="en-US" altLang="zh-CN" b="1" i="1"/>
              <a:t>k</a:t>
            </a:r>
            <a:r>
              <a:rPr lang="en-US" altLang="zh-CN" b="1"/>
              <a:t>=1, …, </a:t>
            </a:r>
            <a:r>
              <a:rPr lang="en-US" altLang="zh-CN" b="1" i="1"/>
              <a:t>n</a:t>
            </a:r>
            <a:r>
              <a:rPr lang="zh-CN" altLang="en-US" b="1"/>
              <a:t>。</a:t>
            </a:r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B3E7792E-58F6-49E4-C244-47EC2A175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213" y="3213100"/>
            <a:ext cx="7543800" cy="9048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E07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zh-CN" altLang="en-US" b="1"/>
              <a:t>讨论 （1） </a:t>
            </a:r>
            <a:r>
              <a:rPr lang="en-US" altLang="zh-CN" b="1"/>
              <a:t>LDV</a:t>
            </a:r>
            <a:r>
              <a:rPr lang="zh-CN" altLang="en-US" b="1"/>
              <a:t>分解的存在 </a:t>
            </a:r>
            <a:r>
              <a:rPr lang="zh-CN" altLang="en-US" b="1">
                <a:sym typeface="Symbol" panose="05050102010706020507" pitchFamily="18" charset="2"/>
              </a:rPr>
              <a:t> </a:t>
            </a:r>
            <a:r>
              <a:rPr lang="en-US" altLang="zh-CN" b="1"/>
              <a:t>LU</a:t>
            </a:r>
            <a:r>
              <a:rPr lang="zh-CN" altLang="en-US" b="1"/>
              <a:t>分解存在</a:t>
            </a:r>
          </a:p>
          <a:p>
            <a:pPr eaLnBrk="1" hangingPunct="1"/>
            <a:r>
              <a:rPr lang="zh-CN" altLang="en-US" b="1"/>
              <a:t>             （2）矩阵可逆与顺序主子式非零的关系</a:t>
            </a:r>
          </a:p>
        </p:txBody>
      </p:sp>
      <p:sp>
        <p:nvSpPr>
          <p:cNvPr id="24581" name="Text Box 5">
            <a:extLst>
              <a:ext uri="{FF2B5EF4-FFF2-40B4-BE49-F238E27FC236}">
                <a16:creationId xmlns:a16="http://schemas.microsoft.com/office/drawing/2014/main" id="{FFA98592-74F7-29E6-F5DB-6A79E186C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178300"/>
            <a:ext cx="8153400" cy="222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zh-CN" altLang="en-US" b="1" dirty="0">
                <a:solidFill>
                  <a:srgbClr val="E07000"/>
                </a:solidFill>
              </a:rPr>
              <a:t>定理3</a:t>
            </a:r>
            <a:r>
              <a:rPr lang="zh-CN" altLang="en-US" b="1" dirty="0">
                <a:solidFill>
                  <a:srgbClr val="E07000"/>
                </a:solidFill>
                <a:cs typeface="Times New Roman" panose="02020603050405020304" pitchFamily="18" charset="0"/>
              </a:rPr>
              <a:t>.2</a:t>
            </a:r>
            <a:r>
              <a:rPr lang="zh-CN" altLang="en-US" b="1" dirty="0">
                <a:solidFill>
                  <a:srgbClr val="CA7B58"/>
                </a:solidFill>
              </a:rPr>
              <a:t>（</a:t>
            </a:r>
            <a:r>
              <a:rPr lang="en-US" altLang="zh-CN" b="1" dirty="0">
                <a:solidFill>
                  <a:srgbClr val="CA7B58"/>
                </a:solidFill>
              </a:rPr>
              <a:t>P</a:t>
            </a:r>
            <a:r>
              <a:rPr lang="en-US" altLang="zh-CN" b="1" dirty="0">
                <a:solidFill>
                  <a:srgbClr val="CA7B58"/>
                </a:solidFill>
                <a:cs typeface="Times New Roman" panose="02020603050405020304" pitchFamily="18" charset="0"/>
              </a:rPr>
              <a:t>.64</a:t>
            </a:r>
            <a:r>
              <a:rPr lang="en-US" altLang="zh-CN" b="1" dirty="0">
                <a:solidFill>
                  <a:srgbClr val="CA7B58"/>
                </a:solidFill>
              </a:rPr>
              <a:t>）</a:t>
            </a:r>
            <a:r>
              <a:rPr lang="zh-CN" altLang="en-US" b="1" dirty="0"/>
              <a:t>设矩阵</a:t>
            </a:r>
            <a:r>
              <a:rPr lang="en-US" altLang="zh-CN" b="1" dirty="0" err="1"/>
              <a:t>A</a:t>
            </a:r>
            <a:r>
              <a:rPr lang="en-US" altLang="zh-CN" b="1" dirty="0" err="1">
                <a:sym typeface="Symbol" panose="05050102010706020507" pitchFamily="18" charset="2"/>
              </a:rPr>
              <a:t>F</a:t>
            </a:r>
            <a:r>
              <a:rPr lang="en-US" altLang="zh-CN" b="1" i="1" baseline="30000" dirty="0" err="1">
                <a:sym typeface="Symbol" panose="05050102010706020507" pitchFamily="18" charset="2"/>
              </a:rPr>
              <a:t>n</a:t>
            </a:r>
            <a:r>
              <a:rPr lang="en-US" altLang="zh-CN" b="1" baseline="30000" dirty="0" err="1">
                <a:sym typeface="Symbol" panose="05050102010706020507" pitchFamily="18" charset="2"/>
              </a:rPr>
              <a:t></a:t>
            </a:r>
            <a:r>
              <a:rPr lang="en-US" altLang="zh-CN" b="1" i="1" baseline="30000" dirty="0" err="1">
                <a:sym typeface="Symbol" panose="05050102010706020507" pitchFamily="18" charset="2"/>
              </a:rPr>
              <a:t>n</a:t>
            </a:r>
            <a:r>
              <a:rPr lang="zh-CN" altLang="en-US" b="1" dirty="0">
                <a:solidFill>
                  <a:srgbClr val="003300"/>
                </a:solidFill>
              </a:rPr>
              <a:t>，</a:t>
            </a:r>
            <a:r>
              <a:rPr lang="en-US" altLang="zh-CN" b="1" dirty="0">
                <a:solidFill>
                  <a:srgbClr val="003300"/>
                </a:solidFill>
              </a:rPr>
              <a:t>rank(A) = </a:t>
            </a:r>
            <a:r>
              <a:rPr lang="en-US" altLang="zh-CN" b="1" i="1" dirty="0">
                <a:solidFill>
                  <a:srgbClr val="003300"/>
                </a:solidFill>
              </a:rPr>
              <a:t>k</a:t>
            </a:r>
            <a:r>
              <a:rPr lang="en-US" altLang="zh-CN" b="1" dirty="0"/>
              <a:t>（</a:t>
            </a:r>
            <a:r>
              <a:rPr lang="en-US" altLang="zh-CN" b="1" dirty="0">
                <a:sym typeface="Symbol" panose="05050102010706020507" pitchFamily="18" charset="2"/>
              </a:rPr>
              <a:t> </a:t>
            </a:r>
            <a:r>
              <a:rPr lang="en-US" altLang="zh-CN" b="1" i="1" dirty="0">
                <a:sym typeface="Symbol" panose="05050102010706020507" pitchFamily="18" charset="2"/>
              </a:rPr>
              <a:t>n</a:t>
            </a:r>
            <a:r>
              <a:rPr lang="en-US" altLang="zh-CN" b="1" dirty="0"/>
              <a:t>），</a:t>
            </a:r>
            <a:r>
              <a:rPr lang="zh-CN" altLang="en-US" b="1" dirty="0"/>
              <a:t>如果</a:t>
            </a:r>
            <a:r>
              <a:rPr lang="en-US" altLang="zh-CN" b="1" dirty="0"/>
              <a:t>A</a:t>
            </a:r>
            <a:r>
              <a:rPr lang="zh-CN" altLang="en-US" b="1" dirty="0"/>
              <a:t>的前</a:t>
            </a:r>
            <a:r>
              <a:rPr lang="en-US" altLang="zh-CN" b="1" i="1" dirty="0"/>
              <a:t>k</a:t>
            </a:r>
            <a:r>
              <a:rPr lang="zh-CN" altLang="en-US" b="1" dirty="0"/>
              <a:t>阶顺序主子式均非</a:t>
            </a:r>
            <a:r>
              <a:rPr lang="en-US" altLang="zh-CN" b="1" dirty="0"/>
              <a:t>0</a:t>
            </a:r>
            <a:r>
              <a:rPr lang="zh-CN" altLang="en-US" b="1" dirty="0"/>
              <a:t>，则</a:t>
            </a:r>
            <a:r>
              <a:rPr lang="zh-CN" altLang="en-US" b="1" dirty="0">
                <a:solidFill>
                  <a:srgbClr val="0033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b="1" dirty="0"/>
              <a:t>A</a:t>
            </a:r>
            <a:r>
              <a:rPr lang="zh-CN" altLang="en-US" b="1" dirty="0"/>
              <a:t>有</a:t>
            </a:r>
            <a:r>
              <a:rPr lang="en-US" altLang="zh-CN" b="1" dirty="0"/>
              <a:t>LU</a:t>
            </a:r>
            <a:r>
              <a:rPr lang="zh-CN" altLang="en-US" b="1" dirty="0"/>
              <a:t>分解。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 typeface="Wingdings" panose="05000000000000000000" pitchFamily="2" charset="2"/>
              <a:buChar char="§"/>
            </a:pPr>
            <a:r>
              <a:rPr lang="zh-CN" altLang="en-US" b="1" dirty="0">
                <a:solidFill>
                  <a:srgbClr val="C86400"/>
                </a:solidFill>
              </a:rPr>
              <a:t>考虑</a:t>
            </a:r>
            <a:r>
              <a:rPr lang="zh-CN" altLang="en-US" b="1" dirty="0"/>
              <a:t>：</a:t>
            </a:r>
            <a:r>
              <a:rPr lang="en-US" altLang="zh-CN" b="1" dirty="0"/>
              <a:t>LDV</a:t>
            </a:r>
            <a:r>
              <a:rPr lang="zh-CN" altLang="en-US" b="1" dirty="0"/>
              <a:t>分解与</a:t>
            </a:r>
            <a:r>
              <a:rPr lang="en-US" altLang="zh-CN" b="1" dirty="0"/>
              <a:t>LU</a:t>
            </a:r>
            <a:r>
              <a:rPr lang="zh-CN" altLang="en-US" b="1" dirty="0"/>
              <a:t>分解的关系。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zh-CN" altLang="en-US" b="1" dirty="0">
                <a:solidFill>
                  <a:srgbClr val="E07000"/>
                </a:solidFill>
              </a:rPr>
              <a:t>例题2</a:t>
            </a:r>
            <a:r>
              <a:rPr lang="zh-CN" altLang="en-US" sz="3200" b="1" dirty="0">
                <a:sym typeface="Wingdings" panose="05000000000000000000" pitchFamily="2" charset="2"/>
              </a:rPr>
              <a:t>（</a:t>
            </a:r>
            <a:r>
              <a:rPr lang="en-US" altLang="zh-CN" sz="2800" dirty="0"/>
              <a:t>P</a:t>
            </a:r>
            <a:r>
              <a:rPr lang="en-US" altLang="zh-CN" sz="2800" dirty="0">
                <a:cs typeface="Times New Roman" panose="02020603050405020304" pitchFamily="18" charset="0"/>
              </a:rPr>
              <a:t>.65</a:t>
            </a:r>
            <a:r>
              <a:rPr lang="zh-CN" altLang="en-US" sz="2800" dirty="0"/>
              <a:t> 例</a:t>
            </a:r>
            <a:r>
              <a:rPr lang="en-US" altLang="zh-CN" sz="2800" dirty="0"/>
              <a:t>2</a:t>
            </a:r>
            <a:r>
              <a:rPr lang="en-US" altLang="zh-CN" sz="3200" b="1" dirty="0"/>
              <a:t>）</a:t>
            </a:r>
            <a:endParaRPr lang="zh-CN" altLang="en-US" b="1" dirty="0"/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 typeface="Wingdings" panose="05000000000000000000" pitchFamily="2" charset="2"/>
              <a:buChar char="§"/>
            </a:pPr>
            <a:r>
              <a:rPr lang="en-US" altLang="zh-CN" b="1" dirty="0">
                <a:solidFill>
                  <a:srgbClr val="E07000"/>
                </a:solidFill>
              </a:rPr>
              <a:t>LU</a:t>
            </a:r>
            <a:r>
              <a:rPr lang="zh-CN" altLang="en-US" b="1" dirty="0">
                <a:solidFill>
                  <a:srgbClr val="E07000"/>
                </a:solidFill>
              </a:rPr>
              <a:t>分解的应用举例（例</a:t>
            </a:r>
            <a:r>
              <a:rPr lang="en-US" altLang="zh-CN" b="1" dirty="0">
                <a:solidFill>
                  <a:srgbClr val="E07000"/>
                </a:solidFill>
              </a:rPr>
              <a:t>3</a:t>
            </a:r>
            <a:r>
              <a:rPr lang="zh-CN" altLang="en-US" b="1" dirty="0">
                <a:solidFill>
                  <a:srgbClr val="E07000"/>
                </a:solidFill>
              </a:rPr>
              <a:t>）：</a:t>
            </a:r>
            <a:r>
              <a:rPr lang="zh-CN" altLang="en-US" b="1" dirty="0"/>
              <a:t>求解线性方程组</a:t>
            </a:r>
            <a:r>
              <a:rPr lang="en-US" altLang="zh-CN" b="1" dirty="0"/>
              <a:t>AX=b</a:t>
            </a:r>
            <a:r>
              <a:rPr lang="zh-CN" altLang="en-US" b="1" dirty="0"/>
              <a:t>。</a:t>
            </a:r>
          </a:p>
        </p:txBody>
      </p:sp>
      <p:sp>
        <p:nvSpPr>
          <p:cNvPr id="22540" name="AutoShape 12">
            <a:extLst>
              <a:ext uri="{FF2B5EF4-FFF2-40B4-BE49-F238E27FC236}">
                <a16:creationId xmlns:a16="http://schemas.microsoft.com/office/drawing/2014/main" id="{3FE2A50F-AD68-E23A-5361-851FF1176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5373688"/>
            <a:ext cx="2743200" cy="533400"/>
          </a:xfrm>
          <a:prstGeom prst="wedgeRoundRectCallout">
            <a:avLst>
              <a:gd name="adj1" fmla="val 2431"/>
              <a:gd name="adj2" fmla="val 96130"/>
              <a:gd name="adj3" fmla="val 16667"/>
            </a:avLst>
          </a:prstGeom>
          <a:solidFill>
            <a:srgbClr val="006600"/>
          </a:solidFill>
          <a:ln w="9525">
            <a:solidFill>
              <a:srgbClr val="E07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bg1"/>
                </a:solidFill>
              </a:rPr>
              <a:t>LY=b, UX=Y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5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5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 bldLvl="3" autoUpdateAnimBg="0"/>
      <p:bldP spid="24580" grpId="0" animBg="1" autoUpdateAnimBg="0"/>
      <p:bldP spid="24581" grpId="0" build="p" autoUpdateAnimBg="0"/>
      <p:bldP spid="22540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F55B4BE1-CCB5-0874-AC90-8FF943D36D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>
                <a:solidFill>
                  <a:srgbClr val="C864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二、矩阵的满秩分解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5F38C1DF-679A-787C-D51F-64F5586FFE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2625" y="762000"/>
            <a:ext cx="7777163" cy="1828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b="1" dirty="0">
                <a:solidFill>
                  <a:srgbClr val="E07000"/>
                </a:solidFill>
              </a:rPr>
              <a:t>定义</a:t>
            </a:r>
            <a:r>
              <a:rPr lang="zh-CN" altLang="en-US" sz="2400" b="1" dirty="0">
                <a:solidFill>
                  <a:srgbClr val="E07000"/>
                </a:solidFill>
              </a:rPr>
              <a:t>3</a:t>
            </a:r>
            <a:r>
              <a:rPr lang="zh-CN" altLang="en-US" sz="2400" b="1" dirty="0">
                <a:solidFill>
                  <a:srgbClr val="E07000"/>
                </a:solidFill>
                <a:cs typeface="Times New Roman" panose="02020603050405020304" pitchFamily="18" charset="0"/>
              </a:rPr>
              <a:t>.</a:t>
            </a:r>
            <a:r>
              <a:rPr lang="zh-CN" altLang="en-US" sz="2400" b="1" dirty="0">
                <a:solidFill>
                  <a:srgbClr val="E07000"/>
                </a:solidFill>
              </a:rPr>
              <a:t>2</a:t>
            </a:r>
            <a:r>
              <a:rPr lang="zh-CN" altLang="en-US" sz="2800" b="1" dirty="0">
                <a:solidFill>
                  <a:srgbClr val="006600"/>
                </a:solidFill>
              </a:rPr>
              <a:t> </a:t>
            </a:r>
            <a:r>
              <a:rPr lang="zh-CN" altLang="en-US" sz="2800" b="1" dirty="0">
                <a:solidFill>
                  <a:srgbClr val="003300"/>
                </a:solidFill>
                <a:sym typeface="Wingdings" panose="05000000000000000000" pitchFamily="2" charset="2"/>
              </a:rPr>
              <a:t>（</a:t>
            </a:r>
            <a:r>
              <a:rPr lang="en-US" altLang="zh-CN" sz="2400" i="1" dirty="0">
                <a:solidFill>
                  <a:srgbClr val="003300"/>
                </a:solidFill>
              </a:rPr>
              <a:t>P</a:t>
            </a:r>
            <a:r>
              <a:rPr lang="en-US" altLang="zh-CN" sz="2400" i="1" dirty="0">
                <a:solidFill>
                  <a:srgbClr val="003300"/>
                </a:solidFill>
                <a:cs typeface="Times New Roman" panose="02020603050405020304" pitchFamily="18" charset="0"/>
              </a:rPr>
              <a:t>.66</a:t>
            </a:r>
            <a:r>
              <a:rPr lang="zh-CN" altLang="en-US" sz="2400" i="1" dirty="0">
                <a:solidFill>
                  <a:srgbClr val="003300"/>
                </a:solidFill>
              </a:rPr>
              <a:t> </a:t>
            </a:r>
            <a:r>
              <a:rPr lang="zh-CN" altLang="en-US" sz="2800" b="1" dirty="0">
                <a:solidFill>
                  <a:srgbClr val="003300"/>
                </a:solidFill>
              </a:rPr>
              <a:t>）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003300"/>
                </a:solidFill>
              </a:rPr>
              <a:t>    对秩为</a:t>
            </a:r>
            <a:r>
              <a:rPr lang="en-US" altLang="zh-CN" sz="2800" b="1" i="1" dirty="0">
                <a:solidFill>
                  <a:srgbClr val="003300"/>
                </a:solidFill>
              </a:rPr>
              <a:t>r</a:t>
            </a:r>
            <a:r>
              <a:rPr lang="en-US" altLang="zh-CN" sz="2800" b="1" dirty="0">
                <a:solidFill>
                  <a:srgbClr val="003300"/>
                </a:solidFill>
              </a:rPr>
              <a:t> </a:t>
            </a:r>
            <a:r>
              <a:rPr lang="zh-CN" altLang="en-US" sz="2800" b="1" dirty="0">
                <a:solidFill>
                  <a:srgbClr val="003300"/>
                </a:solidFill>
              </a:rPr>
              <a:t>的矩阵</a:t>
            </a:r>
            <a:r>
              <a:rPr lang="en-US" altLang="zh-CN" sz="2800" b="1" dirty="0" err="1">
                <a:solidFill>
                  <a:srgbClr val="003300"/>
                </a:solidFill>
              </a:rPr>
              <a:t>A</a:t>
            </a:r>
            <a:r>
              <a:rPr lang="en-US" altLang="zh-CN" sz="2800" b="1" dirty="0" err="1">
                <a:solidFill>
                  <a:srgbClr val="003300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800" b="1" dirty="0" err="1">
                <a:solidFill>
                  <a:srgbClr val="003300"/>
                </a:solidFill>
              </a:rPr>
              <a:t>F</a:t>
            </a:r>
            <a:r>
              <a:rPr lang="en-US" altLang="zh-CN" sz="2800" b="1" baseline="30000" dirty="0" err="1">
                <a:solidFill>
                  <a:srgbClr val="003300"/>
                </a:solidFill>
              </a:rPr>
              <a:t>m</a:t>
            </a:r>
            <a:r>
              <a:rPr lang="en-US" altLang="zh-CN" sz="2800" b="1" baseline="30000" dirty="0" err="1">
                <a:solidFill>
                  <a:srgbClr val="003300"/>
                </a:solidFill>
                <a:sym typeface="Symbol" panose="05050102010706020507" pitchFamily="18" charset="2"/>
              </a:rPr>
              <a:t></a:t>
            </a:r>
            <a:r>
              <a:rPr lang="en-US" altLang="zh-CN" sz="2800" b="1" baseline="30000" dirty="0" err="1">
                <a:solidFill>
                  <a:srgbClr val="003300"/>
                </a:solidFill>
              </a:rPr>
              <a:t>n</a:t>
            </a:r>
            <a:r>
              <a:rPr lang="en-US" altLang="zh-CN" sz="2800" b="1" baseline="30000" dirty="0">
                <a:solidFill>
                  <a:srgbClr val="003300"/>
                </a:solidFill>
              </a:rPr>
              <a:t> </a:t>
            </a:r>
            <a:r>
              <a:rPr lang="zh-CN" altLang="en-US" sz="2800" b="1" dirty="0">
                <a:solidFill>
                  <a:srgbClr val="003300"/>
                </a:solidFill>
              </a:rPr>
              <a:t>，若存在秩为</a:t>
            </a:r>
            <a:r>
              <a:rPr lang="en-US" altLang="zh-CN" sz="2800" b="1" dirty="0">
                <a:solidFill>
                  <a:srgbClr val="003300"/>
                </a:solidFill>
              </a:rPr>
              <a:t>r</a:t>
            </a:r>
            <a:r>
              <a:rPr lang="zh-CN" altLang="en-US" sz="2800" b="1" dirty="0">
                <a:solidFill>
                  <a:srgbClr val="003300"/>
                </a:solidFill>
              </a:rPr>
              <a:t>的矩阵  </a:t>
            </a:r>
            <a:r>
              <a:rPr lang="en-US" altLang="zh-CN" sz="2800" b="1" dirty="0">
                <a:solidFill>
                  <a:srgbClr val="003300"/>
                </a:solidFill>
              </a:rPr>
              <a:t>B </a:t>
            </a:r>
            <a:r>
              <a:rPr lang="en-US" altLang="zh-CN" sz="2800" b="1" dirty="0">
                <a:solidFill>
                  <a:srgbClr val="003300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800" b="1" dirty="0" err="1">
                <a:solidFill>
                  <a:srgbClr val="003300"/>
                </a:solidFill>
              </a:rPr>
              <a:t>F</a:t>
            </a:r>
            <a:r>
              <a:rPr lang="en-US" altLang="zh-CN" sz="2800" b="1" baseline="30000" dirty="0" err="1">
                <a:solidFill>
                  <a:srgbClr val="003300"/>
                </a:solidFill>
              </a:rPr>
              <a:t>m</a:t>
            </a:r>
            <a:r>
              <a:rPr lang="en-US" altLang="zh-CN" sz="2800" b="1" baseline="30000" dirty="0" err="1">
                <a:solidFill>
                  <a:srgbClr val="003300"/>
                </a:solidFill>
                <a:sym typeface="Symbol" panose="05050102010706020507" pitchFamily="18" charset="2"/>
              </a:rPr>
              <a:t></a:t>
            </a:r>
            <a:r>
              <a:rPr lang="en-US" altLang="zh-CN" sz="2800" b="1" baseline="30000" dirty="0" err="1">
                <a:solidFill>
                  <a:srgbClr val="003300"/>
                </a:solidFill>
              </a:rPr>
              <a:t>r，</a:t>
            </a:r>
            <a:r>
              <a:rPr lang="en-US" altLang="zh-CN" sz="2800" b="1" dirty="0" err="1">
                <a:solidFill>
                  <a:srgbClr val="003300"/>
                </a:solidFill>
              </a:rPr>
              <a:t>C</a:t>
            </a:r>
            <a:r>
              <a:rPr lang="en-US" altLang="zh-CN" sz="2800" b="1" dirty="0" err="1">
                <a:solidFill>
                  <a:srgbClr val="003300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800" b="1" dirty="0" err="1">
                <a:solidFill>
                  <a:srgbClr val="003300"/>
                </a:solidFill>
              </a:rPr>
              <a:t>F</a:t>
            </a:r>
            <a:r>
              <a:rPr lang="en-US" altLang="zh-CN" sz="2800" b="1" baseline="30000" dirty="0" err="1">
                <a:solidFill>
                  <a:srgbClr val="003300"/>
                </a:solidFill>
              </a:rPr>
              <a:t>r</a:t>
            </a:r>
            <a:r>
              <a:rPr lang="en-US" altLang="zh-CN" sz="2800" b="1" baseline="30000" dirty="0" err="1">
                <a:solidFill>
                  <a:srgbClr val="003300"/>
                </a:solidFill>
                <a:sym typeface="Symbol" panose="05050102010706020507" pitchFamily="18" charset="2"/>
              </a:rPr>
              <a:t></a:t>
            </a:r>
            <a:r>
              <a:rPr lang="en-US" altLang="zh-CN" sz="2800" b="1" baseline="30000" dirty="0" err="1">
                <a:solidFill>
                  <a:srgbClr val="003300"/>
                </a:solidFill>
              </a:rPr>
              <a:t>n</a:t>
            </a:r>
            <a:r>
              <a:rPr lang="en-US" altLang="zh-CN" sz="2800" b="1" dirty="0">
                <a:solidFill>
                  <a:srgbClr val="003300"/>
                </a:solidFill>
              </a:rPr>
              <a:t> ，</a:t>
            </a:r>
            <a:r>
              <a:rPr lang="zh-CN" altLang="en-US" sz="2800" b="1" dirty="0">
                <a:solidFill>
                  <a:srgbClr val="003300"/>
                </a:solidFill>
              </a:rPr>
              <a:t>使得</a:t>
            </a:r>
            <a:r>
              <a:rPr lang="en-US" altLang="zh-CN" sz="2800" b="1" dirty="0">
                <a:solidFill>
                  <a:srgbClr val="003300"/>
                </a:solidFill>
              </a:rPr>
              <a:t>A=BC</a:t>
            </a:r>
            <a:r>
              <a:rPr lang="zh-CN" altLang="en-US" sz="2800" b="1" dirty="0">
                <a:solidFill>
                  <a:srgbClr val="003300"/>
                </a:solidFill>
              </a:rPr>
              <a:t>，则称此式为</a:t>
            </a:r>
            <a:r>
              <a:rPr lang="en-US" altLang="zh-CN" sz="2800" b="1" dirty="0">
                <a:solidFill>
                  <a:srgbClr val="003300"/>
                </a:solidFill>
              </a:rPr>
              <a:t>A </a:t>
            </a:r>
            <a:r>
              <a:rPr lang="zh-CN" altLang="en-US" sz="2800" b="1" dirty="0">
                <a:solidFill>
                  <a:srgbClr val="003300"/>
                </a:solidFill>
              </a:rPr>
              <a:t>的满秩分解。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sz="2400" b="1" dirty="0">
              <a:solidFill>
                <a:srgbClr val="003300"/>
              </a:solidFill>
            </a:endParaRPr>
          </a:p>
        </p:txBody>
      </p:sp>
      <p:sp>
        <p:nvSpPr>
          <p:cNvPr id="25605" name="Text Box 5">
            <a:extLst>
              <a:ext uri="{FF2B5EF4-FFF2-40B4-BE49-F238E27FC236}">
                <a16:creationId xmlns:a16="http://schemas.microsoft.com/office/drawing/2014/main" id="{2A792E84-71F1-93AF-DCC8-0499D34B6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4652963"/>
            <a:ext cx="7223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E07000"/>
                </a:solidFill>
              </a:rPr>
              <a:t>令</a:t>
            </a:r>
            <a:endParaRPr lang="zh-CN" altLang="en-US" sz="2800" b="1">
              <a:solidFill>
                <a:srgbClr val="006600"/>
              </a:solidFill>
            </a:endParaRPr>
          </a:p>
        </p:txBody>
      </p:sp>
      <p:sp>
        <p:nvSpPr>
          <p:cNvPr id="25606" name="AutoShape 6">
            <a:extLst>
              <a:ext uri="{FF2B5EF4-FFF2-40B4-BE49-F238E27FC236}">
                <a16:creationId xmlns:a16="http://schemas.microsoft.com/office/drawing/2014/main" id="{EDA4E8F6-E535-005A-D518-65717F0A5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838200"/>
            <a:ext cx="533400" cy="1143000"/>
          </a:xfrm>
          <a:prstGeom prst="wedgeEllipseCallout">
            <a:avLst>
              <a:gd name="adj1" fmla="val 132440"/>
              <a:gd name="adj2" fmla="val 3736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>
                <a:solidFill>
                  <a:schemeClr val="hlink"/>
                </a:solidFill>
              </a:rPr>
              <a:t>列满秩</a:t>
            </a:r>
          </a:p>
        </p:txBody>
      </p:sp>
      <p:sp>
        <p:nvSpPr>
          <p:cNvPr id="25607" name="AutoShape 7">
            <a:extLst>
              <a:ext uri="{FF2B5EF4-FFF2-40B4-BE49-F238E27FC236}">
                <a16:creationId xmlns:a16="http://schemas.microsoft.com/office/drawing/2014/main" id="{86A9AE77-B496-875D-BB5D-8BD36C244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692150"/>
            <a:ext cx="1447800" cy="457200"/>
          </a:xfrm>
          <a:prstGeom prst="wedgeEllipseCallout">
            <a:avLst>
              <a:gd name="adj1" fmla="val -80042"/>
              <a:gd name="adj2" fmla="val 1795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>
                <a:solidFill>
                  <a:schemeClr val="hlink"/>
                </a:solidFill>
              </a:rPr>
              <a:t>行满秩</a:t>
            </a:r>
          </a:p>
        </p:txBody>
      </p:sp>
      <p:sp>
        <p:nvSpPr>
          <p:cNvPr id="25608" name="Rectangle 8">
            <a:extLst>
              <a:ext uri="{FF2B5EF4-FFF2-40B4-BE49-F238E27FC236}">
                <a16:creationId xmlns:a16="http://schemas.microsoft.com/office/drawing/2014/main" id="{1E0F1D63-4063-60D4-C2B4-8DA5AAB48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541588"/>
            <a:ext cx="792162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800" b="1" dirty="0">
                <a:solidFill>
                  <a:srgbClr val="006600"/>
                </a:solidFill>
              </a:rPr>
              <a:t>定理3</a:t>
            </a:r>
            <a:r>
              <a:rPr lang="zh-CN" altLang="en-US" sz="2800" b="1" dirty="0">
                <a:solidFill>
                  <a:srgbClr val="006600"/>
                </a:solidFill>
                <a:cs typeface="Times New Roman" panose="02020603050405020304" pitchFamily="18" charset="0"/>
              </a:rPr>
              <a:t>.2</a:t>
            </a:r>
            <a:r>
              <a:rPr lang="zh-CN" altLang="en-US" sz="2800" b="1" dirty="0">
                <a:solidFill>
                  <a:srgbClr val="006600"/>
                </a:solidFill>
              </a:rPr>
              <a:t>：</a:t>
            </a:r>
            <a:r>
              <a:rPr lang="zh-CN" altLang="en-US" sz="2800" b="1" dirty="0">
                <a:solidFill>
                  <a:srgbClr val="003300"/>
                </a:solidFill>
              </a:rPr>
              <a:t>任何</a:t>
            </a:r>
            <a:r>
              <a:rPr lang="zh-CN" altLang="en-US" sz="2800" b="1" dirty="0">
                <a:solidFill>
                  <a:srgbClr val="9933FF"/>
                </a:solidFill>
              </a:rPr>
              <a:t>非零</a:t>
            </a:r>
            <a:r>
              <a:rPr lang="zh-CN" altLang="en-US" sz="2800" b="1" dirty="0">
                <a:solidFill>
                  <a:srgbClr val="003300"/>
                </a:solidFill>
              </a:rPr>
              <a:t>矩阵</a:t>
            </a:r>
            <a:r>
              <a:rPr lang="en-US" altLang="zh-CN" sz="2800" b="1" dirty="0" err="1">
                <a:solidFill>
                  <a:srgbClr val="003300"/>
                </a:solidFill>
              </a:rPr>
              <a:t>A</a:t>
            </a:r>
            <a:r>
              <a:rPr lang="en-US" altLang="zh-CN" sz="2800" b="1" dirty="0" err="1">
                <a:solidFill>
                  <a:srgbClr val="003300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800" b="1" dirty="0" err="1">
                <a:solidFill>
                  <a:srgbClr val="003300"/>
                </a:solidFill>
              </a:rPr>
              <a:t>F</a:t>
            </a:r>
            <a:r>
              <a:rPr lang="en-US" altLang="zh-CN" sz="2800" b="1" i="1" baseline="30000" dirty="0" err="1">
                <a:solidFill>
                  <a:srgbClr val="003300"/>
                </a:solidFill>
              </a:rPr>
              <a:t>m</a:t>
            </a:r>
            <a:r>
              <a:rPr lang="en-US" altLang="zh-CN" sz="2800" b="1" baseline="30000" dirty="0" err="1">
                <a:solidFill>
                  <a:srgbClr val="003300"/>
                </a:solidFill>
                <a:sym typeface="Symbol" panose="05050102010706020507" pitchFamily="18" charset="2"/>
              </a:rPr>
              <a:t></a:t>
            </a:r>
            <a:r>
              <a:rPr lang="en-US" altLang="zh-CN" sz="2800" b="1" i="1" baseline="30000" dirty="0" err="1">
                <a:solidFill>
                  <a:srgbClr val="003300"/>
                </a:solidFill>
              </a:rPr>
              <a:t>n</a:t>
            </a:r>
            <a:r>
              <a:rPr lang="zh-CN" altLang="en-US" sz="2800" b="1" dirty="0">
                <a:solidFill>
                  <a:srgbClr val="003300"/>
                </a:solidFill>
              </a:rPr>
              <a:t>都有满秩分解。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>
                <a:solidFill>
                  <a:srgbClr val="0033CC"/>
                </a:solidFill>
              </a:rPr>
              <a:t>    </a:t>
            </a:r>
            <a:r>
              <a:rPr lang="zh-CN" altLang="en-US" sz="2800" b="1" dirty="0">
                <a:solidFill>
                  <a:srgbClr val="9933FF"/>
                </a:solidFill>
              </a:rPr>
              <a:t>证明：价标准型求法（行列变换）</a:t>
            </a:r>
            <a:endParaRPr lang="en-US" altLang="zh-CN" sz="2800" b="1" dirty="0">
              <a:solidFill>
                <a:srgbClr val="9933FF"/>
              </a:solidFill>
            </a:endParaRPr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3300"/>
                </a:solidFill>
              </a:rPr>
              <a:t>设通过行及列的初等变换把</a:t>
            </a:r>
            <a:r>
              <a:rPr lang="en-US" altLang="zh-CN" b="1" dirty="0">
                <a:solidFill>
                  <a:srgbClr val="003300"/>
                </a:solidFill>
              </a:rPr>
              <a:t>A</a:t>
            </a:r>
            <a:r>
              <a:rPr lang="zh-CN" altLang="en-US" b="1" dirty="0">
                <a:solidFill>
                  <a:srgbClr val="003300"/>
                </a:solidFill>
              </a:rPr>
              <a:t>变为等价标准型，即存在可逆矩阵</a:t>
            </a:r>
            <a:r>
              <a:rPr lang="en-US" altLang="zh-CN" b="1" dirty="0">
                <a:solidFill>
                  <a:srgbClr val="003300"/>
                </a:solidFill>
              </a:rPr>
              <a:t>P</a:t>
            </a:r>
            <a:r>
              <a:rPr lang="zh-CN" altLang="en-US" b="1" dirty="0">
                <a:solidFill>
                  <a:srgbClr val="003300"/>
                </a:solidFill>
              </a:rPr>
              <a:t>，</a:t>
            </a:r>
            <a:r>
              <a:rPr lang="en-US" altLang="zh-CN" b="1" dirty="0">
                <a:solidFill>
                  <a:srgbClr val="003300"/>
                </a:solidFill>
              </a:rPr>
              <a:t>Q</a:t>
            </a:r>
            <a:r>
              <a:rPr lang="zh-CN" altLang="en-US" b="1" dirty="0">
                <a:solidFill>
                  <a:srgbClr val="003300"/>
                </a:solidFill>
              </a:rPr>
              <a:t>，使得</a:t>
            </a:r>
          </a:p>
        </p:txBody>
      </p:sp>
      <p:sp>
        <p:nvSpPr>
          <p:cNvPr id="25610" name="Text Box 10">
            <a:extLst>
              <a:ext uri="{FF2B5EF4-FFF2-40B4-BE49-F238E27FC236}">
                <a16:creationId xmlns:a16="http://schemas.microsoft.com/office/drawing/2014/main" id="{372AA976-47BF-9198-2892-B498EE1DE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5229225"/>
            <a:ext cx="50373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E07000"/>
                </a:solidFill>
              </a:rPr>
              <a:t>得</a:t>
            </a:r>
            <a:endParaRPr lang="zh-CN" altLang="en-US" sz="2800" b="1" dirty="0">
              <a:solidFill>
                <a:srgbClr val="006600"/>
              </a:solidFill>
            </a:endParaRPr>
          </a:p>
        </p:txBody>
      </p:sp>
      <p:graphicFrame>
        <p:nvGraphicFramePr>
          <p:cNvPr id="22533" name="Object 5">
            <a:extLst>
              <a:ext uri="{FF2B5EF4-FFF2-40B4-BE49-F238E27FC236}">
                <a16:creationId xmlns:a16="http://schemas.microsoft.com/office/drawing/2014/main" id="{0C713DED-75B9-D8BD-1B30-D0F85D9BA0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56100" y="3933825"/>
          <a:ext cx="3852863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73120" imgH="457200" progId="Equation.DSMT4">
                  <p:embed/>
                </p:oleObj>
              </mc:Choice>
              <mc:Fallback>
                <p:oleObj name="Equation" r:id="rId3" imgW="147312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3933825"/>
                        <a:ext cx="3852863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>
            <a:extLst>
              <a:ext uri="{FF2B5EF4-FFF2-40B4-BE49-F238E27FC236}">
                <a16:creationId xmlns:a16="http://schemas.microsoft.com/office/drawing/2014/main" id="{B50B3B36-CC52-A4DA-3EE3-AD81ADC5F2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4941888"/>
          <a:ext cx="3521075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46040" imgH="482400" progId="Equation.DSMT4">
                  <p:embed/>
                </p:oleObj>
              </mc:Choice>
              <mc:Fallback>
                <p:oleObj name="Equation" r:id="rId5" imgW="1346040" imgH="482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941888"/>
                        <a:ext cx="3521075" cy="111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id="{B3783234-4D04-CB5D-4517-C3481CBBFC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3553248"/>
              </p:ext>
            </p:extLst>
          </p:nvPr>
        </p:nvGraphicFramePr>
        <p:xfrm>
          <a:off x="5541963" y="4978400"/>
          <a:ext cx="3452812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20480" imgH="482400" progId="Equation.DSMT4">
                  <p:embed/>
                </p:oleObj>
              </mc:Choice>
              <mc:Fallback>
                <p:oleObj name="Equation" r:id="rId7" imgW="1320480" imgH="482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1963" y="4978400"/>
                        <a:ext cx="3452812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10">
            <a:extLst>
              <a:ext uri="{FF2B5EF4-FFF2-40B4-BE49-F238E27FC236}">
                <a16:creationId xmlns:a16="http://schemas.microsoft.com/office/drawing/2014/main" id="{FF53D54E-8D07-2038-5CAA-3D1613B4E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6021388"/>
            <a:ext cx="53292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9933FF"/>
                </a:solidFill>
              </a:rPr>
              <a:t>B</a:t>
            </a:r>
            <a:r>
              <a:rPr lang="zh-CN" altLang="en-US" sz="2800" b="1" dirty="0">
                <a:solidFill>
                  <a:srgbClr val="9933FF"/>
                </a:solidFill>
              </a:rPr>
              <a:t>，</a:t>
            </a:r>
            <a:r>
              <a:rPr lang="en-US" altLang="zh-CN" sz="2800" b="1" dirty="0">
                <a:solidFill>
                  <a:srgbClr val="9933FF"/>
                </a:solidFill>
              </a:rPr>
              <a:t>C</a:t>
            </a:r>
            <a:r>
              <a:rPr lang="zh-CN" altLang="en-US" sz="2800" b="1" dirty="0">
                <a:solidFill>
                  <a:srgbClr val="9933FF"/>
                </a:solidFill>
              </a:rPr>
              <a:t>满足要求。证毕。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6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6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6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6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/>
      <p:bldP spid="25605" grpId="0" autoUpdateAnimBg="0"/>
      <p:bldP spid="25606" grpId="0" animBg="1" autoUpdateAnimBg="0"/>
      <p:bldP spid="25607" grpId="0" animBg="1" autoUpdateAnimBg="0"/>
      <p:bldP spid="25608" grpId="0" build="p" bldLvl="2" autoUpdateAnimBg="0"/>
      <p:bldP spid="25610" grpId="0" autoUpdateAnimBg="0"/>
      <p:bldP spid="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7CC24971-AD3E-4F31-AFC2-ADB10F275E2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>
                <a:solidFill>
                  <a:srgbClr val="C864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二、矩阵的满秩分解</a:t>
            </a:r>
          </a:p>
        </p:txBody>
      </p:sp>
      <p:sp>
        <p:nvSpPr>
          <p:cNvPr id="25605" name="Text Box 5">
            <a:extLst>
              <a:ext uri="{FF2B5EF4-FFF2-40B4-BE49-F238E27FC236}">
                <a16:creationId xmlns:a16="http://schemas.microsoft.com/office/drawing/2014/main" id="{F7AE69FF-B901-94B5-87AD-D73EFE889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357563"/>
            <a:ext cx="3530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E07000"/>
                </a:solidFill>
              </a:rPr>
              <a:t>例题2</a:t>
            </a:r>
            <a:r>
              <a:rPr lang="zh-CN" altLang="en-US" sz="2800" b="1">
                <a:solidFill>
                  <a:srgbClr val="006600"/>
                </a:solidFill>
              </a:rPr>
              <a:t> （</a:t>
            </a:r>
            <a:r>
              <a:rPr lang="en-US" altLang="zh-CN" sz="2800" b="1">
                <a:solidFill>
                  <a:srgbClr val="006600"/>
                </a:solidFill>
              </a:rPr>
              <a:t>P</a:t>
            </a:r>
            <a:r>
              <a:rPr lang="en-US" altLang="zh-CN" sz="2800" b="1">
                <a:solidFill>
                  <a:srgbClr val="006600"/>
                </a:solidFill>
                <a:cs typeface="Times New Roman" panose="02020603050405020304" pitchFamily="18" charset="0"/>
              </a:rPr>
              <a:t>.69</a:t>
            </a:r>
            <a:r>
              <a:rPr lang="en-US" altLang="zh-CN" sz="2800" b="1">
                <a:solidFill>
                  <a:srgbClr val="006600"/>
                </a:solidFill>
              </a:rPr>
              <a:t>，eg5）</a:t>
            </a:r>
            <a:endParaRPr lang="zh-CN" altLang="en-US" sz="2800" b="1">
              <a:solidFill>
                <a:srgbClr val="006600"/>
              </a:solidFill>
            </a:endParaRPr>
          </a:p>
        </p:txBody>
      </p:sp>
      <p:sp>
        <p:nvSpPr>
          <p:cNvPr id="25608" name="Rectangle 8">
            <a:extLst>
              <a:ext uri="{FF2B5EF4-FFF2-40B4-BE49-F238E27FC236}">
                <a16:creationId xmlns:a16="http://schemas.microsoft.com/office/drawing/2014/main" id="{E1EC8629-62D7-AE35-E719-D6D99C50C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836613"/>
            <a:ext cx="8496300" cy="247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E07000"/>
                </a:solidFill>
              </a:rPr>
              <a:t> 满秩分解的求法：</a:t>
            </a:r>
            <a:r>
              <a:rPr lang="zh-CN" altLang="en-US" sz="2800" b="1">
                <a:solidFill>
                  <a:srgbClr val="0033CC"/>
                </a:solidFill>
              </a:rPr>
              <a:t>初等变换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b="1">
                <a:solidFill>
                  <a:srgbClr val="003300"/>
                </a:solidFill>
              </a:rPr>
              <a:t> 方法1：等价标准型求法（行列变换）：</a:t>
            </a:r>
            <a:r>
              <a:rPr lang="zh-CN" altLang="en-US" b="1">
                <a:solidFill>
                  <a:srgbClr val="0033CC"/>
                </a:solidFill>
              </a:rPr>
              <a:t>求两个逆矩阵！</a:t>
            </a:r>
            <a:endParaRPr lang="en-US" altLang="zh-CN" b="1">
              <a:solidFill>
                <a:srgbClr val="0033CC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b="1">
                <a:solidFill>
                  <a:srgbClr val="003300"/>
                </a:solidFill>
              </a:rPr>
              <a:t> 方法2：阶梯型求法（行变换）：</a:t>
            </a:r>
            <a:r>
              <a:rPr lang="zh-CN" altLang="en-US" b="1">
                <a:solidFill>
                  <a:srgbClr val="0033CC"/>
                </a:solidFill>
              </a:rPr>
              <a:t>只求一个逆矩阵！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E07000"/>
                </a:solidFill>
              </a:rPr>
              <a:t>例题1</a:t>
            </a:r>
            <a:r>
              <a:rPr lang="zh-CN" altLang="en-US" b="1">
                <a:solidFill>
                  <a:srgbClr val="003300"/>
                </a:solidFill>
              </a:rPr>
              <a:t>（</a:t>
            </a:r>
            <a:r>
              <a:rPr lang="en-US" altLang="zh-CN">
                <a:solidFill>
                  <a:srgbClr val="003300"/>
                </a:solidFill>
              </a:rPr>
              <a:t>P</a:t>
            </a:r>
            <a:r>
              <a:rPr lang="en-US" altLang="zh-CN">
                <a:solidFill>
                  <a:srgbClr val="003300"/>
                </a:solidFill>
                <a:cs typeface="Times New Roman" panose="02020603050405020304" pitchFamily="18" charset="0"/>
              </a:rPr>
              <a:t>.68</a:t>
            </a:r>
            <a:r>
              <a:rPr lang="en-US" altLang="zh-CN">
                <a:solidFill>
                  <a:srgbClr val="003300"/>
                </a:solidFill>
              </a:rPr>
              <a:t>，</a:t>
            </a:r>
            <a:r>
              <a:rPr lang="en-US" altLang="zh-CN">
                <a:solidFill>
                  <a:srgbClr val="003300"/>
                </a:solidFill>
                <a:cs typeface="Times New Roman" panose="02020603050405020304" pitchFamily="18" charset="0"/>
              </a:rPr>
              <a:t>eg4</a:t>
            </a:r>
            <a:r>
              <a:rPr lang="zh-CN" altLang="en-US">
                <a:solidFill>
                  <a:srgbClr val="003300"/>
                </a:solidFill>
              </a:rPr>
              <a:t>）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Clr>
                <a:schemeClr val="accent2"/>
              </a:buClr>
              <a:buFont typeface="Wingdings" panose="05000000000000000000" pitchFamily="2" charset="2"/>
              <a:buChar char="w"/>
            </a:pPr>
            <a:r>
              <a:rPr lang="zh-CN" altLang="en-US" sz="2800" b="1">
                <a:solidFill>
                  <a:srgbClr val="003300"/>
                </a:solidFill>
              </a:rPr>
              <a:t> </a:t>
            </a:r>
            <a:r>
              <a:rPr lang="zh-CN" altLang="en-US" b="1">
                <a:solidFill>
                  <a:srgbClr val="9933FF"/>
                </a:solidFill>
              </a:rPr>
              <a:t>方法3</a:t>
            </a:r>
            <a:r>
              <a:rPr lang="zh-CN" altLang="en-US" b="1">
                <a:solidFill>
                  <a:srgbClr val="003300"/>
                </a:solidFill>
              </a:rPr>
              <a:t>：求列的极大无关组及表示（行变换）：</a:t>
            </a:r>
            <a:r>
              <a:rPr lang="zh-CN" altLang="en-US" b="1">
                <a:solidFill>
                  <a:srgbClr val="9933FF"/>
                </a:solidFill>
              </a:rPr>
              <a:t>不用求逆</a:t>
            </a:r>
            <a:endParaRPr lang="en-US" altLang="zh-CN" b="1">
              <a:solidFill>
                <a:srgbClr val="9933FF"/>
              </a:solidFill>
            </a:endParaRPr>
          </a:p>
        </p:txBody>
      </p:sp>
      <p:sp>
        <p:nvSpPr>
          <p:cNvPr id="25610" name="Text Box 10">
            <a:extLst>
              <a:ext uri="{FF2B5EF4-FFF2-40B4-BE49-F238E27FC236}">
                <a16:creationId xmlns:a16="http://schemas.microsoft.com/office/drawing/2014/main" id="{CC4AD0E0-A3EA-92C3-F055-EAFA746D6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3357563"/>
            <a:ext cx="42560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E07000"/>
                </a:solidFill>
              </a:rPr>
              <a:t>例题3</a:t>
            </a:r>
            <a:r>
              <a:rPr lang="zh-CN" altLang="en-US" sz="2800" b="1">
                <a:solidFill>
                  <a:srgbClr val="006600"/>
                </a:solidFill>
              </a:rPr>
              <a:t>（</a:t>
            </a:r>
            <a:r>
              <a:rPr lang="en-US" altLang="zh-CN" sz="2800" b="1">
                <a:solidFill>
                  <a:srgbClr val="006600"/>
                </a:solidFill>
              </a:rPr>
              <a:t>P</a:t>
            </a:r>
            <a:r>
              <a:rPr lang="en-US" altLang="zh-CN" sz="2800" b="1">
                <a:solidFill>
                  <a:srgbClr val="006600"/>
                </a:solidFill>
                <a:cs typeface="Times New Roman" panose="02020603050405020304" pitchFamily="18" charset="0"/>
              </a:rPr>
              <a:t>.70</a:t>
            </a:r>
            <a:r>
              <a:rPr lang="en-US" altLang="zh-CN" sz="2800" b="1">
                <a:solidFill>
                  <a:srgbClr val="006600"/>
                </a:solidFill>
              </a:rPr>
              <a:t>，eg6）</a:t>
            </a:r>
            <a:endParaRPr lang="zh-CN" altLang="en-US" sz="2800" b="1">
              <a:solidFill>
                <a:srgbClr val="006600"/>
              </a:solidFill>
            </a:endParaRPr>
          </a:p>
        </p:txBody>
      </p:sp>
      <p:graphicFrame>
        <p:nvGraphicFramePr>
          <p:cNvPr id="22533" name="Object 5">
            <a:extLst>
              <a:ext uri="{FF2B5EF4-FFF2-40B4-BE49-F238E27FC236}">
                <a16:creationId xmlns:a16="http://schemas.microsoft.com/office/drawing/2014/main" id="{733BB32B-F3F2-4FE9-ED5C-F70061CDD9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965761"/>
              </p:ext>
            </p:extLst>
          </p:nvPr>
        </p:nvGraphicFramePr>
        <p:xfrm>
          <a:off x="674688" y="4192588"/>
          <a:ext cx="8167687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124080" imgH="482400" progId="Equation.DSMT4">
                  <p:embed/>
                </p:oleObj>
              </mc:Choice>
              <mc:Fallback>
                <p:oleObj name="Equation" r:id="rId3" imgW="3124080" imgH="482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8" y="4192588"/>
                        <a:ext cx="8167687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>
            <a:extLst>
              <a:ext uri="{FF2B5EF4-FFF2-40B4-BE49-F238E27FC236}">
                <a16:creationId xmlns:a16="http://schemas.microsoft.com/office/drawing/2014/main" id="{F4A7D8B5-8239-3B91-2444-7ABE177EB6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1522639"/>
              </p:ext>
            </p:extLst>
          </p:nvPr>
        </p:nvGraphicFramePr>
        <p:xfrm>
          <a:off x="836613" y="5493543"/>
          <a:ext cx="7613650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908080" imgH="457200" progId="Equation.DSMT4">
                  <p:embed/>
                </p:oleObj>
              </mc:Choice>
              <mc:Fallback>
                <p:oleObj name="Equation" r:id="rId5" imgW="290808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613" y="5493543"/>
                        <a:ext cx="7613650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9" name="Rectangle 13">
            <a:extLst>
              <a:ext uri="{FF2B5EF4-FFF2-40B4-BE49-F238E27FC236}">
                <a16:creationId xmlns:a16="http://schemas.microsoft.com/office/drawing/2014/main" id="{A279188F-CA7E-173C-2E8E-594CCD65F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917950"/>
            <a:ext cx="865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3300"/>
                </a:solidFill>
              </a:rPr>
              <a:t>法</a:t>
            </a:r>
            <a:r>
              <a:rPr lang="en-US" altLang="zh-CN" sz="2800" b="1">
                <a:solidFill>
                  <a:srgbClr val="003300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autoUpdateAnimBg="0"/>
      <p:bldP spid="25608" grpId="0" uiExpand="1" build="p" bldLvl="2" autoUpdateAnimBg="0"/>
      <p:bldP spid="25610" grpId="0" autoUpdateAnimBg="0"/>
      <p:bldP spid="39949" grpId="0"/>
    </p:bldLst>
  </p:timing>
</p:sld>
</file>

<file path=ppt/theme/theme1.xml><?xml version="1.0" encoding="utf-8"?>
<a:theme xmlns:a="http://schemas.openxmlformats.org/drawingml/2006/main" name="Expedition">
  <a:themeElements>
    <a:clrScheme name="">
      <a:dk1>
        <a:srgbClr val="000000"/>
      </a:dk1>
      <a:lt1>
        <a:srgbClr val="FFFFFF"/>
      </a:lt1>
      <a:dk2>
        <a:srgbClr val="802A0C"/>
      </a:dk2>
      <a:lt2>
        <a:srgbClr val="808080"/>
      </a:lt2>
      <a:accent1>
        <a:srgbClr val="DFD6C3"/>
      </a:accent1>
      <a:accent2>
        <a:srgbClr val="D69B80"/>
      </a:accent2>
      <a:accent3>
        <a:srgbClr val="FFFFFF"/>
      </a:accent3>
      <a:accent4>
        <a:srgbClr val="000000"/>
      </a:accent4>
      <a:accent5>
        <a:srgbClr val="ECE8DE"/>
      </a:accent5>
      <a:accent6>
        <a:srgbClr val="C28C73"/>
      </a:accent6>
      <a:hlink>
        <a:srgbClr val="993300"/>
      </a:hlink>
      <a:folHlink>
        <a:srgbClr val="666600"/>
      </a:folHlink>
    </a:clrScheme>
    <a:fontScheme name="Expedition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Expedition 1">
        <a:dk1>
          <a:srgbClr val="000000"/>
        </a:dk1>
        <a:lt1>
          <a:srgbClr val="A7947B"/>
        </a:lt1>
        <a:dk2>
          <a:srgbClr val="482400"/>
        </a:dk2>
        <a:lt2>
          <a:srgbClr val="808080"/>
        </a:lt2>
        <a:accent1>
          <a:srgbClr val="DFD6C3"/>
        </a:accent1>
        <a:accent2>
          <a:srgbClr val="D69B80"/>
        </a:accent2>
        <a:accent3>
          <a:srgbClr val="D0C8BF"/>
        </a:accent3>
        <a:accent4>
          <a:srgbClr val="000000"/>
        </a:accent4>
        <a:accent5>
          <a:srgbClr val="ECE8DE"/>
        </a:accent5>
        <a:accent6>
          <a:srgbClr val="C28C73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xpedition 2">
        <a:dk1>
          <a:srgbClr val="000000"/>
        </a:dk1>
        <a:lt1>
          <a:srgbClr val="FFFFFF"/>
        </a:lt1>
        <a:dk2>
          <a:srgbClr val="482400"/>
        </a:dk2>
        <a:lt2>
          <a:srgbClr val="808080"/>
        </a:lt2>
        <a:accent1>
          <a:srgbClr val="DFD6C3"/>
        </a:accent1>
        <a:accent2>
          <a:srgbClr val="D69B80"/>
        </a:accent2>
        <a:accent3>
          <a:srgbClr val="FFFFFF"/>
        </a:accent3>
        <a:accent4>
          <a:srgbClr val="000000"/>
        </a:accent4>
        <a:accent5>
          <a:srgbClr val="ECE8DE"/>
        </a:accent5>
        <a:accent6>
          <a:srgbClr val="C28C73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xpeditio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xpedition 4">
        <a:dk1>
          <a:srgbClr val="000000"/>
        </a:dk1>
        <a:lt1>
          <a:srgbClr val="9D7643"/>
        </a:lt1>
        <a:dk2>
          <a:srgbClr val="FFFFFF"/>
        </a:dk2>
        <a:lt2>
          <a:srgbClr val="554025"/>
        </a:lt2>
        <a:accent1>
          <a:srgbClr val="CAA966"/>
        </a:accent1>
        <a:accent2>
          <a:srgbClr val="8488AC"/>
        </a:accent2>
        <a:accent3>
          <a:srgbClr val="CCBDB0"/>
        </a:accent3>
        <a:accent4>
          <a:srgbClr val="000000"/>
        </a:accent4>
        <a:accent5>
          <a:srgbClr val="E1D1B8"/>
        </a:accent5>
        <a:accent6>
          <a:srgbClr val="777B9B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Designs\Expedition.pot</Template>
  <TotalTime>2694</TotalTime>
  <Words>2367</Words>
  <Application>Microsoft Office PowerPoint</Application>
  <PresentationFormat>全屏显示(4:3)</PresentationFormat>
  <Paragraphs>205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Arial</vt:lpstr>
      <vt:lpstr>Times New Roman</vt:lpstr>
      <vt:lpstr>Wingdings</vt:lpstr>
      <vt:lpstr>Expedition</vt:lpstr>
      <vt:lpstr>MathType 6.0 Equation</vt:lpstr>
      <vt:lpstr>Equation</vt:lpstr>
      <vt:lpstr>第3章   矩阵的分解</vt:lpstr>
      <vt:lpstr>矩阵分解的概述</vt:lpstr>
      <vt:lpstr>§3.1 常见的矩阵标准形与分解</vt:lpstr>
      <vt:lpstr>一、矩阵的三角分解（triangular decomposition)</vt:lpstr>
      <vt:lpstr>一、矩阵的三角分解（triangular decomposition)</vt:lpstr>
      <vt:lpstr>一、矩阵的三角分解（triangular decomposition)</vt:lpstr>
      <vt:lpstr>PowerPoint 演示文稿</vt:lpstr>
      <vt:lpstr>二、矩阵的满秩分解</vt:lpstr>
      <vt:lpstr>二、矩阵的满秩分解</vt:lpstr>
      <vt:lpstr>二、矩阵的满秩分解</vt:lpstr>
      <vt:lpstr>二、矩阵的满秩分解</vt:lpstr>
      <vt:lpstr>二、矩阵的满秩分解</vt:lpstr>
      <vt:lpstr>二、矩阵的满秩分解</vt:lpstr>
      <vt:lpstr>三、可对角化矩阵的谱分解</vt:lpstr>
      <vt:lpstr>三、可对角化矩阵的谱分解</vt:lpstr>
      <vt:lpstr>三、可对角化矩阵的谱分解</vt:lpstr>
      <vt:lpstr>PowerPoint 演示文稿</vt:lpstr>
      <vt:lpstr>PowerPoint 演示文稿</vt:lpstr>
      <vt:lpstr>PowerPoint 演示文稿</vt:lpstr>
      <vt:lpstr>§3.2  Schur 分解和正规矩阵 </vt:lpstr>
      <vt:lpstr>一、 Schur 分解</vt:lpstr>
      <vt:lpstr>PowerPoint 演示文稿</vt:lpstr>
      <vt:lpstr>PowerPoint 演示文稿</vt:lpstr>
      <vt:lpstr>PowerPoint 演示文稿</vt:lpstr>
      <vt:lpstr>二、正规矩阵（Normal Matrices）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第3章、 矩阵的分解</dc:title>
  <dc:creator>yang</dc:creator>
  <cp:lastModifiedBy>Xiong Haijun</cp:lastModifiedBy>
  <cp:revision>314</cp:revision>
  <cp:lastPrinted>1601-01-01T00:00:00Z</cp:lastPrinted>
  <dcterms:created xsi:type="dcterms:W3CDTF">2004-10-26T11:33:39Z</dcterms:created>
  <dcterms:modified xsi:type="dcterms:W3CDTF">2022-11-29T15:05:09Z</dcterms:modified>
</cp:coreProperties>
</file>