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74" r:id="rId5"/>
    <p:sldId id="259" r:id="rId6"/>
    <p:sldId id="275" r:id="rId7"/>
    <p:sldId id="260" r:id="rId8"/>
    <p:sldId id="261" r:id="rId9"/>
    <p:sldId id="278" r:id="rId10"/>
    <p:sldId id="276" r:id="rId11"/>
    <p:sldId id="279" r:id="rId12"/>
    <p:sldId id="280" r:id="rId13"/>
    <p:sldId id="262" r:id="rId14"/>
    <p:sldId id="266" r:id="rId15"/>
    <p:sldId id="265" r:id="rId16"/>
    <p:sldId id="267" r:id="rId17"/>
    <p:sldId id="272" r:id="rId18"/>
    <p:sldId id="263" r:id="rId19"/>
    <p:sldId id="264" r:id="rId20"/>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0217D"/>
    <a:srgbClr val="429335"/>
    <a:srgbClr val="0033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72" autoAdjust="0"/>
    <p:restoredTop sz="90929"/>
  </p:normalViewPr>
  <p:slideViewPr>
    <p:cSldViewPr>
      <p:cViewPr varScale="1">
        <p:scale>
          <a:sx n="110" d="100"/>
          <a:sy n="110" d="100"/>
        </p:scale>
        <p:origin x="143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8" d="100"/>
          <a:sy n="58" d="100"/>
        </p:scale>
        <p:origin x="-181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A158D975-7A5C-00AF-190F-8BC87C4972F5}"/>
              </a:ext>
            </a:extLst>
          </p:cNvPr>
          <p:cNvGrpSpPr>
            <a:grpSpLocks/>
          </p:cNvGrpSpPr>
          <p:nvPr/>
        </p:nvGrpSpPr>
        <p:grpSpPr bwMode="auto">
          <a:xfrm>
            <a:off x="0" y="0"/>
            <a:ext cx="6362700" cy="6858000"/>
            <a:chOff x="0" y="0"/>
            <a:chExt cx="4008" cy="4320"/>
          </a:xfrm>
        </p:grpSpPr>
        <p:pic>
          <p:nvPicPr>
            <p:cNvPr id="3" name="Picture 8" descr="Expbanna">
              <a:extLst>
                <a:ext uri="{FF2B5EF4-FFF2-40B4-BE49-F238E27FC236}">
                  <a16:creationId xmlns:a16="http://schemas.microsoft.com/office/drawing/2014/main" id="{D88F7797-7251-1568-35D7-EC5C5A0BC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invGray">
            <a:xfrm>
              <a:off x="0" y="0"/>
              <a:ext cx="43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EXPHORSA">
              <a:extLst>
                <a:ext uri="{FF2B5EF4-FFF2-40B4-BE49-F238E27FC236}">
                  <a16:creationId xmlns:a16="http://schemas.microsoft.com/office/drawing/2014/main" id="{D0A15870-DFD0-0932-DC96-9EABF7817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 y="3600"/>
              <a:ext cx="1800"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10" descr="EXPHORSA">
            <a:extLst>
              <a:ext uri="{FF2B5EF4-FFF2-40B4-BE49-F238E27FC236}">
                <a16:creationId xmlns:a16="http://schemas.microsoft.com/office/drawing/2014/main" id="{6CECFCA3-65A2-A5D0-2CCF-DED9A55F47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657600"/>
            <a:ext cx="5715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1752600" y="990600"/>
            <a:ext cx="6400800" cy="2514600"/>
          </a:xfrm>
          <a:ln w="76200" cmpd="tri"/>
        </p:spPr>
        <p:txBody>
          <a:bodyPr/>
          <a:lstStyle>
            <a:lvl1pPr algn="ctr">
              <a:defRPr/>
            </a:lvl1pPr>
          </a:lstStyle>
          <a:p>
            <a:r>
              <a:rPr lang="zh-CN" altLang="en-US"/>
              <a:t>单击此处编辑母版标题样式</a:t>
            </a:r>
          </a:p>
        </p:txBody>
      </p:sp>
      <p:sp>
        <p:nvSpPr>
          <p:cNvPr id="4099" name="Rectangle 3"/>
          <p:cNvSpPr>
            <a:spLocks noGrp="1" noChangeArrowheads="1"/>
          </p:cNvSpPr>
          <p:nvPr>
            <p:ph type="subTitle" idx="1"/>
          </p:nvPr>
        </p:nvSpPr>
        <p:spPr>
          <a:xfrm>
            <a:off x="1752600" y="3886200"/>
            <a:ext cx="6400800" cy="1752600"/>
          </a:xfrm>
          <a:ln w="6350"/>
        </p:spPr>
        <p:txBody>
          <a:bodyPr/>
          <a:lstStyle>
            <a:lvl1pPr marL="0" indent="0" algn="ctr">
              <a:buFontTx/>
              <a:buNone/>
              <a:defRPr/>
            </a:lvl1pPr>
          </a:lstStyle>
          <a:p>
            <a:r>
              <a:rPr lang="zh-CN" altLang="en-US"/>
              <a:t>单击此处编辑母版副标题样式</a:t>
            </a:r>
          </a:p>
        </p:txBody>
      </p:sp>
      <p:sp>
        <p:nvSpPr>
          <p:cNvPr id="6" name="Rectangle 4">
            <a:extLst>
              <a:ext uri="{FF2B5EF4-FFF2-40B4-BE49-F238E27FC236}">
                <a16:creationId xmlns:a16="http://schemas.microsoft.com/office/drawing/2014/main" id="{EBB52AEC-B380-998A-C4EB-2FA957CE8906}"/>
              </a:ext>
            </a:extLst>
          </p:cNvPr>
          <p:cNvSpPr>
            <a:spLocks noGrp="1" noChangeArrowheads="1"/>
          </p:cNvSpPr>
          <p:nvPr>
            <p:ph type="dt" sz="half" idx="10"/>
          </p:nvPr>
        </p:nvSpPr>
        <p:spPr>
          <a:xfrm>
            <a:off x="914400" y="6400800"/>
            <a:ext cx="1905000" cy="457200"/>
          </a:xfrm>
        </p:spPr>
        <p:txBody>
          <a:bodyPr anchorCtr="0"/>
          <a:lstStyle>
            <a:lvl1pPr>
              <a:defRPr/>
            </a:lvl1pPr>
          </a:lstStyle>
          <a:p>
            <a:pPr>
              <a:defRPr/>
            </a:pPr>
            <a:endParaRPr lang="en-US" altLang="zh-CN"/>
          </a:p>
        </p:txBody>
      </p:sp>
      <p:sp>
        <p:nvSpPr>
          <p:cNvPr id="7" name="Rectangle 5">
            <a:extLst>
              <a:ext uri="{FF2B5EF4-FFF2-40B4-BE49-F238E27FC236}">
                <a16:creationId xmlns:a16="http://schemas.microsoft.com/office/drawing/2014/main" id="{09E3DC54-FFCD-2287-9763-F100C1BBA219}"/>
              </a:ext>
            </a:extLst>
          </p:cNvPr>
          <p:cNvSpPr>
            <a:spLocks noGrp="1" noChangeArrowheads="1"/>
          </p:cNvSpPr>
          <p:nvPr>
            <p:ph type="ftr" sz="quarter" idx="11"/>
          </p:nvPr>
        </p:nvSpPr>
        <p:spPr>
          <a:xfrm>
            <a:off x="3505200" y="6400800"/>
            <a:ext cx="2895600" cy="457200"/>
          </a:xfrm>
        </p:spPr>
        <p:txBody>
          <a:bodyPr anchorCtr="0"/>
          <a:lstStyle>
            <a:lvl1pPr>
              <a:defRPr/>
            </a:lvl1pPr>
          </a:lstStyle>
          <a:p>
            <a:pPr>
              <a:defRPr/>
            </a:pPr>
            <a:endParaRPr lang="en-US" altLang="zh-CN"/>
          </a:p>
        </p:txBody>
      </p:sp>
      <p:sp>
        <p:nvSpPr>
          <p:cNvPr id="8" name="Rectangle 6">
            <a:extLst>
              <a:ext uri="{FF2B5EF4-FFF2-40B4-BE49-F238E27FC236}">
                <a16:creationId xmlns:a16="http://schemas.microsoft.com/office/drawing/2014/main" id="{5BBA5C89-6E6E-9AA8-031E-FF2C57BC1A9C}"/>
              </a:ext>
            </a:extLst>
          </p:cNvPr>
          <p:cNvSpPr>
            <a:spLocks noGrp="1" noChangeArrowheads="1"/>
          </p:cNvSpPr>
          <p:nvPr>
            <p:ph type="sldNum" sz="quarter" idx="12"/>
          </p:nvPr>
        </p:nvSpPr>
        <p:spPr/>
        <p:txBody>
          <a:bodyPr anchorCtr="0"/>
          <a:lstStyle>
            <a:lvl1pPr>
              <a:defRPr/>
            </a:lvl1pPr>
          </a:lstStyle>
          <a:p>
            <a:fld id="{5672D5F6-879F-4B84-85C9-EAF53D80F0E2}" type="slidenum">
              <a:rPr lang="zh-CN" altLang="en-US"/>
              <a:pPr/>
              <a:t>‹#›</a:t>
            </a:fld>
            <a:endParaRPr lang="en-US" altLang="zh-CN"/>
          </a:p>
        </p:txBody>
      </p:sp>
    </p:spTree>
    <p:extLst>
      <p:ext uri="{BB962C8B-B14F-4D97-AF65-F5344CB8AC3E}">
        <p14:creationId xmlns:p14="http://schemas.microsoft.com/office/powerpoint/2010/main" val="234433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1C4DB34-B874-76DC-C2AD-76B899C1A4A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DC1E520-89C7-E471-293D-DE67D87BE0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0623C6B-21B0-FCC9-35CC-1577021CABE2}"/>
              </a:ext>
            </a:extLst>
          </p:cNvPr>
          <p:cNvSpPr>
            <a:spLocks noGrp="1" noChangeArrowheads="1"/>
          </p:cNvSpPr>
          <p:nvPr>
            <p:ph type="sldNum" sz="quarter" idx="12"/>
          </p:nvPr>
        </p:nvSpPr>
        <p:spPr>
          <a:ln/>
        </p:spPr>
        <p:txBody>
          <a:bodyPr/>
          <a:lstStyle>
            <a:lvl1pPr>
              <a:defRPr/>
            </a:lvl1pPr>
          </a:lstStyle>
          <a:p>
            <a:fld id="{50C77C30-7110-4AAE-9DA8-4D98A212AB80}" type="slidenum">
              <a:rPr lang="zh-CN" altLang="en-US"/>
              <a:pPr/>
              <a:t>‹#›</a:t>
            </a:fld>
            <a:endParaRPr lang="en-US" altLang="zh-CN"/>
          </a:p>
        </p:txBody>
      </p:sp>
    </p:spTree>
    <p:extLst>
      <p:ext uri="{BB962C8B-B14F-4D97-AF65-F5344CB8AC3E}">
        <p14:creationId xmlns:p14="http://schemas.microsoft.com/office/powerpoint/2010/main" val="389498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381000"/>
            <a:ext cx="1943100" cy="5499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2038" y="381000"/>
            <a:ext cx="5681662" cy="5499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795CCB4-6790-956C-F480-F8A09A86AE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17E26DC-73A0-EFD9-4854-02C0817DDA8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14B72A0-1C18-74E1-0B27-145476A27393}"/>
              </a:ext>
            </a:extLst>
          </p:cNvPr>
          <p:cNvSpPr>
            <a:spLocks noGrp="1" noChangeArrowheads="1"/>
          </p:cNvSpPr>
          <p:nvPr>
            <p:ph type="sldNum" sz="quarter" idx="12"/>
          </p:nvPr>
        </p:nvSpPr>
        <p:spPr>
          <a:ln/>
        </p:spPr>
        <p:txBody>
          <a:bodyPr/>
          <a:lstStyle>
            <a:lvl1pPr>
              <a:defRPr/>
            </a:lvl1pPr>
          </a:lstStyle>
          <a:p>
            <a:fld id="{09C811B8-8B88-44E9-AB66-27A020ACA891}" type="slidenum">
              <a:rPr lang="zh-CN" altLang="en-US"/>
              <a:pPr/>
              <a:t>‹#›</a:t>
            </a:fld>
            <a:endParaRPr lang="en-US" altLang="zh-CN"/>
          </a:p>
        </p:txBody>
      </p:sp>
    </p:spTree>
    <p:extLst>
      <p:ext uri="{BB962C8B-B14F-4D97-AF65-F5344CB8AC3E}">
        <p14:creationId xmlns:p14="http://schemas.microsoft.com/office/powerpoint/2010/main" val="165350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0EF6A81-3B18-DE41-DECF-58F5D73F1E9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39F4A97-8D89-EFF4-3BA6-A5815D90B5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49B7849-E94E-5DBD-FF90-CD04C7A63712}"/>
              </a:ext>
            </a:extLst>
          </p:cNvPr>
          <p:cNvSpPr>
            <a:spLocks noGrp="1" noChangeArrowheads="1"/>
          </p:cNvSpPr>
          <p:nvPr>
            <p:ph type="sldNum" sz="quarter" idx="12"/>
          </p:nvPr>
        </p:nvSpPr>
        <p:spPr>
          <a:ln/>
        </p:spPr>
        <p:txBody>
          <a:bodyPr/>
          <a:lstStyle>
            <a:lvl1pPr>
              <a:defRPr/>
            </a:lvl1pPr>
          </a:lstStyle>
          <a:p>
            <a:fld id="{EED43F61-72B9-44C8-8E30-4119AB649674}" type="slidenum">
              <a:rPr lang="zh-CN" altLang="en-US"/>
              <a:pPr/>
              <a:t>‹#›</a:t>
            </a:fld>
            <a:endParaRPr lang="en-US" altLang="zh-CN"/>
          </a:p>
        </p:txBody>
      </p:sp>
    </p:spTree>
    <p:extLst>
      <p:ext uri="{BB962C8B-B14F-4D97-AF65-F5344CB8AC3E}">
        <p14:creationId xmlns:p14="http://schemas.microsoft.com/office/powerpoint/2010/main" val="113588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76F209A-A30D-37F8-6F9A-07E1A8CD15C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0216E67-0C94-3901-B22E-1F5093D995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21AD0D5-95CF-E098-290C-5C6828631076}"/>
              </a:ext>
            </a:extLst>
          </p:cNvPr>
          <p:cNvSpPr>
            <a:spLocks noGrp="1" noChangeArrowheads="1"/>
          </p:cNvSpPr>
          <p:nvPr>
            <p:ph type="sldNum" sz="quarter" idx="12"/>
          </p:nvPr>
        </p:nvSpPr>
        <p:spPr>
          <a:ln/>
        </p:spPr>
        <p:txBody>
          <a:bodyPr/>
          <a:lstStyle>
            <a:lvl1pPr>
              <a:defRPr/>
            </a:lvl1pPr>
          </a:lstStyle>
          <a:p>
            <a:fld id="{46D76990-A96B-4725-8920-0B6A5614FD56}" type="slidenum">
              <a:rPr lang="zh-CN" altLang="en-US"/>
              <a:pPr/>
              <a:t>‹#›</a:t>
            </a:fld>
            <a:endParaRPr lang="en-US" altLang="zh-CN"/>
          </a:p>
        </p:txBody>
      </p:sp>
    </p:spTree>
    <p:extLst>
      <p:ext uri="{BB962C8B-B14F-4D97-AF65-F5344CB8AC3E}">
        <p14:creationId xmlns:p14="http://schemas.microsoft.com/office/powerpoint/2010/main" val="144039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2038" y="1766888"/>
            <a:ext cx="3808412"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2850" y="1766888"/>
            <a:ext cx="3808413"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008D4F8-F8DF-F9E0-3069-DFF9EDBB3B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F3B6F51-B857-ACEB-0F91-D99AC67F0B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AD1A831-A5F6-9912-970A-E561ED4BF199}"/>
              </a:ext>
            </a:extLst>
          </p:cNvPr>
          <p:cNvSpPr>
            <a:spLocks noGrp="1" noChangeArrowheads="1"/>
          </p:cNvSpPr>
          <p:nvPr>
            <p:ph type="sldNum" sz="quarter" idx="12"/>
          </p:nvPr>
        </p:nvSpPr>
        <p:spPr>
          <a:ln/>
        </p:spPr>
        <p:txBody>
          <a:bodyPr/>
          <a:lstStyle>
            <a:lvl1pPr>
              <a:defRPr/>
            </a:lvl1pPr>
          </a:lstStyle>
          <a:p>
            <a:fld id="{F219E9D8-396A-40D1-9EB7-9F39CAF03A6B}" type="slidenum">
              <a:rPr lang="zh-CN" altLang="en-US"/>
              <a:pPr/>
              <a:t>‹#›</a:t>
            </a:fld>
            <a:endParaRPr lang="en-US" altLang="zh-CN"/>
          </a:p>
        </p:txBody>
      </p:sp>
    </p:spTree>
    <p:extLst>
      <p:ext uri="{BB962C8B-B14F-4D97-AF65-F5344CB8AC3E}">
        <p14:creationId xmlns:p14="http://schemas.microsoft.com/office/powerpoint/2010/main" val="150484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2BC5985-C2ED-FA39-4CD6-F2BE4AD97A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A93682A-7798-38B2-3148-C533B99900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346328F-C970-8935-9DF7-23B167589904}"/>
              </a:ext>
            </a:extLst>
          </p:cNvPr>
          <p:cNvSpPr>
            <a:spLocks noGrp="1" noChangeArrowheads="1"/>
          </p:cNvSpPr>
          <p:nvPr>
            <p:ph type="sldNum" sz="quarter" idx="12"/>
          </p:nvPr>
        </p:nvSpPr>
        <p:spPr>
          <a:ln/>
        </p:spPr>
        <p:txBody>
          <a:bodyPr/>
          <a:lstStyle>
            <a:lvl1pPr>
              <a:defRPr/>
            </a:lvl1pPr>
          </a:lstStyle>
          <a:p>
            <a:fld id="{DEA05C4E-E731-49AC-9425-50B2141DD06E}" type="slidenum">
              <a:rPr lang="zh-CN" altLang="en-US"/>
              <a:pPr/>
              <a:t>‹#›</a:t>
            </a:fld>
            <a:endParaRPr lang="en-US" altLang="zh-CN"/>
          </a:p>
        </p:txBody>
      </p:sp>
    </p:spTree>
    <p:extLst>
      <p:ext uri="{BB962C8B-B14F-4D97-AF65-F5344CB8AC3E}">
        <p14:creationId xmlns:p14="http://schemas.microsoft.com/office/powerpoint/2010/main" val="2633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2FEDA3D-7DE2-CC7A-5428-5CA9219FF5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150B4F1-56F2-BE0C-19DF-CE5F2F5E5D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010BC0F-97C3-BB8F-1689-0ED21D055A08}"/>
              </a:ext>
            </a:extLst>
          </p:cNvPr>
          <p:cNvSpPr>
            <a:spLocks noGrp="1" noChangeArrowheads="1"/>
          </p:cNvSpPr>
          <p:nvPr>
            <p:ph type="sldNum" sz="quarter" idx="12"/>
          </p:nvPr>
        </p:nvSpPr>
        <p:spPr>
          <a:ln/>
        </p:spPr>
        <p:txBody>
          <a:bodyPr/>
          <a:lstStyle>
            <a:lvl1pPr>
              <a:defRPr/>
            </a:lvl1pPr>
          </a:lstStyle>
          <a:p>
            <a:fld id="{5BE8533A-31BD-4A21-9CAB-DDB64D31A954}" type="slidenum">
              <a:rPr lang="zh-CN" altLang="en-US"/>
              <a:pPr/>
              <a:t>‹#›</a:t>
            </a:fld>
            <a:endParaRPr lang="en-US" altLang="zh-CN"/>
          </a:p>
        </p:txBody>
      </p:sp>
    </p:spTree>
    <p:extLst>
      <p:ext uri="{BB962C8B-B14F-4D97-AF65-F5344CB8AC3E}">
        <p14:creationId xmlns:p14="http://schemas.microsoft.com/office/powerpoint/2010/main" val="386091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41CF104-7114-28CF-4A99-A1FCCFBACE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3151539-3902-3FCD-2934-6A5F4630A6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D83BBC9-9F5F-5887-B583-0ED917242DB1}"/>
              </a:ext>
            </a:extLst>
          </p:cNvPr>
          <p:cNvSpPr>
            <a:spLocks noGrp="1" noChangeArrowheads="1"/>
          </p:cNvSpPr>
          <p:nvPr>
            <p:ph type="sldNum" sz="quarter" idx="12"/>
          </p:nvPr>
        </p:nvSpPr>
        <p:spPr>
          <a:ln/>
        </p:spPr>
        <p:txBody>
          <a:bodyPr/>
          <a:lstStyle>
            <a:lvl1pPr>
              <a:defRPr/>
            </a:lvl1pPr>
          </a:lstStyle>
          <a:p>
            <a:fld id="{06E934B7-1895-47DF-8D0E-B1430AA28432}" type="slidenum">
              <a:rPr lang="zh-CN" altLang="en-US"/>
              <a:pPr/>
              <a:t>‹#›</a:t>
            </a:fld>
            <a:endParaRPr lang="en-US" altLang="zh-CN"/>
          </a:p>
        </p:txBody>
      </p:sp>
    </p:spTree>
    <p:extLst>
      <p:ext uri="{BB962C8B-B14F-4D97-AF65-F5344CB8AC3E}">
        <p14:creationId xmlns:p14="http://schemas.microsoft.com/office/powerpoint/2010/main" val="14536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F4A4F64-1EA0-148F-4BBD-FBBB794A38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4D1D93E-E4E6-8019-8A1D-F83D4746C7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AF3417E-D47A-9536-05FE-E71ECD100FD0}"/>
              </a:ext>
            </a:extLst>
          </p:cNvPr>
          <p:cNvSpPr>
            <a:spLocks noGrp="1" noChangeArrowheads="1"/>
          </p:cNvSpPr>
          <p:nvPr>
            <p:ph type="sldNum" sz="quarter" idx="12"/>
          </p:nvPr>
        </p:nvSpPr>
        <p:spPr>
          <a:ln/>
        </p:spPr>
        <p:txBody>
          <a:bodyPr/>
          <a:lstStyle>
            <a:lvl1pPr>
              <a:defRPr/>
            </a:lvl1pPr>
          </a:lstStyle>
          <a:p>
            <a:fld id="{B842A6C9-AE78-4EDA-94DA-DF1F2A92807E}" type="slidenum">
              <a:rPr lang="zh-CN" altLang="en-US"/>
              <a:pPr/>
              <a:t>‹#›</a:t>
            </a:fld>
            <a:endParaRPr lang="en-US" altLang="zh-CN"/>
          </a:p>
        </p:txBody>
      </p:sp>
    </p:spTree>
    <p:extLst>
      <p:ext uri="{BB962C8B-B14F-4D97-AF65-F5344CB8AC3E}">
        <p14:creationId xmlns:p14="http://schemas.microsoft.com/office/powerpoint/2010/main" val="285750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FC54C45-D72A-1E18-00CC-67B22B8204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C384882-2A75-FB02-58C1-CA040B3CB9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05AF3DB-9B2D-DC49-CAE0-E23E620038B3}"/>
              </a:ext>
            </a:extLst>
          </p:cNvPr>
          <p:cNvSpPr>
            <a:spLocks noGrp="1" noChangeArrowheads="1"/>
          </p:cNvSpPr>
          <p:nvPr>
            <p:ph type="sldNum" sz="quarter" idx="12"/>
          </p:nvPr>
        </p:nvSpPr>
        <p:spPr>
          <a:ln/>
        </p:spPr>
        <p:txBody>
          <a:bodyPr/>
          <a:lstStyle>
            <a:lvl1pPr>
              <a:defRPr/>
            </a:lvl1pPr>
          </a:lstStyle>
          <a:p>
            <a:fld id="{A4F9B8A2-4A1D-46D3-BC5C-4232D9325C6D}" type="slidenum">
              <a:rPr lang="zh-CN" altLang="en-US"/>
              <a:pPr/>
              <a:t>‹#›</a:t>
            </a:fld>
            <a:endParaRPr lang="en-US" altLang="zh-CN"/>
          </a:p>
        </p:txBody>
      </p:sp>
    </p:spTree>
    <p:extLst>
      <p:ext uri="{BB962C8B-B14F-4D97-AF65-F5344CB8AC3E}">
        <p14:creationId xmlns:p14="http://schemas.microsoft.com/office/powerpoint/2010/main" val="32589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Expbanna">
            <a:extLst>
              <a:ext uri="{FF2B5EF4-FFF2-40B4-BE49-F238E27FC236}">
                <a16:creationId xmlns:a16="http://schemas.microsoft.com/office/drawing/2014/main" id="{8CD6B7FB-8101-F02E-54B3-79E56B5DE07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invGray">
          <a:xfrm>
            <a:off x="0" y="0"/>
            <a:ext cx="685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F328D7A6-D30D-7E0D-074B-37F54382FFDD}"/>
              </a:ext>
            </a:extLst>
          </p:cNvPr>
          <p:cNvSpPr>
            <a:spLocks noGrp="1" noChangeArrowheads="1"/>
          </p:cNvSpPr>
          <p:nvPr>
            <p:ph type="title"/>
          </p:nvPr>
        </p:nvSpPr>
        <p:spPr bwMode="auto">
          <a:xfrm>
            <a:off x="1066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6" name="Rectangle 4">
            <a:extLst>
              <a:ext uri="{FF2B5EF4-FFF2-40B4-BE49-F238E27FC236}">
                <a16:creationId xmlns:a16="http://schemas.microsoft.com/office/drawing/2014/main" id="{7932A2DC-84C4-4F7B-9C61-D9D4C3538ED5}"/>
              </a:ext>
            </a:extLst>
          </p:cNvPr>
          <p:cNvSpPr>
            <a:spLocks noGrp="1" noChangeArrowheads="1"/>
          </p:cNvSpPr>
          <p:nvPr>
            <p:ph type="dt" sz="half" idx="2"/>
          </p:nvPr>
        </p:nvSpPr>
        <p:spPr bwMode="auto">
          <a:xfrm>
            <a:off x="838200" y="6400800"/>
            <a:ext cx="19050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spcBef>
                <a:spcPct val="0"/>
              </a:spcBef>
              <a:defRPr kumimoji="0" sz="1400">
                <a:solidFill>
                  <a:schemeClr val="tx2"/>
                </a:solidFill>
                <a:latin typeface="Arial" charset="0"/>
              </a:defRPr>
            </a:lvl1pPr>
          </a:lstStyle>
          <a:p>
            <a:pPr>
              <a:defRPr/>
            </a:pPr>
            <a:endParaRPr lang="en-US" altLang="zh-CN"/>
          </a:p>
        </p:txBody>
      </p:sp>
      <p:sp>
        <p:nvSpPr>
          <p:cNvPr id="3077" name="Rectangle 5">
            <a:extLst>
              <a:ext uri="{FF2B5EF4-FFF2-40B4-BE49-F238E27FC236}">
                <a16:creationId xmlns:a16="http://schemas.microsoft.com/office/drawing/2014/main" id="{E81AFC50-9BA1-4DA4-BDE2-6F552FF7FC2B}"/>
              </a:ext>
            </a:extLst>
          </p:cNvPr>
          <p:cNvSpPr>
            <a:spLocks noGrp="1" noChangeArrowheads="1"/>
          </p:cNvSpPr>
          <p:nvPr>
            <p:ph type="ftr" sz="quarter" idx="3"/>
          </p:nvPr>
        </p:nvSpPr>
        <p:spPr bwMode="auto">
          <a:xfrm>
            <a:off x="3429000" y="6400800"/>
            <a:ext cx="28956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ctr" eaLnBrk="1" hangingPunct="1">
              <a:spcBef>
                <a:spcPct val="0"/>
              </a:spcBef>
              <a:defRPr kumimoji="0" sz="1400">
                <a:solidFill>
                  <a:schemeClr val="tx2"/>
                </a:solidFill>
                <a:latin typeface="Arial" charset="0"/>
              </a:defRPr>
            </a:lvl1pPr>
          </a:lstStyle>
          <a:p>
            <a:pPr>
              <a:defRPr/>
            </a:pPr>
            <a:endParaRPr lang="en-US" altLang="zh-CN"/>
          </a:p>
        </p:txBody>
      </p:sp>
      <p:sp>
        <p:nvSpPr>
          <p:cNvPr id="3078" name="Rectangle 6">
            <a:extLst>
              <a:ext uri="{FF2B5EF4-FFF2-40B4-BE49-F238E27FC236}">
                <a16:creationId xmlns:a16="http://schemas.microsoft.com/office/drawing/2014/main" id="{BF3C7B6F-6536-41A3-9715-B160ABFAB379}"/>
              </a:ext>
            </a:extLst>
          </p:cNvPr>
          <p:cNvSpPr>
            <a:spLocks noGrp="1" noChangeArrowheads="1"/>
          </p:cNvSpPr>
          <p:nvPr>
            <p:ph type="sldNum" sz="quarter" idx="4"/>
          </p:nvPr>
        </p:nvSpPr>
        <p:spPr bwMode="auto">
          <a:xfrm>
            <a:off x="7010400" y="6400800"/>
            <a:ext cx="19050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r" eaLnBrk="1" hangingPunct="1">
              <a:defRPr kumimoji="0" sz="1400">
                <a:solidFill>
                  <a:schemeClr val="tx2"/>
                </a:solidFill>
                <a:latin typeface="Arial" panose="020B0604020202020204" pitchFamily="34" charset="0"/>
              </a:defRPr>
            </a:lvl1pPr>
          </a:lstStyle>
          <a:p>
            <a:fld id="{22EE9FE1-24EF-42E9-881A-E13062F76776}" type="slidenum">
              <a:rPr lang="zh-CN" altLang="en-US"/>
              <a:pPr/>
              <a:t>‹#›</a:t>
            </a:fld>
            <a:endParaRPr lang="en-US" altLang="zh-CN"/>
          </a:p>
        </p:txBody>
      </p:sp>
      <p:pic>
        <p:nvPicPr>
          <p:cNvPr id="1031" name="Picture 7" descr="EXPHORSA">
            <a:extLst>
              <a:ext uri="{FF2B5EF4-FFF2-40B4-BE49-F238E27FC236}">
                <a16:creationId xmlns:a16="http://schemas.microsoft.com/office/drawing/2014/main" id="{70FD2C81-A404-D234-EB3C-F36F6D19965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800" y="1574800"/>
            <a:ext cx="77724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8">
            <a:extLst>
              <a:ext uri="{FF2B5EF4-FFF2-40B4-BE49-F238E27FC236}">
                <a16:creationId xmlns:a16="http://schemas.microsoft.com/office/drawing/2014/main" id="{C188E220-CB9D-D842-2323-BDC1D5900D95}"/>
              </a:ext>
            </a:extLst>
          </p:cNvPr>
          <p:cNvSpPr>
            <a:spLocks noGrp="1" noChangeArrowheads="1"/>
          </p:cNvSpPr>
          <p:nvPr>
            <p:ph type="body" idx="1"/>
          </p:nvPr>
        </p:nvSpPr>
        <p:spPr bwMode="auto">
          <a:xfrm>
            <a:off x="1062038" y="1766888"/>
            <a:ext cx="7769225"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Blip>
          <a:blip r:embed="rId15"/>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16"/>
        </a:buBlip>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s"/>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s"/>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s"/>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s"/>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oleObject" Target="../embeddings/oleObject36.bin"/><Relationship Id="rId3" Type="http://schemas.openxmlformats.org/officeDocument/2006/relationships/image" Target="../media/image35.emf"/><Relationship Id="rId7" Type="http://schemas.openxmlformats.org/officeDocument/2006/relationships/oleObject" Target="../embeddings/oleObject33.bin"/><Relationship Id="rId12" Type="http://schemas.openxmlformats.org/officeDocument/2006/relationships/image" Target="../media/image39.emf"/><Relationship Id="rId2" Type="http://schemas.openxmlformats.org/officeDocument/2006/relationships/oleObject" Target="../embeddings/oleObject31.bin"/><Relationship Id="rId16" Type="http://schemas.openxmlformats.org/officeDocument/2006/relationships/image" Target="../media/image41.emf"/><Relationship Id="rId1" Type="http://schemas.openxmlformats.org/officeDocument/2006/relationships/slideLayout" Target="../slideLayouts/slideLayout7.xml"/><Relationship Id="rId6" Type="http://schemas.openxmlformats.org/officeDocument/2006/relationships/image" Target="../media/image36.e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38.emf"/><Relationship Id="rId4" Type="http://schemas.openxmlformats.org/officeDocument/2006/relationships/image" Target="../media/image3.png"/><Relationship Id="rId9" Type="http://schemas.openxmlformats.org/officeDocument/2006/relationships/oleObject" Target="../embeddings/oleObject34.bin"/><Relationship Id="rId14" Type="http://schemas.openxmlformats.org/officeDocument/2006/relationships/image" Target="../media/image40.emf"/></Relationships>
</file>

<file path=ppt/slides/_rels/slide11.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oleObject" Target="../embeddings/oleObject43.bin"/><Relationship Id="rId18" Type="http://schemas.openxmlformats.org/officeDocument/2006/relationships/image" Target="../media/image49.emf"/><Relationship Id="rId3" Type="http://schemas.openxmlformats.org/officeDocument/2006/relationships/image" Target="../media/image42.emf"/><Relationship Id="rId7" Type="http://schemas.openxmlformats.org/officeDocument/2006/relationships/oleObject" Target="../embeddings/oleObject40.bin"/><Relationship Id="rId12" Type="http://schemas.openxmlformats.org/officeDocument/2006/relationships/image" Target="../media/image46.emf"/><Relationship Id="rId17" Type="http://schemas.openxmlformats.org/officeDocument/2006/relationships/oleObject" Target="../embeddings/oleObject45.bin"/><Relationship Id="rId2" Type="http://schemas.openxmlformats.org/officeDocument/2006/relationships/oleObject" Target="../embeddings/oleObject38.bin"/><Relationship Id="rId16" Type="http://schemas.openxmlformats.org/officeDocument/2006/relationships/image" Target="../media/image48.wmf"/><Relationship Id="rId1" Type="http://schemas.openxmlformats.org/officeDocument/2006/relationships/slideLayout" Target="../slideLayouts/slideLayout7.xml"/><Relationship Id="rId6" Type="http://schemas.openxmlformats.org/officeDocument/2006/relationships/image" Target="../media/image43.e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45.emf"/><Relationship Id="rId4" Type="http://schemas.openxmlformats.org/officeDocument/2006/relationships/image" Target="../media/image3.png"/><Relationship Id="rId9" Type="http://schemas.openxmlformats.org/officeDocument/2006/relationships/oleObject" Target="../embeddings/oleObject41.bin"/><Relationship Id="rId14" Type="http://schemas.openxmlformats.org/officeDocument/2006/relationships/image" Target="../media/image47.emf"/></Relationships>
</file>

<file path=ppt/slides/_rels/slide12.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oleObject" Target="../embeddings/oleObject51.bin"/><Relationship Id="rId3" Type="http://schemas.openxmlformats.org/officeDocument/2006/relationships/image" Target="../media/image50.emf"/><Relationship Id="rId7" Type="http://schemas.openxmlformats.org/officeDocument/2006/relationships/oleObject" Target="../embeddings/oleObject48.bin"/><Relationship Id="rId12" Type="http://schemas.openxmlformats.org/officeDocument/2006/relationships/image" Target="../media/image54.emf"/><Relationship Id="rId2" Type="http://schemas.openxmlformats.org/officeDocument/2006/relationships/oleObject" Target="../embeddings/oleObject46.bin"/><Relationship Id="rId16" Type="http://schemas.openxmlformats.org/officeDocument/2006/relationships/image" Target="../media/image56.emf"/><Relationship Id="rId1" Type="http://schemas.openxmlformats.org/officeDocument/2006/relationships/slideLayout" Target="../slideLayouts/slideLayout7.xml"/><Relationship Id="rId6" Type="http://schemas.openxmlformats.org/officeDocument/2006/relationships/image" Target="../media/image51.e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3.emf"/><Relationship Id="rId4" Type="http://schemas.openxmlformats.org/officeDocument/2006/relationships/image" Target="../media/image3.png"/><Relationship Id="rId9" Type="http://schemas.openxmlformats.org/officeDocument/2006/relationships/oleObject" Target="../embeddings/oleObject49.bin"/><Relationship Id="rId14" Type="http://schemas.openxmlformats.org/officeDocument/2006/relationships/image" Target="../media/image55.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57.emf"/><Relationship Id="rId7" Type="http://schemas.openxmlformats.org/officeDocument/2006/relationships/image" Target="../media/image58.emf"/><Relationship Id="rId2" Type="http://schemas.openxmlformats.org/officeDocument/2006/relationships/oleObject" Target="../embeddings/oleObject53.bin"/><Relationship Id="rId1" Type="http://schemas.openxmlformats.org/officeDocument/2006/relationships/slideLayout" Target="../slideLayouts/slideLayout2.xml"/><Relationship Id="rId6" Type="http://schemas.openxmlformats.org/officeDocument/2006/relationships/oleObject" Target="../embeddings/oleObject54.bin"/><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5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oleObject" Target="../embeddings/oleObject57.bin"/><Relationship Id="rId4" Type="http://schemas.openxmlformats.org/officeDocument/2006/relationships/image" Target="../media/image6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58.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3.emf"/><Relationship Id="rId7" Type="http://schemas.openxmlformats.org/officeDocument/2006/relationships/image" Target="../media/image65.emf"/><Relationship Id="rId2" Type="http://schemas.openxmlformats.org/officeDocument/2006/relationships/oleObject" Target="../embeddings/oleObject59.bin"/><Relationship Id="rId1" Type="http://schemas.openxmlformats.org/officeDocument/2006/relationships/slideLayout" Target="../slideLayouts/slideLayout2.xml"/><Relationship Id="rId6" Type="http://schemas.openxmlformats.org/officeDocument/2006/relationships/oleObject" Target="../embeddings/oleObject61.bin"/><Relationship Id="rId5" Type="http://schemas.openxmlformats.org/officeDocument/2006/relationships/image" Target="../media/image64.emf"/><Relationship Id="rId4" Type="http://schemas.openxmlformats.org/officeDocument/2006/relationships/oleObject" Target="../embeddings/oleObject60.bin"/><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3.emf"/><Relationship Id="rId7" Type="http://schemas.openxmlformats.org/officeDocument/2006/relationships/image" Target="../media/image3.png"/><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image" Target="../media/image16.emf"/><Relationship Id="rId5" Type="http://schemas.openxmlformats.org/officeDocument/2006/relationships/oleObject" Target="../embeddings/oleObject10.bin"/><Relationship Id="rId10" Type="http://schemas.openxmlformats.org/officeDocument/2006/relationships/oleObject" Target="../embeddings/oleObject12.bin"/><Relationship Id="rId4" Type="http://schemas.openxmlformats.org/officeDocument/2006/relationships/image" Target="../media/image4.png"/><Relationship Id="rId9"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19.emf"/><Relationship Id="rId12" Type="http://schemas.openxmlformats.org/officeDocument/2006/relationships/oleObject" Target="../embeddings/oleObject18.bin"/><Relationship Id="rId17" Type="http://schemas.openxmlformats.org/officeDocument/2006/relationships/image" Target="../media/image24.emf"/><Relationship Id="rId2" Type="http://schemas.openxmlformats.org/officeDocument/2006/relationships/oleObject" Target="../embeddings/oleObject13.bin"/><Relationship Id="rId16"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15.bin"/><Relationship Id="rId11" Type="http://schemas.openxmlformats.org/officeDocument/2006/relationships/image" Target="../media/image21.emf"/><Relationship Id="rId5" Type="http://schemas.openxmlformats.org/officeDocument/2006/relationships/image" Target="../media/image18.wmf"/><Relationship Id="rId15" Type="http://schemas.openxmlformats.org/officeDocument/2006/relationships/image" Target="../media/image23.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0.emf"/><Relationship Id="rId14"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30.emf"/><Relationship Id="rId18" Type="http://schemas.openxmlformats.org/officeDocument/2006/relationships/oleObject" Target="../embeddings/oleObject29.bin"/><Relationship Id="rId3" Type="http://schemas.openxmlformats.org/officeDocument/2006/relationships/image" Target="../media/image25.emf"/><Relationship Id="rId21" Type="http://schemas.openxmlformats.org/officeDocument/2006/relationships/image" Target="../media/image34.wmf"/><Relationship Id="rId7" Type="http://schemas.openxmlformats.org/officeDocument/2006/relationships/image" Target="../media/image27.emf"/><Relationship Id="rId12" Type="http://schemas.openxmlformats.org/officeDocument/2006/relationships/oleObject" Target="../embeddings/oleObject26.bin"/><Relationship Id="rId17" Type="http://schemas.openxmlformats.org/officeDocument/2006/relationships/image" Target="../media/image32.emf"/><Relationship Id="rId2" Type="http://schemas.openxmlformats.org/officeDocument/2006/relationships/oleObject" Target="../embeddings/oleObject21.bin"/><Relationship Id="rId16" Type="http://schemas.openxmlformats.org/officeDocument/2006/relationships/oleObject" Target="../embeddings/oleObject28.bin"/><Relationship Id="rId20"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oleObject" Target="../embeddings/oleObject23.bin"/><Relationship Id="rId11" Type="http://schemas.openxmlformats.org/officeDocument/2006/relationships/image" Target="../media/image29.emf"/><Relationship Id="rId5" Type="http://schemas.openxmlformats.org/officeDocument/2006/relationships/image" Target="../media/image26.emf"/><Relationship Id="rId15" Type="http://schemas.openxmlformats.org/officeDocument/2006/relationships/image" Target="../media/image31.emf"/><Relationship Id="rId10" Type="http://schemas.openxmlformats.org/officeDocument/2006/relationships/oleObject" Target="../embeddings/oleObject25.bin"/><Relationship Id="rId19" Type="http://schemas.openxmlformats.org/officeDocument/2006/relationships/image" Target="../media/image33.emf"/><Relationship Id="rId4" Type="http://schemas.openxmlformats.org/officeDocument/2006/relationships/oleObject" Target="../embeddings/oleObject22.bin"/><Relationship Id="rId9" Type="http://schemas.openxmlformats.org/officeDocument/2006/relationships/image" Target="../media/image28.emf"/><Relationship Id="rId1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A38FE5F-607F-4784-ACEA-31C768C9D46E}"/>
              </a:ext>
            </a:extLst>
          </p:cNvPr>
          <p:cNvSpPr>
            <a:spLocks noGrp="1" noChangeArrowheads="1"/>
          </p:cNvSpPr>
          <p:nvPr>
            <p:ph type="ctrTitle"/>
          </p:nvPr>
        </p:nvSpPr>
        <p:spPr>
          <a:xfrm>
            <a:off x="1195388" y="1844675"/>
            <a:ext cx="6400800" cy="822325"/>
          </a:xfrm>
        </p:spPr>
        <p:txBody>
          <a:bodyPr/>
          <a:lstStyle/>
          <a:p>
            <a:pPr eaLnBrk="1" hangingPunct="1">
              <a:defRPr/>
            </a:pPr>
            <a:r>
              <a:rPr lang="zh-CN" altLang="en-US" sz="4000" b="1">
                <a:effectLst>
                  <a:outerShdw blurRad="38100" dist="38100" dir="2700000" algn="tl">
                    <a:srgbClr val="C0C0C0"/>
                  </a:outerShdw>
                </a:effectLst>
                <a:cs typeface="Times New Roman" panose="02020603050405020304" pitchFamily="18" charset="0"/>
              </a:rPr>
              <a:t>§3</a:t>
            </a:r>
            <a:r>
              <a:rPr lang="zh-CN" altLang="en-US" sz="4000" b="1">
                <a:effectLst>
                  <a:outerShdw blurRad="38100" dist="38100" dir="2700000" algn="tl">
                    <a:srgbClr val="C0C0C0"/>
                  </a:outerShdw>
                </a:effectLst>
                <a:sym typeface="Symbol" panose="05050102010706020507" pitchFamily="18" charset="2"/>
              </a:rPr>
              <a:t></a:t>
            </a:r>
            <a:r>
              <a:rPr lang="zh-CN" altLang="en-US" sz="4000" b="1">
                <a:effectLst>
                  <a:outerShdw blurRad="38100" dist="38100" dir="2700000" algn="tl">
                    <a:srgbClr val="C0C0C0"/>
                  </a:outerShdw>
                </a:effectLst>
              </a:rPr>
              <a:t>3  矩阵的奇异值分解</a:t>
            </a:r>
          </a:p>
        </p:txBody>
      </p:sp>
      <p:sp>
        <p:nvSpPr>
          <p:cNvPr id="3075" name="Rectangle 3">
            <a:extLst>
              <a:ext uri="{FF2B5EF4-FFF2-40B4-BE49-F238E27FC236}">
                <a16:creationId xmlns:a16="http://schemas.microsoft.com/office/drawing/2014/main" id="{7D84252A-1245-A4AF-D6BC-44C8BF92AB00}"/>
              </a:ext>
            </a:extLst>
          </p:cNvPr>
          <p:cNvSpPr>
            <a:spLocks noGrp="1" noChangeArrowheads="1"/>
          </p:cNvSpPr>
          <p:nvPr>
            <p:ph type="subTitle" idx="1"/>
          </p:nvPr>
        </p:nvSpPr>
        <p:spPr>
          <a:xfrm>
            <a:off x="1476375" y="3276600"/>
            <a:ext cx="6400800" cy="1752600"/>
          </a:xfrm>
          <a:ln w="9525"/>
          <a:extLst>
            <a:ext uri="{91240B29-F687-4F45-9708-019B960494DF}">
              <a14:hiddenLine xmlns:a14="http://schemas.microsoft.com/office/drawing/2010/main" w="6350">
                <a:solidFill>
                  <a:srgbClr val="000000"/>
                </a:solidFill>
                <a:miter lim="800000"/>
                <a:headEnd/>
                <a:tailEnd/>
              </a14:hiddenLine>
            </a:ext>
          </a:extLst>
        </p:spPr>
        <p:txBody>
          <a:bodyPr/>
          <a:lstStyle/>
          <a:p>
            <a:pPr eaLnBrk="1" hangingPunct="1"/>
            <a:r>
              <a:rPr lang="en-US" altLang="zh-CN" sz="3600" b="1">
                <a:solidFill>
                  <a:srgbClr val="70217D"/>
                </a:solidFill>
              </a:rPr>
              <a:t>Singular value decomposition</a:t>
            </a:r>
          </a:p>
          <a:p>
            <a:pPr eaLnBrk="1" hangingPunct="1"/>
            <a:r>
              <a:rPr lang="en-US" altLang="zh-CN" sz="3600" b="1">
                <a:solidFill>
                  <a:srgbClr val="70217D"/>
                </a:solidFill>
              </a:rPr>
              <a:t>(SVD)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2290" name="Object 5">
            <a:extLst>
              <a:ext uri="{FF2B5EF4-FFF2-40B4-BE49-F238E27FC236}">
                <a16:creationId xmlns:a16="http://schemas.microsoft.com/office/drawing/2014/main" id="{B163E77D-903B-F11D-8E29-40DBBE7AE874}"/>
              </a:ext>
            </a:extLst>
          </p:cNvPr>
          <p:cNvGraphicFramePr>
            <a:graphicFrameLocks noChangeAspect="1"/>
          </p:cNvGraphicFramePr>
          <p:nvPr/>
        </p:nvGraphicFramePr>
        <p:xfrm>
          <a:off x="6372225" y="333375"/>
          <a:ext cx="1555750" cy="1981200"/>
        </p:xfrm>
        <a:graphic>
          <a:graphicData uri="http://schemas.openxmlformats.org/presentationml/2006/ole">
            <mc:AlternateContent xmlns:mc="http://schemas.openxmlformats.org/markup-compatibility/2006">
              <mc:Choice xmlns:v="urn:schemas-microsoft-com:vml" Requires="v">
                <p:oleObj name="Equation" r:id="rId2" imgW="552310" imgH="704782" progId="Equation.DSMT4">
                  <p:embed/>
                </p:oleObj>
              </mc:Choice>
              <mc:Fallback>
                <p:oleObj name="Equation" r:id="rId2" imgW="552310" imgH="704782"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333375"/>
                        <a:ext cx="155575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Rectangle 6">
            <a:extLst>
              <a:ext uri="{FF2B5EF4-FFF2-40B4-BE49-F238E27FC236}">
                <a16:creationId xmlns:a16="http://schemas.microsoft.com/office/drawing/2014/main" id="{42416B70-3579-45EE-B4A1-329AB222C3F2}"/>
              </a:ext>
            </a:extLst>
          </p:cNvPr>
          <p:cNvSpPr>
            <a:spLocks noChangeArrowheads="1"/>
          </p:cNvSpPr>
          <p:nvPr/>
        </p:nvSpPr>
        <p:spPr bwMode="auto">
          <a:xfrm>
            <a:off x="611188" y="260350"/>
            <a:ext cx="8137525" cy="1944688"/>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Blip>
                <a:blip r:embed="rId4"/>
              </a:buBlip>
              <a:defRPr/>
            </a:pPr>
            <a:r>
              <a:rPr lang="zh-CN" altLang="en-US" sz="3200" b="1">
                <a:solidFill>
                  <a:srgbClr val="CC6600"/>
                </a:solidFill>
                <a:effectLst>
                  <a:outerShdw blurRad="38100" dist="38100" dir="2700000" algn="tl">
                    <a:srgbClr val="C0C0C0"/>
                  </a:outerShdw>
                </a:effectLst>
              </a:rPr>
              <a:t> </a:t>
            </a:r>
            <a:r>
              <a:rPr lang="zh-CN" altLang="en-US" sz="3200" b="1">
                <a:solidFill>
                  <a:srgbClr val="CC6600"/>
                </a:solidFill>
              </a:rPr>
              <a:t>例题2</a:t>
            </a:r>
            <a:r>
              <a:rPr lang="zh-CN" altLang="en-US" sz="3200" b="1">
                <a:solidFill>
                  <a:srgbClr val="003300"/>
                </a:solidFill>
              </a:rPr>
              <a:t>（</a:t>
            </a:r>
            <a:r>
              <a:rPr lang="en-US" altLang="zh-CN" sz="3200">
                <a:solidFill>
                  <a:srgbClr val="003300"/>
                </a:solidFill>
              </a:rPr>
              <a:t>P</a:t>
            </a:r>
            <a:r>
              <a:rPr lang="en-US" altLang="zh-CN" sz="3200">
                <a:solidFill>
                  <a:srgbClr val="003300"/>
                </a:solidFill>
                <a:sym typeface="Symbol" panose="05050102010706020507" pitchFamily="18" charset="2"/>
              </a:rPr>
              <a:t></a:t>
            </a:r>
            <a:r>
              <a:rPr lang="en-US" altLang="zh-CN" sz="3200">
                <a:solidFill>
                  <a:srgbClr val="003300"/>
                </a:solidFill>
              </a:rPr>
              <a:t>84，eg13</a:t>
            </a:r>
            <a:r>
              <a:rPr lang="en-US" altLang="zh-CN" sz="3200" b="1">
                <a:solidFill>
                  <a:srgbClr val="003300"/>
                </a:solidFill>
              </a:rPr>
              <a:t>）</a:t>
            </a:r>
          </a:p>
          <a:p>
            <a:pPr eaLnBrk="1" hangingPunct="1">
              <a:spcBef>
                <a:spcPct val="30000"/>
              </a:spcBef>
              <a:defRPr/>
            </a:pPr>
            <a:r>
              <a:rPr lang="zh-CN" altLang="en-US" sz="3200" b="1">
                <a:solidFill>
                  <a:srgbClr val="003300"/>
                </a:solidFill>
              </a:rPr>
              <a:t>求矩阵</a:t>
            </a:r>
            <a:r>
              <a:rPr lang="en-US" altLang="zh-CN" sz="3200" b="1">
                <a:solidFill>
                  <a:srgbClr val="003300"/>
                </a:solidFill>
              </a:rPr>
              <a:t>A</a:t>
            </a:r>
            <a:r>
              <a:rPr lang="zh-CN" altLang="en-US" sz="3200" b="1">
                <a:solidFill>
                  <a:srgbClr val="003300"/>
                </a:solidFill>
              </a:rPr>
              <a:t>和</a:t>
            </a:r>
            <a:r>
              <a:rPr lang="en-US" altLang="zh-CN" sz="3200" b="1">
                <a:solidFill>
                  <a:srgbClr val="003300"/>
                </a:solidFill>
              </a:rPr>
              <a:t>B</a:t>
            </a:r>
            <a:r>
              <a:rPr lang="zh-CN" altLang="en-US" sz="3200" b="1">
                <a:solidFill>
                  <a:srgbClr val="003300"/>
                </a:solidFill>
              </a:rPr>
              <a:t>的奇异值分解，</a:t>
            </a:r>
            <a:r>
              <a:rPr lang="en-US" altLang="zh-CN" sz="3200" b="1">
                <a:solidFill>
                  <a:srgbClr val="003300"/>
                </a:solidFill>
              </a:rPr>
              <a:t>A=                 </a:t>
            </a:r>
            <a:r>
              <a:rPr lang="zh-CN" altLang="en-US" sz="3200" b="1">
                <a:solidFill>
                  <a:srgbClr val="003300"/>
                </a:solidFill>
              </a:rPr>
              <a:t>；</a:t>
            </a:r>
          </a:p>
          <a:p>
            <a:pPr eaLnBrk="1" hangingPunct="1">
              <a:spcBef>
                <a:spcPct val="50000"/>
              </a:spcBef>
              <a:defRPr/>
            </a:pPr>
            <a:r>
              <a:rPr lang="en-US" altLang="zh-CN" sz="3200" b="1">
                <a:solidFill>
                  <a:srgbClr val="003300"/>
                </a:solidFill>
              </a:rPr>
              <a:t>B =                  </a:t>
            </a:r>
            <a:r>
              <a:rPr lang="zh-CN" altLang="en-US" sz="3200" b="1">
                <a:solidFill>
                  <a:srgbClr val="003300"/>
                </a:solidFill>
              </a:rPr>
              <a:t>。</a:t>
            </a:r>
          </a:p>
        </p:txBody>
      </p:sp>
      <p:graphicFrame>
        <p:nvGraphicFramePr>
          <p:cNvPr id="12292" name="Object 5">
            <a:extLst>
              <a:ext uri="{FF2B5EF4-FFF2-40B4-BE49-F238E27FC236}">
                <a16:creationId xmlns:a16="http://schemas.microsoft.com/office/drawing/2014/main" id="{EF6CF0B4-C48B-C91D-1ECC-A710AD3448A8}"/>
              </a:ext>
            </a:extLst>
          </p:cNvPr>
          <p:cNvGraphicFramePr>
            <a:graphicFrameLocks noChangeAspect="1"/>
          </p:cNvGraphicFramePr>
          <p:nvPr/>
        </p:nvGraphicFramePr>
        <p:xfrm>
          <a:off x="1476375" y="1435100"/>
          <a:ext cx="1555750" cy="1273175"/>
        </p:xfrm>
        <a:graphic>
          <a:graphicData uri="http://schemas.openxmlformats.org/presentationml/2006/ole">
            <mc:AlternateContent xmlns:mc="http://schemas.openxmlformats.org/markup-compatibility/2006">
              <mc:Choice xmlns:v="urn:schemas-microsoft-com:vml" Requires="v">
                <p:oleObj name="Equation" r:id="rId5" imgW="552310" imgH="447607" progId="Equation.DSMT4">
                  <p:embed/>
                </p:oleObj>
              </mc:Choice>
              <mc:Fallback>
                <p:oleObj name="Equation" r:id="rId5" imgW="552310" imgH="447607"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435100"/>
                        <a:ext cx="1555750"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1" name="Rectangle 11">
            <a:extLst>
              <a:ext uri="{FF2B5EF4-FFF2-40B4-BE49-F238E27FC236}">
                <a16:creationId xmlns:a16="http://schemas.microsoft.com/office/drawing/2014/main" id="{20A13A8B-9D6B-4858-C16A-D51874262192}"/>
              </a:ext>
            </a:extLst>
          </p:cNvPr>
          <p:cNvSpPr>
            <a:spLocks noChangeArrowheads="1"/>
          </p:cNvSpPr>
          <p:nvPr/>
        </p:nvSpPr>
        <p:spPr bwMode="auto">
          <a:xfrm>
            <a:off x="827088" y="2728913"/>
            <a:ext cx="4824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3300"/>
                </a:solidFill>
              </a:rPr>
              <a:t>解  </a:t>
            </a:r>
            <a:r>
              <a:rPr lang="en-US" altLang="zh-CN" sz="3200" b="1">
                <a:solidFill>
                  <a:srgbClr val="003300"/>
                </a:solidFill>
              </a:rPr>
              <a:t>(1) </a:t>
            </a:r>
            <a:r>
              <a:rPr lang="zh-CN" altLang="en-US" sz="3200" b="1">
                <a:solidFill>
                  <a:srgbClr val="003300"/>
                </a:solidFill>
              </a:rPr>
              <a:t>求</a:t>
            </a:r>
            <a:r>
              <a:rPr lang="en-US" altLang="zh-CN" sz="3200" b="1">
                <a:solidFill>
                  <a:srgbClr val="003300"/>
                </a:solidFill>
              </a:rPr>
              <a:t>A</a:t>
            </a:r>
            <a:r>
              <a:rPr lang="en-US" altLang="zh-CN" sz="3200" b="1" baseline="30000">
                <a:solidFill>
                  <a:srgbClr val="003300"/>
                </a:solidFill>
              </a:rPr>
              <a:t>H</a:t>
            </a:r>
            <a:r>
              <a:rPr lang="en-US" altLang="zh-CN" sz="3200" b="1">
                <a:solidFill>
                  <a:srgbClr val="003300"/>
                </a:solidFill>
              </a:rPr>
              <a:t>A</a:t>
            </a:r>
            <a:r>
              <a:rPr lang="zh-CN" altLang="en-US" sz="3200" b="1">
                <a:solidFill>
                  <a:srgbClr val="003300"/>
                </a:solidFill>
              </a:rPr>
              <a:t>的特征值：</a:t>
            </a:r>
          </a:p>
        </p:txBody>
      </p:sp>
      <p:graphicFrame>
        <p:nvGraphicFramePr>
          <p:cNvPr id="3" name="Object 5">
            <a:extLst>
              <a:ext uri="{FF2B5EF4-FFF2-40B4-BE49-F238E27FC236}">
                <a16:creationId xmlns:a16="http://schemas.microsoft.com/office/drawing/2014/main" id="{F1EFB85B-65E5-A239-437A-E869C5D1DD93}"/>
              </a:ext>
            </a:extLst>
          </p:cNvPr>
          <p:cNvGraphicFramePr>
            <a:graphicFrameLocks noChangeAspect="1"/>
          </p:cNvGraphicFramePr>
          <p:nvPr/>
        </p:nvGraphicFramePr>
        <p:xfrm>
          <a:off x="2687638" y="3284538"/>
          <a:ext cx="3252787" cy="671512"/>
        </p:xfrm>
        <a:graphic>
          <a:graphicData uri="http://schemas.openxmlformats.org/presentationml/2006/ole">
            <mc:AlternateContent xmlns:mc="http://schemas.openxmlformats.org/markup-compatibility/2006">
              <mc:Choice xmlns:v="urn:schemas-microsoft-com:vml" Requires="v">
                <p:oleObj name="Equation" r:id="rId7" imgW="1162114" imgH="228702" progId="Equation.DSMT4">
                  <p:embed/>
                </p:oleObj>
              </mc:Choice>
              <mc:Fallback>
                <p:oleObj name="Equation" r:id="rId7" imgW="1162114" imgH="22870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7638" y="3284538"/>
                        <a:ext cx="3252787"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5">
            <a:extLst>
              <a:ext uri="{FF2B5EF4-FFF2-40B4-BE49-F238E27FC236}">
                <a16:creationId xmlns:a16="http://schemas.microsoft.com/office/drawing/2014/main" id="{F5C4F1BE-64F3-6DB8-DCE2-BAB0448F6A13}"/>
              </a:ext>
            </a:extLst>
          </p:cNvPr>
          <p:cNvGraphicFramePr>
            <a:graphicFrameLocks noChangeAspect="1"/>
          </p:cNvGraphicFramePr>
          <p:nvPr/>
        </p:nvGraphicFramePr>
        <p:xfrm>
          <a:off x="5292725" y="2708275"/>
          <a:ext cx="3359150" cy="636588"/>
        </p:xfrm>
        <a:graphic>
          <a:graphicData uri="http://schemas.openxmlformats.org/presentationml/2006/ole">
            <mc:AlternateContent xmlns:mc="http://schemas.openxmlformats.org/markup-compatibility/2006">
              <mc:Choice xmlns:v="urn:schemas-microsoft-com:vml" Requires="v">
                <p:oleObj name="Equation" r:id="rId9" imgW="1200035" imgH="219211" progId="Equation.DSMT4">
                  <p:embed/>
                </p:oleObj>
              </mc:Choice>
              <mc:Fallback>
                <p:oleObj name="Equation" r:id="rId9" imgW="1200035" imgH="219211"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2708275"/>
                        <a:ext cx="335915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4" name="Rectangle 14">
            <a:extLst>
              <a:ext uri="{FF2B5EF4-FFF2-40B4-BE49-F238E27FC236}">
                <a16:creationId xmlns:a16="http://schemas.microsoft.com/office/drawing/2014/main" id="{623DE756-1D09-3FD4-AFF3-940CE48DBFE5}"/>
              </a:ext>
            </a:extLst>
          </p:cNvPr>
          <p:cNvSpPr>
            <a:spLocks noChangeArrowheads="1"/>
          </p:cNvSpPr>
          <p:nvPr/>
        </p:nvSpPr>
        <p:spPr bwMode="auto">
          <a:xfrm>
            <a:off x="900113" y="3932238"/>
            <a:ext cx="7632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003300"/>
                </a:solidFill>
              </a:rPr>
              <a:t>求</a:t>
            </a:r>
            <a:r>
              <a:rPr lang="el-GR" altLang="zh-CN" sz="3200" b="1" dirty="0">
                <a:solidFill>
                  <a:srgbClr val="003300"/>
                </a:solidFill>
              </a:rPr>
              <a:t>λ</a:t>
            </a:r>
            <a:r>
              <a:rPr lang="en-US" altLang="zh-CN" sz="3200" i="1" baseline="-25000" dirty="0" err="1">
                <a:solidFill>
                  <a:srgbClr val="003300"/>
                </a:solidFill>
              </a:rPr>
              <a:t>i</a:t>
            </a:r>
            <a:r>
              <a:rPr lang="en-US" altLang="zh-CN" sz="3200" i="1" baseline="-25000" dirty="0">
                <a:solidFill>
                  <a:srgbClr val="003300"/>
                </a:solidFill>
              </a:rPr>
              <a:t> </a:t>
            </a:r>
            <a:r>
              <a:rPr lang="zh-CN" altLang="en-US" sz="3200" b="1" dirty="0">
                <a:solidFill>
                  <a:srgbClr val="003300"/>
                </a:solidFill>
              </a:rPr>
              <a:t>的特征向量</a:t>
            </a:r>
            <a:r>
              <a:rPr lang="en-US" altLang="zh-CN" sz="3200" b="1" dirty="0">
                <a:solidFill>
                  <a:srgbClr val="003300"/>
                </a:solidFill>
              </a:rPr>
              <a:t>(</a:t>
            </a:r>
            <a:r>
              <a:rPr lang="zh-CN" altLang="en-US" sz="3200" b="1" dirty="0">
                <a:solidFill>
                  <a:srgbClr val="0000FF"/>
                </a:solidFill>
              </a:rPr>
              <a:t>已正交</a:t>
            </a:r>
            <a:r>
              <a:rPr lang="en-US" altLang="zh-CN" sz="3200" b="1" dirty="0">
                <a:solidFill>
                  <a:srgbClr val="003300"/>
                </a:solidFill>
              </a:rPr>
              <a:t>), </a:t>
            </a:r>
            <a:r>
              <a:rPr lang="zh-CN" altLang="en-US" sz="3200" b="1" dirty="0">
                <a:solidFill>
                  <a:srgbClr val="003300"/>
                </a:solidFill>
              </a:rPr>
              <a:t>正交化定出</a:t>
            </a:r>
            <a:r>
              <a:rPr lang="en-US" altLang="zh-CN" sz="3200" b="1" dirty="0">
                <a:solidFill>
                  <a:srgbClr val="003300"/>
                </a:solidFill>
              </a:rPr>
              <a:t>V</a:t>
            </a:r>
            <a:r>
              <a:rPr lang="zh-CN" altLang="en-US" sz="3200" b="1" dirty="0">
                <a:solidFill>
                  <a:srgbClr val="003300"/>
                </a:solidFill>
              </a:rPr>
              <a:t>：</a:t>
            </a:r>
          </a:p>
        </p:txBody>
      </p:sp>
      <p:graphicFrame>
        <p:nvGraphicFramePr>
          <p:cNvPr id="5" name="Object 5">
            <a:extLst>
              <a:ext uri="{FF2B5EF4-FFF2-40B4-BE49-F238E27FC236}">
                <a16:creationId xmlns:a16="http://schemas.microsoft.com/office/drawing/2014/main" id="{4E557C07-568A-F90F-B211-8CA7D8D434D0}"/>
              </a:ext>
            </a:extLst>
          </p:cNvPr>
          <p:cNvGraphicFramePr>
            <a:graphicFrameLocks noChangeAspect="1"/>
          </p:cNvGraphicFramePr>
          <p:nvPr/>
        </p:nvGraphicFramePr>
        <p:xfrm>
          <a:off x="1187450" y="4543425"/>
          <a:ext cx="6769100" cy="636588"/>
        </p:xfrm>
        <a:graphic>
          <a:graphicData uri="http://schemas.openxmlformats.org/presentationml/2006/ole">
            <mc:AlternateContent xmlns:mc="http://schemas.openxmlformats.org/markup-compatibility/2006">
              <mc:Choice xmlns:v="urn:schemas-microsoft-com:vml" Requires="v">
                <p:oleObj name="Equation" r:id="rId11" imgW="2552675" imgH="228702" progId="Equation.DSMT4">
                  <p:embed/>
                </p:oleObj>
              </mc:Choice>
              <mc:Fallback>
                <p:oleObj name="Equation" r:id="rId11" imgW="2552675" imgH="228702"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4543425"/>
                        <a:ext cx="67691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63A96EEE-293E-98DE-FABB-86A8E87B82F0}"/>
              </a:ext>
            </a:extLst>
          </p:cNvPr>
          <p:cNvGraphicFramePr>
            <a:graphicFrameLocks noChangeAspect="1"/>
          </p:cNvGraphicFramePr>
          <p:nvPr/>
        </p:nvGraphicFramePr>
        <p:xfrm>
          <a:off x="328613" y="5156200"/>
          <a:ext cx="8413750" cy="614363"/>
        </p:xfrm>
        <a:graphic>
          <a:graphicData uri="http://schemas.openxmlformats.org/presentationml/2006/ole">
            <mc:AlternateContent xmlns:mc="http://schemas.openxmlformats.org/markup-compatibility/2006">
              <mc:Choice xmlns:v="urn:schemas-microsoft-com:vml" Requires="v">
                <p:oleObj name="Equation" r:id="rId13" imgW="3467075" imgH="247684" progId="Equation.DSMT4">
                  <p:embed/>
                </p:oleObj>
              </mc:Choice>
              <mc:Fallback>
                <p:oleObj name="Equation" r:id="rId13" imgW="3467075" imgH="247684" progId="Equation.DSMT4">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8613" y="5156200"/>
                        <a:ext cx="8413750"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a:extLst>
              <a:ext uri="{FF2B5EF4-FFF2-40B4-BE49-F238E27FC236}">
                <a16:creationId xmlns:a16="http://schemas.microsoft.com/office/drawing/2014/main" id="{B3D93FEA-2441-4029-A46C-AC5CA5CECCD8}"/>
              </a:ext>
            </a:extLst>
          </p:cNvPr>
          <p:cNvGraphicFramePr>
            <a:graphicFrameLocks noChangeAspect="1"/>
          </p:cNvGraphicFramePr>
          <p:nvPr/>
        </p:nvGraphicFramePr>
        <p:xfrm>
          <a:off x="1619250" y="5803900"/>
          <a:ext cx="4268788" cy="522288"/>
        </p:xfrm>
        <a:graphic>
          <a:graphicData uri="http://schemas.openxmlformats.org/presentationml/2006/ole">
            <mc:AlternateContent xmlns:mc="http://schemas.openxmlformats.org/markup-compatibility/2006">
              <mc:Choice xmlns:v="urn:schemas-microsoft-com:vml" Requires="v">
                <p:oleObj name="Equation" r:id="rId15" imgW="1752651" imgH="209414" progId="Equation.DSMT4">
                  <p:embed/>
                </p:oleObj>
              </mc:Choice>
              <mc:Fallback>
                <p:oleObj name="Equation" r:id="rId15" imgW="1752651" imgH="209414" progId="Equation.DSMT4">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9250" y="5803900"/>
                        <a:ext cx="4268788"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51"/>
                                        </p:tgtEl>
                                        <p:attrNameLst>
                                          <p:attrName>style.visibility</p:attrName>
                                        </p:attrNameLst>
                                      </p:cBhvr>
                                      <p:to>
                                        <p:strVal val="visible"/>
                                      </p:to>
                                    </p:set>
                                    <p:animEffect transition="in" filter="blinds(horizontal)">
                                      <p:cBhvr>
                                        <p:cTn id="7" dur="500"/>
                                        <p:tgtEl>
                                          <p:spTgt spid="35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54"/>
                                        </p:tgtEl>
                                        <p:attrNameLst>
                                          <p:attrName>style.visibility</p:attrName>
                                        </p:attrNameLst>
                                      </p:cBhvr>
                                      <p:to>
                                        <p:strVal val="visible"/>
                                      </p:to>
                                    </p:set>
                                    <p:animEffect transition="in" filter="blinds(horizontal)">
                                      <p:cBhvr>
                                        <p:cTn id="22" dur="500"/>
                                        <p:tgtEl>
                                          <p:spTgt spid="358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0-#ppt_w/2"/>
                                          </p:val>
                                        </p:tav>
                                        <p:tav tm="100000">
                                          <p:val>
                                            <p:strVal val="#ppt_x"/>
                                          </p:val>
                                        </p:tav>
                                      </p:tavLst>
                                    </p:anim>
                                    <p:anim calcmode="lin" valueType="num">
                                      <p:cBhvr additive="base">
                                        <p:cTn id="3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1" grpId="0"/>
      <p:bldP spid="3585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3314" name="Object 5">
            <a:extLst>
              <a:ext uri="{FF2B5EF4-FFF2-40B4-BE49-F238E27FC236}">
                <a16:creationId xmlns:a16="http://schemas.microsoft.com/office/drawing/2014/main" id="{DC191EB4-8E4D-81AA-FB03-AB2B5850D8F0}"/>
              </a:ext>
            </a:extLst>
          </p:cNvPr>
          <p:cNvGraphicFramePr>
            <a:graphicFrameLocks noChangeAspect="1"/>
          </p:cNvGraphicFramePr>
          <p:nvPr/>
        </p:nvGraphicFramePr>
        <p:xfrm>
          <a:off x="6372225" y="333375"/>
          <a:ext cx="1555750" cy="1981200"/>
        </p:xfrm>
        <a:graphic>
          <a:graphicData uri="http://schemas.openxmlformats.org/presentationml/2006/ole">
            <mc:AlternateContent xmlns:mc="http://schemas.openxmlformats.org/markup-compatibility/2006">
              <mc:Choice xmlns:v="urn:schemas-microsoft-com:vml" Requires="v">
                <p:oleObj name="Equation" r:id="rId2" imgW="552310" imgH="704782" progId="Equation.DSMT4">
                  <p:embed/>
                </p:oleObj>
              </mc:Choice>
              <mc:Fallback>
                <p:oleObj name="Equation" r:id="rId2" imgW="552310" imgH="704782"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333375"/>
                        <a:ext cx="155575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Rectangle 6">
            <a:extLst>
              <a:ext uri="{FF2B5EF4-FFF2-40B4-BE49-F238E27FC236}">
                <a16:creationId xmlns:a16="http://schemas.microsoft.com/office/drawing/2014/main" id="{E43E3DBC-FB01-44FF-8737-04F7C813580D}"/>
              </a:ext>
            </a:extLst>
          </p:cNvPr>
          <p:cNvSpPr>
            <a:spLocks noChangeArrowheads="1"/>
          </p:cNvSpPr>
          <p:nvPr/>
        </p:nvSpPr>
        <p:spPr bwMode="auto">
          <a:xfrm>
            <a:off x="611188" y="260350"/>
            <a:ext cx="8137525" cy="1944688"/>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Blip>
                <a:blip r:embed="rId4"/>
              </a:buBlip>
              <a:defRPr/>
            </a:pPr>
            <a:r>
              <a:rPr lang="zh-CN" altLang="en-US" sz="3200" b="1">
                <a:solidFill>
                  <a:srgbClr val="CC6600"/>
                </a:solidFill>
                <a:effectLst>
                  <a:outerShdw blurRad="38100" dist="38100" dir="2700000" algn="tl">
                    <a:srgbClr val="C0C0C0"/>
                  </a:outerShdw>
                </a:effectLst>
              </a:rPr>
              <a:t> </a:t>
            </a:r>
            <a:r>
              <a:rPr lang="zh-CN" altLang="en-US" sz="3200" b="1">
                <a:solidFill>
                  <a:srgbClr val="CC6600"/>
                </a:solidFill>
              </a:rPr>
              <a:t>例题2</a:t>
            </a:r>
            <a:r>
              <a:rPr lang="zh-CN" altLang="en-US" sz="3200" b="1">
                <a:solidFill>
                  <a:srgbClr val="003300"/>
                </a:solidFill>
              </a:rPr>
              <a:t>（</a:t>
            </a:r>
            <a:r>
              <a:rPr lang="en-US" altLang="zh-CN" sz="3200">
                <a:solidFill>
                  <a:srgbClr val="003300"/>
                </a:solidFill>
              </a:rPr>
              <a:t>P</a:t>
            </a:r>
            <a:r>
              <a:rPr lang="en-US" altLang="zh-CN" sz="3200">
                <a:solidFill>
                  <a:srgbClr val="003300"/>
                </a:solidFill>
                <a:sym typeface="Symbol" panose="05050102010706020507" pitchFamily="18" charset="2"/>
              </a:rPr>
              <a:t></a:t>
            </a:r>
            <a:r>
              <a:rPr lang="en-US" altLang="zh-CN" sz="3200">
                <a:solidFill>
                  <a:srgbClr val="003300"/>
                </a:solidFill>
              </a:rPr>
              <a:t>84，eg13</a:t>
            </a:r>
            <a:r>
              <a:rPr lang="en-US" altLang="zh-CN" sz="3200" b="1">
                <a:solidFill>
                  <a:srgbClr val="003300"/>
                </a:solidFill>
              </a:rPr>
              <a:t>）</a:t>
            </a:r>
          </a:p>
          <a:p>
            <a:pPr eaLnBrk="1" hangingPunct="1">
              <a:spcBef>
                <a:spcPct val="30000"/>
              </a:spcBef>
              <a:defRPr/>
            </a:pPr>
            <a:r>
              <a:rPr lang="zh-CN" altLang="en-US" sz="3200" b="1">
                <a:solidFill>
                  <a:srgbClr val="003300"/>
                </a:solidFill>
              </a:rPr>
              <a:t>求矩阵</a:t>
            </a:r>
            <a:r>
              <a:rPr lang="en-US" altLang="zh-CN" sz="3200" b="1">
                <a:solidFill>
                  <a:srgbClr val="003300"/>
                </a:solidFill>
              </a:rPr>
              <a:t>A</a:t>
            </a:r>
            <a:r>
              <a:rPr lang="zh-CN" altLang="en-US" sz="3200" b="1">
                <a:solidFill>
                  <a:srgbClr val="003300"/>
                </a:solidFill>
              </a:rPr>
              <a:t>和</a:t>
            </a:r>
            <a:r>
              <a:rPr lang="en-US" altLang="zh-CN" sz="3200" b="1">
                <a:solidFill>
                  <a:srgbClr val="003300"/>
                </a:solidFill>
              </a:rPr>
              <a:t>B</a:t>
            </a:r>
            <a:r>
              <a:rPr lang="zh-CN" altLang="en-US" sz="3200" b="1">
                <a:solidFill>
                  <a:srgbClr val="003300"/>
                </a:solidFill>
              </a:rPr>
              <a:t>的奇异值分解，</a:t>
            </a:r>
            <a:r>
              <a:rPr lang="en-US" altLang="zh-CN" sz="3200" b="1">
                <a:solidFill>
                  <a:srgbClr val="003300"/>
                </a:solidFill>
              </a:rPr>
              <a:t>A=                 </a:t>
            </a:r>
            <a:r>
              <a:rPr lang="zh-CN" altLang="en-US" sz="3200" b="1">
                <a:solidFill>
                  <a:srgbClr val="003300"/>
                </a:solidFill>
              </a:rPr>
              <a:t>；</a:t>
            </a:r>
          </a:p>
          <a:p>
            <a:pPr eaLnBrk="1" hangingPunct="1">
              <a:spcBef>
                <a:spcPct val="50000"/>
              </a:spcBef>
              <a:defRPr/>
            </a:pPr>
            <a:r>
              <a:rPr lang="en-US" altLang="zh-CN" sz="3200" b="1">
                <a:solidFill>
                  <a:srgbClr val="003300"/>
                </a:solidFill>
              </a:rPr>
              <a:t>B =                  </a:t>
            </a:r>
            <a:r>
              <a:rPr lang="zh-CN" altLang="en-US" sz="3200" b="1">
                <a:solidFill>
                  <a:srgbClr val="003300"/>
                </a:solidFill>
              </a:rPr>
              <a:t>。</a:t>
            </a:r>
          </a:p>
        </p:txBody>
      </p:sp>
      <p:graphicFrame>
        <p:nvGraphicFramePr>
          <p:cNvPr id="13316" name="Object 5">
            <a:extLst>
              <a:ext uri="{FF2B5EF4-FFF2-40B4-BE49-F238E27FC236}">
                <a16:creationId xmlns:a16="http://schemas.microsoft.com/office/drawing/2014/main" id="{5F01C75B-B731-ABF6-191F-67AB952085BD}"/>
              </a:ext>
            </a:extLst>
          </p:cNvPr>
          <p:cNvGraphicFramePr>
            <a:graphicFrameLocks noChangeAspect="1"/>
          </p:cNvGraphicFramePr>
          <p:nvPr/>
        </p:nvGraphicFramePr>
        <p:xfrm>
          <a:off x="1476375" y="1435100"/>
          <a:ext cx="1555750" cy="1273175"/>
        </p:xfrm>
        <a:graphic>
          <a:graphicData uri="http://schemas.openxmlformats.org/presentationml/2006/ole">
            <mc:AlternateContent xmlns:mc="http://schemas.openxmlformats.org/markup-compatibility/2006">
              <mc:Choice xmlns:v="urn:schemas-microsoft-com:vml" Requires="v">
                <p:oleObj name="Equation" r:id="rId5" imgW="552310" imgH="447607" progId="Equation.DSMT4">
                  <p:embed/>
                </p:oleObj>
              </mc:Choice>
              <mc:Fallback>
                <p:oleObj name="Equation" r:id="rId5" imgW="552310" imgH="447607"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435100"/>
                        <a:ext cx="1555750"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Rectangle 5">
            <a:extLst>
              <a:ext uri="{FF2B5EF4-FFF2-40B4-BE49-F238E27FC236}">
                <a16:creationId xmlns:a16="http://schemas.microsoft.com/office/drawing/2014/main" id="{703AE1CC-810A-4A5B-D3B7-E90876C42053}"/>
              </a:ext>
            </a:extLst>
          </p:cNvPr>
          <p:cNvSpPr>
            <a:spLocks noChangeArrowheads="1"/>
          </p:cNvSpPr>
          <p:nvPr/>
        </p:nvSpPr>
        <p:spPr bwMode="auto">
          <a:xfrm>
            <a:off x="827088" y="2728913"/>
            <a:ext cx="4824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3300"/>
                </a:solidFill>
              </a:rPr>
              <a:t>解  </a:t>
            </a:r>
            <a:r>
              <a:rPr lang="en-US" altLang="zh-CN" sz="3200" b="1">
                <a:solidFill>
                  <a:srgbClr val="003300"/>
                </a:solidFill>
              </a:rPr>
              <a:t>(1) </a:t>
            </a:r>
            <a:r>
              <a:rPr lang="zh-CN" altLang="en-US" sz="3200" b="1">
                <a:solidFill>
                  <a:srgbClr val="003300"/>
                </a:solidFill>
              </a:rPr>
              <a:t>求</a:t>
            </a:r>
            <a:r>
              <a:rPr lang="en-US" altLang="zh-CN" sz="3200" b="1">
                <a:solidFill>
                  <a:srgbClr val="003300"/>
                </a:solidFill>
              </a:rPr>
              <a:t>A</a:t>
            </a:r>
            <a:r>
              <a:rPr lang="en-US" altLang="zh-CN" sz="3200" b="1" baseline="30000">
                <a:solidFill>
                  <a:srgbClr val="003300"/>
                </a:solidFill>
              </a:rPr>
              <a:t>H</a:t>
            </a:r>
            <a:r>
              <a:rPr lang="en-US" altLang="zh-CN" sz="3200" b="1">
                <a:solidFill>
                  <a:srgbClr val="003300"/>
                </a:solidFill>
              </a:rPr>
              <a:t>A</a:t>
            </a:r>
            <a:r>
              <a:rPr lang="zh-CN" altLang="en-US" sz="3200" b="1">
                <a:solidFill>
                  <a:srgbClr val="003300"/>
                </a:solidFill>
              </a:rPr>
              <a:t>的特征值：</a:t>
            </a:r>
          </a:p>
        </p:txBody>
      </p:sp>
      <p:graphicFrame>
        <p:nvGraphicFramePr>
          <p:cNvPr id="13318" name="Object 5">
            <a:extLst>
              <a:ext uri="{FF2B5EF4-FFF2-40B4-BE49-F238E27FC236}">
                <a16:creationId xmlns:a16="http://schemas.microsoft.com/office/drawing/2014/main" id="{05765221-0F7C-8C89-2B84-5B6A3D04E35D}"/>
              </a:ext>
            </a:extLst>
          </p:cNvPr>
          <p:cNvGraphicFramePr>
            <a:graphicFrameLocks noChangeAspect="1"/>
          </p:cNvGraphicFramePr>
          <p:nvPr/>
        </p:nvGraphicFramePr>
        <p:xfrm>
          <a:off x="2687638" y="3284538"/>
          <a:ext cx="3252787" cy="671512"/>
        </p:xfrm>
        <a:graphic>
          <a:graphicData uri="http://schemas.openxmlformats.org/presentationml/2006/ole">
            <mc:AlternateContent xmlns:mc="http://schemas.openxmlformats.org/markup-compatibility/2006">
              <mc:Choice xmlns:v="urn:schemas-microsoft-com:vml" Requires="v">
                <p:oleObj name="Equation" r:id="rId7" imgW="1162114" imgH="228702" progId="Equation.DSMT4">
                  <p:embed/>
                </p:oleObj>
              </mc:Choice>
              <mc:Fallback>
                <p:oleObj name="Equation" r:id="rId7" imgW="1162114" imgH="22870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7638" y="3284538"/>
                        <a:ext cx="3252787"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5">
            <a:extLst>
              <a:ext uri="{FF2B5EF4-FFF2-40B4-BE49-F238E27FC236}">
                <a16:creationId xmlns:a16="http://schemas.microsoft.com/office/drawing/2014/main" id="{B0559924-34D4-CD95-DF9E-08A0A2B5DEDD}"/>
              </a:ext>
            </a:extLst>
          </p:cNvPr>
          <p:cNvGraphicFramePr>
            <a:graphicFrameLocks noChangeAspect="1"/>
          </p:cNvGraphicFramePr>
          <p:nvPr/>
        </p:nvGraphicFramePr>
        <p:xfrm>
          <a:off x="5292725" y="2708275"/>
          <a:ext cx="3359150" cy="636588"/>
        </p:xfrm>
        <a:graphic>
          <a:graphicData uri="http://schemas.openxmlformats.org/presentationml/2006/ole">
            <mc:AlternateContent xmlns:mc="http://schemas.openxmlformats.org/markup-compatibility/2006">
              <mc:Choice xmlns:v="urn:schemas-microsoft-com:vml" Requires="v">
                <p:oleObj name="Equation" r:id="rId9" imgW="1200035" imgH="219211" progId="Equation.DSMT4">
                  <p:embed/>
                </p:oleObj>
              </mc:Choice>
              <mc:Fallback>
                <p:oleObj name="Equation" r:id="rId9" imgW="1200035" imgH="219211"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2708275"/>
                        <a:ext cx="335915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Rectangle 8">
            <a:extLst>
              <a:ext uri="{FF2B5EF4-FFF2-40B4-BE49-F238E27FC236}">
                <a16:creationId xmlns:a16="http://schemas.microsoft.com/office/drawing/2014/main" id="{276494FD-0058-618C-8FE6-EF3021860958}"/>
              </a:ext>
            </a:extLst>
          </p:cNvPr>
          <p:cNvSpPr>
            <a:spLocks noChangeArrowheads="1"/>
          </p:cNvSpPr>
          <p:nvPr/>
        </p:nvSpPr>
        <p:spPr bwMode="auto">
          <a:xfrm>
            <a:off x="900113" y="3932238"/>
            <a:ext cx="7632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3300"/>
                </a:solidFill>
              </a:rPr>
              <a:t>求</a:t>
            </a:r>
            <a:r>
              <a:rPr lang="el-GR" altLang="zh-CN" sz="3200" b="1">
                <a:solidFill>
                  <a:srgbClr val="003300"/>
                </a:solidFill>
              </a:rPr>
              <a:t>λ</a:t>
            </a:r>
            <a:r>
              <a:rPr lang="en-US" altLang="zh-CN" sz="3200" i="1" baseline="-25000">
                <a:solidFill>
                  <a:srgbClr val="003300"/>
                </a:solidFill>
              </a:rPr>
              <a:t>i </a:t>
            </a:r>
            <a:r>
              <a:rPr lang="zh-CN" altLang="en-US" sz="3200" b="1">
                <a:solidFill>
                  <a:srgbClr val="003300"/>
                </a:solidFill>
              </a:rPr>
              <a:t>的特征向量</a:t>
            </a:r>
            <a:r>
              <a:rPr lang="en-US" altLang="zh-CN" sz="3200" b="1">
                <a:solidFill>
                  <a:srgbClr val="003300"/>
                </a:solidFill>
              </a:rPr>
              <a:t>(</a:t>
            </a:r>
            <a:r>
              <a:rPr lang="zh-CN" altLang="en-US" sz="3200" b="1">
                <a:solidFill>
                  <a:srgbClr val="0000FF"/>
                </a:solidFill>
              </a:rPr>
              <a:t>已正交</a:t>
            </a:r>
            <a:r>
              <a:rPr lang="en-US" altLang="zh-CN" sz="3200" b="1">
                <a:solidFill>
                  <a:srgbClr val="003300"/>
                </a:solidFill>
              </a:rPr>
              <a:t>), </a:t>
            </a:r>
            <a:r>
              <a:rPr lang="zh-CN" altLang="en-US" sz="3200" b="1">
                <a:solidFill>
                  <a:srgbClr val="0000FF"/>
                </a:solidFill>
              </a:rPr>
              <a:t>正交化定出</a:t>
            </a:r>
            <a:r>
              <a:rPr lang="en-US" altLang="zh-CN" sz="3200" b="1">
                <a:solidFill>
                  <a:srgbClr val="0000FF"/>
                </a:solidFill>
              </a:rPr>
              <a:t>V</a:t>
            </a:r>
            <a:r>
              <a:rPr lang="zh-CN" altLang="en-US" sz="3200" b="1">
                <a:solidFill>
                  <a:srgbClr val="003300"/>
                </a:solidFill>
              </a:rPr>
              <a:t>：</a:t>
            </a:r>
          </a:p>
        </p:txBody>
      </p:sp>
      <p:graphicFrame>
        <p:nvGraphicFramePr>
          <p:cNvPr id="5" name="Object 5">
            <a:extLst>
              <a:ext uri="{FF2B5EF4-FFF2-40B4-BE49-F238E27FC236}">
                <a16:creationId xmlns:a16="http://schemas.microsoft.com/office/drawing/2014/main" id="{F4443EF7-C108-7F64-C245-4A64474D511A}"/>
              </a:ext>
            </a:extLst>
          </p:cNvPr>
          <p:cNvGraphicFramePr>
            <a:graphicFrameLocks noChangeAspect="1"/>
          </p:cNvGraphicFramePr>
          <p:nvPr/>
        </p:nvGraphicFramePr>
        <p:xfrm>
          <a:off x="541338" y="4579938"/>
          <a:ext cx="7985125" cy="614362"/>
        </p:xfrm>
        <a:graphic>
          <a:graphicData uri="http://schemas.openxmlformats.org/presentationml/2006/ole">
            <mc:AlternateContent xmlns:mc="http://schemas.openxmlformats.org/markup-compatibility/2006">
              <mc:Choice xmlns:v="urn:schemas-microsoft-com:vml" Requires="v">
                <p:oleObj name="Equation" r:id="rId11" imgW="3295510" imgH="247684" progId="Equation.DSMT4">
                  <p:embed/>
                </p:oleObj>
              </mc:Choice>
              <mc:Fallback>
                <p:oleObj name="Equation" r:id="rId11" imgW="3295510" imgH="247684"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338" y="4579938"/>
                        <a:ext cx="7985125"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611F7414-D334-E16B-0081-20BAAD4C8D23}"/>
              </a:ext>
            </a:extLst>
          </p:cNvPr>
          <p:cNvGraphicFramePr>
            <a:graphicFrameLocks noChangeAspect="1"/>
          </p:cNvGraphicFramePr>
          <p:nvPr/>
        </p:nvGraphicFramePr>
        <p:xfrm>
          <a:off x="6732588" y="5227638"/>
          <a:ext cx="614362" cy="552450"/>
        </p:xfrm>
        <a:graphic>
          <a:graphicData uri="http://schemas.openxmlformats.org/presentationml/2006/ole">
            <mc:AlternateContent xmlns:mc="http://schemas.openxmlformats.org/markup-compatibility/2006">
              <mc:Choice xmlns:v="urn:schemas-microsoft-com:vml" Requires="v">
                <p:oleObj name="Equation" r:id="rId13" imgW="247714" imgH="219211" progId="Equation.DSMT4">
                  <p:embed/>
                </p:oleObj>
              </mc:Choice>
              <mc:Fallback>
                <p:oleObj name="Equation" r:id="rId13" imgW="247714" imgH="219211" progId="Equation.DSMT4">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32588" y="5227638"/>
                        <a:ext cx="614362"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a:extLst>
              <a:ext uri="{FF2B5EF4-FFF2-40B4-BE49-F238E27FC236}">
                <a16:creationId xmlns:a16="http://schemas.microsoft.com/office/drawing/2014/main" id="{0F861E9F-75D7-BEC2-6212-54A29861C0FA}"/>
              </a:ext>
            </a:extLst>
          </p:cNvPr>
          <p:cNvGraphicFramePr>
            <a:graphicFrameLocks noChangeAspect="1"/>
          </p:cNvGraphicFramePr>
          <p:nvPr>
            <p:extLst>
              <p:ext uri="{D42A27DB-BD31-4B8C-83A1-F6EECF244321}">
                <p14:modId xmlns:p14="http://schemas.microsoft.com/office/powerpoint/2010/main" val="2491525046"/>
              </p:ext>
            </p:extLst>
          </p:nvPr>
        </p:nvGraphicFramePr>
        <p:xfrm>
          <a:off x="1878663" y="5780088"/>
          <a:ext cx="6088062" cy="615950"/>
        </p:xfrm>
        <a:graphic>
          <a:graphicData uri="http://schemas.openxmlformats.org/presentationml/2006/ole">
            <mc:AlternateContent xmlns:mc="http://schemas.openxmlformats.org/markup-compatibility/2006">
              <mc:Choice xmlns:v="urn:schemas-microsoft-com:vml" Requires="v">
                <p:oleObj name="Equation" r:id="rId15" imgW="2501640" imgH="241200" progId="Equation.DSMT4">
                  <p:embed/>
                </p:oleObj>
              </mc:Choice>
              <mc:Fallback>
                <p:oleObj name="Equation" r:id="rId15" imgW="2501640" imgH="241200" progId="Equation.DSMT4">
                  <p:embed/>
                  <p:pic>
                    <p:nvPicPr>
                      <p:cNvPr id="0" name="Object 5"/>
                      <p:cNvPicPr>
                        <a:picLocks noChangeAspect="1" noChangeArrowheads="1"/>
                      </p:cNvPicPr>
                      <p:nvPr/>
                    </p:nvPicPr>
                    <p:blipFill>
                      <a:blip r:embed="rId16"/>
                      <a:srcRect/>
                      <a:stretch>
                        <a:fillRect/>
                      </a:stretch>
                    </p:blipFill>
                    <p:spPr bwMode="auto">
                      <a:xfrm>
                        <a:off x="1878663" y="5780088"/>
                        <a:ext cx="6088062"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id="{A49E2C60-86A6-D035-78BB-76B31C504DFD}"/>
              </a:ext>
            </a:extLst>
          </p:cNvPr>
          <p:cNvGraphicFramePr>
            <a:graphicFrameLocks noChangeAspect="1"/>
          </p:cNvGraphicFramePr>
          <p:nvPr/>
        </p:nvGraphicFramePr>
        <p:xfrm>
          <a:off x="469900" y="5227638"/>
          <a:ext cx="5805488" cy="584200"/>
        </p:xfrm>
        <a:graphic>
          <a:graphicData uri="http://schemas.openxmlformats.org/presentationml/2006/ole">
            <mc:AlternateContent xmlns:mc="http://schemas.openxmlformats.org/markup-compatibility/2006">
              <mc:Choice xmlns:v="urn:schemas-microsoft-com:vml" Requires="v">
                <p:oleObj name="Equation" r:id="rId17" imgW="2390896" imgH="228702" progId="Equation.DSMT4">
                  <p:embed/>
                </p:oleObj>
              </mc:Choice>
              <mc:Fallback>
                <p:oleObj name="Equation" r:id="rId17" imgW="2390896" imgH="228702" progId="Equation.DSMT4">
                  <p:embed/>
                  <p:pic>
                    <p:nvPicPr>
                      <p:cNvPr id="0"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9900" y="5227638"/>
                        <a:ext cx="5805488"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7" name="Rectangle 15">
            <a:extLst>
              <a:ext uri="{FF2B5EF4-FFF2-40B4-BE49-F238E27FC236}">
                <a16:creationId xmlns:a16="http://schemas.microsoft.com/office/drawing/2014/main" id="{51ACE9AA-B657-446D-6ECF-C9D714126B05}"/>
              </a:ext>
            </a:extLst>
          </p:cNvPr>
          <p:cNvSpPr>
            <a:spLocks noChangeArrowheads="1"/>
          </p:cNvSpPr>
          <p:nvPr/>
        </p:nvSpPr>
        <p:spPr bwMode="auto">
          <a:xfrm>
            <a:off x="900113" y="58039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00"/>
                </a:solidFill>
              </a:rPr>
              <a:t>扩充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8927"/>
                                        </p:tgtEl>
                                        <p:attrNameLst>
                                          <p:attrName>style.visibility</p:attrName>
                                        </p:attrNameLst>
                                      </p:cBhvr>
                                      <p:to>
                                        <p:strVal val="visible"/>
                                      </p:to>
                                    </p:set>
                                    <p:animEffect transition="in" filter="blinds(horizontal)">
                                      <p:cBhvr>
                                        <p:cTn id="24" dur="500"/>
                                        <p:tgtEl>
                                          <p:spTgt spid="3892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4338" name="Object 5">
            <a:extLst>
              <a:ext uri="{FF2B5EF4-FFF2-40B4-BE49-F238E27FC236}">
                <a16:creationId xmlns:a16="http://schemas.microsoft.com/office/drawing/2014/main" id="{CFC9D564-82E1-4279-FD68-E5D12AB0E1C0}"/>
              </a:ext>
            </a:extLst>
          </p:cNvPr>
          <p:cNvGraphicFramePr>
            <a:graphicFrameLocks noChangeAspect="1"/>
          </p:cNvGraphicFramePr>
          <p:nvPr/>
        </p:nvGraphicFramePr>
        <p:xfrm>
          <a:off x="6372225" y="333375"/>
          <a:ext cx="1555750" cy="1981200"/>
        </p:xfrm>
        <a:graphic>
          <a:graphicData uri="http://schemas.openxmlformats.org/presentationml/2006/ole">
            <mc:AlternateContent xmlns:mc="http://schemas.openxmlformats.org/markup-compatibility/2006">
              <mc:Choice xmlns:v="urn:schemas-microsoft-com:vml" Requires="v">
                <p:oleObj name="Equation" r:id="rId2" imgW="552310" imgH="704782" progId="Equation.DSMT4">
                  <p:embed/>
                </p:oleObj>
              </mc:Choice>
              <mc:Fallback>
                <p:oleObj name="Equation" r:id="rId2" imgW="552310" imgH="704782"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333375"/>
                        <a:ext cx="155575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Rectangle 6">
            <a:extLst>
              <a:ext uri="{FF2B5EF4-FFF2-40B4-BE49-F238E27FC236}">
                <a16:creationId xmlns:a16="http://schemas.microsoft.com/office/drawing/2014/main" id="{0EED990A-21BC-41F1-AD46-C31804762815}"/>
              </a:ext>
            </a:extLst>
          </p:cNvPr>
          <p:cNvSpPr>
            <a:spLocks noChangeArrowheads="1"/>
          </p:cNvSpPr>
          <p:nvPr/>
        </p:nvSpPr>
        <p:spPr bwMode="auto">
          <a:xfrm>
            <a:off x="611188" y="260350"/>
            <a:ext cx="8137525" cy="1944688"/>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Blip>
                <a:blip r:embed="rId4"/>
              </a:buBlip>
              <a:defRPr/>
            </a:pPr>
            <a:r>
              <a:rPr lang="zh-CN" altLang="en-US" sz="3200" b="1">
                <a:solidFill>
                  <a:srgbClr val="CC6600"/>
                </a:solidFill>
                <a:effectLst>
                  <a:outerShdw blurRad="38100" dist="38100" dir="2700000" algn="tl">
                    <a:srgbClr val="C0C0C0"/>
                  </a:outerShdw>
                </a:effectLst>
              </a:rPr>
              <a:t> </a:t>
            </a:r>
            <a:r>
              <a:rPr lang="zh-CN" altLang="en-US" sz="3200" b="1">
                <a:solidFill>
                  <a:srgbClr val="CC6600"/>
                </a:solidFill>
              </a:rPr>
              <a:t>例题2</a:t>
            </a:r>
            <a:r>
              <a:rPr lang="zh-CN" altLang="en-US" sz="3200" b="1">
                <a:solidFill>
                  <a:srgbClr val="003300"/>
                </a:solidFill>
              </a:rPr>
              <a:t>（</a:t>
            </a:r>
            <a:r>
              <a:rPr lang="en-US" altLang="zh-CN" sz="3200">
                <a:solidFill>
                  <a:srgbClr val="003300"/>
                </a:solidFill>
              </a:rPr>
              <a:t>P</a:t>
            </a:r>
            <a:r>
              <a:rPr lang="en-US" altLang="zh-CN" sz="3200">
                <a:solidFill>
                  <a:srgbClr val="003300"/>
                </a:solidFill>
                <a:sym typeface="Symbol" panose="05050102010706020507" pitchFamily="18" charset="2"/>
              </a:rPr>
              <a:t></a:t>
            </a:r>
            <a:r>
              <a:rPr lang="en-US" altLang="zh-CN" sz="3200">
                <a:solidFill>
                  <a:srgbClr val="003300"/>
                </a:solidFill>
              </a:rPr>
              <a:t>84，eg13</a:t>
            </a:r>
            <a:r>
              <a:rPr lang="en-US" altLang="zh-CN" sz="3200" b="1">
                <a:solidFill>
                  <a:srgbClr val="003300"/>
                </a:solidFill>
              </a:rPr>
              <a:t>）</a:t>
            </a:r>
          </a:p>
          <a:p>
            <a:pPr eaLnBrk="1" hangingPunct="1">
              <a:spcBef>
                <a:spcPct val="30000"/>
              </a:spcBef>
              <a:defRPr/>
            </a:pPr>
            <a:r>
              <a:rPr lang="zh-CN" altLang="en-US" sz="3200" b="1">
                <a:solidFill>
                  <a:srgbClr val="003300"/>
                </a:solidFill>
              </a:rPr>
              <a:t>求矩阵</a:t>
            </a:r>
            <a:r>
              <a:rPr lang="en-US" altLang="zh-CN" sz="3200" b="1">
                <a:solidFill>
                  <a:srgbClr val="003300"/>
                </a:solidFill>
              </a:rPr>
              <a:t>A</a:t>
            </a:r>
            <a:r>
              <a:rPr lang="zh-CN" altLang="en-US" sz="3200" b="1">
                <a:solidFill>
                  <a:srgbClr val="003300"/>
                </a:solidFill>
              </a:rPr>
              <a:t>和</a:t>
            </a:r>
            <a:r>
              <a:rPr lang="en-US" altLang="zh-CN" sz="3200" b="1">
                <a:solidFill>
                  <a:srgbClr val="003300"/>
                </a:solidFill>
              </a:rPr>
              <a:t>B</a:t>
            </a:r>
            <a:r>
              <a:rPr lang="zh-CN" altLang="en-US" sz="3200" b="1">
                <a:solidFill>
                  <a:srgbClr val="003300"/>
                </a:solidFill>
              </a:rPr>
              <a:t>的奇异值分解，</a:t>
            </a:r>
            <a:r>
              <a:rPr lang="en-US" altLang="zh-CN" sz="3200" b="1">
                <a:solidFill>
                  <a:srgbClr val="003300"/>
                </a:solidFill>
              </a:rPr>
              <a:t>A=                 </a:t>
            </a:r>
            <a:r>
              <a:rPr lang="zh-CN" altLang="en-US" sz="3200" b="1">
                <a:solidFill>
                  <a:srgbClr val="003300"/>
                </a:solidFill>
              </a:rPr>
              <a:t>；</a:t>
            </a:r>
          </a:p>
          <a:p>
            <a:pPr eaLnBrk="1" hangingPunct="1">
              <a:spcBef>
                <a:spcPct val="50000"/>
              </a:spcBef>
              <a:defRPr/>
            </a:pPr>
            <a:r>
              <a:rPr lang="en-US" altLang="zh-CN" sz="3200" b="1">
                <a:solidFill>
                  <a:srgbClr val="003300"/>
                </a:solidFill>
              </a:rPr>
              <a:t>B =                  </a:t>
            </a:r>
            <a:r>
              <a:rPr lang="zh-CN" altLang="en-US" sz="3200" b="1">
                <a:solidFill>
                  <a:srgbClr val="003300"/>
                </a:solidFill>
              </a:rPr>
              <a:t>。</a:t>
            </a:r>
          </a:p>
        </p:txBody>
      </p:sp>
      <p:graphicFrame>
        <p:nvGraphicFramePr>
          <p:cNvPr id="14340" name="Object 5">
            <a:extLst>
              <a:ext uri="{FF2B5EF4-FFF2-40B4-BE49-F238E27FC236}">
                <a16:creationId xmlns:a16="http://schemas.microsoft.com/office/drawing/2014/main" id="{308AC2C3-0D0D-8C5D-FE03-27FC03DFA902}"/>
              </a:ext>
            </a:extLst>
          </p:cNvPr>
          <p:cNvGraphicFramePr>
            <a:graphicFrameLocks noChangeAspect="1"/>
          </p:cNvGraphicFramePr>
          <p:nvPr/>
        </p:nvGraphicFramePr>
        <p:xfrm>
          <a:off x="1476375" y="1435100"/>
          <a:ext cx="1555750" cy="1273175"/>
        </p:xfrm>
        <a:graphic>
          <a:graphicData uri="http://schemas.openxmlformats.org/presentationml/2006/ole">
            <mc:AlternateContent xmlns:mc="http://schemas.openxmlformats.org/markup-compatibility/2006">
              <mc:Choice xmlns:v="urn:schemas-microsoft-com:vml" Requires="v">
                <p:oleObj name="Equation" r:id="rId5" imgW="552310" imgH="447607" progId="Equation.DSMT4">
                  <p:embed/>
                </p:oleObj>
              </mc:Choice>
              <mc:Fallback>
                <p:oleObj name="Equation" r:id="rId5" imgW="552310" imgH="447607"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435100"/>
                        <a:ext cx="1555750"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Rectangle 5">
            <a:extLst>
              <a:ext uri="{FF2B5EF4-FFF2-40B4-BE49-F238E27FC236}">
                <a16:creationId xmlns:a16="http://schemas.microsoft.com/office/drawing/2014/main" id="{CF808D1E-4A6E-2AD7-598E-0B587614C386}"/>
              </a:ext>
            </a:extLst>
          </p:cNvPr>
          <p:cNvSpPr>
            <a:spLocks noChangeArrowheads="1"/>
          </p:cNvSpPr>
          <p:nvPr/>
        </p:nvSpPr>
        <p:spPr bwMode="auto">
          <a:xfrm>
            <a:off x="827088" y="2728913"/>
            <a:ext cx="4824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3300"/>
                </a:solidFill>
              </a:rPr>
              <a:t>解  </a:t>
            </a:r>
            <a:r>
              <a:rPr lang="en-US" altLang="zh-CN" sz="3200" b="1">
                <a:solidFill>
                  <a:srgbClr val="003300"/>
                </a:solidFill>
              </a:rPr>
              <a:t>(2) </a:t>
            </a:r>
            <a:r>
              <a:rPr lang="zh-CN" altLang="en-US" sz="3200" b="1">
                <a:solidFill>
                  <a:srgbClr val="003300"/>
                </a:solidFill>
              </a:rPr>
              <a:t>求</a:t>
            </a:r>
            <a:r>
              <a:rPr lang="en-US" altLang="zh-CN" sz="3200" b="1">
                <a:solidFill>
                  <a:srgbClr val="003300"/>
                </a:solidFill>
              </a:rPr>
              <a:t>B</a:t>
            </a:r>
            <a:r>
              <a:rPr lang="en-US" altLang="zh-CN" sz="3200" b="1" baseline="30000">
                <a:solidFill>
                  <a:srgbClr val="003300"/>
                </a:solidFill>
              </a:rPr>
              <a:t>H</a:t>
            </a:r>
            <a:r>
              <a:rPr lang="en-US" altLang="zh-CN" sz="3200" b="1">
                <a:solidFill>
                  <a:srgbClr val="003300"/>
                </a:solidFill>
              </a:rPr>
              <a:t>B</a:t>
            </a:r>
            <a:r>
              <a:rPr lang="zh-CN" altLang="en-US" sz="3200" b="1">
                <a:solidFill>
                  <a:srgbClr val="003300"/>
                </a:solidFill>
              </a:rPr>
              <a:t>的特征值：</a:t>
            </a:r>
          </a:p>
        </p:txBody>
      </p:sp>
      <p:graphicFrame>
        <p:nvGraphicFramePr>
          <p:cNvPr id="3" name="Object 5">
            <a:extLst>
              <a:ext uri="{FF2B5EF4-FFF2-40B4-BE49-F238E27FC236}">
                <a16:creationId xmlns:a16="http://schemas.microsoft.com/office/drawing/2014/main" id="{9C82839C-7733-E81C-D03F-BB7781B2B6EC}"/>
              </a:ext>
            </a:extLst>
          </p:cNvPr>
          <p:cNvGraphicFramePr>
            <a:graphicFrameLocks noChangeAspect="1"/>
          </p:cNvGraphicFramePr>
          <p:nvPr/>
        </p:nvGraphicFramePr>
        <p:xfrm>
          <a:off x="2670175" y="3284538"/>
          <a:ext cx="3289300" cy="671512"/>
        </p:xfrm>
        <a:graphic>
          <a:graphicData uri="http://schemas.openxmlformats.org/presentationml/2006/ole">
            <mc:AlternateContent xmlns:mc="http://schemas.openxmlformats.org/markup-compatibility/2006">
              <mc:Choice xmlns:v="urn:schemas-microsoft-com:vml" Requires="v">
                <p:oleObj name="Equation" r:id="rId7" imgW="1171594" imgH="228702" progId="Equation.DSMT4">
                  <p:embed/>
                </p:oleObj>
              </mc:Choice>
              <mc:Fallback>
                <p:oleObj name="Equation" r:id="rId7" imgW="1171594" imgH="22870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0175" y="3284538"/>
                        <a:ext cx="3289300"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5">
            <a:extLst>
              <a:ext uri="{FF2B5EF4-FFF2-40B4-BE49-F238E27FC236}">
                <a16:creationId xmlns:a16="http://schemas.microsoft.com/office/drawing/2014/main" id="{2DFDAB29-F865-94D4-9BF4-2C175707BF94}"/>
              </a:ext>
            </a:extLst>
          </p:cNvPr>
          <p:cNvGraphicFramePr>
            <a:graphicFrameLocks noChangeAspect="1"/>
          </p:cNvGraphicFramePr>
          <p:nvPr/>
        </p:nvGraphicFramePr>
        <p:xfrm>
          <a:off x="5275263" y="2708275"/>
          <a:ext cx="3394075" cy="636588"/>
        </p:xfrm>
        <a:graphic>
          <a:graphicData uri="http://schemas.openxmlformats.org/presentationml/2006/ole">
            <mc:AlternateContent xmlns:mc="http://schemas.openxmlformats.org/markup-compatibility/2006">
              <mc:Choice xmlns:v="urn:schemas-microsoft-com:vml" Requires="v">
                <p:oleObj name="Equation" r:id="rId9" imgW="1209822" imgH="219211" progId="Equation.DSMT4">
                  <p:embed/>
                </p:oleObj>
              </mc:Choice>
              <mc:Fallback>
                <p:oleObj name="Equation" r:id="rId9" imgW="1209822" imgH="219211"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5263" y="2708275"/>
                        <a:ext cx="3394075"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4" name="Rectangle 8">
            <a:extLst>
              <a:ext uri="{FF2B5EF4-FFF2-40B4-BE49-F238E27FC236}">
                <a16:creationId xmlns:a16="http://schemas.microsoft.com/office/drawing/2014/main" id="{A9397CAE-16EA-C9DD-4EA7-76720409A16A}"/>
              </a:ext>
            </a:extLst>
          </p:cNvPr>
          <p:cNvSpPr>
            <a:spLocks noChangeArrowheads="1"/>
          </p:cNvSpPr>
          <p:nvPr/>
        </p:nvSpPr>
        <p:spPr bwMode="auto">
          <a:xfrm>
            <a:off x="900113" y="3932238"/>
            <a:ext cx="7632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3300"/>
                </a:solidFill>
              </a:rPr>
              <a:t>求</a:t>
            </a:r>
            <a:r>
              <a:rPr lang="el-GR" altLang="zh-CN" sz="3200" b="1">
                <a:solidFill>
                  <a:srgbClr val="003300"/>
                </a:solidFill>
              </a:rPr>
              <a:t>λ</a:t>
            </a:r>
            <a:r>
              <a:rPr lang="en-US" altLang="zh-CN" sz="3200" i="1" baseline="-25000">
                <a:solidFill>
                  <a:srgbClr val="003300"/>
                </a:solidFill>
              </a:rPr>
              <a:t>i </a:t>
            </a:r>
            <a:r>
              <a:rPr lang="zh-CN" altLang="en-US" sz="3200" b="1">
                <a:solidFill>
                  <a:srgbClr val="003300"/>
                </a:solidFill>
              </a:rPr>
              <a:t>的特征向量</a:t>
            </a:r>
            <a:r>
              <a:rPr lang="en-US" altLang="zh-CN" sz="3200" b="1">
                <a:solidFill>
                  <a:srgbClr val="003300"/>
                </a:solidFill>
              </a:rPr>
              <a:t>(</a:t>
            </a:r>
            <a:r>
              <a:rPr lang="zh-CN" altLang="en-US" sz="3200" b="1">
                <a:solidFill>
                  <a:srgbClr val="0000FF"/>
                </a:solidFill>
              </a:rPr>
              <a:t>已正交</a:t>
            </a:r>
            <a:r>
              <a:rPr lang="en-US" altLang="zh-CN" sz="3200" b="1">
                <a:solidFill>
                  <a:srgbClr val="003300"/>
                </a:solidFill>
              </a:rPr>
              <a:t>), </a:t>
            </a:r>
            <a:r>
              <a:rPr lang="zh-CN" altLang="en-US" sz="3200" b="1">
                <a:solidFill>
                  <a:srgbClr val="0000FF"/>
                </a:solidFill>
              </a:rPr>
              <a:t>正交化定出</a:t>
            </a:r>
            <a:r>
              <a:rPr lang="en-US" altLang="zh-CN" sz="3200" b="1">
                <a:solidFill>
                  <a:srgbClr val="0000FF"/>
                </a:solidFill>
              </a:rPr>
              <a:t>V</a:t>
            </a:r>
            <a:r>
              <a:rPr lang="zh-CN" altLang="en-US" sz="3200" b="1">
                <a:solidFill>
                  <a:srgbClr val="003300"/>
                </a:solidFill>
              </a:rPr>
              <a:t>：</a:t>
            </a:r>
          </a:p>
        </p:txBody>
      </p:sp>
      <p:graphicFrame>
        <p:nvGraphicFramePr>
          <p:cNvPr id="5" name="Object 5">
            <a:extLst>
              <a:ext uri="{FF2B5EF4-FFF2-40B4-BE49-F238E27FC236}">
                <a16:creationId xmlns:a16="http://schemas.microsoft.com/office/drawing/2014/main" id="{8E8345F3-DA85-B584-92CC-47153B9EF391}"/>
              </a:ext>
            </a:extLst>
          </p:cNvPr>
          <p:cNvGraphicFramePr>
            <a:graphicFrameLocks noChangeAspect="1"/>
          </p:cNvGraphicFramePr>
          <p:nvPr/>
        </p:nvGraphicFramePr>
        <p:xfrm>
          <a:off x="939800" y="4579938"/>
          <a:ext cx="7186613" cy="614362"/>
        </p:xfrm>
        <a:graphic>
          <a:graphicData uri="http://schemas.openxmlformats.org/presentationml/2006/ole">
            <mc:AlternateContent xmlns:mc="http://schemas.openxmlformats.org/markup-compatibility/2006">
              <mc:Choice xmlns:v="urn:schemas-microsoft-com:vml" Requires="v">
                <p:oleObj name="Equation" r:id="rId11" imgW="2962167" imgH="247684" progId="Equation.DSMT4">
                  <p:embed/>
                </p:oleObj>
              </mc:Choice>
              <mc:Fallback>
                <p:oleObj name="Equation" r:id="rId11" imgW="2962167" imgH="247684"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9800" y="4579938"/>
                        <a:ext cx="7186613"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673CE1AC-719D-7BD2-44BA-6BBD13F56D25}"/>
              </a:ext>
            </a:extLst>
          </p:cNvPr>
          <p:cNvGraphicFramePr>
            <a:graphicFrameLocks noChangeAspect="1"/>
          </p:cNvGraphicFramePr>
          <p:nvPr/>
        </p:nvGraphicFramePr>
        <p:xfrm>
          <a:off x="263525" y="5241925"/>
          <a:ext cx="6756400" cy="554038"/>
        </p:xfrm>
        <a:graphic>
          <a:graphicData uri="http://schemas.openxmlformats.org/presentationml/2006/ole">
            <mc:AlternateContent xmlns:mc="http://schemas.openxmlformats.org/markup-compatibility/2006">
              <mc:Choice xmlns:v="urn:schemas-microsoft-com:vml" Requires="v">
                <p:oleObj name="Equation" r:id="rId13" imgW="2781427" imgH="219211" progId="Equation.DSMT4">
                  <p:embed/>
                </p:oleObj>
              </mc:Choice>
              <mc:Fallback>
                <p:oleObj name="Equation" r:id="rId13" imgW="2781427" imgH="219211" progId="Equation.DSMT4">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3525" y="5241925"/>
                        <a:ext cx="67564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9" name="Rectangle 13">
            <a:extLst>
              <a:ext uri="{FF2B5EF4-FFF2-40B4-BE49-F238E27FC236}">
                <a16:creationId xmlns:a16="http://schemas.microsoft.com/office/drawing/2014/main" id="{2C70086B-6EB4-D226-C67F-3802CB16921D}"/>
              </a:ext>
            </a:extLst>
          </p:cNvPr>
          <p:cNvSpPr>
            <a:spLocks noChangeArrowheads="1"/>
          </p:cNvSpPr>
          <p:nvPr/>
        </p:nvSpPr>
        <p:spPr bwMode="auto">
          <a:xfrm>
            <a:off x="7046913" y="5253038"/>
            <a:ext cx="170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00FF"/>
                </a:solidFill>
              </a:rPr>
              <a:t>已得</a:t>
            </a:r>
            <a:r>
              <a:rPr lang="en-US" altLang="zh-CN" sz="3200" b="1">
                <a:solidFill>
                  <a:srgbClr val="0000FF"/>
                </a:solidFill>
              </a:rPr>
              <a:t>U</a:t>
            </a:r>
            <a:r>
              <a:rPr lang="zh-CN" altLang="en-US" sz="3200" b="1">
                <a:solidFill>
                  <a:srgbClr val="0000FF"/>
                </a:solidFill>
              </a:rPr>
              <a:t>！</a:t>
            </a:r>
          </a:p>
        </p:txBody>
      </p:sp>
      <p:graphicFrame>
        <p:nvGraphicFramePr>
          <p:cNvPr id="7" name="Object 5">
            <a:extLst>
              <a:ext uri="{FF2B5EF4-FFF2-40B4-BE49-F238E27FC236}">
                <a16:creationId xmlns:a16="http://schemas.microsoft.com/office/drawing/2014/main" id="{AAB59B26-75DD-BD2D-3C9B-C075DBFFADF9}"/>
              </a:ext>
            </a:extLst>
          </p:cNvPr>
          <p:cNvGraphicFramePr>
            <a:graphicFrameLocks noChangeAspect="1"/>
          </p:cNvGraphicFramePr>
          <p:nvPr/>
        </p:nvGraphicFramePr>
        <p:xfrm>
          <a:off x="2924175" y="5803900"/>
          <a:ext cx="2439988" cy="565150"/>
        </p:xfrm>
        <a:graphic>
          <a:graphicData uri="http://schemas.openxmlformats.org/presentationml/2006/ole">
            <mc:AlternateContent xmlns:mc="http://schemas.openxmlformats.org/markup-compatibility/2006">
              <mc:Choice xmlns:v="urn:schemas-microsoft-com:vml" Requires="v">
                <p:oleObj name="Equation" r:id="rId15" imgW="866692" imgH="190432" progId="Equation.DSMT4">
                  <p:embed/>
                </p:oleObj>
              </mc:Choice>
              <mc:Fallback>
                <p:oleObj name="Equation" r:id="rId15" imgW="866692" imgH="190432" progId="Equation.DSMT4">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4175" y="5803900"/>
                        <a:ext cx="2439988"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44"/>
                                        </p:tgtEl>
                                        <p:attrNameLst>
                                          <p:attrName>style.visibility</p:attrName>
                                        </p:attrNameLst>
                                      </p:cBhvr>
                                      <p:to>
                                        <p:strVal val="visible"/>
                                      </p:to>
                                    </p:set>
                                    <p:animEffect transition="in" filter="blinds(horizontal)">
                                      <p:cBhvr>
                                        <p:cTn id="17" dur="500"/>
                                        <p:tgtEl>
                                          <p:spTgt spid="399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0-#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9949"/>
                                        </p:tgtEl>
                                        <p:attrNameLst>
                                          <p:attrName>style.visibility</p:attrName>
                                        </p:attrNameLst>
                                      </p:cBhvr>
                                      <p:to>
                                        <p:strVal val="visible"/>
                                      </p:to>
                                    </p:set>
                                    <p:animEffect transition="in" filter="blinds(horizontal)">
                                      <p:cBhvr>
                                        <p:cTn id="34" dur="500"/>
                                        <p:tgtEl>
                                          <p:spTgt spid="3994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0-#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P spid="39949"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59554ACA-EB05-44DA-B073-63374E8CCAAA}"/>
              </a:ext>
            </a:extLst>
          </p:cNvPr>
          <p:cNvSpPr>
            <a:spLocks noGrp="1" noChangeArrowheads="1"/>
          </p:cNvSpPr>
          <p:nvPr>
            <p:ph type="body" idx="1"/>
          </p:nvPr>
        </p:nvSpPr>
        <p:spPr>
          <a:xfrm>
            <a:off x="130175" y="533400"/>
            <a:ext cx="8763000" cy="4840288"/>
          </a:xfrm>
        </p:spPr>
        <p:txBody>
          <a:bodyPr/>
          <a:lstStyle/>
          <a:p>
            <a:pPr eaLnBrk="1" hangingPunct="1">
              <a:lnSpc>
                <a:spcPct val="80000"/>
              </a:lnSpc>
              <a:defRPr/>
            </a:pPr>
            <a:r>
              <a:rPr lang="zh-CN" altLang="en-US" b="1" dirty="0">
                <a:solidFill>
                  <a:srgbClr val="CC6600"/>
                </a:solidFill>
                <a:effectLst>
                  <a:outerShdw blurRad="38100" dist="38100" dir="2700000" algn="tl">
                    <a:srgbClr val="C0C0C0"/>
                  </a:outerShdw>
                </a:effectLst>
              </a:rPr>
              <a:t>2、矩阵</a:t>
            </a:r>
            <a:r>
              <a:rPr lang="en-US" altLang="zh-CN" b="1" dirty="0">
                <a:solidFill>
                  <a:srgbClr val="CC6600"/>
                </a:solidFill>
                <a:effectLst>
                  <a:outerShdw blurRad="38100" dist="38100" dir="2700000" algn="tl">
                    <a:srgbClr val="C0C0C0"/>
                  </a:outerShdw>
                </a:effectLst>
              </a:rPr>
              <a:t>U，V</a:t>
            </a:r>
            <a:r>
              <a:rPr lang="zh-CN" altLang="en-US" b="1" dirty="0">
                <a:solidFill>
                  <a:srgbClr val="CC6600"/>
                </a:solidFill>
                <a:effectLst>
                  <a:outerShdw blurRad="38100" dist="38100" dir="2700000" algn="tl">
                    <a:srgbClr val="C0C0C0"/>
                  </a:outerShdw>
                </a:effectLst>
              </a:rPr>
              <a:t>的空间性质</a:t>
            </a:r>
            <a:r>
              <a:rPr lang="zh-CN" altLang="en-US" dirty="0">
                <a:solidFill>
                  <a:srgbClr val="CC6600"/>
                </a:solidFill>
              </a:rPr>
              <a:t>：</a:t>
            </a:r>
          </a:p>
          <a:p>
            <a:pPr eaLnBrk="1" hangingPunct="1">
              <a:buClr>
                <a:srgbClr val="CC6600"/>
              </a:buClr>
              <a:buFont typeface="Wingdings" panose="05000000000000000000" pitchFamily="2" charset="2"/>
              <a:buChar char="Ø"/>
              <a:defRPr/>
            </a:pPr>
            <a:r>
              <a:rPr lang="en-US" altLang="zh-CN" sz="2800" b="1" dirty="0">
                <a:solidFill>
                  <a:srgbClr val="003300"/>
                </a:solidFill>
              </a:rPr>
              <a:t>V=[v </a:t>
            </a:r>
            <a:r>
              <a:rPr lang="zh-CN" altLang="en-US" sz="2000" b="1" baseline="-25000" dirty="0">
                <a:solidFill>
                  <a:srgbClr val="003300"/>
                </a:solidFill>
                <a:sym typeface="Symbol" panose="05050102010706020507" pitchFamily="18" charset="2"/>
              </a:rPr>
              <a:t>1</a:t>
            </a:r>
            <a:r>
              <a:rPr lang="en-US" altLang="zh-CN" sz="2800" b="1" dirty="0">
                <a:solidFill>
                  <a:srgbClr val="003300"/>
                </a:solidFill>
              </a:rPr>
              <a:t>，v</a:t>
            </a:r>
            <a:r>
              <a:rPr lang="zh-CN" altLang="en-US" sz="2000" b="1" baseline="-25000" dirty="0">
                <a:solidFill>
                  <a:srgbClr val="003300"/>
                </a:solidFill>
                <a:sym typeface="Symbol" panose="05050102010706020507" pitchFamily="18" charset="2"/>
              </a:rPr>
              <a:t>2</a:t>
            </a:r>
            <a:r>
              <a:rPr lang="en-US" altLang="zh-CN" sz="2800" b="1" dirty="0">
                <a:solidFill>
                  <a:srgbClr val="003300"/>
                </a:solidFill>
              </a:rPr>
              <a:t>，</a:t>
            </a:r>
            <a:r>
              <a:rPr lang="zh-CN" altLang="en-US" sz="2800" b="1" dirty="0">
                <a:solidFill>
                  <a:srgbClr val="003300"/>
                </a:solidFill>
                <a:sym typeface="Symbol" panose="05050102010706020507" pitchFamily="18" charset="2"/>
              </a:rPr>
              <a:t>，</a:t>
            </a:r>
            <a:r>
              <a:rPr lang="en-US" altLang="zh-CN" sz="2800" b="1" dirty="0" err="1">
                <a:solidFill>
                  <a:srgbClr val="003300"/>
                </a:solidFill>
              </a:rPr>
              <a:t>v</a:t>
            </a:r>
            <a:r>
              <a:rPr lang="en-US" altLang="zh-CN" sz="2000" b="1" baseline="-25000" dirty="0" err="1">
                <a:solidFill>
                  <a:srgbClr val="003300"/>
                </a:solidFill>
                <a:sym typeface="Symbol" panose="05050102010706020507" pitchFamily="18" charset="2"/>
              </a:rPr>
              <a:t>r</a:t>
            </a:r>
            <a:r>
              <a:rPr lang="en-US" altLang="zh-CN" sz="2800" b="1" dirty="0">
                <a:solidFill>
                  <a:srgbClr val="003300"/>
                </a:solidFill>
              </a:rPr>
              <a:t> ，</a:t>
            </a:r>
            <a:r>
              <a:rPr lang="zh-CN" altLang="en-US" sz="2000" b="1" dirty="0">
                <a:solidFill>
                  <a:srgbClr val="003300"/>
                </a:solidFill>
                <a:sym typeface="Symbol" panose="05050102010706020507" pitchFamily="18" charset="2"/>
              </a:rPr>
              <a:t></a:t>
            </a:r>
            <a:r>
              <a:rPr lang="en-US" altLang="zh-CN" sz="2800" b="1" dirty="0">
                <a:solidFill>
                  <a:srgbClr val="003300"/>
                </a:solidFill>
              </a:rPr>
              <a:t> ，v</a:t>
            </a:r>
            <a:r>
              <a:rPr lang="zh-CN" altLang="en-US" sz="2000" b="1" baseline="-25000" dirty="0">
                <a:solidFill>
                  <a:srgbClr val="003300"/>
                </a:solidFill>
                <a:sym typeface="Symbol" panose="05050102010706020507" pitchFamily="18" charset="2"/>
              </a:rPr>
              <a:t> </a:t>
            </a:r>
            <a:r>
              <a:rPr lang="en-US" altLang="zh-CN" sz="2000" b="1" baseline="-25000" dirty="0">
                <a:solidFill>
                  <a:srgbClr val="003300"/>
                </a:solidFill>
                <a:sym typeface="Symbol" panose="05050102010706020507" pitchFamily="18" charset="2"/>
              </a:rPr>
              <a:t>n</a:t>
            </a:r>
            <a:r>
              <a:rPr lang="en-US" altLang="zh-CN" sz="2800" b="1" dirty="0">
                <a:solidFill>
                  <a:srgbClr val="003300"/>
                </a:solidFill>
              </a:rPr>
              <a:t>] =[V</a:t>
            </a:r>
            <a:r>
              <a:rPr lang="zh-CN" altLang="en-US" sz="2800" b="1" baseline="-25000" dirty="0">
                <a:solidFill>
                  <a:srgbClr val="003300"/>
                </a:solidFill>
              </a:rPr>
              <a:t>1   </a:t>
            </a:r>
            <a:r>
              <a:rPr lang="en-US" altLang="zh-CN" sz="2800" b="1" dirty="0">
                <a:solidFill>
                  <a:srgbClr val="003300"/>
                </a:solidFill>
              </a:rPr>
              <a:t>V</a:t>
            </a:r>
            <a:r>
              <a:rPr lang="zh-CN" altLang="en-US" sz="2800" b="1" baseline="-25000" dirty="0">
                <a:solidFill>
                  <a:srgbClr val="003300"/>
                </a:solidFill>
              </a:rPr>
              <a:t>2</a:t>
            </a:r>
            <a:r>
              <a:rPr lang="en-US" altLang="zh-CN" sz="2800" b="1" dirty="0">
                <a:solidFill>
                  <a:srgbClr val="003300"/>
                </a:solidFill>
              </a:rPr>
              <a:t>]</a:t>
            </a:r>
            <a:r>
              <a:rPr lang="en-US" altLang="zh-CN" sz="2800" b="1" dirty="0">
                <a:solidFill>
                  <a:srgbClr val="003300"/>
                </a:solidFill>
                <a:sym typeface="Symbol" panose="05050102010706020507" pitchFamily="18" charset="2"/>
              </a:rPr>
              <a:t></a:t>
            </a:r>
            <a:r>
              <a:rPr lang="en-US" altLang="zh-CN" sz="2800" b="1" dirty="0">
                <a:solidFill>
                  <a:srgbClr val="003300"/>
                </a:solidFill>
              </a:rPr>
              <a:t>C </a:t>
            </a:r>
            <a:r>
              <a:rPr lang="en-US" altLang="zh-CN" sz="2800" b="1" baseline="30000" dirty="0" err="1">
                <a:solidFill>
                  <a:srgbClr val="003300"/>
                </a:solidFill>
              </a:rPr>
              <a:t>n</a:t>
            </a:r>
            <a:r>
              <a:rPr lang="en-US" altLang="zh-CN" sz="2800" b="1" baseline="30000" dirty="0" err="1">
                <a:solidFill>
                  <a:srgbClr val="003300"/>
                </a:solidFill>
                <a:cs typeface="Times New Roman" panose="02020603050405020304" pitchFamily="18" charset="0"/>
              </a:rPr>
              <a:t>×</a:t>
            </a:r>
            <a:r>
              <a:rPr lang="en-US" altLang="zh-CN" sz="2800" b="1" baseline="30000" dirty="0" err="1">
                <a:solidFill>
                  <a:srgbClr val="003300"/>
                </a:solidFill>
              </a:rPr>
              <a:t>n</a:t>
            </a:r>
            <a:r>
              <a:rPr lang="zh-CN" altLang="en-US" sz="2800" b="1" dirty="0">
                <a:solidFill>
                  <a:srgbClr val="003300"/>
                </a:solidFill>
              </a:rPr>
              <a:t>的列向量是空间</a:t>
            </a:r>
            <a:r>
              <a:rPr lang="en-US" altLang="zh-CN" sz="2800" b="1" dirty="0">
                <a:solidFill>
                  <a:srgbClr val="003300"/>
                </a:solidFill>
              </a:rPr>
              <a:t>C </a:t>
            </a:r>
            <a:r>
              <a:rPr lang="en-US" altLang="zh-CN" sz="2800" b="1" baseline="30000" dirty="0">
                <a:solidFill>
                  <a:srgbClr val="003300"/>
                </a:solidFill>
              </a:rPr>
              <a:t>n</a:t>
            </a:r>
            <a:r>
              <a:rPr lang="zh-CN" altLang="en-US" sz="2800" b="1" dirty="0">
                <a:solidFill>
                  <a:srgbClr val="003300"/>
                </a:solidFill>
              </a:rPr>
              <a:t>的标准正交基。</a:t>
            </a:r>
          </a:p>
          <a:p>
            <a:pPr lvl="1" eaLnBrk="1" hangingPunct="1">
              <a:lnSpc>
                <a:spcPct val="80000"/>
              </a:lnSpc>
              <a:buClr>
                <a:srgbClr val="CC6600"/>
              </a:buClr>
              <a:buFont typeface="Wingdings" panose="05000000000000000000" pitchFamily="2" charset="2"/>
              <a:buChar char="Ø"/>
              <a:defRPr/>
            </a:pPr>
            <a:r>
              <a:rPr lang="en-US" altLang="zh-CN" sz="2400" b="1" dirty="0">
                <a:solidFill>
                  <a:srgbClr val="003300"/>
                </a:solidFill>
              </a:rPr>
              <a:t>V</a:t>
            </a:r>
            <a:r>
              <a:rPr lang="en-US" altLang="zh-CN" sz="2400" b="1" baseline="-25000" dirty="0">
                <a:solidFill>
                  <a:srgbClr val="003300"/>
                </a:solidFill>
              </a:rPr>
              <a:t>2</a:t>
            </a:r>
            <a:r>
              <a:rPr lang="zh-CN" altLang="en-US" sz="2400" b="1" dirty="0">
                <a:solidFill>
                  <a:srgbClr val="003300"/>
                </a:solidFill>
              </a:rPr>
              <a:t>的列向量是空间</a:t>
            </a:r>
            <a:r>
              <a:rPr lang="en-US" altLang="zh-CN" sz="2400" b="1" dirty="0">
                <a:solidFill>
                  <a:srgbClr val="003300"/>
                </a:solidFill>
              </a:rPr>
              <a:t>N(A)</a:t>
            </a:r>
            <a:r>
              <a:rPr lang="zh-CN" altLang="en-US" sz="2400" b="1" dirty="0">
                <a:solidFill>
                  <a:srgbClr val="003300"/>
                </a:solidFill>
              </a:rPr>
              <a:t>的标准正交基（</a:t>
            </a:r>
            <a:r>
              <a:rPr lang="en-US" altLang="zh-CN" sz="2400" b="1" dirty="0">
                <a:solidFill>
                  <a:srgbClr val="003300"/>
                </a:solidFill>
              </a:rPr>
              <a:t>AV</a:t>
            </a:r>
            <a:r>
              <a:rPr lang="en-US" altLang="zh-CN" sz="2400" b="1" baseline="-25000" dirty="0">
                <a:solidFill>
                  <a:srgbClr val="003300"/>
                </a:solidFill>
              </a:rPr>
              <a:t>2</a:t>
            </a:r>
            <a:r>
              <a:rPr lang="en-US" altLang="zh-CN" sz="2400" b="1" dirty="0">
                <a:solidFill>
                  <a:srgbClr val="003300"/>
                </a:solidFill>
              </a:rPr>
              <a:t>=0</a:t>
            </a:r>
            <a:r>
              <a:rPr lang="zh-CN" altLang="en-US" sz="2400" b="1" dirty="0">
                <a:solidFill>
                  <a:srgbClr val="003300"/>
                </a:solidFill>
              </a:rPr>
              <a:t>）。</a:t>
            </a:r>
            <a:endParaRPr lang="en-US" altLang="zh-CN" sz="2400" b="1" dirty="0">
              <a:solidFill>
                <a:srgbClr val="003300"/>
              </a:solidFill>
            </a:endParaRPr>
          </a:p>
          <a:p>
            <a:pPr lvl="1" eaLnBrk="1" hangingPunct="1">
              <a:lnSpc>
                <a:spcPct val="80000"/>
              </a:lnSpc>
              <a:buClr>
                <a:srgbClr val="CC6600"/>
              </a:buClr>
              <a:buFont typeface="Wingdings" panose="05000000000000000000" pitchFamily="2" charset="2"/>
              <a:buChar char="Ø"/>
              <a:defRPr/>
            </a:pPr>
            <a:endParaRPr lang="zh-CN" altLang="en-US" sz="2400" b="1" dirty="0">
              <a:solidFill>
                <a:srgbClr val="003300"/>
              </a:solidFill>
            </a:endParaRPr>
          </a:p>
          <a:p>
            <a:pPr eaLnBrk="1" hangingPunct="1">
              <a:buClr>
                <a:srgbClr val="CC6600"/>
              </a:buClr>
              <a:buFont typeface="Wingdings" panose="05000000000000000000" pitchFamily="2" charset="2"/>
              <a:buChar char="Ø"/>
              <a:defRPr/>
            </a:pPr>
            <a:r>
              <a:rPr lang="en-US" altLang="zh-CN" sz="2800" b="1" dirty="0">
                <a:solidFill>
                  <a:srgbClr val="003300"/>
                </a:solidFill>
              </a:rPr>
              <a:t>U=[u </a:t>
            </a:r>
            <a:r>
              <a:rPr lang="zh-CN" altLang="en-US" sz="2000" b="1" baseline="-25000" dirty="0">
                <a:solidFill>
                  <a:srgbClr val="003300"/>
                </a:solidFill>
                <a:sym typeface="Symbol" panose="05050102010706020507" pitchFamily="18" charset="2"/>
              </a:rPr>
              <a:t>1</a:t>
            </a:r>
            <a:r>
              <a:rPr lang="en-US" altLang="zh-CN" sz="2800" b="1" dirty="0">
                <a:solidFill>
                  <a:srgbClr val="003300"/>
                </a:solidFill>
              </a:rPr>
              <a:t>，u</a:t>
            </a:r>
            <a:r>
              <a:rPr lang="zh-CN" altLang="en-US" sz="2000" b="1" baseline="-25000" dirty="0">
                <a:solidFill>
                  <a:srgbClr val="003300"/>
                </a:solidFill>
                <a:sym typeface="Symbol" panose="05050102010706020507" pitchFamily="18" charset="2"/>
              </a:rPr>
              <a:t>2</a:t>
            </a:r>
            <a:r>
              <a:rPr lang="en-US" altLang="zh-CN" sz="2800" b="1" dirty="0">
                <a:solidFill>
                  <a:srgbClr val="003300"/>
                </a:solidFill>
              </a:rPr>
              <a:t>，</a:t>
            </a:r>
            <a:r>
              <a:rPr lang="zh-CN" altLang="en-US" sz="2800" b="1" dirty="0">
                <a:solidFill>
                  <a:srgbClr val="003300"/>
                </a:solidFill>
                <a:sym typeface="Symbol" panose="05050102010706020507" pitchFamily="18" charset="2"/>
              </a:rPr>
              <a:t>，</a:t>
            </a:r>
            <a:r>
              <a:rPr lang="en-US" altLang="zh-CN" sz="2800" b="1" dirty="0" err="1">
                <a:solidFill>
                  <a:srgbClr val="003300"/>
                </a:solidFill>
              </a:rPr>
              <a:t>u</a:t>
            </a:r>
            <a:r>
              <a:rPr lang="en-US" altLang="zh-CN" sz="2000" b="1" baseline="-25000" dirty="0" err="1">
                <a:solidFill>
                  <a:srgbClr val="003300"/>
                </a:solidFill>
                <a:sym typeface="Symbol" panose="05050102010706020507" pitchFamily="18" charset="2"/>
              </a:rPr>
              <a:t>r</a:t>
            </a:r>
            <a:r>
              <a:rPr lang="en-US" altLang="zh-CN" sz="2800" b="1" dirty="0">
                <a:solidFill>
                  <a:srgbClr val="003300"/>
                </a:solidFill>
              </a:rPr>
              <a:t> ，</a:t>
            </a:r>
            <a:r>
              <a:rPr lang="zh-CN" altLang="en-US" sz="2000" b="1" dirty="0">
                <a:solidFill>
                  <a:srgbClr val="003300"/>
                </a:solidFill>
                <a:sym typeface="Symbol" panose="05050102010706020507" pitchFamily="18" charset="2"/>
              </a:rPr>
              <a:t></a:t>
            </a:r>
            <a:r>
              <a:rPr lang="en-US" altLang="zh-CN" sz="2800" b="1" dirty="0">
                <a:solidFill>
                  <a:srgbClr val="003300"/>
                </a:solidFill>
              </a:rPr>
              <a:t> ，u</a:t>
            </a:r>
            <a:r>
              <a:rPr lang="zh-CN" altLang="en-US" sz="2000" b="1" baseline="-25000" dirty="0">
                <a:solidFill>
                  <a:srgbClr val="003300"/>
                </a:solidFill>
                <a:sym typeface="Symbol" panose="05050102010706020507" pitchFamily="18" charset="2"/>
              </a:rPr>
              <a:t> </a:t>
            </a:r>
            <a:r>
              <a:rPr lang="en-US" altLang="zh-CN" sz="2000" b="1" baseline="-25000" dirty="0">
                <a:solidFill>
                  <a:srgbClr val="003300"/>
                </a:solidFill>
                <a:sym typeface="Symbol" panose="05050102010706020507" pitchFamily="18" charset="2"/>
              </a:rPr>
              <a:t>m</a:t>
            </a:r>
            <a:r>
              <a:rPr lang="en-US" altLang="zh-CN" sz="2800" b="1" dirty="0">
                <a:solidFill>
                  <a:srgbClr val="003300"/>
                </a:solidFill>
              </a:rPr>
              <a:t>] =[U</a:t>
            </a:r>
            <a:r>
              <a:rPr lang="zh-CN" altLang="en-US" sz="2800" b="1" baseline="-25000" dirty="0">
                <a:solidFill>
                  <a:srgbClr val="003300"/>
                </a:solidFill>
              </a:rPr>
              <a:t>1   </a:t>
            </a:r>
            <a:r>
              <a:rPr lang="en-US" altLang="zh-CN" sz="2800" b="1" dirty="0">
                <a:solidFill>
                  <a:srgbClr val="003300"/>
                </a:solidFill>
              </a:rPr>
              <a:t>U</a:t>
            </a:r>
            <a:r>
              <a:rPr lang="zh-CN" altLang="en-US" sz="2800" b="1" baseline="-25000" dirty="0">
                <a:solidFill>
                  <a:srgbClr val="003300"/>
                </a:solidFill>
              </a:rPr>
              <a:t>2</a:t>
            </a:r>
            <a:r>
              <a:rPr lang="en-US" altLang="zh-CN" sz="2800" b="1" dirty="0">
                <a:solidFill>
                  <a:srgbClr val="003300"/>
                </a:solidFill>
              </a:rPr>
              <a:t>]</a:t>
            </a:r>
            <a:r>
              <a:rPr lang="en-US" altLang="zh-CN" sz="2800" b="1" dirty="0">
                <a:solidFill>
                  <a:srgbClr val="003300"/>
                </a:solidFill>
                <a:sym typeface="Symbol" panose="05050102010706020507" pitchFamily="18" charset="2"/>
              </a:rPr>
              <a:t></a:t>
            </a:r>
            <a:r>
              <a:rPr lang="en-US" altLang="zh-CN" sz="2800" b="1" dirty="0">
                <a:solidFill>
                  <a:srgbClr val="003300"/>
                </a:solidFill>
              </a:rPr>
              <a:t>C </a:t>
            </a:r>
            <a:r>
              <a:rPr lang="en-US" altLang="zh-CN" sz="2800" b="1" baseline="30000" dirty="0" err="1">
                <a:solidFill>
                  <a:srgbClr val="003300"/>
                </a:solidFill>
              </a:rPr>
              <a:t>m</a:t>
            </a:r>
            <a:r>
              <a:rPr lang="en-US" altLang="zh-CN" sz="2800" b="1" baseline="30000" dirty="0" err="1">
                <a:solidFill>
                  <a:srgbClr val="003300"/>
                </a:solidFill>
                <a:cs typeface="Times New Roman" panose="02020603050405020304" pitchFamily="18" charset="0"/>
              </a:rPr>
              <a:t>×</a:t>
            </a:r>
            <a:r>
              <a:rPr lang="en-US" altLang="zh-CN" sz="2800" b="1" baseline="30000" dirty="0" err="1">
                <a:solidFill>
                  <a:srgbClr val="003300"/>
                </a:solidFill>
              </a:rPr>
              <a:t>m</a:t>
            </a:r>
            <a:r>
              <a:rPr lang="zh-CN" altLang="en-US" sz="2800" b="1" dirty="0">
                <a:solidFill>
                  <a:srgbClr val="003300"/>
                </a:solidFill>
              </a:rPr>
              <a:t>的列向量是空间</a:t>
            </a:r>
            <a:r>
              <a:rPr lang="en-US" altLang="zh-CN" sz="2800" b="1" dirty="0">
                <a:solidFill>
                  <a:srgbClr val="003300"/>
                </a:solidFill>
              </a:rPr>
              <a:t>C </a:t>
            </a:r>
            <a:r>
              <a:rPr lang="en-US" altLang="zh-CN" sz="2800" b="1" baseline="30000" dirty="0">
                <a:solidFill>
                  <a:srgbClr val="003300"/>
                </a:solidFill>
              </a:rPr>
              <a:t>m</a:t>
            </a:r>
            <a:r>
              <a:rPr lang="zh-CN" altLang="en-US" sz="2800" b="1" dirty="0">
                <a:solidFill>
                  <a:srgbClr val="003300"/>
                </a:solidFill>
              </a:rPr>
              <a:t>的标准正交基。</a:t>
            </a:r>
          </a:p>
          <a:p>
            <a:pPr lvl="1" eaLnBrk="1" hangingPunct="1">
              <a:lnSpc>
                <a:spcPct val="80000"/>
              </a:lnSpc>
              <a:buClr>
                <a:srgbClr val="CC6600"/>
              </a:buClr>
              <a:buFont typeface="Wingdings" panose="05000000000000000000" pitchFamily="2" charset="2"/>
              <a:buChar char="Ø"/>
              <a:defRPr/>
            </a:pPr>
            <a:r>
              <a:rPr lang="en-US" altLang="zh-CN" sz="2400" b="1" dirty="0">
                <a:solidFill>
                  <a:srgbClr val="003300"/>
                </a:solidFill>
              </a:rPr>
              <a:t>U</a:t>
            </a:r>
            <a:r>
              <a:rPr lang="zh-CN" altLang="en-US" sz="2400" b="1" baseline="-25000" dirty="0">
                <a:solidFill>
                  <a:srgbClr val="003300"/>
                </a:solidFill>
              </a:rPr>
              <a:t>1 </a:t>
            </a:r>
            <a:r>
              <a:rPr lang="zh-CN" altLang="en-US" sz="2400" b="1" dirty="0">
                <a:solidFill>
                  <a:srgbClr val="003300"/>
                </a:solidFill>
              </a:rPr>
              <a:t>的列向量是</a:t>
            </a:r>
            <a:r>
              <a:rPr lang="en-US" altLang="zh-CN" sz="2400" b="1" dirty="0">
                <a:solidFill>
                  <a:srgbClr val="003300"/>
                </a:solidFill>
              </a:rPr>
              <a:t>R(A)</a:t>
            </a:r>
            <a:r>
              <a:rPr lang="zh-CN" altLang="en-US" sz="2400" b="1" dirty="0">
                <a:solidFill>
                  <a:srgbClr val="003300"/>
                </a:solidFill>
              </a:rPr>
              <a:t>的标准正交基（                         ）。</a:t>
            </a:r>
          </a:p>
          <a:p>
            <a:pPr marL="457200" lvl="1" indent="0" eaLnBrk="1" hangingPunct="1">
              <a:lnSpc>
                <a:spcPct val="80000"/>
              </a:lnSpc>
              <a:buClr>
                <a:srgbClr val="CC6600"/>
              </a:buClr>
              <a:buFont typeface="Wingdings" panose="05000000000000000000" pitchFamily="2" charset="2"/>
              <a:buNone/>
              <a:defRPr/>
            </a:pPr>
            <a:endParaRPr lang="zh-CN" altLang="en-US" sz="2400" b="1" dirty="0">
              <a:solidFill>
                <a:srgbClr val="003300"/>
              </a:solidFill>
            </a:endParaRPr>
          </a:p>
          <a:p>
            <a:pPr eaLnBrk="1" hangingPunct="1">
              <a:lnSpc>
                <a:spcPct val="80000"/>
              </a:lnSpc>
              <a:buClr>
                <a:srgbClr val="CC6600"/>
              </a:buClr>
              <a:buFont typeface="Wingdings" panose="05000000000000000000" pitchFamily="2" charset="2"/>
              <a:buNone/>
              <a:defRPr/>
            </a:pPr>
            <a:r>
              <a:rPr lang="zh-CN" altLang="en-US" sz="2800" b="1" dirty="0">
                <a:solidFill>
                  <a:srgbClr val="003300"/>
                </a:solidFill>
              </a:rPr>
              <a:t>3、奇异值分解的展开形式及其应用 </a:t>
            </a:r>
          </a:p>
          <a:p>
            <a:pPr eaLnBrk="1" hangingPunct="1">
              <a:lnSpc>
                <a:spcPct val="80000"/>
              </a:lnSpc>
              <a:buClr>
                <a:srgbClr val="CC6600"/>
              </a:buClr>
              <a:buFont typeface="Wingdings" panose="05000000000000000000" pitchFamily="2" charset="2"/>
              <a:buChar char="Ø"/>
              <a:defRPr/>
            </a:pPr>
            <a:r>
              <a:rPr lang="zh-CN" altLang="en-US" sz="2800" b="1" dirty="0">
                <a:solidFill>
                  <a:srgbClr val="CC6600"/>
                </a:solidFill>
              </a:rPr>
              <a:t>定理3</a:t>
            </a:r>
            <a:r>
              <a:rPr lang="en-US" altLang="zh-CN" i="1" dirty="0">
                <a:solidFill>
                  <a:srgbClr val="CC6600"/>
                </a:solidFill>
                <a:sym typeface="Symbol" panose="05050102010706020507" pitchFamily="18" charset="2"/>
              </a:rPr>
              <a:t></a:t>
            </a:r>
            <a:r>
              <a:rPr lang="zh-CN" altLang="en-US" sz="2800" b="1" dirty="0">
                <a:solidFill>
                  <a:srgbClr val="CC6600"/>
                </a:solidFill>
              </a:rPr>
              <a:t>15</a:t>
            </a:r>
            <a:r>
              <a:rPr lang="zh-CN" altLang="en-US" sz="2800" b="1" dirty="0">
                <a:solidFill>
                  <a:srgbClr val="003300"/>
                </a:solidFill>
              </a:rPr>
              <a:t>（ </a:t>
            </a:r>
            <a:r>
              <a:rPr lang="en-US" altLang="zh-CN" dirty="0">
                <a:solidFill>
                  <a:srgbClr val="003300"/>
                </a:solidFill>
              </a:rPr>
              <a:t>P</a:t>
            </a:r>
            <a:r>
              <a:rPr lang="en-US" altLang="zh-CN" dirty="0">
                <a:solidFill>
                  <a:srgbClr val="003300"/>
                </a:solidFill>
                <a:sym typeface="Symbol" panose="05050102010706020507" pitchFamily="18" charset="2"/>
              </a:rPr>
              <a:t></a:t>
            </a:r>
            <a:r>
              <a:rPr lang="en-US" altLang="zh-CN" dirty="0">
                <a:solidFill>
                  <a:srgbClr val="003300"/>
                </a:solidFill>
              </a:rPr>
              <a:t>87）</a:t>
            </a:r>
            <a:r>
              <a:rPr lang="zh-CN" altLang="en-US" sz="2800" dirty="0">
                <a:solidFill>
                  <a:srgbClr val="0000FF"/>
                </a:solidFill>
              </a:rPr>
              <a:t>（由奇异值分解展开得到！）</a:t>
            </a:r>
            <a:endParaRPr lang="zh-CN" altLang="en-US" sz="2800" b="1" dirty="0">
              <a:solidFill>
                <a:srgbClr val="0000FF"/>
              </a:solidFill>
              <a:effectLst>
                <a:outerShdw blurRad="38100" dist="38100" dir="2700000" algn="tl">
                  <a:srgbClr val="C0C0C0"/>
                </a:outerShdw>
              </a:effectLst>
            </a:endParaRPr>
          </a:p>
        </p:txBody>
      </p:sp>
      <p:graphicFrame>
        <p:nvGraphicFramePr>
          <p:cNvPr id="37888" name="Object 0">
            <a:extLst>
              <a:ext uri="{FF2B5EF4-FFF2-40B4-BE49-F238E27FC236}">
                <a16:creationId xmlns:a16="http://schemas.microsoft.com/office/drawing/2014/main" id="{D6EC3E2A-0CCD-6C7F-D8BD-A8BB9785E18A}"/>
              </a:ext>
            </a:extLst>
          </p:cNvPr>
          <p:cNvGraphicFramePr>
            <a:graphicFrameLocks noChangeAspect="1"/>
          </p:cNvGraphicFramePr>
          <p:nvPr/>
        </p:nvGraphicFramePr>
        <p:xfrm>
          <a:off x="1042988" y="5373688"/>
          <a:ext cx="6853237" cy="733425"/>
        </p:xfrm>
        <a:graphic>
          <a:graphicData uri="http://schemas.openxmlformats.org/presentationml/2006/ole">
            <mc:AlternateContent xmlns:mc="http://schemas.openxmlformats.org/markup-compatibility/2006">
              <mc:Choice xmlns:v="urn:schemas-microsoft-com:vml" Requires="v">
                <p:oleObj name="Equation" r:id="rId2" imgW="2124222" imgH="219211" progId="Equation.DSMT4">
                  <p:embed/>
                </p:oleObj>
              </mc:Choice>
              <mc:Fallback>
                <p:oleObj name="Equation" r:id="rId2" imgW="2124222" imgH="219211" progId="Equation.DSMT4">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5373688"/>
                        <a:ext cx="6853237"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AutoShape 10">
            <a:extLst>
              <a:ext uri="{FF2B5EF4-FFF2-40B4-BE49-F238E27FC236}">
                <a16:creationId xmlns:a16="http://schemas.microsoft.com/office/drawing/2014/main" id="{DF724542-5929-0D90-502E-EA45BB206E5E}"/>
              </a:ext>
            </a:extLst>
          </p:cNvPr>
          <p:cNvSpPr>
            <a:spLocks noChangeArrowheads="1"/>
          </p:cNvSpPr>
          <p:nvPr/>
        </p:nvSpPr>
        <p:spPr bwMode="auto">
          <a:xfrm>
            <a:off x="5638800" y="304800"/>
            <a:ext cx="2133600" cy="533400"/>
          </a:xfrm>
          <a:prstGeom prst="wedgeRoundRectCallout">
            <a:avLst>
              <a:gd name="adj1" fmla="val -82292"/>
              <a:gd name="adj2" fmla="val 99106"/>
              <a:gd name="adj3" fmla="val 16667"/>
            </a:avLst>
          </a:prstGeom>
          <a:solidFill>
            <a:schemeClr val="accent1"/>
          </a:solidFill>
          <a:ln w="9525">
            <a:solidFill>
              <a:schemeClr val="accent2"/>
            </a:solidFill>
            <a:miter lim="800000"/>
            <a:headEnd/>
            <a:tailEnd/>
          </a:ln>
        </p:spPr>
        <p:txBody>
          <a:bodyPr/>
          <a:lstStyle>
            <a:lvl1pPr>
              <a:spcBef>
                <a:spcPct val="20000"/>
              </a:spcBef>
              <a:buBlip>
                <a:blip r:embed="rId4"/>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5"/>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右奇异向量</a:t>
            </a:r>
          </a:p>
        </p:txBody>
      </p:sp>
      <p:sp>
        <p:nvSpPr>
          <p:cNvPr id="26635" name="AutoShape 11">
            <a:extLst>
              <a:ext uri="{FF2B5EF4-FFF2-40B4-BE49-F238E27FC236}">
                <a16:creationId xmlns:a16="http://schemas.microsoft.com/office/drawing/2014/main" id="{DCC1894C-AEFB-975F-6720-AD8F2DE30032}"/>
              </a:ext>
            </a:extLst>
          </p:cNvPr>
          <p:cNvSpPr>
            <a:spLocks noChangeArrowheads="1"/>
          </p:cNvSpPr>
          <p:nvPr/>
        </p:nvSpPr>
        <p:spPr bwMode="auto">
          <a:xfrm>
            <a:off x="6877050" y="3111500"/>
            <a:ext cx="2133600" cy="533400"/>
          </a:xfrm>
          <a:prstGeom prst="wedgeRoundRectCallout">
            <a:avLst>
              <a:gd name="adj1" fmla="val -130134"/>
              <a:gd name="adj2" fmla="val -40181"/>
              <a:gd name="adj3" fmla="val 16667"/>
            </a:avLst>
          </a:prstGeom>
          <a:solidFill>
            <a:schemeClr val="accent1"/>
          </a:solidFill>
          <a:ln w="9525">
            <a:solidFill>
              <a:schemeClr val="accent2"/>
            </a:solidFill>
            <a:miter lim="800000"/>
            <a:headEnd/>
            <a:tailEnd/>
          </a:ln>
        </p:spPr>
        <p:txBody>
          <a:bodyPr/>
          <a:lstStyle>
            <a:lvl1pPr>
              <a:spcBef>
                <a:spcPct val="20000"/>
              </a:spcBef>
              <a:buBlip>
                <a:blip r:embed="rId4"/>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5"/>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左奇异向量</a:t>
            </a:r>
          </a:p>
        </p:txBody>
      </p:sp>
      <p:graphicFrame>
        <p:nvGraphicFramePr>
          <p:cNvPr id="25605" name="Object 5">
            <a:extLst>
              <a:ext uri="{FF2B5EF4-FFF2-40B4-BE49-F238E27FC236}">
                <a16:creationId xmlns:a16="http://schemas.microsoft.com/office/drawing/2014/main" id="{2A2B5576-EC1B-DD3C-0F29-336400D52549}"/>
              </a:ext>
            </a:extLst>
          </p:cNvPr>
          <p:cNvGraphicFramePr>
            <a:graphicFrameLocks noChangeAspect="1"/>
          </p:cNvGraphicFramePr>
          <p:nvPr/>
        </p:nvGraphicFramePr>
        <p:xfrm>
          <a:off x="5651500" y="3440113"/>
          <a:ext cx="1944688" cy="565150"/>
        </p:xfrm>
        <a:graphic>
          <a:graphicData uri="http://schemas.openxmlformats.org/presentationml/2006/ole">
            <mc:AlternateContent xmlns:mc="http://schemas.openxmlformats.org/markup-compatibility/2006">
              <mc:Choice xmlns:v="urn:schemas-microsoft-com:vml" Requires="v">
                <p:oleObj name="Equation" r:id="rId6" imgW="781063" imgH="219211" progId="Equation.DSMT4">
                  <p:embed/>
                </p:oleObj>
              </mc:Choice>
              <mc:Fallback>
                <p:oleObj name="Equation" r:id="rId6" imgW="781063" imgH="219211"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3440113"/>
                        <a:ext cx="1944688"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5">
            <a:extLst>
              <a:ext uri="{FF2B5EF4-FFF2-40B4-BE49-F238E27FC236}">
                <a16:creationId xmlns:a16="http://schemas.microsoft.com/office/drawing/2014/main" id="{B2C95291-1135-1FBC-C135-E9EDE157ED26}"/>
              </a:ext>
            </a:extLst>
          </p:cNvPr>
          <p:cNvGraphicFramePr>
            <a:graphicFrameLocks noChangeAspect="1"/>
          </p:cNvGraphicFramePr>
          <p:nvPr/>
        </p:nvGraphicFramePr>
        <p:xfrm>
          <a:off x="5940425" y="4232275"/>
          <a:ext cx="1944688" cy="565150"/>
        </p:xfrm>
        <a:graphic>
          <a:graphicData uri="http://schemas.openxmlformats.org/presentationml/2006/ole">
            <mc:AlternateContent xmlns:mc="http://schemas.openxmlformats.org/markup-compatibility/2006">
              <mc:Choice xmlns:v="urn:schemas-microsoft-com:vml" Requires="v">
                <p:oleObj name="Equation" r:id="rId8" imgW="781063" imgH="219211" progId="Equation.DSMT4">
                  <p:embed/>
                </p:oleObj>
              </mc:Choice>
              <mc:Fallback>
                <p:oleObj name="Equation" r:id="rId8" imgW="781063" imgH="219211"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0425" y="4232275"/>
                        <a:ext cx="1944688"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 calcmode="lin" valueType="num">
                                      <p:cBhvr additive="base">
                                        <p:cTn id="7" dur="500" fill="hold"/>
                                        <p:tgtEl>
                                          <p:spTgt spid="2662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34"/>
                                        </p:tgtEl>
                                        <p:attrNameLst>
                                          <p:attrName>style.visibility</p:attrName>
                                        </p:attrNameLst>
                                      </p:cBhvr>
                                      <p:to>
                                        <p:strVal val="visible"/>
                                      </p:to>
                                    </p:set>
                                    <p:anim calcmode="lin" valueType="num">
                                      <p:cBhvr additive="base">
                                        <p:cTn id="13" dur="500" fill="hold"/>
                                        <p:tgtEl>
                                          <p:spTgt spid="26634"/>
                                        </p:tgtEl>
                                        <p:attrNameLst>
                                          <p:attrName>ppt_x</p:attrName>
                                        </p:attrNameLst>
                                      </p:cBhvr>
                                      <p:tavLst>
                                        <p:tav tm="0">
                                          <p:val>
                                            <p:strVal val="0-#ppt_w/2"/>
                                          </p:val>
                                        </p:tav>
                                        <p:tav tm="100000">
                                          <p:val>
                                            <p:strVal val="#ppt_x"/>
                                          </p:val>
                                        </p:tav>
                                      </p:tavLst>
                                    </p:anim>
                                    <p:anim calcmode="lin" valueType="num">
                                      <p:cBhvr additive="base">
                                        <p:cTn id="14" dur="500" fill="hold"/>
                                        <p:tgtEl>
                                          <p:spTgt spid="2663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27">
                                            <p:txEl>
                                              <p:pRg st="4" end="4"/>
                                            </p:txEl>
                                          </p:spTgt>
                                        </p:tgtEl>
                                        <p:attrNameLst>
                                          <p:attrName>style.visibility</p:attrName>
                                        </p:attrNameLst>
                                      </p:cBhvr>
                                      <p:to>
                                        <p:strVal val="visible"/>
                                      </p:to>
                                    </p:set>
                                    <p:anim calcmode="lin" valueType="num">
                                      <p:cBhvr additive="base">
                                        <p:cTn id="25" dur="500" fill="hold"/>
                                        <p:tgtEl>
                                          <p:spTgt spid="2662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6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635"/>
                                        </p:tgtEl>
                                        <p:attrNameLst>
                                          <p:attrName>style.visibility</p:attrName>
                                        </p:attrNameLst>
                                      </p:cBhvr>
                                      <p:to>
                                        <p:strVal val="visible"/>
                                      </p:to>
                                    </p:set>
                                    <p:anim calcmode="lin" valueType="num">
                                      <p:cBhvr additive="base">
                                        <p:cTn id="31" dur="500" fill="hold"/>
                                        <p:tgtEl>
                                          <p:spTgt spid="26635"/>
                                        </p:tgtEl>
                                        <p:attrNameLst>
                                          <p:attrName>ppt_x</p:attrName>
                                        </p:attrNameLst>
                                      </p:cBhvr>
                                      <p:tavLst>
                                        <p:tav tm="0">
                                          <p:val>
                                            <p:strVal val="0-#ppt_w/2"/>
                                          </p:val>
                                        </p:tav>
                                        <p:tav tm="100000">
                                          <p:val>
                                            <p:strVal val="#ppt_x"/>
                                          </p:val>
                                        </p:tav>
                                      </p:tavLst>
                                    </p:anim>
                                    <p:anim calcmode="lin" valueType="num">
                                      <p:cBhvr additive="base">
                                        <p:cTn id="32" dur="500" fill="hold"/>
                                        <p:tgtEl>
                                          <p:spTgt spid="2663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627">
                                            <p:txEl>
                                              <p:pRg st="5" end="5"/>
                                            </p:txEl>
                                          </p:spTgt>
                                        </p:tgtEl>
                                        <p:attrNameLst>
                                          <p:attrName>style.visibility</p:attrName>
                                        </p:attrNameLst>
                                      </p:cBhvr>
                                      <p:to>
                                        <p:strVal val="visible"/>
                                      </p:to>
                                    </p:set>
                                    <p:anim calcmode="lin" valueType="num">
                                      <p:cBhvr additive="base">
                                        <p:cTn id="37" dur="500" fill="hold"/>
                                        <p:tgtEl>
                                          <p:spTgt spid="266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627">
                                            <p:txEl>
                                              <p:pRg st="5" end="5"/>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 presetClass="entr" presetSubtype="8" fill="hold" nodeType="afterEffect">
                                  <p:stCondLst>
                                    <p:cond delay="0"/>
                                  </p:stCondLst>
                                  <p:childTnLst>
                                    <p:set>
                                      <p:cBhvr>
                                        <p:cTn id="41" dur="1" fill="hold">
                                          <p:stCondLst>
                                            <p:cond delay="0"/>
                                          </p:stCondLst>
                                        </p:cTn>
                                        <p:tgtEl>
                                          <p:spTgt spid="25605"/>
                                        </p:tgtEl>
                                        <p:attrNameLst>
                                          <p:attrName>style.visibility</p:attrName>
                                        </p:attrNameLst>
                                      </p:cBhvr>
                                      <p:to>
                                        <p:strVal val="visible"/>
                                      </p:to>
                                    </p:set>
                                    <p:anim calcmode="lin" valueType="num">
                                      <p:cBhvr additive="base">
                                        <p:cTn id="42" dur="500" fill="hold"/>
                                        <p:tgtEl>
                                          <p:spTgt spid="25605"/>
                                        </p:tgtEl>
                                        <p:attrNameLst>
                                          <p:attrName>ppt_x</p:attrName>
                                        </p:attrNameLst>
                                      </p:cBhvr>
                                      <p:tavLst>
                                        <p:tav tm="0">
                                          <p:val>
                                            <p:strVal val="0-#ppt_w/2"/>
                                          </p:val>
                                        </p:tav>
                                        <p:tav tm="100000">
                                          <p:val>
                                            <p:strVal val="#ppt_x"/>
                                          </p:val>
                                        </p:tav>
                                      </p:tavLst>
                                    </p:anim>
                                    <p:anim calcmode="lin" valueType="num">
                                      <p:cBhvr additive="base">
                                        <p:cTn id="43"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6627">
                                            <p:txEl>
                                              <p:pRg st="7" end="7"/>
                                            </p:txEl>
                                          </p:spTgt>
                                        </p:tgtEl>
                                        <p:attrNameLst>
                                          <p:attrName>style.visibility</p:attrName>
                                        </p:attrNameLst>
                                      </p:cBhvr>
                                      <p:to>
                                        <p:strVal val="visible"/>
                                      </p:to>
                                    </p:set>
                                    <p:anim calcmode="lin" valueType="num">
                                      <p:cBhvr additive="base">
                                        <p:cTn id="48" dur="500" fill="hold"/>
                                        <p:tgtEl>
                                          <p:spTgt spid="26627">
                                            <p:txEl>
                                              <p:pRg st="7" end="7"/>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662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6627">
                                            <p:txEl>
                                              <p:pRg st="8" end="8"/>
                                            </p:txEl>
                                          </p:spTgt>
                                        </p:tgtEl>
                                        <p:attrNameLst>
                                          <p:attrName>style.visibility</p:attrName>
                                        </p:attrNameLst>
                                      </p:cBhvr>
                                      <p:to>
                                        <p:strVal val="visible"/>
                                      </p:to>
                                    </p:set>
                                    <p:anim calcmode="lin" valueType="num">
                                      <p:cBhvr additive="base">
                                        <p:cTn id="54" dur="500" fill="hold"/>
                                        <p:tgtEl>
                                          <p:spTgt spid="26627">
                                            <p:txEl>
                                              <p:pRg st="8" end="8"/>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662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additive="base">
                                        <p:cTn id="60" dur="500" fill="hold"/>
                                        <p:tgtEl>
                                          <p:spTgt spid="2"/>
                                        </p:tgtEl>
                                        <p:attrNameLst>
                                          <p:attrName>ppt_x</p:attrName>
                                        </p:attrNameLst>
                                      </p:cBhvr>
                                      <p:tavLst>
                                        <p:tav tm="0">
                                          <p:val>
                                            <p:strVal val="0-#ppt_w/2"/>
                                          </p:val>
                                        </p:tav>
                                        <p:tav tm="100000">
                                          <p:val>
                                            <p:strVal val="#ppt_x"/>
                                          </p:val>
                                        </p:tav>
                                      </p:tavLst>
                                    </p:anim>
                                    <p:anim calcmode="lin" valueType="num">
                                      <p:cBhvr additive="base">
                                        <p:cTn id="6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37888"/>
                                        </p:tgtEl>
                                        <p:attrNameLst>
                                          <p:attrName>style.visibility</p:attrName>
                                        </p:attrNameLst>
                                      </p:cBhvr>
                                      <p:to>
                                        <p:strVal val="visible"/>
                                      </p:to>
                                    </p:set>
                                    <p:anim calcmode="lin" valueType="num">
                                      <p:cBhvr additive="base">
                                        <p:cTn id="66" dur="500" fill="hold"/>
                                        <p:tgtEl>
                                          <p:spTgt spid="37888"/>
                                        </p:tgtEl>
                                        <p:attrNameLst>
                                          <p:attrName>ppt_x</p:attrName>
                                        </p:attrNameLst>
                                      </p:cBhvr>
                                      <p:tavLst>
                                        <p:tav tm="0">
                                          <p:val>
                                            <p:strVal val="0-#ppt_w/2"/>
                                          </p:val>
                                        </p:tav>
                                        <p:tav tm="100000">
                                          <p:val>
                                            <p:strVal val="#ppt_x"/>
                                          </p:val>
                                        </p:tav>
                                      </p:tavLst>
                                    </p:anim>
                                    <p:anim calcmode="lin" valueType="num">
                                      <p:cBhvr additive="base">
                                        <p:cTn id="67" dur="500" fill="hold"/>
                                        <p:tgtEl>
                                          <p:spTgt spid="378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bldLvl="3" autoUpdateAnimBg="0"/>
      <p:bldP spid="26634" grpId="0" animBg="1" autoUpdateAnimBg="0"/>
      <p:bldP spid="2663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AFF7AF5-9F1A-44C7-9CDB-9CAF2A449826}"/>
              </a:ext>
            </a:extLst>
          </p:cNvPr>
          <p:cNvSpPr>
            <a:spLocks noGrp="1" noChangeArrowheads="1"/>
          </p:cNvSpPr>
          <p:nvPr>
            <p:ph type="title"/>
          </p:nvPr>
        </p:nvSpPr>
        <p:spPr>
          <a:xfrm>
            <a:off x="533400" y="0"/>
            <a:ext cx="8610600" cy="838200"/>
          </a:xfrm>
        </p:spPr>
        <p:txBody>
          <a:bodyPr/>
          <a:lstStyle/>
          <a:p>
            <a:pPr eaLnBrk="1" hangingPunct="1">
              <a:defRPr/>
            </a:pPr>
            <a:r>
              <a:rPr lang="zh-CN" altLang="en-US" sz="3200" b="1">
                <a:solidFill>
                  <a:srgbClr val="429335"/>
                </a:solidFill>
                <a:effectLst>
                  <a:outerShdw blurRad="38100" dist="38100" dir="2700000" algn="tl">
                    <a:srgbClr val="C0C0C0"/>
                  </a:outerShdw>
                </a:effectLst>
              </a:rPr>
              <a:t>例题</a:t>
            </a:r>
            <a:r>
              <a:rPr lang="zh-CN" altLang="en-US" sz="3200">
                <a:solidFill>
                  <a:srgbClr val="429335"/>
                </a:solidFill>
              </a:rPr>
              <a:t>：</a:t>
            </a:r>
            <a:r>
              <a:rPr lang="zh-CN" altLang="en-US" sz="3200" b="1">
                <a:solidFill>
                  <a:srgbClr val="CC6600"/>
                </a:solidFill>
                <a:effectLst>
                  <a:outerShdw blurRad="38100" dist="38100" dir="2700000" algn="tl">
                    <a:srgbClr val="C0C0C0"/>
                  </a:outerShdw>
                </a:effectLst>
              </a:rPr>
              <a:t>图像的数字化技术与矩阵的奇异值分解</a:t>
            </a:r>
            <a:r>
              <a:rPr lang="zh-CN" altLang="en-US"/>
              <a:t> </a:t>
            </a:r>
          </a:p>
        </p:txBody>
      </p:sp>
      <p:sp>
        <p:nvSpPr>
          <p:cNvPr id="30723" name="Rectangle 3">
            <a:extLst>
              <a:ext uri="{FF2B5EF4-FFF2-40B4-BE49-F238E27FC236}">
                <a16:creationId xmlns:a16="http://schemas.microsoft.com/office/drawing/2014/main" id="{F0BE62AE-ABC6-F1A2-26C4-EAF04498F607}"/>
              </a:ext>
            </a:extLst>
          </p:cNvPr>
          <p:cNvSpPr>
            <a:spLocks noGrp="1" noChangeArrowheads="1"/>
          </p:cNvSpPr>
          <p:nvPr>
            <p:ph type="body" idx="1"/>
          </p:nvPr>
        </p:nvSpPr>
        <p:spPr>
          <a:xfrm>
            <a:off x="533400" y="990600"/>
            <a:ext cx="7921625" cy="5257800"/>
          </a:xfrm>
        </p:spPr>
        <p:txBody>
          <a:bodyPr/>
          <a:lstStyle/>
          <a:p>
            <a:pPr eaLnBrk="1" hangingPunct="1"/>
            <a:r>
              <a:rPr lang="zh-CN" altLang="en-US" sz="2800" b="1">
                <a:solidFill>
                  <a:srgbClr val="003300"/>
                </a:solidFill>
              </a:rPr>
              <a:t>计算机处理图像技术的第一步是图像的数字化存储技术，即将图像转换成矩阵来存储。</a:t>
            </a:r>
          </a:p>
          <a:p>
            <a:pPr eaLnBrk="1" hangingPunct="1"/>
            <a:r>
              <a:rPr lang="zh-CN" altLang="en-US" sz="2800" b="1">
                <a:solidFill>
                  <a:srgbClr val="003300"/>
                </a:solidFill>
              </a:rPr>
              <a:t>转换的原理是将图形分解成象素（</a:t>
            </a:r>
            <a:r>
              <a:rPr lang="en-US" altLang="zh-CN" sz="2800" b="1">
                <a:solidFill>
                  <a:srgbClr val="003300"/>
                </a:solidFill>
              </a:rPr>
              <a:t>pixels）</a:t>
            </a:r>
            <a:r>
              <a:rPr lang="zh-CN" altLang="en-US" sz="2800" b="1">
                <a:solidFill>
                  <a:srgbClr val="003300"/>
                </a:solidFill>
              </a:rPr>
              <a:t>的一个矩形的数阵，其中的信息就可以用一个矩阵</a:t>
            </a:r>
            <a:r>
              <a:rPr lang="en-US" altLang="zh-CN" sz="2800" b="1">
                <a:solidFill>
                  <a:srgbClr val="003300"/>
                </a:solidFill>
              </a:rPr>
              <a:t>A = (</a:t>
            </a:r>
            <a:r>
              <a:rPr lang="en-US" altLang="zh-CN" sz="2800" b="1" i="1">
                <a:solidFill>
                  <a:srgbClr val="003300"/>
                </a:solidFill>
              </a:rPr>
              <a:t>a</a:t>
            </a:r>
            <a:r>
              <a:rPr lang="en-US" altLang="zh-CN" sz="2800" b="1" i="1" baseline="-30000">
                <a:solidFill>
                  <a:srgbClr val="003300"/>
                </a:solidFill>
              </a:rPr>
              <a:t>ij</a:t>
            </a:r>
            <a:r>
              <a:rPr lang="en-US" altLang="zh-CN" sz="2800" b="1">
                <a:solidFill>
                  <a:srgbClr val="003300"/>
                </a:solidFill>
              </a:rPr>
              <a:t>)</a:t>
            </a:r>
            <a:r>
              <a:rPr lang="en-US" altLang="zh-CN" sz="2800" b="1" baseline="-30000">
                <a:solidFill>
                  <a:srgbClr val="003300"/>
                </a:solidFill>
              </a:rPr>
              <a:t>m×n</a:t>
            </a:r>
            <a:r>
              <a:rPr lang="zh-CN" altLang="en-US" sz="2800" b="1">
                <a:solidFill>
                  <a:srgbClr val="003300"/>
                </a:solidFill>
              </a:rPr>
              <a:t>来存储。矩阵</a:t>
            </a:r>
            <a:r>
              <a:rPr lang="en-US" altLang="zh-CN" sz="2800" b="1">
                <a:solidFill>
                  <a:srgbClr val="003300"/>
                </a:solidFill>
              </a:rPr>
              <a:t>A</a:t>
            </a:r>
            <a:r>
              <a:rPr lang="zh-CN" altLang="en-US" sz="2800" b="1">
                <a:solidFill>
                  <a:srgbClr val="003300"/>
                </a:solidFill>
              </a:rPr>
              <a:t>的元素</a:t>
            </a:r>
            <a:r>
              <a:rPr lang="en-US" altLang="zh-CN" sz="2800" b="1" i="1">
                <a:solidFill>
                  <a:srgbClr val="003300"/>
                </a:solidFill>
              </a:rPr>
              <a:t>a</a:t>
            </a:r>
            <a:r>
              <a:rPr lang="en-US" altLang="zh-CN" sz="2800" b="1" i="1" baseline="-30000">
                <a:solidFill>
                  <a:srgbClr val="003300"/>
                </a:solidFill>
              </a:rPr>
              <a:t>ij</a:t>
            </a:r>
            <a:r>
              <a:rPr lang="zh-CN" altLang="en-US" sz="2800" b="1">
                <a:solidFill>
                  <a:srgbClr val="003300"/>
                </a:solidFill>
              </a:rPr>
              <a:t>是一个正的数，它相应于象素的灰度水平（</a:t>
            </a:r>
            <a:r>
              <a:rPr lang="en-US" altLang="zh-CN" sz="2800" b="1">
                <a:solidFill>
                  <a:srgbClr val="003300"/>
                </a:solidFill>
              </a:rPr>
              <a:t>gray level） </a:t>
            </a:r>
            <a:r>
              <a:rPr lang="zh-CN" altLang="en-US" sz="2800" b="1">
                <a:solidFill>
                  <a:srgbClr val="003300"/>
                </a:solidFill>
              </a:rPr>
              <a:t>的度量值。</a:t>
            </a:r>
          </a:p>
          <a:p>
            <a:pPr eaLnBrk="1" hangingPunct="1"/>
            <a:r>
              <a:rPr lang="zh-CN" altLang="en-US" sz="2800" b="1">
                <a:solidFill>
                  <a:srgbClr val="003300"/>
                </a:solidFill>
              </a:rPr>
              <a:t>由于一般来讲，相邻的象素会产生相近的灰度水平值，因此有可能在满足图像清晰度要求的条件下，将存储一个</a:t>
            </a:r>
            <a:r>
              <a:rPr lang="en-US" altLang="zh-CN" sz="2800" b="1">
                <a:solidFill>
                  <a:srgbClr val="003300"/>
                </a:solidFill>
              </a:rPr>
              <a:t>m×n</a:t>
            </a:r>
            <a:r>
              <a:rPr lang="zh-CN" altLang="en-US" sz="2800" b="1">
                <a:solidFill>
                  <a:srgbClr val="003300"/>
                </a:solidFill>
              </a:rPr>
              <a:t>阶矩阵需要存储的</a:t>
            </a:r>
            <a:r>
              <a:rPr lang="en-US" altLang="zh-CN" sz="2800" b="1">
                <a:solidFill>
                  <a:srgbClr val="003300"/>
                </a:solidFill>
              </a:rPr>
              <a:t>m×n</a:t>
            </a:r>
            <a:r>
              <a:rPr lang="zh-CN" altLang="en-US" sz="2800" b="1">
                <a:solidFill>
                  <a:srgbClr val="003300"/>
                </a:solidFill>
              </a:rPr>
              <a:t>个数减少到</a:t>
            </a:r>
            <a:r>
              <a:rPr lang="en-US" altLang="zh-CN" sz="2800" b="1">
                <a:solidFill>
                  <a:srgbClr val="003300"/>
                </a:solidFill>
              </a:rPr>
              <a:t>n+m+1</a:t>
            </a:r>
            <a:r>
              <a:rPr lang="zh-CN" altLang="en-US" sz="2800" b="1">
                <a:solidFill>
                  <a:srgbClr val="003300"/>
                </a:solidFill>
              </a:rPr>
              <a:t>的一个倍数。</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C12D8588-ECF6-C5D8-3C84-1B5E5A8D96BA}"/>
              </a:ext>
            </a:extLst>
          </p:cNvPr>
          <p:cNvSpPr>
            <a:spLocks noGrp="1" noChangeArrowheads="1"/>
          </p:cNvSpPr>
          <p:nvPr>
            <p:ph type="body" idx="1"/>
          </p:nvPr>
        </p:nvSpPr>
        <p:spPr>
          <a:xfrm>
            <a:off x="457200" y="371475"/>
            <a:ext cx="8153400" cy="1752600"/>
          </a:xfrm>
        </p:spPr>
        <p:txBody>
          <a:bodyPr/>
          <a:lstStyle/>
          <a:p>
            <a:pPr algn="just" eaLnBrk="1" hangingPunct="1"/>
            <a:r>
              <a:rPr lang="zh-CN" altLang="en-US" sz="2800" b="1">
                <a:solidFill>
                  <a:srgbClr val="003300"/>
                </a:solidFill>
              </a:rPr>
              <a:t>压缩数字化图形存储量的方法主要是应用矩阵的奇异值分解和矩阵范数下的逼近。如果图象的数字矩阵</a:t>
            </a:r>
            <a:r>
              <a:rPr lang="en-US" altLang="zh-CN" sz="2800" b="1">
                <a:solidFill>
                  <a:srgbClr val="003300"/>
                </a:solidFill>
              </a:rPr>
              <a:t>A</a:t>
            </a:r>
            <a:r>
              <a:rPr lang="zh-CN" altLang="en-US" sz="2800" b="1">
                <a:solidFill>
                  <a:srgbClr val="003300"/>
                </a:solidFill>
              </a:rPr>
              <a:t>的奇异值分解为：</a:t>
            </a:r>
            <a:r>
              <a:rPr lang="en-US" altLang="zh-CN" sz="2800" b="1">
                <a:solidFill>
                  <a:srgbClr val="003300"/>
                </a:solidFill>
              </a:rPr>
              <a:t>A=U</a:t>
            </a:r>
            <a:r>
              <a:rPr lang="en-US" altLang="zh-CN" sz="2800" b="1">
                <a:solidFill>
                  <a:srgbClr val="003300"/>
                </a:solidFill>
                <a:sym typeface="Symbol" panose="05050102010706020507" pitchFamily="18" charset="2"/>
              </a:rPr>
              <a:t></a:t>
            </a:r>
            <a:r>
              <a:rPr lang="en-US" altLang="zh-CN" sz="2800" b="1">
                <a:solidFill>
                  <a:srgbClr val="003300"/>
                </a:solidFill>
              </a:rPr>
              <a:t>V</a:t>
            </a:r>
            <a:r>
              <a:rPr lang="en-US" altLang="zh-CN" sz="2800" b="1" baseline="30000">
                <a:solidFill>
                  <a:srgbClr val="003300"/>
                </a:solidFill>
              </a:rPr>
              <a:t>T</a:t>
            </a:r>
            <a:r>
              <a:rPr lang="en-US" altLang="zh-CN" sz="2800" b="1">
                <a:solidFill>
                  <a:srgbClr val="003300"/>
                </a:solidFill>
              </a:rPr>
              <a:t>，</a:t>
            </a:r>
            <a:r>
              <a:rPr lang="zh-CN" altLang="en-US" sz="2800" b="1">
                <a:solidFill>
                  <a:srgbClr val="003300"/>
                </a:solidFill>
              </a:rPr>
              <a:t>其展开式：</a:t>
            </a:r>
          </a:p>
          <a:p>
            <a:pPr eaLnBrk="1" hangingPunct="1">
              <a:lnSpc>
                <a:spcPct val="90000"/>
              </a:lnSpc>
            </a:pPr>
            <a:endParaRPr lang="zh-CN" altLang="en-US" b="1">
              <a:solidFill>
                <a:srgbClr val="003300"/>
              </a:solidFill>
            </a:endParaRPr>
          </a:p>
        </p:txBody>
      </p:sp>
      <p:sp>
        <p:nvSpPr>
          <p:cNvPr id="29702" name="Rectangle 6">
            <a:extLst>
              <a:ext uri="{FF2B5EF4-FFF2-40B4-BE49-F238E27FC236}">
                <a16:creationId xmlns:a16="http://schemas.microsoft.com/office/drawing/2014/main" id="{8DF2419F-A50C-49FD-BAF2-57632E5858F0}"/>
              </a:ext>
            </a:extLst>
          </p:cNvPr>
          <p:cNvSpPr>
            <a:spLocks noChangeArrowheads="1"/>
          </p:cNvSpPr>
          <p:nvPr/>
        </p:nvSpPr>
        <p:spPr bwMode="auto">
          <a:xfrm>
            <a:off x="404813" y="2733675"/>
            <a:ext cx="8559800" cy="14160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Blip>
                <a:blip r:embed="rId2"/>
              </a:buBlip>
              <a:defRPr/>
            </a:pPr>
            <a:r>
              <a:rPr lang="zh-CN" altLang="en-US" sz="2800" b="1">
                <a:solidFill>
                  <a:srgbClr val="003300"/>
                </a:solidFill>
                <a:effectLst>
                  <a:outerShdw blurRad="38100" dist="38100" dir="2700000" algn="tl">
                    <a:srgbClr val="C0C0C0"/>
                  </a:outerShdw>
                </a:effectLst>
              </a:rPr>
              <a:t> </a:t>
            </a:r>
            <a:r>
              <a:rPr lang="zh-CN" altLang="en-US" sz="2800" b="1">
                <a:solidFill>
                  <a:srgbClr val="003300"/>
                </a:solidFill>
              </a:rPr>
              <a:t>压缩矩阵</a:t>
            </a:r>
            <a:r>
              <a:rPr lang="en-US" altLang="zh-CN" sz="2800" b="1">
                <a:solidFill>
                  <a:srgbClr val="003300"/>
                </a:solidFill>
              </a:rPr>
              <a:t>A</a:t>
            </a:r>
            <a:r>
              <a:rPr lang="zh-CN" altLang="en-US" sz="2800" b="1">
                <a:solidFill>
                  <a:srgbClr val="003300"/>
                </a:solidFill>
              </a:rPr>
              <a:t>的方法是取一个秩为</a:t>
            </a:r>
            <a:r>
              <a:rPr lang="en-US" altLang="zh-CN" sz="2800" b="1" i="1">
                <a:solidFill>
                  <a:srgbClr val="003300"/>
                </a:solidFill>
              </a:rPr>
              <a:t>k</a:t>
            </a:r>
            <a:r>
              <a:rPr lang="en-US" altLang="zh-CN" sz="2800" b="1">
                <a:solidFill>
                  <a:srgbClr val="003300"/>
                </a:solidFill>
              </a:rPr>
              <a:t>（</a:t>
            </a:r>
            <a:r>
              <a:rPr lang="en-US" altLang="zh-CN" sz="2800" b="1" i="1">
                <a:solidFill>
                  <a:srgbClr val="003300"/>
                </a:solidFill>
              </a:rPr>
              <a:t>k</a:t>
            </a:r>
            <a:r>
              <a:rPr lang="en-US" altLang="zh-CN" sz="2800" b="1">
                <a:solidFill>
                  <a:srgbClr val="003300"/>
                </a:solidFill>
                <a:sym typeface="Symbol" panose="05050102010706020507" pitchFamily="18" charset="2"/>
              </a:rPr>
              <a:t></a:t>
            </a:r>
            <a:r>
              <a:rPr lang="en-US" altLang="zh-CN" sz="2800" b="1" i="1">
                <a:solidFill>
                  <a:srgbClr val="003300"/>
                </a:solidFill>
              </a:rPr>
              <a:t>r</a:t>
            </a:r>
            <a:r>
              <a:rPr lang="en-US" altLang="zh-CN" sz="2800" b="1">
                <a:solidFill>
                  <a:srgbClr val="003300"/>
                </a:solidFill>
              </a:rPr>
              <a:t>）</a:t>
            </a:r>
            <a:r>
              <a:rPr lang="zh-CN" altLang="en-US" sz="2800" b="1">
                <a:solidFill>
                  <a:srgbClr val="003300"/>
                </a:solidFill>
              </a:rPr>
              <a:t>的矩阵</a:t>
            </a:r>
            <a:r>
              <a:rPr lang="en-US" altLang="zh-CN" sz="2800" b="1">
                <a:solidFill>
                  <a:srgbClr val="003300"/>
                </a:solidFill>
              </a:rPr>
              <a:t>A</a:t>
            </a:r>
            <a:r>
              <a:rPr lang="en-US" altLang="zh-CN" sz="2800" b="1" i="1" baseline="-30000">
                <a:solidFill>
                  <a:srgbClr val="003300"/>
                </a:solidFill>
              </a:rPr>
              <a:t>k</a:t>
            </a:r>
            <a:r>
              <a:rPr lang="en-US" altLang="zh-CN" sz="2800" b="1" baseline="-30000">
                <a:solidFill>
                  <a:srgbClr val="003300"/>
                </a:solidFill>
              </a:rPr>
              <a:t> </a:t>
            </a:r>
            <a:r>
              <a:rPr lang="zh-CN" altLang="en-US" sz="2800" b="1">
                <a:solidFill>
                  <a:srgbClr val="003300"/>
                </a:solidFill>
              </a:rPr>
              <a:t>来逼近矩阵</a:t>
            </a:r>
            <a:r>
              <a:rPr lang="en-US" altLang="zh-CN" sz="2800" b="1">
                <a:solidFill>
                  <a:srgbClr val="003300"/>
                </a:solidFill>
              </a:rPr>
              <a:t>A。</a:t>
            </a:r>
          </a:p>
          <a:p>
            <a:pPr eaLnBrk="1" hangingPunct="1">
              <a:lnSpc>
                <a:spcPct val="90000"/>
              </a:lnSpc>
              <a:spcBef>
                <a:spcPct val="20000"/>
              </a:spcBef>
              <a:buFontTx/>
              <a:buBlip>
                <a:blip r:embed="rId2"/>
              </a:buBlip>
              <a:defRPr/>
            </a:pPr>
            <a:r>
              <a:rPr lang="en-US" altLang="zh-CN" sz="2800" b="1">
                <a:solidFill>
                  <a:srgbClr val="003300"/>
                </a:solidFill>
              </a:rPr>
              <a:t> A</a:t>
            </a:r>
            <a:r>
              <a:rPr lang="en-US" altLang="zh-CN" sz="2800" b="1" i="1" baseline="-30000">
                <a:solidFill>
                  <a:srgbClr val="003300"/>
                </a:solidFill>
              </a:rPr>
              <a:t>k</a:t>
            </a:r>
            <a:r>
              <a:rPr lang="zh-CN" altLang="en-US" sz="2800" b="1">
                <a:solidFill>
                  <a:srgbClr val="003300"/>
                </a:solidFill>
              </a:rPr>
              <a:t>按如下方法选取：</a:t>
            </a:r>
          </a:p>
        </p:txBody>
      </p:sp>
      <p:graphicFrame>
        <p:nvGraphicFramePr>
          <p:cNvPr id="29703" name="Object 7">
            <a:extLst>
              <a:ext uri="{FF2B5EF4-FFF2-40B4-BE49-F238E27FC236}">
                <a16:creationId xmlns:a16="http://schemas.microsoft.com/office/drawing/2014/main" id="{67383EA3-B855-F972-6008-FFC6E3FDE03F}"/>
              </a:ext>
            </a:extLst>
          </p:cNvPr>
          <p:cNvGraphicFramePr>
            <a:graphicFrameLocks noChangeAspect="1"/>
          </p:cNvGraphicFramePr>
          <p:nvPr/>
        </p:nvGraphicFramePr>
        <p:xfrm>
          <a:off x="1106488" y="1758950"/>
          <a:ext cx="6853237" cy="733425"/>
        </p:xfrm>
        <a:graphic>
          <a:graphicData uri="http://schemas.openxmlformats.org/presentationml/2006/ole">
            <mc:AlternateContent xmlns:mc="http://schemas.openxmlformats.org/markup-compatibility/2006">
              <mc:Choice xmlns:v="urn:schemas-microsoft-com:vml" Requires="v">
                <p:oleObj name="Equation" r:id="rId3" imgW="2124222" imgH="219211" progId="Equation.DSMT4">
                  <p:embed/>
                </p:oleObj>
              </mc:Choice>
              <mc:Fallback>
                <p:oleObj name="Equation" r:id="rId3" imgW="2124222" imgH="219211"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488" y="1758950"/>
                        <a:ext cx="6853237"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8">
            <a:extLst>
              <a:ext uri="{FF2B5EF4-FFF2-40B4-BE49-F238E27FC236}">
                <a16:creationId xmlns:a16="http://schemas.microsoft.com/office/drawing/2014/main" id="{78D62BB0-0C9F-AF12-961F-5F4792C198A6}"/>
              </a:ext>
            </a:extLst>
          </p:cNvPr>
          <p:cNvGraphicFramePr>
            <a:graphicFrameLocks noChangeAspect="1"/>
          </p:cNvGraphicFramePr>
          <p:nvPr/>
        </p:nvGraphicFramePr>
        <p:xfrm>
          <a:off x="1150938" y="4148138"/>
          <a:ext cx="6176962" cy="676275"/>
        </p:xfrm>
        <a:graphic>
          <a:graphicData uri="http://schemas.openxmlformats.org/presentationml/2006/ole">
            <mc:AlternateContent xmlns:mc="http://schemas.openxmlformats.org/markup-compatibility/2006">
              <mc:Choice xmlns:v="urn:schemas-microsoft-com:vml" Requires="v">
                <p:oleObj name="Equation" r:id="rId5" imgW="2190890" imgH="228702" progId="Equation.DSMT4">
                  <p:embed/>
                </p:oleObj>
              </mc:Choice>
              <mc:Fallback>
                <p:oleObj name="Equation" r:id="rId5" imgW="2190890" imgH="228702"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0938" y="4148138"/>
                        <a:ext cx="6176962"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Text Box 9">
            <a:extLst>
              <a:ext uri="{FF2B5EF4-FFF2-40B4-BE49-F238E27FC236}">
                <a16:creationId xmlns:a16="http://schemas.microsoft.com/office/drawing/2014/main" id="{B94105BF-ABBB-443D-A826-39319C94AC56}"/>
              </a:ext>
            </a:extLst>
          </p:cNvPr>
          <p:cNvSpPr txBox="1">
            <a:spLocks noChangeArrowheads="1"/>
          </p:cNvSpPr>
          <p:nvPr/>
        </p:nvSpPr>
        <p:spPr bwMode="auto">
          <a:xfrm>
            <a:off x="533400" y="4905375"/>
            <a:ext cx="8305800" cy="11874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
                <a:srgbClr val="CC6600"/>
              </a:buClr>
              <a:buFont typeface="Wingdings" panose="05000000000000000000" pitchFamily="2" charset="2"/>
              <a:buChar char="Ø"/>
              <a:defRPr/>
            </a:pPr>
            <a:r>
              <a:rPr lang="zh-CN" altLang="en-US" b="1">
                <a:solidFill>
                  <a:srgbClr val="003300"/>
                </a:solidFill>
                <a:effectLst>
                  <a:outerShdw blurRad="38100" dist="38100" dir="2700000" algn="tl">
                    <a:srgbClr val="C0C0C0"/>
                  </a:outerShdw>
                </a:effectLst>
              </a:rPr>
              <a:t> </a:t>
            </a:r>
            <a:r>
              <a:rPr lang="zh-CN" altLang="en-US" b="1">
                <a:solidFill>
                  <a:srgbClr val="003300"/>
                </a:solidFill>
              </a:rPr>
              <a:t>在秩为</a:t>
            </a:r>
            <a:r>
              <a:rPr lang="en-US" altLang="zh-CN" b="1" i="1">
                <a:solidFill>
                  <a:srgbClr val="003300"/>
                </a:solidFill>
              </a:rPr>
              <a:t>k</a:t>
            </a:r>
            <a:r>
              <a:rPr lang="en-US" altLang="zh-CN" b="1">
                <a:solidFill>
                  <a:srgbClr val="003300"/>
                </a:solidFill>
              </a:rPr>
              <a:t>（</a:t>
            </a:r>
            <a:r>
              <a:rPr lang="en-US" altLang="zh-CN" b="1" i="1">
                <a:solidFill>
                  <a:srgbClr val="003300"/>
                </a:solidFill>
              </a:rPr>
              <a:t>k</a:t>
            </a:r>
            <a:r>
              <a:rPr lang="en-US" altLang="zh-CN" b="1">
                <a:solidFill>
                  <a:srgbClr val="003300"/>
                </a:solidFill>
                <a:sym typeface="Symbol" panose="05050102010706020507" pitchFamily="18" charset="2"/>
              </a:rPr>
              <a:t></a:t>
            </a:r>
            <a:r>
              <a:rPr lang="en-US" altLang="zh-CN" b="1">
                <a:solidFill>
                  <a:srgbClr val="003300"/>
                </a:solidFill>
              </a:rPr>
              <a:t>n）</a:t>
            </a:r>
            <a:r>
              <a:rPr lang="zh-CN" altLang="en-US" b="1">
                <a:solidFill>
                  <a:srgbClr val="003300"/>
                </a:solidFill>
              </a:rPr>
              <a:t>的所有矩阵中，矩阵</a:t>
            </a:r>
            <a:r>
              <a:rPr lang="en-US" altLang="zh-CN" b="1">
                <a:solidFill>
                  <a:srgbClr val="003300"/>
                </a:solidFill>
              </a:rPr>
              <a:t>A</a:t>
            </a:r>
            <a:r>
              <a:rPr lang="en-US" altLang="zh-CN" b="1" baseline="-30000">
                <a:solidFill>
                  <a:srgbClr val="003300"/>
                </a:solidFill>
              </a:rPr>
              <a:t>k</a:t>
            </a:r>
            <a:r>
              <a:rPr lang="zh-CN" altLang="en-US" b="1">
                <a:solidFill>
                  <a:srgbClr val="003300"/>
                </a:solidFill>
              </a:rPr>
              <a:t>所对应的图象和矩阵</a:t>
            </a:r>
            <a:r>
              <a:rPr lang="en-US" altLang="zh-CN" b="1">
                <a:solidFill>
                  <a:srgbClr val="003300"/>
                </a:solidFill>
              </a:rPr>
              <a:t>A</a:t>
            </a:r>
            <a:r>
              <a:rPr lang="zh-CN" altLang="en-US" b="1">
                <a:solidFill>
                  <a:srgbClr val="003300"/>
                </a:solidFill>
              </a:rPr>
              <a:t>所对应的图象最相近。一般的，</a:t>
            </a:r>
            <a:r>
              <a:rPr lang="en-US" altLang="zh-CN" b="1" i="1">
                <a:solidFill>
                  <a:srgbClr val="003300"/>
                </a:solidFill>
              </a:rPr>
              <a:t>k</a:t>
            </a:r>
            <a:r>
              <a:rPr lang="zh-CN" altLang="en-US" b="1">
                <a:solidFill>
                  <a:srgbClr val="003300"/>
                </a:solidFill>
              </a:rPr>
              <a:t>越大图象就越清晰。经典的方法是选取接近</a:t>
            </a:r>
            <a:r>
              <a:rPr lang="en-US" altLang="zh-CN" b="1" i="1">
                <a:solidFill>
                  <a:srgbClr val="003300"/>
                </a:solidFill>
              </a:rPr>
              <a:t>k</a:t>
            </a:r>
            <a:r>
              <a:rPr lang="en-US" altLang="zh-CN" b="1">
                <a:solidFill>
                  <a:srgbClr val="003300"/>
                </a:solidFill>
              </a:rPr>
              <a:t>，</a:t>
            </a:r>
            <a:r>
              <a:rPr lang="zh-CN" altLang="en-US" b="1">
                <a:solidFill>
                  <a:srgbClr val="003300"/>
                </a:solidFill>
              </a:rPr>
              <a:t>使</a:t>
            </a:r>
            <a:r>
              <a:rPr lang="en-US" altLang="zh-CN" b="1">
                <a:solidFill>
                  <a:srgbClr val="003300"/>
                </a:solidFill>
              </a:rPr>
              <a:t>A</a:t>
            </a:r>
            <a:r>
              <a:rPr lang="en-US" altLang="zh-CN" b="1" i="1" baseline="-30000">
                <a:solidFill>
                  <a:srgbClr val="003300"/>
                </a:solidFill>
              </a:rPr>
              <a:t>k</a:t>
            </a:r>
            <a:r>
              <a:rPr lang="zh-CN" altLang="en-US" b="1">
                <a:solidFill>
                  <a:srgbClr val="003300"/>
                </a:solidFill>
              </a:rPr>
              <a:t>的存储量比</a:t>
            </a:r>
            <a:r>
              <a:rPr lang="en-US" altLang="zh-CN" b="1">
                <a:solidFill>
                  <a:srgbClr val="003300"/>
                </a:solidFill>
              </a:rPr>
              <a:t>A</a:t>
            </a:r>
            <a:r>
              <a:rPr lang="zh-CN" altLang="en-US" b="1">
                <a:solidFill>
                  <a:srgbClr val="003300"/>
                </a:solidFill>
              </a:rPr>
              <a:t>的存储量减少20%。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9703"/>
                                        </p:tgtEl>
                                        <p:attrNameLst>
                                          <p:attrName>style.visibility</p:attrName>
                                        </p:attrNameLst>
                                      </p:cBhvr>
                                      <p:to>
                                        <p:strVal val="visible"/>
                                      </p:to>
                                    </p:set>
                                    <p:anim calcmode="lin" valueType="num">
                                      <p:cBhvr additive="base">
                                        <p:cTn id="13" dur="500" fill="hold"/>
                                        <p:tgtEl>
                                          <p:spTgt spid="29703"/>
                                        </p:tgtEl>
                                        <p:attrNameLst>
                                          <p:attrName>ppt_x</p:attrName>
                                        </p:attrNameLst>
                                      </p:cBhvr>
                                      <p:tavLst>
                                        <p:tav tm="0">
                                          <p:val>
                                            <p:strVal val="0-#ppt_w/2"/>
                                          </p:val>
                                        </p:tav>
                                        <p:tav tm="100000">
                                          <p:val>
                                            <p:strVal val="#ppt_x"/>
                                          </p:val>
                                        </p:tav>
                                      </p:tavLst>
                                    </p:anim>
                                    <p:anim calcmode="lin" valueType="num">
                                      <p:cBhvr additive="base">
                                        <p:cTn id="14" dur="500" fill="hold"/>
                                        <p:tgtEl>
                                          <p:spTgt spid="297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702">
                                            <p:txEl>
                                              <p:pRg st="0" end="0"/>
                                            </p:txEl>
                                          </p:spTgt>
                                        </p:tgtEl>
                                        <p:attrNameLst>
                                          <p:attrName>style.visibility</p:attrName>
                                        </p:attrNameLst>
                                      </p:cBhvr>
                                      <p:to>
                                        <p:strVal val="visible"/>
                                      </p:to>
                                    </p:set>
                                    <p:anim calcmode="lin" valueType="num">
                                      <p:cBhvr additive="base">
                                        <p:cTn id="19" dur="500" fill="hold"/>
                                        <p:tgtEl>
                                          <p:spTgt spid="2970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7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702">
                                            <p:txEl>
                                              <p:pRg st="1" end="1"/>
                                            </p:txEl>
                                          </p:spTgt>
                                        </p:tgtEl>
                                        <p:attrNameLst>
                                          <p:attrName>style.visibility</p:attrName>
                                        </p:attrNameLst>
                                      </p:cBhvr>
                                      <p:to>
                                        <p:strVal val="visible"/>
                                      </p:to>
                                    </p:set>
                                    <p:anim calcmode="lin" valueType="num">
                                      <p:cBhvr additive="base">
                                        <p:cTn id="25" dur="500" fill="hold"/>
                                        <p:tgtEl>
                                          <p:spTgt spid="2970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7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9704"/>
                                        </p:tgtEl>
                                        <p:attrNameLst>
                                          <p:attrName>style.visibility</p:attrName>
                                        </p:attrNameLst>
                                      </p:cBhvr>
                                      <p:to>
                                        <p:strVal val="visible"/>
                                      </p:to>
                                    </p:set>
                                    <p:anim calcmode="lin" valueType="num">
                                      <p:cBhvr additive="base">
                                        <p:cTn id="31" dur="500" fill="hold"/>
                                        <p:tgtEl>
                                          <p:spTgt spid="29704"/>
                                        </p:tgtEl>
                                        <p:attrNameLst>
                                          <p:attrName>ppt_x</p:attrName>
                                        </p:attrNameLst>
                                      </p:cBhvr>
                                      <p:tavLst>
                                        <p:tav tm="0">
                                          <p:val>
                                            <p:strVal val="0-#ppt_w/2"/>
                                          </p:val>
                                        </p:tav>
                                        <p:tav tm="100000">
                                          <p:val>
                                            <p:strVal val="#ppt_x"/>
                                          </p:val>
                                        </p:tav>
                                      </p:tavLst>
                                    </p:anim>
                                    <p:anim calcmode="lin" valueType="num">
                                      <p:cBhvr additive="base">
                                        <p:cTn id="32" dur="500" fill="hold"/>
                                        <p:tgtEl>
                                          <p:spTgt spid="2970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705"/>
                                        </p:tgtEl>
                                        <p:attrNameLst>
                                          <p:attrName>style.visibility</p:attrName>
                                        </p:attrNameLst>
                                      </p:cBhvr>
                                      <p:to>
                                        <p:strVal val="visible"/>
                                      </p:to>
                                    </p:set>
                                    <p:anim calcmode="lin" valueType="num">
                                      <p:cBhvr additive="base">
                                        <p:cTn id="37" dur="500" fill="hold"/>
                                        <p:tgtEl>
                                          <p:spTgt spid="29705"/>
                                        </p:tgtEl>
                                        <p:attrNameLst>
                                          <p:attrName>ppt_x</p:attrName>
                                        </p:attrNameLst>
                                      </p:cBhvr>
                                      <p:tavLst>
                                        <p:tav tm="0">
                                          <p:val>
                                            <p:strVal val="0-#ppt_w/2"/>
                                          </p:val>
                                        </p:tav>
                                        <p:tav tm="100000">
                                          <p:val>
                                            <p:strVal val="#ppt_x"/>
                                          </p:val>
                                        </p:tav>
                                      </p:tavLst>
                                    </p:anim>
                                    <p:anim calcmode="lin" valueType="num">
                                      <p:cBhvr additive="base">
                                        <p:cTn id="38" dur="500" fill="hold"/>
                                        <p:tgtEl>
                                          <p:spTgt spid="29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02" grpId="0" build="p" autoUpdateAnimBg="0"/>
      <p:bldP spid="2970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BEDAF339-0208-6653-8805-9D62EF216282}"/>
              </a:ext>
            </a:extLst>
          </p:cNvPr>
          <p:cNvSpPr>
            <a:spLocks noGrp="1" noChangeArrowheads="1"/>
          </p:cNvSpPr>
          <p:nvPr>
            <p:ph type="body" idx="1"/>
          </p:nvPr>
        </p:nvSpPr>
        <p:spPr>
          <a:xfrm>
            <a:off x="533400" y="685800"/>
            <a:ext cx="7769225" cy="4113213"/>
          </a:xfrm>
        </p:spPr>
        <p:txBody>
          <a:bodyPr/>
          <a:lstStyle/>
          <a:p>
            <a:pPr eaLnBrk="1" hangingPunct="1"/>
            <a:r>
              <a:rPr lang="zh-CN" altLang="en-US" sz="2800" b="1">
                <a:solidFill>
                  <a:srgbClr val="003300"/>
                </a:solidFill>
              </a:rPr>
              <a:t>存储矩阵</a:t>
            </a:r>
            <a:r>
              <a:rPr lang="en-US" altLang="zh-CN" sz="2800" b="1">
                <a:solidFill>
                  <a:srgbClr val="003300"/>
                </a:solidFill>
              </a:rPr>
              <a:t>A</a:t>
            </a:r>
            <a:r>
              <a:rPr lang="en-US" altLang="zh-CN" sz="2800" b="1" i="1" baseline="-30000">
                <a:solidFill>
                  <a:srgbClr val="003300"/>
                </a:solidFill>
              </a:rPr>
              <a:t>k</a:t>
            </a:r>
            <a:r>
              <a:rPr lang="zh-CN" altLang="en-US" sz="2800" b="1">
                <a:solidFill>
                  <a:srgbClr val="003300"/>
                </a:solidFill>
              </a:rPr>
              <a:t>只需要存储</a:t>
            </a:r>
            <a:r>
              <a:rPr lang="en-US" altLang="zh-CN" sz="2800" b="1" i="1">
                <a:solidFill>
                  <a:srgbClr val="003300"/>
                </a:solidFill>
              </a:rPr>
              <a:t>k</a:t>
            </a:r>
            <a:r>
              <a:rPr lang="zh-CN" altLang="en-US" sz="2800" b="1">
                <a:solidFill>
                  <a:srgbClr val="003300"/>
                </a:solidFill>
              </a:rPr>
              <a:t>个奇异值，</a:t>
            </a:r>
            <a:r>
              <a:rPr lang="en-US" altLang="zh-CN" sz="2800" b="1" i="1">
                <a:solidFill>
                  <a:srgbClr val="003300"/>
                </a:solidFill>
              </a:rPr>
              <a:t>k</a:t>
            </a:r>
            <a:r>
              <a:rPr lang="zh-CN" altLang="en-US" sz="2800" b="1">
                <a:solidFill>
                  <a:srgbClr val="003300"/>
                </a:solidFill>
              </a:rPr>
              <a:t>个</a:t>
            </a:r>
            <a:r>
              <a:rPr lang="en-US" altLang="zh-CN" sz="2800" b="1">
                <a:solidFill>
                  <a:srgbClr val="003300"/>
                </a:solidFill>
              </a:rPr>
              <a:t>m</a:t>
            </a:r>
            <a:r>
              <a:rPr lang="zh-CN" altLang="en-US" sz="2800" b="1">
                <a:solidFill>
                  <a:srgbClr val="003300"/>
                </a:solidFill>
              </a:rPr>
              <a:t>维向量</a:t>
            </a:r>
            <a:r>
              <a:rPr lang="en-US" altLang="zh-CN" sz="2800" b="1">
                <a:solidFill>
                  <a:srgbClr val="003300"/>
                </a:solidFill>
              </a:rPr>
              <a:t>u</a:t>
            </a:r>
            <a:r>
              <a:rPr lang="en-US" altLang="zh-CN" sz="2800" b="1" i="1" baseline="-30000">
                <a:solidFill>
                  <a:srgbClr val="003300"/>
                </a:solidFill>
              </a:rPr>
              <a:t>i</a:t>
            </a:r>
            <a:r>
              <a:rPr lang="zh-CN" altLang="en-US" sz="2800" b="1">
                <a:solidFill>
                  <a:srgbClr val="003300"/>
                </a:solidFill>
              </a:rPr>
              <a:t>和</a:t>
            </a:r>
            <a:r>
              <a:rPr lang="en-US" altLang="zh-CN" sz="2800" b="1">
                <a:solidFill>
                  <a:srgbClr val="003300"/>
                </a:solidFill>
              </a:rPr>
              <a:t>n</a:t>
            </a:r>
            <a:r>
              <a:rPr lang="zh-CN" altLang="en-US" sz="2800" b="1">
                <a:solidFill>
                  <a:srgbClr val="003300"/>
                </a:solidFill>
              </a:rPr>
              <a:t>维向量</a:t>
            </a:r>
            <a:r>
              <a:rPr lang="en-US" altLang="zh-CN" sz="2800" b="1">
                <a:solidFill>
                  <a:srgbClr val="003300"/>
                </a:solidFill>
              </a:rPr>
              <a:t>v</a:t>
            </a:r>
            <a:r>
              <a:rPr lang="en-US" altLang="zh-CN" sz="2800" b="1" i="1" baseline="-30000">
                <a:solidFill>
                  <a:srgbClr val="003300"/>
                </a:solidFill>
              </a:rPr>
              <a:t>j</a:t>
            </a:r>
            <a:r>
              <a:rPr lang="zh-CN" altLang="en-US" sz="2800" b="1">
                <a:solidFill>
                  <a:srgbClr val="003300"/>
                </a:solidFill>
              </a:rPr>
              <a:t>的所有分量，共计</a:t>
            </a:r>
            <a:r>
              <a:rPr lang="en-US" altLang="zh-CN" sz="2800" b="1" i="1">
                <a:solidFill>
                  <a:srgbClr val="003300"/>
                </a:solidFill>
              </a:rPr>
              <a:t>k</a:t>
            </a:r>
            <a:r>
              <a:rPr lang="en-US" altLang="zh-CN" sz="2800" b="1">
                <a:solidFill>
                  <a:srgbClr val="003300"/>
                </a:solidFill>
              </a:rPr>
              <a:t>（m+n+1）</a:t>
            </a:r>
            <a:r>
              <a:rPr lang="zh-CN" altLang="en-US" sz="2800" b="1">
                <a:solidFill>
                  <a:srgbClr val="003300"/>
                </a:solidFill>
              </a:rPr>
              <a:t>个元素。</a:t>
            </a:r>
          </a:p>
          <a:p>
            <a:pPr eaLnBrk="1" hangingPunct="1"/>
            <a:r>
              <a:rPr lang="zh-CN" altLang="en-US" sz="2800" b="1">
                <a:solidFill>
                  <a:srgbClr val="003300"/>
                </a:solidFill>
              </a:rPr>
              <a:t>如果</a:t>
            </a:r>
            <a:r>
              <a:rPr lang="en-US" altLang="zh-CN" sz="2800" b="1">
                <a:solidFill>
                  <a:srgbClr val="003300"/>
                </a:solidFill>
              </a:rPr>
              <a:t>m=n=1000，</a:t>
            </a:r>
            <a:r>
              <a:rPr lang="zh-CN" altLang="en-US" sz="2800" b="1">
                <a:solidFill>
                  <a:srgbClr val="003300"/>
                </a:solidFill>
              </a:rPr>
              <a:t>存储原矩阵</a:t>
            </a:r>
            <a:r>
              <a:rPr lang="en-US" altLang="zh-CN" sz="2800" b="1">
                <a:solidFill>
                  <a:srgbClr val="003300"/>
                </a:solidFill>
              </a:rPr>
              <a:t>A</a:t>
            </a:r>
            <a:r>
              <a:rPr lang="zh-CN" altLang="en-US" sz="2800" b="1">
                <a:solidFill>
                  <a:srgbClr val="003300"/>
                </a:solidFill>
              </a:rPr>
              <a:t>需要存储1000×1000个元素。取</a:t>
            </a:r>
            <a:r>
              <a:rPr lang="en-US" altLang="zh-CN" sz="2800" b="1" i="1">
                <a:solidFill>
                  <a:srgbClr val="003300"/>
                </a:solidFill>
              </a:rPr>
              <a:t>k</a:t>
            </a:r>
            <a:r>
              <a:rPr lang="en-US" altLang="zh-CN" sz="2800" b="1">
                <a:solidFill>
                  <a:srgbClr val="003300"/>
                </a:solidFill>
              </a:rPr>
              <a:t>=100</a:t>
            </a:r>
            <a:r>
              <a:rPr lang="zh-CN" altLang="en-US" sz="2800" b="1">
                <a:solidFill>
                  <a:srgbClr val="003300"/>
                </a:solidFill>
              </a:rPr>
              <a:t>时，图象已经非常清晰了，这时的存储量是100（2000+1）=200100个数。</a:t>
            </a:r>
          </a:p>
          <a:p>
            <a:pPr eaLnBrk="1" hangingPunct="1"/>
            <a:r>
              <a:rPr lang="zh-CN" altLang="en-US" sz="2800" b="1">
                <a:solidFill>
                  <a:srgbClr val="003300"/>
                </a:solidFill>
              </a:rPr>
              <a:t>和矩阵</a:t>
            </a:r>
            <a:r>
              <a:rPr lang="en-US" altLang="zh-CN" sz="2800" b="1">
                <a:solidFill>
                  <a:srgbClr val="003300"/>
                </a:solidFill>
              </a:rPr>
              <a:t>A</a:t>
            </a:r>
            <a:r>
              <a:rPr lang="zh-CN" altLang="en-US" sz="2800" b="1">
                <a:solidFill>
                  <a:srgbClr val="003300"/>
                </a:solidFill>
              </a:rPr>
              <a:t>比较，存储量减少了80%。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C28E548-DD45-4C27-B3CF-29480E83D682}"/>
              </a:ext>
            </a:extLst>
          </p:cNvPr>
          <p:cNvSpPr>
            <a:spLocks noGrp="1" noChangeArrowheads="1"/>
          </p:cNvSpPr>
          <p:nvPr>
            <p:ph type="title"/>
          </p:nvPr>
        </p:nvSpPr>
        <p:spPr/>
        <p:txBody>
          <a:bodyPr/>
          <a:lstStyle/>
          <a:p>
            <a:pPr eaLnBrk="1" hangingPunct="1">
              <a:defRPr/>
            </a:pPr>
            <a:r>
              <a:rPr lang="zh-CN" altLang="en-US" sz="4000" b="1">
                <a:solidFill>
                  <a:srgbClr val="003300"/>
                </a:solidFill>
                <a:effectLst>
                  <a:outerShdw blurRad="38100" dist="38100" dir="2700000" algn="tl">
                    <a:srgbClr val="C0C0C0"/>
                  </a:outerShdw>
                </a:effectLst>
              </a:rPr>
              <a:t> </a:t>
            </a:r>
          </a:p>
        </p:txBody>
      </p:sp>
      <p:sp>
        <p:nvSpPr>
          <p:cNvPr id="36867" name="Rectangle 3">
            <a:extLst>
              <a:ext uri="{FF2B5EF4-FFF2-40B4-BE49-F238E27FC236}">
                <a16:creationId xmlns:a16="http://schemas.microsoft.com/office/drawing/2014/main" id="{F7191C00-405A-4879-A43F-5F079666076F}"/>
              </a:ext>
            </a:extLst>
          </p:cNvPr>
          <p:cNvSpPr>
            <a:spLocks noGrp="1" noChangeArrowheads="1"/>
          </p:cNvSpPr>
          <p:nvPr>
            <p:ph type="body" idx="1"/>
          </p:nvPr>
        </p:nvSpPr>
        <p:spPr>
          <a:xfrm>
            <a:off x="304800" y="152400"/>
            <a:ext cx="8458200" cy="4265613"/>
          </a:xfrm>
        </p:spPr>
        <p:txBody>
          <a:bodyPr/>
          <a:lstStyle/>
          <a:p>
            <a:pPr eaLnBrk="1" hangingPunct="1">
              <a:buFontTx/>
              <a:buNone/>
              <a:defRPr/>
            </a:pPr>
            <a:r>
              <a:rPr lang="zh-CN" altLang="en-US" b="1">
                <a:solidFill>
                  <a:schemeClr val="tx2"/>
                </a:solidFill>
                <a:effectLst>
                  <a:outerShdw blurRad="38100" dist="38100" dir="2700000" algn="tl">
                    <a:srgbClr val="C0C0C0"/>
                  </a:outerShdw>
                </a:effectLst>
              </a:rPr>
              <a:t>三、矩阵的奇异值分解和线性变换</a:t>
            </a:r>
            <a:r>
              <a:rPr lang="en-US" altLang="zh-CN" b="1">
                <a:solidFill>
                  <a:schemeClr val="tx2"/>
                </a:solidFill>
                <a:effectLst>
                  <a:outerShdw blurRad="38100" dist="38100" dir="2700000" algn="tl">
                    <a:srgbClr val="C0C0C0"/>
                  </a:outerShdw>
                </a:effectLst>
              </a:rPr>
              <a:t>T</a:t>
            </a:r>
            <a:r>
              <a:rPr lang="en-US" altLang="zh-CN" b="1" baseline="-25000">
                <a:solidFill>
                  <a:schemeClr val="tx2"/>
                </a:solidFill>
                <a:effectLst>
                  <a:outerShdw blurRad="38100" dist="38100" dir="2700000" algn="tl">
                    <a:srgbClr val="C0C0C0"/>
                  </a:outerShdw>
                </a:effectLst>
              </a:rPr>
              <a:t>A</a:t>
            </a:r>
          </a:p>
          <a:p>
            <a:pPr eaLnBrk="1" hangingPunct="1">
              <a:defRPr/>
            </a:pPr>
            <a:r>
              <a:rPr lang="zh-CN" altLang="en-US" b="1"/>
              <a:t>矩阵</a:t>
            </a:r>
            <a:r>
              <a:rPr lang="en-US" altLang="zh-CN" b="1"/>
              <a:t>A</a:t>
            </a:r>
            <a:r>
              <a:rPr lang="en-US" altLang="zh-CN" b="1">
                <a:sym typeface="Symbol" panose="05050102010706020507" pitchFamily="18" charset="2"/>
              </a:rPr>
              <a:t></a:t>
            </a:r>
            <a:r>
              <a:rPr lang="en-US" altLang="zh-CN" b="1"/>
              <a:t>C</a:t>
            </a:r>
            <a:r>
              <a:rPr lang="en-US" altLang="zh-CN" b="1" baseline="30000"/>
              <a:t>m</a:t>
            </a:r>
            <a:r>
              <a:rPr lang="en-US" altLang="zh-CN" b="1" baseline="30000">
                <a:cs typeface="Times New Roman" panose="02020603050405020304" pitchFamily="18" charset="0"/>
              </a:rPr>
              <a:t>×</a:t>
            </a:r>
            <a:r>
              <a:rPr lang="en-US" altLang="zh-CN" b="1" baseline="30000"/>
              <a:t>n</a:t>
            </a:r>
            <a:r>
              <a:rPr lang="zh-CN" altLang="en-US" b="1"/>
              <a:t>可以定义线性变换</a:t>
            </a:r>
          </a:p>
          <a:p>
            <a:pPr eaLnBrk="1" hangingPunct="1">
              <a:buFontTx/>
              <a:buNone/>
              <a:defRPr/>
            </a:pPr>
            <a:r>
              <a:rPr lang="en-US" altLang="zh-CN" b="1">
                <a:solidFill>
                  <a:schemeClr val="tx2"/>
                </a:solidFill>
              </a:rPr>
              <a:t>                </a:t>
            </a:r>
            <a:r>
              <a:rPr lang="en-US" altLang="zh-CN" b="1"/>
              <a:t> T</a:t>
            </a:r>
            <a:r>
              <a:rPr lang="en-US" altLang="zh-CN" b="1" baseline="-25000"/>
              <a:t>A</a:t>
            </a:r>
            <a:r>
              <a:rPr lang="zh-CN" altLang="en-US" b="1"/>
              <a:t> ： </a:t>
            </a:r>
            <a:r>
              <a:rPr lang="en-US" altLang="zh-CN" b="1"/>
              <a:t>C</a:t>
            </a:r>
            <a:r>
              <a:rPr lang="en-US" altLang="zh-CN" b="1" baseline="30000"/>
              <a:t>n </a:t>
            </a:r>
            <a:r>
              <a:rPr lang="en-US" altLang="zh-CN" b="1">
                <a:sym typeface="Symbol" panose="05050102010706020507" pitchFamily="18" charset="2"/>
              </a:rPr>
              <a:t></a:t>
            </a:r>
            <a:r>
              <a:rPr lang="en-US" altLang="zh-CN" b="1">
                <a:solidFill>
                  <a:srgbClr val="003300"/>
                </a:solidFill>
              </a:rPr>
              <a:t>C</a:t>
            </a:r>
            <a:r>
              <a:rPr lang="en-US" altLang="zh-CN" b="1" baseline="30000">
                <a:solidFill>
                  <a:srgbClr val="003300"/>
                </a:solidFill>
              </a:rPr>
              <a:t>m</a:t>
            </a:r>
          </a:p>
          <a:p>
            <a:pPr eaLnBrk="1" hangingPunct="1">
              <a:defRPr/>
            </a:pPr>
            <a:r>
              <a:rPr lang="zh-CN" altLang="en-US" b="1"/>
              <a:t>设矩阵的奇异值分解</a:t>
            </a:r>
            <a:r>
              <a:rPr lang="en-US" altLang="zh-CN" b="1"/>
              <a:t>A=U</a:t>
            </a:r>
            <a:r>
              <a:rPr lang="en-US" altLang="zh-CN" b="1">
                <a:sym typeface="Symbol" panose="05050102010706020507" pitchFamily="18" charset="2"/>
              </a:rPr>
              <a:t></a:t>
            </a:r>
            <a:r>
              <a:rPr lang="en-US" altLang="zh-CN" b="1"/>
              <a:t>V</a:t>
            </a:r>
            <a:r>
              <a:rPr lang="en-US" altLang="zh-CN" b="1" baseline="30000"/>
              <a:t>H </a:t>
            </a:r>
            <a:r>
              <a:rPr lang="zh-CN" altLang="en-US" b="1"/>
              <a:t>，则将</a:t>
            </a:r>
            <a:r>
              <a:rPr lang="en-US" altLang="zh-CN" b="1"/>
              <a:t>U</a:t>
            </a:r>
            <a:r>
              <a:rPr lang="zh-CN" altLang="en-US" b="1"/>
              <a:t>和</a:t>
            </a:r>
            <a:r>
              <a:rPr lang="en-US" altLang="zh-CN" b="1"/>
              <a:t>V</a:t>
            </a:r>
            <a:r>
              <a:rPr lang="zh-CN" altLang="en-US" b="1"/>
              <a:t>的列分别取做空间</a:t>
            </a:r>
            <a:r>
              <a:rPr lang="en-US" altLang="zh-CN" b="1"/>
              <a:t>C</a:t>
            </a:r>
            <a:r>
              <a:rPr lang="en-US" altLang="zh-CN" b="1" baseline="30000"/>
              <a:t>m </a:t>
            </a:r>
            <a:r>
              <a:rPr lang="zh-CN" altLang="en-US" b="1"/>
              <a:t>、</a:t>
            </a:r>
            <a:r>
              <a:rPr lang="en-US" altLang="zh-CN" b="1"/>
              <a:t>C</a:t>
            </a:r>
            <a:r>
              <a:rPr lang="en-US" altLang="zh-CN" b="1" baseline="30000"/>
              <a:t>n</a:t>
            </a:r>
            <a:r>
              <a:rPr lang="zh-CN" altLang="en-US" b="1"/>
              <a:t>的基，则变换</a:t>
            </a:r>
            <a:r>
              <a:rPr lang="en-US" altLang="zh-CN" b="1"/>
              <a:t>T</a:t>
            </a:r>
            <a:r>
              <a:rPr lang="en-US" altLang="zh-CN" b="1" baseline="-25000"/>
              <a:t>A</a:t>
            </a:r>
            <a:r>
              <a:rPr lang="zh-CN" altLang="en-US" b="1"/>
              <a:t>的矩阵为</a:t>
            </a:r>
            <a:r>
              <a:rPr lang="en-US" altLang="zh-CN" b="1">
                <a:sym typeface="Symbol" panose="05050102010706020507" pitchFamily="18" charset="2"/>
              </a:rPr>
              <a:t>: AV = </a:t>
            </a:r>
            <a:r>
              <a:rPr lang="en-US" altLang="zh-CN" b="1"/>
              <a:t>U</a:t>
            </a:r>
            <a:r>
              <a:rPr lang="en-US" altLang="zh-CN" b="1">
                <a:sym typeface="Symbol" panose="05050102010706020507" pitchFamily="18" charset="2"/>
              </a:rPr>
              <a:t></a:t>
            </a:r>
            <a:r>
              <a:rPr lang="zh-CN" altLang="en-US" b="1">
                <a:sym typeface="Symbol" panose="05050102010706020507" pitchFamily="18" charset="2"/>
              </a:rPr>
              <a:t>，进而有，</a:t>
            </a:r>
          </a:p>
          <a:p>
            <a:pPr eaLnBrk="1" hangingPunct="1">
              <a:buFontTx/>
              <a:buNone/>
              <a:defRPr/>
            </a:pPr>
            <a:r>
              <a:rPr lang="en-US" altLang="zh-CN" b="1">
                <a:sym typeface="Symbol" panose="05050102010706020507" pitchFamily="18" charset="2"/>
              </a:rPr>
              <a:t>=VX </a:t>
            </a:r>
            <a:r>
              <a:rPr lang="en-US" altLang="zh-CN" b="1"/>
              <a:t>C</a:t>
            </a:r>
            <a:r>
              <a:rPr lang="en-US" altLang="zh-CN" b="1" baseline="30000"/>
              <a:t>n </a:t>
            </a:r>
            <a:r>
              <a:rPr lang="en-US" altLang="zh-CN" b="1">
                <a:sym typeface="Symbol" panose="05050102010706020507" pitchFamily="18" charset="2"/>
              </a:rPr>
              <a:t>,</a:t>
            </a:r>
            <a:r>
              <a:rPr lang="zh-CN" altLang="en-US" b="1"/>
              <a:t>则</a:t>
            </a:r>
            <a:r>
              <a:rPr lang="en-US" altLang="zh-CN" b="1"/>
              <a:t>T</a:t>
            </a:r>
            <a:r>
              <a:rPr lang="en-US" altLang="zh-CN" b="1" baseline="-25000"/>
              <a:t>A</a:t>
            </a:r>
            <a:r>
              <a:rPr lang="en-US" altLang="zh-CN" b="1">
                <a:sym typeface="Symbol" panose="05050102010706020507" pitchFamily="18" charset="2"/>
              </a:rPr>
              <a:t>=(</a:t>
            </a:r>
            <a:r>
              <a:rPr lang="en-US" altLang="zh-CN" b="1"/>
              <a:t>U </a:t>
            </a:r>
            <a:r>
              <a:rPr lang="en-US" altLang="zh-CN" b="1">
                <a:sym typeface="Symbol" panose="05050102010706020507" pitchFamily="18" charset="2"/>
              </a:rPr>
              <a:t></a:t>
            </a:r>
            <a:r>
              <a:rPr lang="en-US" altLang="zh-CN" b="1"/>
              <a:t>V</a:t>
            </a:r>
            <a:r>
              <a:rPr lang="en-US" altLang="zh-CN" b="1" baseline="30000"/>
              <a:t>H </a:t>
            </a:r>
            <a:r>
              <a:rPr lang="en-US" altLang="zh-CN" b="1">
                <a:sym typeface="Symbol" panose="05050102010706020507" pitchFamily="18" charset="2"/>
              </a:rPr>
              <a:t>)VX=U(X)= U</a:t>
            </a:r>
          </a:p>
        </p:txBody>
      </p:sp>
      <p:graphicFrame>
        <p:nvGraphicFramePr>
          <p:cNvPr id="36868" name="Object 4">
            <a:extLst>
              <a:ext uri="{FF2B5EF4-FFF2-40B4-BE49-F238E27FC236}">
                <a16:creationId xmlns:a16="http://schemas.microsoft.com/office/drawing/2014/main" id="{13884210-84AA-4D45-706D-95076E5F87DF}"/>
              </a:ext>
            </a:extLst>
          </p:cNvPr>
          <p:cNvGraphicFramePr>
            <a:graphicFrameLocks noChangeAspect="1"/>
          </p:cNvGraphicFramePr>
          <p:nvPr/>
        </p:nvGraphicFramePr>
        <p:xfrm>
          <a:off x="8172450" y="2924175"/>
          <a:ext cx="806450" cy="1905000"/>
        </p:xfrm>
        <a:graphic>
          <a:graphicData uri="http://schemas.openxmlformats.org/presentationml/2006/ole">
            <mc:AlternateContent xmlns:mc="http://schemas.openxmlformats.org/markup-compatibility/2006">
              <mc:Choice xmlns:v="urn:schemas-microsoft-com:vml" Requires="v">
                <p:oleObj name="Equation" r:id="rId2" imgW="469900" imgH="1143000" progId="Equation.DSMT4">
                  <p:embed/>
                </p:oleObj>
              </mc:Choice>
              <mc:Fallback>
                <p:oleObj name="Equation" r:id="rId2" imgW="469900" imgH="11430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2450" y="2924175"/>
                        <a:ext cx="80645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9" name="Rectangle 5">
            <a:extLst>
              <a:ext uri="{FF2B5EF4-FFF2-40B4-BE49-F238E27FC236}">
                <a16:creationId xmlns:a16="http://schemas.microsoft.com/office/drawing/2014/main" id="{C9CFA928-63EC-439D-8916-609199F1B1E4}"/>
              </a:ext>
            </a:extLst>
          </p:cNvPr>
          <p:cNvSpPr>
            <a:spLocks noChangeArrowheads="1"/>
          </p:cNvSpPr>
          <p:nvPr/>
        </p:nvSpPr>
        <p:spPr bwMode="auto">
          <a:xfrm>
            <a:off x="395288" y="4868863"/>
            <a:ext cx="8497887"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FontTx/>
              <a:buBlip>
                <a:blip r:embed="rId4"/>
              </a:buBlip>
              <a:defRPr/>
            </a:pPr>
            <a:r>
              <a:rPr lang="zh-CN" altLang="en-US" sz="3200" b="1">
                <a:effectLst>
                  <a:outerShdw blurRad="38100" dist="38100" dir="2700000" algn="tl">
                    <a:srgbClr val="C0C0C0"/>
                  </a:outerShdw>
                </a:effectLst>
                <a:sym typeface="Symbol" panose="05050102010706020507" pitchFamily="18" charset="2"/>
              </a:rPr>
              <a:t> </a:t>
            </a:r>
            <a:r>
              <a:rPr lang="zh-CN" altLang="en-US" sz="3200" b="1">
                <a:sym typeface="Symbol" panose="05050102010706020507" pitchFamily="18" charset="2"/>
              </a:rPr>
              <a:t>对实矩阵</a:t>
            </a:r>
            <a:r>
              <a:rPr lang="en-US" altLang="zh-CN" sz="3200" b="1">
                <a:sym typeface="Symbol" panose="05050102010706020507" pitchFamily="18" charset="2"/>
              </a:rPr>
              <a:t>A</a:t>
            </a:r>
            <a:r>
              <a:rPr lang="en-US" altLang="zh-CN" b="1" baseline="-25000"/>
              <a:t>m</a:t>
            </a:r>
            <a:r>
              <a:rPr lang="en-US" altLang="zh-CN" sz="2000" b="1" baseline="-25000"/>
              <a:t>×</a:t>
            </a:r>
            <a:r>
              <a:rPr lang="en-US" altLang="zh-CN" b="1" baseline="-25000"/>
              <a:t>n</a:t>
            </a:r>
            <a:r>
              <a:rPr lang="zh-CN" altLang="en-US" sz="3200" b="1">
                <a:sym typeface="Symbol" panose="05050102010706020507" pitchFamily="18" charset="2"/>
              </a:rPr>
              <a:t>，变换</a:t>
            </a:r>
            <a:r>
              <a:rPr lang="en-US" altLang="zh-CN" sz="3200" b="1"/>
              <a:t>T</a:t>
            </a:r>
            <a:r>
              <a:rPr lang="en-US" altLang="zh-CN" sz="3200" b="1" baseline="-25000"/>
              <a:t>A</a:t>
            </a:r>
            <a:r>
              <a:rPr lang="zh-CN" altLang="en-US" sz="3200" b="1">
                <a:sym typeface="Symbol" panose="05050102010706020507" pitchFamily="18" charset="2"/>
              </a:rPr>
              <a:t>在单位球上的象是</a:t>
            </a:r>
            <a:r>
              <a:rPr lang="en-US" altLang="zh-CN" sz="3200" b="1">
                <a:sym typeface="Symbol" panose="05050102010706020507" pitchFamily="18" charset="2"/>
              </a:rPr>
              <a:t>R</a:t>
            </a:r>
            <a:r>
              <a:rPr lang="en-US" altLang="zh-CN" sz="3200" b="1" i="1" baseline="30000">
                <a:sym typeface="Symbol" panose="05050102010706020507" pitchFamily="18" charset="2"/>
              </a:rPr>
              <a:t>n</a:t>
            </a:r>
            <a:r>
              <a:rPr lang="zh-CN" altLang="en-US" sz="3200" b="1">
                <a:sym typeface="Symbol" panose="05050102010706020507" pitchFamily="18" charset="2"/>
              </a:rPr>
              <a:t>中球面</a:t>
            </a:r>
            <a:r>
              <a:rPr lang="en-US" altLang="zh-CN" sz="3200" b="1">
                <a:sym typeface="Symbol" panose="05050102010706020507" pitchFamily="18" charset="2"/>
              </a:rPr>
              <a:t>(r=n)</a:t>
            </a:r>
            <a:r>
              <a:rPr lang="zh-CN" altLang="en-US" sz="3200" b="1">
                <a:sym typeface="Symbol" panose="05050102010706020507" pitchFamily="18" charset="2"/>
              </a:rPr>
              <a:t>或椭球体</a:t>
            </a:r>
            <a:r>
              <a:rPr lang="en-US" altLang="zh-CN" sz="3200" b="1">
                <a:sym typeface="Symbol" panose="05050102010706020507" pitchFamily="18" charset="2"/>
              </a:rPr>
              <a:t>(r&lt;n)</a:t>
            </a:r>
            <a:r>
              <a:rPr lang="zh-CN" altLang="en-US" sz="3200" b="1">
                <a:sym typeface="Symbol" panose="05050102010706020507" pitchFamily="18" charset="2"/>
              </a:rPr>
              <a:t>：</a:t>
            </a:r>
            <a:r>
              <a:rPr lang="zh-CN" altLang="en-US" sz="3200" b="1">
                <a:solidFill>
                  <a:srgbClr val="CC6600"/>
                </a:solidFill>
                <a:sym typeface="Symbol" panose="05050102010706020507" pitchFamily="18" charset="2"/>
              </a:rPr>
              <a:t>定理3</a:t>
            </a:r>
            <a:r>
              <a:rPr lang="zh-CN" altLang="en-US" sz="3200" i="1">
                <a:solidFill>
                  <a:srgbClr val="CC6600"/>
                </a:solidFill>
                <a:sym typeface="Symbol" panose="05050102010706020507" pitchFamily="18" charset="2"/>
              </a:rPr>
              <a:t></a:t>
            </a:r>
            <a:r>
              <a:rPr lang="zh-CN" altLang="en-US" sz="3200" b="1">
                <a:solidFill>
                  <a:srgbClr val="CC6600"/>
                </a:solidFill>
                <a:sym typeface="Symbol" panose="05050102010706020507" pitchFamily="18" charset="2"/>
              </a:rPr>
              <a:t>16</a:t>
            </a:r>
            <a:r>
              <a:rPr lang="zh-CN" altLang="en-US" sz="3200" b="1">
                <a:solidFill>
                  <a:srgbClr val="003300"/>
                </a:solidFill>
              </a:rPr>
              <a:t>（</a:t>
            </a:r>
            <a:r>
              <a:rPr lang="en-US" altLang="zh-CN" sz="3600">
                <a:solidFill>
                  <a:srgbClr val="003300"/>
                </a:solidFill>
              </a:rPr>
              <a:t>P</a:t>
            </a:r>
            <a:r>
              <a:rPr lang="en-US" altLang="zh-CN" sz="3600">
                <a:solidFill>
                  <a:srgbClr val="003300"/>
                </a:solidFill>
                <a:sym typeface="Symbol" panose="05050102010706020507" pitchFamily="18" charset="2"/>
              </a:rPr>
              <a:t></a:t>
            </a:r>
            <a:r>
              <a:rPr lang="en-US" altLang="zh-CN" sz="3600">
                <a:solidFill>
                  <a:srgbClr val="003300"/>
                </a:solidFill>
              </a:rPr>
              <a:t>88）</a:t>
            </a:r>
          </a:p>
          <a:p>
            <a:pPr eaLnBrk="1" hangingPunct="1">
              <a:lnSpc>
                <a:spcPct val="90000"/>
              </a:lnSpc>
              <a:spcBef>
                <a:spcPct val="20000"/>
              </a:spcBef>
              <a:buFontTx/>
              <a:buBlip>
                <a:blip r:embed="rId4"/>
              </a:buBlip>
              <a:defRPr/>
            </a:pPr>
            <a:r>
              <a:rPr lang="zh-CN" altLang="en-US" sz="3600">
                <a:solidFill>
                  <a:srgbClr val="003300"/>
                </a:solidFill>
              </a:rPr>
              <a:t>  </a:t>
            </a:r>
            <a:r>
              <a:rPr lang="zh-CN" altLang="en-US" sz="3200" b="1">
                <a:solidFill>
                  <a:srgbClr val="003300"/>
                </a:solidFill>
              </a:rPr>
              <a:t>例</a:t>
            </a:r>
            <a:r>
              <a:rPr lang="en-US" altLang="zh-CN" sz="3200" b="1">
                <a:solidFill>
                  <a:srgbClr val="003300"/>
                </a:solidFill>
              </a:rPr>
              <a:t>14</a:t>
            </a:r>
            <a:r>
              <a:rPr lang="zh-CN" altLang="en-US" sz="3200" b="1">
                <a:solidFill>
                  <a:srgbClr val="003300"/>
                </a:solidFill>
              </a:rPr>
              <a:t>（来自例</a:t>
            </a:r>
            <a:r>
              <a:rPr lang="en-US" altLang="zh-CN" sz="3200" b="1">
                <a:solidFill>
                  <a:srgbClr val="003300"/>
                </a:solidFill>
              </a:rPr>
              <a:t>13</a:t>
            </a:r>
            <a:r>
              <a:rPr lang="zh-CN" altLang="en-US" sz="3200" b="1">
                <a:solidFill>
                  <a:srgbClr val="003300"/>
                </a:solidFill>
              </a:rPr>
              <a:t>的奇异值分解）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6867">
                                            <p:txEl>
                                              <p:pRg st="2" end="2"/>
                                            </p:txEl>
                                          </p:spTgt>
                                        </p:tgtEl>
                                        <p:attrNameLst>
                                          <p:attrName>style.visibility</p:attrName>
                                        </p:attrNameLst>
                                      </p:cBhvr>
                                      <p:to>
                                        <p:strVal val="visible"/>
                                      </p:to>
                                    </p:set>
                                    <p:anim calcmode="lin" valueType="num">
                                      <p:cBhvr additive="base">
                                        <p:cTn id="12" dur="5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6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867">
                                            <p:txEl>
                                              <p:pRg st="3" end="3"/>
                                            </p:txEl>
                                          </p:spTgt>
                                        </p:tgtEl>
                                        <p:attrNameLst>
                                          <p:attrName>style.visibility</p:attrName>
                                        </p:attrNameLst>
                                      </p:cBhvr>
                                      <p:to>
                                        <p:strVal val="visible"/>
                                      </p:to>
                                    </p:set>
                                    <p:anim calcmode="lin" valueType="num">
                                      <p:cBhvr additive="base">
                                        <p:cTn id="18" dur="500" fill="hold"/>
                                        <p:tgtEl>
                                          <p:spTgt spid="36867">
                                            <p:txEl>
                                              <p:pRg st="3" end="3"/>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6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6867">
                                            <p:txEl>
                                              <p:pRg st="4" end="4"/>
                                            </p:txEl>
                                          </p:spTgt>
                                        </p:tgtEl>
                                        <p:attrNameLst>
                                          <p:attrName>style.visibility</p:attrName>
                                        </p:attrNameLst>
                                      </p:cBhvr>
                                      <p:to>
                                        <p:strVal val="visible"/>
                                      </p:to>
                                    </p:set>
                                    <p:anim calcmode="lin" valueType="num">
                                      <p:cBhvr additive="base">
                                        <p:cTn id="24" dur="500" fill="hold"/>
                                        <p:tgtEl>
                                          <p:spTgt spid="36867">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6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36868"/>
                                        </p:tgtEl>
                                        <p:attrNameLst>
                                          <p:attrName>style.visibility</p:attrName>
                                        </p:attrNameLst>
                                      </p:cBhvr>
                                      <p:to>
                                        <p:strVal val="visible"/>
                                      </p:to>
                                    </p:set>
                                    <p:anim calcmode="lin" valueType="num">
                                      <p:cBhvr additive="base">
                                        <p:cTn id="30" dur="500" fill="hold"/>
                                        <p:tgtEl>
                                          <p:spTgt spid="36868"/>
                                        </p:tgtEl>
                                        <p:attrNameLst>
                                          <p:attrName>ppt_x</p:attrName>
                                        </p:attrNameLst>
                                      </p:cBhvr>
                                      <p:tavLst>
                                        <p:tav tm="0">
                                          <p:val>
                                            <p:strVal val="0-#ppt_w/2"/>
                                          </p:val>
                                        </p:tav>
                                        <p:tav tm="100000">
                                          <p:val>
                                            <p:strVal val="#ppt_x"/>
                                          </p:val>
                                        </p:tav>
                                      </p:tavLst>
                                    </p:anim>
                                    <p:anim calcmode="lin" valueType="num">
                                      <p:cBhvr additive="base">
                                        <p:cTn id="31"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6869"/>
                                        </p:tgtEl>
                                        <p:attrNameLst>
                                          <p:attrName>style.visibility</p:attrName>
                                        </p:attrNameLst>
                                      </p:cBhvr>
                                      <p:to>
                                        <p:strVal val="visible"/>
                                      </p:to>
                                    </p:set>
                                    <p:anim calcmode="lin" valueType="num">
                                      <p:cBhvr additive="base">
                                        <p:cTn id="36" dur="500" fill="hold"/>
                                        <p:tgtEl>
                                          <p:spTgt spid="36869"/>
                                        </p:tgtEl>
                                        <p:attrNameLst>
                                          <p:attrName>ppt_x</p:attrName>
                                        </p:attrNameLst>
                                      </p:cBhvr>
                                      <p:tavLst>
                                        <p:tav tm="0">
                                          <p:val>
                                            <p:strVal val="0-#ppt_w/2"/>
                                          </p:val>
                                        </p:tav>
                                        <p:tav tm="100000">
                                          <p:val>
                                            <p:strVal val="#ppt_x"/>
                                          </p:val>
                                        </p:tav>
                                      </p:tavLst>
                                    </p:anim>
                                    <p:anim calcmode="lin" valueType="num">
                                      <p:cBhvr additive="base">
                                        <p:cTn id="37" dur="500" fill="hold"/>
                                        <p:tgtEl>
                                          <p:spTgt spid="368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autoUpdateAnimBg="0"/>
      <p:bldP spid="368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D722B3C-522C-455E-9847-02036C50B428}"/>
              </a:ext>
            </a:extLst>
          </p:cNvPr>
          <p:cNvSpPr>
            <a:spLocks noGrp="1" noChangeArrowheads="1"/>
          </p:cNvSpPr>
          <p:nvPr>
            <p:ph type="title"/>
          </p:nvPr>
        </p:nvSpPr>
        <p:spPr>
          <a:xfrm>
            <a:off x="539750" y="188913"/>
            <a:ext cx="8305800" cy="809625"/>
          </a:xfrm>
        </p:spPr>
        <p:txBody>
          <a:bodyPr/>
          <a:lstStyle/>
          <a:p>
            <a:pPr eaLnBrk="1" hangingPunct="1">
              <a:defRPr/>
            </a:pPr>
            <a:r>
              <a:rPr lang="zh-CN" altLang="en-US" sz="3600" b="1">
                <a:effectLst>
                  <a:outerShdw blurRad="38100" dist="38100" dir="2700000" algn="tl">
                    <a:srgbClr val="C0C0C0"/>
                  </a:outerShdw>
                </a:effectLst>
              </a:rPr>
              <a:t>四、矩阵的极分解（</a:t>
            </a:r>
            <a:r>
              <a:rPr lang="en-US" altLang="zh-CN" sz="2800" b="1">
                <a:effectLst>
                  <a:outerShdw blurRad="38100" dist="38100" dir="2700000" algn="tl">
                    <a:srgbClr val="C0C0C0"/>
                  </a:outerShdw>
                </a:effectLst>
              </a:rPr>
              <a:t>Polar Decomposition）</a:t>
            </a:r>
          </a:p>
        </p:txBody>
      </p:sp>
      <p:sp>
        <p:nvSpPr>
          <p:cNvPr id="27651" name="Rectangle 3">
            <a:extLst>
              <a:ext uri="{FF2B5EF4-FFF2-40B4-BE49-F238E27FC236}">
                <a16:creationId xmlns:a16="http://schemas.microsoft.com/office/drawing/2014/main" id="{EE17A860-CFBD-4D03-B5AB-F4FE8E295F35}"/>
              </a:ext>
            </a:extLst>
          </p:cNvPr>
          <p:cNvSpPr>
            <a:spLocks noGrp="1" noChangeArrowheads="1"/>
          </p:cNvSpPr>
          <p:nvPr>
            <p:ph type="body" idx="1"/>
          </p:nvPr>
        </p:nvSpPr>
        <p:spPr>
          <a:xfrm>
            <a:off x="76200" y="1219200"/>
            <a:ext cx="8888413" cy="4113213"/>
          </a:xfrm>
        </p:spPr>
        <p:txBody>
          <a:bodyPr/>
          <a:lstStyle/>
          <a:p>
            <a:pPr eaLnBrk="1" hangingPunct="1">
              <a:lnSpc>
                <a:spcPct val="90000"/>
              </a:lnSpc>
              <a:defRPr/>
            </a:pPr>
            <a:r>
              <a:rPr lang="zh-CN" altLang="en-US" b="1" dirty="0">
                <a:solidFill>
                  <a:srgbClr val="CC6600"/>
                </a:solidFill>
                <a:effectLst>
                  <a:outerShdw blurRad="38100" dist="38100" dir="2700000" algn="tl">
                    <a:srgbClr val="C0C0C0"/>
                  </a:outerShdw>
                </a:effectLst>
              </a:rPr>
              <a:t> </a:t>
            </a:r>
            <a:r>
              <a:rPr lang="zh-CN" altLang="en-US" b="1" dirty="0">
                <a:solidFill>
                  <a:srgbClr val="CC6600"/>
                </a:solidFill>
              </a:rPr>
              <a:t>方阵的极分解</a:t>
            </a:r>
          </a:p>
          <a:p>
            <a:pPr lvl="1" eaLnBrk="1" hangingPunct="1">
              <a:lnSpc>
                <a:spcPct val="90000"/>
              </a:lnSpc>
              <a:defRPr/>
            </a:pPr>
            <a:r>
              <a:rPr lang="zh-CN" altLang="en-US" b="1" dirty="0">
                <a:solidFill>
                  <a:srgbClr val="003300"/>
                </a:solidFill>
              </a:rPr>
              <a:t> 设矩阵</a:t>
            </a:r>
            <a:r>
              <a:rPr lang="en-US" altLang="zh-CN" b="1" dirty="0" err="1">
                <a:solidFill>
                  <a:srgbClr val="003300"/>
                </a:solidFill>
              </a:rPr>
              <a:t>A</a:t>
            </a:r>
            <a:r>
              <a:rPr lang="en-US" altLang="zh-CN" b="1" dirty="0" err="1">
                <a:solidFill>
                  <a:srgbClr val="003300"/>
                </a:solidFill>
                <a:sym typeface="Symbol" panose="05050102010706020507" pitchFamily="18" charset="2"/>
              </a:rPr>
              <a:t></a:t>
            </a:r>
            <a:r>
              <a:rPr lang="en-US" altLang="zh-CN" b="1" dirty="0" err="1">
                <a:solidFill>
                  <a:srgbClr val="003300"/>
                </a:solidFill>
              </a:rPr>
              <a:t>C</a:t>
            </a:r>
            <a:r>
              <a:rPr lang="en-US" altLang="zh-CN" b="1" baseline="30000" dirty="0" err="1">
                <a:solidFill>
                  <a:srgbClr val="003300"/>
                </a:solidFill>
              </a:rPr>
              <a:t>n</a:t>
            </a:r>
            <a:r>
              <a:rPr lang="en-US" altLang="zh-CN" b="1" baseline="30000" dirty="0" err="1">
                <a:solidFill>
                  <a:srgbClr val="003300"/>
                </a:solidFill>
                <a:cs typeface="Times New Roman" panose="02020603050405020304" pitchFamily="18" charset="0"/>
              </a:rPr>
              <a:t>×</a:t>
            </a:r>
            <a:r>
              <a:rPr lang="en-US" altLang="zh-CN" b="1" baseline="30000" dirty="0" err="1">
                <a:solidFill>
                  <a:srgbClr val="003300"/>
                </a:solidFill>
              </a:rPr>
              <a:t>n</a:t>
            </a:r>
            <a:r>
              <a:rPr lang="en-US" altLang="zh-CN" b="1" baseline="30000" dirty="0">
                <a:solidFill>
                  <a:srgbClr val="003300"/>
                </a:solidFill>
              </a:rPr>
              <a:t> </a:t>
            </a:r>
            <a:r>
              <a:rPr lang="zh-CN" altLang="en-US" b="1" dirty="0">
                <a:solidFill>
                  <a:srgbClr val="003300"/>
                </a:solidFill>
              </a:rPr>
              <a:t>，则矩阵</a:t>
            </a:r>
            <a:r>
              <a:rPr lang="en-US" altLang="zh-CN" b="1" dirty="0">
                <a:solidFill>
                  <a:srgbClr val="003300"/>
                </a:solidFill>
              </a:rPr>
              <a:t>A</a:t>
            </a:r>
            <a:r>
              <a:rPr lang="zh-CN" altLang="en-US" b="1" dirty="0">
                <a:solidFill>
                  <a:srgbClr val="003300"/>
                </a:solidFill>
              </a:rPr>
              <a:t>的奇异值分解:</a:t>
            </a:r>
          </a:p>
          <a:p>
            <a:pPr lvl="1" eaLnBrk="1" hangingPunct="1">
              <a:lnSpc>
                <a:spcPct val="90000"/>
              </a:lnSpc>
              <a:buFont typeface="Wingdings" panose="05000000000000000000" pitchFamily="2" charset="2"/>
              <a:buNone/>
              <a:defRPr/>
            </a:pPr>
            <a:r>
              <a:rPr lang="en-US" altLang="zh-CN" b="1" dirty="0">
                <a:solidFill>
                  <a:srgbClr val="003300"/>
                </a:solidFill>
              </a:rPr>
              <a:t>      A = U</a:t>
            </a:r>
            <a:r>
              <a:rPr lang="en-US" altLang="zh-CN" b="1" dirty="0">
                <a:solidFill>
                  <a:srgbClr val="003300"/>
                </a:solidFill>
                <a:sym typeface="Symbol" panose="05050102010706020507" pitchFamily="18" charset="2"/>
              </a:rPr>
              <a:t>V</a:t>
            </a:r>
            <a:r>
              <a:rPr lang="en-US" altLang="zh-CN" b="1" baseline="30000" dirty="0">
                <a:solidFill>
                  <a:srgbClr val="003300"/>
                </a:solidFill>
              </a:rPr>
              <a:t>H </a:t>
            </a:r>
            <a:r>
              <a:rPr lang="en-US" altLang="zh-CN" b="1" dirty="0">
                <a:solidFill>
                  <a:srgbClr val="003300"/>
                </a:solidFill>
                <a:sym typeface="Symbol" panose="05050102010706020507" pitchFamily="18" charset="2"/>
              </a:rPr>
              <a:t>= U(U</a:t>
            </a:r>
            <a:r>
              <a:rPr lang="en-US" altLang="zh-CN" b="1" baseline="30000" dirty="0">
                <a:solidFill>
                  <a:srgbClr val="003300"/>
                </a:solidFill>
              </a:rPr>
              <a:t>H</a:t>
            </a:r>
            <a:r>
              <a:rPr lang="en-US" altLang="zh-CN" b="1" dirty="0">
                <a:solidFill>
                  <a:srgbClr val="003300"/>
                </a:solidFill>
                <a:sym typeface="Symbol" panose="05050102010706020507" pitchFamily="18" charset="2"/>
              </a:rPr>
              <a:t>U)V</a:t>
            </a:r>
            <a:r>
              <a:rPr lang="en-US" altLang="zh-CN" b="1" baseline="30000" dirty="0">
                <a:solidFill>
                  <a:srgbClr val="003300"/>
                </a:solidFill>
              </a:rPr>
              <a:t>H  </a:t>
            </a:r>
            <a:r>
              <a:rPr lang="en-US" altLang="zh-CN" b="1" dirty="0">
                <a:solidFill>
                  <a:srgbClr val="003300"/>
                </a:solidFill>
                <a:sym typeface="Symbol" panose="05050102010706020507" pitchFamily="18" charset="2"/>
              </a:rPr>
              <a:t>= (UU</a:t>
            </a:r>
            <a:r>
              <a:rPr lang="en-US" altLang="zh-CN" b="1" baseline="30000" dirty="0">
                <a:solidFill>
                  <a:srgbClr val="003300"/>
                </a:solidFill>
              </a:rPr>
              <a:t>H</a:t>
            </a:r>
            <a:r>
              <a:rPr lang="en-US" altLang="zh-CN" b="1" dirty="0">
                <a:solidFill>
                  <a:srgbClr val="003300"/>
                </a:solidFill>
                <a:sym typeface="Symbol" panose="05050102010706020507" pitchFamily="18" charset="2"/>
              </a:rPr>
              <a:t>)UV</a:t>
            </a:r>
            <a:r>
              <a:rPr lang="en-US" altLang="zh-CN" b="1" baseline="30000" dirty="0">
                <a:solidFill>
                  <a:srgbClr val="003300"/>
                </a:solidFill>
              </a:rPr>
              <a:t>H </a:t>
            </a:r>
            <a:r>
              <a:rPr lang="en-US" altLang="zh-CN" b="1" dirty="0">
                <a:solidFill>
                  <a:srgbClr val="003300"/>
                </a:solidFill>
                <a:sym typeface="Symbol" panose="05050102010706020507" pitchFamily="18" charset="2"/>
              </a:rPr>
              <a:t>= PQ</a:t>
            </a:r>
          </a:p>
          <a:p>
            <a:pPr lvl="1" eaLnBrk="1" hangingPunct="1">
              <a:lnSpc>
                <a:spcPct val="90000"/>
              </a:lnSpc>
              <a:defRPr/>
            </a:pPr>
            <a:r>
              <a:rPr lang="en-US" altLang="zh-CN" b="1" dirty="0">
                <a:solidFill>
                  <a:srgbClr val="003300"/>
                </a:solidFill>
                <a:sym typeface="Symbol" panose="05050102010706020507" pitchFamily="18" charset="2"/>
              </a:rPr>
              <a:t> P</a:t>
            </a:r>
            <a:r>
              <a:rPr lang="zh-CN" altLang="en-US" b="1" dirty="0">
                <a:solidFill>
                  <a:srgbClr val="003300"/>
                </a:solidFill>
                <a:sym typeface="Symbol" panose="05050102010706020507" pitchFamily="18" charset="2"/>
              </a:rPr>
              <a:t>相似于</a:t>
            </a:r>
            <a:r>
              <a:rPr lang="en-US" altLang="zh-CN" b="1" dirty="0">
                <a:solidFill>
                  <a:srgbClr val="003300"/>
                </a:solidFill>
                <a:sym typeface="Symbol" panose="05050102010706020507" pitchFamily="18" charset="2"/>
              </a:rPr>
              <a:t></a:t>
            </a:r>
            <a:r>
              <a:rPr lang="zh-CN" altLang="en-US" b="1" dirty="0">
                <a:solidFill>
                  <a:srgbClr val="003300"/>
                </a:solidFill>
                <a:sym typeface="Symbol" panose="05050102010706020507" pitchFamily="18" charset="2"/>
              </a:rPr>
              <a:t>，是半正定的</a:t>
            </a:r>
            <a:r>
              <a:rPr lang="en-US" altLang="zh-CN" b="1" dirty="0">
                <a:solidFill>
                  <a:srgbClr val="003300"/>
                </a:solidFill>
                <a:sym typeface="Symbol" panose="05050102010706020507" pitchFamily="18" charset="2"/>
              </a:rPr>
              <a:t>Hermite </a:t>
            </a:r>
            <a:r>
              <a:rPr lang="zh-CN" altLang="en-US" b="1" dirty="0">
                <a:solidFill>
                  <a:srgbClr val="003300"/>
                </a:solidFill>
                <a:sym typeface="Symbol" panose="05050102010706020507" pitchFamily="18" charset="2"/>
              </a:rPr>
              <a:t>矩阵。</a:t>
            </a:r>
            <a:endParaRPr lang="en-US" altLang="zh-CN" b="1" dirty="0">
              <a:solidFill>
                <a:srgbClr val="003300"/>
              </a:solidFill>
              <a:sym typeface="Symbol" panose="05050102010706020507" pitchFamily="18" charset="2"/>
            </a:endParaRPr>
          </a:p>
          <a:p>
            <a:pPr lvl="1" eaLnBrk="1" hangingPunct="1">
              <a:lnSpc>
                <a:spcPct val="90000"/>
              </a:lnSpc>
              <a:defRPr/>
            </a:pPr>
            <a:r>
              <a:rPr lang="en-US" altLang="zh-CN" b="1" dirty="0">
                <a:solidFill>
                  <a:srgbClr val="003300"/>
                </a:solidFill>
                <a:sym typeface="Symbol" panose="05050102010706020507" pitchFamily="18" charset="2"/>
              </a:rPr>
              <a:t> Q</a:t>
            </a:r>
            <a:r>
              <a:rPr lang="zh-CN" altLang="en-US" b="1" dirty="0">
                <a:solidFill>
                  <a:srgbClr val="003300"/>
                </a:solidFill>
                <a:sym typeface="Symbol" panose="05050102010706020507" pitchFamily="18" charset="2"/>
              </a:rPr>
              <a:t>是酉矩阵</a:t>
            </a:r>
          </a:p>
          <a:p>
            <a:pPr eaLnBrk="1" hangingPunct="1">
              <a:lnSpc>
                <a:spcPct val="90000"/>
              </a:lnSpc>
              <a:defRPr/>
            </a:pPr>
            <a:r>
              <a:rPr lang="zh-CN" altLang="en-US" b="1" dirty="0">
                <a:solidFill>
                  <a:srgbClr val="CC6600"/>
                </a:solidFill>
                <a:sym typeface="Symbol" panose="05050102010706020507" pitchFamily="18" charset="2"/>
              </a:rPr>
              <a:t> 定理3</a:t>
            </a:r>
            <a:r>
              <a:rPr lang="zh-CN" altLang="en-US" i="1" dirty="0">
                <a:solidFill>
                  <a:srgbClr val="CC6600"/>
                </a:solidFill>
                <a:sym typeface="Symbol" panose="05050102010706020507" pitchFamily="18" charset="2"/>
              </a:rPr>
              <a:t></a:t>
            </a:r>
            <a:r>
              <a:rPr lang="zh-CN" altLang="en-US" b="1" dirty="0">
                <a:solidFill>
                  <a:srgbClr val="CC6600"/>
                </a:solidFill>
                <a:sym typeface="Symbol" panose="05050102010706020507" pitchFamily="18" charset="2"/>
              </a:rPr>
              <a:t>17</a:t>
            </a:r>
            <a:r>
              <a:rPr lang="zh-CN" altLang="en-US" b="1" dirty="0">
                <a:solidFill>
                  <a:srgbClr val="003300"/>
                </a:solidFill>
                <a:sym typeface="Symbol" panose="05050102010706020507" pitchFamily="18" charset="2"/>
              </a:rPr>
              <a:t> </a:t>
            </a:r>
            <a:r>
              <a:rPr lang="zh-CN" altLang="en-US" b="1" dirty="0">
                <a:solidFill>
                  <a:srgbClr val="003300"/>
                </a:solidFill>
              </a:rPr>
              <a:t>（</a:t>
            </a:r>
            <a:r>
              <a:rPr lang="en-US" altLang="zh-CN" sz="3600" dirty="0">
                <a:solidFill>
                  <a:srgbClr val="003300"/>
                </a:solidFill>
              </a:rPr>
              <a:t>P</a:t>
            </a:r>
            <a:r>
              <a:rPr lang="en-US" altLang="zh-CN" sz="3600" dirty="0">
                <a:solidFill>
                  <a:srgbClr val="003300"/>
                </a:solidFill>
                <a:sym typeface="Symbol" panose="05050102010706020507" pitchFamily="18" charset="2"/>
              </a:rPr>
              <a:t></a:t>
            </a:r>
            <a:r>
              <a:rPr lang="en-US" altLang="zh-CN" sz="3600" dirty="0">
                <a:solidFill>
                  <a:srgbClr val="003300"/>
                </a:solidFill>
              </a:rPr>
              <a:t>89） </a:t>
            </a:r>
            <a:r>
              <a:rPr lang="en-US" altLang="zh-CN" b="1" dirty="0">
                <a:solidFill>
                  <a:srgbClr val="003300"/>
                </a:solidFill>
              </a:rPr>
              <a:t>A = PQ</a:t>
            </a:r>
            <a:endParaRPr lang="zh-CN" altLang="en-US" b="1" dirty="0">
              <a:solidFill>
                <a:srgbClr val="003300"/>
              </a:solidFill>
              <a:sym typeface="Symbol" panose="05050102010706020507" pitchFamily="18" charset="2"/>
            </a:endParaRPr>
          </a:p>
          <a:p>
            <a:pPr eaLnBrk="1" hangingPunct="1">
              <a:lnSpc>
                <a:spcPct val="90000"/>
              </a:lnSpc>
              <a:defRPr/>
            </a:pPr>
            <a:r>
              <a:rPr lang="zh-CN" altLang="en-US" b="1" dirty="0">
                <a:solidFill>
                  <a:srgbClr val="CC6600"/>
                </a:solidFill>
                <a:sym typeface="Symbol" panose="05050102010706020507" pitchFamily="18" charset="2"/>
              </a:rPr>
              <a:t> 方阵极分解的意义和应用   </a:t>
            </a:r>
            <a:r>
              <a:rPr lang="en-US" altLang="zh-CN" b="1" dirty="0">
                <a:solidFill>
                  <a:srgbClr val="CC6600"/>
                </a:solidFill>
                <a:sym typeface="Symbol" panose="05050102010706020507" pitchFamily="18" charset="2"/>
              </a:rPr>
              <a:t>~ </a:t>
            </a:r>
            <a:r>
              <a:rPr lang="zh-CN" altLang="en-US" b="1" dirty="0">
                <a:solidFill>
                  <a:srgbClr val="CC6600"/>
                </a:solidFill>
                <a:sym typeface="Symbol" panose="05050102010706020507" pitchFamily="18" charset="2"/>
              </a:rPr>
              <a:t>复数表示</a:t>
            </a:r>
            <a:r>
              <a:rPr lang="en-US" altLang="zh-CN" b="1" dirty="0">
                <a:solidFill>
                  <a:srgbClr val="CC6600"/>
                </a:solidFill>
                <a:sym typeface="Symbol" panose="05050102010706020507" pitchFamily="18" charset="2"/>
              </a:rPr>
              <a:t>z = </a:t>
            </a:r>
            <a:r>
              <a:rPr lang="en-US" altLang="zh-CN" b="1" i="1" dirty="0">
                <a:solidFill>
                  <a:srgbClr val="CC6600"/>
                </a:solidFill>
                <a:sym typeface="Symbol" panose="05050102010706020507" pitchFamily="18" charset="2"/>
              </a:rPr>
              <a:t>r</a:t>
            </a:r>
            <a:r>
              <a:rPr lang="en-US" altLang="zh-CN" b="1" dirty="0">
                <a:solidFill>
                  <a:srgbClr val="CC6600"/>
                </a:solidFill>
                <a:sym typeface="Symbol" panose="05050102010706020507" pitchFamily="18" charset="2"/>
              </a:rPr>
              <a:t>e </a:t>
            </a:r>
            <a:r>
              <a:rPr lang="en-US" altLang="zh-CN" b="1" baseline="30000" dirty="0" err="1">
                <a:solidFill>
                  <a:srgbClr val="CC6600"/>
                </a:solidFill>
                <a:sym typeface="Symbol" panose="05050102010706020507" pitchFamily="18" charset="2"/>
              </a:rPr>
              <a:t>i</a:t>
            </a:r>
            <a:r>
              <a:rPr lang="el-GR" altLang="zh-CN" sz="2800" b="1" baseline="30000" dirty="0">
                <a:solidFill>
                  <a:srgbClr val="CC6600"/>
                </a:solidFill>
                <a:cs typeface="Times New Roman" panose="02020603050405020304" pitchFamily="18" charset="0"/>
                <a:sym typeface="Symbol" panose="05050102010706020507" pitchFamily="18" charset="2"/>
              </a:rPr>
              <a:t>θ</a:t>
            </a:r>
          </a:p>
          <a:p>
            <a:pPr lvl="1" eaLnBrk="1" hangingPunct="1">
              <a:lnSpc>
                <a:spcPct val="90000"/>
              </a:lnSpc>
              <a:defRPr/>
            </a:pPr>
            <a:r>
              <a:rPr lang="zh-CN" altLang="en-US" b="1" dirty="0">
                <a:solidFill>
                  <a:srgbClr val="003300"/>
                </a:solidFill>
                <a:sym typeface="Symbol" panose="05050102010706020507" pitchFamily="18" charset="2"/>
              </a:rPr>
              <a:t> 描述变换</a:t>
            </a:r>
            <a:r>
              <a:rPr lang="en-US" altLang="zh-CN" b="1" dirty="0">
                <a:solidFill>
                  <a:srgbClr val="003300"/>
                </a:solidFill>
                <a:sym typeface="Symbol" panose="05050102010706020507" pitchFamily="18" charset="2"/>
              </a:rPr>
              <a:t>Y=AX</a:t>
            </a:r>
            <a:r>
              <a:rPr lang="zh-CN" altLang="en-US" b="1" dirty="0">
                <a:solidFill>
                  <a:srgbClr val="003300"/>
                </a:solidFill>
                <a:sym typeface="Symbol" panose="05050102010706020507" pitchFamily="18" charset="2"/>
              </a:rPr>
              <a:t>的旋转</a:t>
            </a:r>
            <a:r>
              <a:rPr lang="en-US" altLang="zh-CN" b="1" dirty="0">
                <a:solidFill>
                  <a:srgbClr val="003300"/>
                </a:solidFill>
                <a:sym typeface="Symbol" panose="05050102010706020507" pitchFamily="18" charset="2"/>
              </a:rPr>
              <a:t>(Q)</a:t>
            </a:r>
            <a:r>
              <a:rPr lang="zh-CN" altLang="en-US" b="1" dirty="0">
                <a:solidFill>
                  <a:srgbClr val="003300"/>
                </a:solidFill>
                <a:sym typeface="Symbol" panose="05050102010706020507" pitchFamily="18" charset="2"/>
              </a:rPr>
              <a:t>和拉伸</a:t>
            </a:r>
            <a:r>
              <a:rPr lang="en-US" altLang="zh-CN" b="1" dirty="0">
                <a:solidFill>
                  <a:srgbClr val="003300"/>
                </a:solidFill>
                <a:sym typeface="Symbol" panose="05050102010706020507" pitchFamily="18" charset="2"/>
              </a:rPr>
              <a: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651">
                                            <p:txEl>
                                              <p:pRg st="4" end="4"/>
                                            </p:txEl>
                                          </p:spTgt>
                                        </p:tgtEl>
                                        <p:attrNameLst>
                                          <p:attrName>style.visibility</p:attrName>
                                        </p:attrNameLst>
                                      </p:cBhvr>
                                      <p:to>
                                        <p:strVal val="visible"/>
                                      </p:to>
                                    </p:set>
                                    <p:anim calcmode="lin" valueType="num">
                                      <p:cBhvr additive="base">
                                        <p:cTn id="31" dur="500" fill="hold"/>
                                        <p:tgtEl>
                                          <p:spTgt spid="276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6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651">
                                            <p:txEl>
                                              <p:pRg st="5" end="5"/>
                                            </p:txEl>
                                          </p:spTgt>
                                        </p:tgtEl>
                                        <p:attrNameLst>
                                          <p:attrName>style.visibility</p:attrName>
                                        </p:attrNameLst>
                                      </p:cBhvr>
                                      <p:to>
                                        <p:strVal val="visible"/>
                                      </p:to>
                                    </p:set>
                                    <p:anim calcmode="lin" valueType="num">
                                      <p:cBhvr additive="base">
                                        <p:cTn id="37" dur="500" fill="hold"/>
                                        <p:tgtEl>
                                          <p:spTgt spid="276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6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651">
                                            <p:txEl>
                                              <p:pRg st="6" end="6"/>
                                            </p:txEl>
                                          </p:spTgt>
                                        </p:tgtEl>
                                        <p:attrNameLst>
                                          <p:attrName>style.visibility</p:attrName>
                                        </p:attrNameLst>
                                      </p:cBhvr>
                                      <p:to>
                                        <p:strVal val="visible"/>
                                      </p:to>
                                    </p:set>
                                    <p:anim calcmode="lin" valueType="num">
                                      <p:cBhvr additive="base">
                                        <p:cTn id="43" dur="500" fill="hold"/>
                                        <p:tgtEl>
                                          <p:spTgt spid="276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6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651">
                                            <p:txEl>
                                              <p:pRg st="7" end="7"/>
                                            </p:txEl>
                                          </p:spTgt>
                                        </p:tgtEl>
                                        <p:attrNameLst>
                                          <p:attrName>style.visibility</p:attrName>
                                        </p:attrNameLst>
                                      </p:cBhvr>
                                      <p:to>
                                        <p:strVal val="visible"/>
                                      </p:to>
                                    </p:set>
                                    <p:anim calcmode="lin" valueType="num">
                                      <p:cBhvr additive="base">
                                        <p:cTn id="49" dur="500" fill="hold"/>
                                        <p:tgtEl>
                                          <p:spTgt spid="2765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765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07BA7420-6AA8-AE70-7F76-4E596F3EAF94}"/>
              </a:ext>
            </a:extLst>
          </p:cNvPr>
          <p:cNvSpPr>
            <a:spLocks noGrp="1" noChangeArrowheads="1"/>
          </p:cNvSpPr>
          <p:nvPr>
            <p:ph type="body" idx="1"/>
          </p:nvPr>
        </p:nvSpPr>
        <p:spPr>
          <a:xfrm>
            <a:off x="533400" y="914400"/>
            <a:ext cx="7845425" cy="1981200"/>
          </a:xfrm>
        </p:spPr>
        <p:txBody>
          <a:bodyPr/>
          <a:lstStyle/>
          <a:p>
            <a:pPr eaLnBrk="1" hangingPunct="1"/>
            <a:r>
              <a:rPr lang="zh-CN" altLang="en-US" sz="2800" b="1">
                <a:solidFill>
                  <a:srgbClr val="CC6600"/>
                </a:solidFill>
              </a:rPr>
              <a:t>例题1 </a:t>
            </a:r>
            <a:r>
              <a:rPr lang="zh-CN" altLang="en-US" sz="2800" b="1">
                <a:solidFill>
                  <a:srgbClr val="003300"/>
                </a:solidFill>
              </a:rPr>
              <a:t>（ </a:t>
            </a:r>
            <a:r>
              <a:rPr lang="en-US" altLang="zh-CN">
                <a:solidFill>
                  <a:srgbClr val="003300"/>
                </a:solidFill>
              </a:rPr>
              <a:t>P</a:t>
            </a:r>
            <a:r>
              <a:rPr lang="en-US" altLang="zh-CN">
                <a:solidFill>
                  <a:srgbClr val="003300"/>
                </a:solidFill>
                <a:sym typeface="Symbol" panose="05050102010706020507" pitchFamily="18" charset="2"/>
              </a:rPr>
              <a:t></a:t>
            </a:r>
            <a:r>
              <a:rPr lang="en-US" altLang="zh-CN">
                <a:solidFill>
                  <a:srgbClr val="003300"/>
                </a:solidFill>
              </a:rPr>
              <a:t>90）</a:t>
            </a:r>
            <a:r>
              <a:rPr lang="zh-CN" altLang="en-US" sz="2800" b="1">
                <a:solidFill>
                  <a:srgbClr val="003300"/>
                </a:solidFill>
              </a:rPr>
              <a:t> 求矩阵</a:t>
            </a:r>
            <a:r>
              <a:rPr lang="en-US" altLang="zh-CN" sz="2800" b="1">
                <a:solidFill>
                  <a:srgbClr val="003300"/>
                </a:solidFill>
              </a:rPr>
              <a:t>A=                  </a:t>
            </a:r>
            <a:r>
              <a:rPr lang="zh-CN" altLang="en-US" sz="2800" b="1">
                <a:solidFill>
                  <a:srgbClr val="003300"/>
                </a:solidFill>
              </a:rPr>
              <a:t>的极分解，</a:t>
            </a:r>
          </a:p>
          <a:p>
            <a:pPr eaLnBrk="1" hangingPunct="1">
              <a:buFontTx/>
              <a:buNone/>
            </a:pPr>
            <a:r>
              <a:rPr lang="zh-CN" altLang="en-US" sz="2800" b="1">
                <a:solidFill>
                  <a:srgbClr val="003300"/>
                </a:solidFill>
              </a:rPr>
              <a:t> 依此讨论变换</a:t>
            </a:r>
            <a:r>
              <a:rPr lang="en-US" altLang="zh-CN" sz="2800" b="1">
                <a:solidFill>
                  <a:srgbClr val="003300"/>
                </a:solidFill>
              </a:rPr>
              <a:t>Y=AX</a:t>
            </a:r>
            <a:r>
              <a:rPr lang="zh-CN" altLang="en-US" sz="2800" b="1">
                <a:solidFill>
                  <a:srgbClr val="003300"/>
                </a:solidFill>
              </a:rPr>
              <a:t>的几何特性。</a:t>
            </a:r>
          </a:p>
        </p:txBody>
      </p:sp>
      <p:graphicFrame>
        <p:nvGraphicFramePr>
          <p:cNvPr id="28676" name="Object 4">
            <a:extLst>
              <a:ext uri="{FF2B5EF4-FFF2-40B4-BE49-F238E27FC236}">
                <a16:creationId xmlns:a16="http://schemas.microsoft.com/office/drawing/2014/main" id="{984F829A-8D5A-B95D-23F7-DE1DAB8D4C5F}"/>
              </a:ext>
            </a:extLst>
          </p:cNvPr>
          <p:cNvGraphicFramePr>
            <a:graphicFrameLocks noChangeAspect="1"/>
          </p:cNvGraphicFramePr>
          <p:nvPr/>
        </p:nvGraphicFramePr>
        <p:xfrm>
          <a:off x="5197475" y="533400"/>
          <a:ext cx="1508125" cy="1416050"/>
        </p:xfrm>
        <a:graphic>
          <a:graphicData uri="http://schemas.openxmlformats.org/presentationml/2006/ole">
            <mc:AlternateContent xmlns:mc="http://schemas.openxmlformats.org/markup-compatibility/2006">
              <mc:Choice xmlns:v="urn:schemas-microsoft-com:vml" Requires="v">
                <p:oleObj name="Equation" r:id="rId2" imgW="676167" imgH="495368" progId="Equation.DSMT4">
                  <p:embed/>
                </p:oleObj>
              </mc:Choice>
              <mc:Fallback>
                <p:oleObj name="Equation" r:id="rId2" imgW="676167" imgH="495368"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475" y="533400"/>
                        <a:ext cx="1508125" cy="1416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5">
            <a:extLst>
              <a:ext uri="{FF2B5EF4-FFF2-40B4-BE49-F238E27FC236}">
                <a16:creationId xmlns:a16="http://schemas.microsoft.com/office/drawing/2014/main" id="{8DB0F12D-DC41-1BB9-9B50-073B1BCBFF01}"/>
              </a:ext>
            </a:extLst>
          </p:cNvPr>
          <p:cNvGraphicFramePr>
            <a:graphicFrameLocks noChangeAspect="1"/>
          </p:cNvGraphicFramePr>
          <p:nvPr/>
        </p:nvGraphicFramePr>
        <p:xfrm>
          <a:off x="1479550" y="3011488"/>
          <a:ext cx="3092450" cy="2362200"/>
        </p:xfrm>
        <a:graphic>
          <a:graphicData uri="http://schemas.openxmlformats.org/presentationml/2006/ole">
            <mc:AlternateContent xmlns:mc="http://schemas.openxmlformats.org/markup-compatibility/2006">
              <mc:Choice xmlns:v="urn:schemas-microsoft-com:vml" Requires="v">
                <p:oleObj name="Equation" r:id="rId4" imgW="1285971" imgH="828777" progId="Equation.DSMT4">
                  <p:embed/>
                </p:oleObj>
              </mc:Choice>
              <mc:Fallback>
                <p:oleObj name="Equation" r:id="rId4" imgW="1285971" imgH="828777"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550" y="3011488"/>
                        <a:ext cx="309245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6">
            <a:extLst>
              <a:ext uri="{FF2B5EF4-FFF2-40B4-BE49-F238E27FC236}">
                <a16:creationId xmlns:a16="http://schemas.microsoft.com/office/drawing/2014/main" id="{F325A282-ADDE-9A4A-58C7-3FC7F579F695}"/>
              </a:ext>
            </a:extLst>
          </p:cNvPr>
          <p:cNvGraphicFramePr>
            <a:graphicFrameLocks noChangeAspect="1"/>
          </p:cNvGraphicFramePr>
          <p:nvPr/>
        </p:nvGraphicFramePr>
        <p:xfrm>
          <a:off x="4716463" y="3038475"/>
          <a:ext cx="1984375" cy="2335213"/>
        </p:xfrm>
        <a:graphic>
          <a:graphicData uri="http://schemas.openxmlformats.org/presentationml/2006/ole">
            <mc:AlternateContent xmlns:mc="http://schemas.openxmlformats.org/markup-compatibility/2006">
              <mc:Choice xmlns:v="urn:schemas-microsoft-com:vml" Requires="v">
                <p:oleObj name="Equation" r:id="rId6" imgW="666686" imgH="828777" progId="Equation.DSMT4">
                  <p:embed/>
                </p:oleObj>
              </mc:Choice>
              <mc:Fallback>
                <p:oleObj name="Equation" r:id="rId6" imgW="666686" imgH="828777"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3038475"/>
                        <a:ext cx="1984375" cy="233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Text Box 7">
            <a:extLst>
              <a:ext uri="{FF2B5EF4-FFF2-40B4-BE49-F238E27FC236}">
                <a16:creationId xmlns:a16="http://schemas.microsoft.com/office/drawing/2014/main" id="{291B031A-BA67-C3BE-EBE3-C839C38F538A}"/>
              </a:ext>
            </a:extLst>
          </p:cNvPr>
          <p:cNvSpPr txBox="1">
            <a:spLocks noChangeArrowheads="1"/>
          </p:cNvSpPr>
          <p:nvPr/>
        </p:nvSpPr>
        <p:spPr bwMode="auto">
          <a:xfrm>
            <a:off x="701675" y="305435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8"/>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9"/>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CC6600"/>
                </a:solidFill>
              </a:rPr>
              <a:t>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8676"/>
                                        </p:tgtEl>
                                        <p:attrNameLst>
                                          <p:attrName>style.visibility</p:attrName>
                                        </p:attrNameLst>
                                      </p:cBhvr>
                                      <p:to>
                                        <p:strVal val="visible"/>
                                      </p:to>
                                    </p:set>
                                    <p:anim calcmode="lin" valueType="num">
                                      <p:cBhvr additive="base">
                                        <p:cTn id="12" dur="500" fill="hold"/>
                                        <p:tgtEl>
                                          <p:spTgt spid="28676"/>
                                        </p:tgtEl>
                                        <p:attrNameLst>
                                          <p:attrName>ppt_x</p:attrName>
                                        </p:attrNameLst>
                                      </p:cBhvr>
                                      <p:tavLst>
                                        <p:tav tm="0">
                                          <p:val>
                                            <p:strVal val="0-#ppt_w/2"/>
                                          </p:val>
                                        </p:tav>
                                        <p:tav tm="100000">
                                          <p:val>
                                            <p:strVal val="#ppt_x"/>
                                          </p:val>
                                        </p:tav>
                                      </p:tavLst>
                                    </p:anim>
                                    <p:anim calcmode="lin" valueType="num">
                                      <p:cBhvr additive="base">
                                        <p:cTn id="13"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675">
                                            <p:txEl>
                                              <p:pRg st="1" end="1"/>
                                            </p:txEl>
                                          </p:spTgt>
                                        </p:tgtEl>
                                        <p:attrNameLst>
                                          <p:attrName>style.visibility</p:attrName>
                                        </p:attrNameLst>
                                      </p:cBhvr>
                                      <p:to>
                                        <p:strVal val="visible"/>
                                      </p:to>
                                    </p:set>
                                    <p:anim calcmode="lin" valueType="num">
                                      <p:cBhvr additive="base">
                                        <p:cTn id="18" dur="50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8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8679"/>
                                        </p:tgtEl>
                                        <p:attrNameLst>
                                          <p:attrName>style.visibility</p:attrName>
                                        </p:attrNameLst>
                                      </p:cBhvr>
                                      <p:to>
                                        <p:strVal val="visible"/>
                                      </p:to>
                                    </p:set>
                                    <p:anim calcmode="lin" valueType="num">
                                      <p:cBhvr additive="base">
                                        <p:cTn id="24" dur="500" fill="hold"/>
                                        <p:tgtEl>
                                          <p:spTgt spid="28679"/>
                                        </p:tgtEl>
                                        <p:attrNameLst>
                                          <p:attrName>ppt_x</p:attrName>
                                        </p:attrNameLst>
                                      </p:cBhvr>
                                      <p:tavLst>
                                        <p:tav tm="0">
                                          <p:val>
                                            <p:strVal val="0-#ppt_w/2"/>
                                          </p:val>
                                        </p:tav>
                                        <p:tav tm="100000">
                                          <p:val>
                                            <p:strVal val="#ppt_x"/>
                                          </p:val>
                                        </p:tav>
                                      </p:tavLst>
                                    </p:anim>
                                    <p:anim calcmode="lin" valueType="num">
                                      <p:cBhvr additive="base">
                                        <p:cTn id="25"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28677"/>
                                        </p:tgtEl>
                                        <p:attrNameLst>
                                          <p:attrName>style.visibility</p:attrName>
                                        </p:attrNameLst>
                                      </p:cBhvr>
                                      <p:to>
                                        <p:strVal val="visible"/>
                                      </p:to>
                                    </p:set>
                                    <p:anim calcmode="lin" valueType="num">
                                      <p:cBhvr additive="base">
                                        <p:cTn id="30" dur="500" fill="hold"/>
                                        <p:tgtEl>
                                          <p:spTgt spid="28677"/>
                                        </p:tgtEl>
                                        <p:attrNameLst>
                                          <p:attrName>ppt_x</p:attrName>
                                        </p:attrNameLst>
                                      </p:cBhvr>
                                      <p:tavLst>
                                        <p:tav tm="0">
                                          <p:val>
                                            <p:strVal val="0-#ppt_w/2"/>
                                          </p:val>
                                        </p:tav>
                                        <p:tav tm="100000">
                                          <p:val>
                                            <p:strVal val="#ppt_x"/>
                                          </p:val>
                                        </p:tav>
                                      </p:tavLst>
                                    </p:anim>
                                    <p:anim calcmode="lin" valueType="num">
                                      <p:cBhvr additive="base">
                                        <p:cTn id="31"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28678"/>
                                        </p:tgtEl>
                                        <p:attrNameLst>
                                          <p:attrName>style.visibility</p:attrName>
                                        </p:attrNameLst>
                                      </p:cBhvr>
                                      <p:to>
                                        <p:strVal val="visible"/>
                                      </p:to>
                                    </p:set>
                                    <p:anim calcmode="lin" valueType="num">
                                      <p:cBhvr additive="base">
                                        <p:cTn id="36" dur="500" fill="hold"/>
                                        <p:tgtEl>
                                          <p:spTgt spid="28678"/>
                                        </p:tgtEl>
                                        <p:attrNameLst>
                                          <p:attrName>ppt_x</p:attrName>
                                        </p:attrNameLst>
                                      </p:cBhvr>
                                      <p:tavLst>
                                        <p:tav tm="0">
                                          <p:val>
                                            <p:strVal val="0-#ppt_w/2"/>
                                          </p:val>
                                        </p:tav>
                                        <p:tav tm="100000">
                                          <p:val>
                                            <p:strVal val="#ppt_x"/>
                                          </p:val>
                                        </p:tav>
                                      </p:tavLst>
                                    </p:anim>
                                    <p:anim calcmode="lin" valueType="num">
                                      <p:cBhvr additive="base">
                                        <p:cTn id="37"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autoUpdateAnimBg="0"/>
      <p:bldP spid="2867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3CFE328-C960-4971-BFF8-7D1740B1BCBC}"/>
              </a:ext>
            </a:extLst>
          </p:cNvPr>
          <p:cNvSpPr>
            <a:spLocks noGrp="1" noChangeArrowheads="1"/>
          </p:cNvSpPr>
          <p:nvPr>
            <p:ph type="title"/>
          </p:nvPr>
        </p:nvSpPr>
        <p:spPr>
          <a:xfrm>
            <a:off x="990600" y="0"/>
            <a:ext cx="7772400" cy="914400"/>
          </a:xfrm>
        </p:spPr>
        <p:txBody>
          <a:bodyPr/>
          <a:lstStyle/>
          <a:p>
            <a:pPr eaLnBrk="1" hangingPunct="1">
              <a:defRPr/>
            </a:pPr>
            <a:r>
              <a:rPr lang="zh-CN" altLang="en-US" sz="4000" b="1">
                <a:effectLst>
                  <a:outerShdw blurRad="38100" dist="38100" dir="2700000" algn="tl">
                    <a:srgbClr val="C0C0C0"/>
                  </a:outerShdw>
                </a:effectLst>
                <a:cs typeface="Times New Roman" pitchFamily="18" charset="0"/>
              </a:rPr>
              <a:t>§3</a:t>
            </a:r>
            <a:r>
              <a:rPr lang="zh-CN" altLang="en-US" sz="4000" b="1">
                <a:effectLst>
                  <a:outerShdw blurRad="38100" dist="38100" dir="2700000" algn="tl">
                    <a:srgbClr val="C0C0C0"/>
                  </a:outerShdw>
                </a:effectLst>
                <a:sym typeface="Symbol" pitchFamily="18" charset="2"/>
              </a:rPr>
              <a:t></a:t>
            </a:r>
            <a:r>
              <a:rPr lang="zh-CN" altLang="en-US" sz="4000" b="1">
                <a:effectLst>
                  <a:outerShdw blurRad="38100" dist="38100" dir="2700000" algn="tl">
                    <a:srgbClr val="C0C0C0"/>
                  </a:outerShdw>
                </a:effectLst>
              </a:rPr>
              <a:t>3   矩阵的奇异值分解</a:t>
            </a:r>
          </a:p>
        </p:txBody>
      </p:sp>
      <p:sp>
        <p:nvSpPr>
          <p:cNvPr id="21507" name="Rectangle 3">
            <a:extLst>
              <a:ext uri="{FF2B5EF4-FFF2-40B4-BE49-F238E27FC236}">
                <a16:creationId xmlns:a16="http://schemas.microsoft.com/office/drawing/2014/main" id="{29C8B2D9-DFF4-4419-803C-19743F69165F}"/>
              </a:ext>
            </a:extLst>
          </p:cNvPr>
          <p:cNvSpPr>
            <a:spLocks noGrp="1" noChangeArrowheads="1"/>
          </p:cNvSpPr>
          <p:nvPr>
            <p:ph type="body" idx="1"/>
          </p:nvPr>
        </p:nvSpPr>
        <p:spPr>
          <a:xfrm>
            <a:off x="304800" y="1052513"/>
            <a:ext cx="8839200" cy="4113212"/>
          </a:xfrm>
        </p:spPr>
        <p:txBody>
          <a:bodyPr/>
          <a:lstStyle/>
          <a:p>
            <a:pPr eaLnBrk="1" hangingPunct="1">
              <a:defRPr/>
            </a:pPr>
            <a:r>
              <a:rPr lang="zh-CN" altLang="en-US" b="1" dirty="0">
                <a:solidFill>
                  <a:srgbClr val="CC6600"/>
                </a:solidFill>
              </a:rPr>
              <a:t>概述</a:t>
            </a:r>
            <a:r>
              <a:rPr lang="zh-CN" altLang="en-US" dirty="0"/>
              <a:t>：</a:t>
            </a:r>
          </a:p>
          <a:p>
            <a:pPr lvl="1" eaLnBrk="1" hangingPunct="1">
              <a:defRPr/>
            </a:pPr>
            <a:r>
              <a:rPr lang="zh-CN" altLang="en-US" b="1" dirty="0">
                <a:solidFill>
                  <a:srgbClr val="003300"/>
                </a:solidFill>
              </a:rPr>
              <a:t> 矩阵的奇异值分解是</a:t>
            </a:r>
            <a:r>
              <a:rPr lang="zh-CN" altLang="en-US" b="1" dirty="0">
                <a:solidFill>
                  <a:srgbClr val="0000FF"/>
                </a:solidFill>
              </a:rPr>
              <a:t>酉等价型</a:t>
            </a:r>
            <a:r>
              <a:rPr lang="zh-CN" altLang="en-US" b="1" dirty="0">
                <a:solidFill>
                  <a:srgbClr val="003300"/>
                </a:solidFill>
              </a:rPr>
              <a:t>的分解: </a:t>
            </a:r>
            <a:r>
              <a:rPr lang="en-US" altLang="zh-CN" b="1" dirty="0" err="1">
                <a:solidFill>
                  <a:srgbClr val="003300"/>
                </a:solidFill>
              </a:rPr>
              <a:t>A</a:t>
            </a:r>
            <a:r>
              <a:rPr lang="en-US" altLang="zh-CN" b="1" dirty="0" err="1">
                <a:solidFill>
                  <a:srgbClr val="003300"/>
                </a:solidFill>
                <a:sym typeface="Symbol" panose="05050102010706020507" pitchFamily="18" charset="2"/>
              </a:rPr>
              <a:t>C</a:t>
            </a:r>
            <a:r>
              <a:rPr lang="en-US" altLang="zh-CN" b="1" baseline="30000" dirty="0" err="1">
                <a:solidFill>
                  <a:srgbClr val="003300"/>
                </a:solidFill>
                <a:sym typeface="Symbol" panose="05050102010706020507" pitchFamily="18" charset="2"/>
              </a:rPr>
              <a:t>m</a:t>
            </a:r>
            <a:r>
              <a:rPr lang="en-US" altLang="zh-CN" b="1" baseline="30000" dirty="0" err="1">
                <a:solidFill>
                  <a:srgbClr val="003300"/>
                </a:solidFill>
                <a:cs typeface="Times New Roman" panose="02020603050405020304" pitchFamily="18" charset="0"/>
                <a:sym typeface="Symbol" panose="05050102010706020507" pitchFamily="18" charset="2"/>
              </a:rPr>
              <a:t>×</a:t>
            </a:r>
            <a:r>
              <a:rPr lang="en-US" altLang="zh-CN" b="1" baseline="30000" dirty="0" err="1">
                <a:solidFill>
                  <a:srgbClr val="003300"/>
                </a:solidFill>
                <a:sym typeface="Symbol" panose="05050102010706020507" pitchFamily="18" charset="2"/>
              </a:rPr>
              <a:t>n</a:t>
            </a:r>
            <a:r>
              <a:rPr lang="en-US" altLang="zh-CN" b="1" dirty="0">
                <a:solidFill>
                  <a:srgbClr val="003300"/>
                </a:solidFill>
                <a:sym typeface="Symbol" panose="05050102010706020507" pitchFamily="18" charset="2"/>
              </a:rPr>
              <a:t>，       </a:t>
            </a:r>
            <a:r>
              <a:rPr lang="zh-CN" altLang="en-US" b="1" dirty="0">
                <a:solidFill>
                  <a:srgbClr val="003300"/>
                </a:solidFill>
                <a:sym typeface="Symbol" panose="05050102010706020507" pitchFamily="18" charset="2"/>
              </a:rPr>
              <a:t>存在酉矩阵</a:t>
            </a:r>
            <a:r>
              <a:rPr lang="en-US" altLang="zh-CN" b="1" dirty="0" err="1">
                <a:solidFill>
                  <a:srgbClr val="003300"/>
                </a:solidFill>
              </a:rPr>
              <a:t>U</a:t>
            </a:r>
            <a:r>
              <a:rPr lang="en-US" altLang="zh-CN" b="1" dirty="0" err="1">
                <a:solidFill>
                  <a:srgbClr val="003300"/>
                </a:solidFill>
                <a:sym typeface="Symbol" panose="05050102010706020507" pitchFamily="18" charset="2"/>
              </a:rPr>
              <a:t>C</a:t>
            </a:r>
            <a:r>
              <a:rPr lang="en-US" altLang="zh-CN" b="1" baseline="30000" dirty="0" err="1">
                <a:solidFill>
                  <a:srgbClr val="003300"/>
                </a:solidFill>
                <a:sym typeface="Symbol" panose="05050102010706020507" pitchFamily="18" charset="2"/>
              </a:rPr>
              <a:t>m</a:t>
            </a:r>
            <a:r>
              <a:rPr lang="en-US" altLang="zh-CN" b="1" baseline="30000" dirty="0" err="1">
                <a:solidFill>
                  <a:srgbClr val="003300"/>
                </a:solidFill>
                <a:cs typeface="Times New Roman" panose="02020603050405020304" pitchFamily="18" charset="0"/>
                <a:sym typeface="Symbol" panose="05050102010706020507" pitchFamily="18" charset="2"/>
              </a:rPr>
              <a:t>×</a:t>
            </a:r>
            <a:r>
              <a:rPr lang="en-US" altLang="zh-CN" b="1" baseline="30000" dirty="0" err="1">
                <a:solidFill>
                  <a:srgbClr val="003300"/>
                </a:solidFill>
                <a:sym typeface="Symbol" panose="05050102010706020507" pitchFamily="18" charset="2"/>
              </a:rPr>
              <a:t>m</a:t>
            </a:r>
            <a:r>
              <a:rPr lang="en-US" altLang="zh-CN" b="1" dirty="0">
                <a:solidFill>
                  <a:srgbClr val="003300"/>
                </a:solidFill>
              </a:rPr>
              <a:t>, </a:t>
            </a:r>
            <a:r>
              <a:rPr lang="en-US" altLang="zh-CN" b="1" dirty="0" err="1">
                <a:solidFill>
                  <a:srgbClr val="003300"/>
                </a:solidFill>
              </a:rPr>
              <a:t>V</a:t>
            </a:r>
            <a:r>
              <a:rPr lang="en-US" altLang="zh-CN" b="1" dirty="0" err="1">
                <a:solidFill>
                  <a:srgbClr val="003300"/>
                </a:solidFill>
                <a:sym typeface="Symbol" panose="05050102010706020507" pitchFamily="18" charset="2"/>
              </a:rPr>
              <a:t>C</a:t>
            </a:r>
            <a:r>
              <a:rPr lang="en-US" altLang="zh-CN" b="1" baseline="30000" dirty="0" err="1">
                <a:solidFill>
                  <a:srgbClr val="003300"/>
                </a:solidFill>
                <a:sym typeface="Symbol" panose="05050102010706020507" pitchFamily="18" charset="2"/>
              </a:rPr>
              <a:t>n</a:t>
            </a:r>
            <a:r>
              <a:rPr lang="en-US" altLang="zh-CN" b="1" baseline="30000" dirty="0" err="1">
                <a:solidFill>
                  <a:srgbClr val="003300"/>
                </a:solidFill>
                <a:cs typeface="Times New Roman" panose="02020603050405020304" pitchFamily="18" charset="0"/>
                <a:sym typeface="Symbol" panose="05050102010706020507" pitchFamily="18" charset="2"/>
              </a:rPr>
              <a:t>×</a:t>
            </a:r>
            <a:r>
              <a:rPr lang="en-US" altLang="zh-CN" b="1" baseline="30000" dirty="0" err="1">
                <a:solidFill>
                  <a:srgbClr val="003300"/>
                </a:solidFill>
                <a:sym typeface="Symbol" panose="05050102010706020507" pitchFamily="18" charset="2"/>
              </a:rPr>
              <a:t>n</a:t>
            </a:r>
            <a:r>
              <a:rPr lang="en-US" altLang="zh-CN" b="1" baseline="30000" dirty="0">
                <a:solidFill>
                  <a:srgbClr val="003300"/>
                </a:solidFill>
                <a:sym typeface="Symbol" panose="05050102010706020507" pitchFamily="18" charset="2"/>
              </a:rPr>
              <a:t>   ,</a:t>
            </a:r>
            <a:r>
              <a:rPr lang="zh-CN" altLang="en-US" b="1" dirty="0">
                <a:solidFill>
                  <a:srgbClr val="003300"/>
                </a:solidFill>
                <a:sym typeface="Symbol" panose="05050102010706020507" pitchFamily="18" charset="2"/>
              </a:rPr>
              <a:t>使得 </a:t>
            </a:r>
            <a:r>
              <a:rPr lang="en-US" altLang="zh-CN" b="1" dirty="0">
                <a:solidFill>
                  <a:srgbClr val="003300"/>
                </a:solidFill>
              </a:rPr>
              <a:t>A = U</a:t>
            </a:r>
            <a:r>
              <a:rPr lang="en-US" altLang="zh-CN" b="1" dirty="0">
                <a:solidFill>
                  <a:srgbClr val="003300"/>
                </a:solidFill>
                <a:sym typeface="Symbol" panose="05050102010706020507" pitchFamily="18" charset="2"/>
              </a:rPr>
              <a:t></a:t>
            </a:r>
            <a:r>
              <a:rPr lang="en-US" altLang="zh-CN" b="1" dirty="0">
                <a:solidFill>
                  <a:srgbClr val="003300"/>
                </a:solidFill>
              </a:rPr>
              <a:t>V</a:t>
            </a:r>
            <a:r>
              <a:rPr lang="en-US" altLang="zh-CN" b="1" baseline="30000" dirty="0">
                <a:solidFill>
                  <a:srgbClr val="003300"/>
                </a:solidFill>
              </a:rPr>
              <a:t>H</a:t>
            </a:r>
            <a:r>
              <a:rPr lang="en-US" altLang="zh-CN" b="1" dirty="0">
                <a:solidFill>
                  <a:srgbClr val="003300"/>
                </a:solidFill>
              </a:rPr>
              <a:t>。</a:t>
            </a:r>
          </a:p>
          <a:p>
            <a:pPr lvl="1" eaLnBrk="1" hangingPunct="1">
              <a:defRPr/>
            </a:pPr>
            <a:endParaRPr lang="zh-CN" altLang="en-US" b="1" dirty="0">
              <a:solidFill>
                <a:srgbClr val="003300"/>
              </a:solidFill>
              <a:effectLst>
                <a:outerShdw blurRad="38100" dist="38100" dir="2700000" algn="tl">
                  <a:srgbClr val="C0C0C0"/>
                </a:outerShdw>
              </a:effectLst>
            </a:endParaRPr>
          </a:p>
          <a:p>
            <a:pPr lvl="1" eaLnBrk="1" hangingPunct="1">
              <a:defRPr/>
            </a:pPr>
            <a:r>
              <a:rPr lang="zh-CN" altLang="en-US" b="1" dirty="0">
                <a:solidFill>
                  <a:srgbClr val="003300"/>
                </a:solidFill>
                <a:effectLst>
                  <a:outerShdw blurRad="38100" dist="38100" dir="2700000" algn="tl">
                    <a:srgbClr val="C0C0C0"/>
                  </a:outerShdw>
                </a:effectLst>
              </a:rPr>
              <a:t> </a:t>
            </a:r>
            <a:r>
              <a:rPr lang="zh-CN" altLang="en-US" b="1" dirty="0">
                <a:solidFill>
                  <a:srgbClr val="003300"/>
                </a:solidFill>
              </a:rPr>
              <a:t>矩阵</a:t>
            </a:r>
            <a:r>
              <a:rPr lang="en-US" altLang="zh-CN" b="1" dirty="0">
                <a:solidFill>
                  <a:srgbClr val="003300"/>
                </a:solidFill>
              </a:rPr>
              <a:t>A</a:t>
            </a:r>
            <a:r>
              <a:rPr lang="zh-CN" altLang="en-US" b="1" dirty="0">
                <a:solidFill>
                  <a:srgbClr val="003300"/>
                </a:solidFill>
              </a:rPr>
              <a:t>等价于</a:t>
            </a:r>
            <a:r>
              <a:rPr lang="en-US" altLang="zh-CN" b="1" dirty="0">
                <a:solidFill>
                  <a:srgbClr val="003300"/>
                </a:solidFill>
                <a:sym typeface="Symbol" panose="05050102010706020507" pitchFamily="18" charset="2"/>
              </a:rPr>
              <a:t> =</a:t>
            </a:r>
            <a:r>
              <a:rPr lang="en-US" altLang="zh-CN" b="1" dirty="0">
                <a:solidFill>
                  <a:srgbClr val="003300"/>
                </a:solidFill>
                <a:effectLst>
                  <a:outerShdw blurRad="38100" dist="38100" dir="2700000" algn="tl">
                    <a:srgbClr val="C0C0C0"/>
                  </a:outerShdw>
                </a:effectLst>
                <a:sym typeface="Symbol" panose="05050102010706020507" pitchFamily="18" charset="2"/>
              </a:rPr>
              <a:t>  </a:t>
            </a:r>
          </a:p>
        </p:txBody>
      </p:sp>
      <p:graphicFrame>
        <p:nvGraphicFramePr>
          <p:cNvPr id="21508" name="Object 4">
            <a:extLst>
              <a:ext uri="{FF2B5EF4-FFF2-40B4-BE49-F238E27FC236}">
                <a16:creationId xmlns:a16="http://schemas.microsoft.com/office/drawing/2014/main" id="{02F726B8-B1D9-D153-7F59-511FABF377C2}"/>
              </a:ext>
            </a:extLst>
          </p:cNvPr>
          <p:cNvGraphicFramePr>
            <a:graphicFrameLocks noChangeAspect="1"/>
          </p:cNvGraphicFramePr>
          <p:nvPr>
            <p:extLst>
              <p:ext uri="{D42A27DB-BD31-4B8C-83A1-F6EECF244321}">
                <p14:modId xmlns:p14="http://schemas.microsoft.com/office/powerpoint/2010/main" val="4201374867"/>
              </p:ext>
            </p:extLst>
          </p:nvPr>
        </p:nvGraphicFramePr>
        <p:xfrm>
          <a:off x="3851920" y="2430600"/>
          <a:ext cx="4621906" cy="2079700"/>
        </p:xfrm>
        <a:graphic>
          <a:graphicData uri="http://schemas.openxmlformats.org/presentationml/2006/ole">
            <mc:AlternateContent xmlns:mc="http://schemas.openxmlformats.org/markup-compatibility/2006">
              <mc:Choice xmlns:v="urn:schemas-microsoft-com:vml" Requires="v">
                <p:oleObj name="Equation" r:id="rId2" imgW="2336760" imgH="939600" progId="Equation.DSMT4">
                  <p:embed/>
                </p:oleObj>
              </mc:Choice>
              <mc:Fallback>
                <p:oleObj name="Equation" r:id="rId2" imgW="2336760" imgH="939600" progId="Equation.DSMT4">
                  <p:embed/>
                  <p:pic>
                    <p:nvPicPr>
                      <p:cNvPr id="0" name="Object 4"/>
                      <p:cNvPicPr>
                        <a:picLocks noChangeAspect="1" noChangeArrowheads="1"/>
                      </p:cNvPicPr>
                      <p:nvPr/>
                    </p:nvPicPr>
                    <p:blipFill>
                      <a:blip r:embed="rId3"/>
                      <a:srcRect/>
                      <a:stretch>
                        <a:fillRect/>
                      </a:stretch>
                    </p:blipFill>
                    <p:spPr bwMode="auto">
                      <a:xfrm>
                        <a:off x="3851920" y="2430600"/>
                        <a:ext cx="4621906" cy="2079700"/>
                      </a:xfrm>
                      <a:prstGeom prst="rect">
                        <a:avLst/>
                      </a:prstGeom>
                      <a:noFill/>
                      <a:ln>
                        <a:noFill/>
                      </a:ln>
                      <a:effectLst/>
                    </p:spPr>
                  </p:pic>
                </p:oleObj>
              </mc:Fallback>
            </mc:AlternateContent>
          </a:graphicData>
        </a:graphic>
      </p:graphicFrame>
      <p:sp>
        <p:nvSpPr>
          <p:cNvPr id="21510" name="Rectangle 6">
            <a:extLst>
              <a:ext uri="{FF2B5EF4-FFF2-40B4-BE49-F238E27FC236}">
                <a16:creationId xmlns:a16="http://schemas.microsoft.com/office/drawing/2014/main" id="{CED535F2-C1AE-4568-9FAB-5A65DB92648C}"/>
              </a:ext>
            </a:extLst>
          </p:cNvPr>
          <p:cNvSpPr>
            <a:spLocks noChangeArrowheads="1"/>
          </p:cNvSpPr>
          <p:nvPr/>
        </p:nvSpPr>
        <p:spPr bwMode="auto">
          <a:xfrm>
            <a:off x="395288" y="4437063"/>
            <a:ext cx="8291512" cy="2057400"/>
          </a:xfrm>
          <a:prstGeom prst="rect">
            <a:avLst/>
          </a:prstGeom>
          <a:noFill/>
          <a:ln w="9525">
            <a:noFill/>
            <a:miter lim="800000"/>
            <a:headEnd/>
            <a:tailEnd/>
          </a:ln>
          <a:effec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chemeClr val="accent2"/>
              </a:buClr>
              <a:buFont typeface="Wingdings" panose="05000000000000000000" pitchFamily="2" charset="2"/>
              <a:buChar char="w"/>
              <a:defRPr/>
            </a:pPr>
            <a:r>
              <a:rPr lang="zh-CN" altLang="en-US" sz="2800" b="1">
                <a:solidFill>
                  <a:srgbClr val="003300"/>
                </a:solidFill>
                <a:effectLst>
                  <a:outerShdw blurRad="38100" dist="38100" dir="2700000" algn="tl">
                    <a:srgbClr val="C0C0C0"/>
                  </a:outerShdw>
                </a:effectLst>
                <a:sym typeface="Symbol" panose="05050102010706020507" pitchFamily="18" charset="2"/>
              </a:rPr>
              <a:t> </a:t>
            </a:r>
            <a:r>
              <a:rPr lang="zh-CN" altLang="en-US" sz="2800" b="1">
                <a:solidFill>
                  <a:srgbClr val="003300"/>
                </a:solidFill>
                <a:sym typeface="Symbol" panose="05050102010706020507" pitchFamily="18" charset="2"/>
              </a:rPr>
              <a:t>奇异值分解基本适用于</a:t>
            </a:r>
            <a:r>
              <a:rPr lang="zh-CN" altLang="en-US" sz="2800" b="1" u="sng">
                <a:solidFill>
                  <a:srgbClr val="003300"/>
                </a:solidFill>
                <a:sym typeface="Symbol" panose="05050102010706020507" pitchFamily="18" charset="2"/>
              </a:rPr>
              <a:t>内积空间</a:t>
            </a:r>
            <a:r>
              <a:rPr lang="zh-CN" altLang="en-US" sz="2800" b="1">
                <a:solidFill>
                  <a:srgbClr val="003300"/>
                </a:solidFill>
                <a:sym typeface="Symbol" panose="05050102010706020507" pitchFamily="18" charset="2"/>
              </a:rPr>
              <a:t>中与矩阵秩相 </a:t>
            </a:r>
          </a:p>
          <a:p>
            <a:pPr lvl="1" eaLnBrk="1" hangingPunct="1">
              <a:spcBef>
                <a:spcPct val="20000"/>
              </a:spcBef>
              <a:buClr>
                <a:schemeClr val="accent2"/>
              </a:buClr>
              <a:buFont typeface="Wingdings" panose="05000000000000000000" pitchFamily="2" charset="2"/>
              <a:buNone/>
              <a:defRPr/>
            </a:pPr>
            <a:r>
              <a:rPr lang="zh-CN" altLang="en-US" sz="2800" b="1">
                <a:solidFill>
                  <a:srgbClr val="003300"/>
                </a:solidFill>
                <a:sym typeface="Symbol" panose="05050102010706020507" pitchFamily="18" charset="2"/>
              </a:rPr>
              <a:t>     关的问题 </a:t>
            </a:r>
          </a:p>
          <a:p>
            <a:pPr lvl="1" eaLnBrk="1" hangingPunct="1">
              <a:spcBef>
                <a:spcPct val="20000"/>
              </a:spcBef>
              <a:buClr>
                <a:schemeClr val="accent2"/>
              </a:buClr>
              <a:buFont typeface="Wingdings" panose="05000000000000000000" pitchFamily="2" charset="2"/>
              <a:buChar char="w"/>
              <a:defRPr/>
            </a:pPr>
            <a:r>
              <a:rPr lang="en-US" altLang="zh-CN" sz="2800" b="1">
                <a:solidFill>
                  <a:srgbClr val="003300"/>
                </a:solidFill>
              </a:rPr>
              <a:t> A</a:t>
            </a:r>
            <a:r>
              <a:rPr lang="zh-CN" altLang="en-US" sz="2800" b="1">
                <a:solidFill>
                  <a:srgbClr val="003300"/>
                </a:solidFill>
              </a:rPr>
              <a:t>的奇异值分解依赖于正规矩阵</a:t>
            </a:r>
            <a:r>
              <a:rPr lang="en-US" altLang="zh-CN" sz="2800" b="1">
                <a:solidFill>
                  <a:srgbClr val="003300"/>
                </a:solidFill>
              </a:rPr>
              <a:t>A</a:t>
            </a:r>
            <a:r>
              <a:rPr lang="en-US" altLang="zh-CN" sz="2800" b="1" baseline="30000">
                <a:solidFill>
                  <a:srgbClr val="003300"/>
                </a:solidFill>
              </a:rPr>
              <a:t>H</a:t>
            </a:r>
            <a:r>
              <a:rPr lang="en-US" altLang="zh-CN" sz="2800" b="1">
                <a:solidFill>
                  <a:srgbClr val="003300"/>
                </a:solidFill>
              </a:rPr>
              <a:t>A</a:t>
            </a:r>
            <a:r>
              <a:rPr lang="en-US" altLang="zh-CN" sz="2800" b="1" baseline="30000">
                <a:solidFill>
                  <a:srgbClr val="003300"/>
                </a:solidFill>
              </a:rPr>
              <a:t> </a:t>
            </a:r>
            <a:r>
              <a:rPr lang="zh-CN" altLang="en-US" sz="2800" b="1">
                <a:solidFill>
                  <a:srgbClr val="003300"/>
                </a:solidFill>
              </a:rPr>
              <a:t>的酉相似</a:t>
            </a:r>
          </a:p>
          <a:p>
            <a:pPr lvl="1" eaLnBrk="1" hangingPunct="1">
              <a:spcBef>
                <a:spcPct val="20000"/>
              </a:spcBef>
              <a:buClr>
                <a:schemeClr val="accent2"/>
              </a:buClr>
              <a:buFont typeface="Wingdings" panose="05000000000000000000" pitchFamily="2" charset="2"/>
              <a:buNone/>
              <a:defRPr/>
            </a:pPr>
            <a:r>
              <a:rPr lang="zh-CN" altLang="en-US" sz="2800" b="1">
                <a:solidFill>
                  <a:srgbClr val="003300"/>
                </a:solidFill>
              </a:rPr>
              <a:t>     分解。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anim calcmode="lin" valueType="num">
                                      <p:cBhvr additive="base">
                                        <p:cTn id="19" dur="500" fill="hold"/>
                                        <p:tgtEl>
                                          <p:spTgt spid="2150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1508"/>
                                        </p:tgtEl>
                                        <p:attrNameLst>
                                          <p:attrName>style.visibility</p:attrName>
                                        </p:attrNameLst>
                                      </p:cBhvr>
                                      <p:to>
                                        <p:strVal val="visible"/>
                                      </p:to>
                                    </p:set>
                                    <p:anim calcmode="lin" valueType="num">
                                      <p:cBhvr additive="base">
                                        <p:cTn id="25" dur="500" fill="hold"/>
                                        <p:tgtEl>
                                          <p:spTgt spid="21508"/>
                                        </p:tgtEl>
                                        <p:attrNameLst>
                                          <p:attrName>ppt_x</p:attrName>
                                        </p:attrNameLst>
                                      </p:cBhvr>
                                      <p:tavLst>
                                        <p:tav tm="0">
                                          <p:val>
                                            <p:strVal val="0-#ppt_w/2"/>
                                          </p:val>
                                        </p:tav>
                                        <p:tav tm="100000">
                                          <p:val>
                                            <p:strVal val="#ppt_x"/>
                                          </p:val>
                                        </p:tav>
                                      </p:tavLst>
                                    </p:anim>
                                    <p:anim calcmode="lin" valueType="num">
                                      <p:cBhvr additive="base">
                                        <p:cTn id="26"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510">
                                            <p:txEl>
                                              <p:pRg st="0" end="0"/>
                                            </p:txEl>
                                          </p:spTgt>
                                        </p:tgtEl>
                                        <p:attrNameLst>
                                          <p:attrName>style.visibility</p:attrName>
                                        </p:attrNameLst>
                                      </p:cBhvr>
                                      <p:to>
                                        <p:strVal val="visible"/>
                                      </p:to>
                                    </p:set>
                                    <p:anim calcmode="lin" valueType="num">
                                      <p:cBhvr additive="base">
                                        <p:cTn id="31" dur="500" fill="hold"/>
                                        <p:tgtEl>
                                          <p:spTgt spid="2151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510">
                                            <p:txEl>
                                              <p:pRg st="0" end="0"/>
                                            </p:txEl>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8" fill="hold" grpId="0" nodeType="afterEffect">
                                  <p:stCondLst>
                                    <p:cond delay="0"/>
                                  </p:stCondLst>
                                  <p:childTnLst>
                                    <p:set>
                                      <p:cBhvr>
                                        <p:cTn id="35" dur="1" fill="hold">
                                          <p:stCondLst>
                                            <p:cond delay="0"/>
                                          </p:stCondLst>
                                        </p:cTn>
                                        <p:tgtEl>
                                          <p:spTgt spid="21510">
                                            <p:txEl>
                                              <p:pRg st="1" end="1"/>
                                            </p:txEl>
                                          </p:spTgt>
                                        </p:tgtEl>
                                        <p:attrNameLst>
                                          <p:attrName>style.visibility</p:attrName>
                                        </p:attrNameLst>
                                      </p:cBhvr>
                                      <p:to>
                                        <p:strVal val="visible"/>
                                      </p:to>
                                    </p:set>
                                    <p:anim calcmode="lin" valueType="num">
                                      <p:cBhvr additive="base">
                                        <p:cTn id="36" dur="500" fill="hold"/>
                                        <p:tgtEl>
                                          <p:spTgt spid="21510">
                                            <p:txEl>
                                              <p:pRg st="1" end="1"/>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15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1510">
                                            <p:txEl>
                                              <p:pRg st="2" end="2"/>
                                            </p:txEl>
                                          </p:spTgt>
                                        </p:tgtEl>
                                        <p:attrNameLst>
                                          <p:attrName>style.visibility</p:attrName>
                                        </p:attrNameLst>
                                      </p:cBhvr>
                                      <p:to>
                                        <p:strVal val="visible"/>
                                      </p:to>
                                    </p:set>
                                    <p:anim calcmode="lin" valueType="num">
                                      <p:cBhvr additive="base">
                                        <p:cTn id="42" dur="500" fill="hold"/>
                                        <p:tgtEl>
                                          <p:spTgt spid="21510">
                                            <p:txEl>
                                              <p:pRg st="2" end="2"/>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1510">
                                            <p:txEl>
                                              <p:pRg st="2" end="2"/>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 presetClass="entr" presetSubtype="8" fill="hold" grpId="0" nodeType="afterEffect">
                                  <p:stCondLst>
                                    <p:cond delay="0"/>
                                  </p:stCondLst>
                                  <p:childTnLst>
                                    <p:set>
                                      <p:cBhvr>
                                        <p:cTn id="46" dur="1" fill="hold">
                                          <p:stCondLst>
                                            <p:cond delay="0"/>
                                          </p:stCondLst>
                                        </p:cTn>
                                        <p:tgtEl>
                                          <p:spTgt spid="21510">
                                            <p:txEl>
                                              <p:pRg st="3" end="3"/>
                                            </p:txEl>
                                          </p:spTgt>
                                        </p:tgtEl>
                                        <p:attrNameLst>
                                          <p:attrName>style.visibility</p:attrName>
                                        </p:attrNameLst>
                                      </p:cBhvr>
                                      <p:to>
                                        <p:strVal val="visible"/>
                                      </p:to>
                                    </p:set>
                                    <p:anim calcmode="lin" valueType="num">
                                      <p:cBhvr additive="base">
                                        <p:cTn id="47" dur="500" fill="hold"/>
                                        <p:tgtEl>
                                          <p:spTgt spid="21510">
                                            <p:txEl>
                                              <p:pRg st="3" end="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151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2" autoUpdateAnimBg="0"/>
      <p:bldP spid="21510" grpId="0" uiExpand="1"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0CA1DDB-0412-4EAC-8E16-9657A91A152A}"/>
              </a:ext>
            </a:extLst>
          </p:cNvPr>
          <p:cNvSpPr>
            <a:spLocks noGrp="1" noChangeArrowheads="1"/>
          </p:cNvSpPr>
          <p:nvPr>
            <p:ph type="title"/>
          </p:nvPr>
        </p:nvSpPr>
        <p:spPr>
          <a:xfrm>
            <a:off x="762000" y="0"/>
            <a:ext cx="7772400" cy="685800"/>
          </a:xfrm>
        </p:spPr>
        <p:txBody>
          <a:bodyPr/>
          <a:lstStyle/>
          <a:p>
            <a:pPr eaLnBrk="1" hangingPunct="1">
              <a:defRPr/>
            </a:pPr>
            <a:r>
              <a:rPr lang="zh-CN" altLang="en-US" sz="3200" b="1">
                <a:solidFill>
                  <a:srgbClr val="CC6600"/>
                </a:solidFill>
                <a:effectLst>
                  <a:outerShdw blurRad="38100" dist="38100" dir="2700000" algn="tl">
                    <a:srgbClr val="C0C0C0"/>
                  </a:outerShdw>
                </a:effectLst>
              </a:rPr>
              <a:t>一、矩阵</a:t>
            </a:r>
            <a:r>
              <a:rPr lang="en-US" altLang="zh-CN" sz="3200" b="1">
                <a:solidFill>
                  <a:srgbClr val="CC6600"/>
                </a:solidFill>
                <a:effectLst>
                  <a:outerShdw blurRad="38100" dist="38100" dir="2700000" algn="tl">
                    <a:srgbClr val="C0C0C0"/>
                  </a:outerShdw>
                </a:effectLst>
              </a:rPr>
              <a:t>A</a:t>
            </a:r>
            <a:r>
              <a:rPr lang="zh-CN" altLang="en-US" sz="3200" b="1">
                <a:solidFill>
                  <a:srgbClr val="CC6600"/>
                </a:solidFill>
                <a:effectLst>
                  <a:outerShdw blurRad="38100" dist="38100" dir="2700000" algn="tl">
                    <a:srgbClr val="C0C0C0"/>
                  </a:outerShdw>
                </a:effectLst>
              </a:rPr>
              <a:t>的奇异值及其性质</a:t>
            </a:r>
          </a:p>
        </p:txBody>
      </p:sp>
      <p:sp>
        <p:nvSpPr>
          <p:cNvPr id="22531" name="Rectangle 3">
            <a:extLst>
              <a:ext uri="{FF2B5EF4-FFF2-40B4-BE49-F238E27FC236}">
                <a16:creationId xmlns:a16="http://schemas.microsoft.com/office/drawing/2014/main" id="{FBAF4DC8-97C5-48B7-A3D3-50CDA52BE7AE}"/>
              </a:ext>
            </a:extLst>
          </p:cNvPr>
          <p:cNvSpPr>
            <a:spLocks noGrp="1" noChangeArrowheads="1"/>
          </p:cNvSpPr>
          <p:nvPr>
            <p:ph type="body" idx="1"/>
          </p:nvPr>
        </p:nvSpPr>
        <p:spPr>
          <a:xfrm>
            <a:off x="107950" y="652463"/>
            <a:ext cx="9036050" cy="3568700"/>
          </a:xfrm>
        </p:spPr>
        <p:txBody>
          <a:bodyPr/>
          <a:lstStyle/>
          <a:p>
            <a:pPr marL="609600" indent="-609600" eaLnBrk="1" hangingPunct="1">
              <a:lnSpc>
                <a:spcPct val="90000"/>
              </a:lnSpc>
              <a:buFontTx/>
              <a:buNone/>
            </a:pPr>
            <a:r>
              <a:rPr lang="en-US" altLang="zh-CN" sz="2800" b="1" dirty="0">
                <a:solidFill>
                  <a:srgbClr val="003300"/>
                </a:solidFill>
              </a:rPr>
              <a:t>1、</a:t>
            </a:r>
            <a:r>
              <a:rPr lang="zh-CN" altLang="en-US" sz="2800" b="1" dirty="0">
                <a:solidFill>
                  <a:srgbClr val="003300"/>
                </a:solidFill>
              </a:rPr>
              <a:t>矩阵</a:t>
            </a:r>
            <a:r>
              <a:rPr lang="en-US" altLang="zh-CN" sz="2800" b="1" dirty="0">
                <a:solidFill>
                  <a:srgbClr val="003300"/>
                </a:solidFill>
              </a:rPr>
              <a:t>A</a:t>
            </a:r>
            <a:r>
              <a:rPr lang="en-US" altLang="zh-CN" sz="2800" b="1" baseline="30000" dirty="0">
                <a:solidFill>
                  <a:srgbClr val="003300"/>
                </a:solidFill>
              </a:rPr>
              <a:t>H</a:t>
            </a:r>
            <a:r>
              <a:rPr lang="en-US" altLang="zh-CN" sz="2800" b="1" dirty="0">
                <a:solidFill>
                  <a:srgbClr val="003300"/>
                </a:solidFill>
              </a:rPr>
              <a:t>A</a:t>
            </a:r>
            <a:r>
              <a:rPr lang="zh-CN" altLang="en-US" sz="2800" b="1" dirty="0">
                <a:solidFill>
                  <a:srgbClr val="003300"/>
                </a:solidFill>
              </a:rPr>
              <a:t>和</a:t>
            </a:r>
            <a:r>
              <a:rPr lang="en-US" altLang="zh-CN" sz="2800" b="1" dirty="0">
                <a:solidFill>
                  <a:srgbClr val="003300"/>
                </a:solidFill>
              </a:rPr>
              <a:t>AA</a:t>
            </a:r>
            <a:r>
              <a:rPr lang="en-US" altLang="zh-CN" sz="2800" b="1" baseline="30000" dirty="0">
                <a:solidFill>
                  <a:srgbClr val="003300"/>
                </a:solidFill>
              </a:rPr>
              <a:t>H</a:t>
            </a:r>
            <a:r>
              <a:rPr lang="zh-CN" altLang="en-US" sz="2800" b="1" dirty="0">
                <a:solidFill>
                  <a:srgbClr val="003300"/>
                </a:solidFill>
              </a:rPr>
              <a:t>的性质：</a:t>
            </a:r>
            <a:r>
              <a:rPr lang="en-US" altLang="zh-CN" b="1" dirty="0" err="1">
                <a:solidFill>
                  <a:srgbClr val="003300"/>
                </a:solidFill>
              </a:rPr>
              <a:t>A</a:t>
            </a:r>
            <a:r>
              <a:rPr lang="en-US" altLang="zh-CN" b="1" dirty="0" err="1">
                <a:solidFill>
                  <a:srgbClr val="003300"/>
                </a:solidFill>
                <a:sym typeface="Symbol" panose="05050102010706020507" pitchFamily="18" charset="2"/>
              </a:rPr>
              <a:t></a:t>
            </a:r>
            <a:r>
              <a:rPr lang="en-US" altLang="zh-CN" b="1" dirty="0" err="1">
                <a:solidFill>
                  <a:srgbClr val="003300"/>
                </a:solidFill>
              </a:rPr>
              <a:t>C</a:t>
            </a:r>
            <a:r>
              <a:rPr lang="en-US" altLang="zh-CN" b="1" baseline="30000" dirty="0" err="1">
                <a:solidFill>
                  <a:srgbClr val="003300"/>
                </a:solidFill>
              </a:rPr>
              <a:t>m</a:t>
            </a:r>
            <a:r>
              <a:rPr lang="en-US" altLang="zh-CN" b="1" baseline="30000" dirty="0" err="1">
                <a:solidFill>
                  <a:srgbClr val="003300"/>
                </a:solidFill>
                <a:cs typeface="Times New Roman" panose="02020603050405020304" pitchFamily="18" charset="0"/>
              </a:rPr>
              <a:t>×</a:t>
            </a:r>
            <a:r>
              <a:rPr lang="en-US" altLang="zh-CN" b="1" baseline="30000" dirty="0" err="1">
                <a:solidFill>
                  <a:srgbClr val="003300"/>
                </a:solidFill>
              </a:rPr>
              <a:t>n</a:t>
            </a:r>
            <a:r>
              <a:rPr lang="en-US" altLang="zh-CN" b="1" baseline="30000" dirty="0">
                <a:solidFill>
                  <a:srgbClr val="003300"/>
                </a:solidFill>
              </a:rPr>
              <a:t>  </a:t>
            </a:r>
          </a:p>
          <a:p>
            <a:pPr marL="609600" indent="-609600" eaLnBrk="1" hangingPunct="1">
              <a:lnSpc>
                <a:spcPct val="90000"/>
              </a:lnSpc>
              <a:buFontTx/>
              <a:buNone/>
            </a:pPr>
            <a:r>
              <a:rPr lang="zh-CN" altLang="en-US" sz="2800" b="1" dirty="0">
                <a:solidFill>
                  <a:srgbClr val="003300"/>
                </a:solidFill>
                <a:sym typeface="Symbol" panose="05050102010706020507" pitchFamily="18" charset="2"/>
              </a:rPr>
              <a:t>              </a:t>
            </a:r>
            <a:r>
              <a:rPr lang="en-US" altLang="zh-CN" sz="2800" b="1" dirty="0" err="1">
                <a:solidFill>
                  <a:srgbClr val="003300"/>
                </a:solidFill>
              </a:rPr>
              <a:t>A</a:t>
            </a:r>
            <a:r>
              <a:rPr lang="en-US" altLang="zh-CN" sz="2800" b="1" baseline="30000" dirty="0" err="1">
                <a:solidFill>
                  <a:srgbClr val="003300"/>
                </a:solidFill>
              </a:rPr>
              <a:t>H</a:t>
            </a:r>
            <a:r>
              <a:rPr lang="en-US" altLang="zh-CN" sz="2800" b="1" dirty="0" err="1">
                <a:solidFill>
                  <a:srgbClr val="003300"/>
                </a:solidFill>
              </a:rPr>
              <a:t>A</a:t>
            </a:r>
            <a:r>
              <a:rPr lang="en-US" altLang="zh-CN" sz="2800" b="1" dirty="0" err="1">
                <a:solidFill>
                  <a:srgbClr val="003300"/>
                </a:solidFill>
                <a:sym typeface="Symbol" panose="05050102010706020507" pitchFamily="18" charset="2"/>
              </a:rPr>
              <a:t></a:t>
            </a:r>
            <a:r>
              <a:rPr lang="en-US" altLang="zh-CN" sz="2800" b="1" dirty="0" err="1">
                <a:solidFill>
                  <a:srgbClr val="003300"/>
                </a:solidFill>
              </a:rPr>
              <a:t>C</a:t>
            </a:r>
            <a:r>
              <a:rPr lang="en-US" altLang="zh-CN" sz="2800" b="1" baseline="-25000" dirty="0" err="1">
                <a:solidFill>
                  <a:srgbClr val="003300"/>
                </a:solidFill>
              </a:rPr>
              <a:t>n</a:t>
            </a:r>
            <a:r>
              <a:rPr lang="en-US" altLang="zh-CN" sz="2800" b="1" baseline="-25000" dirty="0" err="1">
                <a:solidFill>
                  <a:srgbClr val="003300"/>
                </a:solidFill>
                <a:cs typeface="Times New Roman" panose="02020603050405020304" pitchFamily="18" charset="0"/>
              </a:rPr>
              <a:t>×</a:t>
            </a:r>
            <a:r>
              <a:rPr lang="en-US" altLang="zh-CN" sz="2800" b="1" baseline="-25000" dirty="0" err="1">
                <a:solidFill>
                  <a:srgbClr val="003300"/>
                </a:solidFill>
              </a:rPr>
              <a:t>n</a:t>
            </a:r>
            <a:r>
              <a:rPr lang="en-US" altLang="zh-CN" sz="2800" b="1" dirty="0">
                <a:solidFill>
                  <a:srgbClr val="003300"/>
                </a:solidFill>
              </a:rPr>
              <a:t>, </a:t>
            </a:r>
            <a:r>
              <a:rPr lang="en-US" altLang="zh-CN" sz="2800" b="1" dirty="0" err="1">
                <a:solidFill>
                  <a:srgbClr val="003300"/>
                </a:solidFill>
              </a:rPr>
              <a:t>AA</a:t>
            </a:r>
            <a:r>
              <a:rPr lang="en-US" altLang="zh-CN" sz="2800" b="1" baseline="30000" dirty="0" err="1">
                <a:solidFill>
                  <a:srgbClr val="003300"/>
                </a:solidFill>
              </a:rPr>
              <a:t>H</a:t>
            </a:r>
            <a:r>
              <a:rPr lang="en-US" altLang="zh-CN" sz="2800" b="1" dirty="0" err="1">
                <a:solidFill>
                  <a:srgbClr val="003300"/>
                </a:solidFill>
                <a:sym typeface="Symbol" panose="05050102010706020507" pitchFamily="18" charset="2"/>
              </a:rPr>
              <a:t></a:t>
            </a:r>
            <a:r>
              <a:rPr lang="en-US" altLang="zh-CN" sz="2800" b="1" dirty="0" err="1">
                <a:solidFill>
                  <a:srgbClr val="003300"/>
                </a:solidFill>
              </a:rPr>
              <a:t>C</a:t>
            </a:r>
            <a:r>
              <a:rPr lang="en-US" altLang="zh-CN" sz="2800" b="1" baseline="-25000" dirty="0" err="1">
                <a:solidFill>
                  <a:srgbClr val="003300"/>
                </a:solidFill>
              </a:rPr>
              <a:t>m</a:t>
            </a:r>
            <a:r>
              <a:rPr lang="en-US" altLang="zh-CN" sz="2800" b="1" baseline="-25000" dirty="0" err="1">
                <a:solidFill>
                  <a:srgbClr val="003300"/>
                </a:solidFill>
                <a:cs typeface="Times New Roman" panose="02020603050405020304" pitchFamily="18" charset="0"/>
              </a:rPr>
              <a:t>×</a:t>
            </a:r>
            <a:r>
              <a:rPr lang="en-US" altLang="zh-CN" sz="2800" b="1" baseline="-25000" dirty="0" err="1">
                <a:solidFill>
                  <a:srgbClr val="003300"/>
                </a:solidFill>
              </a:rPr>
              <a:t>m</a:t>
            </a:r>
            <a:r>
              <a:rPr lang="en-US" altLang="zh-CN" sz="2800" b="1" baseline="-25000" dirty="0">
                <a:solidFill>
                  <a:srgbClr val="003300"/>
                </a:solidFill>
              </a:rPr>
              <a:t> </a:t>
            </a:r>
            <a:r>
              <a:rPr lang="zh-CN" altLang="en-US" sz="2800" b="1" dirty="0">
                <a:solidFill>
                  <a:srgbClr val="003300"/>
                </a:solidFill>
              </a:rPr>
              <a:t>为</a:t>
            </a:r>
            <a:r>
              <a:rPr lang="en-US" altLang="zh-CN" sz="2800" b="1" dirty="0">
                <a:solidFill>
                  <a:srgbClr val="003300"/>
                </a:solidFill>
              </a:rPr>
              <a:t>Hermite</a:t>
            </a:r>
            <a:r>
              <a:rPr lang="zh-CN" altLang="en-US" sz="2800" b="1" dirty="0">
                <a:solidFill>
                  <a:srgbClr val="003300"/>
                </a:solidFill>
              </a:rPr>
              <a:t>矩阵。</a:t>
            </a:r>
            <a:endParaRPr lang="en-US" altLang="zh-CN" b="1" dirty="0">
              <a:solidFill>
                <a:srgbClr val="003300"/>
              </a:solidFill>
            </a:endParaRPr>
          </a:p>
          <a:p>
            <a:pPr marL="990600" lvl="1" indent="-533400" eaLnBrk="1" hangingPunct="1">
              <a:lnSpc>
                <a:spcPct val="90000"/>
              </a:lnSpc>
              <a:buFont typeface="Wingdings" panose="05000000000000000000" pitchFamily="2" charset="2"/>
              <a:buNone/>
            </a:pPr>
            <a:r>
              <a:rPr lang="zh-CN" altLang="en-US" b="1" dirty="0">
                <a:solidFill>
                  <a:srgbClr val="CC6600"/>
                </a:solidFill>
              </a:rPr>
              <a:t>定理3</a:t>
            </a:r>
            <a:r>
              <a:rPr lang="zh-CN" altLang="en-US" b="1" dirty="0">
                <a:solidFill>
                  <a:srgbClr val="CC6600"/>
                </a:solidFill>
                <a:sym typeface="Symbol" panose="05050102010706020507" pitchFamily="18" charset="2"/>
              </a:rPr>
              <a:t>12</a:t>
            </a:r>
            <a:r>
              <a:rPr lang="zh-CN" altLang="en-US" dirty="0">
                <a:sym typeface="Symbol" panose="05050102010706020507" pitchFamily="18" charset="2"/>
              </a:rPr>
              <a:t>（</a:t>
            </a:r>
            <a:r>
              <a:rPr lang="en-US" altLang="zh-CN" dirty="0">
                <a:solidFill>
                  <a:srgbClr val="003300"/>
                </a:solidFill>
                <a:sym typeface="Symbol" panose="05050102010706020507" pitchFamily="18" charset="2"/>
              </a:rPr>
              <a:t>P82）</a:t>
            </a:r>
          </a:p>
          <a:p>
            <a:pPr marL="1371600" lvl="2" indent="-457200" eaLnBrk="1" hangingPunct="1">
              <a:lnSpc>
                <a:spcPct val="90000"/>
              </a:lnSpc>
              <a:buFontTx/>
              <a:buAutoNum type="arabicPeriod"/>
            </a:pPr>
            <a:r>
              <a:rPr lang="zh-CN" altLang="en-US" sz="2800" b="1" dirty="0">
                <a:solidFill>
                  <a:srgbClr val="003300"/>
                </a:solidFill>
              </a:rPr>
              <a:t>秩</a:t>
            </a:r>
            <a:r>
              <a:rPr lang="en-US" altLang="zh-CN" sz="2800" b="1" dirty="0">
                <a:solidFill>
                  <a:srgbClr val="003300"/>
                </a:solidFill>
              </a:rPr>
              <a:t>(A) = </a:t>
            </a:r>
            <a:r>
              <a:rPr lang="zh-CN" altLang="en-US" sz="2800" b="1" dirty="0">
                <a:solidFill>
                  <a:srgbClr val="003300"/>
                </a:solidFill>
              </a:rPr>
              <a:t>秩</a:t>
            </a:r>
            <a:r>
              <a:rPr lang="en-US" altLang="zh-CN" sz="2800" b="1" dirty="0">
                <a:solidFill>
                  <a:srgbClr val="003300"/>
                </a:solidFill>
              </a:rPr>
              <a:t>(A</a:t>
            </a:r>
            <a:r>
              <a:rPr lang="en-US" altLang="zh-CN" sz="2800" b="1" baseline="30000" dirty="0">
                <a:solidFill>
                  <a:srgbClr val="003300"/>
                </a:solidFill>
              </a:rPr>
              <a:t>H</a:t>
            </a:r>
            <a:r>
              <a:rPr lang="en-US" altLang="zh-CN" sz="2800" b="1" dirty="0">
                <a:solidFill>
                  <a:srgbClr val="003300"/>
                </a:solidFill>
              </a:rPr>
              <a:t>A) </a:t>
            </a:r>
            <a:r>
              <a:rPr lang="zh-CN" altLang="en-US" sz="2800" b="1" dirty="0">
                <a:solidFill>
                  <a:srgbClr val="003300"/>
                </a:solidFill>
              </a:rPr>
              <a:t>= 秩</a:t>
            </a:r>
            <a:r>
              <a:rPr lang="en-US" altLang="zh-CN" sz="2800" b="1" dirty="0">
                <a:solidFill>
                  <a:srgbClr val="003300"/>
                </a:solidFill>
              </a:rPr>
              <a:t>(AA</a:t>
            </a:r>
            <a:r>
              <a:rPr lang="en-US" altLang="zh-CN" sz="2800" b="1" baseline="30000" dirty="0">
                <a:solidFill>
                  <a:srgbClr val="003300"/>
                </a:solidFill>
              </a:rPr>
              <a:t>H</a:t>
            </a:r>
            <a:r>
              <a:rPr lang="en-US" altLang="zh-CN" sz="2800" b="1" dirty="0">
                <a:solidFill>
                  <a:srgbClr val="003300"/>
                </a:solidFill>
              </a:rPr>
              <a:t>)</a:t>
            </a:r>
            <a:r>
              <a:rPr lang="zh-CN" altLang="en-US" sz="2800" b="1" dirty="0">
                <a:solidFill>
                  <a:srgbClr val="003300"/>
                </a:solidFill>
              </a:rPr>
              <a:t>。</a:t>
            </a:r>
          </a:p>
          <a:p>
            <a:pPr marL="1371600" lvl="2" indent="-457200" eaLnBrk="1" hangingPunct="1">
              <a:lnSpc>
                <a:spcPct val="90000"/>
              </a:lnSpc>
              <a:buFontTx/>
              <a:buAutoNum type="arabicPeriod"/>
            </a:pPr>
            <a:r>
              <a:rPr lang="en-US" altLang="zh-CN" sz="2800" b="1" dirty="0">
                <a:solidFill>
                  <a:srgbClr val="003300"/>
                </a:solidFill>
              </a:rPr>
              <a:t>A</a:t>
            </a:r>
            <a:r>
              <a:rPr lang="en-US" altLang="zh-CN" sz="2800" b="1" baseline="30000" dirty="0">
                <a:solidFill>
                  <a:srgbClr val="003300"/>
                </a:solidFill>
              </a:rPr>
              <a:t>H</a:t>
            </a:r>
            <a:r>
              <a:rPr lang="en-US" altLang="zh-CN" sz="2800" b="1" dirty="0">
                <a:solidFill>
                  <a:srgbClr val="003300"/>
                </a:solidFill>
              </a:rPr>
              <a:t>A </a:t>
            </a:r>
            <a:r>
              <a:rPr lang="zh-CN" altLang="en-US" sz="2800" b="1" dirty="0">
                <a:solidFill>
                  <a:srgbClr val="003300"/>
                </a:solidFill>
              </a:rPr>
              <a:t>和 </a:t>
            </a:r>
            <a:r>
              <a:rPr lang="en-US" altLang="zh-CN" sz="2800" b="1" dirty="0">
                <a:solidFill>
                  <a:srgbClr val="003300"/>
                </a:solidFill>
              </a:rPr>
              <a:t>AA</a:t>
            </a:r>
            <a:r>
              <a:rPr lang="en-US" altLang="zh-CN" sz="2800" b="1" baseline="30000" dirty="0">
                <a:solidFill>
                  <a:srgbClr val="003300"/>
                </a:solidFill>
              </a:rPr>
              <a:t>H </a:t>
            </a:r>
            <a:r>
              <a:rPr lang="zh-CN" altLang="en-US" sz="2800" b="1" dirty="0">
                <a:solidFill>
                  <a:srgbClr val="003300"/>
                </a:solidFill>
              </a:rPr>
              <a:t>的</a:t>
            </a:r>
            <a:r>
              <a:rPr lang="zh-CN" altLang="en-US" sz="2800" b="1" dirty="0">
                <a:solidFill>
                  <a:srgbClr val="0000FF"/>
                </a:solidFill>
              </a:rPr>
              <a:t>非零特征值相等</a:t>
            </a:r>
            <a:r>
              <a:rPr lang="zh-CN" altLang="en-US" sz="2800" b="1" dirty="0">
                <a:solidFill>
                  <a:srgbClr val="003300"/>
                </a:solidFill>
              </a:rPr>
              <a:t>。</a:t>
            </a:r>
          </a:p>
          <a:p>
            <a:pPr marL="1371600" lvl="2" indent="-457200" eaLnBrk="1" hangingPunct="1">
              <a:lnSpc>
                <a:spcPct val="90000"/>
              </a:lnSpc>
              <a:buFontTx/>
              <a:buAutoNum type="arabicPeriod"/>
            </a:pPr>
            <a:r>
              <a:rPr lang="en-US" altLang="zh-CN" sz="2800" b="1" dirty="0">
                <a:solidFill>
                  <a:srgbClr val="003300"/>
                </a:solidFill>
              </a:rPr>
              <a:t>A</a:t>
            </a:r>
            <a:r>
              <a:rPr lang="en-US" altLang="zh-CN" sz="2800" b="1" baseline="30000" dirty="0">
                <a:solidFill>
                  <a:srgbClr val="003300"/>
                </a:solidFill>
              </a:rPr>
              <a:t>H</a:t>
            </a:r>
            <a:r>
              <a:rPr lang="en-US" altLang="zh-CN" sz="2800" b="1" dirty="0">
                <a:solidFill>
                  <a:srgbClr val="003300"/>
                </a:solidFill>
              </a:rPr>
              <a:t>A </a:t>
            </a:r>
            <a:r>
              <a:rPr lang="zh-CN" altLang="en-US" sz="2800" b="1" dirty="0">
                <a:solidFill>
                  <a:srgbClr val="003300"/>
                </a:solidFill>
              </a:rPr>
              <a:t>和 </a:t>
            </a:r>
            <a:r>
              <a:rPr lang="en-US" altLang="zh-CN" sz="2800" b="1" dirty="0">
                <a:solidFill>
                  <a:srgbClr val="003300"/>
                </a:solidFill>
              </a:rPr>
              <a:t>AA</a:t>
            </a:r>
            <a:r>
              <a:rPr lang="en-US" altLang="zh-CN" sz="2800" b="1" baseline="30000" dirty="0">
                <a:solidFill>
                  <a:srgbClr val="003300"/>
                </a:solidFill>
              </a:rPr>
              <a:t>H </a:t>
            </a:r>
            <a:r>
              <a:rPr lang="zh-CN" altLang="en-US" sz="2800" b="1" dirty="0">
                <a:solidFill>
                  <a:srgbClr val="0000FF"/>
                </a:solidFill>
              </a:rPr>
              <a:t>半正定</a:t>
            </a:r>
            <a:r>
              <a:rPr lang="zh-CN" altLang="en-US" sz="2800" b="1" dirty="0">
                <a:solidFill>
                  <a:srgbClr val="003300"/>
                </a:solidFill>
              </a:rPr>
              <a:t>。                                         </a:t>
            </a:r>
            <a:r>
              <a:rPr lang="en-US" altLang="zh-CN" sz="2800" b="1" dirty="0">
                <a:solidFill>
                  <a:srgbClr val="003300"/>
                </a:solidFill>
              </a:rPr>
              <a:t>r(A) = n</a:t>
            </a:r>
            <a:r>
              <a:rPr lang="zh-CN" altLang="en-US" sz="2800" b="1" dirty="0">
                <a:solidFill>
                  <a:srgbClr val="003300"/>
                </a:solidFill>
              </a:rPr>
              <a:t>时</a:t>
            </a:r>
            <a:r>
              <a:rPr lang="en-US" altLang="zh-CN" sz="2800" b="1" dirty="0">
                <a:solidFill>
                  <a:srgbClr val="003300"/>
                </a:solidFill>
              </a:rPr>
              <a:t>, A</a:t>
            </a:r>
            <a:r>
              <a:rPr lang="en-US" altLang="zh-CN" sz="2800" b="1" baseline="30000" dirty="0">
                <a:solidFill>
                  <a:srgbClr val="003300"/>
                </a:solidFill>
              </a:rPr>
              <a:t>H</a:t>
            </a:r>
            <a:r>
              <a:rPr lang="en-US" altLang="zh-CN" sz="2800" b="1" dirty="0">
                <a:solidFill>
                  <a:srgbClr val="003300"/>
                </a:solidFill>
              </a:rPr>
              <a:t>A </a:t>
            </a:r>
            <a:r>
              <a:rPr lang="zh-CN" altLang="en-US" sz="2800" b="1" dirty="0">
                <a:solidFill>
                  <a:srgbClr val="0000FF"/>
                </a:solidFill>
              </a:rPr>
              <a:t>正定</a:t>
            </a:r>
            <a:r>
              <a:rPr lang="en-US" altLang="zh-CN" sz="2800" b="1" dirty="0">
                <a:solidFill>
                  <a:srgbClr val="70217D"/>
                </a:solidFill>
              </a:rPr>
              <a:t>; </a:t>
            </a:r>
            <a:r>
              <a:rPr lang="en-US" altLang="zh-CN" sz="2800" b="1" dirty="0">
                <a:solidFill>
                  <a:srgbClr val="003300"/>
                </a:solidFill>
              </a:rPr>
              <a:t>r(A) = m</a:t>
            </a:r>
            <a:r>
              <a:rPr lang="zh-CN" altLang="en-US" sz="2800" b="1" dirty="0">
                <a:solidFill>
                  <a:srgbClr val="003300"/>
                </a:solidFill>
              </a:rPr>
              <a:t>时</a:t>
            </a:r>
            <a:r>
              <a:rPr lang="en-US" altLang="zh-CN" sz="2800" b="1" dirty="0">
                <a:solidFill>
                  <a:srgbClr val="003300"/>
                </a:solidFill>
              </a:rPr>
              <a:t>, AA</a:t>
            </a:r>
            <a:r>
              <a:rPr lang="en-US" altLang="zh-CN" sz="2800" b="1" baseline="30000" dirty="0">
                <a:solidFill>
                  <a:srgbClr val="003300"/>
                </a:solidFill>
              </a:rPr>
              <a:t>H</a:t>
            </a:r>
            <a:r>
              <a:rPr lang="en-US" altLang="zh-CN" sz="2800" b="1" dirty="0">
                <a:solidFill>
                  <a:srgbClr val="003300"/>
                </a:solidFill>
              </a:rPr>
              <a:t> </a:t>
            </a:r>
            <a:r>
              <a:rPr lang="zh-CN" altLang="en-US" sz="2800" b="1" dirty="0">
                <a:solidFill>
                  <a:srgbClr val="70217D"/>
                </a:solidFill>
              </a:rPr>
              <a:t>正定。</a:t>
            </a:r>
          </a:p>
        </p:txBody>
      </p:sp>
      <p:sp>
        <p:nvSpPr>
          <p:cNvPr id="22532" name="Text Box 4">
            <a:extLst>
              <a:ext uri="{FF2B5EF4-FFF2-40B4-BE49-F238E27FC236}">
                <a16:creationId xmlns:a16="http://schemas.microsoft.com/office/drawing/2014/main" id="{A81D09EF-2D9D-4C08-B9B5-2EBD70A08E38}"/>
              </a:ext>
            </a:extLst>
          </p:cNvPr>
          <p:cNvSpPr txBox="1">
            <a:spLocks noChangeArrowheads="1"/>
          </p:cNvSpPr>
          <p:nvPr/>
        </p:nvSpPr>
        <p:spPr bwMode="auto">
          <a:xfrm>
            <a:off x="468313" y="3970338"/>
            <a:ext cx="8280400" cy="466725"/>
          </a:xfrm>
          <a:prstGeom prst="rect">
            <a:avLst/>
          </a:prstGeom>
          <a:solidFill>
            <a:schemeClr val="accent1"/>
          </a:solidFill>
          <a:ln w="9525">
            <a:solidFill>
              <a:schemeClr val="accent2"/>
            </a:solid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b="1">
                <a:solidFill>
                  <a:schemeClr val="bg1"/>
                </a:solidFill>
                <a:effectLst>
                  <a:outerShdw blurRad="38100" dist="38100" dir="2700000" algn="tl">
                    <a:srgbClr val="000000"/>
                  </a:outerShdw>
                </a:effectLst>
              </a:rPr>
              <a:t>          </a:t>
            </a:r>
            <a:r>
              <a:rPr lang="en-US" altLang="zh-CN" b="1"/>
              <a:t>A</a:t>
            </a:r>
            <a:r>
              <a:rPr lang="en-US" altLang="zh-CN" b="1" baseline="30000"/>
              <a:t>H</a:t>
            </a:r>
            <a:r>
              <a:rPr lang="en-US" altLang="zh-CN" b="1"/>
              <a:t>A</a:t>
            </a:r>
            <a:r>
              <a:rPr lang="zh-CN" altLang="en-US" b="1"/>
              <a:t>和</a:t>
            </a:r>
            <a:r>
              <a:rPr lang="en-US" altLang="zh-CN" b="1"/>
              <a:t>AA</a:t>
            </a:r>
            <a:r>
              <a:rPr lang="en-US" altLang="zh-CN" b="1" baseline="30000"/>
              <a:t>H </a:t>
            </a:r>
            <a:r>
              <a:rPr lang="zh-CN" altLang="en-US" b="1"/>
              <a:t>的特征值是非负实数：</a:t>
            </a:r>
            <a:r>
              <a:rPr lang="zh-CN" altLang="en-US" b="1">
                <a:sym typeface="Symbol" panose="05050102010706020507" pitchFamily="18" charset="2"/>
              </a:rPr>
              <a:t></a:t>
            </a:r>
            <a:r>
              <a:rPr lang="zh-CN" altLang="en-US" b="1" baseline="-25000">
                <a:sym typeface="Symbol" panose="05050102010706020507" pitchFamily="18" charset="2"/>
              </a:rPr>
              <a:t>1 </a:t>
            </a:r>
            <a:r>
              <a:rPr lang="zh-CN" altLang="en-US" b="1">
                <a:sym typeface="Symbol" panose="05050102010706020507" pitchFamily="18" charset="2"/>
              </a:rPr>
              <a:t>  </a:t>
            </a:r>
            <a:r>
              <a:rPr lang="zh-CN" altLang="en-US" b="1" baseline="-25000">
                <a:sym typeface="Symbol" panose="05050102010706020507" pitchFamily="18" charset="2"/>
              </a:rPr>
              <a:t>2</a:t>
            </a:r>
            <a:r>
              <a:rPr lang="zh-CN" altLang="en-US" b="1">
                <a:sym typeface="Symbol" panose="05050102010706020507" pitchFamily="18" charset="2"/>
              </a:rPr>
              <a:t>      </a:t>
            </a:r>
            <a:r>
              <a:rPr lang="en-US" altLang="zh-CN" b="1" i="1" baseline="-25000">
                <a:sym typeface="Symbol" panose="05050102010706020507" pitchFamily="18" charset="2"/>
              </a:rPr>
              <a:t>n </a:t>
            </a:r>
            <a:r>
              <a:rPr lang="zh-CN" altLang="en-US" b="1">
                <a:sym typeface="Symbol" panose="05050102010706020507" pitchFamily="18" charset="2"/>
              </a:rPr>
              <a:t></a:t>
            </a:r>
            <a:r>
              <a:rPr lang="en-US" altLang="zh-CN" b="1">
                <a:sym typeface="Symbol" panose="05050102010706020507" pitchFamily="18" charset="2"/>
              </a:rPr>
              <a:t>0</a:t>
            </a:r>
          </a:p>
        </p:txBody>
      </p:sp>
      <p:sp>
        <p:nvSpPr>
          <p:cNvPr id="22533" name="Text Box 5">
            <a:extLst>
              <a:ext uri="{FF2B5EF4-FFF2-40B4-BE49-F238E27FC236}">
                <a16:creationId xmlns:a16="http://schemas.microsoft.com/office/drawing/2014/main" id="{E7B91134-359B-47D0-A6FB-10D9F136AEDC}"/>
              </a:ext>
            </a:extLst>
          </p:cNvPr>
          <p:cNvSpPr txBox="1">
            <a:spLocks noChangeArrowheads="1"/>
          </p:cNvSpPr>
          <p:nvPr/>
        </p:nvSpPr>
        <p:spPr bwMode="auto">
          <a:xfrm>
            <a:off x="611188" y="4508500"/>
            <a:ext cx="8305800" cy="1436688"/>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2800" b="1">
                <a:solidFill>
                  <a:srgbClr val="003300"/>
                </a:solidFill>
                <a:effectLst>
                  <a:outerShdw blurRad="38100" dist="38100" dir="2700000" algn="tl">
                    <a:srgbClr val="C0C0C0"/>
                  </a:outerShdw>
                </a:effectLst>
              </a:rPr>
              <a:t>2、</a:t>
            </a:r>
            <a:r>
              <a:rPr lang="zh-CN" altLang="en-US" sz="2800" b="1">
                <a:solidFill>
                  <a:srgbClr val="003300"/>
                </a:solidFill>
              </a:rPr>
              <a:t>奇异值的定义</a:t>
            </a:r>
            <a:r>
              <a:rPr lang="zh-CN" altLang="en-US" sz="2800" b="1">
                <a:solidFill>
                  <a:srgbClr val="003300"/>
                </a:solidFill>
                <a:sym typeface="Symbol" panose="05050102010706020507" pitchFamily="18" charset="2"/>
              </a:rPr>
              <a:t>（</a:t>
            </a:r>
            <a:r>
              <a:rPr lang="en-US" altLang="zh-CN" sz="2800" b="1">
                <a:solidFill>
                  <a:srgbClr val="003300"/>
                </a:solidFill>
                <a:sym typeface="Symbol" panose="05050102010706020507" pitchFamily="18" charset="2"/>
              </a:rPr>
              <a:t>P72）</a:t>
            </a:r>
          </a:p>
          <a:p>
            <a:pPr eaLnBrk="1" hangingPunct="1">
              <a:spcBef>
                <a:spcPct val="15000"/>
              </a:spcBef>
              <a:defRPr/>
            </a:pPr>
            <a:r>
              <a:rPr lang="en-US" altLang="zh-CN" sz="2800" b="1">
                <a:solidFill>
                  <a:srgbClr val="003300"/>
                </a:solidFill>
              </a:rPr>
              <a:t>A</a:t>
            </a:r>
            <a:r>
              <a:rPr lang="en-US" altLang="zh-CN" sz="2800" b="1">
                <a:solidFill>
                  <a:srgbClr val="003300"/>
                </a:solidFill>
                <a:sym typeface="Symbol" panose="05050102010706020507" pitchFamily="18" charset="2"/>
              </a:rPr>
              <a:t></a:t>
            </a:r>
            <a:r>
              <a:rPr lang="en-US" altLang="zh-CN" sz="2800" b="1">
                <a:solidFill>
                  <a:srgbClr val="003300"/>
                </a:solidFill>
              </a:rPr>
              <a:t>C</a:t>
            </a:r>
            <a:r>
              <a:rPr lang="en-US" altLang="zh-CN" sz="2800" b="1" baseline="30000">
                <a:solidFill>
                  <a:srgbClr val="003300"/>
                </a:solidFill>
              </a:rPr>
              <a:t>m</a:t>
            </a:r>
            <a:r>
              <a:rPr lang="en-US" altLang="zh-CN" sz="2800" b="1" baseline="30000">
                <a:solidFill>
                  <a:srgbClr val="003300"/>
                </a:solidFill>
                <a:cs typeface="Times New Roman" panose="02020603050405020304" pitchFamily="18" charset="0"/>
              </a:rPr>
              <a:t>×</a:t>
            </a:r>
            <a:r>
              <a:rPr lang="en-US" altLang="zh-CN" sz="2800" b="1" baseline="30000">
                <a:solidFill>
                  <a:srgbClr val="003300"/>
                </a:solidFill>
              </a:rPr>
              <a:t>n</a:t>
            </a:r>
            <a:r>
              <a:rPr lang="en-US" altLang="zh-CN" sz="2800" b="1">
                <a:solidFill>
                  <a:srgbClr val="003300"/>
                </a:solidFill>
                <a:sym typeface="Symbol" panose="05050102010706020507" pitchFamily="18" charset="2"/>
              </a:rPr>
              <a:t>，</a:t>
            </a:r>
            <a:r>
              <a:rPr lang="zh-CN" altLang="en-US" sz="2800" b="1">
                <a:solidFill>
                  <a:srgbClr val="003300"/>
                </a:solidFill>
                <a:sym typeface="Symbol" panose="05050102010706020507" pitchFamily="18" charset="2"/>
              </a:rPr>
              <a:t>秩</a:t>
            </a:r>
            <a:r>
              <a:rPr lang="en-US" altLang="zh-CN" sz="2800" b="1">
                <a:solidFill>
                  <a:srgbClr val="003300"/>
                </a:solidFill>
                <a:sym typeface="Symbol" panose="05050102010706020507" pitchFamily="18" charset="2"/>
              </a:rPr>
              <a:t>(</a:t>
            </a:r>
            <a:r>
              <a:rPr lang="en-US" altLang="zh-CN" sz="2800" b="1">
                <a:solidFill>
                  <a:srgbClr val="003300"/>
                </a:solidFill>
              </a:rPr>
              <a:t>A) </a:t>
            </a:r>
            <a:r>
              <a:rPr lang="zh-CN" altLang="en-US" sz="2800" b="1">
                <a:solidFill>
                  <a:srgbClr val="003300"/>
                </a:solidFill>
                <a:sym typeface="Symbol" panose="05050102010706020507" pitchFamily="18" charset="2"/>
              </a:rPr>
              <a:t>= </a:t>
            </a:r>
            <a:r>
              <a:rPr lang="en-US" altLang="zh-CN" sz="2800" b="1" i="1">
                <a:solidFill>
                  <a:srgbClr val="003300"/>
                </a:solidFill>
                <a:sym typeface="Symbol" panose="05050102010706020507" pitchFamily="18" charset="2"/>
              </a:rPr>
              <a:t>r</a:t>
            </a:r>
            <a:r>
              <a:rPr lang="en-US" altLang="zh-CN" sz="2800" b="1">
                <a:solidFill>
                  <a:srgbClr val="003300"/>
                </a:solidFill>
                <a:sym typeface="Symbol" panose="05050102010706020507" pitchFamily="18" charset="2"/>
              </a:rPr>
              <a:t>，</a:t>
            </a:r>
            <a:r>
              <a:rPr lang="zh-CN" altLang="en-US" sz="2800" b="1">
                <a:solidFill>
                  <a:srgbClr val="003300"/>
                </a:solidFill>
                <a:sym typeface="Symbol" panose="05050102010706020507" pitchFamily="18" charset="2"/>
              </a:rPr>
              <a:t>设</a:t>
            </a:r>
            <a:r>
              <a:rPr lang="en-US" altLang="zh-CN" sz="2800" b="1">
                <a:solidFill>
                  <a:srgbClr val="003300"/>
                </a:solidFill>
              </a:rPr>
              <a:t>A</a:t>
            </a:r>
            <a:r>
              <a:rPr lang="en-US" altLang="zh-CN" sz="2800" b="1" baseline="30000">
                <a:solidFill>
                  <a:srgbClr val="003300"/>
                </a:solidFill>
              </a:rPr>
              <a:t>H</a:t>
            </a:r>
            <a:r>
              <a:rPr lang="en-US" altLang="zh-CN" sz="2800" b="1">
                <a:solidFill>
                  <a:srgbClr val="003300"/>
                </a:solidFill>
              </a:rPr>
              <a:t>A</a:t>
            </a:r>
            <a:r>
              <a:rPr lang="zh-CN" altLang="en-US" sz="2800" b="1">
                <a:solidFill>
                  <a:srgbClr val="003300"/>
                </a:solidFill>
                <a:sym typeface="Symbol" panose="05050102010706020507" pitchFamily="18" charset="2"/>
              </a:rPr>
              <a:t>的特征值 </a:t>
            </a:r>
            <a:r>
              <a:rPr lang="zh-CN" altLang="en-US" sz="2800" b="1" baseline="-25000">
                <a:solidFill>
                  <a:srgbClr val="003300"/>
                </a:solidFill>
                <a:sym typeface="Symbol" panose="05050102010706020507" pitchFamily="18" charset="2"/>
              </a:rPr>
              <a:t>1 </a:t>
            </a:r>
            <a:r>
              <a:rPr lang="zh-CN" altLang="en-US" sz="2800" b="1">
                <a:solidFill>
                  <a:srgbClr val="003300"/>
                </a:solidFill>
                <a:sym typeface="Symbol" panose="05050102010706020507" pitchFamily="18" charset="2"/>
              </a:rPr>
              <a:t>  </a:t>
            </a:r>
            <a:r>
              <a:rPr lang="zh-CN" altLang="en-US" sz="2800" b="1" baseline="-25000">
                <a:solidFill>
                  <a:srgbClr val="003300"/>
                </a:solidFill>
                <a:sym typeface="Symbol" panose="05050102010706020507" pitchFamily="18" charset="2"/>
              </a:rPr>
              <a:t>2</a:t>
            </a:r>
            <a:r>
              <a:rPr lang="zh-CN" altLang="en-US" sz="2800" b="1">
                <a:solidFill>
                  <a:srgbClr val="003300"/>
                </a:solidFill>
                <a:sym typeface="Symbol" panose="05050102010706020507" pitchFamily="18" charset="2"/>
              </a:rPr>
              <a:t>      </a:t>
            </a:r>
            <a:r>
              <a:rPr lang="en-US" altLang="zh-CN" sz="2800" b="1" i="1" baseline="-25000">
                <a:solidFill>
                  <a:srgbClr val="003300"/>
                </a:solidFill>
                <a:sym typeface="Symbol" panose="05050102010706020507" pitchFamily="18" charset="2"/>
              </a:rPr>
              <a:t>r</a:t>
            </a:r>
            <a:r>
              <a:rPr lang="en-US" altLang="zh-CN" sz="2800" b="1">
                <a:solidFill>
                  <a:srgbClr val="003300"/>
                </a:solidFill>
                <a:sym typeface="Symbol" panose="05050102010706020507" pitchFamily="18" charset="2"/>
              </a:rPr>
              <a:t>  0，</a:t>
            </a:r>
            <a:r>
              <a:rPr lang="zh-CN" altLang="en-US" sz="2800" b="1">
                <a:solidFill>
                  <a:srgbClr val="003300"/>
                </a:solidFill>
                <a:sym typeface="Symbol" panose="05050102010706020507" pitchFamily="18" charset="2"/>
              </a:rPr>
              <a:t></a:t>
            </a:r>
            <a:r>
              <a:rPr lang="en-US" altLang="zh-CN" sz="2800" b="1" i="1" baseline="-25000">
                <a:solidFill>
                  <a:srgbClr val="003300"/>
                </a:solidFill>
                <a:sym typeface="Symbol" panose="05050102010706020507" pitchFamily="18" charset="2"/>
              </a:rPr>
              <a:t>r</a:t>
            </a:r>
            <a:r>
              <a:rPr lang="en-US" altLang="zh-CN" sz="2800" b="1" baseline="-25000">
                <a:solidFill>
                  <a:srgbClr val="003300"/>
                </a:solidFill>
                <a:sym typeface="Symbol" panose="05050102010706020507" pitchFamily="18" charset="2"/>
              </a:rPr>
              <a:t>+1</a:t>
            </a:r>
            <a:r>
              <a:rPr lang="en-US" altLang="zh-CN" sz="2800" b="1">
                <a:solidFill>
                  <a:srgbClr val="003300"/>
                </a:solidFill>
                <a:sym typeface="Symbol" panose="05050102010706020507" pitchFamily="18" charset="2"/>
              </a:rPr>
              <a:t>=  </a:t>
            </a:r>
            <a:r>
              <a:rPr lang="en-US" altLang="zh-CN" sz="2800" b="1" i="1" baseline="-25000">
                <a:solidFill>
                  <a:srgbClr val="003300"/>
                </a:solidFill>
                <a:sym typeface="Symbol" panose="05050102010706020507" pitchFamily="18" charset="2"/>
              </a:rPr>
              <a:t>r</a:t>
            </a:r>
            <a:r>
              <a:rPr lang="en-US" altLang="zh-CN" sz="2800" b="1" baseline="-25000">
                <a:solidFill>
                  <a:srgbClr val="003300"/>
                </a:solidFill>
                <a:sym typeface="Symbol" panose="05050102010706020507" pitchFamily="18" charset="2"/>
              </a:rPr>
              <a:t>+2</a:t>
            </a:r>
            <a:r>
              <a:rPr lang="en-US" altLang="zh-CN" sz="2800" b="1">
                <a:solidFill>
                  <a:srgbClr val="003300"/>
                </a:solidFill>
                <a:sym typeface="Symbol" panose="05050102010706020507" pitchFamily="18" charset="2"/>
              </a:rPr>
              <a:t>  == </a:t>
            </a:r>
            <a:r>
              <a:rPr lang="en-US" altLang="zh-CN" b="1" i="1" baseline="-25000">
                <a:solidFill>
                  <a:srgbClr val="003300"/>
                </a:solidFill>
                <a:sym typeface="Symbol" panose="05050102010706020507" pitchFamily="18" charset="2"/>
              </a:rPr>
              <a:t>n</a:t>
            </a:r>
            <a:r>
              <a:rPr lang="en-US" altLang="zh-CN" sz="2800" b="1">
                <a:solidFill>
                  <a:srgbClr val="003300"/>
                </a:solidFill>
                <a:sym typeface="Symbol" panose="05050102010706020507" pitchFamily="18" charset="2"/>
              </a:rPr>
              <a:t> =0</a:t>
            </a:r>
            <a:r>
              <a:rPr lang="zh-CN" altLang="en-US" sz="2800" b="1">
                <a:solidFill>
                  <a:srgbClr val="003300"/>
                </a:solidFill>
                <a:sym typeface="Symbol" panose="05050102010706020507" pitchFamily="18" charset="2"/>
              </a:rPr>
              <a:t>，则</a:t>
            </a:r>
            <a:r>
              <a:rPr lang="zh-CN" altLang="en-US" sz="2800" b="1">
                <a:solidFill>
                  <a:srgbClr val="70217D"/>
                </a:solidFill>
                <a:sym typeface="Symbol" panose="05050102010706020507" pitchFamily="18" charset="2"/>
              </a:rPr>
              <a:t>矩阵</a:t>
            </a:r>
            <a:r>
              <a:rPr lang="en-US" altLang="zh-CN" sz="2800" b="1">
                <a:solidFill>
                  <a:srgbClr val="0000FF"/>
                </a:solidFill>
                <a:sym typeface="Symbol" panose="05050102010706020507" pitchFamily="18" charset="2"/>
              </a:rPr>
              <a:t>A</a:t>
            </a:r>
            <a:r>
              <a:rPr lang="zh-CN" altLang="en-US" sz="2800" b="1">
                <a:solidFill>
                  <a:srgbClr val="0000FF"/>
                </a:solidFill>
                <a:sym typeface="Symbol" panose="05050102010706020507" pitchFamily="18" charset="2"/>
              </a:rPr>
              <a:t>的奇异值</a:t>
            </a:r>
          </a:p>
        </p:txBody>
      </p:sp>
      <p:graphicFrame>
        <p:nvGraphicFramePr>
          <p:cNvPr id="22534" name="Object 6">
            <a:extLst>
              <a:ext uri="{FF2B5EF4-FFF2-40B4-BE49-F238E27FC236}">
                <a16:creationId xmlns:a16="http://schemas.microsoft.com/office/drawing/2014/main" id="{5138F56C-1292-002C-E62F-A4AFB2B935B9}"/>
              </a:ext>
            </a:extLst>
          </p:cNvPr>
          <p:cNvGraphicFramePr>
            <a:graphicFrameLocks noChangeAspect="1"/>
          </p:cNvGraphicFramePr>
          <p:nvPr/>
        </p:nvGraphicFramePr>
        <p:xfrm>
          <a:off x="2168525" y="5949950"/>
          <a:ext cx="4564063" cy="671513"/>
        </p:xfrm>
        <a:graphic>
          <a:graphicData uri="http://schemas.openxmlformats.org/presentationml/2006/ole">
            <mc:AlternateContent xmlns:mc="http://schemas.openxmlformats.org/markup-compatibility/2006">
              <mc:Choice xmlns:v="urn:schemas-microsoft-com:vml" Requires="v">
                <p:oleObj name="Equation" r:id="rId2" imgW="1409827" imgH="257175" progId="Equation.DSMT4">
                  <p:embed/>
                </p:oleObj>
              </mc:Choice>
              <mc:Fallback>
                <p:oleObj name="Equation" r:id="rId2" imgW="1409827" imgH="257175"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525" y="5949950"/>
                        <a:ext cx="4564063"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5" name="AutoShape 7">
            <a:extLst>
              <a:ext uri="{FF2B5EF4-FFF2-40B4-BE49-F238E27FC236}">
                <a16:creationId xmlns:a16="http://schemas.microsoft.com/office/drawing/2014/main" id="{D21C511F-2A04-6786-F380-18BB24AB4651}"/>
              </a:ext>
            </a:extLst>
          </p:cNvPr>
          <p:cNvSpPr>
            <a:spLocks noChangeArrowheads="1"/>
          </p:cNvSpPr>
          <p:nvPr/>
        </p:nvSpPr>
        <p:spPr bwMode="auto">
          <a:xfrm>
            <a:off x="539750" y="4064000"/>
            <a:ext cx="609600" cy="228600"/>
          </a:xfrm>
          <a:prstGeom prst="rightArrow">
            <a:avLst>
              <a:gd name="adj1" fmla="val 50000"/>
              <a:gd name="adj2" fmla="val 66667"/>
            </a:avLst>
          </a:prstGeom>
          <a:solidFill>
            <a:srgbClr val="CC6600"/>
          </a:solidFill>
          <a:ln w="9525">
            <a:solidFill>
              <a:schemeClr val="tx1"/>
            </a:solidFill>
            <a:miter lim="800000"/>
            <a:headEnd/>
            <a:tailEnd/>
          </a:ln>
        </p:spPr>
        <p:txBody>
          <a:bodyPr wrap="none" anchor="ctr"/>
          <a:lstStyle>
            <a:lvl1pPr>
              <a:spcBef>
                <a:spcPct val="20000"/>
              </a:spcBef>
              <a:buBlip>
                <a:blip r:embed="rId4"/>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5"/>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400"/>
          </a:p>
        </p:txBody>
      </p:sp>
      <p:sp>
        <p:nvSpPr>
          <p:cNvPr id="2058" name="Rectangle 10">
            <a:extLst>
              <a:ext uri="{FF2B5EF4-FFF2-40B4-BE49-F238E27FC236}">
                <a16:creationId xmlns:a16="http://schemas.microsoft.com/office/drawing/2014/main" id="{6E4DAED5-3BB4-590E-64B9-2645B29AFD73}"/>
              </a:ext>
            </a:extLst>
          </p:cNvPr>
          <p:cNvSpPr>
            <a:spLocks noChangeArrowheads="1"/>
          </p:cNvSpPr>
          <p:nvPr/>
        </p:nvSpPr>
        <p:spPr bwMode="auto">
          <a:xfrm>
            <a:off x="6084888" y="2060575"/>
            <a:ext cx="2673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（利用</a:t>
            </a:r>
            <a:r>
              <a:rPr lang="zh-CN" altLang="en-US" sz="2800" b="1"/>
              <a:t>酉</a:t>
            </a:r>
            <a:r>
              <a:rPr lang="zh-CN" altLang="en-US" sz="2800" b="1">
                <a:solidFill>
                  <a:srgbClr val="0033CC"/>
                </a:solidFill>
              </a:rPr>
              <a:t>等价）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531">
                                            <p:txEl>
                                              <p:pRg st="3" end="3"/>
                                            </p:txEl>
                                          </p:spTgt>
                                        </p:tgtEl>
                                        <p:attrNameLst>
                                          <p:attrName>style.visibility</p:attrName>
                                        </p:attrNameLst>
                                      </p:cBhvr>
                                      <p:to>
                                        <p:strVal val="visible"/>
                                      </p:to>
                                    </p:set>
                                    <p:anim calcmode="lin" valueType="num">
                                      <p:cBhvr additive="base">
                                        <p:cTn id="25" dur="500" fill="hold"/>
                                        <p:tgtEl>
                                          <p:spTgt spid="22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058">
                                            <p:txEl>
                                              <p:pRg st="0" end="0"/>
                                            </p:txEl>
                                          </p:spTgt>
                                        </p:tgtEl>
                                        <p:attrNameLst>
                                          <p:attrName>style.visibility</p:attrName>
                                        </p:attrNameLst>
                                      </p:cBhvr>
                                      <p:to>
                                        <p:strVal val="visible"/>
                                      </p:to>
                                    </p:set>
                                    <p:animEffect transition="in" filter="blinds(horizontal)">
                                      <p:cBhvr>
                                        <p:cTn id="31" dur="500"/>
                                        <p:tgtEl>
                                          <p:spTgt spid="2058">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2531">
                                            <p:txEl>
                                              <p:pRg st="4" end="4"/>
                                            </p:txEl>
                                          </p:spTgt>
                                        </p:tgtEl>
                                        <p:attrNameLst>
                                          <p:attrName>style.visibility</p:attrName>
                                        </p:attrNameLst>
                                      </p:cBhvr>
                                      <p:to>
                                        <p:strVal val="visible"/>
                                      </p:to>
                                    </p:set>
                                    <p:anim calcmode="lin" valueType="num">
                                      <p:cBhvr additive="base">
                                        <p:cTn id="36" dur="500" fill="hold"/>
                                        <p:tgtEl>
                                          <p:spTgt spid="22531">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25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2531">
                                            <p:txEl>
                                              <p:pRg st="5" end="5"/>
                                            </p:txEl>
                                          </p:spTgt>
                                        </p:tgtEl>
                                        <p:attrNameLst>
                                          <p:attrName>style.visibility</p:attrName>
                                        </p:attrNameLst>
                                      </p:cBhvr>
                                      <p:to>
                                        <p:strVal val="visible"/>
                                      </p:to>
                                    </p:set>
                                    <p:anim calcmode="lin" valueType="num">
                                      <p:cBhvr additive="base">
                                        <p:cTn id="42" dur="500" fill="hold"/>
                                        <p:tgtEl>
                                          <p:spTgt spid="22531">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25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2535"/>
                                        </p:tgtEl>
                                        <p:attrNameLst>
                                          <p:attrName>style.visibility</p:attrName>
                                        </p:attrNameLst>
                                      </p:cBhvr>
                                      <p:to>
                                        <p:strVal val="visible"/>
                                      </p:to>
                                    </p:set>
                                    <p:anim calcmode="lin" valueType="num">
                                      <p:cBhvr additive="base">
                                        <p:cTn id="48" dur="500" fill="hold"/>
                                        <p:tgtEl>
                                          <p:spTgt spid="22535"/>
                                        </p:tgtEl>
                                        <p:attrNameLst>
                                          <p:attrName>ppt_x</p:attrName>
                                        </p:attrNameLst>
                                      </p:cBhvr>
                                      <p:tavLst>
                                        <p:tav tm="0">
                                          <p:val>
                                            <p:strVal val="0-#ppt_w/2"/>
                                          </p:val>
                                        </p:tav>
                                        <p:tav tm="100000">
                                          <p:val>
                                            <p:strVal val="#ppt_x"/>
                                          </p:val>
                                        </p:tav>
                                      </p:tavLst>
                                    </p:anim>
                                    <p:anim calcmode="lin" valueType="num">
                                      <p:cBhvr additive="base">
                                        <p:cTn id="49" dur="500" fill="hold"/>
                                        <p:tgtEl>
                                          <p:spTgt spid="22535"/>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500"/>
                            </p:stCondLst>
                            <p:childTnLst>
                              <p:par>
                                <p:cTn id="51" presetID="2" presetClass="entr" presetSubtype="8" fill="hold" grpId="0" nodeType="afterEffect">
                                  <p:stCondLst>
                                    <p:cond delay="0"/>
                                  </p:stCondLst>
                                  <p:childTnLst>
                                    <p:set>
                                      <p:cBhvr>
                                        <p:cTn id="52" dur="1" fill="hold">
                                          <p:stCondLst>
                                            <p:cond delay="0"/>
                                          </p:stCondLst>
                                        </p:cTn>
                                        <p:tgtEl>
                                          <p:spTgt spid="22532"/>
                                        </p:tgtEl>
                                        <p:attrNameLst>
                                          <p:attrName>style.visibility</p:attrName>
                                        </p:attrNameLst>
                                      </p:cBhvr>
                                      <p:to>
                                        <p:strVal val="visible"/>
                                      </p:to>
                                    </p:set>
                                    <p:anim calcmode="lin" valueType="num">
                                      <p:cBhvr additive="base">
                                        <p:cTn id="53" dur="500" fill="hold"/>
                                        <p:tgtEl>
                                          <p:spTgt spid="22532"/>
                                        </p:tgtEl>
                                        <p:attrNameLst>
                                          <p:attrName>ppt_x</p:attrName>
                                        </p:attrNameLst>
                                      </p:cBhvr>
                                      <p:tavLst>
                                        <p:tav tm="0">
                                          <p:val>
                                            <p:strVal val="0-#ppt_w/2"/>
                                          </p:val>
                                        </p:tav>
                                        <p:tav tm="100000">
                                          <p:val>
                                            <p:strVal val="#ppt_x"/>
                                          </p:val>
                                        </p:tav>
                                      </p:tavLst>
                                    </p:anim>
                                    <p:anim calcmode="lin" valueType="num">
                                      <p:cBhvr additive="base">
                                        <p:cTn id="54"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2533">
                                            <p:txEl>
                                              <p:pRg st="0" end="0"/>
                                            </p:txEl>
                                          </p:spTgt>
                                        </p:tgtEl>
                                        <p:attrNameLst>
                                          <p:attrName>style.visibility</p:attrName>
                                        </p:attrNameLst>
                                      </p:cBhvr>
                                      <p:to>
                                        <p:strVal val="visible"/>
                                      </p:to>
                                    </p:set>
                                    <p:anim calcmode="lin" valueType="num">
                                      <p:cBhvr additive="base">
                                        <p:cTn id="59" dur="500" fill="hold"/>
                                        <p:tgtEl>
                                          <p:spTgt spid="22533">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25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2533">
                                            <p:txEl>
                                              <p:pRg st="1" end="1"/>
                                            </p:txEl>
                                          </p:spTgt>
                                        </p:tgtEl>
                                        <p:attrNameLst>
                                          <p:attrName>style.visibility</p:attrName>
                                        </p:attrNameLst>
                                      </p:cBhvr>
                                      <p:to>
                                        <p:strVal val="visible"/>
                                      </p:to>
                                    </p:set>
                                    <p:anim calcmode="lin" valueType="num">
                                      <p:cBhvr additive="base">
                                        <p:cTn id="65" dur="500" fill="hold"/>
                                        <p:tgtEl>
                                          <p:spTgt spid="22533">
                                            <p:txEl>
                                              <p:pRg st="1" end="1"/>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2253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nodeType="clickEffect">
                                  <p:stCondLst>
                                    <p:cond delay="0"/>
                                  </p:stCondLst>
                                  <p:childTnLst>
                                    <p:set>
                                      <p:cBhvr>
                                        <p:cTn id="70" dur="1" fill="hold">
                                          <p:stCondLst>
                                            <p:cond delay="0"/>
                                          </p:stCondLst>
                                        </p:cTn>
                                        <p:tgtEl>
                                          <p:spTgt spid="22534"/>
                                        </p:tgtEl>
                                        <p:attrNameLst>
                                          <p:attrName>style.visibility</p:attrName>
                                        </p:attrNameLst>
                                      </p:cBhvr>
                                      <p:to>
                                        <p:strVal val="visible"/>
                                      </p:to>
                                    </p:set>
                                    <p:anim calcmode="lin" valueType="num">
                                      <p:cBhvr additive="base">
                                        <p:cTn id="71" dur="500" fill="hold"/>
                                        <p:tgtEl>
                                          <p:spTgt spid="22534"/>
                                        </p:tgtEl>
                                        <p:attrNameLst>
                                          <p:attrName>ppt_x</p:attrName>
                                        </p:attrNameLst>
                                      </p:cBhvr>
                                      <p:tavLst>
                                        <p:tav tm="0">
                                          <p:val>
                                            <p:strVal val="0-#ppt_w/2"/>
                                          </p:val>
                                        </p:tav>
                                        <p:tav tm="100000">
                                          <p:val>
                                            <p:strVal val="#ppt_x"/>
                                          </p:val>
                                        </p:tav>
                                      </p:tavLst>
                                    </p:anim>
                                    <p:anim calcmode="lin" valueType="num">
                                      <p:cBhvr additive="base">
                                        <p:cTn id="72" dur="500" fill="hold"/>
                                        <p:tgtEl>
                                          <p:spTgt spid="225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bldLvl="3" autoUpdateAnimBg="0"/>
      <p:bldP spid="22532" grpId="0" animBg="1" autoUpdateAnimBg="0"/>
      <p:bldP spid="22533" grpId="0" build="p" autoUpdateAnimBg="0"/>
      <p:bldP spid="22535"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F1B008CF-52AE-4B9D-A030-CCB6997BEEDD}"/>
              </a:ext>
            </a:extLst>
          </p:cNvPr>
          <p:cNvSpPr>
            <a:spLocks noGrp="1" noChangeArrowheads="1"/>
          </p:cNvSpPr>
          <p:nvPr>
            <p:ph type="body" idx="4294967295"/>
          </p:nvPr>
        </p:nvSpPr>
        <p:spPr>
          <a:xfrm>
            <a:off x="381000" y="333375"/>
            <a:ext cx="8512175" cy="2819400"/>
          </a:xfrm>
        </p:spPr>
        <p:txBody>
          <a:bodyPr/>
          <a:lstStyle/>
          <a:p>
            <a:pPr eaLnBrk="1" hangingPunct="1">
              <a:buFontTx/>
              <a:buNone/>
              <a:defRPr/>
            </a:pPr>
            <a:r>
              <a:rPr lang="zh-CN" altLang="en-US" sz="2800" b="1" dirty="0">
                <a:solidFill>
                  <a:srgbClr val="CC6600"/>
                </a:solidFill>
                <a:effectLst>
                  <a:outerShdw blurRad="38100" dist="38100" dir="2700000" algn="tl">
                    <a:srgbClr val="C0C0C0"/>
                  </a:outerShdw>
                </a:effectLst>
              </a:rPr>
              <a:t>3、特殊矩阵的奇异值</a:t>
            </a:r>
          </a:p>
          <a:p>
            <a:pPr eaLnBrk="1" hangingPunct="1">
              <a:spcBef>
                <a:spcPct val="30000"/>
              </a:spcBef>
              <a:defRPr/>
            </a:pPr>
            <a:r>
              <a:rPr lang="zh-CN" altLang="en-US" sz="2800" b="1" dirty="0">
                <a:solidFill>
                  <a:srgbClr val="CC6600"/>
                </a:solidFill>
              </a:rPr>
              <a:t>定理3</a:t>
            </a:r>
            <a:r>
              <a:rPr lang="zh-CN" altLang="en-US" sz="2800" b="1" dirty="0">
                <a:solidFill>
                  <a:srgbClr val="CC6600"/>
                </a:solidFill>
                <a:sym typeface="Symbol" panose="05050102010706020507" pitchFamily="18" charset="2"/>
              </a:rPr>
              <a:t>13</a:t>
            </a:r>
            <a:r>
              <a:rPr lang="zh-CN" altLang="en-US" sz="2800" b="1" dirty="0">
                <a:solidFill>
                  <a:srgbClr val="003300"/>
                </a:solidFill>
              </a:rPr>
              <a:t>（</a:t>
            </a:r>
            <a:r>
              <a:rPr lang="en-US" altLang="zh-CN" sz="2800" b="1" dirty="0">
                <a:solidFill>
                  <a:srgbClr val="003300"/>
                </a:solidFill>
              </a:rPr>
              <a:t>P</a:t>
            </a:r>
            <a:r>
              <a:rPr lang="en-US" altLang="zh-CN" sz="2800" b="1" dirty="0">
                <a:solidFill>
                  <a:srgbClr val="003300"/>
                </a:solidFill>
                <a:sym typeface="Symbol" panose="05050102010706020507" pitchFamily="18" charset="2"/>
              </a:rPr>
              <a:t></a:t>
            </a:r>
            <a:r>
              <a:rPr lang="en-US" altLang="zh-CN" sz="2800" b="1" dirty="0">
                <a:solidFill>
                  <a:srgbClr val="003300"/>
                </a:solidFill>
              </a:rPr>
              <a:t>82）：</a:t>
            </a:r>
            <a:endParaRPr lang="zh-CN" altLang="en-US" sz="2800" b="1" dirty="0">
              <a:solidFill>
                <a:srgbClr val="003300"/>
              </a:solidFill>
            </a:endParaRPr>
          </a:p>
          <a:p>
            <a:pPr lvl="1" eaLnBrk="1" hangingPunct="1">
              <a:defRPr/>
            </a:pPr>
            <a:r>
              <a:rPr lang="zh-CN" altLang="en-US" sz="2400" b="1" dirty="0"/>
              <a:t> </a:t>
            </a:r>
            <a:r>
              <a:rPr lang="zh-CN" altLang="en-US" b="1" dirty="0"/>
              <a:t>正规矩阵</a:t>
            </a:r>
            <a:r>
              <a:rPr lang="en-US" altLang="zh-CN" b="1" dirty="0"/>
              <a:t>A</a:t>
            </a:r>
            <a:r>
              <a:rPr lang="zh-CN" altLang="en-US" b="1" dirty="0"/>
              <a:t>的奇异值等于</a:t>
            </a:r>
            <a:r>
              <a:rPr lang="en-US" altLang="zh-CN" b="1" dirty="0"/>
              <a:t>A</a:t>
            </a:r>
            <a:r>
              <a:rPr lang="zh-CN" altLang="en-US" b="1" dirty="0"/>
              <a:t>的</a:t>
            </a:r>
            <a:r>
              <a:rPr lang="en-US" altLang="zh-CN" b="1" dirty="0"/>
              <a:t>(</a:t>
            </a:r>
            <a:r>
              <a:rPr lang="zh-CN" altLang="en-US" b="1" dirty="0">
                <a:solidFill>
                  <a:srgbClr val="0000FF"/>
                </a:solidFill>
              </a:rPr>
              <a:t>非零</a:t>
            </a:r>
            <a:r>
              <a:rPr lang="en-US" altLang="zh-CN" b="1" dirty="0"/>
              <a:t>)</a:t>
            </a:r>
            <a:r>
              <a:rPr lang="zh-CN" altLang="en-US" b="1" dirty="0"/>
              <a:t>特征值的模。</a:t>
            </a:r>
          </a:p>
          <a:p>
            <a:pPr lvl="1" eaLnBrk="1" hangingPunct="1">
              <a:defRPr/>
            </a:pPr>
            <a:r>
              <a:rPr lang="zh-CN" altLang="en-US" b="1" dirty="0"/>
              <a:t> 正定的</a:t>
            </a:r>
            <a:r>
              <a:rPr lang="en-US" altLang="zh-CN" b="1" dirty="0"/>
              <a:t>Hermite</a:t>
            </a:r>
            <a:r>
              <a:rPr lang="zh-CN" altLang="en-US" b="1" dirty="0"/>
              <a:t>矩阵</a:t>
            </a:r>
            <a:r>
              <a:rPr lang="en-US" altLang="zh-CN" b="1" dirty="0"/>
              <a:t>A</a:t>
            </a:r>
            <a:r>
              <a:rPr lang="zh-CN" altLang="en-US" b="1" dirty="0"/>
              <a:t>的奇异值就是</a:t>
            </a:r>
            <a:r>
              <a:rPr lang="en-US" altLang="zh-CN" b="1" dirty="0"/>
              <a:t>A</a:t>
            </a:r>
            <a:r>
              <a:rPr lang="zh-CN" altLang="en-US" b="1" dirty="0"/>
              <a:t>的特征值。</a:t>
            </a:r>
          </a:p>
          <a:p>
            <a:pPr lvl="1" eaLnBrk="1" hangingPunct="1">
              <a:defRPr/>
            </a:pPr>
            <a:r>
              <a:rPr lang="zh-CN" altLang="en-US" b="1" dirty="0"/>
              <a:t> </a:t>
            </a:r>
            <a:r>
              <a:rPr lang="zh-CN" altLang="en-US" b="1" dirty="0">
                <a:solidFill>
                  <a:srgbClr val="0000FF"/>
                </a:solidFill>
              </a:rPr>
              <a:t>酉等价</a:t>
            </a:r>
            <a:r>
              <a:rPr lang="zh-CN" altLang="en-US" b="1" dirty="0"/>
              <a:t>矩阵的奇异值相等。</a:t>
            </a:r>
          </a:p>
        </p:txBody>
      </p:sp>
      <p:sp>
        <p:nvSpPr>
          <p:cNvPr id="23556" name="Text Box 4">
            <a:extLst>
              <a:ext uri="{FF2B5EF4-FFF2-40B4-BE49-F238E27FC236}">
                <a16:creationId xmlns:a16="http://schemas.microsoft.com/office/drawing/2014/main" id="{C61E0DC7-914D-412C-A24E-33922179E136}"/>
              </a:ext>
            </a:extLst>
          </p:cNvPr>
          <p:cNvSpPr txBox="1">
            <a:spLocks noChangeArrowheads="1"/>
          </p:cNvSpPr>
          <p:nvPr/>
        </p:nvSpPr>
        <p:spPr bwMode="auto">
          <a:xfrm>
            <a:off x="598488" y="3068638"/>
            <a:ext cx="8077200" cy="1041400"/>
          </a:xfrm>
          <a:prstGeom prst="rect">
            <a:avLst/>
          </a:prstGeom>
          <a:solidFill>
            <a:schemeClr val="accent1"/>
          </a:solidFill>
          <a:ln w="9525">
            <a:solidFill>
              <a:schemeClr val="accent2"/>
            </a:solid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6600"/>
              </a:buClr>
              <a:buFont typeface="Wingdings" panose="05000000000000000000" pitchFamily="2" charset="2"/>
              <a:buChar char="Ø"/>
              <a:defRPr/>
            </a:pPr>
            <a:r>
              <a:rPr lang="en-US" altLang="zh-CN" b="1" dirty="0">
                <a:effectLst>
                  <a:outerShdw blurRad="38100" dist="38100" dir="2700000" algn="tl">
                    <a:srgbClr val="FFFFFF"/>
                  </a:outerShdw>
                </a:effectLst>
              </a:rPr>
              <a:t> </a:t>
            </a:r>
            <a:r>
              <a:rPr lang="en-US" altLang="zh-CN" sz="2800" b="1" dirty="0"/>
              <a:t>A</a:t>
            </a:r>
            <a:r>
              <a:rPr lang="zh-CN" altLang="en-US" sz="2800" b="1" dirty="0"/>
              <a:t>和</a:t>
            </a:r>
            <a:r>
              <a:rPr lang="en-US" altLang="zh-CN" sz="2800" b="1" dirty="0"/>
              <a:t>B</a:t>
            </a:r>
            <a:r>
              <a:rPr lang="zh-CN" altLang="en-US" sz="2800" b="1" dirty="0"/>
              <a:t>酉等价，则</a:t>
            </a:r>
            <a:r>
              <a:rPr lang="en-US" altLang="zh-CN" sz="2800" b="1" dirty="0"/>
              <a:t>A</a:t>
            </a:r>
            <a:r>
              <a:rPr lang="en-US" altLang="zh-CN" sz="2800" b="1" baseline="30000" dirty="0"/>
              <a:t>H</a:t>
            </a:r>
            <a:r>
              <a:rPr lang="en-US" altLang="zh-CN" sz="2800" b="1" dirty="0"/>
              <a:t>A</a:t>
            </a:r>
            <a:r>
              <a:rPr lang="zh-CN" altLang="en-US" sz="2800" b="1" dirty="0"/>
              <a:t>和</a:t>
            </a:r>
            <a:r>
              <a:rPr lang="en-US" altLang="zh-CN" sz="2800" b="1" dirty="0"/>
              <a:t>B</a:t>
            </a:r>
            <a:r>
              <a:rPr lang="en-US" altLang="zh-CN" sz="2800" b="1" baseline="30000" dirty="0"/>
              <a:t>H</a:t>
            </a:r>
            <a:r>
              <a:rPr lang="en-US" altLang="zh-CN" sz="2800" b="1" dirty="0"/>
              <a:t>B</a:t>
            </a:r>
            <a:r>
              <a:rPr lang="zh-CN" altLang="en-US" sz="2800" b="1" dirty="0"/>
              <a:t>酉相似。</a:t>
            </a:r>
          </a:p>
          <a:p>
            <a:pPr eaLnBrk="1" hangingPunct="1">
              <a:spcBef>
                <a:spcPct val="20000"/>
              </a:spcBef>
              <a:buClr>
                <a:srgbClr val="CC6600"/>
              </a:buClr>
              <a:buFont typeface="Wingdings" panose="05000000000000000000" pitchFamily="2" charset="2"/>
              <a:buChar char="Ø"/>
              <a:defRPr/>
            </a:pPr>
            <a:r>
              <a:rPr lang="zh-CN" altLang="en-US" sz="2800" b="1" dirty="0"/>
              <a:t> 奇异值是酉等价的不变性质。</a:t>
            </a:r>
          </a:p>
        </p:txBody>
      </p:sp>
      <p:graphicFrame>
        <p:nvGraphicFramePr>
          <p:cNvPr id="21508" name="Object 4">
            <a:extLst>
              <a:ext uri="{FF2B5EF4-FFF2-40B4-BE49-F238E27FC236}">
                <a16:creationId xmlns:a16="http://schemas.microsoft.com/office/drawing/2014/main" id="{00BBC158-34CB-FDC0-3831-A039BF1DB340}"/>
              </a:ext>
            </a:extLst>
          </p:cNvPr>
          <p:cNvGraphicFramePr>
            <a:graphicFrameLocks noChangeAspect="1"/>
          </p:cNvGraphicFramePr>
          <p:nvPr>
            <p:extLst>
              <p:ext uri="{D42A27DB-BD31-4B8C-83A1-F6EECF244321}">
                <p14:modId xmlns:p14="http://schemas.microsoft.com/office/powerpoint/2010/main" val="1036494560"/>
              </p:ext>
            </p:extLst>
          </p:nvPr>
        </p:nvGraphicFramePr>
        <p:xfrm>
          <a:off x="0" y="4108150"/>
          <a:ext cx="9144000" cy="1827213"/>
        </p:xfrm>
        <a:graphic>
          <a:graphicData uri="http://schemas.openxmlformats.org/presentationml/2006/ole">
            <mc:AlternateContent xmlns:mc="http://schemas.openxmlformats.org/markup-compatibility/2006">
              <mc:Choice xmlns:v="urn:schemas-microsoft-com:vml" Requires="v">
                <p:oleObj name="Equation" r:id="rId2" imgW="6273720" imgH="1066680" progId="Equation.DSMT4">
                  <p:embed/>
                </p:oleObj>
              </mc:Choice>
              <mc:Fallback>
                <p:oleObj name="Equation" r:id="rId2" imgW="6273720" imgH="1066680" progId="Equation.DSMT4">
                  <p:embed/>
                  <p:pic>
                    <p:nvPicPr>
                      <p:cNvPr id="0" name="Object 4"/>
                      <p:cNvPicPr>
                        <a:picLocks noChangeAspect="1" noChangeArrowheads="1"/>
                      </p:cNvPicPr>
                      <p:nvPr/>
                    </p:nvPicPr>
                    <p:blipFill>
                      <a:blip r:embed="rId3"/>
                      <a:srcRect/>
                      <a:stretch>
                        <a:fillRect/>
                      </a:stretch>
                    </p:blipFill>
                    <p:spPr bwMode="auto">
                      <a:xfrm>
                        <a:off x="0" y="4108150"/>
                        <a:ext cx="9144000" cy="1827213"/>
                      </a:xfrm>
                      <a:prstGeom prst="rect">
                        <a:avLst/>
                      </a:prstGeom>
                      <a:noFill/>
                      <a:ln>
                        <a:noFill/>
                      </a:ln>
                      <a:effectLst/>
                    </p:spPr>
                  </p:pic>
                </p:oleObj>
              </mc:Fallback>
            </mc:AlternateContent>
          </a:graphicData>
        </a:graphic>
      </p:graphicFrame>
      <p:graphicFrame>
        <p:nvGraphicFramePr>
          <p:cNvPr id="4" name="Object 4">
            <a:extLst>
              <a:ext uri="{FF2B5EF4-FFF2-40B4-BE49-F238E27FC236}">
                <a16:creationId xmlns:a16="http://schemas.microsoft.com/office/drawing/2014/main" id="{3672885F-826D-F83B-579E-B56470FE3A92}"/>
              </a:ext>
            </a:extLst>
          </p:cNvPr>
          <p:cNvGraphicFramePr>
            <a:graphicFrameLocks noChangeAspect="1"/>
          </p:cNvGraphicFramePr>
          <p:nvPr/>
        </p:nvGraphicFramePr>
        <p:xfrm>
          <a:off x="2627313" y="5876925"/>
          <a:ext cx="3376612" cy="573088"/>
        </p:xfrm>
        <a:graphic>
          <a:graphicData uri="http://schemas.openxmlformats.org/presentationml/2006/ole">
            <mc:AlternateContent xmlns:mc="http://schemas.openxmlformats.org/markup-compatibility/2006">
              <mc:Choice xmlns:v="urn:schemas-microsoft-com:vml" Requires="v">
                <p:oleObj name="Equation" r:id="rId4" imgW="2152663" imgH="323918" progId="Equation.DSMT4">
                  <p:embed/>
                </p:oleObj>
              </mc:Choice>
              <mc:Fallback>
                <p:oleObj name="Equation" r:id="rId4" imgW="2152663" imgH="323918"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5876925"/>
                        <a:ext cx="3376612"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 calcmode="lin" valueType="num">
                                      <p:cBhvr additive="base">
                                        <p:cTn id="7" dur="500" fill="hold"/>
                                        <p:tgtEl>
                                          <p:spTgt spid="2355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 calcmode="lin" valueType="num">
                                      <p:cBhvr additive="base">
                                        <p:cTn id="13" dur="500" fill="hold"/>
                                        <p:tgtEl>
                                          <p:spTgt spid="2355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 calcmode="lin" valueType="num">
                                      <p:cBhvr additive="base">
                                        <p:cTn id="19" dur="500" fill="hold"/>
                                        <p:tgtEl>
                                          <p:spTgt spid="2355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5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anim calcmode="lin" valueType="num">
                                      <p:cBhvr additive="base">
                                        <p:cTn id="25" dur="500" fill="hold"/>
                                        <p:tgtEl>
                                          <p:spTgt spid="2355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5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556">
                                            <p:bg/>
                                          </p:spTgt>
                                        </p:tgtEl>
                                        <p:attrNameLst>
                                          <p:attrName>style.visibility</p:attrName>
                                        </p:attrNameLst>
                                      </p:cBhvr>
                                      <p:to>
                                        <p:strVal val="visible"/>
                                      </p:to>
                                    </p:set>
                                    <p:anim calcmode="lin" valueType="num">
                                      <p:cBhvr additive="base">
                                        <p:cTn id="31" dur="500" fill="hold"/>
                                        <p:tgtEl>
                                          <p:spTgt spid="23556">
                                            <p:bg/>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556">
                                            <p:bg/>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8" fill="hold" grpId="0" nodeType="afterEffect">
                                  <p:stCondLst>
                                    <p:cond delay="0"/>
                                  </p:stCondLst>
                                  <p:childTnLst>
                                    <p:set>
                                      <p:cBhvr>
                                        <p:cTn id="35" dur="1" fill="hold">
                                          <p:stCondLst>
                                            <p:cond delay="0"/>
                                          </p:stCondLst>
                                        </p:cTn>
                                        <p:tgtEl>
                                          <p:spTgt spid="23556">
                                            <p:txEl>
                                              <p:pRg st="0" end="0"/>
                                            </p:txEl>
                                          </p:spTgt>
                                        </p:tgtEl>
                                        <p:attrNameLst>
                                          <p:attrName>style.visibility</p:attrName>
                                        </p:attrNameLst>
                                      </p:cBhvr>
                                      <p:to>
                                        <p:strVal val="visible"/>
                                      </p:to>
                                    </p:set>
                                    <p:anim calcmode="lin" valueType="num">
                                      <p:cBhvr additive="base">
                                        <p:cTn id="36" dur="500" fill="hold"/>
                                        <p:tgtEl>
                                          <p:spTgt spid="23556">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35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3556">
                                            <p:txEl>
                                              <p:pRg st="1" end="1"/>
                                            </p:txEl>
                                          </p:spTgt>
                                        </p:tgtEl>
                                        <p:attrNameLst>
                                          <p:attrName>style.visibility</p:attrName>
                                        </p:attrNameLst>
                                      </p:cBhvr>
                                      <p:to>
                                        <p:strVal val="visible"/>
                                      </p:to>
                                    </p:set>
                                    <p:anim calcmode="lin" valueType="num">
                                      <p:cBhvr additive="base">
                                        <p:cTn id="42" dur="500" fill="hold"/>
                                        <p:tgtEl>
                                          <p:spTgt spid="23556">
                                            <p:txEl>
                                              <p:pRg st="1" end="1"/>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35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21508"/>
                                        </p:tgtEl>
                                        <p:attrNameLst>
                                          <p:attrName>style.visibility</p:attrName>
                                        </p:attrNameLst>
                                      </p:cBhvr>
                                      <p:to>
                                        <p:strVal val="visible"/>
                                      </p:to>
                                    </p:set>
                                    <p:anim calcmode="lin" valueType="num">
                                      <p:cBhvr additive="base">
                                        <p:cTn id="48" dur="500" fill="hold"/>
                                        <p:tgtEl>
                                          <p:spTgt spid="21508"/>
                                        </p:tgtEl>
                                        <p:attrNameLst>
                                          <p:attrName>ppt_x</p:attrName>
                                        </p:attrNameLst>
                                      </p:cBhvr>
                                      <p:tavLst>
                                        <p:tav tm="0">
                                          <p:val>
                                            <p:strVal val="0-#ppt_w/2"/>
                                          </p:val>
                                        </p:tav>
                                        <p:tav tm="100000">
                                          <p:val>
                                            <p:strVal val="#ppt_x"/>
                                          </p:val>
                                        </p:tav>
                                      </p:tavLst>
                                    </p:anim>
                                    <p:anim calcmode="lin" valueType="num">
                                      <p:cBhvr additive="base">
                                        <p:cTn id="49"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0-#ppt_w/2"/>
                                          </p:val>
                                        </p:tav>
                                        <p:tav tm="100000">
                                          <p:val>
                                            <p:strVal val="#ppt_x"/>
                                          </p:val>
                                        </p:tav>
                                      </p:tavLst>
                                    </p:anim>
                                    <p:anim calcmode="lin" valueType="num">
                                      <p:cBhvr additive="base">
                                        <p:cTn id="5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2" autoUpdateAnimBg="0"/>
      <p:bldP spid="23556" grpId="0" build="p"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3DE49ADB-3FB4-430E-A119-4B6006CABDF5}"/>
              </a:ext>
            </a:extLst>
          </p:cNvPr>
          <p:cNvSpPr>
            <a:spLocks noGrp="1" noChangeArrowheads="1"/>
          </p:cNvSpPr>
          <p:nvPr>
            <p:ph type="body" idx="1"/>
          </p:nvPr>
        </p:nvSpPr>
        <p:spPr>
          <a:xfrm>
            <a:off x="381000" y="333375"/>
            <a:ext cx="8512175" cy="2819400"/>
          </a:xfrm>
        </p:spPr>
        <p:txBody>
          <a:bodyPr/>
          <a:lstStyle/>
          <a:p>
            <a:pPr eaLnBrk="1" hangingPunct="1">
              <a:buFontTx/>
              <a:buNone/>
              <a:defRPr/>
            </a:pPr>
            <a:r>
              <a:rPr lang="zh-CN" altLang="en-US" sz="2800" b="1">
                <a:solidFill>
                  <a:srgbClr val="CC6600"/>
                </a:solidFill>
                <a:effectLst>
                  <a:outerShdw blurRad="38100" dist="38100" dir="2700000" algn="tl">
                    <a:srgbClr val="C0C0C0"/>
                  </a:outerShdw>
                </a:effectLst>
              </a:rPr>
              <a:t>3、特殊矩阵的奇异值</a:t>
            </a:r>
          </a:p>
          <a:p>
            <a:pPr eaLnBrk="1" hangingPunct="1">
              <a:spcBef>
                <a:spcPct val="30000"/>
              </a:spcBef>
              <a:defRPr/>
            </a:pPr>
            <a:r>
              <a:rPr lang="zh-CN" altLang="en-US" sz="2800" b="1">
                <a:solidFill>
                  <a:srgbClr val="CC6600"/>
                </a:solidFill>
              </a:rPr>
              <a:t>定理3</a:t>
            </a:r>
            <a:r>
              <a:rPr lang="zh-CN" altLang="en-US" sz="2800" b="1">
                <a:solidFill>
                  <a:srgbClr val="CC6600"/>
                </a:solidFill>
                <a:sym typeface="Symbol" panose="05050102010706020507" pitchFamily="18" charset="2"/>
              </a:rPr>
              <a:t>13</a:t>
            </a:r>
            <a:r>
              <a:rPr lang="zh-CN" altLang="en-US" sz="2800" b="1">
                <a:solidFill>
                  <a:srgbClr val="003300"/>
                </a:solidFill>
              </a:rPr>
              <a:t>（</a:t>
            </a:r>
            <a:r>
              <a:rPr lang="en-US" altLang="zh-CN" sz="2800" b="1">
                <a:solidFill>
                  <a:srgbClr val="003300"/>
                </a:solidFill>
              </a:rPr>
              <a:t>P</a:t>
            </a:r>
            <a:r>
              <a:rPr lang="en-US" altLang="zh-CN" sz="2800" b="1">
                <a:solidFill>
                  <a:srgbClr val="003300"/>
                </a:solidFill>
                <a:sym typeface="Symbol" panose="05050102010706020507" pitchFamily="18" charset="2"/>
              </a:rPr>
              <a:t></a:t>
            </a:r>
            <a:r>
              <a:rPr lang="en-US" altLang="zh-CN" sz="2800" b="1">
                <a:solidFill>
                  <a:srgbClr val="003300"/>
                </a:solidFill>
              </a:rPr>
              <a:t>82）：</a:t>
            </a:r>
            <a:endParaRPr lang="zh-CN" altLang="en-US" sz="2800" b="1">
              <a:solidFill>
                <a:srgbClr val="003300"/>
              </a:solidFill>
            </a:endParaRPr>
          </a:p>
          <a:p>
            <a:pPr lvl="1" eaLnBrk="1" hangingPunct="1">
              <a:defRPr/>
            </a:pPr>
            <a:r>
              <a:rPr lang="zh-CN" altLang="en-US" sz="2400" b="1"/>
              <a:t> </a:t>
            </a:r>
            <a:r>
              <a:rPr lang="zh-CN" altLang="en-US" b="1"/>
              <a:t>正规矩阵</a:t>
            </a:r>
            <a:r>
              <a:rPr lang="en-US" altLang="zh-CN" b="1"/>
              <a:t>A</a:t>
            </a:r>
            <a:r>
              <a:rPr lang="zh-CN" altLang="en-US" b="1"/>
              <a:t>的奇异值等于</a:t>
            </a:r>
            <a:r>
              <a:rPr lang="en-US" altLang="zh-CN" b="1"/>
              <a:t>A</a:t>
            </a:r>
            <a:r>
              <a:rPr lang="zh-CN" altLang="en-US" b="1"/>
              <a:t>的</a:t>
            </a:r>
            <a:r>
              <a:rPr lang="en-US" altLang="zh-CN" b="1"/>
              <a:t>(</a:t>
            </a:r>
            <a:r>
              <a:rPr lang="zh-CN" altLang="en-US" b="1">
                <a:solidFill>
                  <a:srgbClr val="0000FF"/>
                </a:solidFill>
              </a:rPr>
              <a:t>非零</a:t>
            </a:r>
            <a:r>
              <a:rPr lang="en-US" altLang="zh-CN" b="1"/>
              <a:t>)</a:t>
            </a:r>
            <a:r>
              <a:rPr lang="zh-CN" altLang="en-US" b="1"/>
              <a:t>特征值的模。</a:t>
            </a:r>
          </a:p>
          <a:p>
            <a:pPr lvl="1" eaLnBrk="1" hangingPunct="1">
              <a:defRPr/>
            </a:pPr>
            <a:r>
              <a:rPr lang="zh-CN" altLang="en-US" b="1"/>
              <a:t> 正定的</a:t>
            </a:r>
            <a:r>
              <a:rPr lang="en-US" altLang="zh-CN" b="1"/>
              <a:t>Hermite</a:t>
            </a:r>
            <a:r>
              <a:rPr lang="zh-CN" altLang="en-US" b="1"/>
              <a:t>矩阵</a:t>
            </a:r>
            <a:r>
              <a:rPr lang="en-US" altLang="zh-CN" b="1"/>
              <a:t>A</a:t>
            </a:r>
            <a:r>
              <a:rPr lang="zh-CN" altLang="en-US" b="1"/>
              <a:t>的奇异值就是</a:t>
            </a:r>
            <a:r>
              <a:rPr lang="en-US" altLang="zh-CN" b="1"/>
              <a:t>A</a:t>
            </a:r>
            <a:r>
              <a:rPr lang="zh-CN" altLang="en-US" b="1"/>
              <a:t>的特征值。</a:t>
            </a:r>
          </a:p>
          <a:p>
            <a:pPr lvl="1" eaLnBrk="1" hangingPunct="1">
              <a:defRPr/>
            </a:pPr>
            <a:r>
              <a:rPr lang="zh-CN" altLang="en-US" b="1"/>
              <a:t> </a:t>
            </a:r>
            <a:r>
              <a:rPr lang="zh-CN" altLang="en-US" b="1">
                <a:solidFill>
                  <a:srgbClr val="0000FF"/>
                </a:solidFill>
              </a:rPr>
              <a:t>酉等价</a:t>
            </a:r>
            <a:r>
              <a:rPr lang="zh-CN" altLang="en-US" b="1"/>
              <a:t>矩阵的奇异值相等。</a:t>
            </a:r>
          </a:p>
        </p:txBody>
      </p:sp>
      <p:sp>
        <p:nvSpPr>
          <p:cNvPr id="23556" name="Text Box 4">
            <a:extLst>
              <a:ext uri="{FF2B5EF4-FFF2-40B4-BE49-F238E27FC236}">
                <a16:creationId xmlns:a16="http://schemas.microsoft.com/office/drawing/2014/main" id="{66C670C1-792C-4E42-97C3-849A1E4F0616}"/>
              </a:ext>
            </a:extLst>
          </p:cNvPr>
          <p:cNvSpPr txBox="1">
            <a:spLocks noChangeArrowheads="1"/>
          </p:cNvSpPr>
          <p:nvPr/>
        </p:nvSpPr>
        <p:spPr bwMode="auto">
          <a:xfrm>
            <a:off x="598488" y="3068638"/>
            <a:ext cx="8077200" cy="1041400"/>
          </a:xfrm>
          <a:prstGeom prst="rect">
            <a:avLst/>
          </a:prstGeom>
          <a:solidFill>
            <a:schemeClr val="accent1"/>
          </a:solidFill>
          <a:ln w="9525">
            <a:solidFill>
              <a:schemeClr val="accent2"/>
            </a:solid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6600"/>
              </a:buClr>
              <a:buFont typeface="Wingdings" panose="05000000000000000000" pitchFamily="2" charset="2"/>
              <a:buChar char="Ø"/>
              <a:defRPr/>
            </a:pPr>
            <a:r>
              <a:rPr lang="en-US" altLang="zh-CN" b="1">
                <a:effectLst>
                  <a:outerShdw blurRad="38100" dist="38100" dir="2700000" algn="tl">
                    <a:srgbClr val="FFFFFF"/>
                  </a:outerShdw>
                </a:effectLst>
              </a:rPr>
              <a:t> </a:t>
            </a:r>
            <a:r>
              <a:rPr lang="en-US" altLang="zh-CN" sz="2800" b="1"/>
              <a:t>A</a:t>
            </a:r>
            <a:r>
              <a:rPr lang="zh-CN" altLang="en-US" sz="2800" b="1"/>
              <a:t>和</a:t>
            </a:r>
            <a:r>
              <a:rPr lang="en-US" altLang="zh-CN" sz="2800" b="1"/>
              <a:t>B</a:t>
            </a:r>
            <a:r>
              <a:rPr lang="zh-CN" altLang="en-US" sz="2800" b="1"/>
              <a:t>酉等价，则</a:t>
            </a:r>
            <a:r>
              <a:rPr lang="en-US" altLang="zh-CN" sz="2800" b="1"/>
              <a:t>A</a:t>
            </a:r>
            <a:r>
              <a:rPr lang="en-US" altLang="zh-CN" sz="2800" b="1" baseline="30000"/>
              <a:t>H</a:t>
            </a:r>
            <a:r>
              <a:rPr lang="en-US" altLang="zh-CN" sz="2800" b="1"/>
              <a:t>A</a:t>
            </a:r>
            <a:r>
              <a:rPr lang="zh-CN" altLang="en-US" sz="2800" b="1"/>
              <a:t>和</a:t>
            </a:r>
            <a:r>
              <a:rPr lang="en-US" altLang="zh-CN" sz="2800" b="1"/>
              <a:t>B</a:t>
            </a:r>
            <a:r>
              <a:rPr lang="en-US" altLang="zh-CN" sz="2800" b="1" baseline="30000"/>
              <a:t>H</a:t>
            </a:r>
            <a:r>
              <a:rPr lang="en-US" altLang="zh-CN" sz="2800" b="1"/>
              <a:t>B</a:t>
            </a:r>
            <a:r>
              <a:rPr lang="zh-CN" altLang="en-US" sz="2800" b="1"/>
              <a:t>酉相似。</a:t>
            </a:r>
          </a:p>
          <a:p>
            <a:pPr eaLnBrk="1" hangingPunct="1">
              <a:spcBef>
                <a:spcPct val="20000"/>
              </a:spcBef>
              <a:buClr>
                <a:srgbClr val="CC6600"/>
              </a:buClr>
              <a:buFont typeface="Wingdings" panose="05000000000000000000" pitchFamily="2" charset="2"/>
              <a:buChar char="Ø"/>
              <a:defRPr/>
            </a:pPr>
            <a:r>
              <a:rPr lang="zh-CN" altLang="en-US" sz="2800" b="1"/>
              <a:t> 奇异值是酉等价的不变性质。</a:t>
            </a:r>
          </a:p>
        </p:txBody>
      </p:sp>
      <p:graphicFrame>
        <p:nvGraphicFramePr>
          <p:cNvPr id="4" name="Object 4">
            <a:extLst>
              <a:ext uri="{FF2B5EF4-FFF2-40B4-BE49-F238E27FC236}">
                <a16:creationId xmlns:a16="http://schemas.microsoft.com/office/drawing/2014/main" id="{A1ED1C11-E843-9806-3EAC-9038C0CFB721}"/>
              </a:ext>
            </a:extLst>
          </p:cNvPr>
          <p:cNvGraphicFramePr>
            <a:graphicFrameLocks noChangeAspect="1"/>
          </p:cNvGraphicFramePr>
          <p:nvPr/>
        </p:nvGraphicFramePr>
        <p:xfrm>
          <a:off x="2667000" y="5876925"/>
          <a:ext cx="3992563" cy="573088"/>
        </p:xfrm>
        <a:graphic>
          <a:graphicData uri="http://schemas.openxmlformats.org/presentationml/2006/ole">
            <mc:AlternateContent xmlns:mc="http://schemas.openxmlformats.org/markup-compatibility/2006">
              <mc:Choice xmlns:v="urn:schemas-microsoft-com:vml" Requires="v">
                <p:oleObj name="Equation" r:id="rId2" imgW="2543194" imgH="323918" progId="Equation.DSMT4">
                  <p:embed/>
                </p:oleObj>
              </mc:Choice>
              <mc:Fallback>
                <p:oleObj name="Equation" r:id="rId2" imgW="2543194" imgH="323918"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876925"/>
                        <a:ext cx="399256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4">
            <a:extLst>
              <a:ext uri="{FF2B5EF4-FFF2-40B4-BE49-F238E27FC236}">
                <a16:creationId xmlns:a16="http://schemas.microsoft.com/office/drawing/2014/main" id="{31727E07-3A89-FD37-DA96-52F014F0FD54}"/>
              </a:ext>
            </a:extLst>
          </p:cNvPr>
          <p:cNvGraphicFramePr>
            <a:graphicFrameLocks noChangeAspect="1"/>
          </p:cNvGraphicFramePr>
          <p:nvPr>
            <p:extLst>
              <p:ext uri="{D42A27DB-BD31-4B8C-83A1-F6EECF244321}">
                <p14:modId xmlns:p14="http://schemas.microsoft.com/office/powerpoint/2010/main" val="518628719"/>
              </p:ext>
            </p:extLst>
          </p:nvPr>
        </p:nvGraphicFramePr>
        <p:xfrm>
          <a:off x="0" y="4108150"/>
          <a:ext cx="9144000" cy="1827213"/>
        </p:xfrm>
        <a:graphic>
          <a:graphicData uri="http://schemas.openxmlformats.org/presentationml/2006/ole">
            <mc:AlternateContent xmlns:mc="http://schemas.openxmlformats.org/markup-compatibility/2006">
              <mc:Choice xmlns:v="urn:schemas-microsoft-com:vml" Requires="v">
                <p:oleObj name="Equation" r:id="rId4" imgW="6273720" imgH="1066680" progId="Equation.DSMT4">
                  <p:embed/>
                </p:oleObj>
              </mc:Choice>
              <mc:Fallback>
                <p:oleObj name="Equation" r:id="rId4" imgW="6273720" imgH="1066680" progId="Equation.DSMT4">
                  <p:embed/>
                  <p:pic>
                    <p:nvPicPr>
                      <p:cNvPr id="21508" name="Object 4">
                        <a:extLst>
                          <a:ext uri="{FF2B5EF4-FFF2-40B4-BE49-F238E27FC236}">
                            <a16:creationId xmlns:a16="http://schemas.microsoft.com/office/drawing/2014/main" id="{00BBC158-34CB-FDC0-3831-A039BF1DB340}"/>
                          </a:ext>
                        </a:extLst>
                      </p:cNvPr>
                      <p:cNvPicPr>
                        <a:picLocks noChangeAspect="1" noChangeArrowheads="1"/>
                      </p:cNvPicPr>
                      <p:nvPr/>
                    </p:nvPicPr>
                    <p:blipFill>
                      <a:blip r:embed="rId5"/>
                      <a:srcRect/>
                      <a:stretch>
                        <a:fillRect/>
                      </a:stretch>
                    </p:blipFill>
                    <p:spPr bwMode="auto">
                      <a:xfrm>
                        <a:off x="0" y="4108150"/>
                        <a:ext cx="9144000" cy="1827213"/>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63E5358B-5932-4A08-B8D4-5979D75C1B7D}"/>
              </a:ext>
            </a:extLst>
          </p:cNvPr>
          <p:cNvSpPr>
            <a:spLocks noGrp="1" noChangeArrowheads="1"/>
          </p:cNvSpPr>
          <p:nvPr>
            <p:ph type="body" idx="4294967295"/>
          </p:nvPr>
        </p:nvSpPr>
        <p:spPr>
          <a:xfrm>
            <a:off x="381000" y="333375"/>
            <a:ext cx="8512175" cy="2819400"/>
          </a:xfrm>
        </p:spPr>
        <p:txBody>
          <a:bodyPr/>
          <a:lstStyle/>
          <a:p>
            <a:pPr eaLnBrk="1" hangingPunct="1">
              <a:buFontTx/>
              <a:buNone/>
              <a:defRPr/>
            </a:pPr>
            <a:r>
              <a:rPr lang="zh-CN" altLang="en-US" sz="2800" b="1">
                <a:solidFill>
                  <a:srgbClr val="CC6600"/>
                </a:solidFill>
                <a:effectLst>
                  <a:outerShdw blurRad="38100" dist="38100" dir="2700000" algn="tl">
                    <a:srgbClr val="C0C0C0"/>
                  </a:outerShdw>
                </a:effectLst>
              </a:rPr>
              <a:t>3、特殊矩阵的奇异值</a:t>
            </a:r>
          </a:p>
          <a:p>
            <a:pPr eaLnBrk="1" hangingPunct="1">
              <a:spcBef>
                <a:spcPct val="30000"/>
              </a:spcBef>
              <a:defRPr/>
            </a:pPr>
            <a:r>
              <a:rPr lang="zh-CN" altLang="en-US" sz="2800" b="1">
                <a:solidFill>
                  <a:srgbClr val="CC6600"/>
                </a:solidFill>
              </a:rPr>
              <a:t>定理3</a:t>
            </a:r>
            <a:r>
              <a:rPr lang="zh-CN" altLang="en-US" sz="2800" b="1">
                <a:solidFill>
                  <a:srgbClr val="CC6600"/>
                </a:solidFill>
                <a:sym typeface="Symbol" panose="05050102010706020507" pitchFamily="18" charset="2"/>
              </a:rPr>
              <a:t>13</a:t>
            </a:r>
            <a:r>
              <a:rPr lang="zh-CN" altLang="en-US" sz="2800" b="1">
                <a:solidFill>
                  <a:srgbClr val="003300"/>
                </a:solidFill>
              </a:rPr>
              <a:t>（</a:t>
            </a:r>
            <a:r>
              <a:rPr lang="en-US" altLang="zh-CN" sz="2800" b="1">
                <a:solidFill>
                  <a:srgbClr val="003300"/>
                </a:solidFill>
              </a:rPr>
              <a:t>P</a:t>
            </a:r>
            <a:r>
              <a:rPr lang="en-US" altLang="zh-CN" sz="2800" b="1">
                <a:solidFill>
                  <a:srgbClr val="003300"/>
                </a:solidFill>
                <a:sym typeface="Symbol" panose="05050102010706020507" pitchFamily="18" charset="2"/>
              </a:rPr>
              <a:t></a:t>
            </a:r>
            <a:r>
              <a:rPr lang="en-US" altLang="zh-CN" sz="2800" b="1">
                <a:solidFill>
                  <a:srgbClr val="003300"/>
                </a:solidFill>
              </a:rPr>
              <a:t>82）：</a:t>
            </a:r>
            <a:endParaRPr lang="zh-CN" altLang="en-US" sz="2800" b="1">
              <a:solidFill>
                <a:srgbClr val="003300"/>
              </a:solidFill>
            </a:endParaRPr>
          </a:p>
          <a:p>
            <a:pPr lvl="1" eaLnBrk="1" hangingPunct="1">
              <a:defRPr/>
            </a:pPr>
            <a:r>
              <a:rPr lang="zh-CN" altLang="en-US" sz="2400" b="1"/>
              <a:t> </a:t>
            </a:r>
            <a:r>
              <a:rPr lang="zh-CN" altLang="en-US" b="1"/>
              <a:t>正规矩阵</a:t>
            </a:r>
            <a:r>
              <a:rPr lang="en-US" altLang="zh-CN" b="1"/>
              <a:t>A</a:t>
            </a:r>
            <a:r>
              <a:rPr lang="zh-CN" altLang="en-US" b="1"/>
              <a:t>的奇异值等于</a:t>
            </a:r>
            <a:r>
              <a:rPr lang="en-US" altLang="zh-CN" b="1"/>
              <a:t>A</a:t>
            </a:r>
            <a:r>
              <a:rPr lang="zh-CN" altLang="en-US" b="1"/>
              <a:t>的</a:t>
            </a:r>
            <a:r>
              <a:rPr lang="en-US" altLang="zh-CN" b="1"/>
              <a:t>(</a:t>
            </a:r>
            <a:r>
              <a:rPr lang="zh-CN" altLang="en-US" b="1">
                <a:solidFill>
                  <a:srgbClr val="0000FF"/>
                </a:solidFill>
              </a:rPr>
              <a:t>非零</a:t>
            </a:r>
            <a:r>
              <a:rPr lang="en-US" altLang="zh-CN" b="1"/>
              <a:t>)</a:t>
            </a:r>
            <a:r>
              <a:rPr lang="zh-CN" altLang="en-US" b="1"/>
              <a:t>特征值的模。</a:t>
            </a:r>
          </a:p>
          <a:p>
            <a:pPr lvl="1" eaLnBrk="1" hangingPunct="1">
              <a:defRPr/>
            </a:pPr>
            <a:r>
              <a:rPr lang="zh-CN" altLang="en-US" b="1"/>
              <a:t> 正定的</a:t>
            </a:r>
            <a:r>
              <a:rPr lang="en-US" altLang="zh-CN" b="1"/>
              <a:t>Hermite</a:t>
            </a:r>
            <a:r>
              <a:rPr lang="zh-CN" altLang="en-US" b="1"/>
              <a:t>矩阵</a:t>
            </a:r>
            <a:r>
              <a:rPr lang="en-US" altLang="zh-CN" b="1"/>
              <a:t>A</a:t>
            </a:r>
            <a:r>
              <a:rPr lang="zh-CN" altLang="en-US" b="1"/>
              <a:t>的奇异值就是</a:t>
            </a:r>
            <a:r>
              <a:rPr lang="en-US" altLang="zh-CN" b="1"/>
              <a:t>A</a:t>
            </a:r>
            <a:r>
              <a:rPr lang="zh-CN" altLang="en-US" b="1"/>
              <a:t>的特征值。</a:t>
            </a:r>
          </a:p>
          <a:p>
            <a:pPr lvl="1" eaLnBrk="1" hangingPunct="1">
              <a:defRPr/>
            </a:pPr>
            <a:r>
              <a:rPr lang="zh-CN" altLang="en-US" b="1"/>
              <a:t> </a:t>
            </a:r>
            <a:r>
              <a:rPr lang="zh-CN" altLang="en-US" b="1">
                <a:solidFill>
                  <a:srgbClr val="0000FF"/>
                </a:solidFill>
              </a:rPr>
              <a:t>酉等价</a:t>
            </a:r>
            <a:r>
              <a:rPr lang="zh-CN" altLang="en-US" b="1"/>
              <a:t>矩阵的奇异值相等。</a:t>
            </a:r>
          </a:p>
        </p:txBody>
      </p:sp>
      <p:sp>
        <p:nvSpPr>
          <p:cNvPr id="23556" name="Text Box 4">
            <a:extLst>
              <a:ext uri="{FF2B5EF4-FFF2-40B4-BE49-F238E27FC236}">
                <a16:creationId xmlns:a16="http://schemas.microsoft.com/office/drawing/2014/main" id="{731948A8-2842-45E2-A0CF-11911FCC8AC8}"/>
              </a:ext>
            </a:extLst>
          </p:cNvPr>
          <p:cNvSpPr txBox="1">
            <a:spLocks noChangeArrowheads="1"/>
          </p:cNvSpPr>
          <p:nvPr/>
        </p:nvSpPr>
        <p:spPr bwMode="auto">
          <a:xfrm>
            <a:off x="598488" y="3068638"/>
            <a:ext cx="8077200" cy="1041400"/>
          </a:xfrm>
          <a:prstGeom prst="rect">
            <a:avLst/>
          </a:prstGeom>
          <a:solidFill>
            <a:schemeClr val="accent1"/>
          </a:solidFill>
          <a:ln w="9525">
            <a:solidFill>
              <a:schemeClr val="accent2"/>
            </a:solid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6600"/>
              </a:buClr>
              <a:buFont typeface="Wingdings" panose="05000000000000000000" pitchFamily="2" charset="2"/>
              <a:buChar char="Ø"/>
              <a:defRPr/>
            </a:pPr>
            <a:r>
              <a:rPr lang="en-US" altLang="zh-CN" b="1">
                <a:effectLst>
                  <a:outerShdw blurRad="38100" dist="38100" dir="2700000" algn="tl">
                    <a:srgbClr val="FFFFFF"/>
                  </a:outerShdw>
                </a:effectLst>
              </a:rPr>
              <a:t> </a:t>
            </a:r>
            <a:r>
              <a:rPr lang="en-US" altLang="zh-CN" sz="2800" b="1"/>
              <a:t>A</a:t>
            </a:r>
            <a:r>
              <a:rPr lang="zh-CN" altLang="en-US" sz="2800" b="1"/>
              <a:t>和</a:t>
            </a:r>
            <a:r>
              <a:rPr lang="en-US" altLang="zh-CN" sz="2800" b="1"/>
              <a:t>B</a:t>
            </a:r>
            <a:r>
              <a:rPr lang="zh-CN" altLang="en-US" sz="2800" b="1"/>
              <a:t>酉等价，则</a:t>
            </a:r>
            <a:r>
              <a:rPr lang="en-US" altLang="zh-CN" sz="2800" b="1"/>
              <a:t>A</a:t>
            </a:r>
            <a:r>
              <a:rPr lang="en-US" altLang="zh-CN" sz="2800" b="1" baseline="30000"/>
              <a:t>H</a:t>
            </a:r>
            <a:r>
              <a:rPr lang="en-US" altLang="zh-CN" sz="2800" b="1"/>
              <a:t>A</a:t>
            </a:r>
            <a:r>
              <a:rPr lang="zh-CN" altLang="en-US" sz="2800" b="1"/>
              <a:t>和</a:t>
            </a:r>
            <a:r>
              <a:rPr lang="en-US" altLang="zh-CN" sz="2800" b="1"/>
              <a:t>B</a:t>
            </a:r>
            <a:r>
              <a:rPr lang="en-US" altLang="zh-CN" sz="2800" b="1" baseline="30000"/>
              <a:t>H</a:t>
            </a:r>
            <a:r>
              <a:rPr lang="en-US" altLang="zh-CN" sz="2800" b="1"/>
              <a:t>B</a:t>
            </a:r>
            <a:r>
              <a:rPr lang="zh-CN" altLang="en-US" sz="2800" b="1"/>
              <a:t>酉相似。</a:t>
            </a:r>
          </a:p>
          <a:p>
            <a:pPr eaLnBrk="1" hangingPunct="1">
              <a:spcBef>
                <a:spcPct val="20000"/>
              </a:spcBef>
              <a:buClr>
                <a:srgbClr val="CC6600"/>
              </a:buClr>
              <a:buFont typeface="Wingdings" panose="05000000000000000000" pitchFamily="2" charset="2"/>
              <a:buChar char="Ø"/>
              <a:defRPr/>
            </a:pPr>
            <a:r>
              <a:rPr lang="zh-CN" altLang="en-US" sz="2800" b="1"/>
              <a:t> 奇异值是酉等价的不变性质。</a:t>
            </a:r>
          </a:p>
        </p:txBody>
      </p:sp>
      <p:graphicFrame>
        <p:nvGraphicFramePr>
          <p:cNvPr id="21508" name="Object 4">
            <a:extLst>
              <a:ext uri="{FF2B5EF4-FFF2-40B4-BE49-F238E27FC236}">
                <a16:creationId xmlns:a16="http://schemas.microsoft.com/office/drawing/2014/main" id="{85165792-3406-9F7B-C867-F08AFDE8A860}"/>
              </a:ext>
            </a:extLst>
          </p:cNvPr>
          <p:cNvGraphicFramePr>
            <a:graphicFrameLocks noChangeAspect="1"/>
          </p:cNvGraphicFramePr>
          <p:nvPr>
            <p:extLst>
              <p:ext uri="{D42A27DB-BD31-4B8C-83A1-F6EECF244321}">
                <p14:modId xmlns:p14="http://schemas.microsoft.com/office/powerpoint/2010/main" val="4095077222"/>
              </p:ext>
            </p:extLst>
          </p:nvPr>
        </p:nvGraphicFramePr>
        <p:xfrm>
          <a:off x="1284287" y="4445000"/>
          <a:ext cx="6575426" cy="520700"/>
        </p:xfrm>
        <a:graphic>
          <a:graphicData uri="http://schemas.openxmlformats.org/presentationml/2006/ole">
            <mc:AlternateContent xmlns:mc="http://schemas.openxmlformats.org/markup-compatibility/2006">
              <mc:Choice xmlns:v="urn:schemas-microsoft-com:vml" Requires="v">
                <p:oleObj name="Equation" r:id="rId2" imgW="2984400" imgH="203040" progId="Equation.DSMT4">
                  <p:embed/>
                </p:oleObj>
              </mc:Choice>
              <mc:Fallback>
                <p:oleObj name="Equation" r:id="rId2" imgW="2984400" imgH="203040" progId="Equation.DSMT4">
                  <p:embed/>
                  <p:pic>
                    <p:nvPicPr>
                      <p:cNvPr id="0" name="Object 4"/>
                      <p:cNvPicPr>
                        <a:picLocks noChangeAspect="1" noChangeArrowheads="1"/>
                      </p:cNvPicPr>
                      <p:nvPr/>
                    </p:nvPicPr>
                    <p:blipFill>
                      <a:blip r:embed="rId3"/>
                      <a:srcRect/>
                      <a:stretch>
                        <a:fillRect/>
                      </a:stretch>
                    </p:blipFill>
                    <p:spPr bwMode="auto">
                      <a:xfrm>
                        <a:off x="1284287" y="4445000"/>
                        <a:ext cx="6575426"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4">
            <a:extLst>
              <a:ext uri="{FF2B5EF4-FFF2-40B4-BE49-F238E27FC236}">
                <a16:creationId xmlns:a16="http://schemas.microsoft.com/office/drawing/2014/main" id="{264B2BA0-7401-7076-8D51-1A6857009281}"/>
              </a:ext>
            </a:extLst>
          </p:cNvPr>
          <p:cNvGraphicFramePr>
            <a:graphicFrameLocks noChangeAspect="1"/>
          </p:cNvGraphicFramePr>
          <p:nvPr/>
        </p:nvGraphicFramePr>
        <p:xfrm>
          <a:off x="2843213" y="5300663"/>
          <a:ext cx="2801937" cy="487362"/>
        </p:xfrm>
        <a:graphic>
          <a:graphicData uri="http://schemas.openxmlformats.org/presentationml/2006/ole">
            <mc:AlternateContent xmlns:mc="http://schemas.openxmlformats.org/markup-compatibility/2006">
              <mc:Choice xmlns:v="urn:schemas-microsoft-com:vml" Requires="v">
                <p:oleObj name="Equation" r:id="rId4" imgW="1285971" imgH="190432" progId="Equation.DSMT4">
                  <p:embed/>
                </p:oleObj>
              </mc:Choice>
              <mc:Fallback>
                <p:oleObj name="Equation" r:id="rId4" imgW="1285971" imgH="190432"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5300663"/>
                        <a:ext cx="2801937"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0-#ppt_w/2"/>
                                          </p:val>
                                        </p:tav>
                                        <p:tav tm="100000">
                                          <p:val>
                                            <p:strVal val="#ppt_x"/>
                                          </p:val>
                                        </p:tav>
                                      </p:tavLst>
                                    </p:anim>
                                    <p:anim calcmode="lin" valueType="num">
                                      <p:cBhvr additive="base">
                                        <p:cTn id="8"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6E6A91C-C8FE-4414-B754-001C65C73629}"/>
              </a:ext>
            </a:extLst>
          </p:cNvPr>
          <p:cNvSpPr>
            <a:spLocks noGrp="1" noChangeArrowheads="1"/>
          </p:cNvSpPr>
          <p:nvPr>
            <p:ph type="title"/>
          </p:nvPr>
        </p:nvSpPr>
        <p:spPr>
          <a:xfrm>
            <a:off x="1066800" y="-100013"/>
            <a:ext cx="7772400" cy="762001"/>
          </a:xfrm>
        </p:spPr>
        <p:txBody>
          <a:bodyPr/>
          <a:lstStyle/>
          <a:p>
            <a:pPr eaLnBrk="1" hangingPunct="1">
              <a:defRPr/>
            </a:pPr>
            <a:r>
              <a:rPr lang="zh-CN" altLang="en-US" sz="3600" b="1">
                <a:solidFill>
                  <a:srgbClr val="CC6600"/>
                </a:solidFill>
                <a:effectLst>
                  <a:outerShdw blurRad="38100" dist="38100" dir="2700000" algn="tl">
                    <a:srgbClr val="C0C0C0"/>
                  </a:outerShdw>
                </a:effectLst>
              </a:rPr>
              <a:t>二、矩阵的奇异值分解</a:t>
            </a:r>
          </a:p>
        </p:txBody>
      </p:sp>
      <p:sp>
        <p:nvSpPr>
          <p:cNvPr id="24579" name="Rectangle 3">
            <a:extLst>
              <a:ext uri="{FF2B5EF4-FFF2-40B4-BE49-F238E27FC236}">
                <a16:creationId xmlns:a16="http://schemas.microsoft.com/office/drawing/2014/main" id="{9FC587A4-8FFB-4F11-8D35-C8DD55F6141C}"/>
              </a:ext>
            </a:extLst>
          </p:cNvPr>
          <p:cNvSpPr>
            <a:spLocks noGrp="1" noChangeArrowheads="1"/>
          </p:cNvSpPr>
          <p:nvPr>
            <p:ph type="body" idx="1"/>
          </p:nvPr>
        </p:nvSpPr>
        <p:spPr>
          <a:xfrm>
            <a:off x="685800" y="665163"/>
            <a:ext cx="8207375" cy="1577975"/>
          </a:xfrm>
        </p:spPr>
        <p:txBody>
          <a:bodyPr/>
          <a:lstStyle/>
          <a:p>
            <a:pPr eaLnBrk="1" hangingPunct="1">
              <a:buFontTx/>
              <a:buNone/>
              <a:defRPr/>
            </a:pPr>
            <a:r>
              <a:rPr lang="zh-CN" altLang="en-US" b="1">
                <a:solidFill>
                  <a:srgbClr val="CC6600"/>
                </a:solidFill>
                <a:effectLst>
                  <a:outerShdw blurRad="38100" dist="38100" dir="2700000" algn="tl">
                    <a:srgbClr val="C0C0C0"/>
                  </a:outerShdw>
                </a:effectLst>
              </a:rPr>
              <a:t>1、</a:t>
            </a:r>
            <a:r>
              <a:rPr lang="zh-CN" altLang="en-US" b="1">
                <a:solidFill>
                  <a:srgbClr val="CC6600"/>
                </a:solidFill>
              </a:rPr>
              <a:t>定理3</a:t>
            </a:r>
            <a:r>
              <a:rPr lang="zh-CN" altLang="en-US" b="1">
                <a:solidFill>
                  <a:srgbClr val="CC6600"/>
                </a:solidFill>
                <a:sym typeface="Symbol" panose="05050102010706020507" pitchFamily="18" charset="2"/>
              </a:rPr>
              <a:t>14</a:t>
            </a:r>
            <a:r>
              <a:rPr lang="zh-CN" altLang="en-US">
                <a:solidFill>
                  <a:srgbClr val="003300"/>
                </a:solidFill>
              </a:rPr>
              <a:t>（</a:t>
            </a:r>
            <a:r>
              <a:rPr lang="en-US" altLang="zh-CN">
                <a:solidFill>
                  <a:srgbClr val="003300"/>
                </a:solidFill>
              </a:rPr>
              <a:t>P</a:t>
            </a:r>
            <a:r>
              <a:rPr lang="en-US" altLang="zh-CN">
                <a:solidFill>
                  <a:srgbClr val="003300"/>
                </a:solidFill>
                <a:sym typeface="Symbol" panose="05050102010706020507" pitchFamily="18" charset="2"/>
              </a:rPr>
              <a:t></a:t>
            </a:r>
            <a:r>
              <a:rPr lang="en-US" altLang="zh-CN">
                <a:solidFill>
                  <a:srgbClr val="003300"/>
                </a:solidFill>
              </a:rPr>
              <a:t>83）</a:t>
            </a:r>
          </a:p>
          <a:p>
            <a:pPr lvl="1" eaLnBrk="1" hangingPunct="1">
              <a:spcBef>
                <a:spcPct val="10000"/>
              </a:spcBef>
              <a:defRPr/>
            </a:pPr>
            <a:r>
              <a:rPr lang="zh-CN" altLang="en-US" b="1">
                <a:solidFill>
                  <a:srgbClr val="003300"/>
                </a:solidFill>
              </a:rPr>
              <a:t> 任何矩阵</a:t>
            </a:r>
            <a:r>
              <a:rPr lang="en-US" altLang="zh-CN" b="1">
                <a:solidFill>
                  <a:srgbClr val="003300"/>
                </a:solidFill>
              </a:rPr>
              <a:t>A</a:t>
            </a:r>
            <a:r>
              <a:rPr lang="en-US" altLang="zh-CN" b="1">
                <a:solidFill>
                  <a:srgbClr val="003300"/>
                </a:solidFill>
                <a:sym typeface="Symbol" panose="05050102010706020507" pitchFamily="18" charset="2"/>
              </a:rPr>
              <a:t></a:t>
            </a:r>
            <a:r>
              <a:rPr lang="en-US" altLang="zh-CN" b="1">
                <a:solidFill>
                  <a:srgbClr val="003300"/>
                </a:solidFill>
              </a:rPr>
              <a:t>C </a:t>
            </a:r>
            <a:r>
              <a:rPr lang="en-US" altLang="zh-CN" b="1" baseline="30000">
                <a:solidFill>
                  <a:srgbClr val="003300"/>
                </a:solidFill>
              </a:rPr>
              <a:t>m</a:t>
            </a:r>
            <a:r>
              <a:rPr lang="en-US" altLang="zh-CN" b="1" baseline="30000">
                <a:solidFill>
                  <a:srgbClr val="003300"/>
                </a:solidFill>
                <a:cs typeface="Times New Roman" panose="02020603050405020304" pitchFamily="18" charset="0"/>
              </a:rPr>
              <a:t>×</a:t>
            </a:r>
            <a:r>
              <a:rPr lang="en-US" altLang="zh-CN" b="1" baseline="30000">
                <a:solidFill>
                  <a:srgbClr val="003300"/>
                </a:solidFill>
              </a:rPr>
              <a:t>n</a:t>
            </a:r>
            <a:r>
              <a:rPr lang="zh-CN" altLang="en-US" b="1">
                <a:solidFill>
                  <a:srgbClr val="003300"/>
                </a:solidFill>
              </a:rPr>
              <a:t>，秩</a:t>
            </a:r>
            <a:r>
              <a:rPr lang="en-US" altLang="zh-CN" b="1">
                <a:solidFill>
                  <a:srgbClr val="003300"/>
                </a:solidFill>
              </a:rPr>
              <a:t>(A) </a:t>
            </a:r>
            <a:r>
              <a:rPr lang="zh-CN" altLang="en-US" b="1">
                <a:solidFill>
                  <a:srgbClr val="003300"/>
                </a:solidFill>
              </a:rPr>
              <a:t>= </a:t>
            </a:r>
            <a:r>
              <a:rPr lang="en-US" altLang="zh-CN" b="1">
                <a:solidFill>
                  <a:srgbClr val="003300"/>
                </a:solidFill>
              </a:rPr>
              <a:t>r，</a:t>
            </a:r>
            <a:r>
              <a:rPr lang="zh-CN" altLang="en-US" b="1">
                <a:solidFill>
                  <a:srgbClr val="003300"/>
                </a:solidFill>
              </a:rPr>
              <a:t>则存在酉矩阵 </a:t>
            </a:r>
            <a:r>
              <a:rPr lang="en-US" altLang="zh-CN" b="1">
                <a:solidFill>
                  <a:srgbClr val="003300"/>
                </a:solidFill>
              </a:rPr>
              <a:t>U</a:t>
            </a:r>
            <a:r>
              <a:rPr lang="en-US" altLang="zh-CN" b="1">
                <a:solidFill>
                  <a:srgbClr val="003300"/>
                </a:solidFill>
                <a:sym typeface="Symbol" panose="05050102010706020507" pitchFamily="18" charset="2"/>
              </a:rPr>
              <a:t></a:t>
            </a:r>
            <a:r>
              <a:rPr lang="en-US" altLang="zh-CN" b="1">
                <a:solidFill>
                  <a:srgbClr val="003300"/>
                </a:solidFill>
              </a:rPr>
              <a:t>C </a:t>
            </a:r>
            <a:r>
              <a:rPr lang="en-US" altLang="zh-CN" b="1" baseline="30000">
                <a:solidFill>
                  <a:srgbClr val="003300"/>
                </a:solidFill>
              </a:rPr>
              <a:t>m</a:t>
            </a:r>
            <a:r>
              <a:rPr lang="en-US" altLang="zh-CN" b="1" baseline="30000">
                <a:solidFill>
                  <a:srgbClr val="003300"/>
                </a:solidFill>
                <a:cs typeface="Times New Roman" panose="02020603050405020304" pitchFamily="18" charset="0"/>
              </a:rPr>
              <a:t>×</a:t>
            </a:r>
            <a:r>
              <a:rPr lang="en-US" altLang="zh-CN" b="1" baseline="30000">
                <a:solidFill>
                  <a:srgbClr val="003300"/>
                </a:solidFill>
              </a:rPr>
              <a:t>m</a:t>
            </a:r>
            <a:r>
              <a:rPr lang="en-US" altLang="zh-CN" b="1">
                <a:solidFill>
                  <a:srgbClr val="003300"/>
                </a:solidFill>
              </a:rPr>
              <a:t>，V</a:t>
            </a:r>
            <a:r>
              <a:rPr lang="en-US" altLang="zh-CN" b="1">
                <a:solidFill>
                  <a:srgbClr val="003300"/>
                </a:solidFill>
                <a:sym typeface="Symbol" panose="05050102010706020507" pitchFamily="18" charset="2"/>
              </a:rPr>
              <a:t></a:t>
            </a:r>
            <a:r>
              <a:rPr lang="en-US" altLang="zh-CN" b="1">
                <a:solidFill>
                  <a:srgbClr val="003300"/>
                </a:solidFill>
              </a:rPr>
              <a:t>C </a:t>
            </a:r>
            <a:r>
              <a:rPr lang="en-US" altLang="zh-CN" b="1" baseline="30000">
                <a:solidFill>
                  <a:srgbClr val="003300"/>
                </a:solidFill>
              </a:rPr>
              <a:t>n</a:t>
            </a:r>
            <a:r>
              <a:rPr lang="en-US" altLang="zh-CN" b="1" baseline="30000">
                <a:solidFill>
                  <a:srgbClr val="003300"/>
                </a:solidFill>
                <a:cs typeface="Times New Roman" panose="02020603050405020304" pitchFamily="18" charset="0"/>
              </a:rPr>
              <a:t>×</a:t>
            </a:r>
            <a:r>
              <a:rPr lang="en-US" altLang="zh-CN" b="1" baseline="30000">
                <a:solidFill>
                  <a:srgbClr val="003300"/>
                </a:solidFill>
              </a:rPr>
              <a:t>n</a:t>
            </a:r>
            <a:r>
              <a:rPr lang="en-US" altLang="zh-CN" b="1">
                <a:solidFill>
                  <a:srgbClr val="003300"/>
                </a:solidFill>
              </a:rPr>
              <a:t>，</a:t>
            </a:r>
            <a:r>
              <a:rPr lang="zh-CN" altLang="en-US" b="1">
                <a:solidFill>
                  <a:srgbClr val="003300"/>
                </a:solidFill>
              </a:rPr>
              <a:t>使得</a:t>
            </a:r>
          </a:p>
          <a:p>
            <a:pPr lvl="1" eaLnBrk="1" hangingPunct="1">
              <a:defRPr/>
            </a:pPr>
            <a:endParaRPr lang="zh-CN" altLang="en-US" b="1">
              <a:solidFill>
                <a:srgbClr val="003300"/>
              </a:solidFill>
            </a:endParaRPr>
          </a:p>
          <a:p>
            <a:pPr lvl="1" eaLnBrk="1" hangingPunct="1">
              <a:defRPr/>
            </a:pPr>
            <a:endParaRPr lang="zh-CN" altLang="en-US" b="1">
              <a:solidFill>
                <a:srgbClr val="003300"/>
              </a:solidFill>
              <a:effectLst>
                <a:outerShdw blurRad="38100" dist="38100" dir="2700000" algn="tl">
                  <a:srgbClr val="C0C0C0"/>
                </a:outerShdw>
              </a:effectLst>
            </a:endParaRPr>
          </a:p>
          <a:p>
            <a:pPr lvl="1" eaLnBrk="1" hangingPunct="1">
              <a:defRPr/>
            </a:pPr>
            <a:endParaRPr lang="zh-CN" altLang="en-US" b="1">
              <a:solidFill>
                <a:srgbClr val="003300"/>
              </a:solidFill>
              <a:effectLst>
                <a:outerShdw blurRad="38100" dist="38100" dir="2700000" algn="tl">
                  <a:srgbClr val="C0C0C0"/>
                </a:outerShdw>
              </a:effectLst>
            </a:endParaRPr>
          </a:p>
          <a:p>
            <a:pPr lvl="1" eaLnBrk="1" hangingPunct="1">
              <a:defRPr/>
            </a:pPr>
            <a:endParaRPr lang="zh-CN" altLang="en-US" b="1">
              <a:solidFill>
                <a:srgbClr val="003300"/>
              </a:solidFill>
              <a:effectLst>
                <a:outerShdw blurRad="38100" dist="38100" dir="2700000" algn="tl">
                  <a:srgbClr val="C0C0C0"/>
                </a:outerShdw>
              </a:effectLst>
            </a:endParaRPr>
          </a:p>
          <a:p>
            <a:pPr eaLnBrk="1" hangingPunct="1">
              <a:buFontTx/>
              <a:buNone/>
              <a:defRPr/>
            </a:pPr>
            <a:endParaRPr lang="zh-CN" altLang="en-US">
              <a:solidFill>
                <a:srgbClr val="003300"/>
              </a:solidFill>
            </a:endParaRPr>
          </a:p>
        </p:txBody>
      </p:sp>
      <p:graphicFrame>
        <p:nvGraphicFramePr>
          <p:cNvPr id="24580" name="Object 4">
            <a:extLst>
              <a:ext uri="{FF2B5EF4-FFF2-40B4-BE49-F238E27FC236}">
                <a16:creationId xmlns:a16="http://schemas.microsoft.com/office/drawing/2014/main" id="{EF58CC62-46F9-3DAF-D5FE-2DFEACA7D022}"/>
              </a:ext>
            </a:extLst>
          </p:cNvPr>
          <p:cNvGraphicFramePr>
            <a:graphicFrameLocks noChangeAspect="1"/>
          </p:cNvGraphicFramePr>
          <p:nvPr/>
        </p:nvGraphicFramePr>
        <p:xfrm>
          <a:off x="862013" y="2033588"/>
          <a:ext cx="4448175" cy="2286000"/>
        </p:xfrm>
        <a:graphic>
          <a:graphicData uri="http://schemas.openxmlformats.org/presentationml/2006/ole">
            <mc:AlternateContent xmlns:mc="http://schemas.openxmlformats.org/markup-compatibility/2006">
              <mc:Choice xmlns:v="urn:schemas-microsoft-com:vml" Requires="v">
                <p:oleObj name="Equation" r:id="rId2" imgW="1781092" imgH="1104934" progId="Equation.DSMT4">
                  <p:embed/>
                </p:oleObj>
              </mc:Choice>
              <mc:Fallback>
                <p:oleObj name="Equation" r:id="rId2" imgW="1781092" imgH="1104934"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2033588"/>
                        <a:ext cx="4448175"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7" name="Line 11">
            <a:extLst>
              <a:ext uri="{FF2B5EF4-FFF2-40B4-BE49-F238E27FC236}">
                <a16:creationId xmlns:a16="http://schemas.microsoft.com/office/drawing/2014/main" id="{E838D3A7-BEE5-EF4B-A458-0114D23390EC}"/>
              </a:ext>
            </a:extLst>
          </p:cNvPr>
          <p:cNvSpPr>
            <a:spLocks noChangeShapeType="1"/>
          </p:cNvSpPr>
          <p:nvPr/>
        </p:nvSpPr>
        <p:spPr bwMode="auto">
          <a:xfrm>
            <a:off x="1651000" y="3905250"/>
            <a:ext cx="3352800" cy="0"/>
          </a:xfrm>
          <a:prstGeom prst="line">
            <a:avLst/>
          </a:prstGeom>
          <a:noFill/>
          <a:ln w="38100">
            <a:solidFill>
              <a:schemeClr val="hlink"/>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588" name="Line 12">
            <a:extLst>
              <a:ext uri="{FF2B5EF4-FFF2-40B4-BE49-F238E27FC236}">
                <a16:creationId xmlns:a16="http://schemas.microsoft.com/office/drawing/2014/main" id="{2AC71BAC-4109-7D9F-9226-04DFD624B843}"/>
              </a:ext>
            </a:extLst>
          </p:cNvPr>
          <p:cNvSpPr>
            <a:spLocks noChangeShapeType="1"/>
          </p:cNvSpPr>
          <p:nvPr/>
        </p:nvSpPr>
        <p:spPr bwMode="auto">
          <a:xfrm>
            <a:off x="4211638" y="2033588"/>
            <a:ext cx="0" cy="2209800"/>
          </a:xfrm>
          <a:prstGeom prst="line">
            <a:avLst/>
          </a:prstGeom>
          <a:noFill/>
          <a:ln w="38100">
            <a:solidFill>
              <a:schemeClr val="hlink"/>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590" name="Text Box 14">
            <a:extLst>
              <a:ext uri="{FF2B5EF4-FFF2-40B4-BE49-F238E27FC236}">
                <a16:creationId xmlns:a16="http://schemas.microsoft.com/office/drawing/2014/main" id="{76804B89-DC81-4834-9918-EB118DA27AE3}"/>
              </a:ext>
            </a:extLst>
          </p:cNvPr>
          <p:cNvSpPr txBox="1">
            <a:spLocks noChangeArrowheads="1"/>
          </p:cNvSpPr>
          <p:nvPr/>
        </p:nvSpPr>
        <p:spPr bwMode="auto">
          <a:xfrm>
            <a:off x="179388" y="4265613"/>
            <a:ext cx="8785225" cy="1031875"/>
          </a:xfrm>
          <a:prstGeom prst="rect">
            <a:avLst/>
          </a:prstGeom>
          <a:noFill/>
          <a:ln w="9525">
            <a:noFill/>
            <a:miter lim="800000"/>
            <a:headEnd/>
            <a:tailEnd/>
          </a:ln>
          <a:effec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chemeClr val="accent2"/>
              </a:buClr>
              <a:buFont typeface="Wingdings" panose="05000000000000000000" pitchFamily="2" charset="2"/>
              <a:buBlip>
                <a:blip r:embed="rId4"/>
              </a:buBlip>
              <a:defRPr/>
            </a:pPr>
            <a:r>
              <a:rPr lang="zh-CN" altLang="en-US" sz="2800" b="1">
                <a:solidFill>
                  <a:srgbClr val="003300"/>
                </a:solidFill>
                <a:effectLst>
                  <a:outerShdw blurRad="38100" dist="38100" dir="2700000" algn="tl">
                    <a:srgbClr val="C0C0C0"/>
                  </a:outerShdw>
                </a:effectLst>
              </a:rPr>
              <a:t> </a:t>
            </a:r>
            <a:r>
              <a:rPr lang="zh-CN" altLang="en-US" sz="2800" b="1">
                <a:solidFill>
                  <a:srgbClr val="0000FF"/>
                </a:solidFill>
              </a:rPr>
              <a:t>证明思想</a:t>
            </a:r>
            <a:r>
              <a:rPr lang="zh-CN" altLang="en-US" sz="2800" b="1">
                <a:solidFill>
                  <a:srgbClr val="003300"/>
                </a:solidFill>
              </a:rPr>
              <a:t>：</a:t>
            </a:r>
            <a:r>
              <a:rPr lang="en-US" altLang="zh-CN" sz="2800" b="1">
                <a:solidFill>
                  <a:srgbClr val="003300"/>
                </a:solidFill>
              </a:rPr>
              <a:t>AV=U</a:t>
            </a:r>
            <a:r>
              <a:rPr lang="en-US" altLang="zh-CN" sz="2800" b="1">
                <a:solidFill>
                  <a:srgbClr val="003300"/>
                </a:solidFill>
                <a:sym typeface="Symbol" panose="05050102010706020507" pitchFamily="18" charset="2"/>
              </a:rPr>
              <a:t></a:t>
            </a:r>
            <a:r>
              <a:rPr lang="zh-CN" altLang="en-US" sz="2800" b="1">
                <a:solidFill>
                  <a:srgbClr val="003300"/>
                </a:solidFill>
                <a:sym typeface="Symbol" panose="05050102010706020507" pitchFamily="18" charset="2"/>
              </a:rPr>
              <a:t>，即 </a:t>
            </a:r>
            <a:r>
              <a:rPr lang="en-US" altLang="zh-CN" sz="2800" b="1">
                <a:solidFill>
                  <a:srgbClr val="003300"/>
                </a:solidFill>
                <a:sym typeface="Symbol" panose="05050102010706020507" pitchFamily="18" charset="2"/>
              </a:rPr>
              <a:t>Av</a:t>
            </a:r>
            <a:r>
              <a:rPr lang="en-US" altLang="zh-CN" sz="2800" b="1" i="1" baseline="-25000">
                <a:solidFill>
                  <a:srgbClr val="003300"/>
                </a:solidFill>
                <a:sym typeface="Symbol" panose="05050102010706020507" pitchFamily="18" charset="2"/>
              </a:rPr>
              <a:t>i</a:t>
            </a:r>
            <a:r>
              <a:rPr lang="en-US" altLang="zh-CN" sz="2800" b="1">
                <a:solidFill>
                  <a:srgbClr val="003300"/>
                </a:solidFill>
                <a:sym typeface="Symbol" panose="05050102010706020507" pitchFamily="18" charset="2"/>
              </a:rPr>
              <a:t>= </a:t>
            </a:r>
            <a:r>
              <a:rPr lang="el-GR" altLang="zh-CN" sz="2800" b="1">
                <a:solidFill>
                  <a:srgbClr val="003300"/>
                </a:solidFill>
                <a:sym typeface="Symbol" panose="05050102010706020507" pitchFamily="18" charset="2"/>
              </a:rPr>
              <a:t>σ</a:t>
            </a:r>
            <a:r>
              <a:rPr lang="en-US" altLang="zh-CN" sz="2800" b="1" i="1" baseline="-25000">
                <a:solidFill>
                  <a:srgbClr val="003300"/>
                </a:solidFill>
                <a:sym typeface="Symbol" panose="05050102010706020507" pitchFamily="18" charset="2"/>
              </a:rPr>
              <a:t>i</a:t>
            </a:r>
            <a:r>
              <a:rPr lang="en-US" altLang="zh-CN" sz="2800" b="1">
                <a:solidFill>
                  <a:srgbClr val="003300"/>
                </a:solidFill>
                <a:sym typeface="Symbol" panose="05050102010706020507" pitchFamily="18" charset="2"/>
              </a:rPr>
              <a:t>u</a:t>
            </a:r>
            <a:r>
              <a:rPr lang="en-US" altLang="zh-CN" sz="2800" b="1" i="1" baseline="-25000">
                <a:solidFill>
                  <a:srgbClr val="003300"/>
                </a:solidFill>
                <a:sym typeface="Symbol" panose="05050102010706020507" pitchFamily="18" charset="2"/>
              </a:rPr>
              <a:t>i</a:t>
            </a:r>
            <a:r>
              <a:rPr lang="zh-CN" altLang="en-US" sz="2800" b="1">
                <a:solidFill>
                  <a:srgbClr val="003300"/>
                </a:solidFill>
                <a:sym typeface="Symbol" panose="05050102010706020507" pitchFamily="18" charset="2"/>
              </a:rPr>
              <a:t>，</a:t>
            </a:r>
            <a:r>
              <a:rPr lang="en-US" altLang="zh-CN" sz="2800" b="1" i="1">
                <a:solidFill>
                  <a:srgbClr val="003300"/>
                </a:solidFill>
                <a:sym typeface="Symbol" panose="05050102010706020507" pitchFamily="18" charset="2"/>
              </a:rPr>
              <a:t>i</a:t>
            </a:r>
            <a:r>
              <a:rPr lang="en-US" altLang="zh-CN" sz="2800" b="1">
                <a:solidFill>
                  <a:srgbClr val="003300"/>
                </a:solidFill>
                <a:sym typeface="Symbol" panose="05050102010706020507" pitchFamily="18" charset="2"/>
              </a:rPr>
              <a:t>&lt;=r;  =0, </a:t>
            </a:r>
            <a:r>
              <a:rPr lang="en-US" altLang="zh-CN" sz="2800" b="1" i="1">
                <a:solidFill>
                  <a:srgbClr val="003300"/>
                </a:solidFill>
                <a:sym typeface="Symbol" panose="05050102010706020507" pitchFamily="18" charset="2"/>
              </a:rPr>
              <a:t>i</a:t>
            </a:r>
            <a:r>
              <a:rPr lang="en-US" altLang="zh-CN" sz="2800" b="1">
                <a:solidFill>
                  <a:srgbClr val="003300"/>
                </a:solidFill>
                <a:sym typeface="Symbol" panose="05050102010706020507" pitchFamily="18" charset="2"/>
              </a:rPr>
              <a:t>&gt;r</a:t>
            </a:r>
            <a:r>
              <a:rPr lang="zh-CN" altLang="en-US" sz="2800" b="1">
                <a:solidFill>
                  <a:srgbClr val="003300"/>
                </a:solidFill>
                <a:sym typeface="Symbol" panose="05050102010706020507" pitchFamily="18" charset="2"/>
              </a:rPr>
              <a:t>。</a:t>
            </a:r>
            <a:endParaRPr lang="zh-CN" altLang="en-US" sz="2800" b="1">
              <a:solidFill>
                <a:srgbClr val="003300"/>
              </a:solidFill>
            </a:endParaRPr>
          </a:p>
          <a:p>
            <a:pPr lvl="2" eaLnBrk="1" hangingPunct="1">
              <a:spcBef>
                <a:spcPct val="20000"/>
              </a:spcBef>
              <a:buClr>
                <a:schemeClr val="accent2"/>
              </a:buClr>
              <a:buFont typeface="Wingdings" panose="05000000000000000000" pitchFamily="2" charset="2"/>
              <a:buBlip>
                <a:blip r:embed="rId4"/>
              </a:buBlip>
              <a:defRPr/>
            </a:pPr>
            <a:r>
              <a:rPr lang="en-US" altLang="zh-CN" sz="2800" b="1">
                <a:solidFill>
                  <a:srgbClr val="003300"/>
                </a:solidFill>
              </a:rPr>
              <a:t> A</a:t>
            </a:r>
            <a:r>
              <a:rPr lang="en-US" altLang="zh-CN" sz="2800" b="1" baseline="30000">
                <a:solidFill>
                  <a:srgbClr val="003300"/>
                </a:solidFill>
              </a:rPr>
              <a:t>H</a:t>
            </a:r>
            <a:r>
              <a:rPr lang="en-US" altLang="zh-CN" sz="2800" b="1">
                <a:solidFill>
                  <a:srgbClr val="003300"/>
                </a:solidFill>
              </a:rPr>
              <a:t>A</a:t>
            </a:r>
            <a:r>
              <a:rPr lang="zh-CN" altLang="en-US" sz="2800" b="1">
                <a:solidFill>
                  <a:srgbClr val="003300"/>
                </a:solidFill>
              </a:rPr>
              <a:t>正规，</a:t>
            </a:r>
            <a:r>
              <a:rPr lang="en-US" altLang="zh-CN" sz="2800" b="1">
                <a:solidFill>
                  <a:srgbClr val="003300"/>
                </a:solidFill>
              </a:rPr>
              <a:t>V</a:t>
            </a:r>
            <a:r>
              <a:rPr lang="en-US" altLang="zh-CN" sz="2800" b="1" baseline="30000">
                <a:solidFill>
                  <a:srgbClr val="003300"/>
                </a:solidFill>
              </a:rPr>
              <a:t>H</a:t>
            </a:r>
            <a:r>
              <a:rPr lang="en-US" altLang="zh-CN" sz="2800" b="1">
                <a:solidFill>
                  <a:srgbClr val="003300"/>
                </a:solidFill>
              </a:rPr>
              <a:t>A</a:t>
            </a:r>
            <a:r>
              <a:rPr lang="en-US" altLang="zh-CN" sz="2800" b="1" baseline="30000">
                <a:solidFill>
                  <a:srgbClr val="003300"/>
                </a:solidFill>
              </a:rPr>
              <a:t>H</a:t>
            </a:r>
            <a:r>
              <a:rPr lang="en-US" altLang="zh-CN" sz="2800" b="1">
                <a:solidFill>
                  <a:srgbClr val="003300"/>
                </a:solidFill>
              </a:rPr>
              <a:t>AV =              ，</a:t>
            </a:r>
            <a:r>
              <a:rPr lang="en-US" altLang="zh-CN" sz="2800" b="1">
                <a:solidFill>
                  <a:srgbClr val="429335"/>
                </a:solidFill>
                <a:sym typeface="Symbol" panose="05050102010706020507" pitchFamily="18" charset="2"/>
              </a:rPr>
              <a:t> </a:t>
            </a:r>
            <a:r>
              <a:rPr lang="zh-CN" altLang="en-US" sz="2800" b="1">
                <a:solidFill>
                  <a:srgbClr val="003300"/>
                </a:solidFill>
                <a:sym typeface="Symbol" panose="05050102010706020507" pitchFamily="18" charset="2"/>
              </a:rPr>
              <a:t>酉矩阵</a:t>
            </a:r>
            <a:r>
              <a:rPr lang="en-US" altLang="zh-CN" sz="2800" b="1">
                <a:solidFill>
                  <a:srgbClr val="003300"/>
                </a:solidFill>
                <a:sym typeface="Symbol" panose="05050102010706020507" pitchFamily="18" charset="2"/>
              </a:rPr>
              <a:t>V。</a:t>
            </a:r>
          </a:p>
        </p:txBody>
      </p:sp>
      <p:graphicFrame>
        <p:nvGraphicFramePr>
          <p:cNvPr id="24591" name="Object 15">
            <a:extLst>
              <a:ext uri="{FF2B5EF4-FFF2-40B4-BE49-F238E27FC236}">
                <a16:creationId xmlns:a16="http://schemas.microsoft.com/office/drawing/2014/main" id="{C048CF3D-3849-1867-5DB9-FBECB4A1F6CB}"/>
              </a:ext>
            </a:extLst>
          </p:cNvPr>
          <p:cNvGraphicFramePr>
            <a:graphicFrameLocks noChangeAspect="1"/>
          </p:cNvGraphicFramePr>
          <p:nvPr/>
        </p:nvGraphicFramePr>
        <p:xfrm>
          <a:off x="5197475" y="4762500"/>
          <a:ext cx="968375" cy="942975"/>
        </p:xfrm>
        <a:graphic>
          <a:graphicData uri="http://schemas.openxmlformats.org/presentationml/2006/ole">
            <mc:AlternateContent xmlns:mc="http://schemas.openxmlformats.org/markup-compatibility/2006">
              <mc:Choice xmlns:v="urn:schemas-microsoft-com:vml" Requires="v">
                <p:oleObj name="Equation" r:id="rId5" imgW="485641" imgH="476386" progId="Equation.DSMT4">
                  <p:embed/>
                </p:oleObj>
              </mc:Choice>
              <mc:Fallback>
                <p:oleObj name="Equation" r:id="rId5" imgW="485641" imgH="476386"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7475" y="4762500"/>
                        <a:ext cx="968375"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2" name="Text Box 16">
            <a:extLst>
              <a:ext uri="{FF2B5EF4-FFF2-40B4-BE49-F238E27FC236}">
                <a16:creationId xmlns:a16="http://schemas.microsoft.com/office/drawing/2014/main" id="{059F6F21-F723-3A04-B922-AEDC8D1CDDA7}"/>
              </a:ext>
            </a:extLst>
          </p:cNvPr>
          <p:cNvSpPr txBox="1">
            <a:spLocks noChangeArrowheads="1"/>
          </p:cNvSpPr>
          <p:nvPr/>
        </p:nvSpPr>
        <p:spPr bwMode="auto">
          <a:xfrm>
            <a:off x="468313" y="5599113"/>
            <a:ext cx="843121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7"/>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CC6600"/>
              </a:buClr>
              <a:buFontTx/>
              <a:buChar char="•"/>
            </a:pPr>
            <a:r>
              <a:rPr lang="zh-CN" altLang="en-US" sz="2400"/>
              <a:t> </a:t>
            </a:r>
            <a:r>
              <a:rPr lang="zh-CN" altLang="en-US" sz="2800" b="1">
                <a:solidFill>
                  <a:srgbClr val="003300"/>
                </a:solidFill>
              </a:rPr>
              <a:t>令</a:t>
            </a:r>
            <a:r>
              <a:rPr lang="zh-CN" altLang="en-US" sz="2400" b="1">
                <a:solidFill>
                  <a:srgbClr val="003300"/>
                </a:solidFill>
              </a:rPr>
              <a:t>                       ，</a:t>
            </a:r>
            <a:r>
              <a:rPr lang="en-US" altLang="zh-CN" sz="2400" b="1" i="1">
                <a:solidFill>
                  <a:srgbClr val="003300"/>
                </a:solidFill>
              </a:rPr>
              <a:t>i</a:t>
            </a:r>
            <a:r>
              <a:rPr lang="en-US" altLang="zh-CN" sz="2400" b="1">
                <a:solidFill>
                  <a:srgbClr val="003300"/>
                </a:solidFill>
              </a:rPr>
              <a:t>=1，2，</a:t>
            </a:r>
            <a:r>
              <a:rPr lang="en-US" altLang="zh-CN" sz="2400" b="1">
                <a:solidFill>
                  <a:srgbClr val="003300"/>
                </a:solidFill>
                <a:cs typeface="Times New Roman" panose="02020603050405020304" pitchFamily="18" charset="0"/>
              </a:rPr>
              <a:t>…</a:t>
            </a:r>
            <a:r>
              <a:rPr lang="en-US" altLang="zh-CN" sz="2400" b="1">
                <a:solidFill>
                  <a:srgbClr val="003300"/>
                </a:solidFill>
              </a:rPr>
              <a:t>，</a:t>
            </a:r>
            <a:r>
              <a:rPr lang="en-US" altLang="zh-CN" sz="2400" b="1" i="1">
                <a:solidFill>
                  <a:srgbClr val="003300"/>
                </a:solidFill>
              </a:rPr>
              <a:t>r</a:t>
            </a:r>
            <a:r>
              <a:rPr lang="en-US" altLang="zh-CN" sz="2400" b="1">
                <a:solidFill>
                  <a:srgbClr val="003300"/>
                </a:solidFill>
              </a:rPr>
              <a:t>，</a:t>
            </a:r>
            <a:r>
              <a:rPr lang="zh-CN" altLang="en-US" sz="2400" b="1">
                <a:solidFill>
                  <a:srgbClr val="003300"/>
                </a:solidFill>
              </a:rPr>
              <a:t>得 </a:t>
            </a:r>
            <a:r>
              <a:rPr lang="en-US" altLang="zh-CN" sz="2400" b="1">
                <a:solidFill>
                  <a:srgbClr val="003300"/>
                </a:solidFill>
              </a:rPr>
              <a:t>U</a:t>
            </a:r>
            <a:r>
              <a:rPr lang="en-US" altLang="zh-CN" sz="2400" b="1" baseline="-25000">
                <a:solidFill>
                  <a:srgbClr val="003300"/>
                </a:solidFill>
              </a:rPr>
              <a:t>1 </a:t>
            </a:r>
            <a:r>
              <a:rPr lang="en-US" altLang="zh-CN" sz="2400" b="1">
                <a:solidFill>
                  <a:srgbClr val="003300"/>
                </a:solidFill>
              </a:rPr>
              <a:t>= [u</a:t>
            </a:r>
            <a:r>
              <a:rPr lang="en-US" altLang="zh-CN" sz="2400" baseline="-25000"/>
              <a:t>1</a:t>
            </a:r>
            <a:r>
              <a:rPr lang="en-US" altLang="zh-CN" sz="2400" b="1">
                <a:solidFill>
                  <a:srgbClr val="003300"/>
                </a:solidFill>
              </a:rPr>
              <a:t>，u</a:t>
            </a:r>
            <a:r>
              <a:rPr lang="en-US" altLang="zh-CN" sz="2400" baseline="-25000"/>
              <a:t>2</a:t>
            </a:r>
            <a:r>
              <a:rPr lang="en-US" altLang="zh-CN" sz="2400" b="1">
                <a:solidFill>
                  <a:srgbClr val="003300"/>
                </a:solidFill>
              </a:rPr>
              <a:t>， </a:t>
            </a:r>
            <a:r>
              <a:rPr lang="en-US" altLang="zh-CN" sz="2400" b="1">
                <a:solidFill>
                  <a:srgbClr val="003300"/>
                </a:solidFill>
                <a:cs typeface="Times New Roman" panose="02020603050405020304" pitchFamily="18" charset="0"/>
              </a:rPr>
              <a:t>…</a:t>
            </a:r>
            <a:r>
              <a:rPr lang="en-US" altLang="zh-CN" sz="2400" b="1">
                <a:solidFill>
                  <a:srgbClr val="003300"/>
                </a:solidFill>
              </a:rPr>
              <a:t> ，u</a:t>
            </a:r>
            <a:r>
              <a:rPr lang="en-US" altLang="zh-CN" sz="2400" baseline="-25000"/>
              <a:t>r</a:t>
            </a:r>
            <a:r>
              <a:rPr lang="en-US" altLang="zh-CN" sz="2400" b="1">
                <a:solidFill>
                  <a:srgbClr val="003300"/>
                </a:solidFill>
              </a:rPr>
              <a:t>]</a:t>
            </a:r>
          </a:p>
          <a:p>
            <a:pPr eaLnBrk="1" hangingPunct="1">
              <a:spcBef>
                <a:spcPct val="15000"/>
              </a:spcBef>
              <a:buClr>
                <a:srgbClr val="CC6600"/>
              </a:buClr>
              <a:buFontTx/>
              <a:buNone/>
            </a:pPr>
            <a:r>
              <a:rPr lang="en-US" altLang="zh-CN" sz="2400" b="1">
                <a:solidFill>
                  <a:srgbClr val="003300"/>
                </a:solidFill>
              </a:rPr>
              <a:t>                                </a:t>
            </a:r>
            <a:r>
              <a:rPr lang="zh-CN" altLang="en-US" sz="2800" b="1">
                <a:solidFill>
                  <a:srgbClr val="003300"/>
                </a:solidFill>
              </a:rPr>
              <a:t>将其扩充为标准正交基</a:t>
            </a:r>
            <a:r>
              <a:rPr lang="zh-CN" altLang="en-US" sz="2400" b="1">
                <a:solidFill>
                  <a:srgbClr val="003300"/>
                </a:solidFill>
              </a:rPr>
              <a:t> </a:t>
            </a:r>
            <a:r>
              <a:rPr lang="en-US" altLang="zh-CN" sz="2800" b="1">
                <a:solidFill>
                  <a:srgbClr val="429335"/>
                </a:solidFill>
                <a:sym typeface="Symbol" panose="05050102010706020507" pitchFamily="18" charset="2"/>
              </a:rPr>
              <a:t> </a:t>
            </a:r>
            <a:r>
              <a:rPr lang="zh-CN" altLang="en-US" sz="2800" b="1">
                <a:solidFill>
                  <a:srgbClr val="003300"/>
                </a:solidFill>
                <a:sym typeface="Symbol" panose="05050102010706020507" pitchFamily="18" charset="2"/>
              </a:rPr>
              <a:t>酉矩阵</a:t>
            </a:r>
            <a:r>
              <a:rPr lang="en-US" altLang="zh-CN" sz="2800" b="1">
                <a:solidFill>
                  <a:srgbClr val="003300"/>
                </a:solidFill>
                <a:sym typeface="Symbol" panose="05050102010706020507" pitchFamily="18" charset="2"/>
              </a:rPr>
              <a:t>U。</a:t>
            </a:r>
          </a:p>
        </p:txBody>
      </p:sp>
      <p:graphicFrame>
        <p:nvGraphicFramePr>
          <p:cNvPr id="24593" name="Object 17">
            <a:extLst>
              <a:ext uri="{FF2B5EF4-FFF2-40B4-BE49-F238E27FC236}">
                <a16:creationId xmlns:a16="http://schemas.microsoft.com/office/drawing/2014/main" id="{21FC9956-1EAB-F6C4-4AC1-D8E8AB636BB3}"/>
              </a:ext>
            </a:extLst>
          </p:cNvPr>
          <p:cNvGraphicFramePr>
            <a:graphicFrameLocks noChangeAspect="1"/>
          </p:cNvGraphicFramePr>
          <p:nvPr/>
        </p:nvGraphicFramePr>
        <p:xfrm>
          <a:off x="1187450" y="5380038"/>
          <a:ext cx="1447800" cy="1117600"/>
        </p:xfrm>
        <a:graphic>
          <a:graphicData uri="http://schemas.openxmlformats.org/presentationml/2006/ole">
            <mc:AlternateContent xmlns:mc="http://schemas.openxmlformats.org/markup-compatibility/2006">
              <mc:Choice xmlns:v="urn:schemas-microsoft-com:vml" Requires="v">
                <p:oleObj name="Equation" r:id="rId8" imgW="558558" imgH="431613" progId="Equation.DSMT4">
                  <p:embed/>
                </p:oleObj>
              </mc:Choice>
              <mc:Fallback>
                <p:oleObj name="Equation" r:id="rId8" imgW="558558" imgH="431613"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5380038"/>
                        <a:ext cx="14478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4" name="Object 18">
            <a:extLst>
              <a:ext uri="{FF2B5EF4-FFF2-40B4-BE49-F238E27FC236}">
                <a16:creationId xmlns:a16="http://schemas.microsoft.com/office/drawing/2014/main" id="{19868956-5F05-CD2B-6DC9-4F80A0BBFF37}"/>
              </a:ext>
            </a:extLst>
          </p:cNvPr>
          <p:cNvGraphicFramePr>
            <a:graphicFrameLocks noChangeAspect="1"/>
          </p:cNvGraphicFramePr>
          <p:nvPr/>
        </p:nvGraphicFramePr>
        <p:xfrm>
          <a:off x="5861050" y="1744663"/>
          <a:ext cx="2794000" cy="2619375"/>
        </p:xfrm>
        <a:graphic>
          <a:graphicData uri="http://schemas.openxmlformats.org/presentationml/2006/ole">
            <mc:AlternateContent xmlns:mc="http://schemas.openxmlformats.org/markup-compatibility/2006">
              <mc:Choice xmlns:v="urn:schemas-microsoft-com:vml" Requires="v">
                <p:oleObj name="Equation" r:id="rId10" imgW="1257224" imgH="933484" progId="Equation.DSMT4">
                  <p:embed/>
                </p:oleObj>
              </mc:Choice>
              <mc:Fallback>
                <p:oleObj name="Equation" r:id="rId10" imgW="1257224" imgH="933484"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1050" y="1744663"/>
                        <a:ext cx="2794000" cy="2619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4580"/>
                                        </p:tgtEl>
                                        <p:attrNameLst>
                                          <p:attrName>style.visibility</p:attrName>
                                        </p:attrNameLst>
                                      </p:cBhvr>
                                      <p:to>
                                        <p:strVal val="visible"/>
                                      </p:to>
                                    </p:set>
                                    <p:anim calcmode="lin" valueType="num">
                                      <p:cBhvr additive="base">
                                        <p:cTn id="19" dur="500" fill="hold"/>
                                        <p:tgtEl>
                                          <p:spTgt spid="24580"/>
                                        </p:tgtEl>
                                        <p:attrNameLst>
                                          <p:attrName>ppt_x</p:attrName>
                                        </p:attrNameLst>
                                      </p:cBhvr>
                                      <p:tavLst>
                                        <p:tav tm="0">
                                          <p:val>
                                            <p:strVal val="0-#ppt_w/2"/>
                                          </p:val>
                                        </p:tav>
                                        <p:tav tm="100000">
                                          <p:val>
                                            <p:strVal val="#ppt_x"/>
                                          </p:val>
                                        </p:tav>
                                      </p:tavLst>
                                    </p:anim>
                                    <p:anim calcmode="lin" valueType="num">
                                      <p:cBhvr additive="base">
                                        <p:cTn id="20"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4587"/>
                                        </p:tgtEl>
                                        <p:attrNameLst>
                                          <p:attrName>style.visibility</p:attrName>
                                        </p:attrNameLst>
                                      </p:cBhvr>
                                      <p:to>
                                        <p:strVal val="visible"/>
                                      </p:to>
                                    </p:set>
                                    <p:anim calcmode="lin" valueType="num">
                                      <p:cBhvr additive="base">
                                        <p:cTn id="25" dur="500" fill="hold"/>
                                        <p:tgtEl>
                                          <p:spTgt spid="24587"/>
                                        </p:tgtEl>
                                        <p:attrNameLst>
                                          <p:attrName>ppt_x</p:attrName>
                                        </p:attrNameLst>
                                      </p:cBhvr>
                                      <p:tavLst>
                                        <p:tav tm="0">
                                          <p:val>
                                            <p:strVal val="0-#ppt_w/2"/>
                                          </p:val>
                                        </p:tav>
                                        <p:tav tm="100000">
                                          <p:val>
                                            <p:strVal val="#ppt_x"/>
                                          </p:val>
                                        </p:tav>
                                      </p:tavLst>
                                    </p:anim>
                                    <p:anim calcmode="lin" valueType="num">
                                      <p:cBhvr additive="base">
                                        <p:cTn id="26" dur="500" fill="hold"/>
                                        <p:tgtEl>
                                          <p:spTgt spid="24587"/>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8" fill="hold" nodeType="afterEffect">
                                  <p:stCondLst>
                                    <p:cond delay="0"/>
                                  </p:stCondLst>
                                  <p:childTnLst>
                                    <p:set>
                                      <p:cBhvr>
                                        <p:cTn id="29" dur="1" fill="hold">
                                          <p:stCondLst>
                                            <p:cond delay="0"/>
                                          </p:stCondLst>
                                        </p:cTn>
                                        <p:tgtEl>
                                          <p:spTgt spid="24588"/>
                                        </p:tgtEl>
                                        <p:attrNameLst>
                                          <p:attrName>style.visibility</p:attrName>
                                        </p:attrNameLst>
                                      </p:cBhvr>
                                      <p:to>
                                        <p:strVal val="visible"/>
                                      </p:to>
                                    </p:set>
                                    <p:anim calcmode="lin" valueType="num">
                                      <p:cBhvr additive="base">
                                        <p:cTn id="30" dur="500" fill="hold"/>
                                        <p:tgtEl>
                                          <p:spTgt spid="24588"/>
                                        </p:tgtEl>
                                        <p:attrNameLst>
                                          <p:attrName>ppt_x</p:attrName>
                                        </p:attrNameLst>
                                      </p:cBhvr>
                                      <p:tavLst>
                                        <p:tav tm="0">
                                          <p:val>
                                            <p:strVal val="0-#ppt_w/2"/>
                                          </p:val>
                                        </p:tav>
                                        <p:tav tm="100000">
                                          <p:val>
                                            <p:strVal val="#ppt_x"/>
                                          </p:val>
                                        </p:tav>
                                      </p:tavLst>
                                    </p:anim>
                                    <p:anim calcmode="lin" valueType="num">
                                      <p:cBhvr additive="base">
                                        <p:cTn id="31" dur="500" fill="hold"/>
                                        <p:tgtEl>
                                          <p:spTgt spid="24588"/>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24594"/>
                                        </p:tgtEl>
                                        <p:attrNameLst>
                                          <p:attrName>style.visibility</p:attrName>
                                        </p:attrNameLst>
                                      </p:cBhvr>
                                      <p:to>
                                        <p:strVal val="visible"/>
                                      </p:to>
                                    </p:set>
                                    <p:anim calcmode="lin" valueType="num">
                                      <p:cBhvr additive="base">
                                        <p:cTn id="36" dur="500" fill="hold"/>
                                        <p:tgtEl>
                                          <p:spTgt spid="24594"/>
                                        </p:tgtEl>
                                        <p:attrNameLst>
                                          <p:attrName>ppt_x</p:attrName>
                                        </p:attrNameLst>
                                      </p:cBhvr>
                                      <p:tavLst>
                                        <p:tav tm="0">
                                          <p:val>
                                            <p:strVal val="0-#ppt_w/2"/>
                                          </p:val>
                                        </p:tav>
                                        <p:tav tm="100000">
                                          <p:val>
                                            <p:strVal val="#ppt_x"/>
                                          </p:val>
                                        </p:tav>
                                      </p:tavLst>
                                    </p:anim>
                                    <p:anim calcmode="lin" valueType="num">
                                      <p:cBhvr additive="base">
                                        <p:cTn id="37" dur="500" fill="hold"/>
                                        <p:tgtEl>
                                          <p:spTgt spid="24594"/>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4590"/>
                                        </p:tgtEl>
                                        <p:attrNameLst>
                                          <p:attrName>style.visibility</p:attrName>
                                        </p:attrNameLst>
                                      </p:cBhvr>
                                      <p:to>
                                        <p:strVal val="visible"/>
                                      </p:to>
                                    </p:set>
                                    <p:anim calcmode="lin" valueType="num">
                                      <p:cBhvr additive="base">
                                        <p:cTn id="42" dur="500" fill="hold"/>
                                        <p:tgtEl>
                                          <p:spTgt spid="24590"/>
                                        </p:tgtEl>
                                        <p:attrNameLst>
                                          <p:attrName>ppt_x</p:attrName>
                                        </p:attrNameLst>
                                      </p:cBhvr>
                                      <p:tavLst>
                                        <p:tav tm="0">
                                          <p:val>
                                            <p:strVal val="0-#ppt_w/2"/>
                                          </p:val>
                                        </p:tav>
                                        <p:tav tm="100000">
                                          <p:val>
                                            <p:strVal val="#ppt_x"/>
                                          </p:val>
                                        </p:tav>
                                      </p:tavLst>
                                    </p:anim>
                                    <p:anim calcmode="lin" valueType="num">
                                      <p:cBhvr additive="base">
                                        <p:cTn id="43" dur="500" fill="hold"/>
                                        <p:tgtEl>
                                          <p:spTgt spid="24590"/>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 presetClass="entr" presetSubtype="8" fill="hold" nodeType="afterEffect">
                                  <p:stCondLst>
                                    <p:cond delay="0"/>
                                  </p:stCondLst>
                                  <p:childTnLst>
                                    <p:set>
                                      <p:cBhvr>
                                        <p:cTn id="46" dur="1" fill="hold">
                                          <p:stCondLst>
                                            <p:cond delay="0"/>
                                          </p:stCondLst>
                                        </p:cTn>
                                        <p:tgtEl>
                                          <p:spTgt spid="24591"/>
                                        </p:tgtEl>
                                        <p:attrNameLst>
                                          <p:attrName>style.visibility</p:attrName>
                                        </p:attrNameLst>
                                      </p:cBhvr>
                                      <p:to>
                                        <p:strVal val="visible"/>
                                      </p:to>
                                    </p:set>
                                    <p:anim calcmode="lin" valueType="num">
                                      <p:cBhvr additive="base">
                                        <p:cTn id="47" dur="500" fill="hold"/>
                                        <p:tgtEl>
                                          <p:spTgt spid="24591"/>
                                        </p:tgtEl>
                                        <p:attrNameLst>
                                          <p:attrName>ppt_x</p:attrName>
                                        </p:attrNameLst>
                                      </p:cBhvr>
                                      <p:tavLst>
                                        <p:tav tm="0">
                                          <p:val>
                                            <p:strVal val="0-#ppt_w/2"/>
                                          </p:val>
                                        </p:tav>
                                        <p:tav tm="100000">
                                          <p:val>
                                            <p:strVal val="#ppt_x"/>
                                          </p:val>
                                        </p:tav>
                                      </p:tavLst>
                                    </p:anim>
                                    <p:anim calcmode="lin" valueType="num">
                                      <p:cBhvr additive="base">
                                        <p:cTn id="48" dur="500" fill="hold"/>
                                        <p:tgtEl>
                                          <p:spTgt spid="24591"/>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4592"/>
                                        </p:tgtEl>
                                        <p:attrNameLst>
                                          <p:attrName>style.visibility</p:attrName>
                                        </p:attrNameLst>
                                      </p:cBhvr>
                                      <p:to>
                                        <p:strVal val="visible"/>
                                      </p:to>
                                    </p:set>
                                    <p:anim calcmode="lin" valueType="num">
                                      <p:cBhvr additive="base">
                                        <p:cTn id="53" dur="500" fill="hold"/>
                                        <p:tgtEl>
                                          <p:spTgt spid="24592"/>
                                        </p:tgtEl>
                                        <p:attrNameLst>
                                          <p:attrName>ppt_x</p:attrName>
                                        </p:attrNameLst>
                                      </p:cBhvr>
                                      <p:tavLst>
                                        <p:tav tm="0">
                                          <p:val>
                                            <p:strVal val="0-#ppt_w/2"/>
                                          </p:val>
                                        </p:tav>
                                        <p:tav tm="100000">
                                          <p:val>
                                            <p:strVal val="#ppt_x"/>
                                          </p:val>
                                        </p:tav>
                                      </p:tavLst>
                                    </p:anim>
                                    <p:anim calcmode="lin" valueType="num">
                                      <p:cBhvr additive="base">
                                        <p:cTn id="54" dur="500" fill="hold"/>
                                        <p:tgtEl>
                                          <p:spTgt spid="24592"/>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00"/>
                            </p:stCondLst>
                            <p:childTnLst>
                              <p:par>
                                <p:cTn id="56" presetID="2" presetClass="entr" presetSubtype="8" fill="hold" nodeType="afterEffect">
                                  <p:stCondLst>
                                    <p:cond delay="0"/>
                                  </p:stCondLst>
                                  <p:childTnLst>
                                    <p:set>
                                      <p:cBhvr>
                                        <p:cTn id="57" dur="1" fill="hold">
                                          <p:stCondLst>
                                            <p:cond delay="0"/>
                                          </p:stCondLst>
                                        </p:cTn>
                                        <p:tgtEl>
                                          <p:spTgt spid="24593"/>
                                        </p:tgtEl>
                                        <p:attrNameLst>
                                          <p:attrName>style.visibility</p:attrName>
                                        </p:attrNameLst>
                                      </p:cBhvr>
                                      <p:to>
                                        <p:strVal val="visible"/>
                                      </p:to>
                                    </p:set>
                                    <p:anim calcmode="lin" valueType="num">
                                      <p:cBhvr additive="base">
                                        <p:cTn id="58" dur="500" fill="hold"/>
                                        <p:tgtEl>
                                          <p:spTgt spid="24593"/>
                                        </p:tgtEl>
                                        <p:attrNameLst>
                                          <p:attrName>ppt_x</p:attrName>
                                        </p:attrNameLst>
                                      </p:cBhvr>
                                      <p:tavLst>
                                        <p:tav tm="0">
                                          <p:val>
                                            <p:strVal val="0-#ppt_w/2"/>
                                          </p:val>
                                        </p:tav>
                                        <p:tav tm="100000">
                                          <p:val>
                                            <p:strVal val="#ppt_x"/>
                                          </p:val>
                                        </p:tav>
                                      </p:tavLst>
                                    </p:anim>
                                    <p:anim calcmode="lin" valueType="num">
                                      <p:cBhvr additive="base">
                                        <p:cTn id="59" dur="500" fill="hold"/>
                                        <p:tgtEl>
                                          <p:spTgt spid="245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p:bldP spid="24590" grpId="0" autoUpdateAnimBg="0"/>
      <p:bldP spid="2459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BF6819E9-05C2-6C0B-B8BE-181FF6038D8D}"/>
              </a:ext>
            </a:extLst>
          </p:cNvPr>
          <p:cNvSpPr>
            <a:spLocks noGrp="1" noChangeArrowheads="1"/>
          </p:cNvSpPr>
          <p:nvPr>
            <p:ph type="body" idx="1"/>
          </p:nvPr>
        </p:nvSpPr>
        <p:spPr>
          <a:xfrm>
            <a:off x="473075" y="333375"/>
            <a:ext cx="8202613" cy="1447800"/>
          </a:xfrm>
        </p:spPr>
        <p:txBody>
          <a:bodyPr/>
          <a:lstStyle/>
          <a:p>
            <a:pPr eaLnBrk="1" hangingPunct="1"/>
            <a:r>
              <a:rPr lang="zh-CN" altLang="en-US" b="1">
                <a:solidFill>
                  <a:srgbClr val="CC6600"/>
                </a:solidFill>
              </a:rPr>
              <a:t>例题1</a:t>
            </a:r>
            <a:r>
              <a:rPr lang="zh-CN" altLang="en-US" b="1">
                <a:solidFill>
                  <a:srgbClr val="003300"/>
                </a:solidFill>
              </a:rPr>
              <a:t> 求矩阵</a:t>
            </a:r>
            <a:r>
              <a:rPr lang="en-US" altLang="zh-CN" b="1">
                <a:solidFill>
                  <a:srgbClr val="003300"/>
                </a:solidFill>
              </a:rPr>
              <a:t>A</a:t>
            </a:r>
            <a:r>
              <a:rPr lang="zh-CN" altLang="en-US" b="1">
                <a:solidFill>
                  <a:srgbClr val="003300"/>
                </a:solidFill>
              </a:rPr>
              <a:t>的奇异值分解，</a:t>
            </a:r>
            <a:r>
              <a:rPr lang="en-US" altLang="zh-CN" b="1">
                <a:solidFill>
                  <a:srgbClr val="003300"/>
                </a:solidFill>
              </a:rPr>
              <a:t>A=           。</a:t>
            </a:r>
          </a:p>
          <a:p>
            <a:pPr eaLnBrk="1" hangingPunct="1">
              <a:buFontTx/>
              <a:buNone/>
            </a:pPr>
            <a:r>
              <a:rPr lang="zh-CN" altLang="en-US" b="1">
                <a:solidFill>
                  <a:srgbClr val="003300"/>
                </a:solidFill>
              </a:rPr>
              <a:t>   解 </a:t>
            </a:r>
            <a:r>
              <a:rPr lang="en-US" altLang="zh-CN" b="1">
                <a:solidFill>
                  <a:srgbClr val="003300"/>
                </a:solidFill>
              </a:rPr>
              <a:t>(1) </a:t>
            </a:r>
            <a:r>
              <a:rPr lang="zh-CN" altLang="en-US" b="1">
                <a:solidFill>
                  <a:srgbClr val="003300"/>
                </a:solidFill>
              </a:rPr>
              <a:t>求</a:t>
            </a:r>
          </a:p>
        </p:txBody>
      </p:sp>
      <p:graphicFrame>
        <p:nvGraphicFramePr>
          <p:cNvPr id="25604" name="Object 4">
            <a:extLst>
              <a:ext uri="{FF2B5EF4-FFF2-40B4-BE49-F238E27FC236}">
                <a16:creationId xmlns:a16="http://schemas.microsoft.com/office/drawing/2014/main" id="{D1F0673D-8A35-2B55-DD9A-056FB9078FF0}"/>
              </a:ext>
            </a:extLst>
          </p:cNvPr>
          <p:cNvGraphicFramePr>
            <a:graphicFrameLocks noChangeAspect="1"/>
          </p:cNvGraphicFramePr>
          <p:nvPr/>
        </p:nvGraphicFramePr>
        <p:xfrm>
          <a:off x="6948488" y="115888"/>
          <a:ext cx="938212" cy="1800225"/>
        </p:xfrm>
        <a:graphic>
          <a:graphicData uri="http://schemas.openxmlformats.org/presentationml/2006/ole">
            <mc:AlternateContent xmlns:mc="http://schemas.openxmlformats.org/markup-compatibility/2006">
              <mc:Choice xmlns:v="urn:schemas-microsoft-com:vml" Requires="v">
                <p:oleObj name="Equation" r:id="rId2" imgW="400012" imgH="704782" progId="Equation.DSMT4">
                  <p:embed/>
                </p:oleObj>
              </mc:Choice>
              <mc:Fallback>
                <p:oleObj name="Equation" r:id="rId2" imgW="400012" imgH="704782"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115888"/>
                        <a:ext cx="938212"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5">
            <a:extLst>
              <a:ext uri="{FF2B5EF4-FFF2-40B4-BE49-F238E27FC236}">
                <a16:creationId xmlns:a16="http://schemas.microsoft.com/office/drawing/2014/main" id="{1616AEE3-532D-D633-0848-E58E62F0EC3A}"/>
              </a:ext>
            </a:extLst>
          </p:cNvPr>
          <p:cNvGraphicFramePr>
            <a:graphicFrameLocks noChangeAspect="1"/>
          </p:cNvGraphicFramePr>
          <p:nvPr>
            <p:extLst>
              <p:ext uri="{D42A27DB-BD31-4B8C-83A1-F6EECF244321}">
                <p14:modId xmlns:p14="http://schemas.microsoft.com/office/powerpoint/2010/main" val="2917721187"/>
              </p:ext>
            </p:extLst>
          </p:nvPr>
        </p:nvGraphicFramePr>
        <p:xfrm>
          <a:off x="1639888" y="3721899"/>
          <a:ext cx="5945188" cy="727075"/>
        </p:xfrm>
        <a:graphic>
          <a:graphicData uri="http://schemas.openxmlformats.org/presentationml/2006/ole">
            <mc:AlternateContent xmlns:mc="http://schemas.openxmlformats.org/markup-compatibility/2006">
              <mc:Choice xmlns:v="urn:schemas-microsoft-com:vml" Requires="v">
                <p:oleObj name="Equation" r:id="rId4" imgW="2108160" imgH="253800" progId="Equation.DSMT4">
                  <p:embed/>
                </p:oleObj>
              </mc:Choice>
              <mc:Fallback>
                <p:oleObj name="Equation" r:id="rId4" imgW="2108160" imgH="253800" progId="Equation.DSMT4">
                  <p:embed/>
                  <p:pic>
                    <p:nvPicPr>
                      <p:cNvPr id="0" name="Object 5"/>
                      <p:cNvPicPr>
                        <a:picLocks noChangeAspect="1" noChangeArrowheads="1"/>
                      </p:cNvPicPr>
                      <p:nvPr/>
                    </p:nvPicPr>
                    <p:blipFill>
                      <a:blip r:embed="rId5"/>
                      <a:srcRect/>
                      <a:stretch>
                        <a:fillRect/>
                      </a:stretch>
                    </p:blipFill>
                    <p:spPr bwMode="auto">
                      <a:xfrm>
                        <a:off x="1639888" y="3721899"/>
                        <a:ext cx="5945188"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4">
            <a:extLst>
              <a:ext uri="{FF2B5EF4-FFF2-40B4-BE49-F238E27FC236}">
                <a16:creationId xmlns:a16="http://schemas.microsoft.com/office/drawing/2014/main" id="{000518A5-A8F0-9F29-B3E1-C8B6EF13844A}"/>
              </a:ext>
            </a:extLst>
          </p:cNvPr>
          <p:cNvGraphicFramePr>
            <a:graphicFrameLocks noChangeAspect="1"/>
          </p:cNvGraphicFramePr>
          <p:nvPr/>
        </p:nvGraphicFramePr>
        <p:xfrm>
          <a:off x="2411413" y="836613"/>
          <a:ext cx="4310062" cy="1800225"/>
        </p:xfrm>
        <a:graphic>
          <a:graphicData uri="http://schemas.openxmlformats.org/presentationml/2006/ole">
            <mc:AlternateContent xmlns:mc="http://schemas.openxmlformats.org/markup-compatibility/2006">
              <mc:Choice xmlns:v="urn:schemas-microsoft-com:vml" Requires="v">
                <p:oleObj name="Equation" r:id="rId6" imgW="1857241" imgH="704782" progId="Equation.DSMT4">
                  <p:embed/>
                </p:oleObj>
              </mc:Choice>
              <mc:Fallback>
                <p:oleObj name="Equation" r:id="rId6" imgW="1857241" imgH="704782"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836613"/>
                        <a:ext cx="4310062"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2" name="Rectangle 16">
            <a:extLst>
              <a:ext uri="{FF2B5EF4-FFF2-40B4-BE49-F238E27FC236}">
                <a16:creationId xmlns:a16="http://schemas.microsoft.com/office/drawing/2014/main" id="{52194936-AF15-484D-75FB-59F21A89C3F9}"/>
              </a:ext>
            </a:extLst>
          </p:cNvPr>
          <p:cNvSpPr>
            <a:spLocks noChangeArrowheads="1"/>
          </p:cNvSpPr>
          <p:nvPr/>
        </p:nvSpPr>
        <p:spPr bwMode="auto">
          <a:xfrm>
            <a:off x="1042988" y="2276475"/>
            <a:ext cx="2224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3300"/>
                </a:solidFill>
              </a:rPr>
              <a:t>的特征值：</a:t>
            </a:r>
          </a:p>
        </p:txBody>
      </p:sp>
      <p:graphicFrame>
        <p:nvGraphicFramePr>
          <p:cNvPr id="3" name="Object 4">
            <a:extLst>
              <a:ext uri="{FF2B5EF4-FFF2-40B4-BE49-F238E27FC236}">
                <a16:creationId xmlns:a16="http://schemas.microsoft.com/office/drawing/2014/main" id="{E8DB3021-3DE2-A71C-FA1D-CE9A1CF5B9B1}"/>
              </a:ext>
            </a:extLst>
          </p:cNvPr>
          <p:cNvGraphicFramePr>
            <a:graphicFrameLocks noChangeAspect="1"/>
          </p:cNvGraphicFramePr>
          <p:nvPr/>
        </p:nvGraphicFramePr>
        <p:xfrm>
          <a:off x="1979613" y="2636838"/>
          <a:ext cx="6450012" cy="1157287"/>
        </p:xfrm>
        <a:graphic>
          <a:graphicData uri="http://schemas.openxmlformats.org/presentationml/2006/ole">
            <mc:AlternateContent xmlns:mc="http://schemas.openxmlformats.org/markup-compatibility/2006">
              <mc:Choice xmlns:v="urn:schemas-microsoft-com:vml" Requires="v">
                <p:oleObj name="Equation" r:id="rId8" imgW="2781427" imgH="447607" progId="Equation.DSMT4">
                  <p:embed/>
                </p:oleObj>
              </mc:Choice>
              <mc:Fallback>
                <p:oleObj name="Equation" r:id="rId8" imgW="2781427" imgH="447607"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2636838"/>
                        <a:ext cx="6450012" cy="1157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4" name="Rectangle 18">
            <a:extLst>
              <a:ext uri="{FF2B5EF4-FFF2-40B4-BE49-F238E27FC236}">
                <a16:creationId xmlns:a16="http://schemas.microsoft.com/office/drawing/2014/main" id="{D8E69932-6592-BD52-3A46-49DD357E3E22}"/>
              </a:ext>
            </a:extLst>
          </p:cNvPr>
          <p:cNvSpPr>
            <a:spLocks noChangeArrowheads="1"/>
          </p:cNvSpPr>
          <p:nvPr/>
        </p:nvSpPr>
        <p:spPr bwMode="auto">
          <a:xfrm>
            <a:off x="1042988" y="4365625"/>
            <a:ext cx="66595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003300"/>
                </a:solidFill>
              </a:rPr>
              <a:t>(2) </a:t>
            </a:r>
            <a:r>
              <a:rPr lang="zh-CN" altLang="en-US" sz="3200" b="1">
                <a:solidFill>
                  <a:srgbClr val="003300"/>
                </a:solidFill>
              </a:rPr>
              <a:t>求       对应的特征向量，</a:t>
            </a:r>
            <a:r>
              <a:rPr lang="zh-CN" altLang="en-US" sz="3200" b="1">
                <a:solidFill>
                  <a:srgbClr val="0000FF"/>
                </a:solidFill>
              </a:rPr>
              <a:t>确定</a:t>
            </a:r>
            <a:r>
              <a:rPr lang="en-US" altLang="zh-CN" sz="3200" b="1">
                <a:solidFill>
                  <a:srgbClr val="0000FF"/>
                </a:solidFill>
              </a:rPr>
              <a:t>V</a:t>
            </a:r>
            <a:r>
              <a:rPr lang="zh-CN" altLang="en-US" sz="3200" b="1">
                <a:solidFill>
                  <a:srgbClr val="003300"/>
                </a:solidFill>
              </a:rPr>
              <a:t>：</a:t>
            </a:r>
          </a:p>
        </p:txBody>
      </p:sp>
      <p:graphicFrame>
        <p:nvGraphicFramePr>
          <p:cNvPr id="4" name="Object 5">
            <a:extLst>
              <a:ext uri="{FF2B5EF4-FFF2-40B4-BE49-F238E27FC236}">
                <a16:creationId xmlns:a16="http://schemas.microsoft.com/office/drawing/2014/main" id="{C72CED61-522C-59AB-76EA-43BD3F80BFCA}"/>
              </a:ext>
            </a:extLst>
          </p:cNvPr>
          <p:cNvGraphicFramePr>
            <a:graphicFrameLocks noChangeAspect="1"/>
          </p:cNvGraphicFramePr>
          <p:nvPr/>
        </p:nvGraphicFramePr>
        <p:xfrm>
          <a:off x="2268538" y="4365625"/>
          <a:ext cx="423862" cy="636588"/>
        </p:xfrm>
        <a:graphic>
          <a:graphicData uri="http://schemas.openxmlformats.org/presentationml/2006/ole">
            <mc:AlternateContent xmlns:mc="http://schemas.openxmlformats.org/markup-compatibility/2006">
              <mc:Choice xmlns:v="urn:schemas-microsoft-com:vml" Requires="v">
                <p:oleObj name="Equation" r:id="rId10" imgW="142818" imgH="219211" progId="Equation.DSMT4">
                  <p:embed/>
                </p:oleObj>
              </mc:Choice>
              <mc:Fallback>
                <p:oleObj name="Equation" r:id="rId10" imgW="142818" imgH="219211"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4365625"/>
                        <a:ext cx="423862"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a:extLst>
              <a:ext uri="{FF2B5EF4-FFF2-40B4-BE49-F238E27FC236}">
                <a16:creationId xmlns:a16="http://schemas.microsoft.com/office/drawing/2014/main" id="{66D3BBFF-0E03-E27A-AE22-1ADE4BF368E9}"/>
              </a:ext>
            </a:extLst>
          </p:cNvPr>
          <p:cNvGraphicFramePr>
            <a:graphicFrameLocks noChangeAspect="1"/>
          </p:cNvGraphicFramePr>
          <p:nvPr/>
        </p:nvGraphicFramePr>
        <p:xfrm>
          <a:off x="1620838" y="4870450"/>
          <a:ext cx="5940425" cy="636588"/>
        </p:xfrm>
        <a:graphic>
          <a:graphicData uri="http://schemas.openxmlformats.org/presentationml/2006/ole">
            <mc:AlternateContent xmlns:mc="http://schemas.openxmlformats.org/markup-compatibility/2006">
              <mc:Choice xmlns:v="urn:schemas-microsoft-com:vml" Requires="v">
                <p:oleObj name="Equation" r:id="rId12" imgW="2124222" imgH="219211" progId="Equation.DSMT4">
                  <p:embed/>
                </p:oleObj>
              </mc:Choice>
              <mc:Fallback>
                <p:oleObj name="Equation" r:id="rId12" imgW="2124222" imgH="219211" progId="Equation.DSMT4">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20838" y="4870450"/>
                        <a:ext cx="5940425"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3FC4BA51-3977-6AB0-BE3D-D5A461512214}"/>
              </a:ext>
            </a:extLst>
          </p:cNvPr>
          <p:cNvGraphicFramePr>
            <a:graphicFrameLocks noChangeAspect="1"/>
          </p:cNvGraphicFramePr>
          <p:nvPr/>
        </p:nvGraphicFramePr>
        <p:xfrm>
          <a:off x="1639888" y="5373688"/>
          <a:ext cx="6294437" cy="636587"/>
        </p:xfrm>
        <a:graphic>
          <a:graphicData uri="http://schemas.openxmlformats.org/presentationml/2006/ole">
            <mc:AlternateContent xmlns:mc="http://schemas.openxmlformats.org/markup-compatibility/2006">
              <mc:Choice xmlns:v="urn:schemas-microsoft-com:vml" Requires="v">
                <p:oleObj name="Equation" r:id="rId14" imgW="2247773" imgH="219211" progId="Equation.DSMT4">
                  <p:embed/>
                </p:oleObj>
              </mc:Choice>
              <mc:Fallback>
                <p:oleObj name="Equation" r:id="rId14" imgW="2247773" imgH="219211"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39888" y="5373688"/>
                        <a:ext cx="6294437"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8" name="Rectangle 22">
            <a:extLst>
              <a:ext uri="{FF2B5EF4-FFF2-40B4-BE49-F238E27FC236}">
                <a16:creationId xmlns:a16="http://schemas.microsoft.com/office/drawing/2014/main" id="{0A6D8C99-2A76-B647-7713-AB648105C136}"/>
              </a:ext>
            </a:extLst>
          </p:cNvPr>
          <p:cNvSpPr>
            <a:spLocks noChangeArrowheads="1"/>
          </p:cNvSpPr>
          <p:nvPr/>
        </p:nvSpPr>
        <p:spPr bwMode="auto">
          <a:xfrm>
            <a:off x="1116013" y="59229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3300"/>
                </a:solidFill>
              </a:rPr>
              <a:t>取</a:t>
            </a:r>
          </a:p>
        </p:txBody>
      </p:sp>
      <p:graphicFrame>
        <p:nvGraphicFramePr>
          <p:cNvPr id="7" name="Object 5">
            <a:extLst>
              <a:ext uri="{FF2B5EF4-FFF2-40B4-BE49-F238E27FC236}">
                <a16:creationId xmlns:a16="http://schemas.microsoft.com/office/drawing/2014/main" id="{0B9FCF65-BBCC-3F9A-9D79-2CA0F1C0F757}"/>
              </a:ext>
            </a:extLst>
          </p:cNvPr>
          <p:cNvGraphicFramePr>
            <a:graphicFrameLocks noChangeAspect="1"/>
          </p:cNvGraphicFramePr>
          <p:nvPr/>
        </p:nvGraphicFramePr>
        <p:xfrm>
          <a:off x="1909763" y="5878513"/>
          <a:ext cx="4208462" cy="636587"/>
        </p:xfrm>
        <a:graphic>
          <a:graphicData uri="http://schemas.openxmlformats.org/presentationml/2006/ole">
            <mc:AlternateContent xmlns:mc="http://schemas.openxmlformats.org/markup-compatibility/2006">
              <mc:Choice xmlns:v="urn:schemas-microsoft-com:vml" Requires="v">
                <p:oleObj name="Equation" r:id="rId16" imgW="1504937" imgH="219211" progId="Equation.DSMT4">
                  <p:embed/>
                </p:oleObj>
              </mc:Choice>
              <mc:Fallback>
                <p:oleObj name="Equation" r:id="rId16" imgW="1504937" imgH="219211" progId="Equation.DSMT4">
                  <p:embed/>
                  <p:pic>
                    <p:nvPicPr>
                      <p:cNvPr id="0" name="Object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9763" y="5878513"/>
                        <a:ext cx="4208462"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0-#ppt_w/2"/>
                                          </p:val>
                                        </p:tav>
                                        <p:tav tm="100000">
                                          <p:val>
                                            <p:strVal val="#ppt_x"/>
                                          </p:val>
                                        </p:tav>
                                      </p:tavLst>
                                    </p:anim>
                                    <p:anim calcmode="lin" valueType="num">
                                      <p:cBhvr additive="base">
                                        <p:cTn id="8"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3" presetClass="entr" presetSubtype="10" fill="hold" grpId="0" nodeType="afterEffect">
                                  <p:stCondLst>
                                    <p:cond delay="0"/>
                                  </p:stCondLst>
                                  <p:childTnLst>
                                    <p:set>
                                      <p:cBhvr>
                                        <p:cTn id="22" dur="1" fill="hold">
                                          <p:stCondLst>
                                            <p:cond delay="0"/>
                                          </p:stCondLst>
                                        </p:cTn>
                                        <p:tgtEl>
                                          <p:spTgt spid="4112"/>
                                        </p:tgtEl>
                                        <p:attrNameLst>
                                          <p:attrName>style.visibility</p:attrName>
                                        </p:attrNameLst>
                                      </p:cBhvr>
                                      <p:to>
                                        <p:strVal val="visible"/>
                                      </p:to>
                                    </p:set>
                                    <p:animEffect transition="in" filter="blinds(horizontal)">
                                      <p:cBhvr>
                                        <p:cTn id="23" dur="500"/>
                                        <p:tgtEl>
                                          <p:spTgt spid="41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25605"/>
                                        </p:tgtEl>
                                        <p:attrNameLst>
                                          <p:attrName>style.visibility</p:attrName>
                                        </p:attrNameLst>
                                      </p:cBhvr>
                                      <p:to>
                                        <p:strVal val="visible"/>
                                      </p:to>
                                    </p:set>
                                    <p:anim calcmode="lin" valueType="num">
                                      <p:cBhvr additive="base">
                                        <p:cTn id="34" dur="500" fill="hold"/>
                                        <p:tgtEl>
                                          <p:spTgt spid="25605"/>
                                        </p:tgtEl>
                                        <p:attrNameLst>
                                          <p:attrName>ppt_x</p:attrName>
                                        </p:attrNameLst>
                                      </p:cBhvr>
                                      <p:tavLst>
                                        <p:tav tm="0">
                                          <p:val>
                                            <p:strVal val="0-#ppt_w/2"/>
                                          </p:val>
                                        </p:tav>
                                        <p:tav tm="100000">
                                          <p:val>
                                            <p:strVal val="#ppt_x"/>
                                          </p:val>
                                        </p:tav>
                                      </p:tavLst>
                                    </p:anim>
                                    <p:anim calcmode="lin" valueType="num">
                                      <p:cBhvr additive="base">
                                        <p:cTn id="35"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114"/>
                                        </p:tgtEl>
                                        <p:attrNameLst>
                                          <p:attrName>style.visibility</p:attrName>
                                        </p:attrNameLst>
                                      </p:cBhvr>
                                      <p:to>
                                        <p:strVal val="visible"/>
                                      </p:to>
                                    </p:set>
                                    <p:animEffect transition="in" filter="blinds(horizontal)">
                                      <p:cBhvr>
                                        <p:cTn id="40" dur="500"/>
                                        <p:tgtEl>
                                          <p:spTgt spid="4114"/>
                                        </p:tgtEl>
                                      </p:cBhvr>
                                    </p:animEffect>
                                  </p:childTnLst>
                                </p:cTn>
                              </p:par>
                            </p:childTnLst>
                          </p:cTn>
                        </p:par>
                        <p:par>
                          <p:cTn id="41" fill="hold" nodeType="afterGroup">
                            <p:stCondLst>
                              <p:cond delay="500"/>
                            </p:stCondLst>
                            <p:childTnLst>
                              <p:par>
                                <p:cTn id="42" presetID="3" presetClass="entr" presetSubtype="10"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linds(horizontal)">
                                      <p:cBhvr>
                                        <p:cTn id="44" dur="500"/>
                                        <p:tgtEl>
                                          <p:spTgt spid="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0-#ppt_w/2"/>
                                          </p:val>
                                        </p:tav>
                                        <p:tav tm="100000">
                                          <p:val>
                                            <p:strVal val="#ppt_x"/>
                                          </p:val>
                                        </p:tav>
                                      </p:tavLst>
                                    </p:anim>
                                    <p:anim calcmode="lin" valueType="num">
                                      <p:cBhvr additive="base">
                                        <p:cTn id="5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0-#ppt_w/2"/>
                                          </p:val>
                                        </p:tav>
                                        <p:tav tm="100000">
                                          <p:val>
                                            <p:strVal val="#ppt_x"/>
                                          </p:val>
                                        </p:tav>
                                      </p:tavLst>
                                    </p:anim>
                                    <p:anim calcmode="lin" valueType="num">
                                      <p:cBhvr additive="base">
                                        <p:cTn id="5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118"/>
                                        </p:tgtEl>
                                        <p:attrNameLst>
                                          <p:attrName>style.visibility</p:attrName>
                                        </p:attrNameLst>
                                      </p:cBhvr>
                                      <p:to>
                                        <p:strVal val="visible"/>
                                      </p:to>
                                    </p:set>
                                    <p:animEffect transition="in" filter="blinds(horizontal)">
                                      <p:cBhvr>
                                        <p:cTn id="61" dur="500"/>
                                        <p:tgtEl>
                                          <p:spTgt spid="4118"/>
                                        </p:tgtEl>
                                      </p:cBhvr>
                                    </p:animEffect>
                                  </p:childTnLst>
                                </p:cTn>
                              </p:par>
                            </p:childTnLst>
                          </p:cTn>
                        </p:par>
                        <p:par>
                          <p:cTn id="62" fill="hold" nodeType="afterGroup">
                            <p:stCondLst>
                              <p:cond delay="500"/>
                            </p:stCondLst>
                            <p:childTnLst>
                              <p:par>
                                <p:cTn id="63" presetID="2" presetClass="entr" presetSubtype="8"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0-#ppt_w/2"/>
                                          </p:val>
                                        </p:tav>
                                        <p:tav tm="100000">
                                          <p:val>
                                            <p:strVal val="#ppt_x"/>
                                          </p:val>
                                        </p:tav>
                                      </p:tavLst>
                                    </p:anim>
                                    <p:anim calcmode="lin" valueType="num">
                                      <p:cBhvr additive="base">
                                        <p:cTn id="6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autoUpdateAnimBg="0"/>
      <p:bldP spid="4112" grpId="0"/>
      <p:bldP spid="4114" grpId="0"/>
      <p:bldP spid="411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FF9095A0-E194-CA0E-5FD4-FB58A6E6756F}"/>
              </a:ext>
            </a:extLst>
          </p:cNvPr>
          <p:cNvSpPr>
            <a:spLocks noGrp="1" noChangeArrowheads="1"/>
          </p:cNvSpPr>
          <p:nvPr>
            <p:ph type="body" idx="4294967295"/>
          </p:nvPr>
        </p:nvSpPr>
        <p:spPr>
          <a:xfrm>
            <a:off x="473075" y="333375"/>
            <a:ext cx="8202613" cy="1447800"/>
          </a:xfrm>
        </p:spPr>
        <p:txBody>
          <a:bodyPr/>
          <a:lstStyle/>
          <a:p>
            <a:pPr eaLnBrk="1" hangingPunct="1"/>
            <a:r>
              <a:rPr lang="zh-CN" altLang="en-US" b="1">
                <a:solidFill>
                  <a:srgbClr val="CC6600"/>
                </a:solidFill>
              </a:rPr>
              <a:t>例题1</a:t>
            </a:r>
            <a:r>
              <a:rPr lang="zh-CN" altLang="en-US" b="1">
                <a:solidFill>
                  <a:srgbClr val="003300"/>
                </a:solidFill>
              </a:rPr>
              <a:t> 求矩阵</a:t>
            </a:r>
            <a:r>
              <a:rPr lang="en-US" altLang="zh-CN" b="1">
                <a:solidFill>
                  <a:srgbClr val="003300"/>
                </a:solidFill>
              </a:rPr>
              <a:t>A</a:t>
            </a:r>
            <a:r>
              <a:rPr lang="zh-CN" altLang="en-US" b="1">
                <a:solidFill>
                  <a:srgbClr val="003300"/>
                </a:solidFill>
              </a:rPr>
              <a:t>的奇异值分解，</a:t>
            </a:r>
            <a:r>
              <a:rPr lang="en-US" altLang="zh-CN" b="1">
                <a:solidFill>
                  <a:srgbClr val="003300"/>
                </a:solidFill>
              </a:rPr>
              <a:t>A=           。</a:t>
            </a:r>
          </a:p>
          <a:p>
            <a:pPr eaLnBrk="1" hangingPunct="1">
              <a:buFontTx/>
              <a:buNone/>
            </a:pPr>
            <a:r>
              <a:rPr lang="zh-CN" altLang="en-US" b="1">
                <a:solidFill>
                  <a:srgbClr val="003300"/>
                </a:solidFill>
              </a:rPr>
              <a:t>   解 </a:t>
            </a:r>
            <a:r>
              <a:rPr lang="en-US" altLang="zh-CN" b="1">
                <a:solidFill>
                  <a:srgbClr val="003300"/>
                </a:solidFill>
              </a:rPr>
              <a:t>(1) </a:t>
            </a:r>
            <a:r>
              <a:rPr lang="zh-CN" altLang="en-US" b="1">
                <a:solidFill>
                  <a:srgbClr val="003300"/>
                </a:solidFill>
              </a:rPr>
              <a:t>求</a:t>
            </a:r>
          </a:p>
        </p:txBody>
      </p:sp>
      <p:graphicFrame>
        <p:nvGraphicFramePr>
          <p:cNvPr id="11267" name="Object 4">
            <a:extLst>
              <a:ext uri="{FF2B5EF4-FFF2-40B4-BE49-F238E27FC236}">
                <a16:creationId xmlns:a16="http://schemas.microsoft.com/office/drawing/2014/main" id="{8A06A3BE-4BE3-5237-B498-73AC2DDDE272}"/>
              </a:ext>
            </a:extLst>
          </p:cNvPr>
          <p:cNvGraphicFramePr>
            <a:graphicFrameLocks noChangeAspect="1"/>
          </p:cNvGraphicFramePr>
          <p:nvPr/>
        </p:nvGraphicFramePr>
        <p:xfrm>
          <a:off x="6948488" y="115888"/>
          <a:ext cx="938212" cy="1800225"/>
        </p:xfrm>
        <a:graphic>
          <a:graphicData uri="http://schemas.openxmlformats.org/presentationml/2006/ole">
            <mc:AlternateContent xmlns:mc="http://schemas.openxmlformats.org/markup-compatibility/2006">
              <mc:Choice xmlns:v="urn:schemas-microsoft-com:vml" Requires="v">
                <p:oleObj name="Equation" r:id="rId2" imgW="400012" imgH="704782" progId="Equation.DSMT4">
                  <p:embed/>
                </p:oleObj>
              </mc:Choice>
              <mc:Fallback>
                <p:oleObj name="Equation" r:id="rId2" imgW="400012" imgH="704782"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115888"/>
                        <a:ext cx="938212"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5">
            <a:extLst>
              <a:ext uri="{FF2B5EF4-FFF2-40B4-BE49-F238E27FC236}">
                <a16:creationId xmlns:a16="http://schemas.microsoft.com/office/drawing/2014/main" id="{6A442D45-BD7B-6F49-7DBB-36224FBCB011}"/>
              </a:ext>
            </a:extLst>
          </p:cNvPr>
          <p:cNvGraphicFramePr>
            <a:graphicFrameLocks noChangeAspect="1"/>
          </p:cNvGraphicFramePr>
          <p:nvPr/>
        </p:nvGraphicFramePr>
        <p:xfrm>
          <a:off x="1562100" y="1844675"/>
          <a:ext cx="5408613" cy="671513"/>
        </p:xfrm>
        <a:graphic>
          <a:graphicData uri="http://schemas.openxmlformats.org/presentationml/2006/ole">
            <mc:AlternateContent xmlns:mc="http://schemas.openxmlformats.org/markup-compatibility/2006">
              <mc:Choice xmlns:v="urn:schemas-microsoft-com:vml" Requires="v">
                <p:oleObj name="Equation" r:id="rId4" imgW="1933696" imgH="228702" progId="Equation.DSMT4">
                  <p:embed/>
                </p:oleObj>
              </mc:Choice>
              <mc:Fallback>
                <p:oleObj name="Equation" r:id="rId4" imgW="1933696" imgH="228702"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1844675"/>
                        <a:ext cx="5408613"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4">
            <a:extLst>
              <a:ext uri="{FF2B5EF4-FFF2-40B4-BE49-F238E27FC236}">
                <a16:creationId xmlns:a16="http://schemas.microsoft.com/office/drawing/2014/main" id="{C8993C80-9C9F-2468-FA42-A6AB589083E9}"/>
              </a:ext>
            </a:extLst>
          </p:cNvPr>
          <p:cNvGraphicFramePr>
            <a:graphicFrameLocks noChangeAspect="1"/>
          </p:cNvGraphicFramePr>
          <p:nvPr/>
        </p:nvGraphicFramePr>
        <p:xfrm>
          <a:off x="2484438" y="836613"/>
          <a:ext cx="1993900" cy="1157287"/>
        </p:xfrm>
        <a:graphic>
          <a:graphicData uri="http://schemas.openxmlformats.org/presentationml/2006/ole">
            <mc:AlternateContent xmlns:mc="http://schemas.openxmlformats.org/markup-compatibility/2006">
              <mc:Choice xmlns:v="urn:schemas-microsoft-com:vml" Requires="v">
                <p:oleObj name="Equation" r:id="rId6" imgW="857212" imgH="447607" progId="Equation.DSMT4">
                  <p:embed/>
                </p:oleObj>
              </mc:Choice>
              <mc:Fallback>
                <p:oleObj name="Equation" r:id="rId6" imgW="857212" imgH="447607"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836613"/>
                        <a:ext cx="1993900" cy="1157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Rectangle 6">
            <a:extLst>
              <a:ext uri="{FF2B5EF4-FFF2-40B4-BE49-F238E27FC236}">
                <a16:creationId xmlns:a16="http://schemas.microsoft.com/office/drawing/2014/main" id="{44B6D311-3EF1-7618-1FF5-80D53850302B}"/>
              </a:ext>
            </a:extLst>
          </p:cNvPr>
          <p:cNvSpPr>
            <a:spLocks noChangeArrowheads="1"/>
          </p:cNvSpPr>
          <p:nvPr/>
        </p:nvSpPr>
        <p:spPr bwMode="auto">
          <a:xfrm>
            <a:off x="4500563" y="1052513"/>
            <a:ext cx="2216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3300"/>
                </a:solidFill>
              </a:rPr>
              <a:t>的特征值：</a:t>
            </a:r>
          </a:p>
        </p:txBody>
      </p:sp>
      <p:sp>
        <p:nvSpPr>
          <p:cNvPr id="11271" name="Rectangle 8">
            <a:extLst>
              <a:ext uri="{FF2B5EF4-FFF2-40B4-BE49-F238E27FC236}">
                <a16:creationId xmlns:a16="http://schemas.microsoft.com/office/drawing/2014/main" id="{BA582C7F-261C-AAF1-D162-FC629BCC289E}"/>
              </a:ext>
            </a:extLst>
          </p:cNvPr>
          <p:cNvSpPr>
            <a:spLocks noChangeArrowheads="1"/>
          </p:cNvSpPr>
          <p:nvPr/>
        </p:nvSpPr>
        <p:spPr bwMode="auto">
          <a:xfrm>
            <a:off x="1042988" y="2565400"/>
            <a:ext cx="65579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003300"/>
                </a:solidFill>
              </a:rPr>
              <a:t>(2) </a:t>
            </a:r>
            <a:r>
              <a:rPr lang="zh-CN" altLang="en-US" sz="3200" b="1">
                <a:solidFill>
                  <a:srgbClr val="003300"/>
                </a:solidFill>
              </a:rPr>
              <a:t>求      对应的特征向量，</a:t>
            </a:r>
            <a:r>
              <a:rPr lang="zh-CN" altLang="en-US" sz="3200" b="1">
                <a:solidFill>
                  <a:srgbClr val="0000FF"/>
                </a:solidFill>
              </a:rPr>
              <a:t>确定</a:t>
            </a:r>
            <a:r>
              <a:rPr lang="en-US" altLang="zh-CN" sz="3200" b="1">
                <a:solidFill>
                  <a:srgbClr val="0000FF"/>
                </a:solidFill>
              </a:rPr>
              <a:t>V</a:t>
            </a:r>
            <a:r>
              <a:rPr lang="zh-CN" altLang="en-US" sz="3200" b="1">
                <a:solidFill>
                  <a:srgbClr val="003300"/>
                </a:solidFill>
              </a:rPr>
              <a:t>：</a:t>
            </a:r>
          </a:p>
        </p:txBody>
      </p:sp>
      <p:graphicFrame>
        <p:nvGraphicFramePr>
          <p:cNvPr id="11272" name="Object 5">
            <a:extLst>
              <a:ext uri="{FF2B5EF4-FFF2-40B4-BE49-F238E27FC236}">
                <a16:creationId xmlns:a16="http://schemas.microsoft.com/office/drawing/2014/main" id="{619A5005-6435-2EA0-74B2-D4CB995A826D}"/>
              </a:ext>
            </a:extLst>
          </p:cNvPr>
          <p:cNvGraphicFramePr>
            <a:graphicFrameLocks noChangeAspect="1"/>
          </p:cNvGraphicFramePr>
          <p:nvPr/>
        </p:nvGraphicFramePr>
        <p:xfrm>
          <a:off x="2203450" y="2565400"/>
          <a:ext cx="423863" cy="636588"/>
        </p:xfrm>
        <a:graphic>
          <a:graphicData uri="http://schemas.openxmlformats.org/presentationml/2006/ole">
            <mc:AlternateContent xmlns:mc="http://schemas.openxmlformats.org/markup-compatibility/2006">
              <mc:Choice xmlns:v="urn:schemas-microsoft-com:vml" Requires="v">
                <p:oleObj name="Equation" r:id="rId8" imgW="142818" imgH="219211" progId="Equation.DSMT4">
                  <p:embed/>
                </p:oleObj>
              </mc:Choice>
              <mc:Fallback>
                <p:oleObj name="Equation" r:id="rId8" imgW="142818" imgH="219211"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3450" y="2565400"/>
                        <a:ext cx="423863"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0" name="Rectangle 12">
            <a:extLst>
              <a:ext uri="{FF2B5EF4-FFF2-40B4-BE49-F238E27FC236}">
                <a16:creationId xmlns:a16="http://schemas.microsoft.com/office/drawing/2014/main" id="{1E39C79B-D964-FC20-BF66-69834D7EF1EE}"/>
              </a:ext>
            </a:extLst>
          </p:cNvPr>
          <p:cNvSpPr>
            <a:spLocks noChangeArrowheads="1"/>
          </p:cNvSpPr>
          <p:nvPr/>
        </p:nvSpPr>
        <p:spPr bwMode="auto">
          <a:xfrm>
            <a:off x="1116013" y="3113088"/>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3300"/>
                </a:solidFill>
              </a:rPr>
              <a:t>取</a:t>
            </a:r>
          </a:p>
        </p:txBody>
      </p:sp>
      <p:graphicFrame>
        <p:nvGraphicFramePr>
          <p:cNvPr id="4" name="Object 5">
            <a:extLst>
              <a:ext uri="{FF2B5EF4-FFF2-40B4-BE49-F238E27FC236}">
                <a16:creationId xmlns:a16="http://schemas.microsoft.com/office/drawing/2014/main" id="{CF45A06B-7838-64A6-2BB6-7D510E22D99E}"/>
              </a:ext>
            </a:extLst>
          </p:cNvPr>
          <p:cNvGraphicFramePr>
            <a:graphicFrameLocks noChangeAspect="1"/>
          </p:cNvGraphicFramePr>
          <p:nvPr/>
        </p:nvGraphicFramePr>
        <p:xfrm>
          <a:off x="1892300" y="3068638"/>
          <a:ext cx="4243388" cy="636587"/>
        </p:xfrm>
        <a:graphic>
          <a:graphicData uri="http://schemas.openxmlformats.org/presentationml/2006/ole">
            <mc:AlternateContent xmlns:mc="http://schemas.openxmlformats.org/markup-compatibility/2006">
              <mc:Choice xmlns:v="urn:schemas-microsoft-com:vml" Requires="v">
                <p:oleObj name="Equation" r:id="rId10" imgW="1514418" imgH="219211" progId="Equation.DSMT4">
                  <p:embed/>
                </p:oleObj>
              </mc:Choice>
              <mc:Fallback>
                <p:oleObj name="Equation" r:id="rId10" imgW="1514418" imgH="219211"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92300" y="3068638"/>
                        <a:ext cx="4243388"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2" name="Rectangle 14">
            <a:extLst>
              <a:ext uri="{FF2B5EF4-FFF2-40B4-BE49-F238E27FC236}">
                <a16:creationId xmlns:a16="http://schemas.microsoft.com/office/drawing/2014/main" id="{FCB1F43F-AEE8-7522-891F-6D0BC26D737D}"/>
              </a:ext>
            </a:extLst>
          </p:cNvPr>
          <p:cNvSpPr>
            <a:spLocks noChangeArrowheads="1"/>
          </p:cNvSpPr>
          <p:nvPr/>
        </p:nvSpPr>
        <p:spPr bwMode="auto">
          <a:xfrm>
            <a:off x="6300788" y="3068638"/>
            <a:ext cx="2159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00FF"/>
                </a:solidFill>
              </a:rPr>
              <a:t>已正交！</a:t>
            </a:r>
          </a:p>
        </p:txBody>
      </p:sp>
      <p:sp>
        <p:nvSpPr>
          <p:cNvPr id="37903" name="Rectangle 15">
            <a:extLst>
              <a:ext uri="{FF2B5EF4-FFF2-40B4-BE49-F238E27FC236}">
                <a16:creationId xmlns:a16="http://schemas.microsoft.com/office/drawing/2014/main" id="{ACCBA380-2564-58DE-4EC7-7046CE95E3D5}"/>
              </a:ext>
            </a:extLst>
          </p:cNvPr>
          <p:cNvSpPr>
            <a:spLocks noChangeArrowheads="1"/>
          </p:cNvSpPr>
          <p:nvPr/>
        </p:nvSpPr>
        <p:spPr bwMode="auto">
          <a:xfrm>
            <a:off x="1187450" y="3860800"/>
            <a:ext cx="2517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00FF"/>
                </a:solidFill>
              </a:rPr>
              <a:t>标准化得</a:t>
            </a:r>
            <a:r>
              <a:rPr lang="en-US" altLang="zh-CN" sz="3200" b="1">
                <a:solidFill>
                  <a:srgbClr val="0000FF"/>
                </a:solidFill>
              </a:rPr>
              <a:t>V</a:t>
            </a:r>
            <a:r>
              <a:rPr lang="zh-CN" altLang="en-US" sz="3200" b="1">
                <a:solidFill>
                  <a:srgbClr val="0000FF"/>
                </a:solidFill>
              </a:rPr>
              <a:t>：</a:t>
            </a:r>
          </a:p>
        </p:txBody>
      </p:sp>
      <p:graphicFrame>
        <p:nvGraphicFramePr>
          <p:cNvPr id="5" name="Object 5">
            <a:extLst>
              <a:ext uri="{FF2B5EF4-FFF2-40B4-BE49-F238E27FC236}">
                <a16:creationId xmlns:a16="http://schemas.microsoft.com/office/drawing/2014/main" id="{AFFF357A-8190-0432-A828-9A10D2E6C78E}"/>
              </a:ext>
            </a:extLst>
          </p:cNvPr>
          <p:cNvGraphicFramePr>
            <a:graphicFrameLocks noChangeAspect="1"/>
          </p:cNvGraphicFramePr>
          <p:nvPr/>
        </p:nvGraphicFramePr>
        <p:xfrm>
          <a:off x="3419475" y="3573463"/>
          <a:ext cx="5410200" cy="1166812"/>
        </p:xfrm>
        <a:graphic>
          <a:graphicData uri="http://schemas.openxmlformats.org/presentationml/2006/ole">
            <mc:AlternateContent xmlns:mc="http://schemas.openxmlformats.org/markup-compatibility/2006">
              <mc:Choice xmlns:v="urn:schemas-microsoft-com:vml" Requires="v">
                <p:oleObj name="Equation" r:id="rId12" imgW="1933696" imgH="409643" progId="Equation.DSMT4">
                  <p:embed/>
                </p:oleObj>
              </mc:Choice>
              <mc:Fallback>
                <p:oleObj name="Equation" r:id="rId12" imgW="1933696" imgH="409643" progId="Equation.DSMT4">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19475" y="3573463"/>
                        <a:ext cx="5410200" cy="116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5" name="Rectangle 17">
            <a:extLst>
              <a:ext uri="{FF2B5EF4-FFF2-40B4-BE49-F238E27FC236}">
                <a16:creationId xmlns:a16="http://schemas.microsoft.com/office/drawing/2014/main" id="{D0B52E65-6595-A462-468F-CDF475572FAD}"/>
              </a:ext>
            </a:extLst>
          </p:cNvPr>
          <p:cNvSpPr>
            <a:spLocks noChangeArrowheads="1"/>
          </p:cNvSpPr>
          <p:nvPr/>
        </p:nvSpPr>
        <p:spPr bwMode="auto">
          <a:xfrm>
            <a:off x="1187450" y="4579938"/>
            <a:ext cx="18684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003300"/>
                </a:solidFill>
              </a:rPr>
              <a:t>(3) </a:t>
            </a:r>
            <a:r>
              <a:rPr lang="zh-CN" altLang="en-US" sz="3200" b="1">
                <a:solidFill>
                  <a:srgbClr val="0000FF"/>
                </a:solidFill>
              </a:rPr>
              <a:t>求</a:t>
            </a:r>
            <a:r>
              <a:rPr lang="en-US" altLang="zh-CN" sz="3200" b="1">
                <a:solidFill>
                  <a:srgbClr val="0000FF"/>
                </a:solidFill>
              </a:rPr>
              <a:t>U</a:t>
            </a:r>
            <a:r>
              <a:rPr lang="zh-CN" altLang="en-US" sz="3200" b="1">
                <a:solidFill>
                  <a:srgbClr val="003300"/>
                </a:solidFill>
              </a:rPr>
              <a:t>：</a:t>
            </a:r>
          </a:p>
        </p:txBody>
      </p:sp>
      <p:graphicFrame>
        <p:nvGraphicFramePr>
          <p:cNvPr id="6" name="Object 5">
            <a:extLst>
              <a:ext uri="{FF2B5EF4-FFF2-40B4-BE49-F238E27FC236}">
                <a16:creationId xmlns:a16="http://schemas.microsoft.com/office/drawing/2014/main" id="{599D206F-62F6-16C3-265D-69BEDA56020B}"/>
              </a:ext>
            </a:extLst>
          </p:cNvPr>
          <p:cNvGraphicFramePr>
            <a:graphicFrameLocks noChangeAspect="1"/>
          </p:cNvGraphicFramePr>
          <p:nvPr/>
        </p:nvGraphicFramePr>
        <p:xfrm>
          <a:off x="2916238" y="4579938"/>
          <a:ext cx="4419600" cy="600075"/>
        </p:xfrm>
        <a:graphic>
          <a:graphicData uri="http://schemas.openxmlformats.org/presentationml/2006/ole">
            <mc:AlternateContent xmlns:mc="http://schemas.openxmlformats.org/markup-compatibility/2006">
              <mc:Choice xmlns:v="urn:schemas-microsoft-com:vml" Requires="v">
                <p:oleObj name="Equation" r:id="rId14" imgW="1581086" imgH="209414" progId="Equation.DSMT4">
                  <p:embed/>
                </p:oleObj>
              </mc:Choice>
              <mc:Fallback>
                <p:oleObj name="Equation" r:id="rId14" imgW="1581086" imgH="209414"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16238" y="4579938"/>
                        <a:ext cx="441960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a:extLst>
              <a:ext uri="{FF2B5EF4-FFF2-40B4-BE49-F238E27FC236}">
                <a16:creationId xmlns:a16="http://schemas.microsoft.com/office/drawing/2014/main" id="{CDD05D3E-3962-DBAB-04A0-4606B93094C6}"/>
              </a:ext>
            </a:extLst>
          </p:cNvPr>
          <p:cNvGraphicFramePr>
            <a:graphicFrameLocks noChangeAspect="1"/>
          </p:cNvGraphicFramePr>
          <p:nvPr/>
        </p:nvGraphicFramePr>
        <p:xfrm>
          <a:off x="1258888" y="5157788"/>
          <a:ext cx="6896100" cy="671512"/>
        </p:xfrm>
        <a:graphic>
          <a:graphicData uri="http://schemas.openxmlformats.org/presentationml/2006/ole">
            <mc:AlternateContent xmlns:mc="http://schemas.openxmlformats.org/markup-compatibility/2006">
              <mc:Choice xmlns:v="urn:schemas-microsoft-com:vml" Requires="v">
                <p:oleObj name="Equation" r:id="rId16" imgW="2467045" imgH="228702" progId="Equation.DSMT4">
                  <p:embed/>
                </p:oleObj>
              </mc:Choice>
              <mc:Fallback>
                <p:oleObj name="Equation" r:id="rId16" imgW="2467045" imgH="228702" progId="Equation.DSMT4">
                  <p:embed/>
                  <p:pic>
                    <p:nvPicPr>
                      <p:cNvPr id="0" name="Object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58888" y="5157788"/>
                        <a:ext cx="6896100"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
            <a:extLst>
              <a:ext uri="{FF2B5EF4-FFF2-40B4-BE49-F238E27FC236}">
                <a16:creationId xmlns:a16="http://schemas.microsoft.com/office/drawing/2014/main" id="{360792CA-10D3-3C9B-7B9C-3A27CF36041F}"/>
              </a:ext>
            </a:extLst>
          </p:cNvPr>
          <p:cNvGraphicFramePr>
            <a:graphicFrameLocks noChangeAspect="1"/>
          </p:cNvGraphicFramePr>
          <p:nvPr/>
        </p:nvGraphicFramePr>
        <p:xfrm>
          <a:off x="1258888" y="5876925"/>
          <a:ext cx="614362" cy="552450"/>
        </p:xfrm>
        <a:graphic>
          <a:graphicData uri="http://schemas.openxmlformats.org/presentationml/2006/ole">
            <mc:AlternateContent xmlns:mc="http://schemas.openxmlformats.org/markup-compatibility/2006">
              <mc:Choice xmlns:v="urn:schemas-microsoft-com:vml" Requires="v">
                <p:oleObj name="Equation" r:id="rId18" imgW="247714" imgH="219211" progId="Equation.DSMT4">
                  <p:embed/>
                </p:oleObj>
              </mc:Choice>
              <mc:Fallback>
                <p:oleObj name="Equation" r:id="rId18" imgW="247714" imgH="219211" progId="Equation.DSMT4">
                  <p:embed/>
                  <p:pic>
                    <p:nvPicPr>
                      <p:cNvPr id="0" name="Object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58888" y="5876925"/>
                        <a:ext cx="614362"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a:extLst>
              <a:ext uri="{FF2B5EF4-FFF2-40B4-BE49-F238E27FC236}">
                <a16:creationId xmlns:a16="http://schemas.microsoft.com/office/drawing/2014/main" id="{2287C2EB-40FC-8B01-F09E-FE4B08B5EE4A}"/>
              </a:ext>
            </a:extLst>
          </p:cNvPr>
          <p:cNvGraphicFramePr>
            <a:graphicFrameLocks noChangeAspect="1"/>
          </p:cNvGraphicFramePr>
          <p:nvPr>
            <p:extLst>
              <p:ext uri="{D42A27DB-BD31-4B8C-83A1-F6EECF244321}">
                <p14:modId xmlns:p14="http://schemas.microsoft.com/office/powerpoint/2010/main" val="2010561590"/>
              </p:ext>
            </p:extLst>
          </p:nvPr>
        </p:nvGraphicFramePr>
        <p:xfrm>
          <a:off x="3140612" y="5849144"/>
          <a:ext cx="4522788" cy="608012"/>
        </p:xfrm>
        <a:graphic>
          <a:graphicData uri="http://schemas.openxmlformats.org/presentationml/2006/ole">
            <mc:AlternateContent xmlns:mc="http://schemas.openxmlformats.org/markup-compatibility/2006">
              <mc:Choice xmlns:v="urn:schemas-microsoft-com:vml" Requires="v">
                <p:oleObj name="Equation" r:id="rId20" imgW="1841400" imgH="241200" progId="Equation.DSMT4">
                  <p:embed/>
                </p:oleObj>
              </mc:Choice>
              <mc:Fallback>
                <p:oleObj name="Equation" r:id="rId20" imgW="1841400" imgH="241200" progId="Equation.DSMT4">
                  <p:embed/>
                  <p:pic>
                    <p:nvPicPr>
                      <p:cNvPr id="0" name="Object 5"/>
                      <p:cNvPicPr>
                        <a:picLocks noChangeAspect="1" noChangeArrowheads="1"/>
                      </p:cNvPicPr>
                      <p:nvPr/>
                    </p:nvPicPr>
                    <p:blipFill>
                      <a:blip r:embed="rId21"/>
                      <a:srcRect/>
                      <a:stretch>
                        <a:fillRect/>
                      </a:stretch>
                    </p:blipFill>
                    <p:spPr bwMode="auto">
                      <a:xfrm>
                        <a:off x="3140612" y="5849144"/>
                        <a:ext cx="4522788"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1" name="Rectangle 23">
            <a:extLst>
              <a:ext uri="{FF2B5EF4-FFF2-40B4-BE49-F238E27FC236}">
                <a16:creationId xmlns:a16="http://schemas.microsoft.com/office/drawing/2014/main" id="{ADDBBD77-CBF4-94D0-9224-498C4EEDE9EA}"/>
              </a:ext>
            </a:extLst>
          </p:cNvPr>
          <p:cNvSpPr>
            <a:spLocks noChangeArrowheads="1"/>
          </p:cNvSpPr>
          <p:nvPr/>
        </p:nvSpPr>
        <p:spPr bwMode="auto">
          <a:xfrm>
            <a:off x="2051050" y="5876925"/>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00"/>
                </a:solidFill>
              </a:rPr>
              <a:t>扩充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900"/>
                                        </p:tgtEl>
                                        <p:attrNameLst>
                                          <p:attrName>style.visibility</p:attrName>
                                        </p:attrNameLst>
                                      </p:cBhvr>
                                      <p:to>
                                        <p:strVal val="visible"/>
                                      </p:to>
                                    </p:set>
                                    <p:animEffect transition="in" filter="blinds(horizontal)">
                                      <p:cBhvr>
                                        <p:cTn id="7" dur="500"/>
                                        <p:tgtEl>
                                          <p:spTgt spid="37900"/>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02"/>
                                        </p:tgtEl>
                                        <p:attrNameLst>
                                          <p:attrName>style.visibility</p:attrName>
                                        </p:attrNameLst>
                                      </p:cBhvr>
                                      <p:to>
                                        <p:strVal val="visible"/>
                                      </p:to>
                                    </p:set>
                                    <p:animEffect transition="in" filter="blinds(horizontal)">
                                      <p:cBhvr>
                                        <p:cTn id="17" dur="500"/>
                                        <p:tgtEl>
                                          <p:spTgt spid="379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03"/>
                                        </p:tgtEl>
                                        <p:attrNameLst>
                                          <p:attrName>style.visibility</p:attrName>
                                        </p:attrNameLst>
                                      </p:cBhvr>
                                      <p:to>
                                        <p:strVal val="visible"/>
                                      </p:to>
                                    </p:set>
                                    <p:animEffect transition="in" filter="blinds(horizontal)">
                                      <p:cBhvr>
                                        <p:cTn id="22" dur="500"/>
                                        <p:tgtEl>
                                          <p:spTgt spid="37903"/>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905"/>
                                        </p:tgtEl>
                                        <p:attrNameLst>
                                          <p:attrName>style.visibility</p:attrName>
                                        </p:attrNameLst>
                                      </p:cBhvr>
                                      <p:to>
                                        <p:strVal val="visible"/>
                                      </p:to>
                                    </p:set>
                                    <p:animEffect transition="in" filter="blinds(horizontal)">
                                      <p:cBhvr>
                                        <p:cTn id="32" dur="500"/>
                                        <p:tgtEl>
                                          <p:spTgt spid="379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linds(horizontal)">
                                      <p:cBhvr>
                                        <p:cTn id="49" dur="500"/>
                                        <p:tgtEl>
                                          <p:spTgt spid="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7911"/>
                                        </p:tgtEl>
                                        <p:attrNameLst>
                                          <p:attrName>style.visibility</p:attrName>
                                        </p:attrNameLst>
                                      </p:cBhvr>
                                      <p:to>
                                        <p:strVal val="visible"/>
                                      </p:to>
                                    </p:set>
                                    <p:animEffect transition="in" filter="blinds(horizontal)">
                                      <p:cBhvr>
                                        <p:cTn id="54" dur="500"/>
                                        <p:tgtEl>
                                          <p:spTgt spid="3791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blinds(horizontal)">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0" grpId="0"/>
      <p:bldP spid="37902" grpId="0"/>
      <p:bldP spid="37903" grpId="0"/>
      <p:bldP spid="37905" grpId="0"/>
      <p:bldP spid="37911" grpId="0"/>
    </p:bldLst>
  </p:timing>
</p:sld>
</file>

<file path=ppt/theme/theme1.xml><?xml version="1.0" encoding="utf-8"?>
<a:theme xmlns:a="http://schemas.openxmlformats.org/drawingml/2006/main" name="Expedition">
  <a:themeElements>
    <a:clrScheme name="">
      <a:dk1>
        <a:srgbClr val="000000"/>
      </a:dk1>
      <a:lt1>
        <a:srgbClr val="FFFFFF"/>
      </a:lt1>
      <a:dk2>
        <a:srgbClr val="A12E05"/>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Expeditio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Expedition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xpedition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Designs\Expedition.pot</Template>
  <TotalTime>1410</TotalTime>
  <Words>1656</Words>
  <Application>Microsoft Office PowerPoint</Application>
  <PresentationFormat>全屏显示(4:3)</PresentationFormat>
  <Paragraphs>127</Paragraphs>
  <Slides>19</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4" baseType="lpstr">
      <vt:lpstr>Arial</vt:lpstr>
      <vt:lpstr>Times New Roman</vt:lpstr>
      <vt:lpstr>Wingdings</vt:lpstr>
      <vt:lpstr>Expedition</vt:lpstr>
      <vt:lpstr>Equation</vt:lpstr>
      <vt:lpstr>§33  矩阵的奇异值分解</vt:lpstr>
      <vt:lpstr>§33   矩阵的奇异值分解</vt:lpstr>
      <vt:lpstr>一、矩阵A的奇异值及其性质</vt:lpstr>
      <vt:lpstr>PowerPoint 演示文稿</vt:lpstr>
      <vt:lpstr>PowerPoint 演示文稿</vt:lpstr>
      <vt:lpstr>PowerPoint 演示文稿</vt:lpstr>
      <vt:lpstr>二、矩阵的奇异值分解</vt:lpstr>
      <vt:lpstr>PowerPoint 演示文稿</vt:lpstr>
      <vt:lpstr>PowerPoint 演示文稿</vt:lpstr>
      <vt:lpstr>PowerPoint 演示文稿</vt:lpstr>
      <vt:lpstr>PowerPoint 演示文稿</vt:lpstr>
      <vt:lpstr>PowerPoint 演示文稿</vt:lpstr>
      <vt:lpstr>PowerPoint 演示文稿</vt:lpstr>
      <vt:lpstr>例题：图像的数字化技术与矩阵的奇异值分解 </vt:lpstr>
      <vt:lpstr>PowerPoint 演示文稿</vt:lpstr>
      <vt:lpstr>PowerPoint 演示文稿</vt:lpstr>
      <vt:lpstr> </vt:lpstr>
      <vt:lpstr>四、矩阵的极分解（Polar Decomposition）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 矩阵的奇异值分解</dc:title>
  <dc:creator>yang</dc:creator>
  <cp:lastModifiedBy>Xiong Haijun</cp:lastModifiedBy>
  <cp:revision>185</cp:revision>
  <cp:lastPrinted>1601-01-01T00:00:00Z</cp:lastPrinted>
  <dcterms:created xsi:type="dcterms:W3CDTF">2004-11-01T08:20:30Z</dcterms:created>
  <dcterms:modified xsi:type="dcterms:W3CDTF">2022-11-29T15:39:11Z</dcterms:modified>
</cp:coreProperties>
</file>