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80" r:id="rId13"/>
    <p:sldId id="284" r:id="rId14"/>
    <p:sldId id="285" r:id="rId15"/>
    <p:sldId id="268" r:id="rId16"/>
    <p:sldId id="269" r:id="rId17"/>
    <p:sldId id="281" r:id="rId18"/>
    <p:sldId id="282" r:id="rId19"/>
    <p:sldId id="270" r:id="rId20"/>
    <p:sldId id="271" r:id="rId21"/>
    <p:sldId id="272" r:id="rId22"/>
    <p:sldId id="286" r:id="rId23"/>
    <p:sldId id="287" r:id="rId24"/>
    <p:sldId id="27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800080"/>
    <a:srgbClr val="FF9900"/>
    <a:srgbClr val="008000"/>
    <a:srgbClr val="CC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1" autoAdjust="0"/>
    <p:restoredTop sz="94633" autoAdjust="0"/>
  </p:normalViewPr>
  <p:slideViewPr>
    <p:cSldViewPr>
      <p:cViewPr varScale="1">
        <p:scale>
          <a:sx n="121" d="100"/>
          <a:sy n="121" d="100"/>
        </p:scale>
        <p:origin x="87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1575BDD0-DE9F-905E-E3DD-D21392894A9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3" name="Picture 8" descr="Expbanna">
              <a:extLst>
                <a:ext uri="{FF2B5EF4-FFF2-40B4-BE49-F238E27FC236}">
                  <a16:creationId xmlns:a16="http://schemas.microsoft.com/office/drawing/2014/main" id="{61A0A45F-EAB4-B14B-BF28-401A9918B5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9" descr="EXPHORSA">
              <a:extLst>
                <a:ext uri="{FF2B5EF4-FFF2-40B4-BE49-F238E27FC236}">
                  <a16:creationId xmlns:a16="http://schemas.microsoft.com/office/drawing/2014/main" id="{5E77D02F-4A77-4B3A-CCB2-77A1A1EEC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Picture 10" descr="EXPHORSA">
            <a:extLst>
              <a:ext uri="{FF2B5EF4-FFF2-40B4-BE49-F238E27FC236}">
                <a16:creationId xmlns:a16="http://schemas.microsoft.com/office/drawing/2014/main" id="{CDBEC1A7-39DD-2CEA-B341-2E7792BCA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C757F3C-798D-DBEC-C7C0-7361D6B3A1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D66222A-758D-D9C1-A8AF-7879B5F798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98925E4-7F9B-3841-93B3-05DEE35D00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 anchorCtr="0"/>
          <a:lstStyle>
            <a:lvl1pPr>
              <a:defRPr/>
            </a:lvl1pPr>
          </a:lstStyle>
          <a:p>
            <a:fld id="{30773125-8109-4F17-BB55-31CE71D715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62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0D73D3-6479-EE43-07D0-04807E8F82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DE75F0-5B9B-A059-7A8D-7810C01230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71DC0F-5072-7F0C-6129-E06DEFF805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F5C23-9EB2-4F8E-8521-127206E7375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61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0061DC-48A4-7516-E84D-F3321A5353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731129-53F8-C76F-994E-4A505E562A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28EB89-1241-C50B-F969-556582FB22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B20C85-61AA-409D-946E-9A0EE2E08D8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97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136B2E-1084-1851-0781-186CD85BF0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AFCD46-F074-A822-5924-B28B23687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4D97A4-5B30-03FD-A8D0-87075FCBA2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899CA-5770-4EC3-BF94-9790DE2A93B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98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7184F7-24EB-D023-7544-8B324D2508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5A4FBB-4B74-E6A7-17CB-B2104726BE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20CA64-FC87-94FF-DA60-EE4FC5F6F4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D53158-6D30-4BFA-B7ED-776110D6AB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4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FCE4F8-2130-A5E7-6257-9836F704A4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9F076-FE92-C13B-CFA7-03E35C10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A670C5-69ED-66EC-1CF4-B789383B07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A037FB-107A-458C-99BC-61D8E71EECB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49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9574F60-78BF-FBEC-817F-58BA44B912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8CB297B-059A-6BB7-45BF-BF33D1F813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3F76CDF-FFA3-5C3D-99E3-0C26979AE1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406ECC-43CA-4C5B-9ADC-1362E93F6B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4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7E7DC32-04B0-945C-F7C4-BC37AA69ED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03131F7-6022-926D-E4EF-F8B3044786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2CC24F-F32E-6FA9-2182-F96D9DA18B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7BEFA-5D50-4079-8E59-2C01F25656E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88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3176BB3-8F85-AA4A-0A60-46EA0FA11F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51BE802-18FC-B9EE-76A1-FC1876EB51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8266209-B74B-41E7-08A3-25B6268D4D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1EB6B-6826-43A4-ACF1-FD47C7F045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21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E77BA0-12CA-29C8-72FF-FF14D9E658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2CBA7-C4E3-125D-E9A9-A20097A97C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6C158-0583-4DE0-16E2-F16D5ABBA8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5D681-6C38-4D11-B349-D62BC5FEFD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60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B51E99-7D91-18A4-C64C-FC539A6111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C73CD-E2E8-02A3-9492-EDC76146D4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63D81-291F-085C-EAA2-3EDA81B5E7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82A8F-214F-4586-954E-70FE3F6A59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63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xpbanna">
            <a:extLst>
              <a:ext uri="{FF2B5EF4-FFF2-40B4-BE49-F238E27FC236}">
                <a16:creationId xmlns:a16="http://schemas.microsoft.com/office/drawing/2014/main" id="{82B2C91B-EE50-957F-E4ED-A4ADF8206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>
            <a:extLst>
              <a:ext uri="{FF2B5EF4-FFF2-40B4-BE49-F238E27FC236}">
                <a16:creationId xmlns:a16="http://schemas.microsoft.com/office/drawing/2014/main" id="{01A127ED-78DE-FF3B-DCA7-4A6DE8141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CB23358-66A1-3606-EDAE-C647A6E8FE3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235907-48DA-163E-EC38-AB81C4FF86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5866CCD-B125-CD98-9384-5B35BC1D80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552C0B50-FC4D-4F30-9EBF-678CB2A704B6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2295" name="Picture 7" descr="EXPHORSA">
            <a:extLst>
              <a:ext uri="{FF2B5EF4-FFF2-40B4-BE49-F238E27FC236}">
                <a16:creationId xmlns:a16="http://schemas.microsoft.com/office/drawing/2014/main" id="{1FA9B430-96BB-6E87-446E-5C6313CC1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Rectangle 8">
            <a:extLst>
              <a:ext uri="{FF2B5EF4-FFF2-40B4-BE49-F238E27FC236}">
                <a16:creationId xmlns:a16="http://schemas.microsoft.com/office/drawing/2014/main" id="{B9EE26C2-B84D-D840-FBB5-B850D79D1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7" r:id="rId2"/>
    <p:sldLayoutId id="2147483706" r:id="rId3"/>
    <p:sldLayoutId id="2147483705" r:id="rId4"/>
    <p:sldLayoutId id="2147483704" r:id="rId5"/>
    <p:sldLayoutId id="2147483703" r:id="rId6"/>
    <p:sldLayoutId id="2147483702" r:id="rId7"/>
    <p:sldLayoutId id="2147483701" r:id="rId8"/>
    <p:sldLayoutId id="2147483700" r:id="rId9"/>
    <p:sldLayoutId id="2147483699" r:id="rId10"/>
    <p:sldLayoutId id="21474836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6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2.png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3.emf"/><Relationship Id="rId18" Type="http://schemas.openxmlformats.org/officeDocument/2006/relationships/oleObject" Target="../embeddings/oleObject39.bin"/><Relationship Id="rId3" Type="http://schemas.openxmlformats.org/officeDocument/2006/relationships/image" Target="../media/image38.emf"/><Relationship Id="rId21" Type="http://schemas.openxmlformats.org/officeDocument/2006/relationships/image" Target="../media/image47.emf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5.emf"/><Relationship Id="rId25" Type="http://schemas.openxmlformats.org/officeDocument/2006/relationships/image" Target="../media/image49.emf"/><Relationship Id="rId2" Type="http://schemas.openxmlformats.org/officeDocument/2006/relationships/oleObject" Target="../embeddings/oleObject31.bin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2.emf"/><Relationship Id="rId24" Type="http://schemas.openxmlformats.org/officeDocument/2006/relationships/oleObject" Target="../embeddings/oleObject42.bin"/><Relationship Id="rId5" Type="http://schemas.openxmlformats.org/officeDocument/2006/relationships/image" Target="../media/image39.emf"/><Relationship Id="rId15" Type="http://schemas.openxmlformats.org/officeDocument/2006/relationships/image" Target="../media/image44.emf"/><Relationship Id="rId23" Type="http://schemas.openxmlformats.org/officeDocument/2006/relationships/image" Target="../media/image48.e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46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5.emf"/><Relationship Id="rId18" Type="http://schemas.openxmlformats.org/officeDocument/2006/relationships/oleObject" Target="../embeddings/oleObject51.bin"/><Relationship Id="rId3" Type="http://schemas.openxmlformats.org/officeDocument/2006/relationships/image" Target="../media/image50.emf"/><Relationship Id="rId7" Type="http://schemas.openxmlformats.org/officeDocument/2006/relationships/image" Target="../media/image52.e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57.emf"/><Relationship Id="rId2" Type="http://schemas.openxmlformats.org/officeDocument/2006/relationships/oleObject" Target="../embeddings/oleObject43.bin"/><Relationship Id="rId16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4.emf"/><Relationship Id="rId5" Type="http://schemas.openxmlformats.org/officeDocument/2006/relationships/image" Target="../media/image51.wmf"/><Relationship Id="rId15" Type="http://schemas.openxmlformats.org/officeDocument/2006/relationships/image" Target="../media/image56.e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58.e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3.emf"/><Relationship Id="rId14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emf"/><Relationship Id="rId4" Type="http://schemas.openxmlformats.org/officeDocument/2006/relationships/oleObject" Target="../embeddings/oleObject5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62.emf"/><Relationship Id="rId7" Type="http://schemas.openxmlformats.org/officeDocument/2006/relationships/image" Target="../media/image64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3.e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6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3.wmf"/><Relationship Id="rId3" Type="http://schemas.openxmlformats.org/officeDocument/2006/relationships/image" Target="../media/image69.w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67.bin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2.wmf"/><Relationship Id="rId5" Type="http://schemas.openxmlformats.org/officeDocument/2006/relationships/image" Target="../media/image70.e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76.bin"/><Relationship Id="rId3" Type="http://schemas.openxmlformats.org/officeDocument/2006/relationships/image" Target="../media/image74.emf"/><Relationship Id="rId21" Type="http://schemas.openxmlformats.org/officeDocument/2006/relationships/image" Target="../media/image81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79.wmf"/><Relationship Id="rId2" Type="http://schemas.openxmlformats.org/officeDocument/2006/relationships/oleObject" Target="../embeddings/oleObject68.bin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6.wmf"/><Relationship Id="rId5" Type="http://schemas.openxmlformats.org/officeDocument/2006/relationships/image" Target="../media/image67.wmf"/><Relationship Id="rId15" Type="http://schemas.openxmlformats.org/officeDocument/2006/relationships/image" Target="../media/image78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80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7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7" Type="http://schemas.openxmlformats.org/officeDocument/2006/relationships/image" Target="../media/image84.e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83.emf"/><Relationship Id="rId4" Type="http://schemas.openxmlformats.org/officeDocument/2006/relationships/oleObject" Target="../embeddings/oleObject7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18.bin"/><Relationship Id="rId3" Type="http://schemas.openxmlformats.org/officeDocument/2006/relationships/image" Target="../media/image18.e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2.emf"/><Relationship Id="rId2" Type="http://schemas.openxmlformats.org/officeDocument/2006/relationships/oleObject" Target="../embeddings/oleObject13.bin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1.e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D622ACE-C8B3-16B9-7A7D-5CAC38F1DB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47800" y="1773238"/>
            <a:ext cx="6400800" cy="1046162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第4章   矩阵的广义逆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6930B35-6146-ACBD-E66D-056AD24244D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76600"/>
            <a:ext cx="6400800" cy="873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Pseudoinverse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>
            <a:extLst>
              <a:ext uri="{FF2B5EF4-FFF2-40B4-BE49-F238E27FC236}">
                <a16:creationId xmlns:a16="http://schemas.microsoft.com/office/drawing/2014/main" id="{D960EDCA-3DF8-E5D7-0B5A-846C20F46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42288" cy="4111625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CC6600"/>
                </a:solidFill>
              </a:rPr>
              <a:t> 3、</a:t>
            </a:r>
            <a:r>
              <a:rPr lang="en-US" altLang="zh-CN" sz="2800" b="1" dirty="0">
                <a:solidFill>
                  <a:srgbClr val="CC6600"/>
                </a:solidFill>
              </a:rPr>
              <a:t>M-P</a:t>
            </a:r>
            <a:r>
              <a:rPr lang="zh-CN" altLang="en-US" sz="2800" b="1" dirty="0">
                <a:solidFill>
                  <a:srgbClr val="CC6600"/>
                </a:solidFill>
              </a:rPr>
              <a:t>广义逆的存在性及其求法</a:t>
            </a:r>
          </a:p>
          <a:p>
            <a:pPr lvl="1" eaLnBrk="1" hangingPunct="1"/>
            <a:r>
              <a:rPr lang="zh-CN" altLang="en-US" b="1" dirty="0">
                <a:solidFill>
                  <a:srgbClr val="CC6600"/>
                </a:solidFill>
              </a:rPr>
              <a:t> 定理4</a:t>
            </a:r>
            <a:r>
              <a:rPr lang="zh-CN" altLang="en-US" b="1" dirty="0">
                <a:solidFill>
                  <a:srgbClr val="CC66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b="1" dirty="0">
                <a:solidFill>
                  <a:srgbClr val="CC6600"/>
                </a:solidFill>
              </a:rPr>
              <a:t>10</a:t>
            </a:r>
            <a:r>
              <a:rPr lang="zh-CN" altLang="en-US" b="1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P</a:t>
            </a:r>
            <a:r>
              <a:rPr lang="en-US" altLang="zh-CN" dirty="0">
                <a:solidFill>
                  <a:srgbClr val="0080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dirty="0">
                <a:solidFill>
                  <a:srgbClr val="008000"/>
                </a:solidFill>
              </a:rPr>
              <a:t>99</a:t>
            </a:r>
            <a:r>
              <a:rPr lang="en-US" altLang="zh-CN" b="1" dirty="0">
                <a:solidFill>
                  <a:srgbClr val="008000"/>
                </a:solidFill>
              </a:rPr>
              <a:t>）</a:t>
            </a:r>
            <a:r>
              <a:rPr lang="zh-CN" altLang="en-US" b="1" dirty="0">
                <a:solidFill>
                  <a:srgbClr val="003300"/>
                </a:solidFill>
              </a:rPr>
              <a:t>任何矩阵都有</a:t>
            </a:r>
            <a:r>
              <a:rPr lang="en-US" altLang="zh-CN" b="1" dirty="0">
                <a:solidFill>
                  <a:srgbClr val="003300"/>
                </a:solidFill>
              </a:rPr>
              <a:t>M-P</a:t>
            </a:r>
            <a:r>
              <a:rPr lang="zh-CN" altLang="en-US" b="1" dirty="0">
                <a:solidFill>
                  <a:srgbClr val="003300"/>
                </a:solidFill>
              </a:rPr>
              <a:t>广义逆。</a:t>
            </a:r>
          </a:p>
          <a:p>
            <a:pPr lvl="1" eaLnBrk="1" hangingPunct="1"/>
            <a:r>
              <a:rPr lang="zh-CN" altLang="en-US" b="1" dirty="0">
                <a:solidFill>
                  <a:srgbClr val="CC6600"/>
                </a:solidFill>
              </a:rPr>
              <a:t> 求法</a:t>
            </a:r>
            <a:r>
              <a:rPr lang="zh-CN" altLang="en-US" b="1" dirty="0">
                <a:solidFill>
                  <a:srgbClr val="003300"/>
                </a:solidFill>
              </a:rPr>
              <a:t>：</a:t>
            </a:r>
          </a:p>
          <a:p>
            <a:pPr lvl="2" eaLnBrk="1" hangingPunct="1"/>
            <a:r>
              <a:rPr lang="zh-CN" altLang="en-US" sz="2800" b="1" dirty="0">
                <a:solidFill>
                  <a:srgbClr val="003300"/>
                </a:solidFill>
              </a:rPr>
              <a:t>设</a:t>
            </a:r>
            <a:r>
              <a:rPr lang="en-US" altLang="zh-CN" sz="2800" b="1" dirty="0">
                <a:solidFill>
                  <a:srgbClr val="003300"/>
                </a:solidFill>
              </a:rPr>
              <a:t>A</a:t>
            </a:r>
            <a:r>
              <a:rPr lang="zh-CN" altLang="en-US" sz="2800" b="1" dirty="0">
                <a:solidFill>
                  <a:srgbClr val="003300"/>
                </a:solidFill>
              </a:rPr>
              <a:t>有</a:t>
            </a:r>
            <a:r>
              <a:rPr lang="zh-CN" altLang="en-US" sz="2800" b="1" dirty="0">
                <a:solidFill>
                  <a:srgbClr val="0000FF"/>
                </a:solidFill>
              </a:rPr>
              <a:t>满秩分解</a:t>
            </a:r>
            <a:r>
              <a:rPr lang="zh-CN" altLang="en-US" sz="2800" b="1" dirty="0">
                <a:solidFill>
                  <a:srgbClr val="003300"/>
                </a:solidFill>
              </a:rPr>
              <a:t> </a:t>
            </a:r>
            <a:r>
              <a:rPr lang="en-US" altLang="zh-CN" sz="2800" b="1" dirty="0">
                <a:solidFill>
                  <a:srgbClr val="003300"/>
                </a:solidFill>
              </a:rPr>
              <a:t>A = BC，</a:t>
            </a:r>
            <a:r>
              <a:rPr lang="zh-CN" altLang="en-US" sz="2800" b="1" dirty="0">
                <a:solidFill>
                  <a:srgbClr val="003300"/>
                </a:solidFill>
              </a:rPr>
              <a:t>则有</a:t>
            </a:r>
          </a:p>
          <a:p>
            <a:pPr lvl="2" eaLnBrk="1" hangingPunct="1">
              <a:buFontTx/>
              <a:buNone/>
            </a:pPr>
            <a:r>
              <a:rPr lang="zh-CN" altLang="en-US" sz="2800" b="1" dirty="0">
                <a:solidFill>
                  <a:srgbClr val="003300"/>
                </a:solidFill>
              </a:rPr>
              <a:t>          </a:t>
            </a:r>
            <a:r>
              <a:rPr kumimoji="0" lang="en-US" altLang="zh-CN" sz="2800" b="1" dirty="0">
                <a:solidFill>
                  <a:srgbClr val="003300"/>
                </a:solidFill>
              </a:rPr>
              <a:t>A</a:t>
            </a:r>
            <a:r>
              <a:rPr kumimoji="0" lang="en-US" altLang="zh-CN" sz="2800" b="1" baseline="30000" dirty="0">
                <a:solidFill>
                  <a:srgbClr val="003300"/>
                </a:solidFill>
              </a:rPr>
              <a:t>+</a:t>
            </a:r>
            <a:r>
              <a:rPr kumimoji="0" lang="en-US" altLang="zh-CN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rgbClr val="003300"/>
                </a:solidFill>
              </a:rPr>
              <a:t>= C</a:t>
            </a:r>
            <a:r>
              <a:rPr lang="en-US" altLang="zh-CN" sz="2800" b="1" baseline="30000" dirty="0">
                <a:solidFill>
                  <a:srgbClr val="003300"/>
                </a:solidFill>
              </a:rPr>
              <a:t>H </a:t>
            </a:r>
            <a:r>
              <a:rPr lang="en-US" altLang="zh-CN" sz="2800" b="1" dirty="0">
                <a:solidFill>
                  <a:srgbClr val="003300"/>
                </a:solidFill>
              </a:rPr>
              <a:t>(CC</a:t>
            </a:r>
            <a:r>
              <a:rPr lang="en-US" altLang="zh-CN" sz="2800" b="1" baseline="30000" dirty="0">
                <a:solidFill>
                  <a:srgbClr val="003300"/>
                </a:solidFill>
              </a:rPr>
              <a:t>H </a:t>
            </a:r>
            <a:r>
              <a:rPr lang="en-US" altLang="zh-CN" sz="2800" b="1" dirty="0">
                <a:solidFill>
                  <a:srgbClr val="003300"/>
                </a:solidFill>
              </a:rPr>
              <a:t>)</a:t>
            </a:r>
            <a:r>
              <a:rPr lang="en-US" altLang="zh-CN" sz="2800" b="1" baseline="30000" dirty="0">
                <a:solidFill>
                  <a:srgbClr val="003300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sz="2800" b="1" baseline="30000" dirty="0">
                <a:solidFill>
                  <a:srgbClr val="003300"/>
                </a:solidFill>
              </a:rPr>
              <a:t>1 </a:t>
            </a:r>
            <a:r>
              <a:rPr lang="en-US" altLang="zh-CN" sz="2800" b="1" dirty="0">
                <a:solidFill>
                  <a:srgbClr val="003300"/>
                </a:solidFill>
              </a:rPr>
              <a:t>(B</a:t>
            </a:r>
            <a:r>
              <a:rPr lang="en-US" altLang="zh-CN" sz="2800" b="1" baseline="30000" dirty="0">
                <a:solidFill>
                  <a:srgbClr val="003300"/>
                </a:solidFill>
              </a:rPr>
              <a:t>H </a:t>
            </a:r>
            <a:r>
              <a:rPr lang="en-US" altLang="zh-CN" sz="2800" b="1" dirty="0">
                <a:solidFill>
                  <a:srgbClr val="003300"/>
                </a:solidFill>
              </a:rPr>
              <a:t>B)</a:t>
            </a:r>
            <a:r>
              <a:rPr lang="en-US" altLang="zh-CN" sz="2800" b="1" baseline="30000" dirty="0">
                <a:solidFill>
                  <a:srgbClr val="003300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sz="2800" b="1" baseline="30000" dirty="0">
                <a:solidFill>
                  <a:srgbClr val="003300"/>
                </a:solidFill>
              </a:rPr>
              <a:t>1 </a:t>
            </a:r>
            <a:r>
              <a:rPr lang="en-US" altLang="zh-CN" sz="2800" b="1" dirty="0">
                <a:solidFill>
                  <a:srgbClr val="003300"/>
                </a:solidFill>
              </a:rPr>
              <a:t>B</a:t>
            </a:r>
            <a:r>
              <a:rPr lang="en-US" altLang="zh-CN" sz="2800" b="1" baseline="30000" dirty="0">
                <a:solidFill>
                  <a:srgbClr val="003300"/>
                </a:solidFill>
              </a:rPr>
              <a:t>H </a:t>
            </a:r>
            <a:r>
              <a:rPr lang="en-US" altLang="zh-CN" sz="2800" b="1" dirty="0">
                <a:solidFill>
                  <a:srgbClr val="003300"/>
                </a:solidFill>
              </a:rPr>
              <a:t>。</a:t>
            </a:r>
          </a:p>
          <a:p>
            <a:pPr lvl="2" eaLnBrk="1" hangingPunct="1"/>
            <a:r>
              <a:rPr lang="en-US" altLang="zh-CN" sz="2800" b="1" dirty="0">
                <a:solidFill>
                  <a:srgbClr val="0000FF"/>
                </a:solidFill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</a:rPr>
              <a:t>定理4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11)</a:t>
            </a:r>
            <a:r>
              <a:rPr lang="en-US" altLang="zh-CN" sz="2800" b="1" dirty="0">
                <a:solidFill>
                  <a:srgbClr val="CC66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3300"/>
                </a:solidFill>
              </a:rPr>
              <a:t>设</a:t>
            </a:r>
            <a:r>
              <a:rPr lang="en-US" altLang="zh-CN" sz="2800" b="1" dirty="0">
                <a:solidFill>
                  <a:srgbClr val="003300"/>
                </a:solidFill>
              </a:rPr>
              <a:t>A</a:t>
            </a:r>
            <a:r>
              <a:rPr lang="zh-CN" altLang="en-US" sz="2800" b="1" dirty="0">
                <a:solidFill>
                  <a:srgbClr val="003300"/>
                </a:solidFill>
              </a:rPr>
              <a:t>有奇异值分解 ：</a:t>
            </a:r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2B01EC91-2017-33FD-1B67-52870B811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53340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3300"/>
                </a:solidFill>
              </a:rPr>
              <a:t>，则</a:t>
            </a:r>
          </a:p>
        </p:txBody>
      </p:sp>
      <p:graphicFrame>
        <p:nvGraphicFramePr>
          <p:cNvPr id="29704" name="Object 8">
            <a:extLst>
              <a:ext uri="{FF2B5EF4-FFF2-40B4-BE49-F238E27FC236}">
                <a16:creationId xmlns:a16="http://schemas.microsoft.com/office/drawing/2014/main" id="{FEC6666B-965D-0ADD-5C68-20C2F12D77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157788"/>
          <a:ext cx="24479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457200" progId="Equation.DSMT4">
                  <p:embed/>
                </p:oleObj>
              </mc:Choice>
              <mc:Fallback>
                <p:oleObj name="Equation" r:id="rId2" imgW="106668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157788"/>
                        <a:ext cx="2447925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>
            <a:extLst>
              <a:ext uri="{FF2B5EF4-FFF2-40B4-BE49-F238E27FC236}">
                <a16:creationId xmlns:a16="http://schemas.microsoft.com/office/drawing/2014/main" id="{C1475179-72CD-9F31-FD8B-FA2C618368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3488" y="5149850"/>
          <a:ext cx="284162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482400" progId="Equation.DSMT4">
                  <p:embed/>
                </p:oleObj>
              </mc:Choice>
              <mc:Fallback>
                <p:oleObj name="Equation" r:id="rId4" imgW="116820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488" y="5149850"/>
                        <a:ext cx="284162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Rectangle 10">
            <a:extLst>
              <a:ext uri="{FF2B5EF4-FFF2-40B4-BE49-F238E27FC236}">
                <a16:creationId xmlns:a16="http://schemas.microsoft.com/office/drawing/2014/main" id="{557F3C94-4B08-471B-930B-197C78459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4800"/>
            <a:ext cx="91440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Blip>
                <a:blip r:embed="rId6"/>
              </a:buBlip>
            </a:pPr>
            <a:r>
              <a:rPr lang="zh-CN" altLang="en-US" sz="32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2、</a:t>
            </a:r>
            <a:r>
              <a:rPr lang="en-US" altLang="zh-CN" sz="32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M-P </a:t>
            </a:r>
            <a:r>
              <a:rPr lang="zh-CN" altLang="en-US" sz="32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广义逆的惟一性</a:t>
            </a:r>
          </a:p>
          <a:p>
            <a:pPr>
              <a:spcBef>
                <a:spcPct val="0"/>
              </a:spcBef>
            </a:pPr>
            <a:endParaRPr lang="zh-CN" altLang="en-US">
              <a:solidFill>
                <a:srgbClr val="CC6600"/>
              </a:solidFill>
            </a:endParaRPr>
          </a:p>
        </p:txBody>
      </p:sp>
      <p:sp>
        <p:nvSpPr>
          <p:cNvPr id="29707" name="Rectangle 11">
            <a:extLst>
              <a:ext uri="{FF2B5EF4-FFF2-40B4-BE49-F238E27FC236}">
                <a16:creationId xmlns:a16="http://schemas.microsoft.com/office/drawing/2014/main" id="{A67E6B36-0B99-CA7C-4734-EF21EBBA6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14400"/>
            <a:ext cx="83058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Blip>
                <a:blip r:embed="rId7"/>
              </a:buBlip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>
                <a:solidFill>
                  <a:srgbClr val="CC6600"/>
                </a:solidFill>
              </a:rPr>
              <a:t>定理4</a:t>
            </a:r>
            <a:r>
              <a:rPr lang="zh-CN" altLang="en-US" sz="2800" b="1">
                <a:solidFill>
                  <a:srgbClr val="CC6600"/>
                </a:solidFill>
                <a:cs typeface="Times New Roman" panose="02020603050405020304" pitchFamily="18" charset="0"/>
              </a:rPr>
              <a:t>.9 </a:t>
            </a:r>
            <a:r>
              <a:rPr lang="zh-CN" altLang="en-US" sz="3200" b="1">
                <a:solidFill>
                  <a:srgbClr val="008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3200">
                <a:solidFill>
                  <a:srgbClr val="008000"/>
                </a:solidFill>
              </a:rPr>
              <a:t>P</a:t>
            </a:r>
            <a:r>
              <a:rPr lang="zh-CN" altLang="en-US" sz="3200">
                <a:solidFill>
                  <a:srgbClr val="0080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3200">
                <a:solidFill>
                  <a:srgbClr val="008000"/>
                </a:solidFill>
              </a:rPr>
              <a:t>98</a:t>
            </a:r>
            <a:r>
              <a:rPr lang="zh-CN" altLang="en-US" sz="3200" b="1">
                <a:solidFill>
                  <a:srgbClr val="008000"/>
                </a:solidFill>
                <a:cs typeface="Times New Roman" panose="02020603050405020304" pitchFamily="18" charset="0"/>
              </a:rPr>
              <a:t>) </a:t>
            </a:r>
            <a:r>
              <a:rPr lang="zh-CN" altLang="en-US" sz="2800" b="1">
                <a:solidFill>
                  <a:srgbClr val="003300"/>
                </a:solidFill>
              </a:rPr>
              <a:t>如果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lang="zh-CN" altLang="en-US" sz="2800" b="1">
                <a:solidFill>
                  <a:srgbClr val="003300"/>
                </a:solidFill>
              </a:rPr>
              <a:t>有</a:t>
            </a:r>
            <a:r>
              <a:rPr lang="en-US" altLang="zh-CN" sz="2800" b="1">
                <a:solidFill>
                  <a:srgbClr val="003300"/>
                </a:solidFill>
              </a:rPr>
              <a:t>M-P</a:t>
            </a:r>
            <a:r>
              <a:rPr lang="zh-CN" altLang="en-US" sz="2800" b="1">
                <a:solidFill>
                  <a:srgbClr val="003300"/>
                </a:solidFill>
              </a:rPr>
              <a:t>广义逆，则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lang="zh-CN" altLang="en-US" sz="2800" b="1">
                <a:solidFill>
                  <a:srgbClr val="003300"/>
                </a:solidFill>
              </a:rPr>
              <a:t>的</a:t>
            </a:r>
            <a:r>
              <a:rPr lang="en-US" altLang="zh-CN" sz="2800" b="1">
                <a:solidFill>
                  <a:srgbClr val="003300"/>
                </a:solidFill>
              </a:rPr>
              <a:t>M-P    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    广义逆是</a:t>
            </a:r>
            <a:r>
              <a:rPr lang="zh-CN" altLang="en-US" sz="2800" b="1">
                <a:solidFill>
                  <a:srgbClr val="0000FF"/>
                </a:solidFill>
              </a:rPr>
              <a:t>惟一的</a:t>
            </a:r>
            <a:r>
              <a:rPr lang="zh-CN" altLang="en-US" sz="2800" b="1">
                <a:solidFill>
                  <a:srgbClr val="003300"/>
                </a:solidFill>
              </a:rPr>
              <a:t>。</a:t>
            </a:r>
          </a:p>
        </p:txBody>
      </p:sp>
      <p:sp>
        <p:nvSpPr>
          <p:cNvPr id="5128" name="Rectangle 12">
            <a:extLst>
              <a:ext uri="{FF2B5EF4-FFF2-40B4-BE49-F238E27FC236}">
                <a16:creationId xmlns:a16="http://schemas.microsoft.com/office/drawing/2014/main" id="{91A859D8-06F0-32CC-A1E1-597833BEE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 bldLvl="3" autoUpdateAnimBg="0"/>
      <p:bldP spid="29703" grpId="0" autoUpdateAnimBg="0"/>
      <p:bldP spid="2970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DEA4A596-A1F2-466E-2EE5-BCDFAD69E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367713" cy="41275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4、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M-P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广义逆的性质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CC6600"/>
                </a:solidFill>
              </a:rPr>
              <a:t>定理4.12 </a:t>
            </a:r>
            <a:r>
              <a:rPr lang="zh-CN" altLang="en-US" b="1">
                <a:solidFill>
                  <a:srgbClr val="008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>
                <a:solidFill>
                  <a:srgbClr val="008000"/>
                </a:solidFill>
              </a:rPr>
              <a:t>P</a:t>
            </a:r>
            <a:r>
              <a:rPr lang="zh-CN" altLang="en-US">
                <a:solidFill>
                  <a:srgbClr val="0080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>
                <a:solidFill>
                  <a:srgbClr val="008000"/>
                </a:solidFill>
              </a:rPr>
              <a:t>100</a:t>
            </a:r>
            <a:r>
              <a:rPr lang="zh-CN" altLang="en-US" b="1">
                <a:solidFill>
                  <a:srgbClr val="008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>
                <a:solidFill>
                  <a:srgbClr val="CC6600"/>
                </a:solidFill>
              </a:rPr>
              <a:t> </a:t>
            </a:r>
            <a:r>
              <a:rPr lang="zh-CN" altLang="en-US" b="1">
                <a:solidFill>
                  <a:srgbClr val="003300"/>
                </a:solidFill>
              </a:rPr>
              <a:t>：</a:t>
            </a:r>
            <a:r>
              <a:rPr lang="en-US" altLang="zh-CN" b="1">
                <a:solidFill>
                  <a:srgbClr val="003300"/>
                </a:solidFill>
              </a:rPr>
              <a:t>A</a:t>
            </a:r>
            <a:r>
              <a:rPr kumimoji="0" lang="zh-CN" altLang="en-US" b="1" baseline="30000">
                <a:solidFill>
                  <a:srgbClr val="003300"/>
                </a:solidFill>
              </a:rPr>
              <a:t>+ </a:t>
            </a:r>
            <a:r>
              <a:rPr lang="zh-CN" altLang="en-US" b="1">
                <a:solidFill>
                  <a:srgbClr val="003300"/>
                </a:solidFill>
              </a:rPr>
              <a:t>满足下列性质：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kumimoji="0" lang="en-US" altLang="zh-CN" b="1">
                <a:solidFill>
                  <a:srgbClr val="003300"/>
                </a:solidFill>
              </a:rPr>
              <a:t>(A</a:t>
            </a:r>
            <a:r>
              <a:rPr kumimoji="0" lang="en-US" altLang="zh-CN" b="1" baseline="30000">
                <a:solidFill>
                  <a:srgbClr val="003300"/>
                </a:solidFill>
              </a:rPr>
              <a:t>+</a:t>
            </a:r>
            <a:r>
              <a:rPr kumimoji="0" lang="en-US" altLang="zh-CN" b="1">
                <a:solidFill>
                  <a:srgbClr val="003300"/>
                </a:solidFill>
              </a:rPr>
              <a:t>)</a:t>
            </a:r>
            <a:r>
              <a:rPr kumimoji="0" lang="zh-CN" altLang="en-US" b="1" baseline="30000">
                <a:solidFill>
                  <a:srgbClr val="003300"/>
                </a:solidFill>
              </a:rPr>
              <a:t>+ </a:t>
            </a:r>
            <a:r>
              <a:rPr kumimoji="0" lang="en-US" altLang="zh-CN" b="1">
                <a:solidFill>
                  <a:srgbClr val="003300"/>
                </a:solidFill>
              </a:rPr>
              <a:t>= A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kumimoji="0" lang="en-US" altLang="zh-CN" b="1">
                <a:solidFill>
                  <a:srgbClr val="003300"/>
                </a:solidFill>
              </a:rPr>
              <a:t>(A</a:t>
            </a:r>
            <a:r>
              <a:rPr kumimoji="0" lang="en-US" altLang="zh-CN" b="1" baseline="30000">
                <a:solidFill>
                  <a:srgbClr val="003300"/>
                </a:solidFill>
              </a:rPr>
              <a:t>+</a:t>
            </a:r>
            <a:r>
              <a:rPr kumimoji="0" lang="en-US" altLang="zh-CN" b="1">
                <a:solidFill>
                  <a:srgbClr val="003300"/>
                </a:solidFill>
              </a:rPr>
              <a:t>)</a:t>
            </a:r>
            <a:r>
              <a:rPr kumimoji="0" lang="en-US" altLang="zh-CN" b="1" baseline="30000">
                <a:solidFill>
                  <a:srgbClr val="003300"/>
                </a:solidFill>
              </a:rPr>
              <a:t>H  </a:t>
            </a:r>
            <a:r>
              <a:rPr kumimoji="0" lang="en-US" altLang="zh-CN" b="1">
                <a:solidFill>
                  <a:srgbClr val="003300"/>
                </a:solidFill>
              </a:rPr>
              <a:t>= (A</a:t>
            </a:r>
            <a:r>
              <a:rPr kumimoji="0" lang="en-US" altLang="zh-CN" b="1" baseline="30000">
                <a:solidFill>
                  <a:srgbClr val="003300"/>
                </a:solidFill>
              </a:rPr>
              <a:t>H</a:t>
            </a:r>
            <a:r>
              <a:rPr kumimoji="0" lang="en-US" altLang="zh-CN" b="1">
                <a:solidFill>
                  <a:srgbClr val="003300"/>
                </a:solidFill>
              </a:rPr>
              <a:t>)</a:t>
            </a:r>
            <a:r>
              <a:rPr kumimoji="0" lang="zh-CN" altLang="en-US" b="1" baseline="30000">
                <a:solidFill>
                  <a:srgbClr val="003300"/>
                </a:solidFill>
              </a:rPr>
              <a:t>+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kumimoji="0" lang="en-US" altLang="zh-CN" b="1">
                <a:solidFill>
                  <a:srgbClr val="003300"/>
                </a:solidFill>
              </a:rPr>
              <a:t>(</a:t>
            </a:r>
            <a:r>
              <a:rPr kumimoji="0"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A)</a:t>
            </a:r>
            <a:r>
              <a:rPr kumimoji="0" lang="zh-CN" altLang="en-US" b="1" baseline="30000">
                <a:solidFill>
                  <a:srgbClr val="003300"/>
                </a:solidFill>
              </a:rPr>
              <a:t>+</a:t>
            </a:r>
            <a:r>
              <a:rPr kumimoji="0"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b="1">
                <a:solidFill>
                  <a:srgbClr val="003300"/>
                </a:solidFill>
              </a:rPr>
              <a:t>= </a:t>
            </a:r>
            <a:r>
              <a:rPr kumimoji="0"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</a:t>
            </a:r>
            <a:r>
              <a:rPr kumimoji="0" lang="en-US" altLang="zh-CN" b="1" baseline="30000">
                <a:solidFill>
                  <a:srgbClr val="003300"/>
                </a:solidFill>
              </a:rPr>
              <a:t>+</a:t>
            </a:r>
            <a:r>
              <a:rPr kumimoji="0"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b="1" baseline="30000">
                <a:solidFill>
                  <a:srgbClr val="003300"/>
                </a:solidFill>
              </a:rPr>
              <a:t>+</a:t>
            </a:r>
            <a:endParaRPr kumimoji="0" lang="en-US" altLang="zh-CN" b="1">
              <a:solidFill>
                <a:srgbClr val="003300"/>
              </a:solidFill>
              <a:sym typeface="Symbol" panose="05050102010706020507" pitchFamily="18" charset="2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kumimoji="0" lang="en-US" altLang="zh-CN" b="1">
                <a:solidFill>
                  <a:srgbClr val="003300"/>
                </a:solidFill>
              </a:rPr>
              <a:t>A </a:t>
            </a:r>
            <a:r>
              <a:rPr kumimoji="0" lang="zh-CN" altLang="en-US" b="1">
                <a:solidFill>
                  <a:srgbClr val="003300"/>
                </a:solidFill>
              </a:rPr>
              <a:t>列满秩，则 </a:t>
            </a:r>
            <a:r>
              <a:rPr kumimoji="0" lang="en-US" altLang="zh-CN" b="1">
                <a:solidFill>
                  <a:srgbClr val="003300"/>
                </a:solidFill>
              </a:rPr>
              <a:t>A</a:t>
            </a:r>
            <a:r>
              <a:rPr kumimoji="0" lang="en-US" altLang="zh-CN" b="1" baseline="30000">
                <a:solidFill>
                  <a:srgbClr val="003300"/>
                </a:solidFill>
              </a:rPr>
              <a:t>+ </a:t>
            </a:r>
            <a:r>
              <a:rPr kumimoji="0" lang="en-US" altLang="zh-CN" b="1">
                <a:solidFill>
                  <a:srgbClr val="003300"/>
                </a:solidFill>
              </a:rPr>
              <a:t>= (A</a:t>
            </a:r>
            <a:r>
              <a:rPr kumimoji="0" lang="en-US" altLang="zh-CN" b="1" baseline="30000">
                <a:solidFill>
                  <a:srgbClr val="003300"/>
                </a:solidFill>
              </a:rPr>
              <a:t>H</a:t>
            </a:r>
            <a:r>
              <a:rPr kumimoji="0" lang="en-US" altLang="zh-CN" b="1">
                <a:solidFill>
                  <a:srgbClr val="003300"/>
                </a:solidFill>
              </a:rPr>
              <a:t>A) </a:t>
            </a:r>
            <a:r>
              <a:rPr lang="en-US" altLang="zh-CN" baseline="30000">
                <a:cs typeface="Times New Roman" panose="02020603050405020304" pitchFamily="18" charset="0"/>
              </a:rPr>
              <a:t>–1</a:t>
            </a:r>
            <a:r>
              <a:rPr kumimoji="0" lang="en-US" altLang="zh-CN" b="1">
                <a:solidFill>
                  <a:srgbClr val="003300"/>
                </a:solidFill>
              </a:rPr>
              <a:t>A</a:t>
            </a:r>
            <a:r>
              <a:rPr kumimoji="0" lang="en-US" altLang="zh-CN" b="1" baseline="30000">
                <a:solidFill>
                  <a:srgbClr val="003300"/>
                </a:solidFill>
              </a:rPr>
              <a:t>H</a:t>
            </a:r>
            <a:r>
              <a:rPr kumimoji="0" lang="en-US" altLang="zh-CN" b="1">
                <a:solidFill>
                  <a:srgbClr val="003300"/>
                </a:solidFill>
              </a:rPr>
              <a:t> ，</a:t>
            </a:r>
            <a:endParaRPr kumimoji="0" lang="zh-CN" altLang="en-US" b="1">
              <a:solidFill>
                <a:srgbClr val="003300"/>
              </a:solidFill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b="1">
                <a:solidFill>
                  <a:srgbClr val="003300"/>
                </a:solidFill>
              </a:rPr>
              <a:t>      A </a:t>
            </a:r>
            <a:r>
              <a:rPr kumimoji="0" lang="zh-CN" altLang="en-US" b="1">
                <a:solidFill>
                  <a:srgbClr val="003300"/>
                </a:solidFill>
              </a:rPr>
              <a:t>行满秩，则 </a:t>
            </a:r>
            <a:r>
              <a:rPr kumimoji="0" lang="en-US" altLang="zh-CN" b="1">
                <a:solidFill>
                  <a:srgbClr val="003300"/>
                </a:solidFill>
              </a:rPr>
              <a:t>A</a:t>
            </a:r>
            <a:r>
              <a:rPr kumimoji="0" lang="en-US" altLang="zh-CN" b="1" baseline="30000">
                <a:solidFill>
                  <a:srgbClr val="003300"/>
                </a:solidFill>
              </a:rPr>
              <a:t>+ </a:t>
            </a:r>
            <a:r>
              <a:rPr kumimoji="0" lang="en-US" altLang="zh-CN" b="1">
                <a:solidFill>
                  <a:srgbClr val="003300"/>
                </a:solidFill>
              </a:rPr>
              <a:t>= A</a:t>
            </a:r>
            <a:r>
              <a:rPr kumimoji="0" lang="en-US" altLang="zh-CN" b="1" baseline="30000">
                <a:solidFill>
                  <a:srgbClr val="003300"/>
                </a:solidFill>
              </a:rPr>
              <a:t>H</a:t>
            </a:r>
            <a:r>
              <a:rPr kumimoji="0" lang="en-US" altLang="zh-CN" b="1">
                <a:solidFill>
                  <a:srgbClr val="003300"/>
                </a:solidFill>
              </a:rPr>
              <a:t> (AA</a:t>
            </a:r>
            <a:r>
              <a:rPr kumimoji="0" lang="en-US" altLang="zh-CN" b="1" baseline="30000">
                <a:solidFill>
                  <a:srgbClr val="003300"/>
                </a:solidFill>
              </a:rPr>
              <a:t>H</a:t>
            </a:r>
            <a:r>
              <a:rPr kumimoji="0" lang="en-US" altLang="zh-CN" b="1">
                <a:solidFill>
                  <a:srgbClr val="003300"/>
                </a:solidFill>
              </a:rPr>
              <a:t>)</a:t>
            </a:r>
            <a:r>
              <a:rPr kumimoji="0" lang="zh-CN" altLang="en-US" b="1">
                <a:solidFill>
                  <a:srgbClr val="003300"/>
                </a:solidFill>
              </a:rPr>
              <a:t> </a:t>
            </a:r>
            <a:r>
              <a:rPr lang="en-US" altLang="zh-CN" baseline="30000">
                <a:cs typeface="Times New Roman" panose="02020603050405020304" pitchFamily="18" charset="0"/>
              </a:rPr>
              <a:t>–1 </a:t>
            </a:r>
            <a:r>
              <a:rPr kumimoji="0" lang="en-US" altLang="zh-CN" b="1">
                <a:solidFill>
                  <a:srgbClr val="003300"/>
                </a:solidFill>
              </a:rPr>
              <a:t>;          </a:t>
            </a:r>
            <a:endParaRPr kumimoji="0" lang="en-US" altLang="zh-CN" b="1">
              <a:solidFill>
                <a:srgbClr val="0000FF"/>
              </a:solidFill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 startAt="5"/>
            </a:pPr>
            <a:r>
              <a:rPr kumimoji="0" lang="en-US" altLang="zh-CN" b="1">
                <a:solidFill>
                  <a:srgbClr val="003300"/>
                </a:solidFill>
              </a:rPr>
              <a:t>A </a:t>
            </a:r>
            <a:r>
              <a:rPr kumimoji="0" lang="zh-CN" altLang="en-US" b="1">
                <a:solidFill>
                  <a:srgbClr val="003300"/>
                </a:solidFill>
              </a:rPr>
              <a:t>有满秩分解：</a:t>
            </a:r>
            <a:r>
              <a:rPr kumimoji="0" lang="en-US" altLang="zh-CN" b="1">
                <a:solidFill>
                  <a:srgbClr val="003300"/>
                </a:solidFill>
              </a:rPr>
              <a:t>A = BC，</a:t>
            </a:r>
            <a:r>
              <a:rPr kumimoji="0" lang="zh-CN" altLang="en-US" b="1">
                <a:solidFill>
                  <a:srgbClr val="003300"/>
                </a:solidFill>
              </a:rPr>
              <a:t>则 </a:t>
            </a:r>
            <a:r>
              <a:rPr kumimoji="0" lang="en-US" altLang="zh-CN" b="1">
                <a:solidFill>
                  <a:srgbClr val="003300"/>
                </a:solidFill>
              </a:rPr>
              <a:t>A</a:t>
            </a:r>
            <a:r>
              <a:rPr kumimoji="0" lang="en-US" altLang="zh-CN" b="1" baseline="30000">
                <a:solidFill>
                  <a:srgbClr val="003300"/>
                </a:solidFill>
              </a:rPr>
              <a:t>+ </a:t>
            </a:r>
            <a:r>
              <a:rPr kumimoji="0" lang="en-US" altLang="zh-CN" b="1">
                <a:solidFill>
                  <a:srgbClr val="003300"/>
                </a:solidFill>
              </a:rPr>
              <a:t>= C</a:t>
            </a:r>
            <a:r>
              <a:rPr kumimoji="0" lang="en-US" altLang="zh-CN" b="1" baseline="30000">
                <a:solidFill>
                  <a:srgbClr val="003300"/>
                </a:solidFill>
              </a:rPr>
              <a:t>+ </a:t>
            </a:r>
            <a:r>
              <a:rPr kumimoji="0" lang="en-US" altLang="zh-CN" b="1">
                <a:solidFill>
                  <a:srgbClr val="003300"/>
                </a:solidFill>
              </a:rPr>
              <a:t>B</a:t>
            </a:r>
            <a:r>
              <a:rPr kumimoji="0" lang="en-US" altLang="zh-CN" b="1" baseline="30000">
                <a:solidFill>
                  <a:srgbClr val="003300"/>
                </a:solidFill>
              </a:rPr>
              <a:t>+</a:t>
            </a:r>
            <a:r>
              <a:rPr kumimoji="0" lang="en-US" altLang="zh-CN" b="1">
                <a:solidFill>
                  <a:srgbClr val="003300"/>
                </a:solidFill>
              </a:rPr>
              <a:t>。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1CEC8569-830F-2D21-C787-F356E639A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4965700"/>
            <a:ext cx="8888412" cy="1416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altLang="zh-CN" b="1" dirty="0"/>
              <a:t>A </a:t>
            </a:r>
            <a:r>
              <a:rPr kumimoji="0" lang="en-US" altLang="zh-CN" b="1" baseline="30000" dirty="0"/>
              <a:t>+</a:t>
            </a:r>
            <a:r>
              <a:rPr lang="zh-CN" altLang="en-US" b="1" dirty="0"/>
              <a:t>与</a:t>
            </a:r>
            <a:r>
              <a:rPr lang="en-US" altLang="zh-CN" b="1" dirty="0"/>
              <a:t>A</a:t>
            </a:r>
            <a:r>
              <a:rPr lang="zh-CN" altLang="en-US" b="1" baseline="30000" dirty="0">
                <a:cs typeface="Times New Roman" panose="02020603050405020304" pitchFamily="18" charset="0"/>
              </a:rPr>
              <a:t>–1 </a:t>
            </a:r>
            <a:r>
              <a:rPr lang="zh-CN" altLang="en-US" b="1" dirty="0"/>
              <a:t>性质的</a:t>
            </a:r>
            <a:r>
              <a:rPr lang="zh-CN" altLang="en-US" b="1" dirty="0">
                <a:solidFill>
                  <a:srgbClr val="0000FF"/>
                </a:solidFill>
              </a:rPr>
              <a:t>差异比较</a:t>
            </a:r>
            <a:r>
              <a:rPr lang="zh-CN" altLang="en-US" b="1" dirty="0"/>
              <a:t>：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b="1" dirty="0"/>
              <a:t> (AB)</a:t>
            </a:r>
            <a:r>
              <a:rPr lang="en-US" altLang="zh-CN" b="1" baseline="30000" dirty="0">
                <a:cs typeface="Times New Roman" panose="02020603050405020304" pitchFamily="18" charset="0"/>
              </a:rPr>
              <a:t>–1 </a:t>
            </a:r>
            <a:r>
              <a:rPr lang="en-US" altLang="zh-CN" b="1" dirty="0"/>
              <a:t>= B</a:t>
            </a:r>
            <a:r>
              <a:rPr lang="en-US" altLang="zh-CN" b="1" baseline="30000" dirty="0">
                <a:cs typeface="Times New Roman" panose="02020603050405020304" pitchFamily="18" charset="0"/>
              </a:rPr>
              <a:t>–1</a:t>
            </a:r>
            <a:r>
              <a:rPr lang="en-US" altLang="zh-CN" b="1" dirty="0"/>
              <a:t>A</a:t>
            </a:r>
            <a:r>
              <a:rPr lang="en-US" altLang="zh-CN" b="1" baseline="30000" dirty="0">
                <a:cs typeface="Times New Roman" panose="02020603050405020304" pitchFamily="18" charset="0"/>
              </a:rPr>
              <a:t>–1</a:t>
            </a:r>
            <a:r>
              <a:rPr lang="en-US" altLang="zh-CN" b="1" dirty="0"/>
              <a:t>，</a:t>
            </a:r>
            <a:r>
              <a:rPr lang="zh-CN" altLang="en-US" b="1" dirty="0"/>
              <a:t>一般不成立 </a:t>
            </a:r>
            <a:r>
              <a:rPr lang="en-US" altLang="zh-CN" b="1" dirty="0"/>
              <a:t>(AB)</a:t>
            </a:r>
            <a:r>
              <a:rPr kumimoji="0" lang="en-US" altLang="zh-CN" b="1" baseline="30000" dirty="0"/>
              <a:t>+ </a:t>
            </a:r>
            <a:r>
              <a:rPr lang="en-US" altLang="zh-CN" b="1" dirty="0"/>
              <a:t>= B</a:t>
            </a:r>
            <a:r>
              <a:rPr kumimoji="0" lang="en-US" altLang="zh-CN" b="1" baseline="30000" dirty="0"/>
              <a:t>+</a:t>
            </a:r>
            <a:r>
              <a:rPr lang="en-US" altLang="zh-CN" b="1" dirty="0"/>
              <a:t>A</a:t>
            </a:r>
            <a:r>
              <a:rPr kumimoji="0" lang="en-US" altLang="zh-CN" b="1" baseline="30000" dirty="0"/>
              <a:t>+</a:t>
            </a:r>
            <a:r>
              <a:rPr lang="en-US" altLang="zh-CN" b="1" dirty="0"/>
              <a:t>  (</a:t>
            </a:r>
            <a:r>
              <a:rPr lang="zh-CN" altLang="en-US" b="1" dirty="0"/>
              <a:t>只有满秩分解成立</a:t>
            </a:r>
            <a:r>
              <a:rPr lang="en-US" altLang="zh-CN" b="1" dirty="0"/>
              <a:t>)</a:t>
            </a:r>
            <a:endParaRPr lang="zh-CN" altLang="en-US" b="1" dirty="0"/>
          </a:p>
          <a:p>
            <a:pPr eaLnBrk="1" hangingPunct="1">
              <a:spcBef>
                <a:spcPct val="30000"/>
              </a:spcBef>
            </a:pPr>
            <a:r>
              <a:rPr lang="en-US" altLang="zh-CN" b="1" dirty="0"/>
              <a:t> (A</a:t>
            </a:r>
            <a:r>
              <a:rPr lang="en-US" altLang="zh-CN" b="1" baseline="30000" dirty="0">
                <a:cs typeface="Times New Roman" panose="02020603050405020304" pitchFamily="18" charset="0"/>
              </a:rPr>
              <a:t>–1</a:t>
            </a:r>
            <a:r>
              <a:rPr lang="en-US" altLang="zh-CN" b="1" dirty="0"/>
              <a:t>)</a:t>
            </a:r>
            <a:r>
              <a:rPr kumimoji="0" lang="en-US" altLang="zh-CN" b="1" baseline="30000" dirty="0"/>
              <a:t>k </a:t>
            </a:r>
            <a:r>
              <a:rPr kumimoji="0" lang="en-US" altLang="zh-CN" b="1" dirty="0"/>
              <a:t>= (A</a:t>
            </a:r>
            <a:r>
              <a:rPr kumimoji="0" lang="en-US" altLang="zh-CN" b="1" baseline="30000" dirty="0"/>
              <a:t>k</a:t>
            </a:r>
            <a:r>
              <a:rPr lang="en-US" altLang="zh-CN" b="1" dirty="0"/>
              <a:t>)</a:t>
            </a:r>
            <a:r>
              <a:rPr lang="en-US" altLang="zh-CN" b="1" baseline="30000" dirty="0">
                <a:cs typeface="Times New Roman" panose="02020603050405020304" pitchFamily="18" charset="0"/>
              </a:rPr>
              <a:t>–1</a:t>
            </a:r>
            <a:r>
              <a:rPr lang="en-US" altLang="zh-CN" b="1" dirty="0"/>
              <a:t>，</a:t>
            </a:r>
            <a:r>
              <a:rPr lang="zh-CN" altLang="en-US" b="1" dirty="0"/>
              <a:t>但不成立</a:t>
            </a:r>
            <a:r>
              <a:rPr lang="en-US" altLang="zh-CN" b="1" dirty="0"/>
              <a:t>(A</a:t>
            </a:r>
            <a:r>
              <a:rPr kumimoji="0" lang="en-US" altLang="zh-CN" b="1" baseline="30000" dirty="0"/>
              <a:t>+</a:t>
            </a:r>
            <a:r>
              <a:rPr lang="en-US" altLang="zh-CN" b="1" dirty="0"/>
              <a:t>)</a:t>
            </a:r>
            <a:r>
              <a:rPr kumimoji="0" lang="en-US" altLang="zh-CN" b="1" baseline="30000" dirty="0"/>
              <a:t>k </a:t>
            </a:r>
            <a:r>
              <a:rPr lang="en-US" altLang="zh-CN" b="1" dirty="0"/>
              <a:t>= (A</a:t>
            </a:r>
            <a:r>
              <a:rPr kumimoji="0" lang="en-US" altLang="zh-CN" b="1" baseline="30000" dirty="0"/>
              <a:t>k</a:t>
            </a:r>
            <a:r>
              <a:rPr lang="en-US" altLang="zh-CN" b="1" dirty="0"/>
              <a:t>)</a:t>
            </a:r>
            <a:r>
              <a:rPr kumimoji="0" lang="en-US" altLang="zh-CN" b="1" baseline="30000" dirty="0"/>
              <a:t>+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AA8F9177-5D31-208D-04CE-E63A49608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365625"/>
            <a:ext cx="7993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b="1" dirty="0"/>
              <a:t>rank(A) = rank(A</a:t>
            </a:r>
            <a:r>
              <a:rPr lang="en-US" altLang="zh-CN" b="1" baseline="30000" dirty="0"/>
              <a:t>+</a:t>
            </a:r>
            <a:r>
              <a:rPr lang="en-US" altLang="zh-CN" b="1" dirty="0"/>
              <a:t>); rank(A) = rank(A</a:t>
            </a:r>
            <a:r>
              <a:rPr lang="en-US" altLang="zh-CN" b="1" baseline="30000" dirty="0"/>
              <a:t>+</a:t>
            </a:r>
            <a:r>
              <a:rPr lang="en-US" altLang="zh-CN" b="1" dirty="0"/>
              <a:t>A) = rank(AA</a:t>
            </a:r>
            <a:r>
              <a:rPr lang="en-US" altLang="zh-CN" b="1" baseline="30000" dirty="0"/>
              <a:t>+</a:t>
            </a:r>
            <a:r>
              <a:rPr lang="en-US" altLang="zh-CN" b="1" dirty="0"/>
              <a:t>).</a:t>
            </a:r>
          </a:p>
        </p:txBody>
      </p:sp>
      <p:sp>
        <p:nvSpPr>
          <p:cNvPr id="30728" name="AutoShape 8">
            <a:extLst>
              <a:ext uri="{FF2B5EF4-FFF2-40B4-BE49-F238E27FC236}">
                <a16:creationId xmlns:a16="http://schemas.microsoft.com/office/drawing/2014/main" id="{E88DFE4F-5F5F-274D-CB83-3898CA37E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1557338"/>
            <a:ext cx="1727200" cy="792162"/>
          </a:xfrm>
          <a:prstGeom prst="cloudCallout">
            <a:avLst>
              <a:gd name="adj1" fmla="val -122519"/>
              <a:gd name="adj2" fmla="val 104509"/>
            </a:avLst>
          </a:prstGeom>
          <a:solidFill>
            <a:schemeClr val="accent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b="1">
                <a:solidFill>
                  <a:srgbClr val="0000FF"/>
                </a:solidFill>
              </a:rPr>
              <a:t>左逆</a:t>
            </a:r>
          </a:p>
        </p:txBody>
      </p:sp>
      <p:sp>
        <p:nvSpPr>
          <p:cNvPr id="2" name="AutoShape 8">
            <a:extLst>
              <a:ext uri="{FF2B5EF4-FFF2-40B4-BE49-F238E27FC236}">
                <a16:creationId xmlns:a16="http://schemas.microsoft.com/office/drawing/2014/main" id="{F115DC1C-0F94-B7C0-ECAB-8490E3805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565400"/>
            <a:ext cx="1727200" cy="792163"/>
          </a:xfrm>
          <a:prstGeom prst="cloudCallout">
            <a:avLst>
              <a:gd name="adj1" fmla="val -109375"/>
              <a:gd name="adj2" fmla="val 61625"/>
            </a:avLst>
          </a:prstGeom>
          <a:solidFill>
            <a:schemeClr val="accent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b="1">
                <a:solidFill>
                  <a:srgbClr val="0000FF"/>
                </a:solidFill>
              </a:rPr>
              <a:t>右逆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7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7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bldLvl="2" autoUpdateAnimBg="0"/>
      <p:bldP spid="31748" grpId="0" uiExpand="1" build="p" animBg="1" autoUpdateAnimBg="0"/>
      <p:bldP spid="20486" grpId="0"/>
      <p:bldP spid="30728" grpId="0" animBg="1" autoUpdateAnimBg="0"/>
      <p:bldP spid="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AA797688-04E2-1127-820C-6D1D12494B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60350"/>
            <a:ext cx="8229600" cy="23034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CC6600"/>
                </a:solidFill>
              </a:rPr>
              <a:t>例题1</a:t>
            </a:r>
            <a:r>
              <a:rPr lang="zh-CN" altLang="en-US" b="1">
                <a:solidFill>
                  <a:srgbClr val="003300"/>
                </a:solidFill>
              </a:rPr>
              <a:t> 求下列特殊矩阵的广义逆；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3300"/>
                </a:solidFill>
              </a:rPr>
              <a:t> 零矩阵0；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3300"/>
                </a:solidFill>
              </a:rPr>
              <a:t> 1阶矩阵(数) </a:t>
            </a:r>
            <a:r>
              <a:rPr lang="en-US" altLang="zh-CN" b="1" i="1">
                <a:solidFill>
                  <a:srgbClr val="003300"/>
                </a:solidFill>
              </a:rPr>
              <a:t>a</a:t>
            </a:r>
            <a:r>
              <a:rPr lang="en-US" altLang="zh-CN" b="1">
                <a:solidFill>
                  <a:srgbClr val="003300"/>
                </a:solidFill>
              </a:rPr>
              <a:t>；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3300"/>
                </a:solidFill>
              </a:rPr>
              <a:t> 对角矩阵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</a:t>
            </a:r>
            <a:endParaRPr lang="zh-CN" altLang="en-US" b="1">
              <a:solidFill>
                <a:srgbClr val="0033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zh-CN" altLang="en-US" b="1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b="1">
              <a:solidFill>
                <a:srgbClr val="003300"/>
              </a:solidFill>
            </a:endParaRPr>
          </a:p>
        </p:txBody>
      </p:sp>
      <p:sp>
        <p:nvSpPr>
          <p:cNvPr id="30728" name="AutoShape 8">
            <a:extLst>
              <a:ext uri="{FF2B5EF4-FFF2-40B4-BE49-F238E27FC236}">
                <a16:creationId xmlns:a16="http://schemas.microsoft.com/office/drawing/2014/main" id="{D103201D-C0AB-FB9E-C73A-191C3D8E2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692150"/>
            <a:ext cx="3749675" cy="936625"/>
          </a:xfrm>
          <a:prstGeom prst="cloudCallout">
            <a:avLst>
              <a:gd name="adj1" fmla="val -80060"/>
              <a:gd name="adj2" fmla="val -13389"/>
            </a:avLst>
          </a:prstGeom>
          <a:solidFill>
            <a:schemeClr val="accent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hlink"/>
                </a:solidFill>
              </a:rPr>
              <a:t>0 </a:t>
            </a:r>
            <a:r>
              <a:rPr lang="en-US" altLang="zh-CN" sz="2800" baseline="30000">
                <a:solidFill>
                  <a:schemeClr val="hlink"/>
                </a:solidFill>
                <a:cs typeface="Times New Roman" panose="02020603050405020304" pitchFamily="18" charset="0"/>
              </a:rPr>
              <a:t>+</a:t>
            </a:r>
            <a:r>
              <a:rPr lang="zh-CN" altLang="en-US" sz="2800">
                <a:solidFill>
                  <a:schemeClr val="hlink"/>
                </a:solidFill>
              </a:rPr>
              <a:t> </a:t>
            </a:r>
            <a:r>
              <a:rPr lang="en-US" altLang="zh-CN" sz="2800" baseline="-25000">
                <a:solidFill>
                  <a:schemeClr val="hlink"/>
                </a:solidFill>
              </a:rPr>
              <a:t>m</a:t>
            </a:r>
            <a:r>
              <a:rPr lang="en-US" altLang="zh-CN" sz="2800" baseline="-25000">
                <a:solidFill>
                  <a:schemeClr val="hlink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800" baseline="-25000">
                <a:solidFill>
                  <a:schemeClr val="hlink"/>
                </a:solidFill>
              </a:rPr>
              <a:t>n</a:t>
            </a:r>
            <a:r>
              <a:rPr lang="en-US" altLang="zh-CN" sz="2800">
                <a:solidFill>
                  <a:schemeClr val="hlink"/>
                </a:solidFill>
              </a:rPr>
              <a:t> </a:t>
            </a:r>
            <a:r>
              <a:rPr lang="zh-CN" altLang="en-US" sz="2800">
                <a:solidFill>
                  <a:schemeClr val="hlink"/>
                </a:solidFill>
              </a:rPr>
              <a:t>= 0 </a:t>
            </a:r>
            <a:r>
              <a:rPr lang="en-US" altLang="zh-CN" sz="2800" baseline="-25000">
                <a:solidFill>
                  <a:schemeClr val="hlink"/>
                </a:solidFill>
              </a:rPr>
              <a:t>n</a:t>
            </a:r>
            <a:r>
              <a:rPr lang="en-US" altLang="zh-CN" sz="2800" baseline="-25000">
                <a:solidFill>
                  <a:schemeClr val="hlink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800" baseline="-25000">
                <a:solidFill>
                  <a:schemeClr val="hlink"/>
                </a:solidFill>
              </a:rPr>
              <a:t>m</a:t>
            </a:r>
            <a:r>
              <a:rPr lang="en-US" altLang="zh-CN" sz="2800" b="1">
                <a:solidFill>
                  <a:srgbClr val="003300"/>
                </a:solidFill>
              </a:rPr>
              <a:t> </a:t>
            </a:r>
            <a:endParaRPr lang="zh-CN" altLang="en-US" sz="2800" b="1">
              <a:solidFill>
                <a:srgbClr val="003300"/>
              </a:solidFill>
            </a:endParaRPr>
          </a:p>
          <a:p>
            <a:pPr algn="ctr" eaLnBrk="1" hangingPunct="1"/>
            <a:endParaRPr lang="zh-CN" altLang="en-US"/>
          </a:p>
        </p:txBody>
      </p:sp>
      <p:sp>
        <p:nvSpPr>
          <p:cNvPr id="30729" name="Rectangle 9">
            <a:extLst>
              <a:ext uri="{FF2B5EF4-FFF2-40B4-BE49-F238E27FC236}">
                <a16:creationId xmlns:a16="http://schemas.microsoft.com/office/drawing/2014/main" id="{0E7CC6DB-862C-82B2-5FCF-4732AC828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94250"/>
            <a:ext cx="76565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CC6600"/>
                </a:solidFill>
              </a:rPr>
              <a:t>例题2</a:t>
            </a:r>
            <a:r>
              <a:rPr lang="zh-CN" altLang="en-US" sz="3200" b="1">
                <a:solidFill>
                  <a:srgbClr val="003300"/>
                </a:solidFill>
              </a:rPr>
              <a:t>  求非零向量              的</a:t>
            </a:r>
            <a:r>
              <a:rPr lang="en-US" altLang="zh-CN" sz="3200" b="1">
                <a:solidFill>
                  <a:srgbClr val="003300"/>
                </a:solidFill>
              </a:rPr>
              <a:t>M-P</a:t>
            </a:r>
            <a:r>
              <a:rPr lang="zh-CN" altLang="en-US" sz="3200" b="1">
                <a:solidFill>
                  <a:srgbClr val="003300"/>
                </a:solidFill>
              </a:rPr>
              <a:t>广义逆。</a:t>
            </a:r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73F64DE4-0E5E-CC2A-5A23-9324947BD2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484313"/>
          <a:ext cx="397192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482400" progId="Equation.DSMT4">
                  <p:embed/>
                </p:oleObj>
              </mc:Choice>
              <mc:Fallback>
                <p:oleObj name="Equation" r:id="rId2" imgW="187956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84313"/>
                        <a:ext cx="397192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2179ABE8-CDDF-A675-0AD8-E968FE56D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2963" y="2492375"/>
          <a:ext cx="3636962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5960" imgH="965160" progId="Equation.DSMT4">
                  <p:embed/>
                </p:oleObj>
              </mc:Choice>
              <mc:Fallback>
                <p:oleObj name="Equation" r:id="rId4" imgW="2145960" imgH="965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2492375"/>
                        <a:ext cx="3636962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681052AA-BDA7-1A49-32D6-CB6D8C479F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4111625"/>
          <a:ext cx="11525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760" imgH="939600" progId="Equation.DSMT4">
                  <p:embed/>
                </p:oleObj>
              </mc:Choice>
              <mc:Fallback>
                <p:oleObj name="Equation" r:id="rId6" imgW="54576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111625"/>
                        <a:ext cx="115252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FA333166-8DDE-6DF8-2AF8-83CF991063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9938" y="5337175"/>
          <a:ext cx="21717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8520" imgH="495000" progId="Equation.DSMT4">
                  <p:embed/>
                </p:oleObj>
              </mc:Choice>
              <mc:Fallback>
                <p:oleObj name="Equation" r:id="rId8" imgW="102852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5337175"/>
                        <a:ext cx="21717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8" name="Rectangle 16">
            <a:extLst>
              <a:ext uri="{FF2B5EF4-FFF2-40B4-BE49-F238E27FC236}">
                <a16:creationId xmlns:a16="http://schemas.microsoft.com/office/drawing/2014/main" id="{7DBEA6FF-D66C-DE34-14CB-FF84EA64D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5589588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33CC"/>
                </a:solidFill>
              </a:rPr>
              <a:t>单位向量：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639296E-69B7-C5FF-06CE-F98ECA94FD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1725" y="5661025"/>
          <a:ext cx="11001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20560" imgH="203040" progId="Equation.DSMT4">
                  <p:embed/>
                </p:oleObj>
              </mc:Choice>
              <mc:Fallback>
                <p:oleObj name="Equation" r:id="rId10" imgW="5205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5661025"/>
                        <a:ext cx="11001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2" autoUpdateAnimBg="0"/>
      <p:bldP spid="30728" grpId="0" animBg="1" autoUpdateAnimBg="0"/>
      <p:bldP spid="30729" grpId="0" autoUpdateAnimBg="0"/>
      <p:bldP spid="389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9" name="Rectangle 9">
            <a:extLst>
              <a:ext uri="{FF2B5EF4-FFF2-40B4-BE49-F238E27FC236}">
                <a16:creationId xmlns:a16="http://schemas.microsoft.com/office/drawing/2014/main" id="{67FD5BA8-4E56-4F11-0866-67B2ABA5C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1200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CC6600"/>
                </a:solidFill>
              </a:rPr>
              <a:t>例题</a:t>
            </a:r>
            <a:r>
              <a:rPr lang="en-US" altLang="zh-CN" sz="3200" b="1">
                <a:solidFill>
                  <a:srgbClr val="CC6600"/>
                </a:solidFill>
              </a:rPr>
              <a:t>3</a:t>
            </a:r>
            <a:endParaRPr lang="zh-CN" altLang="en-US" sz="3200" b="1">
              <a:solidFill>
                <a:srgbClr val="003300"/>
              </a:solidFill>
            </a:endParaRPr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2EE274B7-ECC0-4272-68C8-8467A9861E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0"/>
          <a:ext cx="21717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495000" progId="Equation.DSMT4">
                  <p:embed/>
                </p:oleObj>
              </mc:Choice>
              <mc:Fallback>
                <p:oleObj name="Equation" r:id="rId2" imgW="102852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0"/>
                        <a:ext cx="21717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68A3403A-0EFD-6CAC-F5D1-A05141673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975" y="1809750"/>
          <a:ext cx="34845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0960" imgH="495000" progId="Equation.DSMT4">
                  <p:embed/>
                </p:oleObj>
              </mc:Choice>
              <mc:Fallback>
                <p:oleObj name="Equation" r:id="rId4" imgW="165096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1809750"/>
                        <a:ext cx="348456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44A86ADF-B701-3F0D-268E-74F54C20A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773238"/>
          <a:ext cx="37004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480" imgH="495000" progId="Equation.DSMT4">
                  <p:embed/>
                </p:oleObj>
              </mc:Choice>
              <mc:Fallback>
                <p:oleObj name="Equation" r:id="rId6" imgW="175248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73238"/>
                        <a:ext cx="370046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FA370FF-9636-AAB2-5671-FFBF42CA60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9150" y="2781300"/>
          <a:ext cx="28162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33440" imgH="520560" progId="Equation.DSMT4">
                  <p:embed/>
                </p:oleObj>
              </mc:Choice>
              <mc:Fallback>
                <p:oleObj name="Equation" r:id="rId8" imgW="1333440" imgH="520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781300"/>
                        <a:ext cx="281622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9B1CB71-3885-0AF5-E7E1-BED5F9EE0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879850"/>
          <a:ext cx="28702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58640" imgH="520560" progId="Equation.DSMT4">
                  <p:embed/>
                </p:oleObj>
              </mc:Choice>
              <mc:Fallback>
                <p:oleObj name="Equation" r:id="rId10" imgW="1358640" imgH="520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79850"/>
                        <a:ext cx="28702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B66A9DDF-D402-CD71-D9E6-C4E2FC8D2B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013325"/>
          <a:ext cx="35401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76160" imgH="520560" progId="Equation.DSMT4">
                  <p:embed/>
                </p:oleObj>
              </mc:Choice>
              <mc:Fallback>
                <p:oleObj name="Equation" r:id="rId12" imgW="1676160" imgH="520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013325"/>
                        <a:ext cx="354012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A138C52-14C7-736F-D445-33D5B13B32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54013"/>
          <a:ext cx="3619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14320" imgH="228600" progId="Equation.DSMT4">
                  <p:embed/>
                </p:oleObj>
              </mc:Choice>
              <mc:Fallback>
                <p:oleObj name="Equation" r:id="rId14" imgW="17143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54013"/>
                        <a:ext cx="3619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0F4B6435-3605-50DD-9B15-22D07817D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765175"/>
          <a:ext cx="52276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76440" imgH="495000" progId="Equation.DSMT4">
                  <p:embed/>
                </p:oleObj>
              </mc:Choice>
              <mc:Fallback>
                <p:oleObj name="Equation" r:id="rId16" imgW="247644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765175"/>
                        <a:ext cx="5227638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C0B6A95E-5CE5-3306-C36C-DFF6040F86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2852738"/>
          <a:ext cx="16637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87320" imgH="495000" progId="Equation.DSMT4">
                  <p:embed/>
                </p:oleObj>
              </mc:Choice>
              <mc:Fallback>
                <p:oleObj name="Equation" r:id="rId18" imgW="78732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852738"/>
                        <a:ext cx="16637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37B946FA-93A6-25B8-C485-15255326E9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2924175"/>
          <a:ext cx="29225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84200" imgH="457200" progId="Equation.DSMT4">
                  <p:embed/>
                </p:oleObj>
              </mc:Choice>
              <mc:Fallback>
                <p:oleObj name="Equation" r:id="rId20" imgW="13842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924175"/>
                        <a:ext cx="292258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05015D49-90DF-D1FF-EC59-D0B1A5807E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3933825"/>
          <a:ext cx="42370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006280" imgH="495000" progId="Equation.DSMT4">
                  <p:embed/>
                </p:oleObj>
              </mc:Choice>
              <mc:Fallback>
                <p:oleObj name="Equation" r:id="rId22" imgW="200628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933825"/>
                        <a:ext cx="4237038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BB282A35-B325-FBB9-4E99-4274A880D3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1938" y="4881563"/>
          <a:ext cx="4532312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45960" imgH="711000" progId="Equation.DSMT4">
                  <p:embed/>
                </p:oleObj>
              </mc:Choice>
              <mc:Fallback>
                <p:oleObj name="Equation" r:id="rId24" imgW="214596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4881563"/>
                        <a:ext cx="4532312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Text Box 5">
            <a:extLst>
              <a:ext uri="{FF2B5EF4-FFF2-40B4-BE49-F238E27FC236}">
                <a16:creationId xmlns:a16="http://schemas.microsoft.com/office/drawing/2014/main" id="{489EEA2C-F206-D390-B31B-DD43F633B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5210175"/>
            <a:ext cx="731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CC6600"/>
                </a:solidFill>
              </a:rPr>
              <a:t>例题</a:t>
            </a:r>
            <a:r>
              <a:rPr lang="en-US" altLang="zh-CN" sz="3200" b="1">
                <a:solidFill>
                  <a:srgbClr val="CC6600"/>
                </a:solidFill>
              </a:rPr>
              <a:t>5</a:t>
            </a:r>
            <a:r>
              <a:rPr lang="en-US" altLang="zh-CN" sz="3200" b="1">
                <a:solidFill>
                  <a:srgbClr val="003300"/>
                </a:solidFill>
              </a:rPr>
              <a:t>  </a:t>
            </a:r>
            <a:r>
              <a:rPr lang="zh-CN" altLang="en-US" sz="3200" b="1">
                <a:solidFill>
                  <a:srgbClr val="003300"/>
                </a:solidFill>
              </a:rPr>
              <a:t>设                   ，求</a:t>
            </a:r>
            <a:r>
              <a:rPr lang="en-US" altLang="zh-CN" sz="3200" b="1">
                <a:solidFill>
                  <a:srgbClr val="003300"/>
                </a:solidFill>
              </a:rPr>
              <a:t>A</a:t>
            </a:r>
            <a:r>
              <a:rPr lang="en-US" altLang="zh-CN" sz="3200" b="1" baseline="30000">
                <a:solidFill>
                  <a:srgbClr val="003300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3200" b="1">
                <a:solidFill>
                  <a:srgbClr val="003300"/>
                </a:solidFill>
              </a:rPr>
              <a:t>。</a:t>
            </a:r>
          </a:p>
        </p:txBody>
      </p:sp>
      <p:graphicFrame>
        <p:nvGraphicFramePr>
          <p:cNvPr id="30726" name="Object 6">
            <a:extLst>
              <a:ext uri="{FF2B5EF4-FFF2-40B4-BE49-F238E27FC236}">
                <a16:creationId xmlns:a16="http://schemas.microsoft.com/office/drawing/2014/main" id="{79D2F95E-237A-B90C-F84C-53BDA47A5A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4697413"/>
          <a:ext cx="1954212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711000" progId="Equation.DSMT4">
                  <p:embed/>
                </p:oleObj>
              </mc:Choice>
              <mc:Fallback>
                <p:oleObj name="Equation" r:id="rId2" imgW="82548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697413"/>
                        <a:ext cx="1954212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Rectangle 9">
            <a:extLst>
              <a:ext uri="{FF2B5EF4-FFF2-40B4-BE49-F238E27FC236}">
                <a16:creationId xmlns:a16="http://schemas.microsoft.com/office/drawing/2014/main" id="{2E30EFF6-B395-FED2-F5E4-FF73E2E0E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76250"/>
            <a:ext cx="1200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CC6600"/>
                </a:solidFill>
              </a:rPr>
              <a:t>例题</a:t>
            </a:r>
            <a:r>
              <a:rPr lang="en-US" altLang="zh-CN" sz="3200" b="1">
                <a:solidFill>
                  <a:srgbClr val="CC6600"/>
                </a:solidFill>
              </a:rPr>
              <a:t>4</a:t>
            </a:r>
            <a:endParaRPr lang="zh-CN" altLang="en-US" sz="3200" b="1">
              <a:solidFill>
                <a:srgbClr val="003300"/>
              </a:solidFill>
            </a:endParaRPr>
          </a:p>
        </p:txBody>
      </p:sp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2AC0E2BD-844F-0214-1D2E-ED17EBEF7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4868863"/>
          <a:ext cx="2389187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711000" progId="Equation.DSMT4">
                  <p:embed/>
                </p:oleObj>
              </mc:Choice>
              <mc:Fallback>
                <p:oleObj name="Equation" r:id="rId4" imgW="115560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868863"/>
                        <a:ext cx="2389187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AD45BC9C-41C6-37A0-F033-E7218F779C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125538"/>
          <a:ext cx="25146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760" imgH="520560" progId="Equation.DSMT4">
                  <p:embed/>
                </p:oleObj>
              </mc:Choice>
              <mc:Fallback>
                <p:oleObj name="Equation" r:id="rId6" imgW="1193760" imgH="520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125538"/>
                        <a:ext cx="25146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689C99BC-3CA0-5622-1F9F-041AA7ECFE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13" y="2205038"/>
          <a:ext cx="39687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79560" imgH="495000" progId="Equation.DSMT4">
                  <p:embed/>
                </p:oleObj>
              </mc:Choice>
              <mc:Fallback>
                <p:oleObj name="Equation" r:id="rId8" imgW="187956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2205038"/>
                        <a:ext cx="396875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FEA1FE8B-D361-83C8-F8B8-26F52EBB3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2205038"/>
          <a:ext cx="3754437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7680" imgH="495000" progId="Equation.DSMT4">
                  <p:embed/>
                </p:oleObj>
              </mc:Choice>
              <mc:Fallback>
                <p:oleObj name="Equation" r:id="rId10" imgW="177768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205038"/>
                        <a:ext cx="3754437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9BDBBC2-4B75-5415-CA8A-B272D5630B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2913" y="3284538"/>
          <a:ext cx="4397375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82600" imgH="711000" progId="Equation.DSMT4">
                  <p:embed/>
                </p:oleObj>
              </mc:Choice>
              <mc:Fallback>
                <p:oleObj name="Equation" r:id="rId12" imgW="208260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3284538"/>
                        <a:ext cx="4397375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4311AE0-E50F-89FD-B9B3-8A38EBDCC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4463" y="260350"/>
          <a:ext cx="39497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4760" imgH="495000" progId="Equation.DSMT4">
                  <p:embed/>
                </p:oleObj>
              </mc:Choice>
              <mc:Fallback>
                <p:oleObj name="Equation" r:id="rId14" imgW="190476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260350"/>
                        <a:ext cx="39497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FB5EED3-2F8E-6B69-4FE7-6D4E1E5059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0350" y="260350"/>
          <a:ext cx="375443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15840" imgH="495000" progId="Equation.DSMT4">
                  <p:embed/>
                </p:oleObj>
              </mc:Choice>
              <mc:Fallback>
                <p:oleObj name="Equation" r:id="rId16" imgW="181584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260350"/>
                        <a:ext cx="375443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4E96CB97-C1BA-9DDE-728B-9EDDCF33A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1484313"/>
          <a:ext cx="2514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93760" imgH="228600" progId="Equation.DSMT4">
                  <p:embed/>
                </p:oleObj>
              </mc:Choice>
              <mc:Fallback>
                <p:oleObj name="Equation" r:id="rId18" imgW="11937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484313"/>
                        <a:ext cx="2514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BE6E97A-C73C-265C-F519-BBBED2389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4450"/>
            <a:ext cx="8137525" cy="782638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§ 4. 3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投影变换</a:t>
            </a: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（为讨论</a:t>
            </a:r>
            <a:r>
              <a:rPr kumimoji="0"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2800" b="1" baseline="30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</a:t>
            </a: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的应用做准备）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35F8A45-B0D1-EE6C-6A8E-B81816FE2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838200"/>
            <a:ext cx="8642350" cy="2374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3300"/>
                </a:solidFill>
              </a:rPr>
              <a:t>一、投影变换和投影矩阵</a:t>
            </a:r>
          </a:p>
          <a:p>
            <a:pPr lvl="1" eaLnBrk="1" hangingPunct="1"/>
            <a:r>
              <a:rPr lang="zh-CN" altLang="en-US" b="1">
                <a:solidFill>
                  <a:srgbClr val="CC6600"/>
                </a:solidFill>
              </a:rPr>
              <a:t>定义4</a:t>
            </a:r>
            <a:r>
              <a:rPr lang="zh-CN" altLang="en-US" b="1">
                <a:solidFill>
                  <a:srgbClr val="CC66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b="1">
                <a:solidFill>
                  <a:srgbClr val="CC6600"/>
                </a:solidFill>
              </a:rPr>
              <a:t>4</a:t>
            </a:r>
            <a:r>
              <a:rPr lang="zh-CN" altLang="en-US" b="1">
                <a:solidFill>
                  <a:srgbClr val="008000"/>
                </a:solidFill>
              </a:rPr>
              <a:t> </a:t>
            </a:r>
            <a:r>
              <a:rPr lang="en-US" altLang="zh-CN" b="1">
                <a:solidFill>
                  <a:srgbClr val="008000"/>
                </a:solidFill>
              </a:rPr>
              <a:t>(</a:t>
            </a:r>
            <a:r>
              <a:rPr lang="en-US" altLang="zh-CN" i="1">
                <a:solidFill>
                  <a:srgbClr val="008000"/>
                </a:solidFill>
              </a:rPr>
              <a:t>P</a:t>
            </a:r>
            <a:r>
              <a:rPr lang="en-US" altLang="zh-CN" i="1">
                <a:solidFill>
                  <a:srgbClr val="0080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i="1">
                <a:solidFill>
                  <a:srgbClr val="008000"/>
                </a:solidFill>
              </a:rPr>
              <a:t>101</a:t>
            </a:r>
            <a:r>
              <a:rPr lang="en-US" altLang="zh-CN" b="1">
                <a:solidFill>
                  <a:srgbClr val="008000"/>
                </a:solidFill>
              </a:rPr>
              <a:t>) </a:t>
            </a:r>
            <a:r>
              <a:rPr lang="zh-CN" altLang="en-US" b="1">
                <a:solidFill>
                  <a:srgbClr val="003300"/>
                </a:solidFill>
              </a:rPr>
              <a:t>设 </a:t>
            </a:r>
            <a:r>
              <a:rPr lang="en-US" altLang="zh-CN" b="1">
                <a:solidFill>
                  <a:srgbClr val="003300"/>
                </a:solidFill>
              </a:rPr>
              <a:t>C</a:t>
            </a:r>
            <a:r>
              <a:rPr kumimoji="0" lang="en-US" altLang="zh-CN" b="1" baseline="30000">
                <a:solidFill>
                  <a:srgbClr val="003300"/>
                </a:solidFill>
              </a:rPr>
              <a:t>n </a:t>
            </a:r>
            <a:r>
              <a:rPr lang="en-US" altLang="zh-CN" b="1">
                <a:solidFill>
                  <a:srgbClr val="003300"/>
                </a:solidFill>
              </a:rPr>
              <a:t>= L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</a:t>
            </a:r>
            <a:r>
              <a:rPr lang="en-US" altLang="zh-CN" b="1">
                <a:solidFill>
                  <a:srgbClr val="003300"/>
                </a:solidFill>
              </a:rPr>
              <a:t>M，</a:t>
            </a:r>
            <a:r>
              <a:rPr lang="zh-CN" altLang="en-US" b="1">
                <a:solidFill>
                  <a:srgbClr val="003300"/>
                </a:solidFill>
              </a:rPr>
              <a:t>向量 </a:t>
            </a:r>
            <a:r>
              <a:rPr lang="en-US" altLang="zh-CN" b="1">
                <a:solidFill>
                  <a:srgbClr val="003300"/>
                </a:solidFill>
              </a:rPr>
              <a:t>x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 </a:t>
            </a:r>
            <a:r>
              <a:rPr lang="en-US" altLang="zh-CN" b="1">
                <a:solidFill>
                  <a:srgbClr val="003300"/>
                </a:solidFill>
              </a:rPr>
              <a:t>C</a:t>
            </a:r>
            <a:r>
              <a:rPr kumimoji="0" lang="en-US" altLang="zh-CN" b="1" baseline="30000">
                <a:solidFill>
                  <a:srgbClr val="003300"/>
                </a:solidFill>
              </a:rPr>
              <a:t>n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,</a:t>
            </a:r>
            <a:r>
              <a:rPr lang="en-US" altLang="zh-CN" b="1">
                <a:solidFill>
                  <a:srgbClr val="003300"/>
                </a:solidFill>
              </a:rPr>
              <a:t> x = y + z，y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003300"/>
                </a:solidFill>
              </a:rPr>
              <a:t> L，z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003300"/>
                </a:solidFill>
              </a:rPr>
              <a:t> M，</a:t>
            </a:r>
            <a:r>
              <a:rPr lang="zh-CN" altLang="en-US" b="1">
                <a:solidFill>
                  <a:srgbClr val="003300"/>
                </a:solidFill>
              </a:rPr>
              <a:t>如果线性变换 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：</a:t>
            </a:r>
            <a:r>
              <a:rPr lang="en-US" altLang="zh-CN" b="1">
                <a:solidFill>
                  <a:srgbClr val="003300"/>
                </a:solidFill>
              </a:rPr>
              <a:t>C</a:t>
            </a:r>
            <a:r>
              <a:rPr kumimoji="0" lang="en-US" altLang="zh-CN" b="1" baseline="30000">
                <a:solidFill>
                  <a:srgbClr val="003300"/>
                </a:solidFill>
              </a:rPr>
              <a:t>n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 C</a:t>
            </a:r>
            <a:r>
              <a:rPr kumimoji="0" lang="en-US" altLang="zh-CN" b="1" baseline="30000">
                <a:solidFill>
                  <a:srgbClr val="003300"/>
                </a:solidFill>
              </a:rPr>
              <a:t>n</a:t>
            </a:r>
            <a:r>
              <a:rPr lang="en-US" altLang="zh-CN" b="1">
                <a:solidFill>
                  <a:srgbClr val="003300"/>
                </a:solidFill>
              </a:rPr>
              <a:t>，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(</a:t>
            </a:r>
            <a:r>
              <a:rPr lang="en-US" altLang="zh-CN" b="1">
                <a:solidFill>
                  <a:srgbClr val="003300"/>
                </a:solidFill>
              </a:rPr>
              <a:t>x) = y， </a:t>
            </a:r>
            <a:r>
              <a:rPr lang="zh-CN" altLang="en-US" b="1">
                <a:solidFill>
                  <a:srgbClr val="003300"/>
                </a:solidFill>
              </a:rPr>
              <a:t>则称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为从</a:t>
            </a:r>
            <a:r>
              <a:rPr lang="zh-CN" altLang="en-US" b="1">
                <a:solidFill>
                  <a:srgbClr val="003300"/>
                </a:solidFill>
              </a:rPr>
              <a:t> </a:t>
            </a:r>
            <a:r>
              <a:rPr lang="en-US" altLang="zh-CN" b="1">
                <a:solidFill>
                  <a:srgbClr val="003300"/>
                </a:solidFill>
              </a:rPr>
              <a:t>C</a:t>
            </a:r>
            <a:r>
              <a:rPr kumimoji="0" lang="en-US" altLang="zh-CN" b="1" baseline="30000">
                <a:solidFill>
                  <a:srgbClr val="003300"/>
                </a:solidFill>
              </a:rPr>
              <a:t>n </a:t>
            </a:r>
            <a:r>
              <a:rPr lang="zh-CN" altLang="en-US" b="1">
                <a:solidFill>
                  <a:srgbClr val="003300"/>
                </a:solidFill>
              </a:rPr>
              <a:t>沿子空间</a:t>
            </a:r>
            <a:r>
              <a:rPr lang="en-US" altLang="zh-CN" b="1">
                <a:solidFill>
                  <a:srgbClr val="003300"/>
                </a:solidFill>
              </a:rPr>
              <a:t>M</a:t>
            </a:r>
            <a:r>
              <a:rPr lang="zh-CN" altLang="en-US" b="1">
                <a:solidFill>
                  <a:srgbClr val="0000FF"/>
                </a:solidFill>
              </a:rPr>
              <a:t>到子空间</a:t>
            </a:r>
            <a:r>
              <a:rPr lang="en-US" altLang="zh-CN" b="1">
                <a:solidFill>
                  <a:srgbClr val="0000FF"/>
                </a:solidFill>
              </a:rPr>
              <a:t>L</a:t>
            </a:r>
            <a:r>
              <a:rPr lang="zh-CN" altLang="en-US" b="1">
                <a:solidFill>
                  <a:srgbClr val="0000FF"/>
                </a:solidFill>
              </a:rPr>
              <a:t>的投影变换</a:t>
            </a:r>
            <a:r>
              <a:rPr lang="zh-CN" altLang="en-US" b="1">
                <a:solidFill>
                  <a:srgbClr val="003300"/>
                </a:solidFill>
              </a:rPr>
              <a:t>。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4891FF9A-031C-693D-E850-86C117289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349750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>
                <a:solidFill>
                  <a:srgbClr val="003300"/>
                </a:solidFill>
              </a:rPr>
              <a:t>投影变换的矩阵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ABE61539-5FB2-AC60-1A36-C84BC5D9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136900"/>
            <a:ext cx="8135937" cy="1084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660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800" b="1"/>
              <a:t>R(</a:t>
            </a:r>
            <a:r>
              <a:rPr lang="en-US" altLang="zh-CN" sz="2800" b="1">
                <a:sym typeface="Symbol" panose="05050102010706020507" pitchFamily="18" charset="2"/>
              </a:rPr>
              <a:t></a:t>
            </a:r>
            <a:r>
              <a:rPr lang="en-US" altLang="zh-CN" sz="2800" b="1"/>
              <a:t>) = L；N(</a:t>
            </a:r>
            <a:r>
              <a:rPr lang="en-US" altLang="zh-CN" sz="2800" b="1">
                <a:sym typeface="Symbol" panose="05050102010706020507" pitchFamily="18" charset="2"/>
              </a:rPr>
              <a:t>) </a:t>
            </a:r>
            <a:r>
              <a:rPr lang="en-US" altLang="zh-CN" sz="2800" b="1"/>
              <a:t>= M， </a:t>
            </a:r>
            <a:r>
              <a:rPr lang="en-US" altLang="zh-CN" sz="2800" b="1">
                <a:sym typeface="Symbol" panose="05050102010706020507" pitchFamily="18" charset="2"/>
              </a:rPr>
              <a:t></a:t>
            </a:r>
            <a:r>
              <a:rPr lang="en-US" altLang="zh-CN" sz="2800" b="1"/>
              <a:t> C</a:t>
            </a:r>
            <a:r>
              <a:rPr kumimoji="0" lang="en-US" altLang="zh-CN" sz="2800" b="1" baseline="30000"/>
              <a:t>n </a:t>
            </a:r>
            <a:r>
              <a:rPr lang="en-US" altLang="zh-CN" sz="2800" b="1"/>
              <a:t>= R(</a:t>
            </a:r>
            <a:r>
              <a:rPr lang="en-US" altLang="zh-CN" sz="2800" b="1">
                <a:sym typeface="Symbol" panose="05050102010706020507" pitchFamily="18" charset="2"/>
              </a:rPr>
              <a:t>)  </a:t>
            </a:r>
            <a:r>
              <a:rPr lang="en-US" altLang="zh-CN" sz="2800" b="1"/>
              <a:t>N(</a:t>
            </a:r>
            <a:r>
              <a:rPr lang="en-US" altLang="zh-CN" sz="2800" b="1">
                <a:sym typeface="Symbol" panose="05050102010706020507" pitchFamily="18" charset="2"/>
              </a:rPr>
              <a:t>)</a:t>
            </a:r>
            <a:endParaRPr lang="en-US" altLang="zh-CN" sz="2800" b="1"/>
          </a:p>
          <a:p>
            <a:pPr eaLnBrk="1" hangingPunct="1">
              <a:spcBef>
                <a:spcPct val="30000"/>
              </a:spcBef>
              <a:buClr>
                <a:srgbClr val="CC660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 L</a:t>
            </a:r>
            <a:r>
              <a:rPr lang="zh-CN" altLang="en-US" sz="2800" b="1"/>
              <a:t>和</a:t>
            </a:r>
            <a:r>
              <a:rPr lang="en-US" altLang="zh-CN" sz="2800" b="1"/>
              <a:t>M</a:t>
            </a:r>
            <a:r>
              <a:rPr lang="zh-CN" altLang="en-US" sz="2800" b="1"/>
              <a:t>是</a:t>
            </a:r>
            <a:r>
              <a:rPr lang="zh-CN" altLang="en-US" sz="2800" b="1">
                <a:sym typeface="Symbol" panose="05050102010706020507" pitchFamily="18" charset="2"/>
              </a:rPr>
              <a:t>的不变子空间；</a:t>
            </a:r>
            <a:r>
              <a:rPr lang="en-US" altLang="zh-CN" sz="2800" b="1" baseline="-25000">
                <a:sym typeface="Symbol" panose="05050102010706020507" pitchFamily="18" charset="2"/>
              </a:rPr>
              <a:t>L</a:t>
            </a:r>
            <a:r>
              <a:rPr lang="en-US" altLang="zh-CN" sz="2800" b="1">
                <a:sym typeface="Symbol" panose="05050102010706020507" pitchFamily="18" charset="2"/>
              </a:rPr>
              <a:t>= I；</a:t>
            </a:r>
            <a:r>
              <a:rPr lang="en-US" altLang="zh-CN" sz="2800" b="1" baseline="-25000">
                <a:sym typeface="Symbol" panose="05050102010706020507" pitchFamily="18" charset="2"/>
              </a:rPr>
              <a:t>M</a:t>
            </a:r>
            <a:r>
              <a:rPr lang="en-US" altLang="zh-CN" sz="2800" b="1">
                <a:sym typeface="Symbol" panose="05050102010706020507" pitchFamily="18" charset="2"/>
              </a:rPr>
              <a:t> = 0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BBC6F072-F321-7923-6357-FA0D29A35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876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32775" name="Object 7">
            <a:extLst>
              <a:ext uri="{FF2B5EF4-FFF2-40B4-BE49-F238E27FC236}">
                <a16:creationId xmlns:a16="http://schemas.microsoft.com/office/drawing/2014/main" id="{0054E3FD-1B79-5A79-3CE3-CC09693E2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3288" y="4121150"/>
          <a:ext cx="383222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85720" imgH="457200" progId="Equation.DSMT4">
                  <p:embed/>
                </p:oleObj>
              </mc:Choice>
              <mc:Fallback>
                <p:oleObj name="Equation" r:id="rId3" imgW="148572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4121150"/>
                        <a:ext cx="3832225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8">
            <a:extLst>
              <a:ext uri="{FF2B5EF4-FFF2-40B4-BE49-F238E27FC236}">
                <a16:creationId xmlns:a16="http://schemas.microsoft.com/office/drawing/2014/main" id="{FCF17E9B-8104-64CA-3E00-04FE16F5D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908550"/>
            <a:ext cx="9145588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 b="1">
                <a:solidFill>
                  <a:srgbClr val="003300"/>
                </a:solidFill>
              </a:rPr>
              <a:t>投影的矩阵和变换性质</a:t>
            </a:r>
            <a:r>
              <a:rPr lang="zh-CN" altLang="en-US" sz="2800" b="1">
                <a:solidFill>
                  <a:srgbClr val="008000"/>
                </a:solidFill>
              </a:rPr>
              <a:t>：</a:t>
            </a: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b="1">
                <a:solidFill>
                  <a:srgbClr val="CC6600"/>
                </a:solidFill>
              </a:rPr>
              <a:t>定理4</a:t>
            </a:r>
            <a:r>
              <a:rPr lang="zh-CN" altLang="en-US" sz="2800" b="1">
                <a:solidFill>
                  <a:srgbClr val="CC6600"/>
                </a:solidFill>
                <a:cs typeface="Times New Roman" panose="02020603050405020304" pitchFamily="18" charset="0"/>
              </a:rPr>
              <a:t>.13</a:t>
            </a:r>
            <a:r>
              <a:rPr lang="zh-CN" altLang="en-US" sz="2800" b="1">
                <a:solidFill>
                  <a:srgbClr val="008000"/>
                </a:solidFill>
              </a:rPr>
              <a:t> </a:t>
            </a:r>
            <a:r>
              <a:rPr lang="en-US" altLang="zh-CN" sz="2800" b="1">
                <a:solidFill>
                  <a:srgbClr val="008000"/>
                </a:solidFill>
              </a:rPr>
              <a:t>(</a:t>
            </a:r>
            <a:r>
              <a:rPr lang="en-US" altLang="zh-CN" sz="2800">
                <a:solidFill>
                  <a:srgbClr val="008000"/>
                </a:solidFill>
              </a:rPr>
              <a:t>P</a:t>
            </a:r>
            <a:r>
              <a:rPr lang="en-US" altLang="zh-CN" sz="2800">
                <a:solidFill>
                  <a:srgbClr val="0080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800">
                <a:solidFill>
                  <a:srgbClr val="008000"/>
                </a:solidFill>
              </a:rPr>
              <a:t>101</a:t>
            </a:r>
            <a:r>
              <a:rPr lang="en-US" altLang="zh-CN" sz="2800" b="1">
                <a:solidFill>
                  <a:srgbClr val="008000"/>
                </a:solidFill>
              </a:rPr>
              <a:t>) 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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是投影变换 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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是幂等变换</a:t>
            </a:r>
            <a:endParaRPr lang="zh-CN" altLang="en-US" sz="2000" b="1">
              <a:solidFill>
                <a:srgbClr val="008000"/>
              </a:solidFill>
            </a:endParaRP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b="1">
                <a:solidFill>
                  <a:srgbClr val="CC6600"/>
                </a:solidFill>
              </a:rPr>
              <a:t>推论</a:t>
            </a:r>
            <a:r>
              <a:rPr lang="zh-CN" altLang="en-US" sz="2800" b="1">
                <a:solidFill>
                  <a:srgbClr val="008000"/>
                </a:solidFill>
              </a:rPr>
              <a:t>：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为投影变换的充要条件是变换矩阵是幂等矩阵</a:t>
            </a:r>
            <a:endParaRPr lang="en-US" altLang="zh-CN" b="1">
              <a:solidFill>
                <a:srgbClr val="0033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2" autoUpdateAnimBg="0"/>
      <p:bldP spid="32772" grpId="0" build="p" autoUpdateAnimBg="0"/>
      <p:bldP spid="32773" grpId="0" uiExpand="1" build="p" animBg="1" autoUpdateAnimBg="0"/>
      <p:bldP spid="32774" grpId="0" autoUpdateAnimBg="0"/>
      <p:bldP spid="32776" grpId="0" build="p" bldLvl="3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76DE61B0-F4DC-76ED-8C92-BA3BAAC32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450"/>
            <a:ext cx="8435975" cy="26670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二、正交投影和正交投影矩阵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b="1">
                <a:solidFill>
                  <a:srgbClr val="0000FF"/>
                </a:solidFill>
              </a:rPr>
              <a:t>正交</a:t>
            </a:r>
            <a:r>
              <a:rPr lang="zh-CN" altLang="en-US" b="1">
                <a:solidFill>
                  <a:srgbClr val="003300"/>
                </a:solidFill>
              </a:rPr>
              <a:t>投影的定义：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800" b="1">
                <a:solidFill>
                  <a:srgbClr val="CC6600"/>
                </a:solidFill>
              </a:rPr>
              <a:t>定义4</a:t>
            </a:r>
            <a:r>
              <a:rPr lang="zh-CN" altLang="en-US" sz="2800" b="1">
                <a:solidFill>
                  <a:srgbClr val="CC66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2800" b="1">
                <a:solidFill>
                  <a:srgbClr val="CC6600"/>
                </a:solidFill>
              </a:rPr>
              <a:t>5</a:t>
            </a:r>
            <a:r>
              <a:rPr lang="zh-CN" altLang="en-US" sz="2800" b="1">
                <a:solidFill>
                  <a:srgbClr val="008000"/>
                </a:solidFill>
              </a:rPr>
              <a:t>（</a:t>
            </a:r>
            <a:r>
              <a:rPr lang="en-US" altLang="zh-CN" sz="2800" i="1">
                <a:solidFill>
                  <a:srgbClr val="008000"/>
                </a:solidFill>
              </a:rPr>
              <a:t>P</a:t>
            </a:r>
            <a:r>
              <a:rPr lang="en-US" altLang="zh-CN" sz="2800" i="1">
                <a:solidFill>
                  <a:srgbClr val="0080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800" i="1">
                <a:solidFill>
                  <a:srgbClr val="008000"/>
                </a:solidFill>
              </a:rPr>
              <a:t>103</a:t>
            </a:r>
            <a:r>
              <a:rPr lang="en-US" altLang="zh-CN" sz="2800" b="1">
                <a:solidFill>
                  <a:srgbClr val="008000"/>
                </a:solidFill>
              </a:rPr>
              <a:t>）</a:t>
            </a:r>
            <a:r>
              <a:rPr lang="zh-CN" altLang="en-US" sz="2800" b="1">
                <a:solidFill>
                  <a:srgbClr val="003300"/>
                </a:solidFill>
              </a:rPr>
              <a:t>设 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：</a:t>
            </a:r>
            <a:r>
              <a:rPr lang="en-US" altLang="zh-CN" sz="2800" b="1">
                <a:solidFill>
                  <a:srgbClr val="003300"/>
                </a:solidFill>
              </a:rPr>
              <a:t>C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n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b="1">
                <a:solidFill>
                  <a:srgbClr val="003300"/>
                </a:solidFill>
              </a:rPr>
              <a:t>C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n  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是投影变换，                     </a:t>
            </a:r>
            <a:r>
              <a:rPr lang="en-US" altLang="zh-CN" sz="2800" b="1">
                <a:solidFill>
                  <a:srgbClr val="003300"/>
                </a:solidFill>
              </a:rPr>
              <a:t>C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n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R()  N()，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如果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       R</a:t>
            </a:r>
            <a:r>
              <a:rPr kumimoji="0"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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() = N(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，则称为正交投影变换。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EA75B84E-3601-6E02-38A6-CB5122313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38450"/>
            <a:ext cx="86106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2800" b="1">
                <a:solidFill>
                  <a:srgbClr val="003300"/>
                </a:solidFill>
              </a:rPr>
              <a:t>正交投影矩阵   </a:t>
            </a:r>
            <a:r>
              <a:rPr lang="zh-CN" altLang="en-US" sz="2800" b="1">
                <a:solidFill>
                  <a:srgbClr val="CC6600"/>
                </a:solidFill>
              </a:rPr>
              <a:t>定理4</a:t>
            </a:r>
            <a:r>
              <a:rPr lang="zh-CN" altLang="en-US" sz="2800" b="1">
                <a:solidFill>
                  <a:srgbClr val="CC6600"/>
                </a:solidFill>
                <a:cs typeface="Times New Roman" panose="02020603050405020304" pitchFamily="18" charset="0"/>
              </a:rPr>
              <a:t>.14</a:t>
            </a:r>
            <a:r>
              <a:rPr lang="zh-CN" altLang="en-US" sz="2800" b="1">
                <a:solidFill>
                  <a:srgbClr val="CC6600"/>
                </a:solidFill>
              </a:rPr>
              <a:t>（</a:t>
            </a:r>
            <a:r>
              <a:rPr lang="en-US" altLang="zh-CN" sz="2800" i="1">
                <a:solidFill>
                  <a:srgbClr val="CC6600"/>
                </a:solidFill>
              </a:rPr>
              <a:t>P</a:t>
            </a:r>
            <a:r>
              <a:rPr lang="en-US" altLang="zh-CN" sz="2800" i="1">
                <a:solidFill>
                  <a:srgbClr val="CC66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800" i="1">
                <a:solidFill>
                  <a:srgbClr val="CC6600"/>
                </a:solidFill>
              </a:rPr>
              <a:t>103</a:t>
            </a:r>
            <a:r>
              <a:rPr lang="en-US" altLang="zh-CN" sz="2800" b="1">
                <a:solidFill>
                  <a:srgbClr val="CC6600"/>
                </a:solidFill>
              </a:rPr>
              <a:t>）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是正交投影  投影矩阵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满足：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8BC4524D-6502-A122-AF26-C6F1D8F5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3271838"/>
            <a:ext cx="2735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kumimoji="0"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>
                <a:solidFill>
                  <a:srgbClr val="003300"/>
                </a:solidFill>
              </a:rPr>
              <a:t> = A, A</a:t>
            </a:r>
            <a:r>
              <a:rPr kumimoji="0"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H </a:t>
            </a:r>
            <a:r>
              <a:rPr lang="en-US" altLang="zh-CN" sz="2800" b="1">
                <a:solidFill>
                  <a:srgbClr val="003300"/>
                </a:solidFill>
              </a:rPr>
              <a:t>= A</a:t>
            </a:r>
            <a:r>
              <a:rPr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194B7DA0-D7B2-286C-BAF8-27FC3888B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437063"/>
            <a:ext cx="8001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6600"/>
                </a:solidFill>
              </a:rPr>
              <a:t>例题1</a:t>
            </a:r>
            <a:r>
              <a:rPr lang="zh-CN" altLang="en-US" sz="2800" b="1">
                <a:solidFill>
                  <a:srgbClr val="003300"/>
                </a:solidFill>
              </a:rPr>
              <a:t>  设</a:t>
            </a:r>
            <a:r>
              <a:rPr lang="en-US" altLang="zh-CN" sz="2800" b="1">
                <a:solidFill>
                  <a:srgbClr val="003300"/>
                </a:solidFill>
              </a:rPr>
              <a:t>W</a:t>
            </a:r>
            <a:r>
              <a:rPr lang="zh-CN" altLang="en-US" sz="2800" b="1">
                <a:solidFill>
                  <a:srgbClr val="003300"/>
                </a:solidFill>
              </a:rPr>
              <a:t>是 </a:t>
            </a:r>
            <a:r>
              <a:rPr lang="en-US" altLang="zh-CN" sz="2800" b="1">
                <a:solidFill>
                  <a:srgbClr val="003300"/>
                </a:solidFill>
              </a:rPr>
              <a:t>C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n </a:t>
            </a:r>
            <a:r>
              <a:rPr lang="zh-CN" altLang="en-US" sz="2800" b="1">
                <a:solidFill>
                  <a:srgbClr val="003300"/>
                </a:solidFill>
              </a:rPr>
              <a:t>的子空间，证明：存在到</a:t>
            </a:r>
            <a:r>
              <a:rPr lang="en-US" altLang="zh-CN" sz="2800" b="1">
                <a:solidFill>
                  <a:srgbClr val="003300"/>
                </a:solidFill>
              </a:rPr>
              <a:t>W</a:t>
            </a:r>
            <a:r>
              <a:rPr lang="zh-CN" altLang="en-US" sz="2800" b="1">
                <a:solidFill>
                  <a:srgbClr val="003300"/>
                </a:solidFill>
              </a:rPr>
              <a:t>的投影变换，使 </a:t>
            </a:r>
            <a:r>
              <a:rPr lang="en-US" altLang="zh-CN" sz="2800" b="1">
                <a:solidFill>
                  <a:srgbClr val="003300"/>
                </a:solidFill>
              </a:rPr>
              <a:t>R(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2800" b="1">
                <a:solidFill>
                  <a:srgbClr val="003300"/>
                </a:solidFill>
              </a:rPr>
              <a:t>) = W。</a:t>
            </a:r>
          </a:p>
          <a:p>
            <a:pPr eaLnBrk="1" hangingPunct="1"/>
            <a:r>
              <a:rPr lang="zh-CN" altLang="en-US" sz="2800" b="1">
                <a:solidFill>
                  <a:srgbClr val="CC6600"/>
                </a:solidFill>
              </a:rPr>
              <a:t>类似地：</a:t>
            </a:r>
            <a:r>
              <a:rPr lang="zh-CN" altLang="en-US" sz="2800" b="1">
                <a:solidFill>
                  <a:srgbClr val="003300"/>
                </a:solidFill>
              </a:rPr>
              <a:t>在内积空间 </a:t>
            </a:r>
            <a:r>
              <a:rPr lang="en-US" altLang="zh-CN" sz="2800" b="1">
                <a:solidFill>
                  <a:srgbClr val="003300"/>
                </a:solidFill>
              </a:rPr>
              <a:t>C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n </a:t>
            </a:r>
            <a:r>
              <a:rPr lang="zh-CN" altLang="en-US" sz="2800" b="1">
                <a:solidFill>
                  <a:srgbClr val="003300"/>
                </a:solidFill>
              </a:rPr>
              <a:t>中，存在到</a:t>
            </a:r>
            <a:r>
              <a:rPr lang="en-US" altLang="zh-CN" sz="2800" b="1">
                <a:solidFill>
                  <a:srgbClr val="003300"/>
                </a:solidFill>
              </a:rPr>
              <a:t>W</a:t>
            </a:r>
            <a:r>
              <a:rPr lang="zh-CN" altLang="en-US" sz="2800" b="1">
                <a:solidFill>
                  <a:srgbClr val="003300"/>
                </a:solidFill>
              </a:rPr>
              <a:t>的正交投影变换，使 </a:t>
            </a:r>
            <a:r>
              <a:rPr lang="en-US" altLang="zh-CN" sz="2800" b="1">
                <a:solidFill>
                  <a:srgbClr val="003300"/>
                </a:solidFill>
              </a:rPr>
              <a:t>R(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) </a:t>
            </a:r>
            <a:r>
              <a:rPr lang="en-US" altLang="zh-CN" sz="2800" b="1">
                <a:solidFill>
                  <a:srgbClr val="003300"/>
                </a:solidFill>
              </a:rPr>
              <a:t>= W。</a:t>
            </a:r>
            <a:endParaRPr lang="zh-CN" altLang="en-US" sz="2800" b="1">
              <a:solidFill>
                <a:srgbClr val="003300"/>
              </a:solidFill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4D1981BD-5A82-0BC6-27E5-C47854216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3846513"/>
            <a:ext cx="8818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</a:rPr>
              <a:t>充分性</a:t>
            </a:r>
            <a:r>
              <a:rPr lang="en-US" altLang="zh-CN" b="1">
                <a:solidFill>
                  <a:srgbClr val="0000FF"/>
                </a:solidFill>
              </a:rPr>
              <a:t>: </a:t>
            </a:r>
            <a:r>
              <a:rPr lang="zh-CN" altLang="en-US" b="1">
                <a:solidFill>
                  <a:srgbClr val="0000FF"/>
                </a:solidFill>
              </a:rPr>
              <a:t>证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R</a:t>
            </a:r>
            <a:r>
              <a:rPr kumimoji="0" lang="en-US" altLang="zh-CN" b="1" baseline="30000">
                <a:solidFill>
                  <a:srgbClr val="0000FF"/>
                </a:solidFill>
                <a:sym typeface="Symbol" panose="05050102010706020507" pitchFamily="18" charset="2"/>
              </a:rPr>
              <a:t>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(A) = N(A); </a:t>
            </a:r>
            <a:r>
              <a:rPr lang="zh-CN" altLang="en-US" b="1">
                <a:solidFill>
                  <a:srgbClr val="0000FF"/>
                </a:solidFill>
                <a:sym typeface="Symbol" panose="05050102010706020507" pitchFamily="18" charset="2"/>
              </a:rPr>
              <a:t>必要性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: </a:t>
            </a:r>
            <a:r>
              <a:rPr lang="zh-CN" altLang="en-US" b="1">
                <a:solidFill>
                  <a:srgbClr val="0000FF"/>
                </a:solidFill>
                <a:sym typeface="Symbol" panose="05050102010706020507" pitchFamily="18" charset="2"/>
              </a:rPr>
              <a:t>证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R(A) = R(A</a:t>
            </a:r>
            <a:r>
              <a:rPr lang="en-US" altLang="zh-CN" b="1" baseline="30000">
                <a:solidFill>
                  <a:srgbClr val="0000FF"/>
                </a:solidFill>
                <a:sym typeface="Symbol" panose="05050102010706020507" pitchFamily="18" charset="2"/>
              </a:rPr>
              <a:t>H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), N(A)=N(A</a:t>
            </a:r>
            <a:r>
              <a:rPr lang="en-US" altLang="zh-CN" b="1" baseline="30000">
                <a:solidFill>
                  <a:srgbClr val="0000FF"/>
                </a:solidFill>
                <a:sym typeface="Symbol" panose="05050102010706020507" pitchFamily="18" charset="2"/>
              </a:rPr>
              <a:t>H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zh-CN" altLang="en-US" b="1">
                <a:solidFill>
                  <a:srgbClr val="0000FF"/>
                </a:solidFill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 bldLvl="2" autoUpdateAnimBg="0"/>
      <p:bldP spid="33796" grpId="0" build="p" autoUpdateAnimBg="0"/>
      <p:bldP spid="33797" grpId="0" build="p" autoUpdateAnimBg="0"/>
      <p:bldP spid="33799" grpId="0" autoUpdateAnimBg="0"/>
      <p:bldP spid="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C4E71AD0-1DF9-8E4B-A7A3-E2288238ED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1275"/>
            <a:ext cx="8507413" cy="410845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36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投影矩阵和正交投影矩阵的求法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投影矩阵的求法</a:t>
            </a:r>
            <a:r>
              <a:rPr lang="zh-CN" altLang="en-US" sz="2800" b="1" dirty="0">
                <a:solidFill>
                  <a:srgbClr val="003300"/>
                </a:solidFill>
              </a:rPr>
              <a:t>  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设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：</a:t>
            </a:r>
            <a:r>
              <a:rPr lang="en-US" altLang="zh-CN" sz="2800" b="1" dirty="0">
                <a:solidFill>
                  <a:srgbClr val="003300"/>
                </a:solidFill>
              </a:rPr>
              <a:t>C</a:t>
            </a:r>
            <a:r>
              <a:rPr kumimoji="0" lang="en-US" altLang="zh-CN" sz="2800" b="1" baseline="30000" dirty="0">
                <a:solidFill>
                  <a:srgbClr val="003300"/>
                </a:solidFill>
              </a:rPr>
              <a:t>n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 </a:t>
            </a:r>
            <a:r>
              <a:rPr kumimoji="0" lang="en-US" altLang="zh-CN" sz="2800" b="1" dirty="0">
                <a:solidFill>
                  <a:srgbClr val="003300"/>
                </a:solidFill>
              </a:rPr>
              <a:t>L</a:t>
            </a:r>
            <a:r>
              <a:rPr kumimoji="0" lang="en-US" altLang="zh-CN" sz="2800" b="1" baseline="30000" dirty="0">
                <a:solidFill>
                  <a:srgbClr val="003300"/>
                </a:solidFill>
              </a:rPr>
              <a:t>  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是投影阵，               </a:t>
            </a:r>
            <a:r>
              <a:rPr lang="en-US" altLang="zh-CN" sz="2800" b="1" dirty="0">
                <a:solidFill>
                  <a:srgbClr val="003300"/>
                </a:solidFill>
              </a:rPr>
              <a:t>C</a:t>
            </a:r>
            <a:r>
              <a:rPr kumimoji="0" lang="en-US" altLang="zh-CN" sz="2800" b="1" baseline="30000" dirty="0">
                <a:solidFill>
                  <a:srgbClr val="003300"/>
                </a:solidFill>
              </a:rPr>
              <a:t>n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L  M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dim(L) = </a:t>
            </a:r>
            <a:r>
              <a:rPr lang="en-US" altLang="zh-CN" sz="2800" b="1" i="1" dirty="0">
                <a:solidFill>
                  <a:srgbClr val="003300"/>
                </a:solidFill>
                <a:sym typeface="Symbol" panose="05050102010706020507" pitchFamily="18" charset="2"/>
              </a:rPr>
              <a:t>r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。取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和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M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的基</a:t>
            </a:r>
          </a:p>
          <a:p>
            <a:pPr marL="609600" indent="-609600" eaLnBrk="1" hangingPunct="1">
              <a:spcBef>
                <a:spcPct val="10000"/>
              </a:spcBef>
              <a:buFontTx/>
              <a:buNone/>
            </a:pP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    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{</a:t>
            </a:r>
            <a:r>
              <a:rPr lang="en-US" altLang="zh-CN" sz="2800" b="1" i="1" dirty="0">
                <a:solidFill>
                  <a:srgbClr val="0033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33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, …, </a:t>
            </a:r>
            <a:r>
              <a:rPr lang="en-US" altLang="zh-CN" sz="2800" b="1" i="1" dirty="0" err="1">
                <a:solidFill>
                  <a:srgbClr val="0033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b="1" i="1" baseline="-25000" dirty="0" err="1">
                <a:solidFill>
                  <a:srgbClr val="0033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}, {</a:t>
            </a:r>
            <a:r>
              <a:rPr lang="en-US" altLang="zh-CN" sz="2800" b="1" i="1" dirty="0">
                <a:solidFill>
                  <a:srgbClr val="003300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b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3300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b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, …, </a:t>
            </a:r>
            <a:r>
              <a:rPr lang="en-US" altLang="zh-CN" sz="2800" b="1" i="1" dirty="0" err="1">
                <a:solidFill>
                  <a:srgbClr val="003300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i="1" baseline="-25000" dirty="0" err="1">
                <a:solidFill>
                  <a:srgbClr val="0033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i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-r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}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，则有</a:t>
            </a:r>
          </a:p>
          <a:p>
            <a:pPr marL="609600" indent="-609600" eaLnBrk="1" hangingPunct="1">
              <a:spcBef>
                <a:spcPct val="10000"/>
              </a:spcBef>
              <a:buFontTx/>
              <a:buNone/>
            </a:pP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          A(</a:t>
            </a:r>
            <a:r>
              <a:rPr lang="en-US" altLang="zh-CN" sz="2800" b="1" i="1" dirty="0">
                <a:solidFill>
                  <a:srgbClr val="0033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33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, …, </a:t>
            </a:r>
            <a:r>
              <a:rPr lang="en-US" altLang="zh-CN" sz="2800" b="1" i="1" dirty="0" err="1">
                <a:solidFill>
                  <a:srgbClr val="0033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b="1" i="1" baseline="-25000" dirty="0" err="1">
                <a:solidFill>
                  <a:srgbClr val="0033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) = (</a:t>
            </a:r>
            <a:r>
              <a:rPr lang="en-US" altLang="zh-CN" sz="2800" b="1" i="1" dirty="0">
                <a:solidFill>
                  <a:srgbClr val="0033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33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, …, </a:t>
            </a:r>
            <a:r>
              <a:rPr lang="en-US" altLang="zh-CN" sz="2800" b="1" i="1" dirty="0" err="1">
                <a:solidFill>
                  <a:srgbClr val="0033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b="1" i="1" baseline="-25000" dirty="0" err="1">
                <a:solidFill>
                  <a:srgbClr val="0033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，</a:t>
            </a:r>
            <a:endParaRPr lang="en-US" altLang="zh-CN" sz="2800" b="1" dirty="0">
              <a:solidFill>
                <a:srgbClr val="003300"/>
              </a:solidFill>
              <a:sym typeface="Symbol" panose="05050102010706020507" pitchFamily="18" charset="2"/>
            </a:endParaRPr>
          </a:p>
          <a:p>
            <a:pPr marL="609600" indent="-609600" eaLnBrk="1" hangingPunct="1">
              <a:spcBef>
                <a:spcPct val="10000"/>
              </a:spcBef>
              <a:buFontTx/>
              <a:buNone/>
            </a:pP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          A(</a:t>
            </a:r>
            <a:r>
              <a:rPr lang="en-US" altLang="zh-CN" sz="2800" b="1" i="1" dirty="0">
                <a:solidFill>
                  <a:srgbClr val="003300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b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3300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b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, …, </a:t>
            </a:r>
            <a:r>
              <a:rPr lang="en-US" altLang="zh-CN" sz="2800" b="1" i="1" dirty="0" err="1">
                <a:solidFill>
                  <a:srgbClr val="003300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b="1" i="1" baseline="-25000" dirty="0" err="1">
                <a:solidFill>
                  <a:srgbClr val="0033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="1" i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-r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) = (0, 0, …, 0)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。</a:t>
            </a:r>
          </a:p>
          <a:p>
            <a:pPr marL="609600" indent="-609600" eaLnBrk="1" hangingPunct="1">
              <a:spcBef>
                <a:spcPct val="10000"/>
              </a:spcBef>
              <a:buFontTx/>
              <a:buNone/>
            </a:pP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记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B = (</a:t>
            </a:r>
            <a:r>
              <a:rPr lang="en-US" altLang="zh-CN" sz="2800" b="1" i="1" dirty="0">
                <a:solidFill>
                  <a:srgbClr val="0033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33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, …, </a:t>
            </a:r>
            <a:r>
              <a:rPr lang="en-US" altLang="zh-CN" sz="2800" b="1" i="1" dirty="0" err="1">
                <a:solidFill>
                  <a:srgbClr val="0033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b="1" i="1" baseline="-25000" dirty="0" err="1">
                <a:solidFill>
                  <a:srgbClr val="0033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), C = (</a:t>
            </a:r>
            <a:r>
              <a:rPr lang="en-US" altLang="zh-CN" sz="2800" b="1" i="1" dirty="0">
                <a:solidFill>
                  <a:srgbClr val="003300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b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3300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b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, …, </a:t>
            </a:r>
            <a:r>
              <a:rPr lang="en-US" altLang="zh-CN" sz="2800" b="1" i="1" dirty="0" err="1">
                <a:solidFill>
                  <a:srgbClr val="003300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b="1" i="1" baseline="-25000" dirty="0" err="1">
                <a:solidFill>
                  <a:srgbClr val="0033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="1" i="1" baseline="-25000" dirty="0">
                <a:solidFill>
                  <a:srgbClr val="003300"/>
                </a:solidFill>
                <a:sym typeface="Symbol" panose="05050102010706020507" pitchFamily="18" charset="2"/>
              </a:rPr>
              <a:t>-r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，则</a:t>
            </a:r>
          </a:p>
          <a:p>
            <a:pPr marL="609600" indent="-609600" eaLnBrk="1" hangingPunct="1">
              <a:spcBef>
                <a:spcPct val="10000"/>
              </a:spcBef>
              <a:buFontTx/>
              <a:buNone/>
            </a:pP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A(B, C) = (B, 0)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，推出   </a:t>
            </a:r>
            <a:r>
              <a:rPr lang="en-US" altLang="zh-CN" sz="2800" b="1" dirty="0">
                <a:solidFill>
                  <a:srgbClr val="003300"/>
                </a:solidFill>
                <a:sym typeface="Symbol" panose="05050102010706020507" pitchFamily="18" charset="2"/>
              </a:rPr>
              <a:t>A = (B, 0) (B, C)</a:t>
            </a:r>
            <a:r>
              <a:rPr lang="en-US" altLang="zh-CN" sz="2800" b="1" baseline="30000" dirty="0">
                <a:solidFill>
                  <a:srgbClr val="003300"/>
                </a:solidFill>
                <a:sym typeface="Symbol" panose="05050102010706020507" pitchFamily="18" charset="2"/>
              </a:rPr>
              <a:t>-1 </a:t>
            </a:r>
            <a:r>
              <a:rPr lang="zh-CN" altLang="en-US" sz="2800" b="1" dirty="0">
                <a:solidFill>
                  <a:srgbClr val="003300"/>
                </a:solidFill>
                <a:sym typeface="Symbol" panose="05050102010706020507" pitchFamily="18" charset="2"/>
              </a:rPr>
              <a:t>。</a:t>
            </a:r>
            <a:endParaRPr lang="en-US" altLang="zh-CN" sz="2800" b="1" dirty="0">
              <a:solidFill>
                <a:srgbClr val="003300"/>
              </a:solidFill>
              <a:sym typeface="Symbol" panose="05050102010706020507" pitchFamily="18" charset="2"/>
            </a:endParaRP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FD2F6F74-6ECF-931B-BAA1-9B29D7821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365625"/>
            <a:ext cx="8424862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例（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P102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例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6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）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2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= L{(1,0)</a:t>
            </a:r>
            <a:r>
              <a:rPr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} 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L{(1,-1)</a:t>
            </a:r>
            <a:r>
              <a:rPr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}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到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L{(1,0)</a:t>
            </a:r>
            <a:r>
              <a:rPr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}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和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L{(1,-1)</a:t>
            </a:r>
            <a:r>
              <a:rPr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}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的投影阵分别为：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38444A73-A3FA-7CFE-C144-C189095FE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860800"/>
            <a:ext cx="345598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2800" b="1" i="1" baseline="30000">
                <a:solidFill>
                  <a:srgbClr val="003300"/>
                </a:solidFill>
                <a:sym typeface="Symbol" panose="05050102010706020507" pitchFamily="18" charset="2"/>
              </a:rPr>
              <a:t>n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到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M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的投影阵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Ã = ?   </a:t>
            </a:r>
            <a:endParaRPr lang="zh-CN" altLang="en-US" sz="2800" b="1">
              <a:solidFill>
                <a:srgbClr val="003300"/>
              </a:solidFill>
              <a:sym typeface="Symbol" panose="05050102010706020507" pitchFamily="18" charset="2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4423A678-4DB2-120A-A261-81068C765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860800"/>
            <a:ext cx="2808288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800" b="1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Ã =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I </a:t>
            </a:r>
            <a:r>
              <a:rPr lang="en-US" altLang="zh-CN" sz="2800" b="1">
                <a:solidFill>
                  <a:srgbClr val="00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 A</a:t>
            </a:r>
            <a:endParaRPr lang="zh-CN" altLang="en-US" sz="2800" b="1">
              <a:solidFill>
                <a:srgbClr val="0033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32775" name="Object 7">
            <a:extLst>
              <a:ext uri="{FF2B5EF4-FFF2-40B4-BE49-F238E27FC236}">
                <a16:creationId xmlns:a16="http://schemas.microsoft.com/office/drawing/2014/main" id="{47F0003F-EE18-41A6-DB5E-537F07872B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300663"/>
          <a:ext cx="4392613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480" imgH="495000" progId="Equation.DSMT4">
                  <p:embed/>
                </p:oleObj>
              </mc:Choice>
              <mc:Fallback>
                <p:oleObj name="Equation" r:id="rId2" imgW="1752480" imgH="495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300663"/>
                        <a:ext cx="4392613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D0D2E5F3-DEF8-FC8B-3C26-C31DB236F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5373688"/>
          <a:ext cx="309562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120" imgH="457200" progId="Equation.DSMT4">
                  <p:embed/>
                </p:oleObj>
              </mc:Choice>
              <mc:Fallback>
                <p:oleObj name="Equation" r:id="rId4" imgW="125712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373688"/>
                        <a:ext cx="3095625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 autoUpdateAnimBg="0"/>
      <p:bldP spid="33796" grpId="0" build="p" autoUpdateAnimBg="0"/>
      <p:bldP spid="2" grpId="0" build="p" autoUpdateAnimBg="0"/>
      <p:bldP spid="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4C852EB0-B31A-AB8A-DB2E-5C796912321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1275"/>
            <a:ext cx="8507413" cy="26670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36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投影矩阵和正交投影矩阵的求法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正交投影矩阵的求法</a:t>
            </a:r>
            <a:r>
              <a:rPr lang="zh-CN" altLang="en-US" sz="2800" b="1">
                <a:solidFill>
                  <a:srgbClr val="003300"/>
                </a:solidFill>
              </a:rPr>
              <a:t>    在上述推导中，令</a:t>
            </a:r>
            <a:r>
              <a:rPr lang="en-US" altLang="zh-CN" sz="2800" b="1">
                <a:solidFill>
                  <a:srgbClr val="003300"/>
                </a:solidFill>
              </a:rPr>
              <a:t>M = L</a:t>
            </a:r>
            <a:r>
              <a:rPr kumimoji="0" lang="en-US" altLang="zh-CN" b="1" baseline="30000">
                <a:solidFill>
                  <a:srgbClr val="003300"/>
                </a:solidFill>
                <a:sym typeface="Symbol" panose="05050102010706020507" pitchFamily="18" charset="2"/>
              </a:rPr>
              <a:t></a:t>
            </a:r>
            <a:r>
              <a:rPr lang="zh-CN" altLang="en-US" sz="2800" b="1">
                <a:solidFill>
                  <a:srgbClr val="003300"/>
                </a:solidFill>
              </a:rPr>
              <a:t>，</a:t>
            </a:r>
            <a:r>
              <a:rPr lang="en-US" altLang="zh-CN" sz="2800" b="1">
                <a:solidFill>
                  <a:srgbClr val="003300"/>
                </a:solidFill>
              </a:rPr>
              <a:t>B</a:t>
            </a:r>
            <a:r>
              <a:rPr lang="en-US" altLang="zh-CN" sz="2800" b="1" baseline="30000">
                <a:solidFill>
                  <a:srgbClr val="003300"/>
                </a:solidFill>
              </a:rPr>
              <a:t>H</a:t>
            </a:r>
            <a:r>
              <a:rPr lang="en-US" altLang="zh-CN" sz="2800" b="1">
                <a:solidFill>
                  <a:srgbClr val="003300"/>
                </a:solidFill>
              </a:rPr>
              <a:t>C = 0</a:t>
            </a:r>
            <a:r>
              <a:rPr lang="zh-CN" altLang="en-US" sz="2800" b="1">
                <a:solidFill>
                  <a:srgbClr val="003300"/>
                </a:solidFill>
              </a:rPr>
              <a:t>，则  </a:t>
            </a:r>
          </a:p>
          <a:p>
            <a:pPr marL="609600" indent="-609600" eaLnBrk="1" hangingPunct="1">
              <a:spcBef>
                <a:spcPct val="10000"/>
              </a:spcBef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          A = (B, 0) (B, C)</a:t>
            </a:r>
            <a:r>
              <a:rPr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-1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</a:p>
          <a:p>
            <a:pPr marL="609600" indent="-609600" eaLnBrk="1" hangingPunct="1">
              <a:spcBef>
                <a:spcPct val="10000"/>
              </a:spcBef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              = (B, 0) [(B, C)</a:t>
            </a:r>
            <a:r>
              <a:rPr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H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(B, C)]</a:t>
            </a:r>
            <a:r>
              <a:rPr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-1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(B, C)</a:t>
            </a:r>
            <a:r>
              <a:rPr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H</a:t>
            </a:r>
            <a:r>
              <a:rPr lang="en-US" altLang="zh-CN" sz="2800" b="1">
                <a:sym typeface="Symbol" panose="05050102010706020507" pitchFamily="18" charset="2"/>
              </a:rPr>
              <a:t> = B(B</a:t>
            </a:r>
            <a:r>
              <a:rPr lang="en-US" altLang="zh-CN" sz="2800" b="1" baseline="30000">
                <a:sym typeface="Symbol" panose="05050102010706020507" pitchFamily="18" charset="2"/>
              </a:rPr>
              <a:t>H</a:t>
            </a:r>
            <a:r>
              <a:rPr lang="en-US" altLang="zh-CN" sz="2800" b="1">
                <a:sym typeface="Symbol" panose="05050102010706020507" pitchFamily="18" charset="2"/>
              </a:rPr>
              <a:t>B)</a:t>
            </a:r>
            <a:r>
              <a:rPr lang="en-US" altLang="zh-CN" sz="2800" b="1" baseline="30000">
                <a:sym typeface="Symbol" panose="05050102010706020507" pitchFamily="18" charset="2"/>
              </a:rPr>
              <a:t>-1</a:t>
            </a:r>
            <a:r>
              <a:rPr lang="en-US" altLang="zh-CN" sz="2800" b="1">
                <a:sym typeface="Symbol" panose="05050102010706020507" pitchFamily="18" charset="2"/>
              </a:rPr>
              <a:t>B</a:t>
            </a:r>
            <a:r>
              <a:rPr lang="en-US" altLang="zh-CN" sz="2800" b="1" baseline="30000">
                <a:sym typeface="Symbol" panose="05050102010706020507" pitchFamily="18" charset="2"/>
              </a:rPr>
              <a:t>H</a:t>
            </a:r>
            <a:endParaRPr lang="en-US" altLang="zh-CN" b="1">
              <a:solidFill>
                <a:srgbClr val="003300"/>
              </a:solidFill>
              <a:sym typeface="Symbol" panose="05050102010706020507" pitchFamily="18" charset="2"/>
            </a:endParaRP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8FBB06F7-75E6-F025-8EF2-D2A140ECD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708275"/>
            <a:ext cx="7200900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同理，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2800" b="1" i="1" baseline="30000">
                <a:solidFill>
                  <a:srgbClr val="003300"/>
                </a:solidFill>
                <a:sym typeface="Symbol" panose="05050102010706020507" pitchFamily="18" charset="2"/>
              </a:rPr>
              <a:t>n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到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L</a:t>
            </a:r>
            <a:r>
              <a:rPr kumimoji="0" lang="en-US" altLang="zh-CN" b="1" baseline="30000">
                <a:solidFill>
                  <a:srgbClr val="003300"/>
                </a:solidFill>
                <a:sym typeface="Symbol" panose="05050102010706020507" pitchFamily="18" charset="2"/>
              </a:rPr>
              <a:t>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的正交投影阵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                 Ã =  I –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A = I – </a:t>
            </a:r>
            <a:r>
              <a:rPr lang="en-US" altLang="zh-CN" sz="2800" b="1">
                <a:sym typeface="Symbol" panose="05050102010706020507" pitchFamily="18" charset="2"/>
              </a:rPr>
              <a:t>B(B</a:t>
            </a:r>
            <a:r>
              <a:rPr lang="en-US" altLang="zh-CN" sz="2800" b="1" baseline="30000">
                <a:sym typeface="Symbol" panose="05050102010706020507" pitchFamily="18" charset="2"/>
              </a:rPr>
              <a:t>H</a:t>
            </a:r>
            <a:r>
              <a:rPr lang="en-US" altLang="zh-CN" sz="2800" b="1">
                <a:sym typeface="Symbol" panose="05050102010706020507" pitchFamily="18" charset="2"/>
              </a:rPr>
              <a:t>B)</a:t>
            </a:r>
            <a:r>
              <a:rPr lang="en-US" altLang="zh-CN" sz="2800" b="1" baseline="30000">
                <a:sym typeface="Symbol" panose="05050102010706020507" pitchFamily="18" charset="2"/>
              </a:rPr>
              <a:t>-1</a:t>
            </a:r>
            <a:r>
              <a:rPr lang="en-US" altLang="zh-CN" sz="2800" b="1">
                <a:sym typeface="Symbol" panose="05050102010706020507" pitchFamily="18" charset="2"/>
              </a:rPr>
              <a:t>B</a:t>
            </a:r>
            <a:r>
              <a:rPr lang="en-US" altLang="zh-CN" sz="2800" b="1" baseline="30000">
                <a:sym typeface="Symbol" panose="05050102010706020507" pitchFamily="18" charset="2"/>
              </a:rPr>
              <a:t>H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 b="1">
                <a:sym typeface="Symbol" panose="05050102010706020507" pitchFamily="18" charset="2"/>
              </a:rPr>
              <a:t>                     </a:t>
            </a:r>
            <a:r>
              <a:rPr lang="en-US" altLang="zh-CN" sz="2800" b="1">
                <a:sym typeface="Symbol" panose="05050102010706020507" pitchFamily="18" charset="2"/>
              </a:rPr>
              <a:t>= C(C</a:t>
            </a:r>
            <a:r>
              <a:rPr lang="en-US" altLang="zh-CN" sz="2800" b="1" baseline="30000">
                <a:sym typeface="Symbol" panose="05050102010706020507" pitchFamily="18" charset="2"/>
              </a:rPr>
              <a:t>H</a:t>
            </a:r>
            <a:r>
              <a:rPr lang="en-US" altLang="zh-CN" sz="2800" b="1">
                <a:sym typeface="Symbol" panose="05050102010706020507" pitchFamily="18" charset="2"/>
              </a:rPr>
              <a:t>C)</a:t>
            </a:r>
            <a:r>
              <a:rPr lang="en-US" altLang="zh-CN" sz="2800" b="1" baseline="30000">
                <a:sym typeface="Symbol" panose="05050102010706020507" pitchFamily="18" charset="2"/>
              </a:rPr>
              <a:t>-1</a:t>
            </a:r>
            <a:r>
              <a:rPr lang="en-US" altLang="zh-CN" sz="2800" b="1">
                <a:sym typeface="Symbol" panose="05050102010706020507" pitchFamily="18" charset="2"/>
              </a:rPr>
              <a:t>C</a:t>
            </a:r>
            <a:r>
              <a:rPr lang="en-US" altLang="zh-CN" sz="2800" b="1" baseline="30000">
                <a:sym typeface="Symbol" panose="05050102010706020507" pitchFamily="18" charset="2"/>
              </a:rPr>
              <a:t>H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1219EB2-C4FB-E154-0912-69B0A408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149725"/>
            <a:ext cx="5834062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>
                <a:sym typeface="Symbol" panose="05050102010706020507" pitchFamily="18" charset="2"/>
              </a:rPr>
              <a:t>B </a:t>
            </a:r>
            <a:r>
              <a:rPr lang="zh-CN" altLang="en-US" sz="2800" b="1">
                <a:sym typeface="Symbol" panose="05050102010706020507" pitchFamily="18" charset="2"/>
              </a:rPr>
              <a:t>或 </a:t>
            </a:r>
            <a:r>
              <a:rPr lang="en-US" altLang="zh-CN" sz="2800" b="1">
                <a:sym typeface="Symbol" panose="05050102010706020507" pitchFamily="18" charset="2"/>
              </a:rPr>
              <a:t>C </a:t>
            </a:r>
            <a:r>
              <a:rPr lang="zh-CN" altLang="en-US" sz="2800" b="1">
                <a:sym typeface="Symbol" panose="05050102010706020507" pitchFamily="18" charset="2"/>
              </a:rPr>
              <a:t>的列标准正交时，如何？</a:t>
            </a:r>
            <a:endParaRPr lang="en-US" altLang="zh-CN" sz="2800" b="1" baseline="30000">
              <a:sym typeface="Symbol" panose="05050102010706020507" pitchFamily="18" charset="2"/>
            </a:endParaRP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2DDED948-3028-7087-B026-9AB6EE4A5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300663"/>
            <a:ext cx="8497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3300"/>
                </a:solidFill>
              </a:rPr>
              <a:t>例</a:t>
            </a:r>
            <a:r>
              <a:rPr lang="en-US" altLang="zh-CN" b="1">
                <a:solidFill>
                  <a:srgbClr val="003300"/>
                </a:solidFill>
              </a:rPr>
              <a:t>(P24</a:t>
            </a:r>
            <a:r>
              <a:rPr lang="zh-CN" altLang="en-US" b="1">
                <a:solidFill>
                  <a:srgbClr val="003300"/>
                </a:solidFill>
              </a:rPr>
              <a:t>例</a:t>
            </a:r>
            <a:r>
              <a:rPr lang="en-US" altLang="zh-CN" b="1">
                <a:solidFill>
                  <a:srgbClr val="003300"/>
                </a:solidFill>
              </a:rPr>
              <a:t>30) R</a:t>
            </a:r>
            <a:r>
              <a:rPr lang="en-US" altLang="zh-CN" b="1" i="1" baseline="30000">
                <a:solidFill>
                  <a:srgbClr val="003300"/>
                </a:solidFill>
              </a:rPr>
              <a:t>n</a:t>
            </a:r>
            <a:r>
              <a:rPr lang="zh-CN" altLang="en-US" b="1">
                <a:solidFill>
                  <a:srgbClr val="003300"/>
                </a:solidFill>
              </a:rPr>
              <a:t>上</a:t>
            </a:r>
            <a:r>
              <a:rPr lang="en-US" altLang="zh-CN" b="1">
                <a:solidFill>
                  <a:srgbClr val="003300"/>
                </a:solidFill>
              </a:rPr>
              <a:t>(</a:t>
            </a:r>
            <a:r>
              <a:rPr lang="zh-CN" altLang="en-US" b="1">
                <a:solidFill>
                  <a:srgbClr val="0000FF"/>
                </a:solidFill>
              </a:rPr>
              <a:t>沿</a:t>
            </a:r>
            <a:r>
              <a:rPr lang="en-US" altLang="zh-CN" b="1" i="1">
                <a:solidFill>
                  <a:srgbClr val="0000FF"/>
                </a:solidFill>
              </a:rPr>
              <a:t>u</a:t>
            </a:r>
            <a:r>
              <a:rPr lang="en-US" altLang="zh-CN" b="1">
                <a:solidFill>
                  <a:srgbClr val="003300"/>
                </a:solidFill>
              </a:rPr>
              <a:t>)</a:t>
            </a:r>
            <a:r>
              <a:rPr lang="zh-CN" altLang="en-US" b="1">
                <a:solidFill>
                  <a:srgbClr val="003300"/>
                </a:solidFill>
              </a:rPr>
              <a:t>的正交投影</a:t>
            </a:r>
            <a:r>
              <a:rPr lang="en-US" altLang="zh-CN" b="1">
                <a:solidFill>
                  <a:srgbClr val="003300"/>
                </a:solidFill>
              </a:rPr>
              <a:t>P</a:t>
            </a:r>
            <a:r>
              <a:rPr lang="zh-CN" altLang="en-US" b="1">
                <a:solidFill>
                  <a:srgbClr val="003300"/>
                </a:solidFill>
              </a:rPr>
              <a:t>变换：</a:t>
            </a:r>
            <a:r>
              <a:rPr lang="en-US" altLang="zh-CN" b="1">
                <a:solidFill>
                  <a:srgbClr val="003300"/>
                </a:solidFill>
              </a:rPr>
              <a:t>P(</a:t>
            </a:r>
            <a:r>
              <a:rPr lang="en-US" altLang="zh-CN" b="1" i="1">
                <a:solidFill>
                  <a:srgbClr val="003300"/>
                </a:solidFill>
              </a:rPr>
              <a:t>x</a:t>
            </a:r>
            <a:r>
              <a:rPr lang="en-US" altLang="zh-CN" b="1">
                <a:solidFill>
                  <a:srgbClr val="003300"/>
                </a:solidFill>
              </a:rPr>
              <a:t>) </a:t>
            </a:r>
            <a:r>
              <a:rPr lang="en-US" altLang="zh-CN" b="1" i="1">
                <a:solidFill>
                  <a:srgbClr val="003300"/>
                </a:solidFill>
              </a:rPr>
              <a:t>= x </a:t>
            </a:r>
            <a:r>
              <a:rPr lang="en-US" altLang="zh-CN" b="1">
                <a:solidFill>
                  <a:srgbClr val="003300"/>
                </a:solidFill>
              </a:rPr>
              <a:t>– (</a:t>
            </a:r>
            <a:r>
              <a:rPr lang="en-US" altLang="zh-CN" b="1" i="1">
                <a:solidFill>
                  <a:srgbClr val="003300"/>
                </a:solidFill>
              </a:rPr>
              <a:t>x</a:t>
            </a:r>
            <a:r>
              <a:rPr lang="en-US" altLang="zh-CN" b="1">
                <a:solidFill>
                  <a:srgbClr val="003300"/>
                </a:solidFill>
              </a:rPr>
              <a:t>, </a:t>
            </a:r>
            <a:r>
              <a:rPr lang="en-US" altLang="zh-CN" b="1" i="1">
                <a:solidFill>
                  <a:srgbClr val="003300"/>
                </a:solidFill>
              </a:rPr>
              <a:t>u</a:t>
            </a:r>
            <a:r>
              <a:rPr lang="en-US" altLang="zh-CN" b="1">
                <a:solidFill>
                  <a:srgbClr val="003300"/>
                </a:solidFill>
              </a:rPr>
              <a:t>)</a:t>
            </a:r>
            <a:r>
              <a:rPr lang="en-US" altLang="zh-CN" b="1" i="1">
                <a:solidFill>
                  <a:srgbClr val="003300"/>
                </a:solidFill>
              </a:rPr>
              <a:t>u</a:t>
            </a:r>
            <a:r>
              <a:rPr lang="en-US" altLang="zh-CN" b="1">
                <a:solidFill>
                  <a:srgbClr val="003300"/>
                </a:solidFill>
              </a:rPr>
              <a:t>，</a:t>
            </a:r>
            <a:r>
              <a:rPr lang="en-US" altLang="zh-CN" b="1" i="1">
                <a:solidFill>
                  <a:srgbClr val="003300"/>
                </a:solidFill>
              </a:rPr>
              <a:t>u</a:t>
            </a:r>
            <a:r>
              <a:rPr lang="zh-CN" altLang="en-US" b="1">
                <a:solidFill>
                  <a:srgbClr val="003300"/>
                </a:solidFill>
              </a:rPr>
              <a:t>是单位向量。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DF8C066-A24D-5F45-BF95-D93BE17B4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24400"/>
            <a:ext cx="84248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例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(P105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例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7) R</a:t>
            </a:r>
            <a:r>
              <a:rPr lang="en-US" altLang="zh-CN" b="1" baseline="30000">
                <a:solidFill>
                  <a:srgbClr val="003300"/>
                </a:solidFill>
                <a:sym typeface="Symbol" panose="05050102010706020507" pitchFamily="18" charset="2"/>
              </a:rPr>
              <a:t>3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，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L = L{</a:t>
            </a:r>
            <a:r>
              <a:rPr lang="en-US" altLang="zh-CN" b="1" i="1">
                <a:solidFill>
                  <a:srgbClr val="003300"/>
                </a:solidFill>
                <a:sym typeface="Symbol" panose="05050102010706020507" pitchFamily="18" charset="2"/>
              </a:rPr>
              <a:t>a</a:t>
            </a:r>
            <a:r>
              <a:rPr lang="en-US" altLang="zh-CN" b="1" baseline="-25000">
                <a:solidFill>
                  <a:srgbClr val="003300"/>
                </a:solidFill>
                <a:sym typeface="Symbol" panose="05050102010706020507" pitchFamily="18" charset="2"/>
              </a:rPr>
              <a:t>1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,</a:t>
            </a:r>
            <a:r>
              <a:rPr lang="en-US" altLang="zh-CN" b="1" i="1">
                <a:solidFill>
                  <a:srgbClr val="003300"/>
                </a:solidFill>
                <a:sym typeface="Symbol" panose="05050102010706020507" pitchFamily="18" charset="2"/>
              </a:rPr>
              <a:t>a</a:t>
            </a:r>
            <a:r>
              <a:rPr lang="en-US" altLang="zh-CN" b="1" baseline="-25000">
                <a:solidFill>
                  <a:srgbClr val="00330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}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，求到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L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的正交投影阵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A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及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A</a:t>
            </a:r>
            <a:r>
              <a:rPr lang="en-US" altLang="zh-CN" b="1" i="1">
                <a:solidFill>
                  <a:srgbClr val="003300"/>
                </a:solidFill>
                <a:sym typeface="Symbol" panose="05050102010706020507" pitchFamily="18" charset="2"/>
              </a:rPr>
              <a:t>x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。</a:t>
            </a:r>
            <a:endParaRPr lang="en-US" altLang="zh-CN" b="1">
              <a:solidFill>
                <a:srgbClr val="003300"/>
              </a:solidFill>
              <a:sym typeface="Symbol" panose="05050102010706020507" pitchFamily="18" charset="2"/>
            </a:endParaRPr>
          </a:p>
        </p:txBody>
      </p:sp>
      <p:sp>
        <p:nvSpPr>
          <p:cNvPr id="40968" name="Rectangle 8">
            <a:extLst>
              <a:ext uri="{FF2B5EF4-FFF2-40B4-BE49-F238E27FC236}">
                <a16:creationId xmlns:a16="http://schemas.microsoft.com/office/drawing/2014/main" id="{46A19A19-7C2A-B00E-0972-8709D8A4E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47244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Ã?</a:t>
            </a:r>
            <a:endParaRPr lang="zh-CN" altLang="en-US" b="1">
              <a:solidFill>
                <a:srgbClr val="003300"/>
              </a:solidFill>
              <a:sym typeface="Symbol" panose="05050102010706020507" pitchFamily="18" charset="2"/>
            </a:endParaRPr>
          </a:p>
        </p:txBody>
      </p:sp>
      <p:sp>
        <p:nvSpPr>
          <p:cNvPr id="40969" name="Rectangle 9">
            <a:extLst>
              <a:ext uri="{FF2B5EF4-FFF2-40B4-BE49-F238E27FC236}">
                <a16:creationId xmlns:a16="http://schemas.microsoft.com/office/drawing/2014/main" id="{B64BB48F-86F4-BA2A-C2DD-C641601C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58769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b="1">
              <a:solidFill>
                <a:srgbClr val="003300"/>
              </a:solidFill>
              <a:sym typeface="Symbol" panose="05050102010706020507" pitchFamily="18" charset="2"/>
            </a:endParaRPr>
          </a:p>
        </p:txBody>
      </p:sp>
      <p:sp>
        <p:nvSpPr>
          <p:cNvPr id="40971" name="Rectangle 11">
            <a:extLst>
              <a:ext uri="{FF2B5EF4-FFF2-40B4-BE49-F238E27FC236}">
                <a16:creationId xmlns:a16="http://schemas.microsoft.com/office/drawing/2014/main" id="{8050B47F-D4B3-44E0-C537-2F26B7774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088" y="5805488"/>
            <a:ext cx="568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P(</a:t>
            </a:r>
            <a:r>
              <a:rPr lang="en-US" altLang="zh-CN" b="1" i="1">
                <a:solidFill>
                  <a:srgbClr val="0000FF"/>
                </a:solidFill>
              </a:rPr>
              <a:t>x</a:t>
            </a:r>
            <a:r>
              <a:rPr lang="en-US" altLang="zh-CN" b="1">
                <a:solidFill>
                  <a:srgbClr val="0000FF"/>
                </a:solidFill>
              </a:rPr>
              <a:t>) </a:t>
            </a:r>
            <a:r>
              <a:rPr lang="en-US" altLang="zh-CN" b="1" i="1">
                <a:solidFill>
                  <a:srgbClr val="0000FF"/>
                </a:solidFill>
              </a:rPr>
              <a:t>= </a:t>
            </a:r>
            <a:r>
              <a:rPr lang="en-US" altLang="zh-CN" b="1">
                <a:solidFill>
                  <a:srgbClr val="0000FF"/>
                </a:solidFill>
              </a:rPr>
              <a:t>(I</a:t>
            </a:r>
            <a:r>
              <a:rPr lang="en-US" altLang="zh-CN" b="1" i="1" baseline="-25000">
                <a:solidFill>
                  <a:srgbClr val="0000FF"/>
                </a:solidFill>
              </a:rPr>
              <a:t>n</a:t>
            </a:r>
            <a:r>
              <a:rPr lang="en-US" altLang="zh-CN" b="1" i="1">
                <a:solidFill>
                  <a:srgbClr val="0000FF"/>
                </a:solidFill>
              </a:rPr>
              <a:t> </a:t>
            </a:r>
            <a:r>
              <a:rPr lang="en-US" altLang="zh-CN" b="1">
                <a:solidFill>
                  <a:srgbClr val="0000FF"/>
                </a:solidFill>
              </a:rPr>
              <a:t>– </a:t>
            </a:r>
            <a:r>
              <a:rPr lang="en-US" altLang="zh-CN" b="1" i="1">
                <a:solidFill>
                  <a:srgbClr val="0000FF"/>
                </a:solidFill>
              </a:rPr>
              <a:t>uu</a:t>
            </a:r>
            <a:r>
              <a:rPr lang="en-US" altLang="zh-CN" b="1" baseline="30000">
                <a:solidFill>
                  <a:srgbClr val="0000FF"/>
                </a:solidFill>
              </a:rPr>
              <a:t>T</a:t>
            </a:r>
            <a:r>
              <a:rPr lang="en-US" altLang="zh-CN" b="1">
                <a:solidFill>
                  <a:srgbClr val="0000FF"/>
                </a:solidFill>
              </a:rPr>
              <a:t>)</a:t>
            </a:r>
            <a:r>
              <a:rPr lang="en-US" altLang="zh-CN" b="1" i="1">
                <a:solidFill>
                  <a:srgbClr val="0000FF"/>
                </a:solidFill>
              </a:rPr>
              <a:t>x = </a:t>
            </a:r>
            <a:r>
              <a:rPr lang="en-US" altLang="zh-CN" b="1">
                <a:solidFill>
                  <a:srgbClr val="0000FF"/>
                </a:solidFill>
              </a:rPr>
              <a:t>(I</a:t>
            </a:r>
            <a:r>
              <a:rPr lang="en-US" altLang="zh-CN" b="1" i="1" baseline="-25000">
                <a:solidFill>
                  <a:srgbClr val="0000FF"/>
                </a:solidFill>
              </a:rPr>
              <a:t>n</a:t>
            </a:r>
            <a:r>
              <a:rPr lang="en-US" altLang="zh-CN" b="1" i="1">
                <a:solidFill>
                  <a:srgbClr val="0000FF"/>
                </a:solidFill>
              </a:rPr>
              <a:t> </a:t>
            </a:r>
            <a:r>
              <a:rPr lang="en-US" altLang="zh-CN" b="1">
                <a:solidFill>
                  <a:srgbClr val="0000FF"/>
                </a:solidFill>
              </a:rPr>
              <a:t>– </a:t>
            </a:r>
            <a:r>
              <a:rPr lang="en-US" altLang="zh-CN" b="1" i="1">
                <a:solidFill>
                  <a:srgbClr val="0000FF"/>
                </a:solidFill>
              </a:rPr>
              <a:t>u</a:t>
            </a:r>
            <a:r>
              <a:rPr lang="en-US" altLang="zh-CN" b="1">
                <a:solidFill>
                  <a:srgbClr val="0000FF"/>
                </a:solidFill>
              </a:rPr>
              <a:t>(</a:t>
            </a:r>
            <a:r>
              <a:rPr lang="en-US" altLang="zh-CN" b="1" i="1">
                <a:solidFill>
                  <a:srgbClr val="0000FF"/>
                </a:solidFill>
              </a:rPr>
              <a:t>u</a:t>
            </a:r>
            <a:r>
              <a:rPr lang="en-US" altLang="zh-CN" b="1" baseline="30000">
                <a:solidFill>
                  <a:srgbClr val="0000FF"/>
                </a:solidFill>
              </a:rPr>
              <a:t>T</a:t>
            </a:r>
            <a:r>
              <a:rPr lang="en-US" altLang="zh-CN" b="1" i="1">
                <a:solidFill>
                  <a:srgbClr val="0000FF"/>
                </a:solidFill>
              </a:rPr>
              <a:t>u</a:t>
            </a:r>
            <a:r>
              <a:rPr lang="en-US" altLang="zh-CN" b="1">
                <a:solidFill>
                  <a:srgbClr val="0000FF"/>
                </a:solidFill>
              </a:rPr>
              <a:t>)</a:t>
            </a:r>
            <a:r>
              <a:rPr lang="en-US" altLang="zh-CN" b="1" baseline="30000">
                <a:solidFill>
                  <a:srgbClr val="0000FF"/>
                </a:solidFill>
              </a:rPr>
              <a:t>-1</a:t>
            </a:r>
            <a:r>
              <a:rPr lang="en-US" altLang="zh-CN" b="1" i="1">
                <a:solidFill>
                  <a:srgbClr val="0000FF"/>
                </a:solidFill>
              </a:rPr>
              <a:t>u</a:t>
            </a:r>
            <a:r>
              <a:rPr lang="en-US" altLang="zh-CN" b="1" baseline="30000">
                <a:solidFill>
                  <a:srgbClr val="0000FF"/>
                </a:solidFill>
              </a:rPr>
              <a:t>T</a:t>
            </a:r>
            <a:r>
              <a:rPr lang="en-US" altLang="zh-CN" b="1">
                <a:solidFill>
                  <a:srgbClr val="0000FF"/>
                </a:solidFill>
              </a:rPr>
              <a:t>)</a:t>
            </a:r>
            <a:r>
              <a:rPr lang="en-US" altLang="zh-CN" b="1" i="1">
                <a:solidFill>
                  <a:srgbClr val="0000FF"/>
                </a:solidFill>
              </a:rPr>
              <a:t>x</a:t>
            </a:r>
            <a:r>
              <a:rPr lang="zh-CN" altLang="en-US" b="1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40972" name="Rectangle 12">
            <a:extLst>
              <a:ext uri="{FF2B5EF4-FFF2-40B4-BE49-F238E27FC236}">
                <a16:creationId xmlns:a16="http://schemas.microsoft.com/office/drawing/2014/main" id="{7CD7032C-97D3-4AE3-7A02-CD5D57719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4221163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B</a:t>
            </a:r>
            <a:r>
              <a:rPr lang="en-US" altLang="zh-CN" b="1" baseline="30000">
                <a:solidFill>
                  <a:srgbClr val="0000FF"/>
                </a:solidFill>
                <a:sym typeface="Symbol" panose="05050102010706020507" pitchFamily="18" charset="2"/>
              </a:rPr>
              <a:t>H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B=I</a:t>
            </a:r>
            <a:r>
              <a:rPr lang="en-US" altLang="zh-CN" b="1" baseline="-25000">
                <a:solidFill>
                  <a:srgbClr val="0000FF"/>
                </a:solidFill>
                <a:sym typeface="Symbol" panose="05050102010706020507" pitchFamily="18" charset="2"/>
              </a:rPr>
              <a:t>r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, C</a:t>
            </a:r>
            <a:r>
              <a:rPr lang="en-US" altLang="zh-CN" b="1" baseline="30000">
                <a:solidFill>
                  <a:srgbClr val="0000FF"/>
                </a:solidFill>
                <a:sym typeface="Symbol" panose="05050102010706020507" pitchFamily="18" charset="2"/>
              </a:rPr>
              <a:t>H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C=I</a:t>
            </a:r>
            <a:r>
              <a:rPr lang="en-US" altLang="zh-CN" b="1" baseline="-25000">
                <a:solidFill>
                  <a:srgbClr val="0000FF"/>
                </a:solidFill>
                <a:sym typeface="Symbol" panose="05050102010706020507" pitchFamily="18" charset="2"/>
              </a:rPr>
              <a:t>n-r</a:t>
            </a:r>
            <a:endParaRPr lang="zh-CN" altLang="en-US" b="1" baseline="-2500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 autoUpdateAnimBg="0"/>
      <p:bldP spid="33796" grpId="0" build="p" autoUpdateAnimBg="0"/>
      <p:bldP spid="2" grpId="0" build="p" autoUpdateAnimBg="0"/>
      <p:bldP spid="40966" grpId="0"/>
      <p:bldP spid="3" grpId="0" build="p" autoUpdateAnimBg="0"/>
      <p:bldP spid="40968" grpId="0"/>
      <p:bldP spid="40971" grpId="0"/>
      <p:bldP spid="409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D1A1B22B-853D-8BBF-989A-39D4FCF89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8913"/>
            <a:ext cx="8215313" cy="1963737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003300"/>
                </a:solidFill>
              </a:rPr>
              <a:t>3. </a:t>
            </a:r>
            <a:r>
              <a:rPr lang="zh-CN" altLang="en-US" b="1">
                <a:solidFill>
                  <a:srgbClr val="003300"/>
                </a:solidFill>
              </a:rPr>
              <a:t>正交投影的性质</a:t>
            </a:r>
          </a:p>
          <a:p>
            <a:pPr eaLnBrk="1" hangingPunct="1"/>
            <a:r>
              <a:rPr lang="zh-CN" altLang="en-US" sz="2800" b="1">
                <a:solidFill>
                  <a:srgbClr val="CC6600"/>
                </a:solidFill>
              </a:rPr>
              <a:t>定理4</a:t>
            </a:r>
            <a:r>
              <a:rPr lang="zh-CN" altLang="en-US" sz="2800" b="1">
                <a:solidFill>
                  <a:srgbClr val="CC6600"/>
                </a:solidFill>
                <a:cs typeface="Times New Roman" panose="02020603050405020304" pitchFamily="18" charset="0"/>
              </a:rPr>
              <a:t>.16</a:t>
            </a:r>
            <a:r>
              <a:rPr lang="zh-CN" altLang="en-US" sz="2800" b="1">
                <a:solidFill>
                  <a:srgbClr val="008000"/>
                </a:solidFill>
              </a:rPr>
              <a:t>（</a:t>
            </a:r>
            <a:r>
              <a:rPr lang="en-US" altLang="zh-CN" sz="2800">
                <a:solidFill>
                  <a:srgbClr val="008000"/>
                </a:solidFill>
              </a:rPr>
              <a:t>P</a:t>
            </a:r>
            <a:r>
              <a:rPr lang="en-US" altLang="zh-CN" sz="2800">
                <a:solidFill>
                  <a:srgbClr val="0080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800">
                <a:solidFill>
                  <a:srgbClr val="008000"/>
                </a:solidFill>
              </a:rPr>
              <a:t>104</a:t>
            </a:r>
            <a:r>
              <a:rPr lang="en-US" altLang="zh-CN" sz="2800" b="1">
                <a:solidFill>
                  <a:srgbClr val="008000"/>
                </a:solidFill>
              </a:rPr>
              <a:t>）</a:t>
            </a:r>
            <a:r>
              <a:rPr lang="zh-CN" altLang="en-US" sz="2800" b="1">
                <a:solidFill>
                  <a:srgbClr val="003300"/>
                </a:solidFill>
              </a:rPr>
              <a:t>设</a:t>
            </a:r>
            <a:r>
              <a:rPr lang="en-US" altLang="zh-CN" sz="2800" b="1">
                <a:solidFill>
                  <a:srgbClr val="003300"/>
                </a:solidFill>
              </a:rPr>
              <a:t>W</a:t>
            </a:r>
            <a:r>
              <a:rPr lang="zh-CN" altLang="en-US" sz="2800" b="1">
                <a:solidFill>
                  <a:srgbClr val="003300"/>
                </a:solidFill>
              </a:rPr>
              <a:t>是 </a:t>
            </a:r>
            <a:r>
              <a:rPr lang="en-US" altLang="zh-CN" sz="2800" b="1">
                <a:solidFill>
                  <a:srgbClr val="003300"/>
                </a:solidFill>
              </a:rPr>
              <a:t>C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n </a:t>
            </a:r>
            <a:r>
              <a:rPr lang="zh-CN" altLang="en-US" sz="2800" b="1">
                <a:solidFill>
                  <a:srgbClr val="003300"/>
                </a:solidFill>
              </a:rPr>
              <a:t>的子空间，</a:t>
            </a:r>
            <a:r>
              <a:rPr lang="en-US" altLang="zh-CN" sz="2800" b="1">
                <a:solidFill>
                  <a:srgbClr val="003300"/>
                </a:solidFill>
              </a:rPr>
              <a:t>x</a:t>
            </a:r>
            <a:r>
              <a:rPr lang="en-US" altLang="zh-CN" sz="2800" b="1" baseline="-25000">
                <a:solidFill>
                  <a:srgbClr val="003300"/>
                </a:solidFill>
              </a:rPr>
              <a:t>0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003300"/>
                </a:solidFill>
              </a:rPr>
              <a:t>C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n</a:t>
            </a:r>
            <a:r>
              <a:rPr lang="en-US" altLang="zh-CN" sz="2800" b="1">
                <a:solidFill>
                  <a:srgbClr val="003300"/>
                </a:solidFill>
              </a:rPr>
              <a:t>，x</a:t>
            </a:r>
            <a:r>
              <a:rPr lang="en-US" altLang="zh-CN" sz="2800" b="1" baseline="-25000">
                <a:solidFill>
                  <a:srgbClr val="003300"/>
                </a:solidFill>
              </a:rPr>
              <a:t>0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2800" b="1">
                <a:solidFill>
                  <a:srgbClr val="003300"/>
                </a:solidFill>
              </a:rPr>
              <a:t> W，</a:t>
            </a:r>
            <a:r>
              <a:rPr lang="zh-CN" altLang="en-US" sz="2800" b="1">
                <a:solidFill>
                  <a:srgbClr val="003300"/>
                </a:solidFill>
              </a:rPr>
              <a:t>如果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是空间 </a:t>
            </a:r>
            <a:r>
              <a:rPr lang="en-US" altLang="zh-CN" sz="2800" b="1">
                <a:solidFill>
                  <a:srgbClr val="003300"/>
                </a:solidFill>
              </a:rPr>
              <a:t>C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n 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向空间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W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的正交投影，则</a:t>
            </a:r>
            <a:endParaRPr lang="zh-CN" altLang="en-US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B06D1AEA-7047-8941-5A5B-A9BC7757B7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1700213"/>
          <a:ext cx="52562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253800" progId="Equation.DSMT4">
                  <p:embed/>
                </p:oleObj>
              </mc:Choice>
              <mc:Fallback>
                <p:oleObj name="Equation" r:id="rId2" imgW="189216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700213"/>
                        <a:ext cx="525621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5">
            <a:extLst>
              <a:ext uri="{FF2B5EF4-FFF2-40B4-BE49-F238E27FC236}">
                <a16:creationId xmlns:a16="http://schemas.microsoft.com/office/drawing/2014/main" id="{A866E8B6-39E8-3E90-E87D-545A538B4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492375"/>
            <a:ext cx="84582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6600"/>
                </a:solidFill>
              </a:rPr>
              <a:t>含义：</a:t>
            </a:r>
            <a:r>
              <a:rPr lang="zh-CN" altLang="en-US" sz="2800" b="1"/>
              <a:t>点 </a:t>
            </a:r>
            <a:r>
              <a:rPr lang="zh-CN" altLang="en-US" sz="2800" b="1">
                <a:sym typeface="Symbol" panose="05050102010706020507" pitchFamily="18" charset="2"/>
              </a:rPr>
              <a:t>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x</a:t>
            </a:r>
            <a:r>
              <a:rPr lang="en-US" altLang="zh-CN" sz="2800" b="1" baseline="-25000"/>
              <a:t>0</a:t>
            </a:r>
            <a:r>
              <a:rPr lang="en-US" altLang="zh-CN" sz="2800" b="1">
                <a:sym typeface="Symbol" panose="05050102010706020507" pitchFamily="18" charset="2"/>
              </a:rPr>
              <a:t>) </a:t>
            </a:r>
            <a:r>
              <a:rPr lang="zh-CN" altLang="en-US" sz="2800" b="1">
                <a:sym typeface="Symbol" panose="05050102010706020507" pitchFamily="18" charset="2"/>
              </a:rPr>
              <a:t>是空间 </a:t>
            </a:r>
            <a:r>
              <a:rPr lang="en-US" altLang="zh-CN" sz="2800" b="1">
                <a:sym typeface="Symbol" panose="05050102010706020507" pitchFamily="18" charset="2"/>
              </a:rPr>
              <a:t>W </a:t>
            </a:r>
            <a:r>
              <a:rPr lang="zh-CN" altLang="en-US" sz="2800" b="1">
                <a:sym typeface="Symbol" panose="05050102010706020507" pitchFamily="18" charset="2"/>
              </a:rPr>
              <a:t>中与点 </a:t>
            </a:r>
            <a:r>
              <a:rPr lang="en-US" altLang="zh-CN" sz="2800" b="1" i="1">
                <a:sym typeface="Symbol" panose="05050102010706020507" pitchFamily="18" charset="2"/>
              </a:rPr>
              <a:t>x</a:t>
            </a:r>
            <a:r>
              <a:rPr lang="zh-CN" altLang="en-US" sz="2800" b="1" baseline="-25000"/>
              <a:t>0 </a:t>
            </a:r>
            <a:r>
              <a:rPr lang="zh-CN" altLang="en-US" sz="2800" b="1">
                <a:sym typeface="Symbol" panose="05050102010706020507" pitchFamily="18" charset="2"/>
              </a:rPr>
              <a:t>距离最近的点。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8E391184-8B53-E0AB-E396-A744B1ACA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213100"/>
            <a:ext cx="83534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3300"/>
                </a:solidFill>
              </a:rPr>
              <a:t>证  由 </a:t>
            </a:r>
            <a:r>
              <a:rPr lang="en-US" altLang="zh-CN" sz="2800" b="1">
                <a:solidFill>
                  <a:srgbClr val="003300"/>
                </a:solidFill>
              </a:rPr>
              <a:t>C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n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W  W</a:t>
            </a:r>
            <a:r>
              <a:rPr kumimoji="0"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</a:t>
            </a:r>
            <a:r>
              <a:rPr kumimoji="0"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R()  N()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，知对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yW, 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有</a:t>
            </a:r>
          </a:p>
          <a:p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      y – (x</a:t>
            </a:r>
            <a:r>
              <a:rPr lang="en-US" altLang="zh-CN" sz="2800" b="1" baseline="-25000">
                <a:solidFill>
                  <a:srgbClr val="003300"/>
                </a:solidFill>
                <a:sym typeface="Symbol" panose="05050102010706020507" pitchFamily="18" charset="2"/>
              </a:rPr>
              <a:t>0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) W, (x</a:t>
            </a:r>
            <a:r>
              <a:rPr lang="en-US" altLang="zh-CN" sz="2800" b="1" baseline="-25000">
                <a:solidFill>
                  <a:srgbClr val="003300"/>
                </a:solidFill>
                <a:sym typeface="Symbol" panose="05050102010706020507" pitchFamily="18" charset="2"/>
              </a:rPr>
              <a:t>0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–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b="1" baseline="-25000">
                <a:solidFill>
                  <a:srgbClr val="003300"/>
                </a:solidFill>
                <a:sym typeface="Symbol" panose="05050102010706020507" pitchFamily="18" charset="2"/>
              </a:rPr>
              <a:t>0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W</a:t>
            </a:r>
            <a:r>
              <a:rPr kumimoji="0"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</a:t>
            </a:r>
            <a:r>
              <a:rPr kumimoji="0"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, </a:t>
            </a:r>
            <a:r>
              <a:rPr kumimoji="0"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因此，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339DBD4D-AC2D-2DBD-6543-CA73C077BC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292600"/>
          <a:ext cx="56880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8920" imgH="279360" progId="Equation.DSMT4">
                  <p:embed/>
                </p:oleObj>
              </mc:Choice>
              <mc:Fallback>
                <p:oleObj name="Equation" r:id="rId4" imgW="215892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2600"/>
                        <a:ext cx="56880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667DD47F-1FC7-E291-C9EE-AC3BB8AD4A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806345"/>
              </p:ext>
            </p:extLst>
          </p:nvPr>
        </p:nvGraphicFramePr>
        <p:xfrm>
          <a:off x="2339975" y="4941888"/>
          <a:ext cx="460851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65080" imgH="279360" progId="Equation.DSMT4">
                  <p:embed/>
                </p:oleObj>
              </mc:Choice>
              <mc:Fallback>
                <p:oleObj name="Equation" r:id="rId6" imgW="176508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941888"/>
                        <a:ext cx="4608513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3142CB43-3C9F-CFBB-B680-F74021B3A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610571"/>
              </p:ext>
            </p:extLst>
          </p:nvPr>
        </p:nvGraphicFramePr>
        <p:xfrm>
          <a:off x="2349749" y="5591176"/>
          <a:ext cx="404495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9080" imgH="279360" progId="Equation.DSMT4">
                  <p:embed/>
                </p:oleObj>
              </mc:Choice>
              <mc:Fallback>
                <p:oleObj name="Equation" r:id="rId8" imgW="154908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749" y="5591176"/>
                        <a:ext cx="404495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 autoUpdateAnimBg="0"/>
      <p:bldP spid="34821" grpId="0" animBg="1" autoUpdateAnimBg="0"/>
      <p:bldP spid="81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3DB892B-0438-9213-7A87-BE2EA9775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44450"/>
            <a:ext cx="4373563" cy="7985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矩阵的广义逆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A91BD87-BF66-A698-A56D-CB9B97007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" y="908050"/>
            <a:ext cx="8893175" cy="3529013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b="1">
                <a:solidFill>
                  <a:srgbClr val="CC6600"/>
                </a:solidFill>
              </a:rPr>
              <a:t> 概述</a:t>
            </a:r>
            <a:r>
              <a:rPr lang="zh-CN" altLang="en-US" b="1">
                <a:solidFill>
                  <a:srgbClr val="003300"/>
                </a:solidFill>
              </a:rPr>
              <a:t>：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b="1">
                <a:solidFill>
                  <a:srgbClr val="003300"/>
                </a:solidFill>
              </a:rPr>
              <a:t> 矩阵的逆：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lang="en-US" altLang="zh-CN" sz="2800" b="1" baseline="-25000">
                <a:solidFill>
                  <a:srgbClr val="003300"/>
                </a:solidFill>
                <a:sym typeface="Symbol" panose="05050102010706020507" pitchFamily="18" charset="2"/>
              </a:rPr>
              <a:t>nn</a:t>
            </a:r>
            <a:r>
              <a:rPr lang="en-US" altLang="zh-CN" sz="2800" b="1">
                <a:solidFill>
                  <a:srgbClr val="003300"/>
                </a:solidFill>
              </a:rPr>
              <a:t> ，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 B</a:t>
            </a:r>
            <a:r>
              <a:rPr lang="en-US" altLang="zh-CN" sz="2800" b="1" baseline="-25000">
                <a:solidFill>
                  <a:srgbClr val="003300"/>
                </a:solidFill>
                <a:sym typeface="Symbol" panose="05050102010706020507" pitchFamily="18" charset="2"/>
              </a:rPr>
              <a:t>nn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 ，BA= AB = I,  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则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B=A</a:t>
            </a:r>
            <a:r>
              <a:rPr lang="en-US" altLang="zh-CN" sz="2800" b="1" baseline="30000">
                <a:solidFill>
                  <a:srgbClr val="003300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sz="2800" b="1" baseline="30000">
                <a:solidFill>
                  <a:srgbClr val="003300"/>
                </a:solidFill>
              </a:rPr>
              <a:t>1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endParaRPr lang="en-US" altLang="zh-CN" b="1">
              <a:solidFill>
                <a:srgbClr val="003300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b="1">
                <a:solidFill>
                  <a:srgbClr val="003300"/>
                </a:solidFill>
              </a:rPr>
              <a:t> 广义逆的目标：</a:t>
            </a:r>
            <a:r>
              <a:rPr lang="zh-CN" altLang="en-US" b="1" u="sng">
                <a:solidFill>
                  <a:srgbClr val="008000"/>
                </a:solidFill>
              </a:rPr>
              <a:t>推广</a:t>
            </a:r>
            <a:r>
              <a:rPr lang="zh-CN" altLang="en-US" b="1">
                <a:solidFill>
                  <a:srgbClr val="008000"/>
                </a:solidFill>
              </a:rPr>
              <a:t>逆的概念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b="1">
                <a:solidFill>
                  <a:srgbClr val="003300"/>
                </a:solidFill>
              </a:rPr>
              <a:t> 对一般的矩阵</a:t>
            </a:r>
            <a:r>
              <a:rPr lang="en-US" altLang="zh-CN" b="1">
                <a:solidFill>
                  <a:srgbClr val="003300"/>
                </a:solidFill>
              </a:rPr>
              <a:t> A</a:t>
            </a:r>
            <a:r>
              <a:rPr lang="en-US" altLang="zh-CN" b="1" baseline="-25000">
                <a:solidFill>
                  <a:srgbClr val="003300"/>
                </a:solidFill>
                <a:sym typeface="Symbol" panose="05050102010706020507" pitchFamily="18" charset="2"/>
              </a:rPr>
              <a:t>mn</a:t>
            </a:r>
            <a:r>
              <a:rPr lang="zh-CN" altLang="en-US" b="1">
                <a:solidFill>
                  <a:srgbClr val="003300"/>
                </a:solidFill>
              </a:rPr>
              <a:t>可建立</a:t>
            </a:r>
            <a:r>
              <a:rPr lang="zh-CN" altLang="en-US" b="1">
                <a:solidFill>
                  <a:srgbClr val="0000FF"/>
                </a:solidFill>
              </a:rPr>
              <a:t>逆的部分性质</a:t>
            </a:r>
            <a:r>
              <a:rPr lang="zh-CN" altLang="en-US" b="1">
                <a:solidFill>
                  <a:srgbClr val="003300"/>
                </a:solidFill>
              </a:rPr>
              <a:t>。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b="1">
                <a:solidFill>
                  <a:srgbClr val="003300"/>
                </a:solidFill>
              </a:rPr>
              <a:t> 当矩阵</a:t>
            </a:r>
            <a:r>
              <a:rPr lang="en-US" altLang="zh-CN" b="1">
                <a:solidFill>
                  <a:srgbClr val="003300"/>
                </a:solidFill>
              </a:rPr>
              <a:t>A</a:t>
            </a:r>
            <a:r>
              <a:rPr lang="en-US" altLang="zh-CN" b="1" baseline="-25000">
                <a:solidFill>
                  <a:srgbClr val="003300"/>
                </a:solidFill>
                <a:sym typeface="Symbol" panose="05050102010706020507" pitchFamily="18" charset="2"/>
              </a:rPr>
              <a:t>nn</a:t>
            </a:r>
            <a:r>
              <a:rPr lang="zh-CN" altLang="en-US" b="1">
                <a:solidFill>
                  <a:srgbClr val="003300"/>
                </a:solidFill>
              </a:rPr>
              <a:t>可逆时，广义逆与逆</a:t>
            </a:r>
            <a:r>
              <a:rPr lang="zh-CN" altLang="en-US" b="1">
                <a:solidFill>
                  <a:srgbClr val="0000FF"/>
                </a:solidFill>
              </a:rPr>
              <a:t>相一致</a:t>
            </a:r>
            <a:r>
              <a:rPr lang="zh-CN" altLang="en-US" b="1">
                <a:solidFill>
                  <a:srgbClr val="003300"/>
                </a:solidFill>
              </a:rPr>
              <a:t>。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b="1">
                <a:solidFill>
                  <a:srgbClr val="003300"/>
                </a:solidFill>
              </a:rPr>
              <a:t> 应用：广义逆可以作为</a:t>
            </a:r>
            <a:r>
              <a:rPr lang="zh-CN" altLang="en-US" b="1">
                <a:solidFill>
                  <a:srgbClr val="0033CC"/>
                </a:solidFill>
              </a:rPr>
              <a:t>方程组</a:t>
            </a:r>
            <a:r>
              <a:rPr lang="en-US" altLang="zh-CN" b="1">
                <a:solidFill>
                  <a:srgbClr val="0033CC"/>
                </a:solidFill>
              </a:rPr>
              <a:t>AX=b</a:t>
            </a:r>
            <a:r>
              <a:rPr lang="zh-CN" altLang="en-US" b="1">
                <a:solidFill>
                  <a:srgbClr val="0033CC"/>
                </a:solidFill>
              </a:rPr>
              <a:t>求解</a:t>
            </a:r>
            <a:r>
              <a:rPr lang="zh-CN" altLang="en-US" b="1"/>
              <a:t>和</a:t>
            </a:r>
            <a:r>
              <a:rPr lang="zh-CN" altLang="en-US" b="1">
                <a:solidFill>
                  <a:srgbClr val="0033CC"/>
                </a:solidFill>
              </a:rPr>
              <a:t>最小二乘法</a:t>
            </a:r>
            <a:r>
              <a:rPr lang="zh-CN" altLang="en-US" b="1">
                <a:solidFill>
                  <a:srgbClr val="003300"/>
                </a:solidFill>
              </a:rPr>
              <a:t>的理论分析工具。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EF811A66-5ACA-B240-3F9C-6462C2633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437063"/>
            <a:ext cx="84963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若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可逆，推出：</a:t>
            </a:r>
            <a:r>
              <a:rPr lang="en-US" altLang="zh-CN" sz="2800" b="1">
                <a:solidFill>
                  <a:srgbClr val="008000"/>
                </a:solidFill>
                <a:sym typeface="Symbol" panose="05050102010706020507" pitchFamily="18" charset="2"/>
              </a:rPr>
              <a:t>BA=I</a:t>
            </a:r>
            <a:r>
              <a:rPr lang="zh-CN" altLang="en-US" sz="2800" b="1">
                <a:solidFill>
                  <a:srgbClr val="0080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800" b="1">
                <a:solidFill>
                  <a:srgbClr val="008000"/>
                </a:solidFill>
                <a:sym typeface="Symbol" panose="05050102010706020507" pitchFamily="18" charset="2"/>
              </a:rPr>
              <a:t>AB = I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，进而有 </a:t>
            </a:r>
          </a:p>
          <a:p>
            <a:pPr>
              <a:spcBef>
                <a:spcPct val="5000"/>
              </a:spcBef>
            </a:pP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ABA = A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BAB = B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(AB)</a:t>
            </a:r>
            <a:r>
              <a:rPr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H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= AB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(BA)</a:t>
            </a:r>
            <a:r>
              <a:rPr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H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= BA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，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由此可引出多种广义逆。这里重点讨论三种：</a:t>
            </a:r>
            <a:r>
              <a:rPr lang="zh-CN" altLang="en-US" sz="2800" b="1">
                <a:solidFill>
                  <a:srgbClr val="008000"/>
                </a:solidFill>
                <a:sym typeface="Symbol" panose="05050102010706020507" pitchFamily="18" charset="2"/>
              </a:rPr>
              <a:t>单侧逆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，</a:t>
            </a:r>
            <a:r>
              <a:rPr lang="zh-CN" altLang="en-US" sz="2800" b="1">
                <a:solidFill>
                  <a:srgbClr val="0033CC"/>
                </a:solidFill>
                <a:sym typeface="Symbol" panose="05050102010706020507" pitchFamily="18" charset="2"/>
              </a:rPr>
              <a:t>减号逆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和加号逆。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>
            <a:extLst>
              <a:ext uri="{FF2B5EF4-FFF2-40B4-BE49-F238E27FC236}">
                <a16:creationId xmlns:a16="http://schemas.microsoft.com/office/drawing/2014/main" id="{7939ABBB-BE21-B6CB-705B-AB4EB9251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88913"/>
            <a:ext cx="8001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3300"/>
                </a:solidFill>
              </a:rPr>
              <a:t>4</a:t>
            </a:r>
            <a:r>
              <a:rPr lang="en-US" altLang="zh-CN" b="1">
                <a:solidFill>
                  <a:srgbClr val="003300"/>
                </a:solidFill>
              </a:rPr>
              <a:t>. </a:t>
            </a:r>
            <a:r>
              <a:rPr kumimoji="0" lang="en-US" altLang="zh-CN" b="1">
                <a:solidFill>
                  <a:srgbClr val="003300"/>
                </a:solidFill>
              </a:rPr>
              <a:t>A</a:t>
            </a:r>
            <a:r>
              <a:rPr kumimoji="0" lang="en-US" altLang="zh-CN" b="1" baseline="30000">
                <a:solidFill>
                  <a:srgbClr val="003300"/>
                </a:solidFill>
              </a:rPr>
              <a:t>+</a:t>
            </a:r>
            <a:r>
              <a:rPr lang="en-US" altLang="zh-CN" b="1">
                <a:solidFill>
                  <a:srgbClr val="003300"/>
                </a:solidFill>
              </a:rPr>
              <a:t>A</a:t>
            </a:r>
            <a:r>
              <a:rPr lang="zh-CN" altLang="en-US" b="1">
                <a:solidFill>
                  <a:srgbClr val="003300"/>
                </a:solidFill>
              </a:rPr>
              <a:t>与</a:t>
            </a:r>
            <a:r>
              <a:rPr lang="en-US" altLang="zh-CN" b="1">
                <a:solidFill>
                  <a:srgbClr val="003300"/>
                </a:solidFill>
              </a:rPr>
              <a:t>A</a:t>
            </a:r>
            <a:r>
              <a:rPr kumimoji="0" lang="en-US" altLang="zh-CN" b="1">
                <a:solidFill>
                  <a:srgbClr val="003300"/>
                </a:solidFill>
              </a:rPr>
              <a:t>A</a:t>
            </a:r>
            <a:r>
              <a:rPr kumimoji="0" lang="en-US" altLang="zh-CN" b="1" baseline="30000">
                <a:solidFill>
                  <a:srgbClr val="003300"/>
                </a:solidFill>
              </a:rPr>
              <a:t>+</a:t>
            </a:r>
            <a:r>
              <a:rPr lang="zh-CN" altLang="en-US" b="1">
                <a:solidFill>
                  <a:srgbClr val="003300"/>
                </a:solidFill>
              </a:rPr>
              <a:t>的性质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CC6600"/>
                </a:solidFill>
              </a:rPr>
              <a:t>定理4</a:t>
            </a:r>
            <a:r>
              <a:rPr lang="zh-CN" altLang="en-US" b="1">
                <a:solidFill>
                  <a:srgbClr val="CC6600"/>
                </a:solidFill>
                <a:cs typeface="Times New Roman" panose="02020603050405020304" pitchFamily="18" charset="0"/>
              </a:rPr>
              <a:t>.15</a:t>
            </a:r>
            <a:r>
              <a:rPr lang="zh-CN" altLang="en-US" b="1">
                <a:solidFill>
                  <a:srgbClr val="008000"/>
                </a:solidFill>
              </a:rPr>
              <a:t>（</a:t>
            </a:r>
            <a:r>
              <a:rPr lang="en-US" altLang="zh-CN" i="1">
                <a:solidFill>
                  <a:srgbClr val="0000FF"/>
                </a:solidFill>
              </a:rPr>
              <a:t>P</a:t>
            </a:r>
            <a:r>
              <a:rPr lang="en-US" altLang="zh-CN" i="1">
                <a:solidFill>
                  <a:srgbClr val="0000FF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i="1">
                <a:solidFill>
                  <a:srgbClr val="0000FF"/>
                </a:solidFill>
              </a:rPr>
              <a:t>104</a:t>
            </a:r>
            <a:r>
              <a:rPr lang="en-US" altLang="zh-CN" b="1">
                <a:solidFill>
                  <a:srgbClr val="0000FF"/>
                </a:solidFill>
              </a:rPr>
              <a:t>）Th4.14 + Th4.7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b="1">
                <a:solidFill>
                  <a:srgbClr val="003300"/>
                </a:solidFill>
              </a:rPr>
              <a:t> A</a:t>
            </a:r>
            <a:r>
              <a:rPr kumimoji="0" lang="en-US" altLang="zh-CN" b="1" baseline="30000">
                <a:solidFill>
                  <a:srgbClr val="003300"/>
                </a:solidFill>
              </a:rPr>
              <a:t>+</a:t>
            </a:r>
            <a:r>
              <a:rPr lang="en-US" altLang="zh-CN" b="1">
                <a:solidFill>
                  <a:srgbClr val="003300"/>
                </a:solidFill>
              </a:rPr>
              <a:t>A </a:t>
            </a:r>
            <a:r>
              <a:rPr lang="zh-CN" altLang="en-US" b="1">
                <a:solidFill>
                  <a:srgbClr val="003300"/>
                </a:solidFill>
              </a:rPr>
              <a:t>的性质：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003300"/>
                </a:solidFill>
              </a:rPr>
              <a:t>(</a:t>
            </a:r>
            <a:r>
              <a:rPr kumimoji="0" lang="en-US" altLang="zh-CN" sz="2800" b="1">
                <a:solidFill>
                  <a:srgbClr val="003300"/>
                </a:solidFill>
              </a:rPr>
              <a:t>A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+</a:t>
            </a:r>
            <a:r>
              <a:rPr lang="en-US" altLang="zh-CN" sz="2800" b="1">
                <a:solidFill>
                  <a:srgbClr val="003300"/>
                </a:solidFill>
              </a:rPr>
              <a:t>A)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2 </a:t>
            </a:r>
            <a:r>
              <a:rPr lang="en-US" altLang="zh-CN" sz="2800" b="1">
                <a:solidFill>
                  <a:srgbClr val="003300"/>
                </a:solidFill>
              </a:rPr>
              <a:t>= </a:t>
            </a:r>
            <a:r>
              <a:rPr kumimoji="0" lang="en-US" altLang="zh-CN" sz="2800" b="1">
                <a:solidFill>
                  <a:srgbClr val="003300"/>
                </a:solidFill>
              </a:rPr>
              <a:t>A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+</a:t>
            </a:r>
            <a:r>
              <a:rPr lang="en-US" altLang="zh-CN" sz="2800" b="1">
                <a:solidFill>
                  <a:srgbClr val="003300"/>
                </a:solidFill>
              </a:rPr>
              <a:t>A，(</a:t>
            </a:r>
            <a:r>
              <a:rPr kumimoji="0" lang="en-US" altLang="zh-CN" sz="2800" b="1">
                <a:solidFill>
                  <a:srgbClr val="003300"/>
                </a:solidFill>
              </a:rPr>
              <a:t>A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+</a:t>
            </a:r>
            <a:r>
              <a:rPr lang="en-US" altLang="zh-CN" sz="2800" b="1">
                <a:solidFill>
                  <a:srgbClr val="003300"/>
                </a:solidFill>
              </a:rPr>
              <a:t>A)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H</a:t>
            </a:r>
            <a:r>
              <a:rPr lang="en-US" altLang="zh-CN" sz="2800" b="1">
                <a:solidFill>
                  <a:srgbClr val="003300"/>
                </a:solidFill>
              </a:rPr>
              <a:t> = </a:t>
            </a:r>
            <a:r>
              <a:rPr kumimoji="0" lang="en-US" altLang="zh-CN" sz="2800" b="1">
                <a:solidFill>
                  <a:srgbClr val="003300"/>
                </a:solidFill>
              </a:rPr>
              <a:t>A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+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003300"/>
                </a:solidFill>
              </a:rPr>
              <a:t>C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n </a:t>
            </a:r>
            <a:r>
              <a:rPr lang="en-US" altLang="zh-CN" sz="2800" b="1">
                <a:solidFill>
                  <a:srgbClr val="003300"/>
                </a:solidFill>
              </a:rPr>
              <a:t>= R(</a:t>
            </a:r>
            <a:r>
              <a:rPr kumimoji="0" lang="en-US" altLang="zh-CN" sz="2800" b="1">
                <a:solidFill>
                  <a:srgbClr val="003300"/>
                </a:solidFill>
              </a:rPr>
              <a:t>A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+</a:t>
            </a:r>
            <a:r>
              <a:rPr kumimoji="0" lang="en-US" altLang="zh-CN" sz="2800" b="1">
                <a:solidFill>
                  <a:srgbClr val="003300"/>
                </a:solidFill>
              </a:rPr>
              <a:t>)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 N(A)        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003300"/>
                </a:solidFill>
              </a:rPr>
              <a:t>R</a:t>
            </a:r>
            <a:r>
              <a:rPr kumimoji="0"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</a:t>
            </a:r>
            <a:r>
              <a:rPr lang="en-US" altLang="zh-CN" sz="2800" b="1">
                <a:solidFill>
                  <a:srgbClr val="003300"/>
                </a:solidFill>
              </a:rPr>
              <a:t>(</a:t>
            </a:r>
            <a:r>
              <a:rPr kumimoji="0" lang="en-US" altLang="zh-CN" sz="2800" b="1">
                <a:solidFill>
                  <a:srgbClr val="003300"/>
                </a:solidFill>
              </a:rPr>
              <a:t>A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+</a:t>
            </a:r>
            <a:r>
              <a:rPr kumimoji="0" lang="en-US" altLang="zh-CN" sz="2800" b="1">
                <a:solidFill>
                  <a:srgbClr val="003300"/>
                </a:solidFill>
              </a:rPr>
              <a:t>)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= N(A)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CN" b="1">
                <a:solidFill>
                  <a:srgbClr val="003300"/>
                </a:solidFill>
              </a:rPr>
              <a:t> A</a:t>
            </a:r>
            <a:r>
              <a:rPr lang="en-US" altLang="zh-CN" b="1">
                <a:solidFill>
                  <a:srgbClr val="003300"/>
                </a:solidFill>
              </a:rPr>
              <a:t>A</a:t>
            </a:r>
            <a:r>
              <a:rPr kumimoji="0" lang="en-US" altLang="zh-CN" b="1" baseline="30000">
                <a:solidFill>
                  <a:srgbClr val="003300"/>
                </a:solidFill>
              </a:rPr>
              <a:t>+ </a:t>
            </a:r>
            <a:r>
              <a:rPr lang="zh-CN" altLang="en-US" b="1">
                <a:solidFill>
                  <a:srgbClr val="003300"/>
                </a:solidFill>
              </a:rPr>
              <a:t>的性质：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003300"/>
                </a:solidFill>
              </a:rPr>
              <a:t>(</a:t>
            </a:r>
            <a:r>
              <a:rPr kumimoji="0" lang="en-US" altLang="zh-CN" sz="2800" b="1">
                <a:solidFill>
                  <a:srgbClr val="003300"/>
                </a:solidFill>
              </a:rPr>
              <a:t>A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+</a:t>
            </a:r>
            <a:r>
              <a:rPr kumimoji="0" lang="en-US" altLang="zh-CN" sz="2800" b="1">
                <a:solidFill>
                  <a:srgbClr val="003300"/>
                </a:solidFill>
              </a:rPr>
              <a:t>)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2 </a:t>
            </a:r>
            <a:r>
              <a:rPr lang="en-US" altLang="zh-CN" sz="2800" b="1">
                <a:solidFill>
                  <a:srgbClr val="003300"/>
                </a:solidFill>
              </a:rPr>
              <a:t>= </a:t>
            </a:r>
            <a:r>
              <a:rPr kumimoji="0" lang="en-US" altLang="zh-CN" sz="2800" b="1">
                <a:solidFill>
                  <a:srgbClr val="003300"/>
                </a:solidFill>
              </a:rPr>
              <a:t>A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+</a:t>
            </a:r>
            <a:r>
              <a:rPr lang="en-US" altLang="zh-CN" sz="2800" b="1">
                <a:solidFill>
                  <a:srgbClr val="003300"/>
                </a:solidFill>
              </a:rPr>
              <a:t>，(</a:t>
            </a:r>
            <a:r>
              <a:rPr kumimoji="0" lang="en-US" altLang="zh-CN" sz="2800" b="1">
                <a:solidFill>
                  <a:srgbClr val="003300"/>
                </a:solidFill>
              </a:rPr>
              <a:t>A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+</a:t>
            </a:r>
            <a:r>
              <a:rPr lang="en-US" altLang="zh-CN" sz="2800" b="1">
                <a:solidFill>
                  <a:srgbClr val="003300"/>
                </a:solidFill>
              </a:rPr>
              <a:t>)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H</a:t>
            </a:r>
            <a:r>
              <a:rPr lang="en-US" altLang="zh-CN" sz="2800" b="1">
                <a:solidFill>
                  <a:srgbClr val="003300"/>
                </a:solidFill>
              </a:rPr>
              <a:t> = </a:t>
            </a:r>
            <a:r>
              <a:rPr kumimoji="0" lang="en-US" altLang="zh-CN" sz="2800" b="1">
                <a:solidFill>
                  <a:srgbClr val="003300"/>
                </a:solidFill>
              </a:rPr>
              <a:t>A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+</a:t>
            </a:r>
            <a:endParaRPr lang="en-US" altLang="zh-CN" sz="2800" b="1">
              <a:solidFill>
                <a:srgbClr val="0033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003300"/>
                </a:solidFill>
              </a:rPr>
              <a:t>C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m </a:t>
            </a:r>
            <a:r>
              <a:rPr lang="en-US" altLang="zh-CN" sz="2800" b="1">
                <a:solidFill>
                  <a:srgbClr val="003300"/>
                </a:solidFill>
              </a:rPr>
              <a:t>= R(</a:t>
            </a:r>
            <a:r>
              <a:rPr kumimoji="0" lang="en-US" altLang="zh-CN" sz="2800" b="1">
                <a:solidFill>
                  <a:srgbClr val="003300"/>
                </a:solidFill>
              </a:rPr>
              <a:t>A)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 N(A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+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003300"/>
                </a:solidFill>
              </a:rPr>
              <a:t>R</a:t>
            </a:r>
            <a:r>
              <a:rPr kumimoji="0"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</a:t>
            </a:r>
            <a:r>
              <a:rPr lang="en-US" altLang="zh-CN" sz="2800" b="1">
                <a:solidFill>
                  <a:srgbClr val="003300"/>
                </a:solidFill>
              </a:rPr>
              <a:t>(</a:t>
            </a:r>
            <a:r>
              <a:rPr kumimoji="0" lang="en-US" altLang="zh-CN" sz="2800" b="1">
                <a:solidFill>
                  <a:srgbClr val="003300"/>
                </a:solidFill>
              </a:rPr>
              <a:t>A)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= N(A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+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44F3706E-6AD0-F2B8-5D20-DC868FCA3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373688"/>
            <a:ext cx="7924800" cy="1041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>
                <a:solidFill>
                  <a:srgbClr val="0000FF"/>
                </a:solidFill>
              </a:rPr>
              <a:t>A</a:t>
            </a:r>
            <a:r>
              <a:rPr kumimoji="0" lang="en-US" altLang="zh-CN" sz="2800" b="1" baseline="30000">
                <a:solidFill>
                  <a:srgbClr val="0000FF"/>
                </a:solidFill>
              </a:rPr>
              <a:t>+</a:t>
            </a:r>
            <a:r>
              <a:rPr lang="en-US" altLang="zh-CN" sz="2800" b="1">
                <a:solidFill>
                  <a:srgbClr val="0000FF"/>
                </a:solidFill>
              </a:rPr>
              <a:t>A </a:t>
            </a:r>
            <a:r>
              <a:rPr lang="zh-CN" altLang="en-US" sz="2800" b="1">
                <a:solidFill>
                  <a:srgbClr val="0000FF"/>
                </a:solidFill>
              </a:rPr>
              <a:t>是正交投影</a:t>
            </a:r>
            <a:r>
              <a:rPr lang="zh-CN" altLang="en-US" sz="2800" b="1"/>
              <a:t>，它将向量 </a:t>
            </a:r>
            <a:r>
              <a:rPr lang="en-US" altLang="zh-CN" sz="2800" b="1"/>
              <a:t>x </a:t>
            </a:r>
            <a:r>
              <a:rPr lang="zh-CN" altLang="en-US" sz="2800" b="1"/>
              <a:t>投影到空间</a:t>
            </a:r>
            <a:r>
              <a:rPr lang="en-US" altLang="zh-CN" sz="2800" b="1"/>
              <a:t>R(A</a:t>
            </a:r>
            <a:r>
              <a:rPr kumimoji="0" lang="en-US" altLang="zh-CN" sz="2800" b="1" baseline="30000"/>
              <a:t>+</a:t>
            </a:r>
            <a:r>
              <a:rPr lang="en-US" altLang="zh-CN" sz="2800" b="1"/>
              <a:t>)</a:t>
            </a:r>
            <a:r>
              <a:rPr lang="zh-CN" altLang="en-US" sz="2800" b="1"/>
              <a:t>中。</a:t>
            </a:r>
          </a:p>
          <a:p>
            <a:pPr eaLnBrk="1" hangingPunct="1"/>
            <a:r>
              <a:rPr kumimoji="0" lang="en-US" altLang="zh-CN" sz="2800" b="1">
                <a:solidFill>
                  <a:srgbClr val="0000FF"/>
                </a:solidFill>
              </a:rPr>
              <a:t>A</a:t>
            </a:r>
            <a:r>
              <a:rPr lang="en-US" altLang="zh-CN" sz="2800" b="1">
                <a:solidFill>
                  <a:srgbClr val="0000FF"/>
                </a:solidFill>
              </a:rPr>
              <a:t>A</a:t>
            </a:r>
            <a:r>
              <a:rPr kumimoji="0" lang="en-US" altLang="zh-CN" sz="2800" b="1" baseline="30000">
                <a:solidFill>
                  <a:srgbClr val="0000FF"/>
                </a:solidFill>
              </a:rPr>
              <a:t>+  </a:t>
            </a:r>
            <a:r>
              <a:rPr lang="zh-CN" altLang="en-US" sz="2800" b="1">
                <a:solidFill>
                  <a:srgbClr val="0000FF"/>
                </a:solidFill>
              </a:rPr>
              <a:t>是正交投影</a:t>
            </a:r>
            <a:r>
              <a:rPr lang="zh-CN" altLang="en-US" sz="2800" b="1"/>
              <a:t>，它将向量 </a:t>
            </a:r>
            <a:r>
              <a:rPr lang="en-US" altLang="zh-CN" sz="2800" b="1"/>
              <a:t>x </a:t>
            </a:r>
            <a:r>
              <a:rPr lang="zh-CN" altLang="en-US" sz="2800" b="1"/>
              <a:t>投影到空间</a:t>
            </a:r>
            <a:r>
              <a:rPr lang="en-US" altLang="zh-CN" sz="2800" b="1"/>
              <a:t>R(A)</a:t>
            </a:r>
            <a:r>
              <a:rPr lang="zh-CN" altLang="en-US" sz="2800" b="1"/>
              <a:t>中。</a:t>
            </a:r>
            <a:endParaRPr lang="en-US" altLang="zh-CN" sz="2800" b="1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AC387379-9D5E-39CF-2245-762A0146C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868863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含义：</a:t>
            </a: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539276F7-B227-4358-CFD6-44608F8DC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205038"/>
            <a:ext cx="323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</a:rPr>
              <a:t>C</a:t>
            </a:r>
            <a:r>
              <a:rPr kumimoji="0" lang="en-US" altLang="zh-CN" b="1" baseline="30000">
                <a:solidFill>
                  <a:srgbClr val="0033CC"/>
                </a:solidFill>
              </a:rPr>
              <a:t>n</a:t>
            </a:r>
            <a:r>
              <a:rPr kumimoji="0" lang="en-US" altLang="zh-CN" b="1">
                <a:solidFill>
                  <a:srgbClr val="0033CC"/>
                </a:solidFill>
              </a:rPr>
              <a:t> </a:t>
            </a:r>
            <a:r>
              <a:rPr lang="en-US" altLang="zh-CN" b="1">
                <a:solidFill>
                  <a:srgbClr val="0033CC"/>
                </a:solidFill>
              </a:rPr>
              <a:t>= R(</a:t>
            </a:r>
            <a:r>
              <a:rPr kumimoji="0" lang="en-US" altLang="zh-CN" b="1">
                <a:solidFill>
                  <a:srgbClr val="0033CC"/>
                </a:solidFill>
              </a:rPr>
              <a:t>A</a:t>
            </a:r>
            <a:r>
              <a:rPr kumimoji="0" lang="en-US" altLang="zh-CN" sz="2800" b="1" baseline="30000">
                <a:solidFill>
                  <a:srgbClr val="0033CC"/>
                </a:solidFill>
              </a:rPr>
              <a:t>+</a:t>
            </a:r>
            <a:r>
              <a:rPr kumimoji="0" lang="en-US" altLang="zh-CN" b="1">
                <a:solidFill>
                  <a:srgbClr val="0033CC"/>
                </a:solidFill>
              </a:rPr>
              <a:t>A) </a:t>
            </a:r>
            <a:r>
              <a:rPr lang="en-US" altLang="zh-CN" b="1">
                <a:solidFill>
                  <a:srgbClr val="0033CC"/>
                </a:solidFill>
                <a:sym typeface="Symbol" panose="05050102010706020507" pitchFamily="18" charset="2"/>
              </a:rPr>
              <a:t> N(A</a:t>
            </a:r>
            <a:r>
              <a:rPr lang="en-US" altLang="zh-CN" sz="2800" b="1" baseline="30000">
                <a:solidFill>
                  <a:srgbClr val="0033CC"/>
                </a:solidFill>
                <a:sym typeface="Symbol" panose="05050102010706020507" pitchFamily="18" charset="2"/>
              </a:rPr>
              <a:t>+</a:t>
            </a:r>
            <a:r>
              <a:rPr lang="en-US" altLang="zh-CN" b="1">
                <a:solidFill>
                  <a:srgbClr val="0033CC"/>
                </a:solidFill>
                <a:sym typeface="Symbol" panose="05050102010706020507" pitchFamily="18" charset="2"/>
              </a:rPr>
              <a:t>A)</a:t>
            </a:r>
            <a:endParaRPr lang="zh-CN" altLang="en-US" b="1">
              <a:solidFill>
                <a:srgbClr val="0033CC"/>
              </a:solidFill>
              <a:sym typeface="Symbol" panose="05050102010706020507" pitchFamily="18" charset="2"/>
            </a:endParaRP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5B2F4BE5-2705-4D13-4D3A-A9786A938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076700"/>
            <a:ext cx="3294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</a:rPr>
              <a:t>C</a:t>
            </a:r>
            <a:r>
              <a:rPr kumimoji="0" lang="en-US" altLang="zh-CN" b="1" baseline="30000">
                <a:solidFill>
                  <a:srgbClr val="0033CC"/>
                </a:solidFill>
              </a:rPr>
              <a:t>m</a:t>
            </a:r>
            <a:r>
              <a:rPr kumimoji="0" lang="en-US" altLang="zh-CN" b="1">
                <a:solidFill>
                  <a:srgbClr val="0033CC"/>
                </a:solidFill>
              </a:rPr>
              <a:t> </a:t>
            </a:r>
            <a:r>
              <a:rPr lang="en-US" altLang="zh-CN" b="1">
                <a:solidFill>
                  <a:srgbClr val="0033CC"/>
                </a:solidFill>
              </a:rPr>
              <a:t>= R(A</a:t>
            </a:r>
            <a:r>
              <a:rPr kumimoji="0" lang="en-US" altLang="zh-CN" b="1">
                <a:solidFill>
                  <a:srgbClr val="0033CC"/>
                </a:solidFill>
              </a:rPr>
              <a:t>A</a:t>
            </a:r>
            <a:r>
              <a:rPr kumimoji="0" lang="en-US" altLang="zh-CN" sz="2800" b="1" baseline="30000">
                <a:solidFill>
                  <a:srgbClr val="0033CC"/>
                </a:solidFill>
              </a:rPr>
              <a:t>+</a:t>
            </a:r>
            <a:r>
              <a:rPr kumimoji="0" lang="en-US" altLang="zh-CN" b="1">
                <a:solidFill>
                  <a:srgbClr val="0033CC"/>
                </a:solidFill>
              </a:rPr>
              <a:t>) </a:t>
            </a:r>
            <a:r>
              <a:rPr lang="en-US" altLang="zh-CN" b="1">
                <a:solidFill>
                  <a:srgbClr val="0033CC"/>
                </a:solidFill>
                <a:sym typeface="Symbol" panose="05050102010706020507" pitchFamily="18" charset="2"/>
              </a:rPr>
              <a:t> N(AA</a:t>
            </a:r>
            <a:r>
              <a:rPr lang="en-US" altLang="zh-CN" sz="2800" b="1" baseline="30000">
                <a:solidFill>
                  <a:srgbClr val="0033CC"/>
                </a:solidFill>
                <a:sym typeface="Symbol" panose="05050102010706020507" pitchFamily="18" charset="2"/>
              </a:rPr>
              <a:t>+</a:t>
            </a:r>
            <a:r>
              <a:rPr lang="en-US" altLang="zh-CN" b="1">
                <a:solidFill>
                  <a:srgbClr val="0033CC"/>
                </a:solidFill>
                <a:sym typeface="Symbol" panose="05050102010706020507" pitchFamily="18" charset="2"/>
              </a:rPr>
              <a:t>)</a:t>
            </a:r>
            <a:endParaRPr lang="zh-CN" altLang="en-US" b="1">
              <a:solidFill>
                <a:srgbClr val="0033CC"/>
              </a:solidFill>
              <a:sym typeface="Symbol" panose="05050102010706020507" pitchFamily="18" charset="2"/>
            </a:endParaRP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5AFABAC8-7C35-533A-8906-CC7E50208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714625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</a:rPr>
              <a:t>R(</a:t>
            </a:r>
            <a:r>
              <a:rPr kumimoji="0" lang="en-US" altLang="zh-CN" b="1">
                <a:solidFill>
                  <a:srgbClr val="0033CC"/>
                </a:solidFill>
              </a:rPr>
              <a:t>A</a:t>
            </a:r>
            <a:r>
              <a:rPr kumimoji="0" lang="en-US" altLang="zh-CN" sz="2800" b="1" baseline="30000">
                <a:solidFill>
                  <a:srgbClr val="0033CC"/>
                </a:solidFill>
              </a:rPr>
              <a:t>+</a:t>
            </a:r>
            <a:r>
              <a:rPr kumimoji="0" lang="en-US" altLang="zh-CN" b="1">
                <a:solidFill>
                  <a:srgbClr val="0033CC"/>
                </a:solidFill>
              </a:rPr>
              <a:t>A)=R(A</a:t>
            </a:r>
            <a:r>
              <a:rPr kumimoji="0" lang="en-US" altLang="zh-CN" sz="2800" b="1" baseline="30000">
                <a:solidFill>
                  <a:srgbClr val="0033CC"/>
                </a:solidFill>
              </a:rPr>
              <a:t>+</a:t>
            </a:r>
            <a:r>
              <a:rPr kumimoji="0" lang="en-US" altLang="zh-CN" b="1">
                <a:solidFill>
                  <a:srgbClr val="0033CC"/>
                </a:solidFill>
              </a:rPr>
              <a:t>),</a:t>
            </a:r>
            <a:r>
              <a:rPr lang="en-US" altLang="zh-CN" b="1">
                <a:solidFill>
                  <a:srgbClr val="0033CC"/>
                </a:solidFill>
                <a:sym typeface="Symbol" panose="05050102010706020507" pitchFamily="18" charset="2"/>
              </a:rPr>
              <a:t> N(A</a:t>
            </a:r>
            <a:r>
              <a:rPr lang="en-US" altLang="zh-CN" sz="2800" b="1" baseline="30000">
                <a:solidFill>
                  <a:srgbClr val="0033CC"/>
                </a:solidFill>
                <a:sym typeface="Symbol" panose="05050102010706020507" pitchFamily="18" charset="2"/>
              </a:rPr>
              <a:t>+</a:t>
            </a:r>
            <a:r>
              <a:rPr lang="en-US" altLang="zh-CN" b="1">
                <a:solidFill>
                  <a:srgbClr val="0033CC"/>
                </a:solidFill>
                <a:sym typeface="Symbol" panose="05050102010706020507" pitchFamily="18" charset="2"/>
              </a:rPr>
              <a:t>A)=N(A)</a:t>
            </a:r>
            <a:endParaRPr lang="zh-CN" altLang="en-US" b="1">
              <a:solidFill>
                <a:srgbClr val="0033CC"/>
              </a:solidFill>
              <a:sym typeface="Symbol" panose="05050102010706020507" pitchFamily="18" charset="2"/>
            </a:endParaRPr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FBB62F43-FF2C-76A1-2B9C-F749B2B05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581525"/>
            <a:ext cx="4116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</a:rPr>
              <a:t>R(A</a:t>
            </a:r>
            <a:r>
              <a:rPr kumimoji="0" lang="en-US" altLang="zh-CN" b="1">
                <a:solidFill>
                  <a:srgbClr val="0033CC"/>
                </a:solidFill>
              </a:rPr>
              <a:t>A</a:t>
            </a:r>
            <a:r>
              <a:rPr kumimoji="0" lang="en-US" altLang="zh-CN" sz="2800" b="1" baseline="30000">
                <a:solidFill>
                  <a:srgbClr val="0033CC"/>
                </a:solidFill>
              </a:rPr>
              <a:t>+</a:t>
            </a:r>
            <a:r>
              <a:rPr kumimoji="0" lang="en-US" altLang="zh-CN" b="1">
                <a:solidFill>
                  <a:srgbClr val="0033CC"/>
                </a:solidFill>
              </a:rPr>
              <a:t>)=R(A),</a:t>
            </a:r>
            <a:r>
              <a:rPr lang="en-US" altLang="zh-CN" b="1">
                <a:solidFill>
                  <a:srgbClr val="0033CC"/>
                </a:solidFill>
                <a:sym typeface="Symbol" panose="05050102010706020507" pitchFamily="18" charset="2"/>
              </a:rPr>
              <a:t> N(AA</a:t>
            </a:r>
            <a:r>
              <a:rPr lang="en-US" altLang="zh-CN" sz="2800" b="1" baseline="30000">
                <a:solidFill>
                  <a:srgbClr val="0033CC"/>
                </a:solidFill>
                <a:sym typeface="Symbol" panose="05050102010706020507" pitchFamily="18" charset="2"/>
              </a:rPr>
              <a:t>+</a:t>
            </a:r>
            <a:r>
              <a:rPr lang="en-US" altLang="zh-CN" b="1">
                <a:solidFill>
                  <a:srgbClr val="0033CC"/>
                </a:solidFill>
                <a:sym typeface="Symbol" panose="05050102010706020507" pitchFamily="18" charset="2"/>
              </a:rPr>
              <a:t>)=N(A</a:t>
            </a:r>
            <a:r>
              <a:rPr lang="en-US" altLang="zh-CN" sz="2800" b="1" baseline="30000">
                <a:solidFill>
                  <a:srgbClr val="0033CC"/>
                </a:solidFill>
                <a:sym typeface="Symbol" panose="05050102010706020507" pitchFamily="18" charset="2"/>
              </a:rPr>
              <a:t>+</a:t>
            </a:r>
            <a:r>
              <a:rPr lang="en-US" altLang="zh-CN" b="1">
                <a:solidFill>
                  <a:srgbClr val="0033CC"/>
                </a:solidFill>
                <a:sym typeface="Symbol" panose="05050102010706020507" pitchFamily="18" charset="2"/>
              </a:rPr>
              <a:t>)</a:t>
            </a:r>
            <a:endParaRPr lang="zh-CN" altLang="en-US" b="1">
              <a:solidFill>
                <a:srgbClr val="0033CC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84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84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 bldLvl="3" autoUpdateAnimBg="0"/>
      <p:bldP spid="35844" grpId="0" uiExpand="1" build="p" animBg="1" autoUpdateAnimBg="0"/>
      <p:bldP spid="35845" grpId="0" autoUpdateAnimBg="0"/>
      <p:bldP spid="22535" grpId="0"/>
      <p:bldP spid="22536" grpId="0"/>
      <p:bldP spid="22537" grpId="0"/>
      <p:bldP spid="225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0F2B407-9147-75C6-5640-152C96B28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5400675" cy="4937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.4  </a:t>
            </a: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最佳最小二乘解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31A3581-1BFE-75D3-26FA-236BC90FF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908050"/>
            <a:ext cx="4241800" cy="1160463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CC6600"/>
                </a:solidFill>
              </a:rPr>
              <a:t>一、最佳最小二乘解</a:t>
            </a:r>
          </a:p>
          <a:p>
            <a:pPr eaLnBrk="1" hangingPunct="1"/>
            <a:r>
              <a:rPr lang="en-US" altLang="zh-CN" sz="2800" b="1" i="1">
                <a:solidFill>
                  <a:srgbClr val="003300"/>
                </a:solidFill>
              </a:rPr>
              <a:t>A</a:t>
            </a:r>
            <a:r>
              <a:rPr lang="en-US" altLang="zh-CN" sz="2800" b="1" i="1" baseline="-25000">
                <a:solidFill>
                  <a:srgbClr val="003300"/>
                </a:solidFill>
              </a:rPr>
              <a:t>m</a:t>
            </a:r>
            <a:r>
              <a:rPr lang="en-US" altLang="zh-CN" sz="2800" b="1" baseline="-25000">
                <a:solidFill>
                  <a:srgbClr val="003300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800" b="1" i="1" baseline="-25000">
                <a:solidFill>
                  <a:srgbClr val="0033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 b="1" i="1">
                <a:solidFill>
                  <a:srgbClr val="0033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003300"/>
                </a:solidFill>
              </a:rPr>
              <a:t>x</a:t>
            </a:r>
            <a:r>
              <a:rPr lang="en-US" altLang="zh-CN" sz="2800" b="1" i="1" baseline="-25000">
                <a:solidFill>
                  <a:srgbClr val="0033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solidFill>
                  <a:srgbClr val="003300"/>
                </a:solidFill>
                <a:cs typeface="Times New Roman" panose="02020603050405020304" pitchFamily="18" charset="0"/>
              </a:rPr>
              <a:t>×1</a:t>
            </a:r>
            <a:r>
              <a:rPr lang="en-US" altLang="zh-CN" sz="2800" b="1" i="1">
                <a:solidFill>
                  <a:srgbClr val="0033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003300"/>
                </a:solidFill>
              </a:rPr>
              <a:t>= b</a:t>
            </a:r>
            <a:r>
              <a:rPr lang="en-US" altLang="zh-CN" sz="2800" b="1" i="1" baseline="-25000">
                <a:solidFill>
                  <a:srgbClr val="003300"/>
                </a:solidFill>
              </a:rPr>
              <a:t>m</a:t>
            </a:r>
            <a:r>
              <a:rPr lang="en-US" altLang="zh-CN" sz="2800" b="1" baseline="-25000">
                <a:solidFill>
                  <a:srgbClr val="003300"/>
                </a:solidFill>
                <a:cs typeface="Times New Roman" panose="02020603050405020304" pitchFamily="18" charset="0"/>
              </a:rPr>
              <a:t>×1</a:t>
            </a:r>
            <a:endParaRPr kumimoji="0" lang="en-US" altLang="zh-CN" sz="2800" b="1" baseline="30000">
              <a:solidFill>
                <a:schemeClr val="bg1"/>
              </a:solidFill>
            </a:endParaRP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2E838859-C480-0451-CC50-67B761998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388" y="1196975"/>
            <a:ext cx="2819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3300"/>
                </a:solidFill>
              </a:rPr>
              <a:t>有解 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 </a:t>
            </a:r>
            <a:r>
              <a:rPr lang="en-US" altLang="zh-CN" b="1" i="1">
                <a:solidFill>
                  <a:srgbClr val="003300"/>
                </a:solidFill>
                <a:sym typeface="Symbol" panose="05050102010706020507" pitchFamily="18" charset="2"/>
              </a:rPr>
              <a:t>b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i="1">
                <a:solidFill>
                  <a:srgbClr val="003300"/>
                </a:solidFill>
                <a:sym typeface="Symbol" panose="05050102010706020507" pitchFamily="18" charset="2"/>
              </a:rPr>
              <a:t>R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(A)</a:t>
            </a:r>
            <a:endParaRPr lang="en-US" altLang="zh-CN" b="1">
              <a:solidFill>
                <a:srgbClr val="0033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3300"/>
                </a:solidFill>
              </a:rPr>
              <a:t>无解 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 </a:t>
            </a:r>
            <a:r>
              <a:rPr lang="en-US" altLang="zh-CN" b="1" i="1">
                <a:solidFill>
                  <a:srgbClr val="003300"/>
                </a:solidFill>
                <a:sym typeface="Symbol" panose="05050102010706020507" pitchFamily="18" charset="2"/>
              </a:rPr>
              <a:t>b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 </a:t>
            </a:r>
            <a:r>
              <a:rPr lang="en-US" altLang="zh-CN" b="1" i="1">
                <a:solidFill>
                  <a:srgbClr val="003300"/>
                </a:solidFill>
                <a:sym typeface="Symbol" panose="05050102010706020507" pitchFamily="18" charset="2"/>
              </a:rPr>
              <a:t>R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(A)</a:t>
            </a:r>
          </a:p>
        </p:txBody>
      </p:sp>
      <p:sp>
        <p:nvSpPr>
          <p:cNvPr id="36869" name="AutoShape 5">
            <a:extLst>
              <a:ext uri="{FF2B5EF4-FFF2-40B4-BE49-F238E27FC236}">
                <a16:creationId xmlns:a16="http://schemas.microsoft.com/office/drawing/2014/main" id="{AC1B8638-97B8-3A0A-EDED-A8027AC5F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628775"/>
            <a:ext cx="914400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CC6600"/>
              </a:solidFill>
            </a:endParaRP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66CB42EC-B6FA-A640-B7AC-F5252E022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33600"/>
            <a:ext cx="8012113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800" b="1">
                <a:solidFill>
                  <a:srgbClr val="003300"/>
                </a:solidFill>
              </a:rPr>
              <a:t>AX = b </a:t>
            </a:r>
            <a:r>
              <a:rPr lang="zh-CN" altLang="en-US" sz="2800" b="1">
                <a:solidFill>
                  <a:srgbClr val="003300"/>
                </a:solidFill>
              </a:rPr>
              <a:t>的最佳最小二乘解</a:t>
            </a:r>
          </a:p>
          <a:p>
            <a:pPr eaLnBrk="1" hangingPunct="1"/>
            <a:r>
              <a:rPr lang="zh-CN" altLang="en-US" sz="2800" b="1">
                <a:solidFill>
                  <a:srgbClr val="CC6600"/>
                </a:solidFill>
              </a:rPr>
              <a:t>定义4</a:t>
            </a:r>
            <a:r>
              <a:rPr lang="zh-CN" altLang="en-US" sz="2800" b="1">
                <a:solidFill>
                  <a:srgbClr val="CC6600"/>
                </a:solidFill>
                <a:cs typeface="Times New Roman" panose="02020603050405020304" pitchFamily="18" charset="0"/>
              </a:rPr>
              <a:t>.6</a:t>
            </a:r>
            <a:r>
              <a:rPr lang="zh-CN" altLang="en-US" sz="2800" b="1">
                <a:solidFill>
                  <a:srgbClr val="008000"/>
                </a:solidFill>
              </a:rPr>
              <a:t>（</a:t>
            </a:r>
            <a:r>
              <a:rPr lang="en-US" altLang="zh-CN" sz="2800" i="1">
                <a:solidFill>
                  <a:srgbClr val="008000"/>
                </a:solidFill>
              </a:rPr>
              <a:t>P</a:t>
            </a:r>
            <a:r>
              <a:rPr lang="en-US" altLang="zh-CN" sz="2800" i="1">
                <a:solidFill>
                  <a:srgbClr val="008000"/>
                </a:solidFill>
                <a:cs typeface="Times New Roman" panose="02020603050405020304" pitchFamily="18" charset="0"/>
              </a:rPr>
              <a:t>. </a:t>
            </a:r>
            <a:r>
              <a:rPr lang="en-US" altLang="zh-CN" sz="2800" i="1">
                <a:solidFill>
                  <a:srgbClr val="008000"/>
                </a:solidFill>
              </a:rPr>
              <a:t>105</a:t>
            </a:r>
            <a:r>
              <a:rPr lang="en-US" altLang="zh-CN" sz="2800" b="1">
                <a:solidFill>
                  <a:srgbClr val="008000"/>
                </a:solidFill>
              </a:rPr>
              <a:t>）</a:t>
            </a:r>
          </a:p>
          <a:p>
            <a:pPr eaLnBrk="1" hangingPunct="1"/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b="1"/>
              <a:t>u</a:t>
            </a:r>
            <a:r>
              <a:rPr lang="en-US" altLang="zh-CN" sz="2800" b="1"/>
              <a:t> </a:t>
            </a:r>
            <a:r>
              <a:rPr lang="zh-CN" altLang="en-US" sz="2800" b="1"/>
              <a:t>是最小二乘解  </a:t>
            </a:r>
            <a:r>
              <a:rPr lang="zh-CN" altLang="en-US" sz="2800" b="1">
                <a:sym typeface="Symbol" panose="05050102010706020507" pitchFamily="18" charset="2"/>
              </a:rPr>
              <a:t></a:t>
            </a:r>
          </a:p>
          <a:p>
            <a:pPr eaLnBrk="1" hangingPunct="1"/>
            <a:r>
              <a:rPr lang="zh-CN" altLang="en-US" sz="2800" b="1">
                <a:sym typeface="Symbol" panose="05050102010706020507" pitchFamily="18" charset="2"/>
              </a:rPr>
              <a:t>    </a:t>
            </a:r>
            <a:r>
              <a:rPr lang="en-US" altLang="zh-CN" sz="2800" b="1" i="1">
                <a:sym typeface="Symbol" panose="05050102010706020507" pitchFamily="18" charset="2"/>
              </a:rPr>
              <a:t>x</a:t>
            </a:r>
            <a:r>
              <a:rPr lang="en-US" altLang="zh-CN" sz="2800" b="1" baseline="-25000">
                <a:sym typeface="Symbol" panose="05050102010706020507" pitchFamily="18" charset="2"/>
              </a:rPr>
              <a:t>0 </a:t>
            </a:r>
            <a:r>
              <a:rPr lang="zh-CN" altLang="en-US" sz="2800" b="1">
                <a:sym typeface="Symbol" panose="05050102010706020507" pitchFamily="18" charset="2"/>
              </a:rPr>
              <a:t>是最佳最小二乘解  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</a:t>
            </a:r>
          </a:p>
        </p:txBody>
      </p:sp>
      <p:graphicFrame>
        <p:nvGraphicFramePr>
          <p:cNvPr id="41984" name="Object 0">
            <a:extLst>
              <a:ext uri="{FF2B5EF4-FFF2-40B4-BE49-F238E27FC236}">
                <a16:creationId xmlns:a16="http://schemas.microsoft.com/office/drawing/2014/main" id="{3915E801-FC8F-1328-74B4-65F9B25802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3141663"/>
          <a:ext cx="38163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253800" progId="Equation.DSMT4">
                  <p:embed/>
                </p:oleObj>
              </mc:Choice>
              <mc:Fallback>
                <p:oleObj name="Equation" r:id="rId2" imgW="1714320" imgH="2538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141663"/>
                        <a:ext cx="38163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8">
            <a:extLst>
              <a:ext uri="{FF2B5EF4-FFF2-40B4-BE49-F238E27FC236}">
                <a16:creationId xmlns:a16="http://schemas.microsoft.com/office/drawing/2014/main" id="{4646CB9B-F5BA-FCCB-3101-4751D9575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4365625"/>
            <a:ext cx="83280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3300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3300"/>
                </a:solidFill>
              </a:rPr>
              <a:t>、 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lang="en-US" altLang="zh-CN" sz="2800" b="1" i="1">
                <a:solidFill>
                  <a:srgbClr val="003300"/>
                </a:solidFill>
              </a:rPr>
              <a:t>x </a:t>
            </a:r>
            <a:r>
              <a:rPr lang="en-US" altLang="zh-CN" sz="2800" b="1">
                <a:solidFill>
                  <a:srgbClr val="003300"/>
                </a:solidFill>
              </a:rPr>
              <a:t>= b</a:t>
            </a:r>
            <a:r>
              <a:rPr lang="zh-CN" altLang="en-US" sz="2800" b="1">
                <a:solidFill>
                  <a:srgbClr val="003300"/>
                </a:solidFill>
              </a:rPr>
              <a:t>的最佳最小二乘解的计算</a:t>
            </a:r>
          </a:p>
          <a:p>
            <a:pPr eaLnBrk="1" hangingPunct="1"/>
            <a:r>
              <a:rPr lang="zh-CN" altLang="en-US" sz="2800" b="1">
                <a:solidFill>
                  <a:srgbClr val="CC6600"/>
                </a:solidFill>
              </a:rPr>
              <a:t>定理4</a:t>
            </a:r>
            <a:r>
              <a:rPr lang="zh-CN" altLang="en-US" sz="2800" b="1">
                <a:solidFill>
                  <a:srgbClr val="CC6600"/>
                </a:solidFill>
                <a:cs typeface="Times New Roman" panose="02020603050405020304" pitchFamily="18" charset="0"/>
              </a:rPr>
              <a:t>.17</a:t>
            </a:r>
            <a:r>
              <a:rPr lang="zh-CN" altLang="en-US" sz="2800" b="1">
                <a:solidFill>
                  <a:srgbClr val="0033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800" b="1" i="1">
                <a:solidFill>
                  <a:srgbClr val="003300"/>
                </a:solidFill>
              </a:rPr>
              <a:t>x</a:t>
            </a:r>
            <a:r>
              <a:rPr lang="en-US" altLang="zh-CN" sz="2800" b="1" baseline="-25000">
                <a:solidFill>
                  <a:srgbClr val="003300"/>
                </a:solidFill>
              </a:rPr>
              <a:t>0</a:t>
            </a:r>
            <a:r>
              <a:rPr lang="en-US" altLang="zh-CN" sz="2800" b="1">
                <a:solidFill>
                  <a:srgbClr val="003300"/>
                </a:solidFill>
              </a:rPr>
              <a:t> = A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+</a:t>
            </a:r>
            <a:r>
              <a:rPr lang="en-US" altLang="zh-CN" sz="2800" b="1">
                <a:solidFill>
                  <a:srgbClr val="003300"/>
                </a:solidFill>
              </a:rPr>
              <a:t>b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 </a:t>
            </a:r>
            <a:r>
              <a:rPr lang="zh-CN" altLang="en-US" sz="2800" b="1">
                <a:solidFill>
                  <a:srgbClr val="003300"/>
                </a:solidFill>
              </a:rPr>
              <a:t>是 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lang="en-US" altLang="zh-CN" sz="2800" b="1" i="1">
                <a:solidFill>
                  <a:srgbClr val="003300"/>
                </a:solidFill>
              </a:rPr>
              <a:t>x</a:t>
            </a:r>
            <a:r>
              <a:rPr lang="en-US" altLang="zh-CN" sz="2800" b="1">
                <a:solidFill>
                  <a:srgbClr val="003300"/>
                </a:solidFill>
              </a:rPr>
              <a:t> = b </a:t>
            </a:r>
            <a:r>
              <a:rPr lang="zh-CN" altLang="en-US" sz="2800" b="1">
                <a:solidFill>
                  <a:srgbClr val="003300"/>
                </a:solidFill>
              </a:rPr>
              <a:t>的</a:t>
            </a:r>
            <a:r>
              <a:rPr lang="zh-CN" altLang="en-US" sz="2800" b="1">
                <a:solidFill>
                  <a:srgbClr val="0000FF"/>
                </a:solidFill>
              </a:rPr>
              <a:t>最佳最小二乘解</a:t>
            </a:r>
            <a:r>
              <a:rPr lang="zh-CN" altLang="en-US" sz="2800"/>
              <a:t>。</a:t>
            </a:r>
          </a:p>
        </p:txBody>
      </p:sp>
      <p:graphicFrame>
        <p:nvGraphicFramePr>
          <p:cNvPr id="41985" name="Object 1">
            <a:extLst>
              <a:ext uri="{FF2B5EF4-FFF2-40B4-BE49-F238E27FC236}">
                <a16:creationId xmlns:a16="http://schemas.microsoft.com/office/drawing/2014/main" id="{ECD2FE00-B989-7A89-EF28-22D2F95015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3716338"/>
          <a:ext cx="17272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253800" progId="Equation.DSMT4">
                  <p:embed/>
                </p:oleObj>
              </mc:Choice>
              <mc:Fallback>
                <p:oleObj name="Equation" r:id="rId4" imgW="68580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716338"/>
                        <a:ext cx="17272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C143AE4-87BB-AAFD-5C50-62710B96FA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5876925"/>
          <a:ext cx="15843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253800" progId="Equation.DSMT4">
                  <p:embed/>
                </p:oleObj>
              </mc:Choice>
              <mc:Fallback>
                <p:oleObj name="Equation" r:id="rId6" imgW="68580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876925"/>
                        <a:ext cx="15843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Rectangle 13">
            <a:extLst>
              <a:ext uri="{FF2B5EF4-FFF2-40B4-BE49-F238E27FC236}">
                <a16:creationId xmlns:a16="http://schemas.microsoft.com/office/drawing/2014/main" id="{A659A893-70A7-50ED-7135-8BF5034AD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445125"/>
            <a:ext cx="8424862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008000"/>
                </a:solidFill>
              </a:rPr>
              <a:t>证明思路：</a:t>
            </a:r>
            <a:r>
              <a:rPr lang="zh-CN" altLang="en-US" b="1"/>
              <a:t>利用</a:t>
            </a:r>
            <a:r>
              <a:rPr lang="en-US" altLang="zh-CN" b="1"/>
              <a:t>AA</a:t>
            </a:r>
            <a:r>
              <a:rPr lang="en-US" altLang="zh-CN" b="1" baseline="30000"/>
              <a:t>+</a:t>
            </a:r>
            <a:r>
              <a:rPr lang="zh-CN" altLang="en-US" b="1"/>
              <a:t>：</a:t>
            </a:r>
            <a:r>
              <a:rPr lang="en-US" altLang="zh-CN" b="1" i="1"/>
              <a:t>x</a:t>
            </a:r>
            <a:r>
              <a:rPr lang="en-US" altLang="zh-CN" b="1" baseline="-25000"/>
              <a:t>0</a:t>
            </a:r>
            <a:r>
              <a:rPr lang="zh-CN" altLang="en-US" b="1"/>
              <a:t>是</a:t>
            </a:r>
            <a:r>
              <a:rPr lang="zh-CN" altLang="en-US" b="1">
                <a:sym typeface="Symbol" panose="05050102010706020507" pitchFamily="18" charset="2"/>
              </a:rPr>
              <a:t>最小二乘解；对任一最小二乘解</a:t>
            </a:r>
            <a:r>
              <a:rPr lang="en-US" altLang="zh-CN" b="1" i="1">
                <a:sym typeface="Symbol" panose="05050102010706020507" pitchFamily="18" charset="2"/>
              </a:rPr>
              <a:t>u</a:t>
            </a:r>
            <a:r>
              <a:rPr lang="zh-CN" altLang="en-US" b="1">
                <a:sym typeface="Symbol" panose="05050102010706020507" pitchFamily="18" charset="2"/>
              </a:rPr>
              <a:t>有：</a:t>
            </a:r>
            <a:r>
              <a:rPr lang="en-US" altLang="zh-CN" b="1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 - 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 baseline="-25000">
                <a:sym typeface="Symbol" panose="05050102010706020507" pitchFamily="18" charset="2"/>
              </a:rPr>
              <a:t>0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N(A)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，从而 </a:t>
            </a:r>
            <a:r>
              <a:rPr lang="en-US" altLang="zh-CN" b="1" i="1">
                <a:solidFill>
                  <a:srgbClr val="003300"/>
                </a:solidFill>
                <a:sym typeface="Symbol" panose="05050102010706020507" pitchFamily="18" charset="2"/>
              </a:rPr>
              <a:t>x</a:t>
            </a:r>
            <a:r>
              <a:rPr lang="en-US" altLang="zh-CN" b="1" baseline="-25000">
                <a:solidFill>
                  <a:srgbClr val="003300"/>
                </a:solidFill>
                <a:sym typeface="Symbol" panose="05050102010706020507" pitchFamily="18" charset="2"/>
              </a:rPr>
              <a:t>0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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(u</a:t>
            </a:r>
            <a:r>
              <a:rPr lang="en-US" altLang="zh-CN">
                <a:sym typeface="Symbol" panose="05050102010706020507" pitchFamily="18" charset="2"/>
              </a:rPr>
              <a:t> - </a:t>
            </a:r>
            <a:r>
              <a:rPr lang="en-US" altLang="zh-CN" b="1" i="1">
                <a:solidFill>
                  <a:srgbClr val="003300"/>
                </a:solidFill>
                <a:sym typeface="Symbol" panose="05050102010706020507" pitchFamily="18" charset="2"/>
              </a:rPr>
              <a:t>x</a:t>
            </a:r>
            <a:r>
              <a:rPr lang="en-US" altLang="zh-CN" b="1" baseline="-25000">
                <a:solidFill>
                  <a:srgbClr val="003300"/>
                </a:solidFill>
                <a:sym typeface="Symbol" panose="05050102010706020507" pitchFamily="18" charset="2"/>
              </a:rPr>
              <a:t>0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)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，因此</a:t>
            </a:r>
            <a:r>
              <a:rPr lang="zh-CN" altLang="en-US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  <p:bldP spid="36868" grpId="0" autoUpdateAnimBg="0"/>
      <p:bldP spid="36869" grpId="0" animBg="1" autoUpdateAnimBg="0"/>
      <p:bldP spid="36870" grpId="0" uiExpand="1" build="p" autoUpdateAnimBg="0"/>
      <p:bldP spid="36872" grpId="0" autoUpdateAnimBg="0"/>
      <p:bldP spid="92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85EB3A4-A866-5962-F5BF-40EDAFD074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333375"/>
            <a:ext cx="5400675" cy="4937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.4  </a:t>
            </a: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最佳最小二乘解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94D6953-4A16-B7BD-DEFB-9A6F0618DB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908050"/>
            <a:ext cx="4746625" cy="576263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CC6600"/>
                </a:solidFill>
              </a:rPr>
              <a:t>一、最佳最小二乘解</a:t>
            </a:r>
          </a:p>
        </p:txBody>
      </p:sp>
      <p:sp>
        <p:nvSpPr>
          <p:cNvPr id="36872" name="Rectangle 8">
            <a:extLst>
              <a:ext uri="{FF2B5EF4-FFF2-40B4-BE49-F238E27FC236}">
                <a16:creationId xmlns:a16="http://schemas.microsoft.com/office/drawing/2014/main" id="{049AE770-E826-6551-44C6-826E6077E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1484313"/>
            <a:ext cx="83280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3300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3300"/>
                </a:solidFill>
              </a:rPr>
              <a:t>、 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lang="en-US" altLang="zh-CN" sz="2800" b="1" i="1">
                <a:solidFill>
                  <a:srgbClr val="003300"/>
                </a:solidFill>
              </a:rPr>
              <a:t>x </a:t>
            </a:r>
            <a:r>
              <a:rPr lang="en-US" altLang="zh-CN" sz="2800" b="1">
                <a:solidFill>
                  <a:srgbClr val="003300"/>
                </a:solidFill>
              </a:rPr>
              <a:t>= b</a:t>
            </a:r>
            <a:r>
              <a:rPr lang="zh-CN" altLang="en-US" sz="2800" b="1">
                <a:solidFill>
                  <a:srgbClr val="003300"/>
                </a:solidFill>
              </a:rPr>
              <a:t>的最佳最小二乘解的计算</a:t>
            </a:r>
          </a:p>
          <a:p>
            <a:pPr eaLnBrk="1" hangingPunct="1"/>
            <a:r>
              <a:rPr lang="zh-CN" altLang="en-US" sz="2800" b="1">
                <a:solidFill>
                  <a:srgbClr val="CC6600"/>
                </a:solidFill>
              </a:rPr>
              <a:t>定理4</a:t>
            </a:r>
            <a:r>
              <a:rPr lang="zh-CN" altLang="en-US" sz="2800" b="1">
                <a:solidFill>
                  <a:srgbClr val="CC6600"/>
                </a:solidFill>
                <a:cs typeface="Times New Roman" panose="02020603050405020304" pitchFamily="18" charset="0"/>
              </a:rPr>
              <a:t>.17</a:t>
            </a:r>
            <a:r>
              <a:rPr lang="zh-CN" altLang="en-US" sz="2800" b="1">
                <a:solidFill>
                  <a:srgbClr val="0033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800" b="1" i="1">
                <a:solidFill>
                  <a:srgbClr val="003300"/>
                </a:solidFill>
              </a:rPr>
              <a:t>x</a:t>
            </a:r>
            <a:r>
              <a:rPr lang="en-US" altLang="zh-CN" sz="2800" b="1" baseline="-25000">
                <a:solidFill>
                  <a:srgbClr val="003300"/>
                </a:solidFill>
              </a:rPr>
              <a:t>0</a:t>
            </a:r>
            <a:r>
              <a:rPr lang="en-US" altLang="zh-CN" sz="2800" b="1">
                <a:solidFill>
                  <a:srgbClr val="003300"/>
                </a:solidFill>
              </a:rPr>
              <a:t> = A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+</a:t>
            </a:r>
            <a:r>
              <a:rPr lang="en-US" altLang="zh-CN" sz="2800" b="1">
                <a:solidFill>
                  <a:srgbClr val="003300"/>
                </a:solidFill>
              </a:rPr>
              <a:t>b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 </a:t>
            </a:r>
            <a:r>
              <a:rPr lang="zh-CN" altLang="en-US" sz="2800" b="1">
                <a:solidFill>
                  <a:srgbClr val="003300"/>
                </a:solidFill>
              </a:rPr>
              <a:t>是 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lang="en-US" altLang="zh-CN" sz="2800" b="1" i="1">
                <a:solidFill>
                  <a:srgbClr val="003300"/>
                </a:solidFill>
              </a:rPr>
              <a:t>x</a:t>
            </a:r>
            <a:r>
              <a:rPr lang="en-US" altLang="zh-CN" sz="2800" b="1">
                <a:solidFill>
                  <a:srgbClr val="003300"/>
                </a:solidFill>
              </a:rPr>
              <a:t> = b </a:t>
            </a:r>
            <a:r>
              <a:rPr lang="zh-CN" altLang="en-US" sz="2800" b="1">
                <a:solidFill>
                  <a:srgbClr val="003300"/>
                </a:solidFill>
              </a:rPr>
              <a:t>的</a:t>
            </a:r>
            <a:r>
              <a:rPr lang="zh-CN" altLang="en-US" sz="2800" b="1">
                <a:solidFill>
                  <a:srgbClr val="0000FF"/>
                </a:solidFill>
              </a:rPr>
              <a:t>最佳最小二乘解</a:t>
            </a:r>
            <a:r>
              <a:rPr lang="zh-CN" altLang="en-US" sz="2800"/>
              <a:t>。</a:t>
            </a:r>
          </a:p>
        </p:txBody>
      </p:sp>
      <p:graphicFrame>
        <p:nvGraphicFramePr>
          <p:cNvPr id="41985" name="Object 1">
            <a:extLst>
              <a:ext uri="{FF2B5EF4-FFF2-40B4-BE49-F238E27FC236}">
                <a16:creationId xmlns:a16="http://schemas.microsoft.com/office/drawing/2014/main" id="{BD8694C9-F916-CFE7-4691-75E58FB4B3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797425"/>
          <a:ext cx="55435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79480" imgH="279360" progId="Equation.DSMT4">
                  <p:embed/>
                </p:oleObj>
              </mc:Choice>
              <mc:Fallback>
                <p:oleObj name="Equation" r:id="rId2" imgW="2679480" imgH="2793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97425"/>
                        <a:ext cx="55435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Rectangle 11">
            <a:extLst>
              <a:ext uri="{FF2B5EF4-FFF2-40B4-BE49-F238E27FC236}">
                <a16:creationId xmlns:a16="http://schemas.microsoft.com/office/drawing/2014/main" id="{50211DC7-ED8B-EE0A-A7F0-F7F8C41CD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92375"/>
            <a:ext cx="842486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008000"/>
                </a:solidFill>
              </a:rPr>
              <a:t>证明：</a:t>
            </a:r>
            <a:r>
              <a:rPr lang="en-US" altLang="zh-CN" b="1">
                <a:solidFill>
                  <a:srgbClr val="008000"/>
                </a:solidFill>
              </a:rPr>
              <a:t>(1) </a:t>
            </a:r>
            <a:r>
              <a:rPr lang="zh-CN" altLang="en-US" b="1"/>
              <a:t>利用</a:t>
            </a:r>
            <a:r>
              <a:rPr lang="en-US" altLang="zh-CN" b="1"/>
              <a:t>AA</a:t>
            </a:r>
            <a:r>
              <a:rPr lang="en-US" altLang="zh-CN" b="1" baseline="30000"/>
              <a:t>+</a:t>
            </a:r>
            <a:r>
              <a:rPr lang="zh-CN" altLang="en-US" b="1"/>
              <a:t>：</a:t>
            </a:r>
            <a:r>
              <a:rPr lang="en-US" altLang="zh-CN" b="1" i="1"/>
              <a:t>x</a:t>
            </a:r>
            <a:r>
              <a:rPr lang="en-US" altLang="zh-CN" b="1" baseline="-25000"/>
              <a:t>0</a:t>
            </a:r>
            <a:r>
              <a:rPr lang="zh-CN" altLang="en-US" b="1"/>
              <a:t>是</a:t>
            </a:r>
            <a:r>
              <a:rPr lang="zh-CN" altLang="en-US" b="1">
                <a:sym typeface="Symbol" panose="05050102010706020507" pitchFamily="18" charset="2"/>
              </a:rPr>
              <a:t>最小二乘解。</a:t>
            </a:r>
            <a:r>
              <a:rPr lang="zh-CN" altLang="en-US" b="1">
                <a:solidFill>
                  <a:srgbClr val="0000FF"/>
                </a:solidFill>
                <a:sym typeface="Symbol" panose="05050102010706020507" pitchFamily="18" charset="2"/>
              </a:rPr>
              <a:t>由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Th4.15</a:t>
            </a:r>
            <a:endParaRPr lang="en-US" altLang="zh-CN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41984" name="Object 0">
            <a:extLst>
              <a:ext uri="{FF2B5EF4-FFF2-40B4-BE49-F238E27FC236}">
                <a16:creationId xmlns:a16="http://schemas.microsoft.com/office/drawing/2014/main" id="{2DEA3400-6F30-75F6-12D1-691AA9B4E5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44450"/>
          <a:ext cx="33845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320" imgH="253800" progId="Equation.DSMT4">
                  <p:embed/>
                </p:oleObj>
              </mc:Choice>
              <mc:Fallback>
                <p:oleObj name="Equation" r:id="rId4" imgW="1714320" imgH="2538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4450"/>
                        <a:ext cx="33845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8A90366-C81C-3031-55E2-5593AA24F0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582613"/>
          <a:ext cx="16605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253800" progId="Equation.DSMT4">
                  <p:embed/>
                </p:oleObj>
              </mc:Choice>
              <mc:Fallback>
                <p:oleObj name="Equation" r:id="rId6" imgW="68580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82613"/>
                        <a:ext cx="166052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Rectangle 14">
            <a:extLst>
              <a:ext uri="{FF2B5EF4-FFF2-40B4-BE49-F238E27FC236}">
                <a16:creationId xmlns:a16="http://schemas.microsoft.com/office/drawing/2014/main" id="{73A13E38-211B-2C29-9317-F88EE527A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4365625"/>
            <a:ext cx="8424862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>
                <a:solidFill>
                  <a:srgbClr val="008000"/>
                </a:solidFill>
              </a:rPr>
              <a:t>(2) </a:t>
            </a:r>
            <a:r>
              <a:rPr lang="zh-CN" altLang="en-US" b="1">
                <a:sym typeface="Symbol" panose="05050102010706020507" pitchFamily="18" charset="2"/>
              </a:rPr>
              <a:t>对任一最小二乘解</a:t>
            </a:r>
            <a:r>
              <a:rPr lang="en-US" altLang="zh-CN" b="1" i="1">
                <a:sym typeface="Symbol" panose="05050102010706020507" pitchFamily="18" charset="2"/>
              </a:rPr>
              <a:t>u</a:t>
            </a:r>
            <a:r>
              <a:rPr lang="zh-CN" altLang="en-US" b="1">
                <a:sym typeface="Symbol" panose="05050102010706020507" pitchFamily="18" charset="2"/>
              </a:rPr>
              <a:t>有：</a:t>
            </a:r>
            <a:r>
              <a:rPr lang="en-US" altLang="zh-CN" b="1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 - 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en-US" altLang="zh-CN" b="1" baseline="-25000">
                <a:sym typeface="Symbol" panose="05050102010706020507" pitchFamily="18" charset="2"/>
              </a:rPr>
              <a:t>0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N(A)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，从而 </a:t>
            </a:r>
            <a:r>
              <a:rPr lang="en-US" altLang="zh-CN" b="1" i="1">
                <a:solidFill>
                  <a:srgbClr val="003300"/>
                </a:solidFill>
                <a:sym typeface="Symbol" panose="05050102010706020507" pitchFamily="18" charset="2"/>
              </a:rPr>
              <a:t>x</a:t>
            </a:r>
            <a:r>
              <a:rPr lang="en-US" altLang="zh-CN" b="1" baseline="-25000">
                <a:solidFill>
                  <a:srgbClr val="003300"/>
                </a:solidFill>
                <a:sym typeface="Symbol" panose="05050102010706020507" pitchFamily="18" charset="2"/>
              </a:rPr>
              <a:t>0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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(u</a:t>
            </a:r>
            <a:r>
              <a:rPr lang="en-US" altLang="zh-CN">
                <a:sym typeface="Symbol" panose="05050102010706020507" pitchFamily="18" charset="2"/>
              </a:rPr>
              <a:t> - </a:t>
            </a:r>
            <a:r>
              <a:rPr lang="en-US" altLang="zh-CN" b="1" i="1">
                <a:solidFill>
                  <a:srgbClr val="003300"/>
                </a:solidFill>
                <a:sym typeface="Symbol" panose="05050102010706020507" pitchFamily="18" charset="2"/>
              </a:rPr>
              <a:t>x</a:t>
            </a:r>
            <a:r>
              <a:rPr lang="en-US" altLang="zh-CN" b="1" baseline="-25000">
                <a:solidFill>
                  <a:srgbClr val="003300"/>
                </a:solidFill>
                <a:sym typeface="Symbol" panose="05050102010706020507" pitchFamily="18" charset="2"/>
              </a:rPr>
              <a:t>0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)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，进而</a:t>
            </a:r>
            <a:r>
              <a:rPr lang="zh-CN" altLang="en-US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5071" name="Rectangle 15">
            <a:extLst>
              <a:ext uri="{FF2B5EF4-FFF2-40B4-BE49-F238E27FC236}">
                <a16:creationId xmlns:a16="http://schemas.microsoft.com/office/drawing/2014/main" id="{AD338F54-D1BB-E20C-C5F0-333C31D4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997200"/>
            <a:ext cx="7488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</a:rPr>
              <a:t>C</a:t>
            </a:r>
            <a:r>
              <a:rPr kumimoji="0" lang="en-US" altLang="zh-CN" b="1" baseline="30000">
                <a:solidFill>
                  <a:srgbClr val="0033CC"/>
                </a:solidFill>
              </a:rPr>
              <a:t>m</a:t>
            </a:r>
            <a:r>
              <a:rPr kumimoji="0" lang="en-US" altLang="zh-CN" b="1">
                <a:solidFill>
                  <a:srgbClr val="0033CC"/>
                </a:solidFill>
              </a:rPr>
              <a:t> </a:t>
            </a:r>
            <a:r>
              <a:rPr lang="en-US" altLang="zh-CN" b="1">
                <a:solidFill>
                  <a:srgbClr val="0033CC"/>
                </a:solidFill>
              </a:rPr>
              <a:t>= R(A</a:t>
            </a:r>
            <a:r>
              <a:rPr kumimoji="0" lang="en-US" altLang="zh-CN" b="1">
                <a:solidFill>
                  <a:srgbClr val="0033CC"/>
                </a:solidFill>
              </a:rPr>
              <a:t>A</a:t>
            </a:r>
            <a:r>
              <a:rPr kumimoji="0" lang="en-US" altLang="zh-CN" sz="2800" b="1" baseline="30000">
                <a:solidFill>
                  <a:srgbClr val="0033CC"/>
                </a:solidFill>
              </a:rPr>
              <a:t>+</a:t>
            </a:r>
            <a:r>
              <a:rPr kumimoji="0" lang="en-US" altLang="zh-CN" b="1">
                <a:solidFill>
                  <a:srgbClr val="0033CC"/>
                </a:solidFill>
              </a:rPr>
              <a:t>) </a:t>
            </a:r>
            <a:r>
              <a:rPr lang="en-US" altLang="zh-CN" b="1">
                <a:solidFill>
                  <a:srgbClr val="0033CC"/>
                </a:solidFill>
                <a:sym typeface="Symbol" panose="05050102010706020507" pitchFamily="18" charset="2"/>
              </a:rPr>
              <a:t> N(AA</a:t>
            </a:r>
            <a:r>
              <a:rPr lang="en-US" altLang="zh-CN" sz="2800" b="1" baseline="30000">
                <a:solidFill>
                  <a:srgbClr val="0033CC"/>
                </a:solidFill>
                <a:sym typeface="Symbol" panose="05050102010706020507" pitchFamily="18" charset="2"/>
              </a:rPr>
              <a:t>+</a:t>
            </a:r>
            <a:r>
              <a:rPr lang="en-US" altLang="zh-CN" b="1">
                <a:solidFill>
                  <a:srgbClr val="0033CC"/>
                </a:solidFill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0033CC"/>
                </a:solidFill>
              </a:rPr>
              <a:t>= R(A</a:t>
            </a:r>
            <a:r>
              <a:rPr kumimoji="0" lang="en-US" altLang="zh-CN" b="1">
                <a:solidFill>
                  <a:srgbClr val="0033CC"/>
                </a:solidFill>
              </a:rPr>
              <a:t>) </a:t>
            </a:r>
            <a:r>
              <a:rPr lang="en-US" altLang="zh-CN" b="1">
                <a:solidFill>
                  <a:srgbClr val="0033CC"/>
                </a:solidFill>
                <a:sym typeface="Symbol" panose="05050102010706020507" pitchFamily="18" charset="2"/>
              </a:rPr>
              <a:t> N(A</a:t>
            </a:r>
            <a:r>
              <a:rPr lang="en-US" altLang="zh-CN" sz="2800" b="1" baseline="30000">
                <a:solidFill>
                  <a:srgbClr val="0033CC"/>
                </a:solidFill>
                <a:sym typeface="Symbol" panose="05050102010706020507" pitchFamily="18" charset="2"/>
              </a:rPr>
              <a:t>+</a:t>
            </a:r>
            <a:r>
              <a:rPr lang="en-US" altLang="zh-CN" b="1">
                <a:solidFill>
                  <a:srgbClr val="0033CC"/>
                </a:solidFill>
                <a:sym typeface="Symbol" panose="05050102010706020507" pitchFamily="18" charset="2"/>
              </a:rPr>
              <a:t>), N(A</a:t>
            </a:r>
            <a:r>
              <a:rPr lang="en-US" altLang="zh-CN" sz="2800" b="1" baseline="30000">
                <a:solidFill>
                  <a:srgbClr val="0033CC"/>
                </a:solidFill>
                <a:sym typeface="Symbol" panose="05050102010706020507" pitchFamily="18" charset="2"/>
              </a:rPr>
              <a:t>+</a:t>
            </a:r>
            <a:r>
              <a:rPr lang="en-US" altLang="zh-CN" b="1">
                <a:solidFill>
                  <a:srgbClr val="0033CC"/>
                </a:solidFill>
                <a:sym typeface="Symbol" panose="05050102010706020507" pitchFamily="18" charset="2"/>
              </a:rPr>
              <a:t>)=R</a:t>
            </a:r>
            <a:r>
              <a:rPr kumimoji="0" lang="en-US" altLang="zh-CN" b="1" baseline="30000">
                <a:solidFill>
                  <a:srgbClr val="003300"/>
                </a:solidFill>
                <a:sym typeface="Symbol" panose="05050102010706020507" pitchFamily="18" charset="2"/>
              </a:rPr>
              <a:t></a:t>
            </a:r>
            <a:r>
              <a:rPr lang="en-US" altLang="zh-CN" b="1">
                <a:solidFill>
                  <a:srgbClr val="0033CC"/>
                </a:solidFill>
                <a:sym typeface="Symbol" panose="05050102010706020507" pitchFamily="18" charset="2"/>
              </a:rPr>
              <a:t>(A)</a:t>
            </a:r>
            <a:endParaRPr lang="zh-CN" altLang="en-US" b="1">
              <a:solidFill>
                <a:srgbClr val="0033CC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68A5FEF1-CE54-47CF-B5EB-0D79A4FC1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0025" y="3429000"/>
          <a:ext cx="56467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30240" imgH="279360" progId="Equation.DSMT4">
                  <p:embed/>
                </p:oleObj>
              </mc:Choice>
              <mc:Fallback>
                <p:oleObj name="Equation" r:id="rId8" imgW="273024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3429000"/>
                        <a:ext cx="56467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0AEF56A2-4359-1AC8-28A8-43320699A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2825" y="3933825"/>
          <a:ext cx="40179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42920" imgH="253800" progId="Equation.DSMT4">
                  <p:embed/>
                </p:oleObj>
              </mc:Choice>
              <mc:Fallback>
                <p:oleObj name="Equation" r:id="rId10" imgW="194292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3933825"/>
                        <a:ext cx="40179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5" name="Rectangle 19">
            <a:extLst>
              <a:ext uri="{FF2B5EF4-FFF2-40B4-BE49-F238E27FC236}">
                <a16:creationId xmlns:a16="http://schemas.microsoft.com/office/drawing/2014/main" id="{1F2E2B52-7153-4F5F-EB83-42FBA0C2D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300663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sym typeface="Symbol" panose="05050102010706020507" pitchFamily="18" charset="2"/>
              </a:rPr>
              <a:t>设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b=b</a:t>
            </a:r>
            <a:r>
              <a:rPr lang="en-US" altLang="zh-CN" b="1" baseline="-2500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+b</a:t>
            </a:r>
            <a:r>
              <a:rPr lang="en-US" altLang="zh-CN" b="1" baseline="-2500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, b</a:t>
            </a:r>
            <a:r>
              <a:rPr lang="en-US" altLang="zh-CN" b="1" baseline="-2500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R(A),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b</a:t>
            </a:r>
            <a:r>
              <a:rPr lang="en-US" altLang="zh-CN" b="1" baseline="-2500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N(A</a:t>
            </a:r>
            <a:r>
              <a:rPr lang="en-US" altLang="zh-CN" sz="2800" b="1" baseline="30000">
                <a:solidFill>
                  <a:srgbClr val="0000FF"/>
                </a:solidFill>
                <a:sym typeface="Symbol" panose="05050102010706020507" pitchFamily="18" charset="2"/>
              </a:rPr>
              <a:t>+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)=R</a:t>
            </a:r>
            <a:r>
              <a:rPr kumimoji="0" lang="en-US" altLang="zh-CN" b="1" baseline="30000">
                <a:solidFill>
                  <a:srgbClr val="0000FF"/>
                </a:solidFill>
                <a:sym typeface="Symbol" panose="05050102010706020507" pitchFamily="18" charset="2"/>
              </a:rPr>
              <a:t></a:t>
            </a:r>
            <a:r>
              <a:rPr lang="en-US" altLang="zh-CN" b="1">
                <a:solidFill>
                  <a:srgbClr val="0000FF"/>
                </a:solidFill>
                <a:sym typeface="Symbol" panose="05050102010706020507" pitchFamily="18" charset="2"/>
              </a:rPr>
              <a:t>(A),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 b="1">
                <a:solidFill>
                  <a:srgbClr val="0000FF"/>
                </a:solidFill>
                <a:sym typeface="Symbol" panose="05050102010706020507" pitchFamily="18" charset="2"/>
              </a:rPr>
              <a:t>则有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305D97EE-020C-AE33-AE4B-0B30B0E8BC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9688" y="5734050"/>
          <a:ext cx="66960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38200" imgH="279360" progId="Equation.DSMT4">
                  <p:embed/>
                </p:oleObj>
              </mc:Choice>
              <mc:Fallback>
                <p:oleObj name="Equation" r:id="rId12" imgW="323820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5734050"/>
                        <a:ext cx="66960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autoUpdateAnimBg="0"/>
      <p:bldP spid="45067" grpId="0"/>
      <p:bldP spid="45070" grpId="0"/>
      <p:bldP spid="45071" grpId="0"/>
      <p:bldP spid="450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0C5579C-961B-AAB4-296A-BFC2D6F711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333375"/>
            <a:ext cx="5400675" cy="4937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.4  </a:t>
            </a: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最佳最小二乘解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0641A8F-EB30-15F5-99D8-C09B1D63D7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908050"/>
            <a:ext cx="4746625" cy="576263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CC6600"/>
                </a:solidFill>
              </a:rPr>
              <a:t>一、最佳最小二乘解</a:t>
            </a:r>
          </a:p>
        </p:txBody>
      </p:sp>
      <p:sp>
        <p:nvSpPr>
          <p:cNvPr id="36872" name="Rectangle 8">
            <a:extLst>
              <a:ext uri="{FF2B5EF4-FFF2-40B4-BE49-F238E27FC236}">
                <a16:creationId xmlns:a16="http://schemas.microsoft.com/office/drawing/2014/main" id="{44919B9B-1087-787F-95CD-A5FD5778C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1484313"/>
            <a:ext cx="83280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3300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3300"/>
                </a:solidFill>
              </a:rPr>
              <a:t>、 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lang="en-US" altLang="zh-CN" sz="2800" b="1" i="1">
                <a:solidFill>
                  <a:srgbClr val="003300"/>
                </a:solidFill>
              </a:rPr>
              <a:t>x </a:t>
            </a:r>
            <a:r>
              <a:rPr lang="en-US" altLang="zh-CN" sz="2800" b="1">
                <a:solidFill>
                  <a:srgbClr val="003300"/>
                </a:solidFill>
              </a:rPr>
              <a:t>= b</a:t>
            </a:r>
            <a:r>
              <a:rPr lang="zh-CN" altLang="en-US" sz="2800" b="1">
                <a:solidFill>
                  <a:srgbClr val="003300"/>
                </a:solidFill>
              </a:rPr>
              <a:t>的最佳最小二乘解的计算</a:t>
            </a:r>
          </a:p>
          <a:p>
            <a:pPr eaLnBrk="1" hangingPunct="1"/>
            <a:r>
              <a:rPr lang="zh-CN" altLang="en-US" sz="2800" b="1">
                <a:solidFill>
                  <a:srgbClr val="CC6600"/>
                </a:solidFill>
              </a:rPr>
              <a:t>定理4</a:t>
            </a:r>
            <a:r>
              <a:rPr lang="zh-CN" altLang="en-US" sz="2800" b="1">
                <a:solidFill>
                  <a:srgbClr val="CC6600"/>
                </a:solidFill>
                <a:cs typeface="Times New Roman" panose="02020603050405020304" pitchFamily="18" charset="0"/>
              </a:rPr>
              <a:t>.17</a:t>
            </a:r>
            <a:r>
              <a:rPr lang="zh-CN" altLang="en-US" sz="2800" b="1">
                <a:solidFill>
                  <a:srgbClr val="0033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800" b="1" i="1">
                <a:solidFill>
                  <a:srgbClr val="003300"/>
                </a:solidFill>
              </a:rPr>
              <a:t>x</a:t>
            </a:r>
            <a:r>
              <a:rPr lang="en-US" altLang="zh-CN" sz="2800" b="1" baseline="-25000">
                <a:solidFill>
                  <a:srgbClr val="003300"/>
                </a:solidFill>
              </a:rPr>
              <a:t>0</a:t>
            </a:r>
            <a:r>
              <a:rPr lang="en-US" altLang="zh-CN" sz="2800" b="1">
                <a:solidFill>
                  <a:srgbClr val="003300"/>
                </a:solidFill>
              </a:rPr>
              <a:t> = A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+</a:t>
            </a:r>
            <a:r>
              <a:rPr lang="en-US" altLang="zh-CN" sz="2800" b="1">
                <a:solidFill>
                  <a:srgbClr val="003300"/>
                </a:solidFill>
              </a:rPr>
              <a:t>b</a:t>
            </a:r>
            <a:r>
              <a:rPr kumimoji="0" lang="en-US" altLang="zh-CN" sz="2800" b="1" baseline="30000">
                <a:solidFill>
                  <a:srgbClr val="003300"/>
                </a:solidFill>
              </a:rPr>
              <a:t> </a:t>
            </a:r>
            <a:r>
              <a:rPr lang="zh-CN" altLang="en-US" sz="2800" b="1">
                <a:solidFill>
                  <a:srgbClr val="003300"/>
                </a:solidFill>
              </a:rPr>
              <a:t>是 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lang="en-US" altLang="zh-CN" sz="2800" b="1" i="1">
                <a:solidFill>
                  <a:srgbClr val="003300"/>
                </a:solidFill>
              </a:rPr>
              <a:t>x</a:t>
            </a:r>
            <a:r>
              <a:rPr lang="en-US" altLang="zh-CN" sz="2800" b="1">
                <a:solidFill>
                  <a:srgbClr val="003300"/>
                </a:solidFill>
              </a:rPr>
              <a:t> = b </a:t>
            </a:r>
            <a:r>
              <a:rPr lang="zh-CN" altLang="en-US" sz="2800" b="1">
                <a:solidFill>
                  <a:srgbClr val="003300"/>
                </a:solidFill>
              </a:rPr>
              <a:t>的</a:t>
            </a:r>
            <a:r>
              <a:rPr lang="zh-CN" altLang="en-US" sz="2800" b="1">
                <a:solidFill>
                  <a:srgbClr val="0000FF"/>
                </a:solidFill>
              </a:rPr>
              <a:t>最佳最小二乘解</a:t>
            </a:r>
            <a:r>
              <a:rPr lang="zh-CN" altLang="en-US" sz="2800"/>
              <a:t>。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E3BA0389-7E9D-EF5A-2208-C3494721F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92375"/>
            <a:ext cx="842486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008000"/>
                </a:solidFill>
              </a:rPr>
              <a:t>证明：</a:t>
            </a:r>
            <a:r>
              <a:rPr lang="en-US" altLang="zh-CN" b="1">
                <a:solidFill>
                  <a:srgbClr val="008000"/>
                </a:solidFill>
              </a:rPr>
              <a:t>(1) </a:t>
            </a:r>
            <a:r>
              <a:rPr lang="zh-CN" altLang="en-US" b="1"/>
              <a:t>利用</a:t>
            </a:r>
            <a:r>
              <a:rPr lang="en-US" altLang="zh-CN" b="1"/>
              <a:t>AA</a:t>
            </a:r>
            <a:r>
              <a:rPr lang="en-US" altLang="zh-CN" b="1" baseline="30000"/>
              <a:t>+</a:t>
            </a:r>
            <a:r>
              <a:rPr lang="zh-CN" altLang="en-US" b="1"/>
              <a:t>：</a:t>
            </a:r>
            <a:r>
              <a:rPr lang="en-US" altLang="zh-CN" b="1" i="1"/>
              <a:t>x</a:t>
            </a:r>
            <a:r>
              <a:rPr lang="en-US" altLang="zh-CN" b="1" baseline="-25000"/>
              <a:t>0</a:t>
            </a:r>
            <a:r>
              <a:rPr lang="zh-CN" altLang="en-US" b="1"/>
              <a:t>是</a:t>
            </a:r>
            <a:r>
              <a:rPr lang="zh-CN" altLang="en-US" b="1">
                <a:sym typeface="Symbol" panose="05050102010706020507" pitchFamily="18" charset="2"/>
              </a:rPr>
              <a:t>最小二乘解：</a:t>
            </a:r>
            <a:endParaRPr lang="en-US" altLang="zh-CN">
              <a:sym typeface="Symbol" panose="05050102010706020507" pitchFamily="18" charset="2"/>
            </a:endParaRPr>
          </a:p>
        </p:txBody>
      </p:sp>
      <p:graphicFrame>
        <p:nvGraphicFramePr>
          <p:cNvPr id="41984" name="Object 0">
            <a:extLst>
              <a:ext uri="{FF2B5EF4-FFF2-40B4-BE49-F238E27FC236}">
                <a16:creationId xmlns:a16="http://schemas.microsoft.com/office/drawing/2014/main" id="{A4C8B69F-2147-DB58-7C6B-91BD5F9004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44450"/>
          <a:ext cx="33845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253800" progId="Equation.DSMT4">
                  <p:embed/>
                </p:oleObj>
              </mc:Choice>
              <mc:Fallback>
                <p:oleObj name="Equation" r:id="rId2" imgW="1714320" imgH="2538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4450"/>
                        <a:ext cx="33845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" name="Object 1">
            <a:extLst>
              <a:ext uri="{FF2B5EF4-FFF2-40B4-BE49-F238E27FC236}">
                <a16:creationId xmlns:a16="http://schemas.microsoft.com/office/drawing/2014/main" id="{F000A367-5FF4-2D3E-AED4-D2D9DDE49F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582613"/>
          <a:ext cx="16605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253800" progId="Equation.DSMT4">
                  <p:embed/>
                </p:oleObj>
              </mc:Choice>
              <mc:Fallback>
                <p:oleObj name="Equation" r:id="rId4" imgW="68580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82613"/>
                        <a:ext cx="166052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5CAE16A3-4605-4468-6C33-0EDF89BF91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2565400"/>
          <a:ext cx="35718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26920" imgH="253800" progId="Equation.DSMT4">
                  <p:embed/>
                </p:oleObj>
              </mc:Choice>
              <mc:Fallback>
                <p:oleObj name="Equation" r:id="rId6" imgW="172692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565400"/>
                        <a:ext cx="35718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21" name="Group 17">
            <a:extLst>
              <a:ext uri="{FF2B5EF4-FFF2-40B4-BE49-F238E27FC236}">
                <a16:creationId xmlns:a16="http://schemas.microsoft.com/office/drawing/2014/main" id="{0D5FC844-3796-03D8-2D38-B162C165CEAA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2997200"/>
            <a:ext cx="8424862" cy="2016125"/>
            <a:chOff x="453" y="1933"/>
            <a:chExt cx="5307" cy="1270"/>
          </a:xfrm>
        </p:grpSpPr>
        <p:graphicFrame>
          <p:nvGraphicFramePr>
            <p:cNvPr id="2" name="Object 1">
              <a:extLst>
                <a:ext uri="{FF2B5EF4-FFF2-40B4-BE49-F238E27FC236}">
                  <a16:creationId xmlns:a16="http://schemas.microsoft.com/office/drawing/2014/main" id="{2E6C40A8-902A-0AD3-59C9-B9CB44CFD9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2215"/>
            <a:ext cx="349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79480" imgH="279360" progId="Equation.DSMT4">
                    <p:embed/>
                  </p:oleObj>
                </mc:Choice>
                <mc:Fallback>
                  <p:oleObj name="Equation" r:id="rId8" imgW="2679480" imgH="27936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215"/>
                          <a:ext cx="349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3" name="Rectangle 9">
              <a:extLst>
                <a:ext uri="{FF2B5EF4-FFF2-40B4-BE49-F238E27FC236}">
                  <a16:creationId xmlns:a16="http://schemas.microsoft.com/office/drawing/2014/main" id="{C67CA823-12F0-6A72-6506-484DD1C6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" y="1933"/>
              <a:ext cx="5307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b="1">
                  <a:solidFill>
                    <a:srgbClr val="008000"/>
                  </a:solidFill>
                </a:rPr>
                <a:t>(2) </a:t>
              </a:r>
              <a:r>
                <a:rPr lang="zh-CN" altLang="en-US" b="1">
                  <a:sym typeface="Symbol" panose="05050102010706020507" pitchFamily="18" charset="2"/>
                </a:rPr>
                <a:t>对</a:t>
              </a:r>
              <a:r>
                <a:rPr lang="zh-CN" altLang="en-US" b="1">
                  <a:solidFill>
                    <a:srgbClr val="0000FF"/>
                  </a:solidFill>
                  <a:sym typeface="Symbol" panose="05050102010706020507" pitchFamily="18" charset="2"/>
                </a:rPr>
                <a:t>任一</a:t>
              </a:r>
              <a:r>
                <a:rPr lang="zh-CN" altLang="en-US" b="1">
                  <a:sym typeface="Symbol" panose="05050102010706020507" pitchFamily="18" charset="2"/>
                </a:rPr>
                <a:t>最小二乘解</a:t>
              </a:r>
              <a:r>
                <a:rPr lang="en-US" altLang="zh-CN" b="1" i="1">
                  <a:sym typeface="Symbol" panose="05050102010706020507" pitchFamily="18" charset="2"/>
                </a:rPr>
                <a:t>u</a:t>
              </a:r>
              <a:r>
                <a:rPr lang="zh-CN" altLang="en-US" b="1">
                  <a:sym typeface="Symbol" panose="05050102010706020507" pitchFamily="18" charset="2"/>
                </a:rPr>
                <a:t>有：</a:t>
              </a:r>
              <a:r>
                <a:rPr lang="en-US" altLang="zh-CN" b="1" i="1">
                  <a:sym typeface="Symbol" panose="05050102010706020507" pitchFamily="18" charset="2"/>
                </a:rPr>
                <a:t>u</a:t>
              </a:r>
              <a:r>
                <a:rPr lang="en-US" altLang="zh-CN">
                  <a:sym typeface="Symbol" panose="05050102010706020507" pitchFamily="18" charset="2"/>
                </a:rPr>
                <a:t> - </a:t>
              </a:r>
              <a:r>
                <a:rPr lang="en-US" altLang="zh-CN" b="1" i="1">
                  <a:sym typeface="Symbol" panose="05050102010706020507" pitchFamily="18" charset="2"/>
                </a:rPr>
                <a:t>x</a:t>
              </a:r>
              <a:r>
                <a:rPr lang="en-US" altLang="zh-CN" b="1" baseline="-25000">
                  <a:sym typeface="Symbol" panose="05050102010706020507" pitchFamily="18" charset="2"/>
                </a:rPr>
                <a:t>0 </a:t>
              </a:r>
              <a:r>
                <a:rPr lang="en-US" altLang="zh-CN" b="1">
                  <a:solidFill>
                    <a:srgbClr val="003300"/>
                  </a:solidFill>
                  <a:sym typeface="Symbol" panose="05050102010706020507" pitchFamily="18" charset="2"/>
                </a:rPr>
                <a:t>N(A)</a:t>
              </a:r>
              <a:r>
                <a:rPr lang="zh-CN" altLang="en-US" b="1">
                  <a:solidFill>
                    <a:srgbClr val="003300"/>
                  </a:solidFill>
                  <a:sym typeface="Symbol" panose="05050102010706020507" pitchFamily="18" charset="2"/>
                </a:rPr>
                <a:t>，从而 </a:t>
              </a:r>
              <a:r>
                <a:rPr lang="en-US" altLang="zh-CN" b="1" i="1">
                  <a:solidFill>
                    <a:srgbClr val="003300"/>
                  </a:solidFill>
                  <a:sym typeface="Symbol" panose="05050102010706020507" pitchFamily="18" charset="2"/>
                </a:rPr>
                <a:t>x</a:t>
              </a:r>
              <a:r>
                <a:rPr lang="en-US" altLang="zh-CN" b="1" baseline="-25000">
                  <a:solidFill>
                    <a:srgbClr val="003300"/>
                  </a:solidFill>
                  <a:sym typeface="Symbol" panose="05050102010706020507" pitchFamily="18" charset="2"/>
                </a:rPr>
                <a:t>0</a:t>
              </a:r>
              <a:r>
                <a:rPr lang="en-US" altLang="zh-CN" b="1">
                  <a:solidFill>
                    <a:srgbClr val="003300"/>
                  </a:solidFill>
                  <a:sym typeface="Symbol" panose="05050102010706020507" pitchFamily="18" charset="2"/>
                </a:rPr>
                <a:t> </a:t>
              </a:r>
              <a:r>
                <a:rPr kumimoji="0" lang="en-US" altLang="zh-CN" b="1">
                  <a:solidFill>
                    <a:srgbClr val="003300"/>
                  </a:solidFill>
                  <a:sym typeface="Symbol" panose="05050102010706020507" pitchFamily="18" charset="2"/>
                </a:rPr>
                <a:t></a:t>
              </a:r>
              <a:r>
                <a:rPr lang="en-US" altLang="zh-CN">
                  <a:sym typeface="Symbol" panose="05050102010706020507" pitchFamily="18" charset="2"/>
                </a:rPr>
                <a:t> </a:t>
              </a:r>
              <a:r>
                <a:rPr lang="en-US" altLang="zh-CN" b="1">
                  <a:sym typeface="Symbol" panose="05050102010706020507" pitchFamily="18" charset="2"/>
                </a:rPr>
                <a:t>(u</a:t>
              </a:r>
              <a:r>
                <a:rPr lang="en-US" altLang="zh-CN">
                  <a:sym typeface="Symbol" panose="05050102010706020507" pitchFamily="18" charset="2"/>
                </a:rPr>
                <a:t> - </a:t>
              </a:r>
              <a:r>
                <a:rPr lang="en-US" altLang="zh-CN" b="1" i="1">
                  <a:solidFill>
                    <a:srgbClr val="003300"/>
                  </a:solidFill>
                  <a:sym typeface="Symbol" panose="05050102010706020507" pitchFamily="18" charset="2"/>
                </a:rPr>
                <a:t>x</a:t>
              </a:r>
              <a:r>
                <a:rPr lang="en-US" altLang="zh-CN" b="1" baseline="-25000">
                  <a:solidFill>
                    <a:srgbClr val="003300"/>
                  </a:solidFill>
                  <a:sym typeface="Symbol" panose="05050102010706020507" pitchFamily="18" charset="2"/>
                </a:rPr>
                <a:t>0 </a:t>
              </a:r>
              <a:r>
                <a:rPr lang="en-US" altLang="zh-CN" b="1">
                  <a:solidFill>
                    <a:srgbClr val="003300"/>
                  </a:solidFill>
                  <a:sym typeface="Symbol" panose="05050102010706020507" pitchFamily="18" charset="2"/>
                </a:rPr>
                <a:t>)</a:t>
              </a:r>
              <a:r>
                <a:rPr lang="zh-CN" altLang="en-US" b="1">
                  <a:solidFill>
                    <a:srgbClr val="003300"/>
                  </a:solidFill>
                  <a:sym typeface="Symbol" panose="05050102010706020507" pitchFamily="18" charset="2"/>
                </a:rPr>
                <a:t>，进而</a:t>
              </a:r>
              <a:r>
                <a:rPr lang="zh-CN" altLang="en-US">
                  <a:sym typeface="Symbol" panose="05050102010706020507" pitchFamily="18" charset="2"/>
                </a:rPr>
                <a:t> </a:t>
              </a:r>
            </a:p>
          </p:txBody>
        </p:sp>
        <p:sp>
          <p:nvSpPr>
            <p:cNvPr id="47117" name="Rectangle 13">
              <a:extLst>
                <a:ext uri="{FF2B5EF4-FFF2-40B4-BE49-F238E27FC236}">
                  <a16:creationId xmlns:a16="http://schemas.microsoft.com/office/drawing/2014/main" id="{4AF1CDBA-219F-188B-8A09-675CEED44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568"/>
              <a:ext cx="4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  <a:sym typeface="Symbol" panose="05050102010706020507" pitchFamily="18" charset="2"/>
                </a:rPr>
                <a:t>设</a:t>
              </a:r>
              <a:r>
                <a:rPr lang="en-US" altLang="zh-CN" b="1">
                  <a:solidFill>
                    <a:srgbClr val="0000FF"/>
                  </a:solidFill>
                  <a:sym typeface="Symbol" panose="05050102010706020507" pitchFamily="18" charset="2"/>
                </a:rPr>
                <a:t>b=b</a:t>
              </a:r>
              <a:r>
                <a:rPr lang="en-US" altLang="zh-CN" b="1" baseline="-25000">
                  <a:solidFill>
                    <a:srgbClr val="0000FF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b="1">
                  <a:solidFill>
                    <a:srgbClr val="0000FF"/>
                  </a:solidFill>
                  <a:sym typeface="Symbol" panose="05050102010706020507" pitchFamily="18" charset="2"/>
                </a:rPr>
                <a:t>+b</a:t>
              </a:r>
              <a:r>
                <a:rPr lang="en-US" altLang="zh-CN" b="1" baseline="-25000">
                  <a:solidFill>
                    <a:srgbClr val="0000FF"/>
                  </a:solidFill>
                  <a:sym typeface="Symbol" panose="05050102010706020507" pitchFamily="18" charset="2"/>
                </a:rPr>
                <a:t>2</a:t>
              </a:r>
              <a:r>
                <a:rPr lang="en-US" altLang="zh-CN" b="1">
                  <a:solidFill>
                    <a:srgbClr val="0000FF"/>
                  </a:solidFill>
                  <a:sym typeface="Symbol" panose="05050102010706020507" pitchFamily="18" charset="2"/>
                </a:rPr>
                <a:t>, b</a:t>
              </a:r>
              <a:r>
                <a:rPr lang="en-US" altLang="zh-CN" b="1" baseline="-25000">
                  <a:solidFill>
                    <a:srgbClr val="0000FF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b="1">
                  <a:solidFill>
                    <a:srgbClr val="0000FF"/>
                  </a:solidFill>
                  <a:sym typeface="Symbol" panose="05050102010706020507" pitchFamily="18" charset="2"/>
                </a:rPr>
                <a:t>R(A),</a:t>
              </a:r>
              <a:r>
                <a:rPr lang="en-US" altLang="zh-CN" b="1">
                  <a:solidFill>
                    <a:srgbClr val="003300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zh-CN" b="1">
                  <a:solidFill>
                    <a:srgbClr val="0000FF"/>
                  </a:solidFill>
                  <a:sym typeface="Symbol" panose="05050102010706020507" pitchFamily="18" charset="2"/>
                </a:rPr>
                <a:t>b</a:t>
              </a:r>
              <a:r>
                <a:rPr lang="en-US" altLang="zh-CN" b="1" baseline="-25000">
                  <a:solidFill>
                    <a:srgbClr val="0000FF"/>
                  </a:solidFill>
                  <a:sym typeface="Symbol" panose="05050102010706020507" pitchFamily="18" charset="2"/>
                </a:rPr>
                <a:t>2</a:t>
              </a:r>
              <a:r>
                <a:rPr lang="en-US" altLang="zh-CN" b="1">
                  <a:solidFill>
                    <a:srgbClr val="0000FF"/>
                  </a:solidFill>
                  <a:sym typeface="Symbol" panose="05050102010706020507" pitchFamily="18" charset="2"/>
                </a:rPr>
                <a:t>N(A</a:t>
              </a:r>
              <a:r>
                <a:rPr lang="en-US" altLang="zh-CN" sz="2800" b="1" baseline="30000">
                  <a:solidFill>
                    <a:srgbClr val="0000FF"/>
                  </a:solidFill>
                  <a:sym typeface="Symbol" panose="05050102010706020507" pitchFamily="18" charset="2"/>
                </a:rPr>
                <a:t>+</a:t>
              </a:r>
              <a:r>
                <a:rPr lang="en-US" altLang="zh-CN" b="1">
                  <a:solidFill>
                    <a:srgbClr val="0000FF"/>
                  </a:solidFill>
                  <a:sym typeface="Symbol" panose="05050102010706020507" pitchFamily="18" charset="2"/>
                </a:rPr>
                <a:t>)=R</a:t>
              </a:r>
              <a:r>
                <a:rPr kumimoji="0" lang="en-US" altLang="zh-CN" b="1" baseline="30000">
                  <a:solidFill>
                    <a:srgbClr val="0000FF"/>
                  </a:solidFill>
                  <a:sym typeface="Symbol" panose="05050102010706020507" pitchFamily="18" charset="2"/>
                </a:rPr>
                <a:t></a:t>
              </a:r>
              <a:r>
                <a:rPr lang="en-US" altLang="zh-CN" b="1">
                  <a:solidFill>
                    <a:srgbClr val="0000FF"/>
                  </a:solidFill>
                  <a:sym typeface="Symbol" panose="05050102010706020507" pitchFamily="18" charset="2"/>
                </a:rPr>
                <a:t>(A),</a:t>
              </a:r>
              <a:r>
                <a:rPr lang="en-US" altLang="zh-CN">
                  <a:sym typeface="Symbol" panose="05050102010706020507" pitchFamily="18" charset="2"/>
                </a:rPr>
                <a:t> </a:t>
              </a:r>
              <a:r>
                <a:rPr lang="zh-CN" altLang="en-US" b="1">
                  <a:solidFill>
                    <a:srgbClr val="0000FF"/>
                  </a:solidFill>
                  <a:sym typeface="Symbol" panose="05050102010706020507" pitchFamily="18" charset="2"/>
                </a:rPr>
                <a:t>则有</a:t>
              </a:r>
              <a:r>
                <a:rPr lang="zh-CN" altLang="en-US">
                  <a:solidFill>
                    <a:srgbClr val="0000FF"/>
                  </a:solidFill>
                  <a:sym typeface="Symbol" panose="05050102010706020507" pitchFamily="18" charset="2"/>
                </a:rPr>
                <a:t> </a:t>
              </a:r>
            </a:p>
          </p:txBody>
        </p:sp>
        <p:graphicFrame>
          <p:nvGraphicFramePr>
            <p:cNvPr id="3" name="Object 6">
              <a:extLst>
                <a:ext uri="{FF2B5EF4-FFF2-40B4-BE49-F238E27FC236}">
                  <a16:creationId xmlns:a16="http://schemas.microsoft.com/office/drawing/2014/main" id="{FA17EC2B-A999-6EBE-3D2D-4419A3A150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5" y="2840"/>
            <a:ext cx="421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238200" imgH="279360" progId="Equation.DSMT4">
                    <p:embed/>
                  </p:oleObj>
                </mc:Choice>
                <mc:Fallback>
                  <p:oleObj name="Equation" r:id="rId10" imgW="3238200" imgH="27936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" y="2840"/>
                          <a:ext cx="421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B1447A0B-04EF-799D-EE76-2A2F05055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600" y="5013325"/>
          <a:ext cx="39925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30320" imgH="253800" progId="Equation.DSMT4">
                  <p:embed/>
                </p:oleObj>
              </mc:Choice>
              <mc:Fallback>
                <p:oleObj name="Equation" r:id="rId12" imgW="193032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5013325"/>
                        <a:ext cx="39925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825D53C5-12B2-3C05-1C28-15A0B5C1F3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3575" y="5013325"/>
          <a:ext cx="44910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71520" imgH="253800" progId="Equation.DSMT4">
                  <p:embed/>
                </p:oleObj>
              </mc:Choice>
              <mc:Fallback>
                <p:oleObj name="Equation" r:id="rId14" imgW="217152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5013325"/>
                        <a:ext cx="44910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E05BF4B-3179-6531-80F8-2946A01D2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516563"/>
          <a:ext cx="31511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3880" imgH="228600" progId="Equation.DSMT4">
                  <p:embed/>
                </p:oleObj>
              </mc:Choice>
              <mc:Fallback>
                <p:oleObj name="Equation" r:id="rId16" imgW="15238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16563"/>
                        <a:ext cx="31511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8C3D4E3-72AA-C0E0-E66F-3E1F3F620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5516563"/>
          <a:ext cx="217963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54080" imgH="228600" progId="Equation.DSMT4">
                  <p:embed/>
                </p:oleObj>
              </mc:Choice>
              <mc:Fallback>
                <p:oleObj name="Equation" r:id="rId18" imgW="10540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516563"/>
                        <a:ext cx="2179638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144A2F44-D7DC-8917-9347-4AB577AC03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2950" y="5949950"/>
          <a:ext cx="49879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412720" imgH="241200" progId="Equation.DSMT4">
                  <p:embed/>
                </p:oleObj>
              </mc:Choice>
              <mc:Fallback>
                <p:oleObj name="Equation" r:id="rId20" imgW="241272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5949950"/>
                        <a:ext cx="49879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4A24F2FB-5321-A8CB-204D-7BC149498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769225" cy="2879725"/>
          </a:xfrm>
        </p:spPr>
        <p:txBody>
          <a:bodyPr/>
          <a:lstStyle/>
          <a:p>
            <a:pPr marL="609600" indent="-609600" eaLnBrk="1" hangingPunct="1"/>
            <a:r>
              <a:rPr lang="zh-CN" altLang="en-US" b="1">
                <a:solidFill>
                  <a:srgbClr val="CC6600"/>
                </a:solidFill>
              </a:rPr>
              <a:t>例题2</a:t>
            </a:r>
            <a:r>
              <a:rPr lang="zh-CN" altLang="en-US" b="1">
                <a:solidFill>
                  <a:srgbClr val="003300"/>
                </a:solidFill>
              </a:rPr>
              <a:t>、设                    ，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 =</a:t>
            </a:r>
            <a:endParaRPr lang="zh-CN" altLang="en-US" b="1">
              <a:solidFill>
                <a:srgbClr val="003300"/>
              </a:solidFill>
            </a:endParaRPr>
          </a:p>
          <a:p>
            <a:pPr marL="609600" indent="-609600" eaLnBrk="1" hangingPunct="1">
              <a:buFontTx/>
              <a:buAutoNum type="arabicPeriod"/>
            </a:pPr>
            <a:endParaRPr lang="zh-CN" altLang="en-US" b="1">
              <a:solidFill>
                <a:srgbClr val="003300"/>
              </a:solidFill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b="1">
                <a:solidFill>
                  <a:srgbClr val="003300"/>
                </a:solidFill>
              </a:rPr>
              <a:t>证明：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</a:t>
            </a:r>
            <a:r>
              <a:rPr lang="zh-CN" altLang="en-US" b="1">
                <a:solidFill>
                  <a:srgbClr val="003300"/>
                </a:solidFill>
              </a:rPr>
              <a:t> 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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R(A)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在列空间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R(A)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上找一点</a:t>
            </a:r>
            <a:r>
              <a:rPr lang="en-US" altLang="zh-CN" b="1" i="1">
                <a:solidFill>
                  <a:srgbClr val="003300"/>
                </a:solidFill>
                <a:sym typeface="Symbol" panose="05050102010706020507" pitchFamily="18" charset="2"/>
              </a:rPr>
              <a:t>y</a:t>
            </a:r>
            <a:r>
              <a:rPr lang="en-US" altLang="zh-CN" baseline="-25000">
                <a:cs typeface="Times New Roman" panose="02020603050405020304" pitchFamily="18" charset="0"/>
              </a:rPr>
              <a:t>0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，</a:t>
            </a:r>
            <a:r>
              <a:rPr lang="en-US" altLang="zh-CN" b="1" i="1">
                <a:solidFill>
                  <a:srgbClr val="003300"/>
                </a:solidFill>
                <a:sym typeface="Symbol" panose="05050102010706020507" pitchFamily="18" charset="2"/>
              </a:rPr>
              <a:t>y</a:t>
            </a:r>
            <a:r>
              <a:rPr lang="en-US" altLang="zh-CN" baseline="-25000">
                <a:cs typeface="Times New Roman" panose="02020603050405020304" pitchFamily="18" charset="0"/>
              </a:rPr>
              <a:t>0</a:t>
            </a:r>
            <a:r>
              <a:rPr lang="zh-CN" altLang="en-US" b="1">
                <a:solidFill>
                  <a:srgbClr val="003300"/>
                </a:solidFill>
                <a:sym typeface="Symbol" panose="05050102010706020507" pitchFamily="18" charset="2"/>
              </a:rPr>
              <a:t>距离最近。</a:t>
            </a:r>
          </a:p>
        </p:txBody>
      </p:sp>
      <p:graphicFrame>
        <p:nvGraphicFramePr>
          <p:cNvPr id="10242" name="Object 0">
            <a:extLst>
              <a:ext uri="{FF2B5EF4-FFF2-40B4-BE49-F238E27FC236}">
                <a16:creationId xmlns:a16="http://schemas.microsoft.com/office/drawing/2014/main" id="{755B332A-7159-A1B1-724B-C6B0839B8F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1454150"/>
          <a:ext cx="172878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711000" progId="Equation.DSMT4">
                  <p:embed/>
                </p:oleObj>
              </mc:Choice>
              <mc:Fallback>
                <p:oleObj name="Equation" r:id="rId2" imgW="825480" imgH="7110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454150"/>
                        <a:ext cx="1728788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">
            <a:extLst>
              <a:ext uri="{FF2B5EF4-FFF2-40B4-BE49-F238E27FC236}">
                <a16:creationId xmlns:a16="http://schemas.microsoft.com/office/drawing/2014/main" id="{FFD8C900-E400-E9AF-0E5F-35C11ADA79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1582738"/>
          <a:ext cx="5175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711000" progId="Equation.DSMT4">
                  <p:embed/>
                </p:oleObj>
              </mc:Choice>
              <mc:Fallback>
                <p:oleObj name="Equation" r:id="rId4" imgW="253800" imgH="711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582738"/>
                        <a:ext cx="51752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>
            <a:extLst>
              <a:ext uri="{FF2B5EF4-FFF2-40B4-BE49-F238E27FC236}">
                <a16:creationId xmlns:a16="http://schemas.microsoft.com/office/drawing/2014/main" id="{45A2C12D-31A4-36B1-B532-8DDA2EFC9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860925"/>
            <a:ext cx="159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800" b="1">
                <a:solidFill>
                  <a:srgbClr val="0000FF"/>
                </a:solidFill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sym typeface="Symbol" panose="05050102010706020507" pitchFamily="18" charset="2"/>
              </a:rPr>
              <a:t> </a:t>
            </a:r>
            <a:r>
              <a:rPr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R(A)</a:t>
            </a: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60E71DFD-B1EB-5CC0-8F5E-C7E822DF3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4860925"/>
            <a:ext cx="266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sym typeface="Symbol" panose="05050102010706020507" pitchFamily="18" charset="2"/>
              </a:rPr>
              <a:t>  </a:t>
            </a:r>
            <a:r>
              <a:rPr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Ax = </a:t>
            </a:r>
            <a:r>
              <a:rPr lang="zh-CN" altLang="en-US" sz="2800" b="1">
                <a:solidFill>
                  <a:srgbClr val="0000FF"/>
                </a:solidFill>
                <a:sym typeface="Symbol" panose="05050102010706020507" pitchFamily="18" charset="2"/>
              </a:rPr>
              <a:t> </a:t>
            </a:r>
            <a:r>
              <a:rPr lang="zh-CN" altLang="en-US" sz="2800" b="1">
                <a:solidFill>
                  <a:srgbClr val="0000FF"/>
                </a:solidFill>
              </a:rPr>
              <a:t>无解</a:t>
            </a:r>
            <a:r>
              <a:rPr lang="zh-CN" altLang="en-US" sz="2800" b="1">
                <a:solidFill>
                  <a:srgbClr val="003300"/>
                </a:solidFill>
              </a:rPr>
              <a:t> </a:t>
            </a: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762A3BF1-8FE5-B97F-93B1-D1DFED606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573713"/>
            <a:ext cx="345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求 </a:t>
            </a:r>
            <a:r>
              <a:rPr lang="en-US" altLang="zh-CN" sz="2800" b="1" i="1">
                <a:solidFill>
                  <a:srgbClr val="0000FF"/>
                </a:solidFill>
              </a:rPr>
              <a:t>x</a:t>
            </a:r>
            <a:r>
              <a:rPr lang="en-US" altLang="zh-CN" sz="2800" b="1" baseline="-25000">
                <a:solidFill>
                  <a:srgbClr val="0000FF"/>
                </a:solidFill>
              </a:rPr>
              <a:t>0</a:t>
            </a:r>
            <a:r>
              <a:rPr lang="en-US" altLang="zh-CN" sz="2800" b="1">
                <a:solidFill>
                  <a:srgbClr val="0000FF"/>
                </a:solidFill>
              </a:rPr>
              <a:t> = A</a:t>
            </a:r>
            <a:r>
              <a:rPr kumimoji="0" lang="en-US" altLang="zh-CN" sz="2800" b="1" baseline="30000">
                <a:solidFill>
                  <a:srgbClr val="0000FF"/>
                </a:solidFill>
              </a:rPr>
              <a:t>+</a:t>
            </a:r>
            <a:r>
              <a:rPr lang="zh-CN" altLang="en-US" sz="2800" b="1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>
                <a:solidFill>
                  <a:srgbClr val="0000FF"/>
                </a:solidFill>
              </a:rPr>
              <a:t>y</a:t>
            </a:r>
            <a:r>
              <a:rPr lang="en-US" altLang="zh-CN" sz="2800" b="1" baseline="-25000">
                <a:solidFill>
                  <a:srgbClr val="0000FF"/>
                </a:solidFill>
              </a:rPr>
              <a:t>0</a:t>
            </a:r>
            <a:r>
              <a:rPr lang="en-US" altLang="zh-CN" sz="2800" b="1">
                <a:solidFill>
                  <a:srgbClr val="0000FF"/>
                </a:solidFill>
              </a:rPr>
              <a:t>=A</a:t>
            </a:r>
            <a:r>
              <a:rPr lang="en-US" altLang="zh-CN" sz="2800" b="1" i="1">
                <a:solidFill>
                  <a:srgbClr val="0000FF"/>
                </a:solidFill>
              </a:rPr>
              <a:t>x</a:t>
            </a:r>
            <a:r>
              <a:rPr lang="en-US" altLang="zh-CN" sz="2800" b="1" baseline="-25000">
                <a:solidFill>
                  <a:srgbClr val="0000FF"/>
                </a:solidFill>
              </a:rPr>
              <a:t>0</a:t>
            </a:r>
            <a:endParaRPr lang="zh-CN" altLang="en-US" sz="2800" b="1" baseline="-25000">
              <a:solidFill>
                <a:srgbClr val="0000FF"/>
              </a:solidFill>
            </a:endParaRPr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FECD6551-DBC8-DD2F-F4A0-0738843F7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98450"/>
            <a:ext cx="83534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3200" b="1">
                <a:solidFill>
                  <a:srgbClr val="CC6600"/>
                </a:solidFill>
              </a:rPr>
              <a:t>例题1</a:t>
            </a:r>
            <a:r>
              <a:rPr lang="zh-CN" altLang="en-US" sz="3200" b="1">
                <a:solidFill>
                  <a:srgbClr val="008000"/>
                </a:solidFill>
              </a:rPr>
              <a:t>（</a:t>
            </a:r>
            <a:r>
              <a:rPr lang="en-US" altLang="zh-CN" sz="3200" i="1">
                <a:solidFill>
                  <a:srgbClr val="008000"/>
                </a:solidFill>
              </a:rPr>
              <a:t>P. 106，eg8</a:t>
            </a:r>
            <a:r>
              <a:rPr lang="en-US" altLang="zh-CN" sz="3200" b="1">
                <a:solidFill>
                  <a:srgbClr val="008000"/>
                </a:solidFill>
              </a:rPr>
              <a:t>）</a:t>
            </a:r>
            <a:r>
              <a:rPr lang="zh-CN" altLang="en-US" sz="3200" b="1"/>
              <a:t>求不相容方程组</a:t>
            </a:r>
            <a:r>
              <a:rPr lang="en-US" altLang="zh-CN" sz="3200" b="1"/>
              <a:t>A</a:t>
            </a:r>
            <a:r>
              <a:rPr lang="en-US" altLang="zh-CN" sz="3200" b="1" i="1"/>
              <a:t>x </a:t>
            </a:r>
            <a:r>
              <a:rPr lang="en-US" altLang="zh-CN" sz="3200" b="1"/>
              <a:t>= b</a:t>
            </a:r>
            <a:r>
              <a:rPr lang="zh-CN" altLang="en-US" sz="3200" b="1"/>
              <a:t>的最佳最小二乘解：</a:t>
            </a:r>
            <a:r>
              <a:rPr lang="en-US" altLang="zh-CN" sz="3200" b="1" i="1"/>
              <a:t>x</a:t>
            </a:r>
            <a:r>
              <a:rPr lang="en-US" altLang="zh-CN" sz="3200" b="1" baseline="-25000"/>
              <a:t>0</a:t>
            </a:r>
            <a:r>
              <a:rPr lang="en-US" altLang="zh-CN" sz="3200" b="1"/>
              <a:t> = A</a:t>
            </a:r>
            <a:r>
              <a:rPr kumimoji="0" lang="en-US" altLang="zh-CN" sz="3200" b="1" baseline="30000"/>
              <a:t>+</a:t>
            </a:r>
            <a:r>
              <a:rPr kumimoji="0" lang="en-US" altLang="zh-CN" sz="3200" b="1"/>
              <a:t>b</a:t>
            </a:r>
            <a:r>
              <a:rPr kumimoji="0" lang="zh-CN" altLang="en-US" sz="3200" b="1"/>
              <a:t>。</a:t>
            </a:r>
            <a:r>
              <a:rPr kumimoji="0" lang="zh-CN" altLang="en-US"/>
              <a:t> </a:t>
            </a:r>
            <a:endParaRPr lang="zh-CN" altLang="en-US" sz="2800" b="1"/>
          </a:p>
        </p:txBody>
      </p:sp>
      <p:graphicFrame>
        <p:nvGraphicFramePr>
          <p:cNvPr id="10251" name="Object 0">
            <a:extLst>
              <a:ext uri="{FF2B5EF4-FFF2-40B4-BE49-F238E27FC236}">
                <a16:creationId xmlns:a16="http://schemas.microsoft.com/office/drawing/2014/main" id="{B947FB83-B422-A082-5CBA-E8B38CFD3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4365625"/>
          <a:ext cx="2838450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73120" imgH="711000" progId="Equation.DSMT4">
                  <p:embed/>
                </p:oleObj>
              </mc:Choice>
              <mc:Fallback>
                <p:oleObj name="Equation" r:id="rId6" imgW="1473120" imgH="7110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365625"/>
                        <a:ext cx="2838450" cy="156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0248" grpId="0"/>
      <p:bldP spid="102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6A26C16-F8AB-4D46-1A13-F525A7D0B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§ 4. 1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矩阵的左逆与右逆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17202F5-7CF8-8DCB-2EFA-B4DEBA311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135937" cy="3816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</a:t>
            </a:r>
            <a:r>
              <a:rPr lang="zh-CN" altLang="en-US" b="1" dirty="0">
                <a:solidFill>
                  <a:srgbClr val="CC6600"/>
                </a:solidFill>
              </a:rPr>
              <a:t>满秩矩阵和单侧逆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1、左逆和右逆的定义</a:t>
            </a:r>
          </a:p>
          <a:p>
            <a:pPr lvl="1" eaLnBrk="1" hangingPunct="1"/>
            <a:r>
              <a:rPr lang="zh-CN" altLang="en-US" sz="3200" b="1" dirty="0">
                <a:solidFill>
                  <a:srgbClr val="CC6600"/>
                </a:solidFill>
              </a:rPr>
              <a:t> 定义4</a:t>
            </a:r>
            <a:r>
              <a:rPr lang="zh-CN" altLang="en-US" sz="3200" b="1" dirty="0">
                <a:solidFill>
                  <a:srgbClr val="CC66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3200" b="1" dirty="0">
                <a:solidFill>
                  <a:srgbClr val="CC6600"/>
                </a:solidFill>
              </a:rPr>
              <a:t>1 </a:t>
            </a:r>
            <a:r>
              <a:rPr lang="zh-CN" altLang="en-US" sz="3200" b="1" dirty="0">
                <a:solidFill>
                  <a:srgbClr val="008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solidFill>
                  <a:srgbClr val="008000"/>
                </a:solidFill>
              </a:rPr>
              <a:t>P</a:t>
            </a:r>
            <a:r>
              <a:rPr lang="zh-CN" altLang="en-US" sz="3200" i="1" dirty="0">
                <a:solidFill>
                  <a:srgbClr val="0080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3200" i="1" dirty="0">
                <a:solidFill>
                  <a:srgbClr val="008000"/>
                </a:solidFill>
              </a:rPr>
              <a:t>93</a:t>
            </a:r>
            <a:r>
              <a:rPr lang="zh-CN" altLang="en-US" sz="3200" b="1" dirty="0">
                <a:solidFill>
                  <a:srgbClr val="008000"/>
                </a:solidFill>
                <a:cs typeface="Times New Roman" panose="02020603050405020304" pitchFamily="18" charset="0"/>
              </a:rPr>
              <a:t>)</a:t>
            </a:r>
            <a:endParaRPr lang="en-US" altLang="zh-CN" sz="3200" b="1" dirty="0">
              <a:solidFill>
                <a:srgbClr val="008000"/>
              </a:solidFill>
            </a:endParaRPr>
          </a:p>
          <a:p>
            <a:pPr lvl="2" eaLnBrk="1" hangingPunct="1">
              <a:lnSpc>
                <a:spcPct val="105000"/>
              </a:lnSpc>
            </a:pPr>
            <a:r>
              <a:rPr lang="en-US" altLang="zh-CN" sz="2800" b="1" dirty="0"/>
              <a:t> </a:t>
            </a:r>
            <a:r>
              <a:rPr lang="en-US" altLang="zh-CN" sz="2800" b="1" i="1" dirty="0"/>
              <a:t>A </a:t>
            </a:r>
            <a:r>
              <a:rPr lang="en-US" altLang="zh-CN" sz="2800" b="1" dirty="0">
                <a:sym typeface="Symbol" panose="05050102010706020507" pitchFamily="18" charset="2"/>
              </a:rPr>
              <a:t></a:t>
            </a:r>
            <a:r>
              <a:rPr lang="en-US" altLang="zh-CN" sz="2800" b="1" dirty="0" err="1"/>
              <a:t>C</a:t>
            </a:r>
            <a:r>
              <a:rPr lang="en-US" altLang="zh-CN" sz="2800" b="1" baseline="30000" dirty="0" err="1"/>
              <a:t>m</a:t>
            </a:r>
            <a:r>
              <a:rPr lang="en-US" altLang="zh-CN" sz="2800" b="1" baseline="30000" dirty="0" err="1">
                <a:sym typeface="Symbol" panose="05050102010706020507" pitchFamily="18" charset="2"/>
              </a:rPr>
              <a:t></a:t>
            </a:r>
            <a:r>
              <a:rPr lang="en-US" altLang="zh-CN" sz="2800" b="1" baseline="30000" dirty="0" err="1"/>
              <a:t>n</a:t>
            </a:r>
            <a:r>
              <a:rPr lang="en-US" altLang="zh-CN" sz="2800" b="1" dirty="0"/>
              <a:t>，</a:t>
            </a:r>
            <a:r>
              <a:rPr lang="en-US" altLang="zh-CN" sz="2800" b="1" dirty="0">
                <a:sym typeface="Symbol" panose="05050102010706020507" pitchFamily="18" charset="2"/>
              </a:rPr>
              <a:t> </a:t>
            </a: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</a:t>
            </a:r>
            <a:r>
              <a:rPr lang="en-US" altLang="zh-CN" sz="2800" b="1" dirty="0" err="1"/>
              <a:t>C</a:t>
            </a:r>
            <a:r>
              <a:rPr lang="en-US" altLang="zh-CN" sz="2800" b="1" baseline="30000" dirty="0" err="1"/>
              <a:t>n</a:t>
            </a:r>
            <a:r>
              <a:rPr lang="en-US" altLang="zh-CN" sz="2800" b="1" baseline="30000" dirty="0" err="1">
                <a:sym typeface="Symbol" panose="05050102010706020507" pitchFamily="18" charset="2"/>
              </a:rPr>
              <a:t></a:t>
            </a:r>
            <a:r>
              <a:rPr lang="en-US" altLang="zh-CN" sz="2800" b="1" baseline="30000" dirty="0" err="1"/>
              <a:t>m</a:t>
            </a:r>
            <a:r>
              <a:rPr lang="en-US" altLang="zh-CN" sz="2800" b="1" dirty="0" err="1">
                <a:sym typeface="Symbol" panose="05050102010706020507" pitchFamily="18" charset="2"/>
              </a:rPr>
              <a:t>，</a:t>
            </a:r>
            <a:r>
              <a:rPr lang="en-US" altLang="zh-CN" sz="2800" b="1" i="1" dirty="0" err="1">
                <a:sym typeface="Symbol" panose="05050102010706020507" pitchFamily="18" charset="2"/>
              </a:rPr>
              <a:t>BA</a:t>
            </a:r>
            <a:r>
              <a:rPr lang="en-US" altLang="zh-CN" sz="2800" b="1" i="1" dirty="0">
                <a:sym typeface="Symbol" panose="05050102010706020507" pitchFamily="18" charset="2"/>
              </a:rPr>
              <a:t>=I</a:t>
            </a:r>
            <a:r>
              <a:rPr lang="en-US" altLang="zh-CN" sz="2800" b="1" i="1" baseline="-25000" dirty="0"/>
              <a:t>n</a:t>
            </a:r>
            <a:r>
              <a:rPr lang="en-US" altLang="zh-CN" sz="2800" b="1" dirty="0"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sym typeface="Symbol" panose="05050102010706020507" pitchFamily="18" charset="2"/>
              </a:rPr>
              <a:t>则称矩阵</a:t>
            </a: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ym typeface="Symbol" panose="05050102010706020507" pitchFamily="18" charset="2"/>
              </a:rPr>
              <a:t>为矩阵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0033CC"/>
                </a:solidFill>
                <a:sym typeface="Symbol" panose="05050102010706020507" pitchFamily="18" charset="2"/>
              </a:rPr>
              <a:t>左逆</a:t>
            </a:r>
            <a:r>
              <a:rPr lang="zh-CN" altLang="en-US" sz="2800" b="1" dirty="0">
                <a:sym typeface="Symbol" panose="05050102010706020507" pitchFamily="18" charset="2"/>
              </a:rPr>
              <a:t>，记为 </a:t>
            </a: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ym typeface="Symbol" panose="05050102010706020507" pitchFamily="18" charset="2"/>
              </a:rPr>
              <a:t> =</a:t>
            </a:r>
          </a:p>
          <a:p>
            <a:pPr lvl="2" eaLnBrk="1" hangingPunct="1">
              <a:lnSpc>
                <a:spcPct val="105000"/>
              </a:lnSpc>
            </a:pPr>
            <a:r>
              <a:rPr lang="en-US" altLang="zh-CN" sz="2800" b="1" dirty="0"/>
              <a:t>A </a:t>
            </a:r>
            <a:r>
              <a:rPr lang="en-US" altLang="zh-CN" sz="2800" b="1" dirty="0">
                <a:sym typeface="Symbol" panose="05050102010706020507" pitchFamily="18" charset="2"/>
              </a:rPr>
              <a:t></a:t>
            </a:r>
            <a:r>
              <a:rPr lang="en-US" altLang="zh-CN" sz="2800" b="1" dirty="0" err="1"/>
              <a:t>C</a:t>
            </a:r>
            <a:r>
              <a:rPr lang="en-US" altLang="zh-CN" sz="2800" b="1" baseline="30000" dirty="0" err="1"/>
              <a:t>m</a:t>
            </a:r>
            <a:r>
              <a:rPr lang="en-US" altLang="zh-CN" sz="2800" b="1" baseline="30000" dirty="0" err="1">
                <a:sym typeface="Symbol" panose="05050102010706020507" pitchFamily="18" charset="2"/>
              </a:rPr>
              <a:t></a:t>
            </a:r>
            <a:r>
              <a:rPr lang="en-US" altLang="zh-CN" sz="2800" b="1" baseline="30000" dirty="0" err="1"/>
              <a:t>n</a:t>
            </a:r>
            <a:r>
              <a:rPr lang="en-US" altLang="zh-CN" sz="2800" b="1" dirty="0"/>
              <a:t> ，</a:t>
            </a:r>
            <a:r>
              <a:rPr lang="en-US" altLang="zh-CN" sz="2800" b="1" dirty="0">
                <a:sym typeface="Symbol" panose="05050102010706020507" pitchFamily="18" charset="2"/>
              </a:rPr>
              <a:t> C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</a:t>
            </a:r>
            <a:r>
              <a:rPr lang="en-US" altLang="zh-CN" sz="2800" b="1" dirty="0" err="1"/>
              <a:t>C</a:t>
            </a:r>
            <a:r>
              <a:rPr lang="en-US" altLang="zh-CN" sz="2800" b="1" baseline="30000" dirty="0" err="1"/>
              <a:t>n</a:t>
            </a:r>
            <a:r>
              <a:rPr lang="en-US" altLang="zh-CN" sz="2800" b="1" baseline="30000" dirty="0" err="1">
                <a:sym typeface="Symbol" panose="05050102010706020507" pitchFamily="18" charset="2"/>
              </a:rPr>
              <a:t></a:t>
            </a:r>
            <a:r>
              <a:rPr lang="en-US" altLang="zh-CN" sz="2800" b="1" baseline="30000" dirty="0" err="1"/>
              <a:t>m</a:t>
            </a:r>
            <a:r>
              <a:rPr lang="en-US" altLang="zh-CN" sz="2800" b="1" dirty="0" err="1">
                <a:sym typeface="Symbol" panose="05050102010706020507" pitchFamily="18" charset="2"/>
              </a:rPr>
              <a:t>，</a:t>
            </a:r>
            <a:r>
              <a:rPr lang="en-US" altLang="zh-CN" sz="2800" b="1" i="1" dirty="0" err="1">
                <a:sym typeface="Symbol" panose="05050102010706020507" pitchFamily="18" charset="2"/>
              </a:rPr>
              <a:t>AC</a:t>
            </a:r>
            <a:r>
              <a:rPr lang="en-US" altLang="zh-CN" sz="2800" b="1" i="1" dirty="0">
                <a:sym typeface="Symbol" panose="05050102010706020507" pitchFamily="18" charset="2"/>
              </a:rPr>
              <a:t>=</a:t>
            </a:r>
            <a:r>
              <a:rPr lang="en-US" altLang="zh-CN" sz="2800" b="1" i="1" dirty="0" err="1">
                <a:sym typeface="Symbol" panose="05050102010706020507" pitchFamily="18" charset="2"/>
              </a:rPr>
              <a:t>I</a:t>
            </a:r>
            <a:r>
              <a:rPr lang="en-US" altLang="zh-CN" sz="2800" b="1" i="1" baseline="-25000" dirty="0" err="1"/>
              <a:t>m</a:t>
            </a:r>
            <a:r>
              <a:rPr lang="en-US" altLang="zh-CN" sz="2800" b="1" dirty="0"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sym typeface="Symbol" panose="05050102010706020507" pitchFamily="18" charset="2"/>
              </a:rPr>
              <a:t>则称矩阵</a:t>
            </a:r>
            <a:r>
              <a:rPr lang="en-US" altLang="zh-CN" sz="2800" b="1" i="1" dirty="0">
                <a:sym typeface="Symbol" panose="05050102010706020507" pitchFamily="18" charset="2"/>
              </a:rPr>
              <a:t>C</a:t>
            </a:r>
            <a:r>
              <a:rPr lang="zh-CN" altLang="en-US" sz="2800" b="1" dirty="0">
                <a:sym typeface="Symbol" panose="05050102010706020507" pitchFamily="18" charset="2"/>
              </a:rPr>
              <a:t>为矩阵</a:t>
            </a:r>
            <a:r>
              <a:rPr lang="en-US" altLang="zh-CN" sz="2800" b="1" dirty="0"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0033CC"/>
                </a:solidFill>
                <a:sym typeface="Symbol" panose="05050102010706020507" pitchFamily="18" charset="2"/>
              </a:rPr>
              <a:t>右逆</a:t>
            </a:r>
            <a:r>
              <a:rPr lang="zh-CN" altLang="en-US" sz="2800" b="1" dirty="0">
                <a:sym typeface="Symbol" panose="05050102010706020507" pitchFamily="18" charset="2"/>
              </a:rPr>
              <a:t>，记为 </a:t>
            </a:r>
            <a:r>
              <a:rPr lang="en-US" altLang="zh-CN" sz="2800" b="1" i="1" dirty="0">
                <a:sym typeface="Symbol" panose="05050102010706020507" pitchFamily="18" charset="2"/>
              </a:rPr>
              <a:t>C </a:t>
            </a:r>
            <a:r>
              <a:rPr lang="en-US" altLang="zh-CN" sz="2800" b="1" dirty="0">
                <a:sym typeface="Symbol" panose="05050102010706020507" pitchFamily="18" charset="2"/>
              </a:rPr>
              <a:t>=</a:t>
            </a:r>
            <a:endParaRPr lang="en-US" altLang="zh-CN" sz="2800" b="1" dirty="0"/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B494F2FF-A1DC-92A5-039E-9F4B141EC0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3141663"/>
          <a:ext cx="609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228600" progId="Equation.DSMT4">
                  <p:embed/>
                </p:oleObj>
              </mc:Choice>
              <mc:Fallback>
                <p:oleObj name="Equation" r:id="rId2" imgW="2412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141663"/>
                        <a:ext cx="6096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9B045C01-159E-53CE-977E-804A80F89B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4149725"/>
          <a:ext cx="609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00" imgH="228600" progId="Equation.DSMT4">
                  <p:embed/>
                </p:oleObj>
              </mc:Choice>
              <mc:Fallback>
                <p:oleObj name="Equation" r:id="rId4" imgW="2412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149725"/>
                        <a:ext cx="6096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>
            <a:extLst>
              <a:ext uri="{FF2B5EF4-FFF2-40B4-BE49-F238E27FC236}">
                <a16:creationId xmlns:a16="http://schemas.microsoft.com/office/drawing/2014/main" id="{48669637-0C6A-B731-6589-D7142F70C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29200"/>
            <a:ext cx="62753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CC6600"/>
                </a:solidFill>
              </a:rPr>
              <a:t>例题1</a:t>
            </a:r>
            <a:r>
              <a:rPr lang="zh-CN" altLang="en-US" sz="3200" b="1">
                <a:solidFill>
                  <a:srgbClr val="003300"/>
                </a:solidFill>
              </a:rPr>
              <a:t>  求矩阵</a:t>
            </a:r>
            <a:r>
              <a:rPr lang="en-US" altLang="zh-CN" sz="3200" b="1">
                <a:solidFill>
                  <a:srgbClr val="003300"/>
                </a:solidFill>
              </a:rPr>
              <a:t>A</a:t>
            </a:r>
            <a:r>
              <a:rPr lang="zh-CN" altLang="en-US" sz="3200" b="1">
                <a:solidFill>
                  <a:srgbClr val="003300"/>
                </a:solidFill>
              </a:rPr>
              <a:t>的左逆：</a:t>
            </a:r>
            <a:r>
              <a:rPr lang="en-US" altLang="zh-CN" sz="3200" b="1">
                <a:solidFill>
                  <a:srgbClr val="003300"/>
                </a:solidFill>
              </a:rPr>
              <a:t>A =</a:t>
            </a:r>
          </a:p>
        </p:txBody>
      </p:sp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77385E3B-D9E9-040B-5D8E-5C998F5532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4652963"/>
          <a:ext cx="91916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1320" imgH="711000" progId="Equation.DSMT4">
                  <p:embed/>
                </p:oleObj>
              </mc:Choice>
              <mc:Fallback>
                <p:oleObj name="Equation" r:id="rId6" imgW="571320" imgH="71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652963"/>
                        <a:ext cx="919163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6">
            <a:extLst>
              <a:ext uri="{FF2B5EF4-FFF2-40B4-BE49-F238E27FC236}">
                <a16:creationId xmlns:a16="http://schemas.microsoft.com/office/drawing/2014/main" id="{9CD500E3-91A2-A400-01F1-80D095B67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734050"/>
            <a:ext cx="2736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3300"/>
                </a:solidFill>
              </a:rPr>
              <a:t>A</a:t>
            </a:r>
            <a:r>
              <a:rPr lang="zh-CN" altLang="en-US" sz="3200" b="1">
                <a:solidFill>
                  <a:srgbClr val="003300"/>
                </a:solidFill>
              </a:rPr>
              <a:t>的右逆？</a:t>
            </a:r>
            <a:endParaRPr lang="en-US" altLang="zh-CN" sz="3200" b="1">
              <a:solidFill>
                <a:srgbClr val="003300"/>
              </a:solidFill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22318203-C2B5-A3E1-61A4-3160398A4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734050"/>
            <a:ext cx="2016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3300"/>
                </a:solidFill>
              </a:rPr>
              <a:t>不存在！</a:t>
            </a:r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B615DDDA-0146-2ED5-5626-E6C51018F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4838700"/>
          <a:ext cx="18002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2960" imgH="457200" progId="Equation.DSMT4">
                  <p:embed/>
                </p:oleObj>
              </mc:Choice>
              <mc:Fallback>
                <p:oleObj name="Equation" r:id="rId8" imgW="100296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838700"/>
                        <a:ext cx="180022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4CA82130-86F9-414A-3CD7-F72628888F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1113" y="1720850"/>
          <a:ext cx="25320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74640" imgH="203040" progId="Equation.DSMT4">
                  <p:embed/>
                </p:oleObj>
              </mc:Choice>
              <mc:Fallback>
                <p:oleObj name="Equation" r:id="rId10" imgW="157464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13" y="1720850"/>
                        <a:ext cx="253206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id="{E48CF05C-E745-8632-E2ED-2D89E1FCB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049338"/>
            <a:ext cx="2016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u="sng">
                <a:solidFill>
                  <a:srgbClr val="0000FF"/>
                </a:solidFill>
              </a:rPr>
              <a:t>必要条件</a:t>
            </a: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5D096CBC-07A1-5A05-0AD4-53B40C8A8F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2205038"/>
          <a:ext cx="24923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49080" imgH="203040" progId="Equation.DSMT4">
                  <p:embed/>
                </p:oleObj>
              </mc:Choice>
              <mc:Fallback>
                <p:oleObj name="Equation" r:id="rId12" imgW="15490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05038"/>
                        <a:ext cx="24923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>
            <a:extLst>
              <a:ext uri="{FF2B5EF4-FFF2-40B4-BE49-F238E27FC236}">
                <a16:creationId xmlns:a16="http://schemas.microsoft.com/office/drawing/2014/main" id="{CD7B4918-FBD3-CCA0-BE31-8E8622AF4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1628775"/>
            <a:ext cx="201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右逆存在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4FD64DC6-9EF0-8AB2-4B56-B25042EC0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2117725"/>
            <a:ext cx="201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左逆存在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  <p:bldP spid="2" grpId="0"/>
      <p:bldP spid="3" grpId="0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70425C6-6C43-3060-50C4-CA176929E9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§ 4. 1 </a:t>
            </a: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矩阵的左逆与右逆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CA4D4EB-EF22-A223-3D2D-4C223EC120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981075"/>
            <a:ext cx="8135937" cy="3816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</a:t>
            </a:r>
            <a:r>
              <a:rPr lang="zh-CN" altLang="en-US" b="1">
                <a:solidFill>
                  <a:srgbClr val="CC6600"/>
                </a:solidFill>
              </a:rPr>
              <a:t>满秩矩阵和单侧逆</a:t>
            </a:r>
          </a:p>
          <a:p>
            <a:pPr eaLnBrk="1" hangingPunct="1">
              <a:buFontTx/>
              <a:buNone/>
            </a:pPr>
            <a:r>
              <a:rPr lang="zh-CN" altLang="en-US" b="1"/>
              <a:t>1、左逆和右逆的定义</a:t>
            </a:r>
          </a:p>
          <a:p>
            <a:pPr lvl="1" eaLnBrk="1" hangingPunct="1"/>
            <a:r>
              <a:rPr lang="zh-CN" altLang="en-US" sz="3200" b="1">
                <a:solidFill>
                  <a:srgbClr val="CC6600"/>
                </a:solidFill>
              </a:rPr>
              <a:t> 定义4</a:t>
            </a:r>
            <a:r>
              <a:rPr lang="zh-CN" altLang="en-US" sz="3200" b="1">
                <a:solidFill>
                  <a:srgbClr val="CC66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3200" b="1">
                <a:solidFill>
                  <a:srgbClr val="CC6600"/>
                </a:solidFill>
              </a:rPr>
              <a:t>1 </a:t>
            </a:r>
            <a:r>
              <a:rPr lang="zh-CN" altLang="en-US" sz="3200" b="1">
                <a:solidFill>
                  <a:srgbClr val="008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3200" i="1">
                <a:solidFill>
                  <a:srgbClr val="008000"/>
                </a:solidFill>
              </a:rPr>
              <a:t>P</a:t>
            </a:r>
            <a:r>
              <a:rPr lang="zh-CN" altLang="en-US" sz="3200" i="1">
                <a:solidFill>
                  <a:srgbClr val="0080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3200" i="1">
                <a:solidFill>
                  <a:srgbClr val="008000"/>
                </a:solidFill>
              </a:rPr>
              <a:t>93</a:t>
            </a:r>
            <a:r>
              <a:rPr lang="zh-CN" altLang="en-US" sz="3200" b="1">
                <a:solidFill>
                  <a:srgbClr val="008000"/>
                </a:solidFill>
                <a:cs typeface="Times New Roman" panose="02020603050405020304" pitchFamily="18" charset="0"/>
              </a:rPr>
              <a:t>)</a:t>
            </a:r>
            <a:endParaRPr lang="en-US" altLang="zh-CN" sz="3200" b="1">
              <a:solidFill>
                <a:srgbClr val="008000"/>
              </a:solidFill>
            </a:endParaRPr>
          </a:p>
          <a:p>
            <a:pPr lvl="2" eaLnBrk="1" hangingPunct="1">
              <a:lnSpc>
                <a:spcPct val="105000"/>
              </a:lnSpc>
            </a:pPr>
            <a:r>
              <a:rPr lang="en-US" altLang="zh-CN" sz="2800" b="1"/>
              <a:t> </a:t>
            </a:r>
            <a:r>
              <a:rPr lang="en-US" altLang="zh-CN" sz="2800" b="1" i="1"/>
              <a:t>A </a:t>
            </a:r>
            <a:r>
              <a:rPr lang="en-US" altLang="zh-CN" sz="2800" b="1">
                <a:sym typeface="Symbol" panose="05050102010706020507" pitchFamily="18" charset="2"/>
              </a:rPr>
              <a:t></a:t>
            </a:r>
            <a:r>
              <a:rPr lang="en-US" altLang="zh-CN" sz="2800" b="1"/>
              <a:t>C</a:t>
            </a:r>
            <a:r>
              <a:rPr lang="en-US" altLang="zh-CN" sz="2800" b="1" baseline="30000"/>
              <a:t>m</a:t>
            </a:r>
            <a:r>
              <a:rPr lang="en-US" altLang="zh-CN" sz="2800" b="1" baseline="30000">
                <a:sym typeface="Symbol" panose="05050102010706020507" pitchFamily="18" charset="2"/>
              </a:rPr>
              <a:t></a:t>
            </a:r>
            <a:r>
              <a:rPr lang="en-US" altLang="zh-CN" sz="2800" b="1" baseline="30000"/>
              <a:t>n</a:t>
            </a:r>
            <a:r>
              <a:rPr lang="en-US" altLang="zh-CN" sz="2800" b="1"/>
              <a:t>，</a:t>
            </a:r>
            <a:r>
              <a:rPr lang="en-US" altLang="zh-CN" sz="2800" b="1">
                <a:sym typeface="Symbol" panose="05050102010706020507" pitchFamily="18" charset="2"/>
              </a:rPr>
              <a:t> </a:t>
            </a:r>
            <a:r>
              <a:rPr lang="en-US" altLang="zh-CN" sz="2800" b="1" i="1">
                <a:sym typeface="Symbol" panose="05050102010706020507" pitchFamily="18" charset="2"/>
              </a:rPr>
              <a:t>B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</a:t>
            </a:r>
            <a:r>
              <a:rPr lang="en-US" altLang="zh-CN" sz="2800" b="1"/>
              <a:t>C</a:t>
            </a:r>
            <a:r>
              <a:rPr lang="en-US" altLang="zh-CN" sz="2800" b="1" baseline="30000"/>
              <a:t>n</a:t>
            </a:r>
            <a:r>
              <a:rPr lang="en-US" altLang="zh-CN" sz="2800" b="1" baseline="30000">
                <a:sym typeface="Symbol" panose="05050102010706020507" pitchFamily="18" charset="2"/>
              </a:rPr>
              <a:t></a:t>
            </a:r>
            <a:r>
              <a:rPr lang="en-US" altLang="zh-CN" sz="2800" b="1" baseline="30000"/>
              <a:t>m</a:t>
            </a:r>
            <a:r>
              <a:rPr lang="en-US" altLang="zh-CN" sz="2800" b="1">
                <a:sym typeface="Symbol" panose="05050102010706020507" pitchFamily="18" charset="2"/>
              </a:rPr>
              <a:t>，</a:t>
            </a:r>
            <a:r>
              <a:rPr lang="en-US" altLang="zh-CN" sz="2800" b="1" i="1">
                <a:sym typeface="Symbol" panose="05050102010706020507" pitchFamily="18" charset="2"/>
              </a:rPr>
              <a:t>BA=I</a:t>
            </a:r>
            <a:r>
              <a:rPr lang="en-US" altLang="zh-CN" sz="2800" b="1" i="1" baseline="-25000"/>
              <a:t>n</a:t>
            </a:r>
            <a:r>
              <a:rPr lang="en-US" altLang="zh-CN" sz="2800" b="1">
                <a:sym typeface="Symbol" panose="05050102010706020507" pitchFamily="18" charset="2"/>
              </a:rPr>
              <a:t>，</a:t>
            </a:r>
            <a:r>
              <a:rPr lang="zh-CN" altLang="en-US" sz="2800" b="1">
                <a:sym typeface="Symbol" panose="05050102010706020507" pitchFamily="18" charset="2"/>
              </a:rPr>
              <a:t>则称矩阵</a:t>
            </a:r>
            <a:r>
              <a:rPr lang="en-US" altLang="zh-CN" sz="2800" b="1" i="1">
                <a:sym typeface="Symbol" panose="05050102010706020507" pitchFamily="18" charset="2"/>
              </a:rPr>
              <a:t>B</a:t>
            </a:r>
            <a:r>
              <a:rPr lang="en-US" altLang="zh-CN" sz="2800" b="1">
                <a:sym typeface="Symbol" panose="05050102010706020507" pitchFamily="18" charset="2"/>
              </a:rPr>
              <a:t> </a:t>
            </a:r>
            <a:r>
              <a:rPr lang="zh-CN" altLang="en-US" sz="2800" b="1">
                <a:sym typeface="Symbol" panose="05050102010706020507" pitchFamily="18" charset="2"/>
              </a:rPr>
              <a:t>为矩阵</a:t>
            </a:r>
            <a:r>
              <a:rPr lang="en-US" altLang="zh-CN" sz="2800" b="1" i="1">
                <a:sym typeface="Symbol" panose="05050102010706020507" pitchFamily="18" charset="2"/>
              </a:rPr>
              <a:t>A</a:t>
            </a:r>
            <a:r>
              <a:rPr lang="zh-CN" altLang="en-US" sz="2800" b="1">
                <a:sym typeface="Symbol" panose="05050102010706020507" pitchFamily="18" charset="2"/>
              </a:rPr>
              <a:t>的</a:t>
            </a:r>
            <a:r>
              <a:rPr lang="zh-CN" altLang="en-US" sz="2800" b="1">
                <a:solidFill>
                  <a:srgbClr val="0033CC"/>
                </a:solidFill>
                <a:sym typeface="Symbol" panose="05050102010706020507" pitchFamily="18" charset="2"/>
              </a:rPr>
              <a:t>左逆</a:t>
            </a:r>
            <a:r>
              <a:rPr lang="zh-CN" altLang="en-US" sz="2800" b="1">
                <a:sym typeface="Symbol" panose="05050102010706020507" pitchFamily="18" charset="2"/>
              </a:rPr>
              <a:t>，记为 </a:t>
            </a:r>
            <a:r>
              <a:rPr lang="en-US" altLang="zh-CN" sz="2800" b="1" i="1">
                <a:sym typeface="Symbol" panose="05050102010706020507" pitchFamily="18" charset="2"/>
              </a:rPr>
              <a:t>B</a:t>
            </a:r>
            <a:r>
              <a:rPr lang="en-US" altLang="zh-CN" sz="2800" b="1">
                <a:sym typeface="Symbol" panose="05050102010706020507" pitchFamily="18" charset="2"/>
              </a:rPr>
              <a:t> =</a:t>
            </a:r>
          </a:p>
          <a:p>
            <a:pPr lvl="2" eaLnBrk="1" hangingPunct="1">
              <a:lnSpc>
                <a:spcPct val="105000"/>
              </a:lnSpc>
            </a:pPr>
            <a:r>
              <a:rPr lang="en-US" altLang="zh-CN" sz="2800" b="1"/>
              <a:t>A </a:t>
            </a:r>
            <a:r>
              <a:rPr lang="en-US" altLang="zh-CN" sz="2800" b="1">
                <a:sym typeface="Symbol" panose="05050102010706020507" pitchFamily="18" charset="2"/>
              </a:rPr>
              <a:t></a:t>
            </a:r>
            <a:r>
              <a:rPr lang="en-US" altLang="zh-CN" sz="2800" b="1"/>
              <a:t>C</a:t>
            </a:r>
            <a:r>
              <a:rPr lang="en-US" altLang="zh-CN" sz="2800" b="1" baseline="30000"/>
              <a:t>m</a:t>
            </a:r>
            <a:r>
              <a:rPr lang="en-US" altLang="zh-CN" sz="2800" b="1" baseline="30000">
                <a:sym typeface="Symbol" panose="05050102010706020507" pitchFamily="18" charset="2"/>
              </a:rPr>
              <a:t></a:t>
            </a:r>
            <a:r>
              <a:rPr lang="en-US" altLang="zh-CN" sz="2800" b="1" baseline="30000"/>
              <a:t>n</a:t>
            </a:r>
            <a:r>
              <a:rPr lang="en-US" altLang="zh-CN" sz="2800" b="1"/>
              <a:t> ，</a:t>
            </a:r>
            <a:r>
              <a:rPr lang="en-US" altLang="zh-CN" sz="2800" b="1">
                <a:sym typeface="Symbol" panose="05050102010706020507" pitchFamily="18" charset="2"/>
              </a:rPr>
              <a:t> C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</a:t>
            </a:r>
            <a:r>
              <a:rPr lang="en-US" altLang="zh-CN" sz="2800" b="1"/>
              <a:t>C</a:t>
            </a:r>
            <a:r>
              <a:rPr lang="en-US" altLang="zh-CN" sz="2800" b="1" baseline="30000"/>
              <a:t>n</a:t>
            </a:r>
            <a:r>
              <a:rPr lang="en-US" altLang="zh-CN" sz="2800" b="1" baseline="30000">
                <a:sym typeface="Symbol" panose="05050102010706020507" pitchFamily="18" charset="2"/>
              </a:rPr>
              <a:t></a:t>
            </a:r>
            <a:r>
              <a:rPr lang="en-US" altLang="zh-CN" sz="2800" b="1" baseline="30000"/>
              <a:t>m</a:t>
            </a:r>
            <a:r>
              <a:rPr lang="en-US" altLang="zh-CN" sz="2800" b="1">
                <a:sym typeface="Symbol" panose="05050102010706020507" pitchFamily="18" charset="2"/>
              </a:rPr>
              <a:t>，</a:t>
            </a:r>
            <a:r>
              <a:rPr lang="en-US" altLang="zh-CN" sz="2800" b="1" i="1">
                <a:sym typeface="Symbol" panose="05050102010706020507" pitchFamily="18" charset="2"/>
              </a:rPr>
              <a:t>AC=I</a:t>
            </a:r>
            <a:r>
              <a:rPr lang="en-US" altLang="zh-CN" sz="2800" b="1" i="1" baseline="-25000"/>
              <a:t>m</a:t>
            </a:r>
            <a:r>
              <a:rPr lang="en-US" altLang="zh-CN" sz="2800" b="1">
                <a:sym typeface="Symbol" panose="05050102010706020507" pitchFamily="18" charset="2"/>
              </a:rPr>
              <a:t>，</a:t>
            </a:r>
            <a:r>
              <a:rPr lang="zh-CN" altLang="en-US" sz="2800" b="1">
                <a:sym typeface="Symbol" panose="05050102010706020507" pitchFamily="18" charset="2"/>
              </a:rPr>
              <a:t>则称矩阵</a:t>
            </a:r>
            <a:r>
              <a:rPr lang="en-US" altLang="zh-CN" sz="2800" b="1" i="1">
                <a:sym typeface="Symbol" panose="05050102010706020507" pitchFamily="18" charset="2"/>
              </a:rPr>
              <a:t>C</a:t>
            </a:r>
            <a:r>
              <a:rPr lang="zh-CN" altLang="en-US" sz="2800" b="1">
                <a:sym typeface="Symbol" panose="05050102010706020507" pitchFamily="18" charset="2"/>
              </a:rPr>
              <a:t>为矩阵</a:t>
            </a:r>
            <a:r>
              <a:rPr lang="en-US" altLang="zh-CN" sz="2800" b="1">
                <a:sym typeface="Symbol" panose="05050102010706020507" pitchFamily="18" charset="2"/>
              </a:rPr>
              <a:t>A</a:t>
            </a:r>
            <a:r>
              <a:rPr lang="zh-CN" altLang="en-US" sz="2800" b="1">
                <a:sym typeface="Symbol" panose="05050102010706020507" pitchFamily="18" charset="2"/>
              </a:rPr>
              <a:t>的</a:t>
            </a:r>
            <a:r>
              <a:rPr lang="zh-CN" altLang="en-US" sz="2800" b="1">
                <a:solidFill>
                  <a:srgbClr val="0033CC"/>
                </a:solidFill>
                <a:sym typeface="Symbol" panose="05050102010706020507" pitchFamily="18" charset="2"/>
              </a:rPr>
              <a:t>右逆</a:t>
            </a:r>
            <a:r>
              <a:rPr lang="zh-CN" altLang="en-US" sz="2800" b="1">
                <a:sym typeface="Symbol" panose="05050102010706020507" pitchFamily="18" charset="2"/>
              </a:rPr>
              <a:t>，记为 </a:t>
            </a:r>
            <a:r>
              <a:rPr lang="en-US" altLang="zh-CN" sz="2800" b="1" i="1">
                <a:sym typeface="Symbol" panose="05050102010706020507" pitchFamily="18" charset="2"/>
              </a:rPr>
              <a:t>C </a:t>
            </a:r>
            <a:r>
              <a:rPr lang="en-US" altLang="zh-CN" sz="2800" b="1">
                <a:sym typeface="Symbol" panose="05050102010706020507" pitchFamily="18" charset="2"/>
              </a:rPr>
              <a:t>=</a:t>
            </a:r>
            <a:endParaRPr lang="en-US" altLang="zh-CN" sz="2800" b="1"/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FD43431A-0967-89CC-4D39-F3C9FE6B6D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3141663"/>
          <a:ext cx="609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228600" progId="Equation.DSMT4">
                  <p:embed/>
                </p:oleObj>
              </mc:Choice>
              <mc:Fallback>
                <p:oleObj name="Equation" r:id="rId2" imgW="2412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141663"/>
                        <a:ext cx="6096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DF880FC6-6098-514D-280D-5D22F923B4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4149725"/>
          <a:ext cx="609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00" imgH="228600" progId="Equation.DSMT4">
                  <p:embed/>
                </p:oleObj>
              </mc:Choice>
              <mc:Fallback>
                <p:oleObj name="Equation" r:id="rId4" imgW="2412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149725"/>
                        <a:ext cx="6096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>
            <a:extLst>
              <a:ext uri="{FF2B5EF4-FFF2-40B4-BE49-F238E27FC236}">
                <a16:creationId xmlns:a16="http://schemas.microsoft.com/office/drawing/2014/main" id="{304F0EAC-53F3-C41E-819D-B1B9D08C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29200"/>
            <a:ext cx="62753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CC6600"/>
                </a:solidFill>
              </a:rPr>
              <a:t>例题1</a:t>
            </a:r>
            <a:r>
              <a:rPr lang="zh-CN" altLang="en-US" sz="3200" b="1">
                <a:solidFill>
                  <a:srgbClr val="003300"/>
                </a:solidFill>
              </a:rPr>
              <a:t>  求矩阵</a:t>
            </a:r>
            <a:r>
              <a:rPr lang="en-US" altLang="zh-CN" sz="3200" b="1">
                <a:solidFill>
                  <a:srgbClr val="003300"/>
                </a:solidFill>
              </a:rPr>
              <a:t>A</a:t>
            </a:r>
            <a:r>
              <a:rPr lang="zh-CN" altLang="en-US" sz="3200" b="1">
                <a:solidFill>
                  <a:srgbClr val="003300"/>
                </a:solidFill>
              </a:rPr>
              <a:t>的左逆：</a:t>
            </a:r>
            <a:r>
              <a:rPr lang="en-US" altLang="zh-CN" sz="3200" b="1">
                <a:solidFill>
                  <a:srgbClr val="003300"/>
                </a:solidFill>
              </a:rPr>
              <a:t>A =</a:t>
            </a:r>
          </a:p>
        </p:txBody>
      </p:sp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EAF66A6C-D881-EDB1-A7DC-A2B89AC98D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1825" y="4652963"/>
          <a:ext cx="7969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5000" imgH="711000" progId="Equation.DSMT4">
                  <p:embed/>
                </p:oleObj>
              </mc:Choice>
              <mc:Fallback>
                <p:oleObj name="Equation" r:id="rId6" imgW="495000" imgH="71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5" y="4652963"/>
                        <a:ext cx="79692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6">
            <a:extLst>
              <a:ext uri="{FF2B5EF4-FFF2-40B4-BE49-F238E27FC236}">
                <a16:creationId xmlns:a16="http://schemas.microsoft.com/office/drawing/2014/main" id="{7439B765-AF0F-0C43-E771-39F7BFAAF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734050"/>
            <a:ext cx="2736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3300"/>
                </a:solidFill>
              </a:rPr>
              <a:t>左逆不唯一！</a:t>
            </a:r>
            <a:endParaRPr lang="en-US" altLang="zh-CN" sz="3200" b="1">
              <a:solidFill>
                <a:srgbClr val="003300"/>
              </a:solidFill>
            </a:endParaRPr>
          </a:p>
        </p:txBody>
      </p:sp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22177A7B-CB12-011D-CDFA-B3D9FD1A7C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5938" y="4838700"/>
          <a:ext cx="18224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5920" imgH="457200" progId="Equation.DSMT4">
                  <p:embed/>
                </p:oleObj>
              </mc:Choice>
              <mc:Fallback>
                <p:oleObj name="Equation" r:id="rId8" imgW="101592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938" y="4838700"/>
                        <a:ext cx="182245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38033442-5895-7A08-9B35-3BC0641113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1113" y="1720850"/>
          <a:ext cx="25320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74640" imgH="203040" progId="Equation.DSMT4">
                  <p:embed/>
                </p:oleObj>
              </mc:Choice>
              <mc:Fallback>
                <p:oleObj name="Equation" r:id="rId10" imgW="157464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13" y="1720850"/>
                        <a:ext cx="253206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>
            <a:extLst>
              <a:ext uri="{FF2B5EF4-FFF2-40B4-BE49-F238E27FC236}">
                <a16:creationId xmlns:a16="http://schemas.microsoft.com/office/drawing/2014/main" id="{4CB5CFA7-6EA7-69CE-C30F-EB8F9B61A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049338"/>
            <a:ext cx="2016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u="sng">
                <a:solidFill>
                  <a:srgbClr val="0000FF"/>
                </a:solidFill>
              </a:rPr>
              <a:t>必要条件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80306112-8E88-EA01-602C-5ECAEDBE2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2205038"/>
          <a:ext cx="24923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49080" imgH="203040" progId="Equation.DSMT4">
                  <p:embed/>
                </p:oleObj>
              </mc:Choice>
              <mc:Fallback>
                <p:oleObj name="Equation" r:id="rId12" imgW="15490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05038"/>
                        <a:ext cx="24923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>
            <a:extLst>
              <a:ext uri="{FF2B5EF4-FFF2-40B4-BE49-F238E27FC236}">
                <a16:creationId xmlns:a16="http://schemas.microsoft.com/office/drawing/2014/main" id="{23E5E478-1142-9741-460C-9F3848926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1614488"/>
            <a:ext cx="201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右逆存在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E12C6009-253C-2951-CA65-8A8280723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2117725"/>
            <a:ext cx="201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左逆存在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4ADCF8C6-35A0-17D6-24A6-CEA8CE223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7769225" cy="41132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b="1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2、左逆和右逆存在的条件</a:t>
            </a:r>
          </a:p>
          <a:p>
            <a:pPr eaLnBrk="1" hangingPunct="1"/>
            <a:r>
              <a:rPr lang="zh-CN" altLang="en-US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b="1">
                <a:solidFill>
                  <a:srgbClr val="008000"/>
                </a:solidFill>
              </a:rPr>
              <a:t>的存在性</a:t>
            </a: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4886B2EE-6BAC-6C27-4112-C07EBF3A34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990600"/>
          <a:ext cx="609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228600" progId="Equation.DSMT4">
                  <p:embed/>
                </p:oleObj>
              </mc:Choice>
              <mc:Fallback>
                <p:oleObj name="Equation" r:id="rId2" imgW="2412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6096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">
            <a:extLst>
              <a:ext uri="{FF2B5EF4-FFF2-40B4-BE49-F238E27FC236}">
                <a16:creationId xmlns:a16="http://schemas.microsoft.com/office/drawing/2014/main" id="{D45ECBE2-96F9-6090-7A45-211BC4A09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6002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b="1">
                <a:solidFill>
                  <a:srgbClr val="003300"/>
                </a:solidFill>
              </a:rPr>
              <a:t>直观分析</a:t>
            </a: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11A40E01-7045-F297-2E8C-5F46BFA31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3716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23559" name="Object 7">
            <a:extLst>
              <a:ext uri="{FF2B5EF4-FFF2-40B4-BE49-F238E27FC236}">
                <a16:creationId xmlns:a16="http://schemas.microsoft.com/office/drawing/2014/main" id="{174F6485-ED38-2E7A-77CD-1F63D2EA98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066800"/>
          <a:ext cx="609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6800"/>
                        <a:ext cx="6096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>
            <a:extLst>
              <a:ext uri="{FF2B5EF4-FFF2-40B4-BE49-F238E27FC236}">
                <a16:creationId xmlns:a16="http://schemas.microsoft.com/office/drawing/2014/main" id="{96347BC2-C646-60B2-D1B8-0B1FDDB41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1052513"/>
            <a:ext cx="5094287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6600"/>
              </a:buClr>
              <a:buFont typeface="Wingdings" panose="05000000000000000000" pitchFamily="2" charset="2"/>
              <a:buChar char="Ø"/>
            </a:pPr>
            <a:r>
              <a:rPr lang="zh-CN" altLang="en-US"/>
              <a:t>          </a:t>
            </a:r>
            <a:r>
              <a:rPr lang="zh-CN" altLang="en-US" sz="2800" b="1">
                <a:solidFill>
                  <a:srgbClr val="003300"/>
                </a:solidFill>
              </a:rPr>
              <a:t>存在 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 矩阵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列满秩</a:t>
            </a:r>
          </a:p>
          <a:p>
            <a:pPr eaLnBrk="1" hangingPunct="1">
              <a:spcBef>
                <a:spcPct val="25000"/>
              </a:spcBef>
              <a:buClr>
                <a:srgbClr val="CC66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       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800" b="1">
                <a:solidFill>
                  <a:srgbClr val="003300"/>
                </a:solidFill>
              </a:rPr>
              <a:t>(A</a:t>
            </a:r>
            <a:r>
              <a:rPr lang="en-US" altLang="zh-CN" sz="2800" b="1" baseline="30000">
                <a:solidFill>
                  <a:srgbClr val="003300"/>
                </a:solidFill>
              </a:rPr>
              <a:t>H</a:t>
            </a:r>
            <a:r>
              <a:rPr lang="en-US" altLang="zh-CN" sz="2800" b="1">
                <a:solidFill>
                  <a:srgbClr val="003300"/>
                </a:solidFill>
              </a:rPr>
              <a:t>A)</a:t>
            </a:r>
            <a:r>
              <a:rPr lang="zh-CN" altLang="en-US" sz="2800" b="1" baseline="30000">
                <a:solidFill>
                  <a:srgbClr val="003300"/>
                </a:solidFill>
                <a:cs typeface="Times New Roman" panose="02020603050405020304" pitchFamily="18" charset="0"/>
              </a:rPr>
              <a:t>–</a:t>
            </a:r>
            <a:r>
              <a:rPr lang="zh-CN" altLang="en-US" sz="2800" b="1" baseline="30000">
                <a:solidFill>
                  <a:srgbClr val="003300"/>
                </a:solidFill>
              </a:rPr>
              <a:t>1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lang="en-US" altLang="zh-CN" sz="2800" b="1" baseline="30000">
                <a:solidFill>
                  <a:srgbClr val="003300"/>
                </a:solidFill>
              </a:rPr>
              <a:t>H</a:t>
            </a:r>
            <a:r>
              <a:rPr lang="en-US" altLang="zh-CN" sz="32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3300"/>
                </a:solidFill>
              </a:rPr>
              <a:t>            </a:t>
            </a:r>
            <a:endParaRPr lang="en-US" altLang="zh-CN">
              <a:solidFill>
                <a:srgbClr val="003300"/>
              </a:solidFill>
            </a:endParaRPr>
          </a:p>
        </p:txBody>
      </p:sp>
      <p:graphicFrame>
        <p:nvGraphicFramePr>
          <p:cNvPr id="23561" name="Object 9">
            <a:extLst>
              <a:ext uri="{FF2B5EF4-FFF2-40B4-BE49-F238E27FC236}">
                <a16:creationId xmlns:a16="http://schemas.microsoft.com/office/drawing/2014/main" id="{4C459C30-E2B8-35BE-0271-1A90FD505B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628775"/>
          <a:ext cx="609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1200" imgH="228600" progId="Equation.DSMT4">
                  <p:embed/>
                </p:oleObj>
              </mc:Choice>
              <mc:Fallback>
                <p:oleObj name="Equation" r:id="rId7" imgW="241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28775"/>
                        <a:ext cx="6096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11">
            <a:extLst>
              <a:ext uri="{FF2B5EF4-FFF2-40B4-BE49-F238E27FC236}">
                <a16:creationId xmlns:a16="http://schemas.microsoft.com/office/drawing/2014/main" id="{3FC2862B-C69E-9759-9A0B-EAB97E724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2276475"/>
            <a:ext cx="845820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zh-CN" altLang="en-US" sz="2800" b="1">
                <a:solidFill>
                  <a:srgbClr val="CC6600"/>
                </a:solidFill>
              </a:rPr>
              <a:t>定理4</a:t>
            </a:r>
            <a:r>
              <a:rPr lang="zh-CN" altLang="en-US" sz="2800" b="1">
                <a:solidFill>
                  <a:srgbClr val="CC6600"/>
                </a:solidFill>
                <a:cs typeface="Times New Roman" panose="02020603050405020304" pitchFamily="18" charset="0"/>
              </a:rPr>
              <a:t>.1</a:t>
            </a:r>
            <a:r>
              <a:rPr lang="zh-CN" altLang="en-US" sz="3200" b="1">
                <a:solidFill>
                  <a:srgbClr val="008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3200" i="1">
                <a:solidFill>
                  <a:srgbClr val="008000"/>
                </a:solidFill>
              </a:rPr>
              <a:t>P</a:t>
            </a:r>
            <a:r>
              <a:rPr lang="zh-CN" altLang="en-US" sz="3200" i="1">
                <a:solidFill>
                  <a:srgbClr val="0080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3200" i="1">
                <a:solidFill>
                  <a:srgbClr val="008000"/>
                </a:solidFill>
              </a:rPr>
              <a:t>93</a:t>
            </a:r>
            <a:r>
              <a:rPr lang="zh-CN" altLang="en-US" sz="3200" b="1">
                <a:solidFill>
                  <a:srgbClr val="008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3200" b="1">
                <a:solidFill>
                  <a:srgbClr val="008000"/>
                </a:solidFill>
              </a:rPr>
              <a:t> </a:t>
            </a:r>
            <a:r>
              <a:rPr lang="zh-CN" altLang="en-US" sz="2800" b="1">
                <a:solidFill>
                  <a:srgbClr val="003300"/>
                </a:solidFill>
              </a:rPr>
              <a:t>设 </a:t>
            </a:r>
            <a:r>
              <a:rPr lang="en-US" altLang="zh-CN" sz="2800" b="1">
                <a:solidFill>
                  <a:srgbClr val="003300"/>
                </a:solidFill>
              </a:rPr>
              <a:t>A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003300"/>
                </a:solidFill>
              </a:rPr>
              <a:t>C</a:t>
            </a:r>
            <a:r>
              <a:rPr lang="en-US" altLang="zh-CN" sz="2800" b="1" baseline="30000">
                <a:solidFill>
                  <a:srgbClr val="003300"/>
                </a:solidFill>
              </a:rPr>
              <a:t>m</a:t>
            </a:r>
            <a:r>
              <a:rPr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800" b="1" baseline="30000">
                <a:solidFill>
                  <a:srgbClr val="003300"/>
                </a:solidFill>
              </a:rPr>
              <a:t>n</a:t>
            </a:r>
            <a:r>
              <a:rPr lang="en-US" altLang="zh-CN" sz="2800" b="1">
                <a:solidFill>
                  <a:srgbClr val="003300"/>
                </a:solidFill>
              </a:rPr>
              <a:t> </a:t>
            </a:r>
            <a:r>
              <a:rPr lang="zh-CN" altLang="en-US" sz="2800" b="1">
                <a:solidFill>
                  <a:srgbClr val="003300"/>
                </a:solidFill>
              </a:rPr>
              <a:t>，下列条件等价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AutoNum type="arabicPeriod"/>
            </a:pP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lang="zh-CN" altLang="en-US" sz="2800" b="1">
                <a:solidFill>
                  <a:srgbClr val="003300"/>
                </a:solidFill>
              </a:rPr>
              <a:t>左可逆</a:t>
            </a:r>
            <a:r>
              <a:rPr lang="en-US" altLang="zh-CN" sz="2800" b="1">
                <a:solidFill>
                  <a:srgbClr val="003300"/>
                </a:solidFill>
              </a:rPr>
              <a:t>;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AutoNum type="arabicPeriod"/>
            </a:pP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lang="zh-CN" altLang="en-US" sz="2800" b="1">
                <a:solidFill>
                  <a:srgbClr val="003300"/>
                </a:solidFill>
              </a:rPr>
              <a:t>的零空间 </a:t>
            </a:r>
            <a:r>
              <a:rPr lang="en-US" altLang="zh-CN" sz="2800" b="1">
                <a:solidFill>
                  <a:srgbClr val="003300"/>
                </a:solidFill>
              </a:rPr>
              <a:t>N(A) = {0};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AutoNum type="arabicPeriod"/>
            </a:pPr>
            <a:r>
              <a:rPr lang="en-US" altLang="zh-CN" sz="2800" b="1">
                <a:solidFill>
                  <a:srgbClr val="003300"/>
                </a:solidFill>
              </a:rPr>
              <a:t>m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2800" b="1">
                <a:solidFill>
                  <a:srgbClr val="003300"/>
                </a:solidFill>
              </a:rPr>
              <a:t>n，</a:t>
            </a:r>
            <a:r>
              <a:rPr lang="zh-CN" altLang="en-US" sz="2800" b="1">
                <a:solidFill>
                  <a:srgbClr val="003300"/>
                </a:solidFill>
              </a:rPr>
              <a:t>秩</a:t>
            </a:r>
            <a:r>
              <a:rPr lang="en-US" altLang="zh-CN" sz="2800" b="1">
                <a:solidFill>
                  <a:srgbClr val="003300"/>
                </a:solidFill>
              </a:rPr>
              <a:t>(A) = n，</a:t>
            </a:r>
            <a:r>
              <a:rPr lang="zh-CN" altLang="en-US" sz="2800" b="1">
                <a:solidFill>
                  <a:srgbClr val="003300"/>
                </a:solidFill>
              </a:rPr>
              <a:t>即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lang="zh-CN" altLang="en-US" sz="2800" b="1">
                <a:solidFill>
                  <a:srgbClr val="003300"/>
                </a:solidFill>
              </a:rPr>
              <a:t>是</a:t>
            </a:r>
            <a:r>
              <a:rPr lang="zh-CN" altLang="en-US" sz="2800" b="1">
                <a:solidFill>
                  <a:srgbClr val="0033CC"/>
                </a:solidFill>
              </a:rPr>
              <a:t>列</a:t>
            </a:r>
            <a:r>
              <a:rPr lang="zh-CN" altLang="en-US" sz="2800" b="1">
                <a:solidFill>
                  <a:srgbClr val="003300"/>
                </a:solidFill>
              </a:rPr>
              <a:t>满秩的</a:t>
            </a:r>
            <a:r>
              <a:rPr lang="en-US" altLang="zh-CN" sz="2800" b="1">
                <a:solidFill>
                  <a:srgbClr val="003300"/>
                </a:solidFill>
              </a:rPr>
              <a:t>;</a:t>
            </a:r>
            <a:endParaRPr lang="zh-CN" altLang="en-US" sz="2800" b="1">
              <a:solidFill>
                <a:srgbClr val="003300"/>
              </a:solidFill>
            </a:endParaRP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b="1">
                <a:solidFill>
                  <a:srgbClr val="003300"/>
                </a:solidFill>
              </a:rPr>
              <a:t>矩阵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lang="en-US" altLang="zh-CN" sz="2800" b="1" baseline="30000">
                <a:solidFill>
                  <a:srgbClr val="003300"/>
                </a:solidFill>
              </a:rPr>
              <a:t>H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lang="zh-CN" altLang="en-US" sz="2800" b="1">
                <a:solidFill>
                  <a:srgbClr val="003300"/>
                </a:solidFill>
              </a:rPr>
              <a:t>可逆，且       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800" b="1">
                <a:solidFill>
                  <a:srgbClr val="003300"/>
                </a:solidFill>
              </a:rPr>
              <a:t>(A</a:t>
            </a:r>
            <a:r>
              <a:rPr lang="en-US" altLang="zh-CN" sz="2800" b="1" baseline="30000">
                <a:solidFill>
                  <a:srgbClr val="003300"/>
                </a:solidFill>
              </a:rPr>
              <a:t>H</a:t>
            </a:r>
            <a:r>
              <a:rPr lang="en-US" altLang="zh-CN" sz="2800" b="1">
                <a:solidFill>
                  <a:srgbClr val="003300"/>
                </a:solidFill>
              </a:rPr>
              <a:t>A)</a:t>
            </a:r>
            <a:r>
              <a:rPr lang="zh-CN" altLang="en-US" sz="2800" b="1" baseline="30000">
                <a:solidFill>
                  <a:srgbClr val="003300"/>
                </a:solidFill>
              </a:rPr>
              <a:t>–1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lang="en-US" altLang="zh-CN" sz="2800" b="1" baseline="30000">
                <a:solidFill>
                  <a:srgbClr val="003300"/>
                </a:solidFill>
              </a:rPr>
              <a:t>H</a:t>
            </a:r>
            <a:r>
              <a:rPr lang="en-US" altLang="zh-CN" sz="2800"/>
              <a:t> </a:t>
            </a:r>
            <a:r>
              <a:rPr lang="zh-CN" altLang="en-US" sz="2800" b="1">
                <a:solidFill>
                  <a:srgbClr val="003300"/>
                </a:solidFill>
              </a:rPr>
              <a:t>。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D443FE19-EB3D-3EEA-9DB6-232F73B95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24475"/>
            <a:ext cx="7910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2800" b="1">
                <a:solidFill>
                  <a:srgbClr val="008000"/>
                </a:solidFill>
              </a:rPr>
              <a:t>如前例</a:t>
            </a:r>
            <a:r>
              <a:rPr lang="zh-CN" altLang="en-US" sz="2800"/>
              <a:t>  </a:t>
            </a:r>
            <a:r>
              <a:rPr lang="zh-CN" altLang="en-US" sz="2800" b="1">
                <a:solidFill>
                  <a:srgbClr val="003300"/>
                </a:solidFill>
              </a:rPr>
              <a:t>矩阵 </a:t>
            </a:r>
            <a:r>
              <a:rPr lang="en-US" altLang="zh-CN" sz="2800" b="1">
                <a:solidFill>
                  <a:srgbClr val="003300"/>
                </a:solidFill>
              </a:rPr>
              <a:t>A =                </a:t>
            </a:r>
            <a:r>
              <a:rPr lang="zh-CN" altLang="en-US" sz="2800" b="1">
                <a:solidFill>
                  <a:srgbClr val="003300"/>
                </a:solidFill>
              </a:rPr>
              <a:t>左可逆，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lang="en-US" altLang="zh-CN" sz="2800" b="1" baseline="30000">
                <a:solidFill>
                  <a:srgbClr val="003300"/>
                </a:solidFill>
              </a:rPr>
              <a:t>T</a:t>
            </a:r>
            <a:r>
              <a:rPr lang="zh-CN" altLang="en-US" sz="2800" b="1">
                <a:solidFill>
                  <a:srgbClr val="003300"/>
                </a:solidFill>
              </a:rPr>
              <a:t>右可逆。</a:t>
            </a:r>
          </a:p>
        </p:txBody>
      </p:sp>
      <p:graphicFrame>
        <p:nvGraphicFramePr>
          <p:cNvPr id="23565" name="Object 13">
            <a:extLst>
              <a:ext uri="{FF2B5EF4-FFF2-40B4-BE49-F238E27FC236}">
                <a16:creationId xmlns:a16="http://schemas.microsoft.com/office/drawing/2014/main" id="{5B16D469-1F66-AEE8-89EE-8719919276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4927600"/>
          <a:ext cx="106203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60240" imgH="711000" progId="Equation.DSMT4">
                  <p:embed/>
                </p:oleObj>
              </mc:Choice>
              <mc:Fallback>
                <p:oleObj name="Equation" r:id="rId9" imgW="660240" imgH="711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927600"/>
                        <a:ext cx="106203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40A398C8-4553-25B7-8272-1303E5E636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4351338"/>
          <a:ext cx="609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1200" imgH="228600" progId="Equation.DSMT4">
                  <p:embed/>
                </p:oleObj>
              </mc:Choice>
              <mc:Fallback>
                <p:oleObj name="Equation" r:id="rId11" imgW="241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351338"/>
                        <a:ext cx="6096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85EA9594-D927-B633-7778-114B623736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115888"/>
          <a:ext cx="2470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36480" imgH="203040" progId="Equation.DSMT4">
                  <p:embed/>
                </p:oleObj>
              </mc:Choice>
              <mc:Fallback>
                <p:oleObj name="Equation" r:id="rId13" imgW="15364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15888"/>
                        <a:ext cx="24701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725D380E-4978-7702-AAF0-88D25829A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5013" y="517525"/>
          <a:ext cx="17351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79280" imgH="228600" progId="Equation.DSMT4">
                  <p:embed/>
                </p:oleObj>
              </mc:Choice>
              <mc:Fallback>
                <p:oleObj name="Equation" r:id="rId15" imgW="10792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013" y="517525"/>
                        <a:ext cx="173513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6" name="Rectangle 18">
            <a:extLst>
              <a:ext uri="{FF2B5EF4-FFF2-40B4-BE49-F238E27FC236}">
                <a16:creationId xmlns:a16="http://schemas.microsoft.com/office/drawing/2014/main" id="{864F1FA1-9C61-7845-F317-E22360BBD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838450"/>
            <a:ext cx="131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0033CC"/>
                </a:solidFill>
                <a:sym typeface="Symbol" panose="05050102010706020507" pitchFamily="18" charset="2"/>
              </a:rPr>
              <a:t>BA = I</a:t>
            </a:r>
            <a:r>
              <a:rPr lang="en-US" altLang="zh-CN" sz="2800" b="1" i="1" baseline="-25000">
                <a:solidFill>
                  <a:srgbClr val="0033CC"/>
                </a:solidFill>
              </a:rPr>
              <a:t>n</a:t>
            </a:r>
            <a:endParaRPr lang="zh-CN" altLang="en-US" sz="2800" b="1" i="1" baseline="-25000">
              <a:solidFill>
                <a:srgbClr val="0033CC"/>
              </a:solidFill>
            </a:endParaRPr>
          </a:p>
        </p:txBody>
      </p:sp>
      <p:sp>
        <p:nvSpPr>
          <p:cNvPr id="2067" name="Rectangle 19">
            <a:extLst>
              <a:ext uri="{FF2B5EF4-FFF2-40B4-BE49-F238E27FC236}">
                <a16:creationId xmlns:a16="http://schemas.microsoft.com/office/drawing/2014/main" id="{E145843B-2C03-4572-600B-D8FABAD16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343275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>
                <a:solidFill>
                  <a:srgbClr val="0033CC"/>
                </a:solidFill>
                <a:sym typeface="Symbol" panose="05050102010706020507" pitchFamily="18" charset="2"/>
              </a:rPr>
              <a:t> Ax = </a:t>
            </a:r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0</a:t>
            </a:r>
            <a:r>
              <a:rPr lang="en-US" altLang="zh-CN" sz="2800" b="1">
                <a:solidFill>
                  <a:srgbClr val="00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800" b="1" i="1">
                <a:solidFill>
                  <a:srgbClr val="00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 = </a:t>
            </a:r>
            <a:r>
              <a:rPr lang="en-US" altLang="zh-CN" sz="2800" b="1" i="1">
                <a:solidFill>
                  <a:srgbClr val="0033CC"/>
                </a:solidFill>
                <a:sym typeface="Symbol" panose="05050102010706020507" pitchFamily="18" charset="2"/>
              </a:rPr>
              <a:t>BAx = </a:t>
            </a:r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0</a:t>
            </a:r>
            <a:endParaRPr lang="zh-CN" altLang="en-US" sz="2800" b="1" baseline="-25000">
              <a:solidFill>
                <a:srgbClr val="0033CC"/>
              </a:solidFill>
            </a:endParaRPr>
          </a:p>
        </p:txBody>
      </p:sp>
      <p:sp>
        <p:nvSpPr>
          <p:cNvPr id="2068" name="AutoShape 20">
            <a:extLst>
              <a:ext uri="{FF2B5EF4-FFF2-40B4-BE49-F238E27FC236}">
                <a16:creationId xmlns:a16="http://schemas.microsoft.com/office/drawing/2014/main" id="{A3F8250C-662E-4A41-9BBA-1AED33ACF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559175"/>
            <a:ext cx="433388" cy="144463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9" name="Rectangle 21">
            <a:extLst>
              <a:ext uri="{FF2B5EF4-FFF2-40B4-BE49-F238E27FC236}">
                <a16:creationId xmlns:a16="http://schemas.microsoft.com/office/drawing/2014/main" id="{3A0EA32E-9434-6BB1-5E62-E847A9704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3848100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>
                <a:solidFill>
                  <a:srgbClr val="0033CC"/>
                </a:solidFill>
                <a:sym typeface="Symbol" panose="05050102010706020507" pitchFamily="18" charset="2"/>
              </a:rPr>
              <a:t>n-r</a:t>
            </a:r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rgbClr val="0033CC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) </a:t>
            </a:r>
            <a:r>
              <a:rPr lang="en-US" altLang="zh-CN" sz="2800" b="1" i="1">
                <a:solidFill>
                  <a:srgbClr val="0033CC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0</a:t>
            </a:r>
            <a:endParaRPr lang="zh-CN" altLang="en-US" sz="2800" b="1" baseline="-25000">
              <a:solidFill>
                <a:srgbClr val="0033CC"/>
              </a:solidFill>
            </a:endParaRPr>
          </a:p>
        </p:txBody>
      </p:sp>
      <p:sp>
        <p:nvSpPr>
          <p:cNvPr id="2070" name="Rectangle 22">
            <a:extLst>
              <a:ext uri="{FF2B5EF4-FFF2-40B4-BE49-F238E27FC236}">
                <a16:creationId xmlns:a16="http://schemas.microsoft.com/office/drawing/2014/main" id="{1661B4A0-CE31-B148-D92C-93CF014CD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351338"/>
            <a:ext cx="2411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>
                <a:solidFill>
                  <a:srgbClr val="0033CC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rgbClr val="0033CC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1" i="1" baseline="30000">
                <a:solidFill>
                  <a:srgbClr val="0033CC"/>
                </a:solidFill>
                <a:sym typeface="Symbol" panose="05050102010706020507" pitchFamily="18" charset="2"/>
              </a:rPr>
              <a:t>H</a:t>
            </a:r>
            <a:r>
              <a:rPr lang="en-US" altLang="zh-CN" sz="2800" b="1" i="1">
                <a:solidFill>
                  <a:srgbClr val="0033CC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) </a:t>
            </a:r>
            <a:r>
              <a:rPr lang="en-US" altLang="zh-CN" sz="2800" b="1" i="1">
                <a:solidFill>
                  <a:srgbClr val="0033CC"/>
                </a:solidFill>
                <a:sym typeface="Symbol" panose="05050102010706020507" pitchFamily="18" charset="2"/>
              </a:rPr>
              <a:t>= r</a:t>
            </a:r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rgbClr val="0033CC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)</a:t>
            </a:r>
            <a:endParaRPr lang="zh-CN" altLang="en-US" sz="2800" b="1" baseline="-25000">
              <a:solidFill>
                <a:srgbClr val="0033CC"/>
              </a:solidFill>
            </a:endParaRPr>
          </a:p>
        </p:txBody>
      </p:sp>
      <p:sp>
        <p:nvSpPr>
          <p:cNvPr id="2071" name="Rectangle 23">
            <a:extLst>
              <a:ext uri="{FF2B5EF4-FFF2-40B4-BE49-F238E27FC236}">
                <a16:creationId xmlns:a16="http://schemas.microsoft.com/office/drawing/2014/main" id="{DAE4E5EB-FAF7-3628-F314-CF3EA91EB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876925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如何求左或右逆？</a:t>
            </a:r>
          </a:p>
        </p:txBody>
      </p:sp>
      <p:sp>
        <p:nvSpPr>
          <p:cNvPr id="2072" name="Rectangle 24">
            <a:extLst>
              <a:ext uri="{FF2B5EF4-FFF2-40B4-BE49-F238E27FC236}">
                <a16:creationId xmlns:a16="http://schemas.microsoft.com/office/drawing/2014/main" id="{EE3023C6-C277-47FF-61D2-05A63F24A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5876925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可用行或列初等变换！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 bldLvl="2" autoUpdateAnimBg="0"/>
      <p:bldP spid="23557" grpId="0" autoUpdateAnimBg="0"/>
      <p:bldP spid="23558" grpId="0" autoUpdateAnimBg="0"/>
      <p:bldP spid="23560" grpId="0" uiExpand="1" build="p" autoUpdateAnimBg="0"/>
      <p:bldP spid="23563" grpId="0" uiExpand="1" build="p" bldLvl="2" autoUpdateAnimBg="0"/>
      <p:bldP spid="23564" grpId="0" autoUpdateAnimBg="0"/>
      <p:bldP spid="2066" grpId="0"/>
      <p:bldP spid="2067" grpId="0"/>
      <p:bldP spid="2069" grpId="0"/>
      <p:bldP spid="2070" grpId="0"/>
      <p:bldP spid="2071" grpId="0"/>
      <p:bldP spid="20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FB2CD192-384C-A3C0-1D6D-249506923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25" y="685800"/>
            <a:ext cx="8367713" cy="3352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003300"/>
                </a:solidFill>
              </a:rPr>
              <a:t>矩阵右逆的存在性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CC6600"/>
                </a:solidFill>
              </a:rPr>
              <a:t>定理4.2</a:t>
            </a:r>
            <a:r>
              <a:rPr lang="zh-CN" altLang="en-US" b="1">
                <a:solidFill>
                  <a:srgbClr val="008000"/>
                </a:solidFill>
              </a:rPr>
              <a:t> </a:t>
            </a:r>
            <a:r>
              <a:rPr lang="zh-CN" altLang="en-US" b="1">
                <a:solidFill>
                  <a:srgbClr val="008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8000"/>
                </a:solidFill>
              </a:rPr>
              <a:t>P</a:t>
            </a:r>
            <a:r>
              <a:rPr lang="zh-CN" altLang="en-US" i="1">
                <a:solidFill>
                  <a:srgbClr val="0080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i="1">
                <a:solidFill>
                  <a:srgbClr val="008000"/>
                </a:solidFill>
              </a:rPr>
              <a:t>94</a:t>
            </a:r>
            <a:r>
              <a:rPr lang="zh-CN" altLang="en-US" b="1">
                <a:solidFill>
                  <a:srgbClr val="008000"/>
                </a:solidFill>
                <a:cs typeface="Times New Roman" panose="02020603050405020304" pitchFamily="18" charset="0"/>
              </a:rPr>
              <a:t>) </a:t>
            </a:r>
            <a:r>
              <a:rPr lang="zh-CN" altLang="en-US" b="1">
                <a:cs typeface="Times New Roman" panose="02020603050405020304" pitchFamily="18" charset="0"/>
              </a:rPr>
              <a:t>设</a:t>
            </a:r>
            <a:r>
              <a:rPr lang="en-US" altLang="zh-CN" b="1">
                <a:solidFill>
                  <a:srgbClr val="003300"/>
                </a:solidFill>
              </a:rPr>
              <a:t>A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003300"/>
                </a:solidFill>
              </a:rPr>
              <a:t>C</a:t>
            </a:r>
            <a:r>
              <a:rPr lang="en-US" altLang="zh-CN" b="1" baseline="30000">
                <a:solidFill>
                  <a:srgbClr val="003300"/>
                </a:solidFill>
              </a:rPr>
              <a:t>m</a:t>
            </a:r>
            <a:r>
              <a:rPr lang="en-US" altLang="zh-CN" b="1" baseline="30000">
                <a:solidFill>
                  <a:srgbClr val="003300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baseline="30000">
                <a:solidFill>
                  <a:srgbClr val="003300"/>
                </a:solidFill>
              </a:rPr>
              <a:t>n</a:t>
            </a:r>
            <a:r>
              <a:rPr lang="en-US" altLang="zh-CN" b="1">
                <a:solidFill>
                  <a:srgbClr val="003300"/>
                </a:solidFill>
              </a:rPr>
              <a:t> </a:t>
            </a:r>
            <a:r>
              <a:rPr lang="en-US" altLang="zh-CN" b="1">
                <a:solidFill>
                  <a:srgbClr val="008000"/>
                </a:solidFill>
              </a:rPr>
              <a:t>，</a:t>
            </a:r>
            <a:r>
              <a:rPr lang="zh-CN" altLang="en-US" b="1">
                <a:solidFill>
                  <a:srgbClr val="003300"/>
                </a:solidFill>
              </a:rPr>
              <a:t>则下列条件等价：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b="1">
                <a:solidFill>
                  <a:srgbClr val="003300"/>
                </a:solidFill>
              </a:rPr>
              <a:t>矩阵</a:t>
            </a:r>
            <a:r>
              <a:rPr lang="en-US" altLang="zh-CN" b="1">
                <a:solidFill>
                  <a:srgbClr val="003300"/>
                </a:solidFill>
              </a:rPr>
              <a:t>A</a:t>
            </a:r>
            <a:r>
              <a:rPr lang="zh-CN" altLang="en-US" b="1">
                <a:solidFill>
                  <a:srgbClr val="003300"/>
                </a:solidFill>
              </a:rPr>
              <a:t>右可逆</a:t>
            </a:r>
            <a:r>
              <a:rPr lang="en-US" altLang="zh-CN" b="1">
                <a:solidFill>
                  <a:srgbClr val="003300"/>
                </a:solidFill>
              </a:rPr>
              <a:t>;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b="1">
                <a:solidFill>
                  <a:srgbClr val="003300"/>
                </a:solidFill>
              </a:rPr>
              <a:t>A</a:t>
            </a:r>
            <a:r>
              <a:rPr lang="zh-CN" altLang="en-US" b="1">
                <a:solidFill>
                  <a:srgbClr val="003300"/>
                </a:solidFill>
              </a:rPr>
              <a:t>的列空间 </a:t>
            </a:r>
            <a:r>
              <a:rPr lang="en-US" altLang="zh-CN" b="1">
                <a:solidFill>
                  <a:srgbClr val="003300"/>
                </a:solidFill>
              </a:rPr>
              <a:t>R(A) = C</a:t>
            </a:r>
            <a:r>
              <a:rPr lang="en-US" altLang="zh-CN" b="1" baseline="30000">
                <a:solidFill>
                  <a:srgbClr val="003300"/>
                </a:solidFill>
              </a:rPr>
              <a:t>m </a:t>
            </a:r>
            <a:r>
              <a:rPr lang="en-US" altLang="zh-CN" b="1">
                <a:solidFill>
                  <a:srgbClr val="003300"/>
                </a:solidFill>
              </a:rPr>
              <a:t>;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b="1">
                <a:solidFill>
                  <a:srgbClr val="003300"/>
                </a:solidFill>
              </a:rPr>
              <a:t>n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 </a:t>
            </a:r>
            <a:r>
              <a:rPr lang="en-US" altLang="zh-CN" b="1">
                <a:solidFill>
                  <a:srgbClr val="003300"/>
                </a:solidFill>
              </a:rPr>
              <a:t>m, </a:t>
            </a:r>
            <a:r>
              <a:rPr lang="zh-CN" altLang="en-US" b="1">
                <a:solidFill>
                  <a:srgbClr val="003300"/>
                </a:solidFill>
              </a:rPr>
              <a:t>秩</a:t>
            </a:r>
            <a:r>
              <a:rPr lang="en-US" altLang="zh-CN" b="1">
                <a:solidFill>
                  <a:srgbClr val="003300"/>
                </a:solidFill>
              </a:rPr>
              <a:t>(A) = m,  </a:t>
            </a:r>
            <a:r>
              <a:rPr lang="zh-CN" altLang="en-US" b="1">
                <a:solidFill>
                  <a:srgbClr val="003300"/>
                </a:solidFill>
              </a:rPr>
              <a:t>即</a:t>
            </a:r>
            <a:r>
              <a:rPr lang="en-US" altLang="zh-CN" b="1">
                <a:solidFill>
                  <a:srgbClr val="003300"/>
                </a:solidFill>
              </a:rPr>
              <a:t>A</a:t>
            </a:r>
            <a:r>
              <a:rPr lang="zh-CN" altLang="en-US" b="1">
                <a:solidFill>
                  <a:srgbClr val="003300"/>
                </a:solidFill>
              </a:rPr>
              <a:t>是</a:t>
            </a:r>
            <a:r>
              <a:rPr lang="zh-CN" altLang="en-US" b="1">
                <a:solidFill>
                  <a:srgbClr val="0033CC"/>
                </a:solidFill>
              </a:rPr>
              <a:t>行</a:t>
            </a:r>
            <a:r>
              <a:rPr lang="zh-CN" altLang="en-US" b="1">
                <a:solidFill>
                  <a:srgbClr val="003300"/>
                </a:solidFill>
              </a:rPr>
              <a:t>满秩的</a:t>
            </a:r>
            <a:r>
              <a:rPr lang="en-US" altLang="zh-CN" b="1">
                <a:solidFill>
                  <a:srgbClr val="003300"/>
                </a:solidFill>
              </a:rPr>
              <a:t>;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b="1">
                <a:solidFill>
                  <a:srgbClr val="003300"/>
                </a:solidFill>
              </a:rPr>
              <a:t>矩阵 </a:t>
            </a:r>
            <a:r>
              <a:rPr lang="en-US" altLang="zh-CN" b="1">
                <a:solidFill>
                  <a:srgbClr val="003300"/>
                </a:solidFill>
              </a:rPr>
              <a:t>AA</a:t>
            </a:r>
            <a:r>
              <a:rPr lang="en-US" altLang="zh-CN" b="1" baseline="30000">
                <a:solidFill>
                  <a:srgbClr val="003300"/>
                </a:solidFill>
              </a:rPr>
              <a:t>H  </a:t>
            </a:r>
            <a:r>
              <a:rPr lang="zh-CN" altLang="en-US" b="1">
                <a:solidFill>
                  <a:srgbClr val="003300"/>
                </a:solidFill>
              </a:rPr>
              <a:t>可逆，且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00"/>
                </a:solidFill>
              </a:rPr>
              <a:t>                            = </a:t>
            </a:r>
            <a:r>
              <a:rPr lang="en-US" altLang="zh-CN" b="1">
                <a:solidFill>
                  <a:srgbClr val="003300"/>
                </a:solidFill>
              </a:rPr>
              <a:t>A</a:t>
            </a:r>
            <a:r>
              <a:rPr lang="en-US" altLang="zh-CN" b="1" baseline="30000">
                <a:solidFill>
                  <a:srgbClr val="003300"/>
                </a:solidFill>
              </a:rPr>
              <a:t>H</a:t>
            </a:r>
            <a:r>
              <a:rPr lang="en-US" altLang="zh-CN" b="1">
                <a:solidFill>
                  <a:srgbClr val="003300"/>
                </a:solidFill>
              </a:rPr>
              <a:t>(AA</a:t>
            </a:r>
            <a:r>
              <a:rPr lang="en-US" altLang="zh-CN" b="1" baseline="30000">
                <a:solidFill>
                  <a:srgbClr val="003300"/>
                </a:solidFill>
              </a:rPr>
              <a:t>H</a:t>
            </a:r>
            <a:r>
              <a:rPr lang="en-US" altLang="zh-CN" b="1">
                <a:solidFill>
                  <a:srgbClr val="003300"/>
                </a:solidFill>
              </a:rPr>
              <a:t>)</a:t>
            </a:r>
            <a:r>
              <a:rPr lang="en-US" altLang="zh-CN" b="1" baseline="30000">
                <a:solidFill>
                  <a:srgbClr val="003300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b="1" baseline="30000">
                <a:solidFill>
                  <a:srgbClr val="003300"/>
                </a:solidFill>
              </a:rPr>
              <a:t>1</a:t>
            </a:r>
            <a:endParaRPr lang="zh-CN" altLang="en-US" b="1" baseline="30000">
              <a:solidFill>
                <a:srgbClr val="003300"/>
              </a:solidFill>
            </a:endParaRPr>
          </a:p>
        </p:txBody>
      </p:sp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0B8B97F1-DAEA-A5EE-6F78-E7D1886FC5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3313" y="3429000"/>
          <a:ext cx="6143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228600" progId="Equation.DSMT4">
                  <p:embed/>
                </p:oleObj>
              </mc:Choice>
              <mc:Fallback>
                <p:oleObj name="Equation" r:id="rId2" imgW="2412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3429000"/>
                        <a:ext cx="61436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7">
            <a:extLst>
              <a:ext uri="{FF2B5EF4-FFF2-40B4-BE49-F238E27FC236}">
                <a16:creationId xmlns:a16="http://schemas.microsoft.com/office/drawing/2014/main" id="{C3E457AB-7EDF-55F2-3394-E52E0240A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267200"/>
            <a:ext cx="7273925" cy="1811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讨论：可逆矩阵</a:t>
            </a:r>
            <a:r>
              <a:rPr lang="en-US" altLang="zh-CN" sz="2800" b="1"/>
              <a:t>A</a:t>
            </a:r>
            <a:r>
              <a:rPr lang="en-US" altLang="zh-CN" sz="2800" b="1" baseline="-25000"/>
              <a:t>n</a:t>
            </a:r>
            <a:r>
              <a:rPr lang="en-US" altLang="zh-CN" sz="2800" b="1" baseline="-25000">
                <a:sym typeface="Symbol" panose="05050102010706020507" pitchFamily="18" charset="2"/>
              </a:rPr>
              <a:t></a:t>
            </a:r>
            <a:r>
              <a:rPr lang="en-US" altLang="zh-CN" sz="2800" b="1" baseline="-25000"/>
              <a:t>n</a:t>
            </a:r>
            <a:r>
              <a:rPr lang="zh-CN" altLang="en-US" sz="2800" b="1"/>
              <a:t>的左、右逆和逆的关系</a:t>
            </a:r>
          </a:p>
          <a:p>
            <a:pPr eaLnBrk="1" hangingPunct="1">
              <a:spcBef>
                <a:spcPct val="50000"/>
              </a:spcBef>
              <a:buClr>
                <a:srgbClr val="CC660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     可逆矩阵</a:t>
            </a:r>
            <a:r>
              <a:rPr lang="en-US" altLang="zh-CN" sz="2800" b="1"/>
              <a:t>A</a:t>
            </a:r>
            <a:r>
              <a:rPr lang="zh-CN" altLang="en-US" sz="2800" b="1"/>
              <a:t>的左、右逆就是矩阵</a:t>
            </a:r>
            <a:r>
              <a:rPr lang="en-US" altLang="zh-CN" sz="2800" b="1"/>
              <a:t>A</a:t>
            </a:r>
            <a:r>
              <a:rPr lang="zh-CN" altLang="en-US" sz="2800" b="1"/>
              <a:t>的逆</a:t>
            </a:r>
            <a:r>
              <a:rPr lang="en-US" altLang="zh-CN" sz="2800" b="1"/>
              <a:t>A</a:t>
            </a:r>
          </a:p>
          <a:p>
            <a:pPr eaLnBrk="1" hangingPunct="1">
              <a:spcBef>
                <a:spcPct val="50000"/>
              </a:spcBef>
              <a:buClr>
                <a:srgbClr val="CC660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     A</a:t>
            </a:r>
            <a:r>
              <a:rPr lang="en-US" altLang="zh-CN" sz="2800" b="1" baseline="30000">
                <a:cs typeface="Times New Roman" panose="02020603050405020304" pitchFamily="18" charset="0"/>
              </a:rPr>
              <a:t>–</a:t>
            </a:r>
            <a:r>
              <a:rPr lang="en-US" altLang="zh-CN" sz="2800" b="1" baseline="30000"/>
              <a:t>1 </a:t>
            </a:r>
            <a:r>
              <a:rPr lang="en-US" altLang="zh-CN" sz="2800" b="1"/>
              <a:t>= (A</a:t>
            </a:r>
            <a:r>
              <a:rPr lang="en-US" altLang="zh-CN" sz="2800" b="1" baseline="30000"/>
              <a:t>H</a:t>
            </a:r>
            <a:r>
              <a:rPr lang="en-US" altLang="zh-CN" sz="2800" b="1"/>
              <a:t>A)</a:t>
            </a:r>
            <a:r>
              <a:rPr lang="en-US" altLang="zh-CN" sz="2800" b="1" baseline="30000">
                <a:cs typeface="Times New Roman" panose="02020603050405020304" pitchFamily="18" charset="0"/>
              </a:rPr>
              <a:t>–</a:t>
            </a:r>
            <a:r>
              <a:rPr lang="en-US" altLang="zh-CN" sz="2800" b="1" baseline="30000"/>
              <a:t>1</a:t>
            </a:r>
            <a:r>
              <a:rPr lang="en-US" altLang="zh-CN" sz="2800" b="1"/>
              <a:t>A</a:t>
            </a:r>
            <a:r>
              <a:rPr lang="en-US" altLang="zh-CN" sz="2800" b="1" baseline="30000"/>
              <a:t>H</a:t>
            </a:r>
            <a:r>
              <a:rPr lang="en-US" altLang="zh-CN" sz="2800" b="1"/>
              <a:t> = A</a:t>
            </a:r>
            <a:r>
              <a:rPr lang="en-US" altLang="zh-CN" sz="2800" b="1" baseline="30000"/>
              <a:t>H</a:t>
            </a:r>
            <a:r>
              <a:rPr lang="en-US" altLang="zh-CN" sz="2800" b="1"/>
              <a:t>(AA</a:t>
            </a:r>
            <a:r>
              <a:rPr lang="en-US" altLang="zh-CN" sz="2800" b="1" baseline="30000"/>
              <a:t>H</a:t>
            </a:r>
            <a:r>
              <a:rPr lang="en-US" altLang="zh-CN" sz="2800" b="1"/>
              <a:t>)</a:t>
            </a:r>
            <a:r>
              <a:rPr lang="en-US" altLang="zh-CN" sz="2800" b="1" baseline="30000">
                <a:cs typeface="Times New Roman" panose="02020603050405020304" pitchFamily="18" charset="0"/>
              </a:rPr>
              <a:t>–</a:t>
            </a:r>
            <a:r>
              <a:rPr lang="en-US" altLang="zh-CN" sz="2800" b="1" baseline="30000"/>
              <a:t>1</a:t>
            </a:r>
          </a:p>
        </p:txBody>
      </p:sp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D2B8363D-EB1B-426D-DB58-47BC79D5DA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5375" y="115888"/>
          <a:ext cx="25733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203040" progId="Equation.DSMT4">
                  <p:embed/>
                </p:oleObj>
              </mc:Choice>
              <mc:Fallback>
                <p:oleObj name="Equation" r:id="rId4" imgW="160020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5" y="115888"/>
                        <a:ext cx="25733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29A59FBA-DA6C-6816-0DF1-F854EDEE4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3413" y="517525"/>
          <a:ext cx="18367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0" imgH="228600" progId="Equation.DSMT4">
                  <p:embed/>
                </p:oleObj>
              </mc:Choice>
              <mc:Fallback>
                <p:oleObj name="Equation" r:id="rId6" imgW="11430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3" y="517525"/>
                        <a:ext cx="183673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10">
            <a:extLst>
              <a:ext uri="{FF2B5EF4-FFF2-40B4-BE49-F238E27FC236}">
                <a16:creationId xmlns:a16="http://schemas.microsoft.com/office/drawing/2014/main" id="{62E2F093-548E-4D10-DC9D-C6C128E96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614488"/>
            <a:ext cx="1363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0033CC"/>
                </a:solidFill>
                <a:sym typeface="Symbol" panose="05050102010706020507" pitchFamily="18" charset="2"/>
              </a:rPr>
              <a:t>AC = I</a:t>
            </a:r>
            <a:r>
              <a:rPr lang="en-US" altLang="zh-CN" sz="2800" b="1" i="1" baseline="-25000">
                <a:solidFill>
                  <a:srgbClr val="0033CC"/>
                </a:solidFill>
              </a:rPr>
              <a:t>m</a:t>
            </a:r>
            <a:endParaRPr lang="zh-CN" altLang="en-US" sz="2800" b="1" i="1" baseline="-25000">
              <a:solidFill>
                <a:srgbClr val="0033CC"/>
              </a:solidFill>
            </a:endParaRP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9C1672B1-6B12-BB0D-10E4-444FCE575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046288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>
                <a:solidFill>
                  <a:srgbClr val="0033CC"/>
                </a:solidFill>
                <a:sym typeface="Symbol" panose="05050102010706020507" pitchFamily="18" charset="2"/>
              </a:rPr>
              <a:t> x = ACx</a:t>
            </a:r>
            <a:r>
              <a:rPr lang="en-US" altLang="zh-CN" sz="2800" b="1">
                <a:solidFill>
                  <a:srgbClr val="00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2800" b="1" i="1">
                <a:solidFill>
                  <a:srgbClr val="00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b="1">
                <a:solidFill>
                  <a:srgbClr val="0033CC"/>
                </a:solidFill>
                <a:sym typeface="Symbol" panose="05050102010706020507" pitchFamily="18" charset="2"/>
              </a:rPr>
              <a:t>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00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>
                <a:solidFill>
                  <a:srgbClr val="00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rgbClr val="0033CC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)</a:t>
            </a:r>
            <a:endParaRPr lang="zh-CN" altLang="en-US" sz="2800" b="1">
              <a:solidFill>
                <a:srgbClr val="0033CC"/>
              </a:solidFill>
              <a:sym typeface="Symbol" panose="05050102010706020507" pitchFamily="18" charset="2"/>
            </a:endParaRPr>
          </a:p>
        </p:txBody>
      </p:sp>
      <p:sp>
        <p:nvSpPr>
          <p:cNvPr id="3084" name="AutoShape 12">
            <a:extLst>
              <a:ext uri="{FF2B5EF4-FFF2-40B4-BE49-F238E27FC236}">
                <a16:creationId xmlns:a16="http://schemas.microsoft.com/office/drawing/2014/main" id="{083E496B-3C77-69CB-C06A-EF0A4838C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2276475"/>
            <a:ext cx="433388" cy="144463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10645145-73DE-687F-1E08-9589DD0D1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75" y="2549525"/>
            <a:ext cx="226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0033CC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33CC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33CC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033CC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b="1" i="1" dirty="0">
                <a:solidFill>
                  <a:srgbClr val="0033CC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 b="1" i="1" dirty="0" err="1">
                <a:solidFill>
                  <a:srgbClr val="0033CC"/>
                </a:solidFill>
                <a:sym typeface="Symbol" panose="05050102010706020507" pitchFamily="18" charset="2"/>
              </a:rPr>
              <a:t>dimR</a:t>
            </a:r>
            <a:r>
              <a:rPr lang="en-US" altLang="zh-CN" sz="2800" b="1" dirty="0">
                <a:solidFill>
                  <a:srgbClr val="0033CC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33CC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033CC"/>
                </a:solidFill>
                <a:sym typeface="Symbol" panose="05050102010706020507" pitchFamily="18" charset="2"/>
              </a:rPr>
              <a:t>)</a:t>
            </a:r>
            <a:endParaRPr lang="zh-CN" altLang="en-US" sz="2800" b="1" baseline="-25000" dirty="0">
              <a:solidFill>
                <a:srgbClr val="0033CC"/>
              </a:solidFill>
            </a:endParaRPr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id="{00D202FC-85C4-1289-B53B-BEA2DC013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997200"/>
            <a:ext cx="241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>
                <a:solidFill>
                  <a:srgbClr val="0033CC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rgbClr val="0033CC"/>
                </a:solidFill>
                <a:sym typeface="Symbol" panose="05050102010706020507" pitchFamily="18" charset="2"/>
              </a:rPr>
              <a:t>AA</a:t>
            </a:r>
            <a:r>
              <a:rPr lang="en-US" altLang="zh-CN" sz="2800" b="1" i="1" baseline="30000">
                <a:solidFill>
                  <a:srgbClr val="0033CC"/>
                </a:solidFill>
                <a:sym typeface="Symbol" panose="05050102010706020507" pitchFamily="18" charset="2"/>
              </a:rPr>
              <a:t>H</a:t>
            </a:r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) </a:t>
            </a:r>
            <a:r>
              <a:rPr lang="en-US" altLang="zh-CN" sz="2800" b="1" i="1">
                <a:solidFill>
                  <a:srgbClr val="0033CC"/>
                </a:solidFill>
                <a:sym typeface="Symbol" panose="05050102010706020507" pitchFamily="18" charset="2"/>
              </a:rPr>
              <a:t>= r</a:t>
            </a:r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rgbClr val="0033CC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)</a:t>
            </a:r>
            <a:endParaRPr lang="zh-CN" altLang="en-US" sz="2800" b="1">
              <a:solidFill>
                <a:srgbClr val="0033CC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58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58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 bldLvl="2" autoUpdateAnimBg="0"/>
      <p:bldP spid="24583" grpId="0" uiExpand="1" build="p" animBg="1" autoUpdateAnimBg="0"/>
      <p:bldP spid="3082" grpId="0"/>
      <p:bldP spid="3083" grpId="0"/>
      <p:bldP spid="3085" grpId="0"/>
      <p:bldP spid="30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195CDF3-5C0C-1DB8-E007-584A8B209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0271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二、单侧逆和求解线性方程组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AX=b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83164C4-C1AE-8A97-1795-A351C5D67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001000" cy="4352925"/>
          </a:xfrm>
        </p:spPr>
        <p:txBody>
          <a:bodyPr/>
          <a:lstStyle/>
          <a:p>
            <a:pPr marL="609600" indent="-609600" eaLnBrk="1" hangingPunct="1"/>
            <a:r>
              <a:rPr lang="zh-CN" altLang="en-US" b="1" dirty="0">
                <a:solidFill>
                  <a:srgbClr val="CC6600"/>
                </a:solidFill>
              </a:rPr>
              <a:t>讨论</a:t>
            </a:r>
          </a:p>
          <a:p>
            <a:pPr marL="990600" lvl="1" indent="-533400" eaLnBrk="1" hangingPunct="1"/>
            <a:r>
              <a:rPr lang="zh-CN" altLang="en-US" b="1" dirty="0">
                <a:solidFill>
                  <a:srgbClr val="003300"/>
                </a:solidFill>
                <a:sym typeface="Wingdings" panose="05000000000000000000" pitchFamily="2" charset="2"/>
              </a:rPr>
              <a:t>方程组</a:t>
            </a:r>
            <a:r>
              <a:rPr lang="en-US" altLang="zh-CN" b="1" dirty="0">
                <a:solidFill>
                  <a:srgbClr val="003300"/>
                </a:solidFill>
                <a:sym typeface="Wingdings" panose="05000000000000000000" pitchFamily="2" charset="2"/>
              </a:rPr>
              <a:t>AX=b </a:t>
            </a:r>
            <a:r>
              <a:rPr lang="zh-CN" altLang="en-US" b="1" dirty="0">
                <a:solidFill>
                  <a:srgbClr val="003300"/>
                </a:solidFill>
                <a:sym typeface="Wingdings" panose="05000000000000000000" pitchFamily="2" charset="2"/>
              </a:rPr>
              <a:t>有解与左、右逆存在的关系。</a:t>
            </a:r>
          </a:p>
          <a:p>
            <a:pPr marL="990600" lvl="1" indent="-533400" eaLnBrk="1" hangingPunct="1"/>
            <a:r>
              <a:rPr lang="zh-CN" altLang="en-US" b="1" dirty="0">
                <a:solidFill>
                  <a:srgbClr val="003300"/>
                </a:solidFill>
                <a:sym typeface="Wingdings" panose="05000000000000000000" pitchFamily="2" charset="2"/>
              </a:rPr>
              <a:t>借助于左、右逆求</a:t>
            </a:r>
            <a:r>
              <a:rPr lang="en-US" altLang="zh-CN" b="1" dirty="0">
                <a:solidFill>
                  <a:srgbClr val="003300"/>
                </a:solidFill>
                <a:sym typeface="Wingdings" panose="05000000000000000000" pitchFamily="2" charset="2"/>
              </a:rPr>
              <a:t>AX=b</a:t>
            </a:r>
            <a:r>
              <a:rPr lang="zh-CN" altLang="en-US" b="1" dirty="0">
                <a:solidFill>
                  <a:srgbClr val="003300"/>
                </a:solidFill>
                <a:sym typeface="Wingdings" panose="05000000000000000000" pitchFamily="2" charset="2"/>
              </a:rPr>
              <a:t>的形如</a:t>
            </a:r>
            <a:r>
              <a:rPr lang="en-US" altLang="zh-CN" b="1" dirty="0">
                <a:solidFill>
                  <a:srgbClr val="003300"/>
                </a:solidFill>
                <a:sym typeface="Wingdings" panose="05000000000000000000" pitchFamily="2" charset="2"/>
              </a:rPr>
              <a:t>X=Bb</a:t>
            </a:r>
            <a:r>
              <a:rPr lang="zh-CN" altLang="en-US" b="1" dirty="0">
                <a:solidFill>
                  <a:srgbClr val="003300"/>
                </a:solidFill>
                <a:sym typeface="Wingdings" panose="05000000000000000000" pitchFamily="2" charset="2"/>
              </a:rPr>
              <a:t>的解。</a:t>
            </a:r>
          </a:p>
          <a:p>
            <a:pPr marL="609600" indent="-609600" eaLnBrk="1" hangingPunct="1"/>
            <a:r>
              <a:rPr lang="zh-CN" altLang="en-US" b="1" dirty="0">
                <a:solidFill>
                  <a:srgbClr val="003300"/>
                </a:solidFill>
              </a:rPr>
              <a:t>1、右可逆矩阵</a:t>
            </a:r>
          </a:p>
          <a:p>
            <a:pPr marL="990600" lvl="1" indent="-533400" eaLnBrk="1" hangingPunct="1"/>
            <a:r>
              <a:rPr lang="zh-CN" altLang="en-US" b="1" dirty="0">
                <a:solidFill>
                  <a:srgbClr val="CC6600"/>
                </a:solidFill>
              </a:rPr>
              <a:t>定理4</a:t>
            </a:r>
            <a:r>
              <a:rPr lang="zh-CN" altLang="en-US" b="1" dirty="0">
                <a:solidFill>
                  <a:srgbClr val="CC6600"/>
                </a:solidFill>
                <a:sym typeface="Symbol" panose="05050102010706020507" pitchFamily="18" charset="2"/>
              </a:rPr>
              <a:t></a:t>
            </a:r>
            <a:r>
              <a:rPr lang="zh-CN" altLang="en-US" b="1" dirty="0">
                <a:solidFill>
                  <a:srgbClr val="CC6600"/>
                </a:solidFill>
              </a:rPr>
              <a:t>4</a:t>
            </a:r>
            <a:r>
              <a:rPr lang="zh-CN" altLang="en-US" b="1" dirty="0">
                <a:solidFill>
                  <a:srgbClr val="003300"/>
                </a:solidFill>
              </a:rPr>
              <a:t> </a:t>
            </a:r>
            <a:r>
              <a:rPr lang="zh-CN" altLang="en-US" sz="3200" b="1" dirty="0">
                <a:solidFill>
                  <a:srgbClr val="008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solidFill>
                  <a:srgbClr val="008000"/>
                </a:solidFill>
              </a:rPr>
              <a:t>P</a:t>
            </a:r>
            <a:r>
              <a:rPr lang="zh-CN" altLang="en-US" sz="3200" i="1" dirty="0">
                <a:solidFill>
                  <a:srgbClr val="0080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3200" i="1" dirty="0">
                <a:solidFill>
                  <a:srgbClr val="008000"/>
                </a:solidFill>
              </a:rPr>
              <a:t>95</a:t>
            </a:r>
            <a:r>
              <a:rPr lang="zh-CN" altLang="en-US" sz="3200" b="1" dirty="0">
                <a:solidFill>
                  <a:srgbClr val="008000"/>
                </a:solidFill>
                <a:cs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b="1" dirty="0">
                <a:solidFill>
                  <a:srgbClr val="003300"/>
                </a:solidFill>
              </a:rPr>
              <a:t>A 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003300"/>
                </a:solidFill>
              </a:rPr>
              <a:t>C</a:t>
            </a:r>
            <a:r>
              <a:rPr lang="en-US" altLang="zh-CN" b="1" baseline="30000" dirty="0" err="1">
                <a:solidFill>
                  <a:srgbClr val="003300"/>
                </a:solidFill>
              </a:rPr>
              <a:t>m</a:t>
            </a:r>
            <a:r>
              <a:rPr lang="en-US" altLang="zh-CN" b="1" baseline="30000" dirty="0" err="1">
                <a:solidFill>
                  <a:srgbClr val="003300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baseline="30000" dirty="0" err="1">
                <a:solidFill>
                  <a:srgbClr val="003300"/>
                </a:solidFill>
              </a:rPr>
              <a:t>n</a:t>
            </a:r>
            <a:r>
              <a:rPr lang="zh-CN" altLang="en-US" b="1" dirty="0">
                <a:solidFill>
                  <a:srgbClr val="003300"/>
                </a:solidFill>
              </a:rPr>
              <a:t>右可逆，则 </a:t>
            </a:r>
            <a:r>
              <a:rPr lang="zh-CN" altLang="en-US" b="1" dirty="0">
                <a:solidFill>
                  <a:srgbClr val="003300"/>
                </a:solidFill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solidFill>
                  <a:srgbClr val="003300"/>
                </a:solidFill>
                <a:sym typeface="Symbol" panose="05050102010706020507" pitchFamily="18" charset="2"/>
              </a:rPr>
              <a:t>bC</a:t>
            </a:r>
            <a:r>
              <a:rPr lang="en-US" altLang="zh-CN" b="1" baseline="30000" dirty="0" err="1">
                <a:solidFill>
                  <a:srgbClr val="003300"/>
                </a:solidFill>
              </a:rPr>
              <a:t>m</a:t>
            </a:r>
            <a:r>
              <a:rPr lang="zh-CN" altLang="en-US" b="1" dirty="0">
                <a:solidFill>
                  <a:srgbClr val="003300"/>
                </a:solidFill>
              </a:rPr>
              <a:t>，</a:t>
            </a:r>
            <a:r>
              <a:rPr lang="en-US" altLang="zh-CN" b="1" dirty="0">
                <a:solidFill>
                  <a:srgbClr val="003300"/>
                </a:solidFill>
              </a:rPr>
              <a:t>AX=b </a:t>
            </a:r>
            <a:r>
              <a:rPr lang="zh-CN" altLang="en-US" b="1" dirty="0">
                <a:solidFill>
                  <a:srgbClr val="003300"/>
                </a:solidFill>
              </a:rPr>
              <a:t>有解。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b="1" dirty="0">
                <a:solidFill>
                  <a:srgbClr val="003300"/>
                </a:solidFill>
              </a:rPr>
              <a:t>X=      b </a:t>
            </a:r>
            <a:r>
              <a:rPr lang="zh-CN" altLang="en-US" b="1" dirty="0">
                <a:solidFill>
                  <a:srgbClr val="003300"/>
                </a:solidFill>
              </a:rPr>
              <a:t>是方程组 </a:t>
            </a:r>
            <a:r>
              <a:rPr lang="en-US" altLang="zh-CN" b="1" dirty="0">
                <a:solidFill>
                  <a:srgbClr val="003300"/>
                </a:solidFill>
              </a:rPr>
              <a:t>AX=b </a:t>
            </a:r>
            <a:r>
              <a:rPr lang="zh-CN" altLang="en-US" b="1" dirty="0">
                <a:solidFill>
                  <a:srgbClr val="003300"/>
                </a:solidFill>
              </a:rPr>
              <a:t>的解，特别地，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3300"/>
                </a:solidFill>
              </a:rPr>
              <a:t>      </a:t>
            </a:r>
            <a:r>
              <a:rPr lang="en-US" altLang="zh-CN" b="1" dirty="0">
                <a:solidFill>
                  <a:srgbClr val="003300"/>
                </a:solidFill>
              </a:rPr>
              <a:t>X=A</a:t>
            </a:r>
            <a:r>
              <a:rPr lang="en-US" altLang="zh-CN" b="1" baseline="30000" dirty="0">
                <a:solidFill>
                  <a:srgbClr val="003300"/>
                </a:solidFill>
              </a:rPr>
              <a:t>H</a:t>
            </a:r>
            <a:r>
              <a:rPr lang="en-US" altLang="zh-CN" b="1" dirty="0">
                <a:solidFill>
                  <a:srgbClr val="003300"/>
                </a:solidFill>
              </a:rPr>
              <a:t>(AA</a:t>
            </a:r>
            <a:r>
              <a:rPr lang="en-US" altLang="zh-CN" b="1" baseline="30000" dirty="0">
                <a:solidFill>
                  <a:srgbClr val="003300"/>
                </a:solidFill>
              </a:rPr>
              <a:t>H</a:t>
            </a:r>
            <a:r>
              <a:rPr lang="en-US" altLang="zh-CN" b="1" dirty="0">
                <a:solidFill>
                  <a:srgbClr val="003300"/>
                </a:solidFill>
              </a:rPr>
              <a:t>)</a:t>
            </a:r>
            <a:r>
              <a:rPr lang="en-US" altLang="zh-CN" b="1" baseline="30000" dirty="0">
                <a:solidFill>
                  <a:srgbClr val="003300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b="1" baseline="30000" dirty="0">
                <a:solidFill>
                  <a:srgbClr val="003300"/>
                </a:solidFill>
              </a:rPr>
              <a:t>1</a:t>
            </a:r>
            <a:r>
              <a:rPr lang="zh-CN" altLang="en-US" b="1" dirty="0">
                <a:solidFill>
                  <a:srgbClr val="003300"/>
                </a:solidFill>
              </a:rPr>
              <a:t> </a:t>
            </a:r>
            <a:r>
              <a:rPr lang="en-US" altLang="zh-CN" b="1" dirty="0">
                <a:solidFill>
                  <a:srgbClr val="003300"/>
                </a:solidFill>
              </a:rPr>
              <a:t>b </a:t>
            </a:r>
            <a:r>
              <a:rPr lang="zh-CN" altLang="en-US" b="1" dirty="0">
                <a:solidFill>
                  <a:srgbClr val="003300"/>
                </a:solidFill>
              </a:rPr>
              <a:t>是一个解。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57806860-6797-98CF-E091-0EAD0E95F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541838"/>
          <a:ext cx="60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228600" progId="Equation.DSMT4">
                  <p:embed/>
                </p:oleObj>
              </mc:Choice>
              <mc:Fallback>
                <p:oleObj name="Equation" r:id="rId2" imgW="2412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541838"/>
                        <a:ext cx="60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>
            <a:extLst>
              <a:ext uri="{FF2B5EF4-FFF2-40B4-BE49-F238E27FC236}">
                <a16:creationId xmlns:a16="http://schemas.microsoft.com/office/drawing/2014/main" id="{D9530766-9BAD-0656-9375-E80054BEA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694363"/>
            <a:ext cx="7272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33CC"/>
                </a:solidFill>
              </a:rPr>
              <a:t>由</a:t>
            </a:r>
            <a:r>
              <a:rPr lang="en-US" altLang="zh-CN" sz="2800" b="1">
                <a:solidFill>
                  <a:srgbClr val="0033CC"/>
                </a:solidFill>
              </a:rPr>
              <a:t>AC=I</a:t>
            </a:r>
            <a:r>
              <a:rPr lang="zh-CN" altLang="en-US" sz="2800" b="1">
                <a:solidFill>
                  <a:srgbClr val="0033CC"/>
                </a:solidFill>
              </a:rPr>
              <a:t>，知</a:t>
            </a:r>
            <a:r>
              <a:rPr lang="en-US" altLang="zh-CN" sz="2800" b="1">
                <a:solidFill>
                  <a:srgbClr val="0033CC"/>
                </a:solidFill>
              </a:rPr>
              <a:t> ACb=Ib=b</a:t>
            </a:r>
            <a:r>
              <a:rPr lang="zh-CN" altLang="en-US" sz="2800" b="1">
                <a:solidFill>
                  <a:srgbClr val="0033CC"/>
                </a:solidFill>
              </a:rPr>
              <a:t>，又</a:t>
            </a:r>
            <a:r>
              <a:rPr lang="en-US" altLang="zh-CN" sz="2800" b="1">
                <a:solidFill>
                  <a:srgbClr val="0033CC"/>
                </a:solidFill>
              </a:rPr>
              <a:t>AA</a:t>
            </a:r>
            <a:r>
              <a:rPr lang="en-US" altLang="zh-CN" sz="2800" b="1" baseline="30000">
                <a:solidFill>
                  <a:srgbClr val="0033CC"/>
                </a:solidFill>
              </a:rPr>
              <a:t>H</a:t>
            </a:r>
            <a:r>
              <a:rPr lang="zh-CN" altLang="en-US" sz="2800" b="1">
                <a:solidFill>
                  <a:srgbClr val="0033CC"/>
                </a:solidFill>
              </a:rPr>
              <a:t>可逆，得证</a:t>
            </a:r>
            <a:r>
              <a:rPr lang="zh-CN" altLang="en-US" b="1">
                <a:solidFill>
                  <a:srgbClr val="0033CC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 bldLvl="2" autoUpdateAnimBg="0"/>
      <p:bldP spid="4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67ED1EB-720E-5504-225A-CAECF41C9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74613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二、单侧逆和求解线性方程组</a:t>
            </a:r>
            <a:r>
              <a:rPr lang="en-US" altLang="zh-CN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AX=b</a:t>
            </a:r>
            <a:endParaRPr lang="zh-CN" altLang="en-US" sz="36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EDB290A-716A-0478-F7DC-711B78C92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90600"/>
            <a:ext cx="8497887" cy="40227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2、</a:t>
            </a:r>
            <a:r>
              <a:rPr lang="zh-CN" altLang="en-US" b="1" dirty="0">
                <a:solidFill>
                  <a:srgbClr val="CC6600"/>
                </a:solidFill>
              </a:rPr>
              <a:t>左可逆矩阵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3300"/>
                </a:solidFill>
              </a:rPr>
              <a:t>求解分析：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b="1" dirty="0">
                <a:solidFill>
                  <a:srgbClr val="CC6600"/>
                </a:solidFill>
              </a:rPr>
              <a:t>定理4</a:t>
            </a:r>
            <a:r>
              <a:rPr lang="zh-CN" altLang="en-US" b="1" dirty="0">
                <a:solidFill>
                  <a:srgbClr val="CC6600"/>
                </a:solidFill>
                <a:sym typeface="Symbol" panose="05050102010706020507" pitchFamily="18" charset="2"/>
              </a:rPr>
              <a:t></a:t>
            </a:r>
            <a:r>
              <a:rPr lang="zh-CN" altLang="en-US" b="1" dirty="0">
                <a:solidFill>
                  <a:srgbClr val="CC6600"/>
                </a:solidFill>
              </a:rPr>
              <a:t> 3</a:t>
            </a:r>
            <a:r>
              <a:rPr lang="zh-CN" altLang="en-US" b="1" dirty="0">
                <a:solidFill>
                  <a:srgbClr val="003300"/>
                </a:solidFill>
              </a:rPr>
              <a:t> </a:t>
            </a:r>
            <a:r>
              <a:rPr lang="zh-CN" altLang="en-US" sz="3200" b="1" dirty="0">
                <a:solidFill>
                  <a:srgbClr val="008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solidFill>
                  <a:srgbClr val="008000"/>
                </a:solidFill>
              </a:rPr>
              <a:t>P</a:t>
            </a:r>
            <a:r>
              <a:rPr lang="zh-CN" altLang="en-US" sz="3200" i="1" dirty="0">
                <a:solidFill>
                  <a:srgbClr val="0080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3200" i="1" dirty="0">
                <a:solidFill>
                  <a:srgbClr val="008000"/>
                </a:solidFill>
              </a:rPr>
              <a:t>94</a:t>
            </a:r>
            <a:r>
              <a:rPr lang="zh-CN" altLang="en-US" sz="3200" b="1" dirty="0">
                <a:solidFill>
                  <a:srgbClr val="008000"/>
                </a:solidFill>
                <a:cs typeface="Times New Roman" panose="02020603050405020304" pitchFamily="18" charset="0"/>
              </a:rPr>
              <a:t>) </a:t>
            </a:r>
            <a:r>
              <a:rPr lang="zh-CN" altLang="en-US" b="1" dirty="0">
                <a:solidFill>
                  <a:srgbClr val="003300"/>
                </a:solidFill>
              </a:rPr>
              <a:t>设矩阵</a:t>
            </a:r>
            <a:r>
              <a:rPr lang="en-US" altLang="zh-CN" b="1" dirty="0">
                <a:solidFill>
                  <a:srgbClr val="003300"/>
                </a:solidFill>
              </a:rPr>
              <a:t>A </a:t>
            </a:r>
            <a:r>
              <a:rPr lang="en-US" altLang="zh-CN" b="1" dirty="0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03300"/>
                </a:solidFill>
              </a:rPr>
              <a:t>C</a:t>
            </a:r>
            <a:r>
              <a:rPr lang="en-US" altLang="zh-CN" b="1" baseline="30000" dirty="0">
                <a:solidFill>
                  <a:srgbClr val="003300"/>
                </a:solidFill>
              </a:rPr>
              <a:t>m </a:t>
            </a:r>
            <a:r>
              <a:rPr lang="en-US" altLang="zh-CN" b="1" baseline="30000" dirty="0">
                <a:solidFill>
                  <a:srgbClr val="003300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baseline="30000" dirty="0">
                <a:solidFill>
                  <a:srgbClr val="003300"/>
                </a:solidFill>
              </a:rPr>
              <a:t>n</a:t>
            </a:r>
            <a:r>
              <a:rPr lang="zh-CN" altLang="en-US" b="1" dirty="0">
                <a:solidFill>
                  <a:srgbClr val="003300"/>
                </a:solidFill>
              </a:rPr>
              <a:t>左可逆，</a:t>
            </a:r>
            <a:r>
              <a:rPr lang="en-US" altLang="zh-CN" b="1" dirty="0">
                <a:solidFill>
                  <a:srgbClr val="003300"/>
                </a:solidFill>
              </a:rPr>
              <a:t>B</a:t>
            </a:r>
            <a:r>
              <a:rPr lang="zh-CN" altLang="en-US" b="1" dirty="0">
                <a:solidFill>
                  <a:srgbClr val="003300"/>
                </a:solidFill>
              </a:rPr>
              <a:t>是矩阵</a:t>
            </a:r>
            <a:r>
              <a:rPr lang="en-US" altLang="zh-CN" b="1" dirty="0">
                <a:solidFill>
                  <a:srgbClr val="003300"/>
                </a:solidFill>
              </a:rPr>
              <a:t>A</a:t>
            </a:r>
            <a:r>
              <a:rPr lang="zh-CN" altLang="en-US" b="1" dirty="0">
                <a:solidFill>
                  <a:srgbClr val="003300"/>
                </a:solidFill>
              </a:rPr>
              <a:t>的任何一个左逆，则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en-US" altLang="zh-CN" b="1" dirty="0">
                <a:solidFill>
                  <a:srgbClr val="003300"/>
                </a:solidFill>
              </a:rPr>
              <a:t>AX=b</a:t>
            </a:r>
            <a:r>
              <a:rPr lang="zh-CN" altLang="en-US" b="1" dirty="0">
                <a:solidFill>
                  <a:srgbClr val="003300"/>
                </a:solidFill>
              </a:rPr>
              <a:t>有形如</a:t>
            </a:r>
            <a:r>
              <a:rPr lang="en-US" altLang="zh-CN" b="1" dirty="0">
                <a:solidFill>
                  <a:srgbClr val="003300"/>
                </a:solidFill>
              </a:rPr>
              <a:t>X=Bb</a:t>
            </a:r>
            <a:r>
              <a:rPr lang="zh-CN" altLang="en-US" b="1" dirty="0">
                <a:solidFill>
                  <a:srgbClr val="003300"/>
                </a:solidFill>
              </a:rPr>
              <a:t>的解的充要条件是                                          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3300"/>
                </a:solidFill>
              </a:rPr>
              <a:t> </a:t>
            </a:r>
            <a:r>
              <a:rPr lang="en-US" altLang="zh-CN" b="1" dirty="0" err="1">
                <a:solidFill>
                  <a:srgbClr val="003300"/>
                </a:solidFill>
              </a:rPr>
              <a:t>I</a:t>
            </a:r>
            <a:r>
              <a:rPr lang="en-US" altLang="zh-CN" b="1" baseline="-25000" dirty="0" err="1">
                <a:solidFill>
                  <a:srgbClr val="003300"/>
                </a:solidFill>
              </a:rPr>
              <a:t>m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b="1" i="1" dirty="0">
                <a:solidFill>
                  <a:srgbClr val="003300"/>
                </a:solidFill>
              </a:rPr>
              <a:t>AB</a:t>
            </a:r>
            <a:r>
              <a:rPr lang="en-US" altLang="zh-CN" b="1" dirty="0">
                <a:solidFill>
                  <a:srgbClr val="003300"/>
                </a:solidFill>
              </a:rPr>
              <a:t> 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3300"/>
                </a:solidFill>
              </a:rPr>
              <a:t>b=0                           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(¤)</a:t>
            </a:r>
            <a:endParaRPr lang="en-US" altLang="zh-CN" b="1" dirty="0">
              <a:solidFill>
                <a:srgbClr val="003300"/>
              </a:solidFill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solidFill>
                  <a:srgbClr val="003300"/>
                </a:solidFill>
              </a:rPr>
              <a:t>当</a:t>
            </a:r>
            <a:r>
              <a:rPr lang="en-US" altLang="zh-CN" b="1" dirty="0">
                <a:solidFill>
                  <a:srgbClr val="003300"/>
                </a:solidFill>
                <a:cs typeface="Times New Roman" panose="02020603050405020304" pitchFamily="18" charset="0"/>
              </a:rPr>
              <a:t>(¤)</a:t>
            </a:r>
            <a:r>
              <a:rPr lang="zh-CN" altLang="en-US" b="1" dirty="0">
                <a:solidFill>
                  <a:srgbClr val="003300"/>
                </a:solidFill>
              </a:rPr>
              <a:t>式成立时，方程组的解是惟一的，而且惟一解是</a:t>
            </a:r>
            <a:r>
              <a:rPr lang="en-US" altLang="zh-CN" b="1" dirty="0">
                <a:solidFill>
                  <a:srgbClr val="003300"/>
                </a:solidFill>
              </a:rPr>
              <a:t>X = (A</a:t>
            </a:r>
            <a:r>
              <a:rPr lang="en-US" altLang="zh-CN" b="1" baseline="30000" dirty="0">
                <a:solidFill>
                  <a:srgbClr val="003300"/>
                </a:solidFill>
              </a:rPr>
              <a:t>H</a:t>
            </a:r>
            <a:r>
              <a:rPr lang="en-US" altLang="zh-CN" b="1" dirty="0">
                <a:solidFill>
                  <a:srgbClr val="003300"/>
                </a:solidFill>
              </a:rPr>
              <a:t>A)</a:t>
            </a:r>
            <a:r>
              <a:rPr lang="en-US" altLang="zh-CN" b="1" baseline="30000" dirty="0">
                <a:solidFill>
                  <a:srgbClr val="003300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b="1" baseline="30000" dirty="0">
                <a:solidFill>
                  <a:srgbClr val="003300"/>
                </a:solidFill>
              </a:rPr>
              <a:t>1</a:t>
            </a:r>
            <a:r>
              <a:rPr lang="en-US" altLang="zh-CN" b="1" dirty="0">
                <a:solidFill>
                  <a:srgbClr val="003300"/>
                </a:solidFill>
              </a:rPr>
              <a:t>A</a:t>
            </a:r>
            <a:r>
              <a:rPr lang="en-US" altLang="zh-CN" b="1" baseline="30000" dirty="0">
                <a:solidFill>
                  <a:srgbClr val="003300"/>
                </a:solidFill>
              </a:rPr>
              <a:t>H</a:t>
            </a:r>
            <a:r>
              <a:rPr lang="en-US" altLang="zh-CN" b="1" dirty="0">
                <a:solidFill>
                  <a:srgbClr val="800080"/>
                </a:solidFill>
              </a:rPr>
              <a:t>b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33CC"/>
                </a:solidFill>
              </a:rPr>
              <a:t>证明：</a:t>
            </a:r>
            <a:r>
              <a:rPr lang="en-US" altLang="zh-CN" b="1" dirty="0">
                <a:solidFill>
                  <a:srgbClr val="0033CC"/>
                </a:solidFill>
              </a:rPr>
              <a:t>1. b=AX=ABAX=</a:t>
            </a:r>
            <a:r>
              <a:rPr lang="en-US" altLang="zh-CN" b="1" dirty="0" err="1">
                <a:solidFill>
                  <a:srgbClr val="0033CC"/>
                </a:solidFill>
              </a:rPr>
              <a:t>ABb</a:t>
            </a:r>
            <a:r>
              <a:rPr lang="zh-CN" altLang="en-US" b="1" dirty="0">
                <a:solidFill>
                  <a:srgbClr val="0033CC"/>
                </a:solidFill>
              </a:rPr>
              <a:t>；</a:t>
            </a:r>
            <a:r>
              <a:rPr lang="en-US" altLang="zh-CN" b="1" dirty="0">
                <a:solidFill>
                  <a:srgbClr val="0033CC"/>
                </a:solidFill>
              </a:rPr>
              <a:t>2. X= (A</a:t>
            </a:r>
            <a:r>
              <a:rPr lang="en-US" altLang="zh-CN" b="1" baseline="30000" dirty="0">
                <a:solidFill>
                  <a:srgbClr val="0033CC"/>
                </a:solidFill>
              </a:rPr>
              <a:t>H</a:t>
            </a:r>
            <a:r>
              <a:rPr lang="en-US" altLang="zh-CN" b="1" dirty="0">
                <a:solidFill>
                  <a:srgbClr val="0033CC"/>
                </a:solidFill>
              </a:rPr>
              <a:t>A)</a:t>
            </a:r>
            <a:r>
              <a:rPr lang="en-US" altLang="zh-CN" b="1" baseline="30000" dirty="0">
                <a:solidFill>
                  <a:srgbClr val="0033CC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b="1" baseline="30000" dirty="0">
                <a:solidFill>
                  <a:srgbClr val="0033CC"/>
                </a:solidFill>
              </a:rPr>
              <a:t>1</a:t>
            </a:r>
            <a:r>
              <a:rPr lang="en-US" altLang="zh-CN" b="1" dirty="0">
                <a:solidFill>
                  <a:srgbClr val="0033CC"/>
                </a:solidFill>
              </a:rPr>
              <a:t>A</a:t>
            </a:r>
            <a:r>
              <a:rPr lang="en-US" altLang="zh-CN" b="1" baseline="30000" dirty="0">
                <a:solidFill>
                  <a:srgbClr val="0033CC"/>
                </a:solidFill>
              </a:rPr>
              <a:t>H</a:t>
            </a:r>
            <a:r>
              <a:rPr lang="en-US" altLang="zh-CN" b="1" dirty="0">
                <a:solidFill>
                  <a:srgbClr val="800080"/>
                </a:solidFill>
              </a:rPr>
              <a:t>AX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D001F680-29FD-688A-58B1-9205177EE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229225"/>
            <a:ext cx="7924800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C6600"/>
                </a:solidFill>
              </a:rPr>
              <a:t>讨论：</a:t>
            </a:r>
            <a:r>
              <a:rPr lang="zh-CN" altLang="en-US" sz="2800" b="1" dirty="0"/>
              <a:t>对任何满足式</a:t>
            </a:r>
            <a:r>
              <a:rPr lang="zh-CN" altLang="en-US" sz="2800" b="1" dirty="0">
                <a:cs typeface="Times New Roman" panose="02020603050405020304" pitchFamily="18" charset="0"/>
              </a:rPr>
              <a:t>(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¤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 dirty="0"/>
              <a:t>的左逆</a:t>
            </a:r>
            <a:r>
              <a:rPr lang="en-US" altLang="zh-CN" sz="2800" b="1" dirty="0"/>
              <a:t>B，X=Bb</a:t>
            </a:r>
            <a:r>
              <a:rPr lang="zh-CN" altLang="en-US" sz="2800" b="1" dirty="0"/>
              <a:t>都是方程组的解，如何解释方程组的解是惟一的？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2" autoUpdateAnimBg="0"/>
      <p:bldP spid="2662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4E9BFC4-2EDF-1D0E-D13E-A062F4275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Moore-Penrose (M-P) </a:t>
            </a: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广义逆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5EDECF9-511D-FC60-C5F6-E024E1460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762000"/>
            <a:ext cx="8569325" cy="417988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003300"/>
                </a:solidFill>
              </a:rPr>
              <a:t>由</a:t>
            </a:r>
            <a:r>
              <a:rPr lang="en-US" altLang="zh-CN" sz="2800" b="1">
                <a:solidFill>
                  <a:srgbClr val="003300"/>
                </a:solidFill>
              </a:rPr>
              <a:t>Moore 1920</a:t>
            </a:r>
            <a:r>
              <a:rPr lang="zh-CN" altLang="en-US" sz="2800" b="1">
                <a:solidFill>
                  <a:srgbClr val="003300"/>
                </a:solidFill>
              </a:rPr>
              <a:t>年提出，1955年由</a:t>
            </a:r>
            <a:r>
              <a:rPr lang="en-US" altLang="zh-CN" sz="2800" b="1">
                <a:solidFill>
                  <a:srgbClr val="003300"/>
                </a:solidFill>
              </a:rPr>
              <a:t>Penrose</a:t>
            </a:r>
            <a:r>
              <a:rPr lang="zh-CN" altLang="en-US" sz="2800" b="1">
                <a:solidFill>
                  <a:srgbClr val="003300"/>
                </a:solidFill>
              </a:rPr>
              <a:t>独立研究和发展。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1、 </a:t>
            </a:r>
            <a:r>
              <a:rPr lang="zh-CN" altLang="en-US" sz="2800" b="1">
                <a:solidFill>
                  <a:srgbClr val="CC6600"/>
                </a:solidFill>
              </a:rPr>
              <a:t>定义4</a:t>
            </a:r>
            <a:r>
              <a:rPr lang="zh-CN" altLang="en-US" sz="2800" b="1">
                <a:solidFill>
                  <a:srgbClr val="CC66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2800" b="1">
                <a:solidFill>
                  <a:srgbClr val="CC6600"/>
                </a:solidFill>
              </a:rPr>
              <a:t>3 </a:t>
            </a:r>
            <a:r>
              <a:rPr lang="zh-CN" altLang="en-US" sz="2800" b="1">
                <a:solidFill>
                  <a:srgbClr val="008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008000"/>
                </a:solidFill>
              </a:rPr>
              <a:t>P</a:t>
            </a:r>
            <a:r>
              <a:rPr lang="zh-CN" altLang="en-US" sz="2800" i="1">
                <a:solidFill>
                  <a:srgbClr val="0080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800" i="1">
                <a:solidFill>
                  <a:srgbClr val="008000"/>
                </a:solidFill>
              </a:rPr>
              <a:t>98</a:t>
            </a:r>
            <a:r>
              <a:rPr lang="zh-CN" altLang="en-US" sz="2800" b="1">
                <a:solidFill>
                  <a:srgbClr val="008000"/>
                </a:solidFill>
                <a:cs typeface="Times New Roman" panose="02020603050405020304" pitchFamily="18" charset="0"/>
              </a:rPr>
              <a:t>)  </a:t>
            </a:r>
            <a:r>
              <a:rPr lang="zh-CN" altLang="en-US" sz="2800" b="1">
                <a:solidFill>
                  <a:srgbClr val="003300"/>
                </a:solidFill>
              </a:rPr>
              <a:t>设矩阵 </a:t>
            </a:r>
            <a:r>
              <a:rPr lang="en-US" altLang="zh-CN" sz="2800" b="1">
                <a:solidFill>
                  <a:srgbClr val="003300"/>
                </a:solidFill>
              </a:rPr>
              <a:t>A 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003300"/>
                </a:solidFill>
              </a:rPr>
              <a:t>C</a:t>
            </a:r>
            <a:r>
              <a:rPr lang="en-US" altLang="zh-CN" sz="2800" b="1" baseline="30000">
                <a:solidFill>
                  <a:srgbClr val="003300"/>
                </a:solidFill>
              </a:rPr>
              <a:t>m</a:t>
            </a:r>
            <a:r>
              <a:rPr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800" b="1" baseline="30000">
                <a:solidFill>
                  <a:srgbClr val="003300"/>
                </a:solidFill>
              </a:rPr>
              <a:t>n</a:t>
            </a:r>
            <a:r>
              <a:rPr lang="zh-CN" altLang="en-US" sz="2800" b="1">
                <a:solidFill>
                  <a:srgbClr val="003300"/>
                </a:solidFill>
              </a:rPr>
              <a:t>，如果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        </a:t>
            </a:r>
            <a:r>
              <a:rPr lang="zh-CN" altLang="en-US" sz="2800" b="1">
                <a:solidFill>
                  <a:srgbClr val="008000"/>
                </a:solidFill>
              </a:rPr>
              <a:t> </a:t>
            </a:r>
            <a:r>
              <a:rPr lang="en-US" altLang="zh-CN" sz="2800" b="1">
                <a:solidFill>
                  <a:srgbClr val="003300"/>
                </a:solidFill>
              </a:rPr>
              <a:t>G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003300"/>
                </a:solidFill>
              </a:rPr>
              <a:t>C</a:t>
            </a:r>
            <a:r>
              <a:rPr lang="en-US" altLang="zh-CN" sz="2800" b="1" baseline="30000">
                <a:solidFill>
                  <a:srgbClr val="003300"/>
                </a:solidFill>
              </a:rPr>
              <a:t>n</a:t>
            </a:r>
            <a:r>
              <a:rPr lang="en-US" altLang="zh-CN" sz="2800" b="1" baseline="30000">
                <a:solidFill>
                  <a:srgbClr val="0033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800" b="1" baseline="30000">
                <a:solidFill>
                  <a:srgbClr val="003300"/>
                </a:solidFill>
              </a:rPr>
              <a:t>m 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，使得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AGA = A   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GAG = G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(AG)</a:t>
            </a:r>
            <a:r>
              <a:rPr lang="en-US" altLang="zh-CN" b="1" baseline="30000">
                <a:solidFill>
                  <a:srgbClr val="003300"/>
                </a:solidFill>
              </a:rPr>
              <a:t>H</a:t>
            </a:r>
            <a:r>
              <a:rPr lang="en-US" altLang="zh-CN" baseline="30000">
                <a:solidFill>
                  <a:srgbClr val="003300"/>
                </a:solidFill>
              </a:rPr>
              <a:t> 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= AG</a:t>
            </a:r>
          </a:p>
          <a:p>
            <a:pPr marL="990600" lvl="1" indent="-533400"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(GA)</a:t>
            </a:r>
            <a:r>
              <a:rPr lang="en-US" altLang="zh-CN" b="1" baseline="30000">
                <a:solidFill>
                  <a:srgbClr val="003300"/>
                </a:solidFill>
              </a:rPr>
              <a:t>H</a:t>
            </a:r>
            <a:r>
              <a:rPr lang="en-US" altLang="zh-CN" baseline="30000">
                <a:solidFill>
                  <a:srgbClr val="003300"/>
                </a:solidFill>
              </a:rPr>
              <a:t>  </a:t>
            </a:r>
            <a:r>
              <a:rPr lang="en-US" altLang="zh-CN" b="1">
                <a:solidFill>
                  <a:srgbClr val="003300"/>
                </a:solidFill>
                <a:sym typeface="Symbol" panose="05050102010706020507" pitchFamily="18" charset="2"/>
              </a:rPr>
              <a:t>= GA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    则称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G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为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的</a:t>
            </a:r>
            <a:r>
              <a:rPr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M-P</a:t>
            </a:r>
            <a:r>
              <a:rPr lang="zh-CN" altLang="en-US" sz="2800" b="1">
                <a:solidFill>
                  <a:srgbClr val="0000FF"/>
                </a:solidFill>
                <a:sym typeface="Symbol" panose="05050102010706020507" pitchFamily="18" charset="2"/>
              </a:rPr>
              <a:t>广义逆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，记为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G=</a:t>
            </a:r>
            <a:r>
              <a:rPr lang="en-US" altLang="zh-CN" sz="2800" b="1">
                <a:solidFill>
                  <a:srgbClr val="003300"/>
                </a:solidFill>
              </a:rPr>
              <a:t>A</a:t>
            </a:r>
            <a:r>
              <a:rPr lang="en-US" altLang="zh-CN" sz="2800" b="1" baseline="30000">
                <a:solidFill>
                  <a:srgbClr val="003300"/>
                </a:solidFill>
              </a:rPr>
              <a:t>+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 (</a:t>
            </a:r>
            <a:r>
              <a:rPr lang="zh-CN" altLang="en-US" sz="2800" b="1">
                <a:solidFill>
                  <a:srgbClr val="003300"/>
                </a:solidFill>
                <a:sym typeface="Symbol" panose="05050102010706020507" pitchFamily="18" charset="2"/>
              </a:rPr>
              <a:t>简称</a:t>
            </a:r>
            <a:r>
              <a:rPr lang="zh-CN" altLang="en-US" sz="2800" b="1">
                <a:solidFill>
                  <a:srgbClr val="0000FF"/>
                </a:solidFill>
                <a:sym typeface="Symbol" panose="05050102010706020507" pitchFamily="18" charset="2"/>
              </a:rPr>
              <a:t>加号逆</a:t>
            </a:r>
            <a:r>
              <a:rPr lang="en-US" altLang="zh-CN" sz="2800" b="1">
                <a:solidFill>
                  <a:srgbClr val="003300"/>
                </a:solidFill>
                <a:sym typeface="Symbol" panose="05050102010706020507" pitchFamily="18" charset="2"/>
              </a:rPr>
              <a:t>) 。</a:t>
            </a: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5D951B07-F0F1-101D-0967-752E8B8A7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73688"/>
            <a:ext cx="8069263" cy="1019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/>
              <a:t>              </a:t>
            </a:r>
            <a:r>
              <a:rPr kumimoji="0" lang="en-US" altLang="zh-CN" sz="2800" b="1"/>
              <a:t>A</a:t>
            </a:r>
            <a:r>
              <a:rPr kumimoji="0" lang="en-US" altLang="zh-CN" sz="2800" b="1" baseline="30000"/>
              <a:t>–1 </a:t>
            </a:r>
            <a:r>
              <a:rPr kumimoji="0" lang="en-US" altLang="zh-CN" sz="2800" b="1"/>
              <a:t>= A</a:t>
            </a:r>
            <a:r>
              <a:rPr kumimoji="0" lang="en-US" altLang="zh-CN" sz="2800" b="1" baseline="30000"/>
              <a:t>+</a:t>
            </a:r>
            <a:r>
              <a:rPr kumimoji="0" lang="en-US" altLang="zh-CN" sz="2800" b="1"/>
              <a:t>；A</a:t>
            </a:r>
            <a:r>
              <a:rPr kumimoji="0" lang="en-US" altLang="zh-CN" sz="2800" b="1" baseline="30000"/>
              <a:t>–1</a:t>
            </a:r>
            <a:r>
              <a:rPr kumimoji="0" lang="en-US" altLang="zh-CN" sz="2800" b="1" baseline="-25000"/>
              <a:t>L </a:t>
            </a:r>
            <a:r>
              <a:rPr kumimoji="0" lang="en-US" altLang="zh-CN" sz="2800" b="1"/>
              <a:t>= (A</a:t>
            </a:r>
            <a:r>
              <a:rPr kumimoji="0" lang="en-US" altLang="zh-CN" sz="2800" b="1" baseline="30000"/>
              <a:t>H</a:t>
            </a:r>
            <a:r>
              <a:rPr kumimoji="0" lang="en-US" altLang="zh-CN" sz="2800" b="1"/>
              <a:t>A)</a:t>
            </a:r>
            <a:r>
              <a:rPr kumimoji="0" lang="en-US" altLang="zh-CN" sz="2800" b="1" baseline="30000"/>
              <a:t>–1</a:t>
            </a:r>
            <a:r>
              <a:rPr kumimoji="0" lang="en-US" altLang="zh-CN" sz="2800" b="1"/>
              <a:t>A</a:t>
            </a:r>
            <a:r>
              <a:rPr kumimoji="0" lang="en-US" altLang="zh-CN" sz="2800" b="1" baseline="30000"/>
              <a:t>H </a:t>
            </a:r>
            <a:r>
              <a:rPr kumimoji="0" lang="en-US" altLang="zh-CN" sz="2800" b="1"/>
              <a:t>= A</a:t>
            </a:r>
            <a:r>
              <a:rPr kumimoji="0" lang="en-US" altLang="zh-CN" sz="2800" b="1" baseline="30000"/>
              <a:t>+</a:t>
            </a:r>
            <a:r>
              <a:rPr kumimoji="0" lang="en-US" altLang="zh-CN" sz="2800" b="1"/>
              <a:t>；</a:t>
            </a:r>
          </a:p>
          <a:p>
            <a:pPr>
              <a:spcBef>
                <a:spcPct val="15000"/>
              </a:spcBef>
            </a:pPr>
            <a:r>
              <a:rPr kumimoji="0" lang="en-US" altLang="zh-CN" sz="2800" b="1"/>
              <a:t>    A</a:t>
            </a:r>
            <a:r>
              <a:rPr kumimoji="0" lang="en-US" altLang="zh-CN" sz="2800" b="1" baseline="30000"/>
              <a:t>–1</a:t>
            </a:r>
            <a:r>
              <a:rPr kumimoji="0" lang="en-US" altLang="zh-CN" sz="2800" b="1" baseline="-25000"/>
              <a:t>R</a:t>
            </a:r>
            <a:r>
              <a:rPr kumimoji="0" lang="en-US" altLang="zh-CN" sz="2800" b="1"/>
              <a:t> = A</a:t>
            </a:r>
            <a:r>
              <a:rPr kumimoji="0" lang="en-US" altLang="zh-CN" sz="2800" b="1" baseline="30000"/>
              <a:t>H</a:t>
            </a:r>
            <a:r>
              <a:rPr kumimoji="0" lang="en-US" altLang="zh-CN" sz="2800" b="1"/>
              <a:t>(AA</a:t>
            </a:r>
            <a:r>
              <a:rPr kumimoji="0" lang="en-US" altLang="zh-CN" sz="2800" b="1" baseline="30000"/>
              <a:t>H</a:t>
            </a:r>
            <a:r>
              <a:rPr kumimoji="0" lang="en-US" altLang="zh-CN" sz="2800" b="1"/>
              <a:t>)</a:t>
            </a:r>
            <a:r>
              <a:rPr kumimoji="0" lang="en-US" altLang="zh-CN" sz="2800" b="1" baseline="30000"/>
              <a:t>–1 </a:t>
            </a:r>
            <a:r>
              <a:rPr kumimoji="0" lang="en-US" altLang="zh-CN" sz="2800" b="1"/>
              <a:t>=A</a:t>
            </a:r>
            <a:r>
              <a:rPr kumimoji="0" lang="en-US" altLang="zh-CN" sz="2800" b="1" baseline="30000"/>
              <a:t>+</a:t>
            </a:r>
            <a:r>
              <a:rPr kumimoji="0" lang="en-US" altLang="zh-CN" sz="2800" b="1"/>
              <a:t>；</a:t>
            </a:r>
            <a:r>
              <a:rPr kumimoji="0" lang="zh-CN" altLang="en-US" sz="2800" b="1"/>
              <a:t>若 </a:t>
            </a:r>
            <a:r>
              <a:rPr kumimoji="0" lang="zh-CN" altLang="en-US" sz="2800" b="1">
                <a:sym typeface="Symbol" panose="05050102010706020507" pitchFamily="18" charset="2"/>
              </a:rPr>
              <a:t></a:t>
            </a:r>
            <a:r>
              <a:rPr kumimoji="0" lang="zh-CN" altLang="en-US" sz="2800" b="1"/>
              <a:t> </a:t>
            </a:r>
            <a:r>
              <a:rPr kumimoji="0" lang="en-US" altLang="zh-CN" sz="2800" b="1"/>
              <a:t>A</a:t>
            </a:r>
            <a:r>
              <a:rPr kumimoji="0" lang="en-US" altLang="zh-CN" sz="2800" b="1" baseline="30000"/>
              <a:t>+</a:t>
            </a:r>
            <a:r>
              <a:rPr kumimoji="0" lang="en-US" altLang="zh-CN" sz="2800" b="1"/>
              <a:t>，</a:t>
            </a:r>
            <a:r>
              <a:rPr kumimoji="0" lang="zh-CN" altLang="en-US" sz="2800" b="1"/>
              <a:t>则</a:t>
            </a:r>
            <a:r>
              <a:rPr kumimoji="0" lang="en-US" altLang="zh-CN" sz="2800" b="1"/>
              <a:t>A</a:t>
            </a:r>
            <a:r>
              <a:rPr kumimoji="0" lang="en-US" altLang="zh-CN" sz="2800" b="1" baseline="30000"/>
              <a:t>+</a:t>
            </a:r>
            <a:r>
              <a:rPr kumimoji="0" lang="zh-CN" altLang="en-US" sz="2800" b="1"/>
              <a:t>是</a:t>
            </a:r>
            <a:r>
              <a:rPr kumimoji="0" lang="en-US" altLang="zh-CN" sz="2800" b="1"/>
              <a:t>A{1}。</a:t>
            </a:r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D9A2A48A-2AF8-6510-5738-30F7A9541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97425"/>
            <a:ext cx="7997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2800" b="1">
                <a:solidFill>
                  <a:srgbClr val="CC6600"/>
                </a:solidFill>
              </a:rPr>
              <a:t>例题2</a:t>
            </a:r>
            <a:r>
              <a:rPr kumimoji="0" lang="zh-CN" altLang="en-US" sz="2800" b="1">
                <a:solidFill>
                  <a:srgbClr val="003300"/>
                </a:solidFill>
              </a:rPr>
              <a:t>  讨论原有的逆的概念和</a:t>
            </a:r>
            <a:r>
              <a:rPr kumimoji="0" lang="en-US" altLang="zh-CN" sz="2800" b="1">
                <a:solidFill>
                  <a:srgbClr val="003300"/>
                </a:solidFill>
              </a:rPr>
              <a:t>M-P</a:t>
            </a:r>
            <a:r>
              <a:rPr kumimoji="0" lang="zh-CN" altLang="en-US" sz="2800" b="1">
                <a:solidFill>
                  <a:srgbClr val="003300"/>
                </a:solidFill>
              </a:rPr>
              <a:t>广义逆的关系。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B6BB8DE9-6732-8E88-D8D9-96270E8BF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586038"/>
            <a:ext cx="2592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A = G</a:t>
            </a:r>
            <a:r>
              <a:rPr lang="en-US" altLang="zh-CN" sz="2800" b="1" baseline="30000">
                <a:solidFill>
                  <a:srgbClr val="0033CC"/>
                </a:solidFill>
              </a:rPr>
              <a:t>+</a:t>
            </a:r>
            <a:r>
              <a:rPr lang="en-US" altLang="zh-CN" sz="2800" baseline="30000">
                <a:solidFill>
                  <a:srgbClr val="0033CC"/>
                </a:solidFill>
              </a:rPr>
              <a:t> </a:t>
            </a:r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(A</a:t>
            </a:r>
            <a:r>
              <a:rPr lang="en-US" altLang="zh-CN" sz="2800" b="1" baseline="30000">
                <a:solidFill>
                  <a:srgbClr val="0033CC"/>
                </a:solidFill>
                <a:sym typeface="Symbol" panose="05050102010706020507" pitchFamily="18" charset="2"/>
              </a:rPr>
              <a:t>+</a:t>
            </a:r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b="1" baseline="30000">
                <a:solidFill>
                  <a:srgbClr val="0033CC"/>
                </a:solidFill>
                <a:sym typeface="Symbol" panose="05050102010706020507" pitchFamily="18" charset="2"/>
              </a:rPr>
              <a:t>+</a:t>
            </a:r>
            <a:endParaRPr lang="zh-CN" altLang="en-US" sz="2800" b="1">
              <a:solidFill>
                <a:srgbClr val="0033CC"/>
              </a:solidFill>
              <a:sym typeface="Symbol" panose="05050102010706020507" pitchFamily="18" charset="2"/>
            </a:endParaRPr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738D55F2-92E5-C72C-E5CA-ED6DCB277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197225"/>
            <a:ext cx="2592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(A</a:t>
            </a:r>
            <a:r>
              <a:rPr lang="en-US" altLang="zh-CN" sz="2800" b="1" baseline="30000">
                <a:solidFill>
                  <a:srgbClr val="0033CC"/>
                </a:solidFill>
              </a:rPr>
              <a:t>+</a:t>
            </a:r>
            <a:r>
              <a:rPr lang="en-US" altLang="zh-CN" b="1">
                <a:solidFill>
                  <a:srgbClr val="0033CC"/>
                </a:solidFill>
                <a:sym typeface="Symbol" panose="05050102010706020507" pitchFamily="18" charset="2"/>
              </a:rPr>
              <a:t>)</a:t>
            </a:r>
            <a:r>
              <a:rPr lang="en-US" altLang="zh-CN" b="1" baseline="30000">
                <a:solidFill>
                  <a:srgbClr val="0033CC"/>
                </a:solidFill>
                <a:sym typeface="Symbol" panose="05050102010706020507" pitchFamily="18" charset="2"/>
              </a:rPr>
              <a:t>H</a:t>
            </a:r>
            <a:r>
              <a:rPr lang="en-US" altLang="zh-CN" sz="2800" baseline="30000">
                <a:solidFill>
                  <a:srgbClr val="0033CC"/>
                </a:solidFill>
              </a:rPr>
              <a:t> </a:t>
            </a:r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(A</a:t>
            </a:r>
            <a:r>
              <a:rPr lang="en-US" altLang="zh-CN" sz="2800" b="1" baseline="30000">
                <a:solidFill>
                  <a:srgbClr val="0033CC"/>
                </a:solidFill>
                <a:sym typeface="Symbol" panose="05050102010706020507" pitchFamily="18" charset="2"/>
              </a:rPr>
              <a:t>H</a:t>
            </a:r>
            <a:r>
              <a:rPr lang="en-US" altLang="zh-CN" sz="2800" b="1">
                <a:solidFill>
                  <a:srgbClr val="0033CC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b="1" baseline="30000">
                <a:solidFill>
                  <a:srgbClr val="0033CC"/>
                </a:solidFill>
                <a:sym typeface="Symbol" panose="05050102010706020507" pitchFamily="18" charset="2"/>
              </a:rPr>
              <a:t>+</a:t>
            </a:r>
            <a:endParaRPr lang="zh-CN" altLang="en-US" sz="2800" b="1" baseline="30000">
              <a:solidFill>
                <a:srgbClr val="0033CC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bldLvl="2" autoUpdateAnimBg="0"/>
      <p:bldP spid="28680" grpId="0" animBg="1" autoUpdateAnimBg="0"/>
      <p:bldP spid="28681" grpId="0" autoUpdateAnimBg="0"/>
      <p:bldP spid="19464" grpId="0"/>
      <p:bldP spid="19465" grpId="0"/>
    </p:bldLst>
  </p:timing>
</p:sld>
</file>

<file path=ppt/theme/theme1.xml><?xml version="1.0" encoding="utf-8"?>
<a:theme xmlns:a="http://schemas.openxmlformats.org/drawingml/2006/main" name="Expedition">
  <a:themeElements>
    <a:clrScheme name="Expedition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Expedition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Expedition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Designs\Expedition.pot</Template>
  <TotalTime>2608</TotalTime>
  <Words>3047</Words>
  <Application>Microsoft Office PowerPoint</Application>
  <PresentationFormat>全屏显示(4:3)</PresentationFormat>
  <Paragraphs>230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Arial</vt:lpstr>
      <vt:lpstr>Times New Roman</vt:lpstr>
      <vt:lpstr>Wingdings</vt:lpstr>
      <vt:lpstr>Expedition</vt:lpstr>
      <vt:lpstr>Equation</vt:lpstr>
      <vt:lpstr>第4章   矩阵的广义逆</vt:lpstr>
      <vt:lpstr>矩阵的广义逆</vt:lpstr>
      <vt:lpstr>§ 4. 1 矩阵的左逆与右逆</vt:lpstr>
      <vt:lpstr>§ 4. 1 矩阵的左逆与右逆</vt:lpstr>
      <vt:lpstr>PowerPoint 演示文稿</vt:lpstr>
      <vt:lpstr>PowerPoint 演示文稿</vt:lpstr>
      <vt:lpstr>二、单侧逆和求解线性方程组AX=b</vt:lpstr>
      <vt:lpstr>二、单侧逆和求解线性方程组AX=b</vt:lpstr>
      <vt:lpstr>二、Moore-Penrose (M-P) 广义逆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 4. 3 投影变换（为讨论A+ 的应用做准备）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  最佳最小二乘解</vt:lpstr>
      <vt:lpstr>4.4  最佳最小二乘解</vt:lpstr>
      <vt:lpstr>4.4  最佳最小二乘解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矩阵的广义逆</dc:title>
  <dc:creator>yang</dc:creator>
  <cp:lastModifiedBy>Xiong Haijun</cp:lastModifiedBy>
  <cp:revision>326</cp:revision>
  <cp:lastPrinted>1601-01-01T00:00:00Z</cp:lastPrinted>
  <dcterms:created xsi:type="dcterms:W3CDTF">2004-11-02T02:00:57Z</dcterms:created>
  <dcterms:modified xsi:type="dcterms:W3CDTF">2022-11-29T16:10:53Z</dcterms:modified>
</cp:coreProperties>
</file>