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77" r:id="rId2"/>
    <p:sldId id="257" r:id="rId3"/>
    <p:sldId id="278" r:id="rId4"/>
    <p:sldId id="286" r:id="rId5"/>
    <p:sldId id="258" r:id="rId6"/>
    <p:sldId id="259" r:id="rId7"/>
    <p:sldId id="281" r:id="rId8"/>
    <p:sldId id="260" r:id="rId9"/>
    <p:sldId id="261" r:id="rId10"/>
    <p:sldId id="287" r:id="rId11"/>
    <p:sldId id="263" r:id="rId12"/>
    <p:sldId id="282" r:id="rId13"/>
    <p:sldId id="280" r:id="rId14"/>
    <p:sldId id="262" r:id="rId15"/>
    <p:sldId id="283" r:id="rId16"/>
    <p:sldId id="289" r:id="rId17"/>
    <p:sldId id="288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00"/>
    <a:srgbClr val="CCCCFF"/>
    <a:srgbClr val="336600"/>
    <a:srgbClr val="FFFFFF"/>
    <a:srgbClr val="E47200"/>
    <a:srgbClr val="FF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6" autoAdjust="0"/>
  </p:normalViewPr>
  <p:slideViewPr>
    <p:cSldViewPr>
      <p:cViewPr varScale="1">
        <p:scale>
          <a:sx n="77" d="100"/>
          <a:sy n="77" d="100"/>
        </p:scale>
        <p:origin x="835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CEB8-B705-4062-95A1-80481D97A321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8E0F-F27A-465B-9F2D-7BB4719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E8E0F-F27A-465B-9F2D-7BB4719F52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2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9A6F2F-AB86-E9AB-278E-68217F8B8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B7EE6D-9D93-0B74-6496-E3920B9E1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A31A14-03A9-7309-3CBB-672877910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D3CE6-C747-4A14-9B78-6AB04B6A2C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8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2ACA5A-47AB-1C6E-FEFF-2B6242B9A1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8A87B8-7AF3-556D-A578-E8347BF74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E60317-2475-2EF0-ED20-F4AC71D73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FA59D-E27C-4808-8CA9-385893335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79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2850" y="1766888"/>
            <a:ext cx="3808413" cy="1979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2850" y="3898900"/>
            <a:ext cx="3808413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F89D636-AF7E-9977-DDB1-45A9678C4B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DDCF46-F360-54DC-7730-446DE9CC9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F448DC-B4DB-016A-69B9-3689E856C3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2B151-8C1D-4C26-A4C4-2C75EA4CFB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72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A6C809-DDF1-A40A-B41C-FBE1E0C12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E344C9-73A1-54A1-A6DF-58B20A8BA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86862E-3E57-E298-B63E-B0B4E82C8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C24F9-08CD-4000-ACEF-0518603D84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939C16-4C64-730C-D032-44A2A3BBD5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7E9039-8AD3-A514-054E-A1B001006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2A73F-8E84-D58A-73F5-05BED59AC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B7F12-359F-49DC-87E8-60C09B3DC6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4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093A64-0634-AF39-3F17-DC6C602261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E7C260-AE35-8235-99A1-B78187C34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021C94-EAD8-EDB5-08D5-066F3A261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4CF13D-A02A-4C4C-841F-0C6D6A77A6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B5B6BD-A3BF-10B0-1EF5-1C24CE669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9A59AA-1D67-844C-39D4-CB4F1D544E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62176E-85F0-8BF3-2D70-77FE8E6437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63CAA-4289-4F9D-9AC3-9AADE55C0E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0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33A67D-ACF0-5774-A9F2-4E2DD8D4D1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70155E-527D-01B4-2344-27CACC8615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80B9DE-811A-144D-FA96-8277121F4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50959-0E37-42CB-A4F5-35252AD8A1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3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AD2A0-4E11-FE44-3C60-B6916318F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A2291-B210-F2CE-298D-55885C14F0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57A5E-F234-7BD1-E121-308AEE12D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62D9D-45CF-4140-9518-4DD44C8007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8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76DE4-9513-FBFB-CADA-D9EE67355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F5479-5CD9-1A9F-1E34-6BEAFB0517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EADB5-B4E5-DA3D-6AF5-FEE827177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22946-E23C-48AA-AE24-B8E57CF1A9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16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7485BD-3F0A-D5E4-E249-13F9BD673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5D0196-F630-D25C-0483-94D8B7DDA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1A88D1-0EDF-8D2A-E554-13F11636F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E9F81-A88B-4A41-8F1F-0A2322FDD2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banna">
            <a:extLst>
              <a:ext uri="{FF2B5EF4-FFF2-40B4-BE49-F238E27FC236}">
                <a16:creationId xmlns:a16="http://schemas.microsoft.com/office/drawing/2014/main" id="{0DEACA74-8D7E-6590-A8EA-C6DB463A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FFB6336-C8B6-5F8A-0D44-C2A4959DE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C92898-D3A2-4E42-9919-0126485A26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65DA008-7063-4F9D-8DB5-88F2D547C3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C75091A-F041-4D4B-B290-276CEE606E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772CD7D8-E535-4BB4-92ED-512B6D6DA7A0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31" name="Picture 7" descr="EXPHORSA">
            <a:extLst>
              <a:ext uri="{FF2B5EF4-FFF2-40B4-BE49-F238E27FC236}">
                <a16:creationId xmlns:a16="http://schemas.microsoft.com/office/drawing/2014/main" id="{C3313B32-5D90-69DA-4C91-8282586E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D7973D7C-6CEF-3C18-0B56-170234CBF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e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24.emf"/><Relationship Id="rId21" Type="http://schemas.openxmlformats.org/officeDocument/2006/relationships/image" Target="../media/image32.emf"/><Relationship Id="rId7" Type="http://schemas.openxmlformats.org/officeDocument/2006/relationships/image" Target="../media/image4.png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0.e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7.emf"/><Relationship Id="rId5" Type="http://schemas.openxmlformats.org/officeDocument/2006/relationships/image" Target="../media/image25.emf"/><Relationship Id="rId15" Type="http://schemas.openxmlformats.org/officeDocument/2006/relationships/image" Target="../media/image29.e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1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9.emf"/><Relationship Id="rId3" Type="http://schemas.openxmlformats.org/officeDocument/2006/relationships/image" Target="../media/image35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1.e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8.emf"/><Relationship Id="rId5" Type="http://schemas.openxmlformats.org/officeDocument/2006/relationships/image" Target="../media/image4.png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3.png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7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6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.png"/><Relationship Id="rId7" Type="http://schemas.openxmlformats.org/officeDocument/2006/relationships/image" Target="../media/image49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5.emf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51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.png"/><Relationship Id="rId5" Type="http://schemas.openxmlformats.org/officeDocument/2006/relationships/image" Target="../media/image52.emf"/><Relationship Id="rId15" Type="http://schemas.openxmlformats.org/officeDocument/2006/relationships/image" Target="../media/image56.e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4.png"/><Relationship Id="rId5" Type="http://schemas.openxmlformats.org/officeDocument/2006/relationships/image" Target="../media/image58.w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4.emf"/><Relationship Id="rId3" Type="http://schemas.openxmlformats.org/officeDocument/2006/relationships/image" Target="../media/image10.emf"/><Relationship Id="rId7" Type="http://schemas.openxmlformats.org/officeDocument/2006/relationships/image" Target="../media/image4.png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3.emf"/><Relationship Id="rId5" Type="http://schemas.openxmlformats.org/officeDocument/2006/relationships/image" Target="../media/image11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2.emf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emf"/><Relationship Id="rId5" Type="http://schemas.openxmlformats.org/officeDocument/2006/relationships/image" Target="../media/image19.e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.png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08BF480-F14A-4CDF-B5B8-3EA82225D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第5章、 矩阵分析</a:t>
            </a:r>
            <a:r>
              <a:rPr lang="zh-CN" altLang="en-US"/>
              <a:t>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54288F7-9D3E-B40E-1C96-5F89446F9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921625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E47200"/>
                </a:solidFill>
              </a:rPr>
              <a:t>讨论：</a:t>
            </a:r>
            <a:r>
              <a:rPr lang="zh-CN" altLang="en-US" sz="2800" b="1"/>
              <a:t>矩阵函数的分析性质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 函数的定义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 函数的计算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 函数的分析性质：连续、微分、积分等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E47200"/>
                </a:solidFill>
              </a:rPr>
              <a:t>定义矩阵函数的思想：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 用幂级数定义矩阵函数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 需要的背景概念：幂级数序列与收敛性质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E47200"/>
                </a:solidFill>
              </a:rPr>
              <a:t>本章的结构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 向量范数与矩阵范数（</a:t>
            </a:r>
            <a:r>
              <a:rPr lang="zh-CN" altLang="en-US" sz="2400" b="1">
                <a:solidFill>
                  <a:srgbClr val="0000FF"/>
                </a:solidFill>
              </a:rPr>
              <a:t>更一般的度量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 向量序列和矩阵序列的收敛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 矩阵幂级数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 矩阵函数</a:t>
            </a:r>
          </a:p>
        </p:txBody>
      </p:sp>
      <p:sp>
        <p:nvSpPr>
          <p:cNvPr id="25612" name="AutoShape 12">
            <a:extLst>
              <a:ext uri="{FF2B5EF4-FFF2-40B4-BE49-F238E27FC236}">
                <a16:creationId xmlns:a16="http://schemas.microsoft.com/office/drawing/2014/main" id="{261DAFC6-02DD-4327-BB25-7B7B4A903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157788"/>
            <a:ext cx="2592388" cy="503237"/>
          </a:xfrm>
          <a:prstGeom prst="wedgeRoundRectCallout">
            <a:avLst>
              <a:gd name="adj1" fmla="val -137324"/>
              <a:gd name="adj2" fmla="val 23500"/>
              <a:gd name="adj3" fmla="val 16667"/>
            </a:avLst>
          </a:prstGeom>
          <a:solidFill>
            <a:srgbClr val="3366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Jordan</a:t>
            </a:r>
            <a:r>
              <a:rPr lang="zh-CN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化方法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 autoUpdateAnimBg="0"/>
      <p:bldP spid="256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3A7B6682-553D-4679-9656-644C8132C1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404813"/>
            <a:ext cx="8359775" cy="16557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E47200"/>
                </a:solidFill>
              </a:rPr>
              <a:t>例题</a:t>
            </a:r>
            <a:r>
              <a:rPr lang="en-US" altLang="zh-CN" sz="2800" b="1">
                <a:solidFill>
                  <a:srgbClr val="E47200"/>
                </a:solidFill>
              </a:rPr>
              <a:t>4</a:t>
            </a:r>
            <a:r>
              <a:rPr lang="en-US" altLang="zh-CN" sz="2800" b="1"/>
              <a:t>  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en-US" altLang="zh-CN" sz="2800" baseline="-25000"/>
              <a:t>m</a:t>
            </a:r>
            <a:r>
              <a:rPr lang="en-US" altLang="zh-CN" sz="2800" baseline="-25000">
                <a:cs typeface="Times New Roman" panose="02020603050405020304" pitchFamily="18" charset="0"/>
              </a:rPr>
              <a:t>×</a:t>
            </a:r>
            <a:r>
              <a:rPr lang="en-US" altLang="zh-CN" sz="2800" baseline="-25000"/>
              <a:t>n</a:t>
            </a:r>
            <a:r>
              <a:rPr lang="zh-CN" altLang="en-US" sz="2800"/>
              <a:t>为给定的列满秩矩阵，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el-GR" altLang="zh-CN" sz="2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zh-CN" sz="2800"/>
              <a:t> </a:t>
            </a:r>
            <a:r>
              <a:rPr lang="zh-CN" altLang="en-US" sz="2800"/>
              <a:t>为</a:t>
            </a:r>
            <a:r>
              <a:rPr lang="en-US" altLang="zh-CN" sz="2800"/>
              <a:t>F</a:t>
            </a:r>
            <a:r>
              <a:rPr lang="en-US" altLang="zh-CN" sz="2800" baseline="30000"/>
              <a:t>m</a:t>
            </a:r>
            <a:r>
              <a:rPr lang="zh-CN" altLang="en-US" sz="2800"/>
              <a:t>上的一种向量范数，则 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el-GR" altLang="zh-CN" sz="2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β </a:t>
            </a:r>
            <a:r>
              <a:rPr lang="en-US" altLang="zh-CN" sz="2800" b="1"/>
              <a:t>=</a:t>
            </a:r>
            <a:r>
              <a:rPr lang="el-GR" altLang="zh-CN" sz="2800">
                <a:sym typeface="Symbol" panose="05050102010706020507" pitchFamily="18" charset="2"/>
              </a:rPr>
              <a:t> 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 i="1"/>
              <a:t>A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el-GR" altLang="zh-CN" sz="2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zh-CN" altLang="en-US" sz="2800"/>
              <a:t>为</a:t>
            </a:r>
            <a:r>
              <a:rPr lang="en-US" altLang="zh-CN" sz="2800"/>
              <a:t>F</a:t>
            </a:r>
            <a:r>
              <a:rPr lang="en-US" altLang="zh-CN" sz="2800" baseline="30000"/>
              <a:t>n</a:t>
            </a:r>
            <a:r>
              <a:rPr lang="zh-CN" altLang="en-US" sz="2800"/>
              <a:t>上的一种向量范数。</a:t>
            </a:r>
            <a:endParaRPr lang="zh-CN" altLang="en-US" sz="2800" b="1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6A91994E-38B8-0E83-8B01-96C201D23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7543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E47200"/>
                </a:solidFill>
              </a:rPr>
              <a:t>例题</a:t>
            </a:r>
            <a:r>
              <a:rPr lang="en-US" altLang="zh-CN" sz="2800" b="1">
                <a:solidFill>
                  <a:srgbClr val="E47200"/>
                </a:solidFill>
              </a:rPr>
              <a:t>5</a:t>
            </a:r>
            <a:r>
              <a:rPr lang="en-US" altLang="zh-CN" sz="2800" b="1">
                <a:solidFill>
                  <a:srgbClr val="336600"/>
                </a:solidFill>
              </a:rPr>
              <a:t>   </a:t>
            </a:r>
            <a:r>
              <a:rPr lang="zh-CN" altLang="en-US" sz="2800"/>
              <a:t>设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/>
              <a:t>·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zh-CN" altLang="en-US" sz="2800"/>
              <a:t>为</a:t>
            </a:r>
            <a:r>
              <a:rPr lang="en-US" altLang="zh-CN" sz="2800"/>
              <a:t>F</a:t>
            </a:r>
            <a:r>
              <a:rPr lang="en-US" altLang="zh-CN" sz="2800" baseline="30000"/>
              <a:t>n</a:t>
            </a:r>
            <a:r>
              <a:rPr lang="en-US" altLang="zh-CN" sz="2800" b="1" baseline="30000"/>
              <a:t>×</a:t>
            </a:r>
            <a:r>
              <a:rPr lang="en-US" altLang="zh-CN" sz="2800" baseline="30000"/>
              <a:t>n</a:t>
            </a:r>
            <a:r>
              <a:rPr lang="zh-CN" altLang="en-US" sz="2800"/>
              <a:t>上的一种矩阵范数，在</a:t>
            </a:r>
            <a:r>
              <a:rPr lang="en-US" altLang="zh-CN" sz="2800"/>
              <a:t>F</a:t>
            </a:r>
            <a:r>
              <a:rPr lang="en-US" altLang="zh-CN" sz="2800" baseline="30000"/>
              <a:t>n</a:t>
            </a:r>
            <a:r>
              <a:rPr lang="zh-CN" altLang="en-US" sz="2800"/>
              <a:t>上定义，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el-GR" altLang="zh-CN" sz="2800" b="1" baseline="-25000">
                <a:sym typeface="Symbol" panose="05050102010706020507" pitchFamily="18" charset="2"/>
              </a:rPr>
              <a:t>α</a:t>
            </a:r>
            <a:r>
              <a:rPr lang="en-US" altLang="zh-CN" sz="2800" b="1">
                <a:sym typeface="Symbol" panose="05050102010706020507" pitchFamily="18" charset="2"/>
              </a:rPr>
              <a:t>= 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/>
              <a:t>xE</a:t>
            </a:r>
            <a:r>
              <a:rPr lang="en-US" altLang="zh-CN" sz="2800" b="1" baseline="30000"/>
              <a:t>T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zh-CN" altLang="en-US" sz="2800" b="1">
                <a:sym typeface="Symbol" panose="05050102010706020507" pitchFamily="18" charset="2"/>
              </a:rPr>
              <a:t>，</a:t>
            </a:r>
            <a:r>
              <a:rPr lang="zh-CN" altLang="en-US" sz="2800"/>
              <a:t>则 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el-GR" altLang="zh-CN" sz="2800" b="1" baseline="-25000">
                <a:sym typeface="Symbol" panose="05050102010706020507" pitchFamily="18" charset="2"/>
              </a:rPr>
              <a:t>α</a:t>
            </a:r>
            <a:r>
              <a:rPr lang="zh-CN" altLang="en-US" sz="2800" b="1">
                <a:sym typeface="Symbol" panose="05050102010706020507" pitchFamily="18" charset="2"/>
              </a:rPr>
              <a:t>是</a:t>
            </a:r>
            <a:r>
              <a:rPr lang="en-US" altLang="zh-CN" sz="2800"/>
              <a:t>F</a:t>
            </a:r>
            <a:r>
              <a:rPr lang="en-US" altLang="zh-CN" sz="2800" baseline="30000"/>
              <a:t>n</a:t>
            </a:r>
            <a:r>
              <a:rPr lang="zh-CN" altLang="en-US" sz="2800"/>
              <a:t>上的一种与矩阵范数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/>
              <a:t>·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zh-CN" altLang="en-US" sz="2800"/>
              <a:t>相容的向量范数，其中</a:t>
            </a:r>
            <a:r>
              <a:rPr lang="en-US" altLang="zh-CN" sz="2800"/>
              <a:t>E</a:t>
            </a:r>
            <a:r>
              <a:rPr lang="zh-CN" altLang="en-US" sz="2800"/>
              <a:t>为</a:t>
            </a:r>
            <a:r>
              <a:rPr lang="en-US" altLang="zh-CN" sz="2800"/>
              <a:t>F</a:t>
            </a:r>
            <a:r>
              <a:rPr lang="en-US" altLang="zh-CN" sz="2800" baseline="30000"/>
              <a:t>n</a:t>
            </a:r>
            <a:r>
              <a:rPr lang="zh-CN" altLang="en-US" sz="2800"/>
              <a:t>中分量均为</a:t>
            </a:r>
            <a:r>
              <a:rPr lang="en-US" altLang="zh-CN" sz="2800"/>
              <a:t>1</a:t>
            </a:r>
            <a:r>
              <a:rPr lang="zh-CN" altLang="en-US" sz="2800"/>
              <a:t>的向量。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35507C8-1080-4480-9104-7B9F42554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3   向量序列和矩阵序列的极限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723D345-859E-819E-701E-496D66D90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35975" cy="115252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>
                <a:solidFill>
                  <a:srgbClr val="E47200"/>
                </a:solidFill>
              </a:rPr>
              <a:t> C</a:t>
            </a:r>
            <a:r>
              <a:rPr lang="en-US" altLang="zh-CN" sz="2800" b="1" baseline="30000">
                <a:solidFill>
                  <a:srgbClr val="E47200"/>
                </a:solidFill>
              </a:rPr>
              <a:t>n</a:t>
            </a:r>
            <a:r>
              <a:rPr lang="zh-CN" altLang="en-US" sz="2800" b="1">
                <a:solidFill>
                  <a:srgbClr val="E47200"/>
                </a:solidFill>
              </a:rPr>
              <a:t>中向量（</a:t>
            </a:r>
            <a:r>
              <a:rPr lang="en-US" altLang="zh-CN" sz="2800" b="1">
                <a:solidFill>
                  <a:srgbClr val="E47200"/>
                </a:solidFill>
              </a:rPr>
              <a:t>C</a:t>
            </a:r>
            <a:r>
              <a:rPr lang="en-US" altLang="zh-CN" sz="2800" b="1" baseline="30000">
                <a:solidFill>
                  <a:srgbClr val="E47200"/>
                </a:solidFill>
              </a:rPr>
              <a:t>n</a:t>
            </a:r>
            <a:r>
              <a:rPr lang="en-US" altLang="zh-CN" sz="2800" b="1" baseline="30000">
                <a:solidFill>
                  <a:srgbClr val="E472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b="1" baseline="30000">
                <a:solidFill>
                  <a:srgbClr val="E47200"/>
                </a:solidFill>
              </a:rPr>
              <a:t>n</a:t>
            </a:r>
            <a:r>
              <a:rPr lang="zh-CN" altLang="en-US" sz="2800" b="1">
                <a:solidFill>
                  <a:srgbClr val="E47200"/>
                </a:solidFill>
              </a:rPr>
              <a:t>中矩阵）序列的收敛性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b="1"/>
              <a:t>1. </a:t>
            </a:r>
            <a:r>
              <a:rPr lang="zh-CN" altLang="en-US" b="1"/>
              <a:t>按分量（元素）收敛</a:t>
            </a:r>
            <a:endParaRPr lang="en-US" altLang="zh-CN" b="1"/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B06C7A36-28A0-FDFB-B8C9-99BED9A97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3325" y="2060575"/>
          <a:ext cx="62753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3194" imgH="219211" progId="Equation.DSMT4">
                  <p:embed/>
                </p:oleObj>
              </mc:Choice>
              <mc:Fallback>
                <p:oleObj name="Equation" r:id="rId2" imgW="2543194" imgH="21921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060575"/>
                        <a:ext cx="62753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13F7AC9E-F3DD-B21A-7541-1D47C5ED1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467225"/>
          <a:ext cx="45656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7761" imgH="238193" progId="Equation.DSMT4">
                  <p:embed/>
                </p:oleObj>
              </mc:Choice>
              <mc:Fallback>
                <p:oleObj name="Equation" r:id="rId4" imgW="1847761" imgH="23819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67225"/>
                        <a:ext cx="45656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>
            <a:extLst>
              <a:ext uri="{FF2B5EF4-FFF2-40B4-BE49-F238E27FC236}">
                <a16:creationId xmlns:a16="http://schemas.microsoft.com/office/drawing/2014/main" id="{9BF86464-F22A-73B8-DF4B-355248A0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8121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向量序列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B87C961B-005F-DCE0-3B59-8955B190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44529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矩阵序列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4A8AEF67-AFB9-100D-64FF-81C13655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558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按分量收敛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5A8A508D-10A3-0200-8415-BD749A73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135563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按元素收敛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294210F9-4F48-8060-38DC-00EB8C1B5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2636838"/>
          <a:ext cx="38195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3165" imgH="219211" progId="Equation.DSMT4">
                  <p:embed/>
                </p:oleObj>
              </mc:Choice>
              <mc:Fallback>
                <p:oleObj name="Equation" r:id="rId8" imgW="1543165" imgH="21921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636838"/>
                        <a:ext cx="38195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6EE47AD8-51F2-AF7C-095B-40AE2C37C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2588" y="5187950"/>
          <a:ext cx="19272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1582" imgH="180941" progId="Equation.DSMT4">
                  <p:embed/>
                </p:oleObj>
              </mc:Choice>
              <mc:Fallback>
                <p:oleObj name="Equation" r:id="rId10" imgW="771582" imgH="18094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5187950"/>
                        <a:ext cx="19272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14">
            <a:extLst>
              <a:ext uri="{FF2B5EF4-FFF2-40B4-BE49-F238E27FC236}">
                <a16:creationId xmlns:a16="http://schemas.microsoft.com/office/drawing/2014/main" id="{DB90C411-128E-8009-C78C-03BC7FD5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26558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均收敛，即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E16E9BCF-BD6F-17CE-2822-109DBC73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5172075"/>
            <a:ext cx="420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均收敛                           即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2A390885-30D3-FF88-1942-D1C903582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6513" y="5114925"/>
          <a:ext cx="14906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0537" imgH="238193" progId="Equation.DSMT4">
                  <p:embed/>
                </p:oleObj>
              </mc:Choice>
              <mc:Fallback>
                <p:oleObj name="Equation" r:id="rId12" imgW="590537" imgH="23819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5114925"/>
                        <a:ext cx="14906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853A5DD3-F0D5-AC92-6F9A-AB38FEE66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3213100"/>
          <a:ext cx="32289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4931" imgH="276157" progId="Equation.DSMT4">
                  <p:embed/>
                </p:oleObj>
              </mc:Choice>
              <mc:Fallback>
                <p:oleObj name="Equation" r:id="rId14" imgW="1304931" imgH="2761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213100"/>
                        <a:ext cx="32289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18">
            <a:extLst>
              <a:ext uri="{FF2B5EF4-FFF2-40B4-BE49-F238E27FC236}">
                <a16:creationId xmlns:a16="http://schemas.microsoft.com/office/drawing/2014/main" id="{A6BBFFC9-DEBF-9265-D9D7-74765099F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893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记为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2FB59A43-75C9-23CC-FA58-F6A10E17E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3789363"/>
          <a:ext cx="444023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00359" imgH="276157" progId="Equation.DSMT4">
                  <p:embed/>
                </p:oleObj>
              </mc:Choice>
              <mc:Fallback>
                <p:oleObj name="Equation" r:id="rId16" imgW="1800359" imgH="2761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3789363"/>
                        <a:ext cx="444023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1A51724C-15B8-0745-ECA0-19EEAD5A9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734050"/>
          <a:ext cx="36337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66710" imgH="276157" progId="Equation.DSMT4">
                  <p:embed/>
                </p:oleObj>
              </mc:Choice>
              <mc:Fallback>
                <p:oleObj name="Equation" r:id="rId18" imgW="1466710" imgH="2761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34050"/>
                        <a:ext cx="36337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21">
            <a:extLst>
              <a:ext uri="{FF2B5EF4-FFF2-40B4-BE49-F238E27FC236}">
                <a16:creationId xmlns:a16="http://schemas.microsoft.com/office/drawing/2014/main" id="{9C4B72BB-3F6D-9B6B-C07A-DA2B9051D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7340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记为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CF40AAF-7442-05DF-59D1-B55FA0828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9900" y="5734050"/>
          <a:ext cx="29495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90555" imgH="276157" progId="Equation.DSMT4">
                  <p:embed/>
                </p:oleObj>
              </mc:Choice>
              <mc:Fallback>
                <p:oleObj name="Equation" r:id="rId20" imgW="1190555" imgH="2761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5734050"/>
                        <a:ext cx="29495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  <p:bldP spid="15368" grpId="0"/>
      <p:bldP spid="15369" grpId="0"/>
      <p:bldP spid="15370" grpId="0"/>
      <p:bldP spid="15371" grpId="0"/>
      <p:bldP spid="15374" grpId="0"/>
      <p:bldP spid="15375" grpId="0"/>
      <p:bldP spid="15378" grpId="0"/>
      <p:bldP spid="153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D463826-C112-46FD-A1F6-88D6E13AC1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3   向量序列和矩阵序列的极限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345516-CF4A-1BE1-8CAD-F4097034B8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25538"/>
            <a:ext cx="8569325" cy="5040312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>
                <a:solidFill>
                  <a:srgbClr val="E47200"/>
                </a:solidFill>
              </a:rPr>
              <a:t> C</a:t>
            </a:r>
            <a:r>
              <a:rPr lang="en-US" altLang="zh-CN" sz="2800" b="1" baseline="30000">
                <a:solidFill>
                  <a:srgbClr val="E47200"/>
                </a:solidFill>
              </a:rPr>
              <a:t>n</a:t>
            </a:r>
            <a:r>
              <a:rPr lang="zh-CN" altLang="en-US" sz="2800" b="1">
                <a:solidFill>
                  <a:srgbClr val="E47200"/>
                </a:solidFill>
              </a:rPr>
              <a:t>中向量（</a:t>
            </a:r>
            <a:r>
              <a:rPr lang="en-US" altLang="zh-CN" sz="2800" b="1">
                <a:solidFill>
                  <a:srgbClr val="E47200"/>
                </a:solidFill>
              </a:rPr>
              <a:t>C</a:t>
            </a:r>
            <a:r>
              <a:rPr lang="en-US" altLang="zh-CN" sz="2800" b="1" baseline="30000">
                <a:solidFill>
                  <a:srgbClr val="E47200"/>
                </a:solidFill>
              </a:rPr>
              <a:t>n</a:t>
            </a:r>
            <a:r>
              <a:rPr lang="en-US" altLang="zh-CN" sz="2800" b="1" baseline="30000">
                <a:solidFill>
                  <a:srgbClr val="E472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b="1" baseline="30000">
                <a:solidFill>
                  <a:srgbClr val="E47200"/>
                </a:solidFill>
              </a:rPr>
              <a:t>n</a:t>
            </a:r>
            <a:r>
              <a:rPr lang="zh-CN" altLang="en-US" sz="2800" b="1">
                <a:solidFill>
                  <a:srgbClr val="E47200"/>
                </a:solidFill>
              </a:rPr>
              <a:t>中矩阵）序列的收敛性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b="1"/>
              <a:t>2. </a:t>
            </a:r>
            <a:r>
              <a:rPr lang="zh-CN" altLang="en-US" b="1"/>
              <a:t>按范数收敛: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b="1"/>
              <a:t>    </a:t>
            </a:r>
            <a:r>
              <a:rPr lang="en-US" altLang="zh-CN" b="1"/>
              <a:t>{</a:t>
            </a:r>
            <a:r>
              <a:rPr lang="en-US" altLang="zh-CN" b="1" i="1"/>
              <a:t>x</a:t>
            </a:r>
            <a:r>
              <a:rPr lang="en-US" altLang="zh-CN" baseline="30000"/>
              <a:t>(</a:t>
            </a:r>
            <a:r>
              <a:rPr lang="en-US" altLang="zh-CN" i="1" baseline="30000"/>
              <a:t>k</a:t>
            </a:r>
            <a:r>
              <a:rPr lang="en-US" altLang="zh-CN" baseline="30000"/>
              <a:t>)</a:t>
            </a:r>
            <a:r>
              <a:rPr lang="en-US" altLang="zh-CN" b="1"/>
              <a:t>}</a:t>
            </a:r>
            <a:r>
              <a:rPr lang="zh-CN" altLang="en-US" b="1"/>
              <a:t>按范数</a:t>
            </a:r>
            <a:r>
              <a:rPr lang="zh-CN" altLang="en-US" b="1">
                <a:sym typeface="Symbol" panose="05050102010706020507" pitchFamily="18" charset="2"/>
              </a:rPr>
              <a:t></a:t>
            </a:r>
            <a:r>
              <a:rPr lang="en-US" altLang="zh-CN" b="1" i="1"/>
              <a:t>x</a:t>
            </a:r>
            <a:r>
              <a:rPr lang="en-US" altLang="zh-CN" b="1">
                <a:sym typeface="Symbol" panose="05050102010706020507" pitchFamily="18" charset="2"/>
              </a:rPr>
              <a:t></a:t>
            </a:r>
            <a:r>
              <a:rPr lang="zh-CN" altLang="en-US" b="1"/>
              <a:t>收敛于</a:t>
            </a:r>
            <a:r>
              <a:rPr lang="en-US" altLang="zh-CN" b="1" i="1"/>
              <a:t>a</a:t>
            </a:r>
            <a:r>
              <a:rPr lang="en-US" altLang="zh-CN" b="1"/>
              <a:t> </a:t>
            </a:r>
          </a:p>
          <a:p>
            <a:pPr marL="990600" lvl="1" indent="-5334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 {</a:t>
            </a:r>
            <a:r>
              <a:rPr lang="en-US" altLang="zh-CN" b="1" i="1"/>
              <a:t>A</a:t>
            </a:r>
            <a:r>
              <a:rPr lang="en-US" altLang="zh-CN" baseline="30000"/>
              <a:t>(</a:t>
            </a:r>
            <a:r>
              <a:rPr lang="en-US" altLang="zh-CN" i="1" baseline="30000"/>
              <a:t>k</a:t>
            </a:r>
            <a:r>
              <a:rPr lang="en-US" altLang="zh-CN" baseline="30000"/>
              <a:t>)</a:t>
            </a:r>
            <a:r>
              <a:rPr lang="en-US" altLang="zh-CN" b="1"/>
              <a:t>}</a:t>
            </a:r>
            <a:r>
              <a:rPr lang="zh-CN" altLang="en-US" b="1"/>
              <a:t>按范数</a:t>
            </a:r>
            <a:r>
              <a:rPr lang="zh-CN" altLang="en-US" b="1">
                <a:sym typeface="Symbol" panose="05050102010706020507" pitchFamily="18" charset="2"/>
              </a:rPr>
              <a:t></a:t>
            </a:r>
            <a:r>
              <a:rPr lang="en-US" altLang="zh-CN" b="1" i="1"/>
              <a:t>A</a:t>
            </a:r>
            <a:r>
              <a:rPr lang="en-US" altLang="zh-CN" b="1">
                <a:sym typeface="Symbol" panose="05050102010706020507" pitchFamily="18" charset="2"/>
              </a:rPr>
              <a:t></a:t>
            </a:r>
            <a:r>
              <a:rPr lang="zh-CN" altLang="en-US" b="1"/>
              <a:t>收敛于</a:t>
            </a:r>
            <a:r>
              <a:rPr lang="en-US" altLang="zh-CN" b="1" i="1"/>
              <a:t>A</a:t>
            </a:r>
            <a:endParaRPr lang="zh-CN" altLang="en-US" b="1"/>
          </a:p>
          <a:p>
            <a:pPr marL="990600" lvl="1" indent="-53340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/>
              <a:t>3. </a:t>
            </a:r>
            <a:r>
              <a:rPr lang="zh-CN" altLang="en-US" b="1"/>
              <a:t>按分量（元素）收敛和按范数收敛的关系</a:t>
            </a:r>
            <a:r>
              <a:rPr lang="en-US" altLang="zh-CN" b="1"/>
              <a:t>:</a:t>
            </a:r>
          </a:p>
          <a:p>
            <a:pPr marL="990600" lvl="1" indent="-5334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E47200"/>
                </a:solidFill>
              </a:rPr>
              <a:t>定理5.4</a:t>
            </a:r>
            <a:r>
              <a:rPr lang="zh-CN" altLang="en-US" b="1">
                <a:solidFill>
                  <a:srgbClr val="336600"/>
                </a:solidFill>
              </a:rPr>
              <a:t> </a:t>
            </a:r>
            <a:r>
              <a:rPr lang="zh-CN" altLang="en-US" b="1">
                <a:solidFill>
                  <a:schemeClr val="folHlink"/>
                </a:solidFill>
              </a:rPr>
              <a:t>（</a:t>
            </a:r>
            <a:r>
              <a:rPr lang="en-US" altLang="zh-CN" b="1" i="1">
                <a:solidFill>
                  <a:schemeClr val="folHlink"/>
                </a:solidFill>
              </a:rPr>
              <a:t>P</a:t>
            </a:r>
            <a:r>
              <a:rPr lang="zh-CN" altLang="en-US" sz="2000" b="1" i="1">
                <a:solidFill>
                  <a:schemeClr val="folHlink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>
                <a:solidFill>
                  <a:schemeClr val="folHlink"/>
                </a:solidFill>
              </a:rPr>
              <a:t> 115</a:t>
            </a:r>
            <a:r>
              <a:rPr lang="en-US" altLang="zh-CN" b="1">
                <a:solidFill>
                  <a:schemeClr val="folHlink"/>
                </a:solidFill>
              </a:rPr>
              <a:t>）</a:t>
            </a:r>
            <a:r>
              <a:rPr lang="zh-CN" altLang="en-US" b="1">
                <a:solidFill>
                  <a:srgbClr val="336600"/>
                </a:solidFill>
              </a:rPr>
              <a:t> </a:t>
            </a:r>
            <a:r>
              <a:rPr lang="en-US" altLang="zh-CN" b="1"/>
              <a:t>C</a:t>
            </a:r>
            <a:r>
              <a:rPr lang="en-US" altLang="zh-CN" b="1" baseline="30000"/>
              <a:t>n</a:t>
            </a:r>
            <a:r>
              <a:rPr lang="zh-CN" altLang="en-US" b="1"/>
              <a:t>中一个向量序列</a:t>
            </a:r>
            <a:r>
              <a:rPr lang="en-US" altLang="zh-CN" b="1"/>
              <a:t>{</a:t>
            </a:r>
            <a:r>
              <a:rPr lang="en-US" altLang="zh-CN" b="1" i="1"/>
              <a:t>x</a:t>
            </a:r>
            <a:r>
              <a:rPr lang="en-US" altLang="zh-CN" baseline="30000"/>
              <a:t>(</a:t>
            </a:r>
            <a:r>
              <a:rPr lang="en-US" altLang="zh-CN" i="1" baseline="30000"/>
              <a:t>k</a:t>
            </a:r>
            <a:r>
              <a:rPr lang="en-US" altLang="zh-CN" baseline="30000"/>
              <a:t>)</a:t>
            </a:r>
            <a:r>
              <a:rPr lang="en-US" altLang="zh-CN" b="1"/>
              <a:t>}</a:t>
            </a:r>
            <a:r>
              <a:rPr lang="zh-CN" altLang="en-US" b="1"/>
              <a:t>按分量收敛 </a:t>
            </a:r>
            <a:r>
              <a:rPr lang="zh-CN" altLang="en-US" b="1">
                <a:sym typeface="Symbol" panose="05050102010706020507" pitchFamily="18" charset="2"/>
              </a:rPr>
              <a:t> </a:t>
            </a:r>
            <a:r>
              <a:rPr lang="zh-CN" altLang="en-US" b="1"/>
              <a:t>它</a:t>
            </a:r>
            <a:r>
              <a:rPr lang="zh-CN" altLang="en-US" b="1">
                <a:solidFill>
                  <a:srgbClr val="0000FF"/>
                </a:solidFill>
              </a:rPr>
              <a:t>按任意给定</a:t>
            </a:r>
            <a:r>
              <a:rPr lang="zh-CN" altLang="en-US" b="1"/>
              <a:t>的范数收敛</a:t>
            </a:r>
            <a:r>
              <a:rPr lang="zh-CN" altLang="en-US" b="1">
                <a:solidFill>
                  <a:srgbClr val="336600"/>
                </a:solidFill>
              </a:rPr>
              <a:t>。</a:t>
            </a:r>
          </a:p>
          <a:p>
            <a:pPr marL="990600" lvl="1" indent="-533400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E47200"/>
                </a:solidFill>
              </a:rPr>
              <a:t>定理5.</a:t>
            </a:r>
            <a:r>
              <a:rPr lang="en-US" altLang="zh-CN" b="1">
                <a:solidFill>
                  <a:srgbClr val="E47200"/>
                </a:solidFill>
              </a:rPr>
              <a:t>5</a:t>
            </a:r>
            <a:r>
              <a:rPr lang="en-US" altLang="zh-CN" b="1">
                <a:solidFill>
                  <a:srgbClr val="336600"/>
                </a:solidFill>
              </a:rPr>
              <a:t> </a:t>
            </a:r>
            <a:r>
              <a:rPr lang="zh-CN" altLang="en-US" b="1">
                <a:solidFill>
                  <a:schemeClr val="folHlink"/>
                </a:solidFill>
              </a:rPr>
              <a:t>（</a:t>
            </a:r>
            <a:r>
              <a:rPr lang="en-US" altLang="zh-CN" b="1" i="1">
                <a:solidFill>
                  <a:schemeClr val="folHlink"/>
                </a:solidFill>
              </a:rPr>
              <a:t>P</a:t>
            </a:r>
            <a:r>
              <a:rPr lang="zh-CN" altLang="en-US" sz="2000" b="1" i="1">
                <a:solidFill>
                  <a:schemeClr val="folHlink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>
                <a:solidFill>
                  <a:schemeClr val="folHlink"/>
                </a:solidFill>
              </a:rPr>
              <a:t> 118</a:t>
            </a:r>
            <a:r>
              <a:rPr lang="en-US" altLang="zh-CN" b="1">
                <a:solidFill>
                  <a:schemeClr val="folHlink"/>
                </a:solidFill>
              </a:rPr>
              <a:t>）</a:t>
            </a:r>
            <a:r>
              <a:rPr lang="zh-CN" altLang="en-US" b="1">
                <a:solidFill>
                  <a:srgbClr val="336600"/>
                </a:solidFill>
              </a:rPr>
              <a:t> </a:t>
            </a:r>
            <a:r>
              <a:rPr lang="en-US" altLang="zh-CN" b="1"/>
              <a:t>C</a:t>
            </a:r>
            <a:r>
              <a:rPr lang="en-US" altLang="zh-CN" b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</a:rPr>
              <a:t>×</a:t>
            </a:r>
            <a:r>
              <a:rPr lang="en-US" altLang="zh-CN" b="1" baseline="30000"/>
              <a:t>n</a:t>
            </a:r>
            <a:r>
              <a:rPr lang="zh-CN" altLang="en-US" b="1"/>
              <a:t>中一个矩阵序列</a:t>
            </a:r>
            <a:r>
              <a:rPr lang="en-US" altLang="zh-CN" b="1"/>
              <a:t>{</a:t>
            </a:r>
            <a:r>
              <a:rPr lang="en-US" altLang="zh-CN" b="1" i="1"/>
              <a:t>A</a:t>
            </a:r>
            <a:r>
              <a:rPr lang="en-US" altLang="zh-CN" baseline="30000"/>
              <a:t>(</a:t>
            </a:r>
            <a:r>
              <a:rPr lang="en-US" altLang="zh-CN" i="1" baseline="30000"/>
              <a:t>k</a:t>
            </a:r>
            <a:r>
              <a:rPr lang="en-US" altLang="zh-CN" baseline="30000"/>
              <a:t>)</a:t>
            </a:r>
            <a:r>
              <a:rPr lang="en-US" altLang="zh-CN" b="1"/>
              <a:t>}</a:t>
            </a:r>
            <a:r>
              <a:rPr lang="zh-CN" altLang="en-US" b="1"/>
              <a:t>按元素收敛 </a:t>
            </a:r>
            <a:r>
              <a:rPr lang="zh-CN" altLang="en-US" b="1">
                <a:sym typeface="Symbol" panose="05050102010706020507" pitchFamily="18" charset="2"/>
              </a:rPr>
              <a:t> </a:t>
            </a:r>
            <a:r>
              <a:rPr lang="zh-CN" altLang="en-US" b="1"/>
              <a:t>它</a:t>
            </a:r>
            <a:r>
              <a:rPr lang="zh-CN" altLang="en-US" b="1">
                <a:solidFill>
                  <a:srgbClr val="0000FF"/>
                </a:solidFill>
              </a:rPr>
              <a:t>按任意给定</a:t>
            </a:r>
            <a:r>
              <a:rPr lang="zh-CN" altLang="en-US" b="1"/>
              <a:t>的范数收敛</a:t>
            </a:r>
            <a:r>
              <a:rPr lang="zh-CN" altLang="en-US" b="1">
                <a:solidFill>
                  <a:srgbClr val="336600"/>
                </a:solidFill>
              </a:rPr>
              <a:t>。</a:t>
            </a:r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616C1CA8-972F-ACAE-0A56-B2DFCE34F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109788"/>
          <a:ext cx="30114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9822" imgH="285648" progId="Equation.DSMT4">
                  <p:embed/>
                </p:oleObj>
              </mc:Choice>
              <mc:Fallback>
                <p:oleObj name="Equation" r:id="rId2" imgW="1209822" imgH="28564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109788"/>
                        <a:ext cx="30114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A1FA883B-58E5-1E72-C16E-43E9AC944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25" y="2708275"/>
          <a:ext cx="3105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7743" imgH="285648" progId="Equation.DSMT4">
                  <p:embed/>
                </p:oleObj>
              </mc:Choice>
              <mc:Fallback>
                <p:oleObj name="Equation" r:id="rId4" imgW="1247743" imgH="28564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2708275"/>
                        <a:ext cx="31051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7EE1C0FF-DFA3-F157-0263-0EE7171E1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3141663"/>
            <a:ext cx="7845425" cy="230981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E47200"/>
                </a:solidFill>
              </a:rPr>
              <a:t>例题</a:t>
            </a:r>
            <a:r>
              <a:rPr lang="zh-CN" altLang="en-US" sz="2800" b="1">
                <a:solidFill>
                  <a:srgbClr val="336600"/>
                </a:solidFill>
              </a:rPr>
              <a:t> </a:t>
            </a:r>
            <a:r>
              <a:rPr lang="zh-CN" altLang="en-US" sz="2800" b="1">
                <a:solidFill>
                  <a:srgbClr val="333300"/>
                </a:solidFill>
              </a:rPr>
              <a:t>设方阵</a:t>
            </a:r>
            <a:r>
              <a:rPr lang="en-US" altLang="zh-CN" sz="2800" b="1">
                <a:solidFill>
                  <a:srgbClr val="333300"/>
                </a:solidFill>
              </a:rPr>
              <a:t>A</a:t>
            </a:r>
            <a:r>
              <a:rPr lang="zh-CN" altLang="en-US" sz="2800" b="1">
                <a:solidFill>
                  <a:srgbClr val="333300"/>
                </a:solidFill>
              </a:rPr>
              <a:t>构成的矩阵序列 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333300"/>
                </a:solidFill>
              </a:rPr>
              <a:t>         {</a:t>
            </a:r>
            <a:r>
              <a:rPr lang="en-US" altLang="zh-CN" sz="2800" b="1">
                <a:solidFill>
                  <a:srgbClr val="333300"/>
                </a:solidFill>
              </a:rPr>
              <a:t>I，A，A</a:t>
            </a:r>
            <a:r>
              <a:rPr lang="en-US" altLang="zh-CN" sz="2800" b="1" baseline="30000">
                <a:solidFill>
                  <a:srgbClr val="333300"/>
                </a:solidFill>
              </a:rPr>
              <a:t>2 </a:t>
            </a:r>
            <a:r>
              <a:rPr lang="en-US" altLang="zh-CN" sz="2800" b="1">
                <a:solidFill>
                  <a:srgbClr val="333300"/>
                </a:solidFill>
              </a:rPr>
              <a:t>，</a:t>
            </a:r>
            <a:r>
              <a:rPr lang="en-US" altLang="zh-CN" sz="2800" b="1">
                <a:solidFill>
                  <a:srgbClr val="333300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sz="2800" b="1" baseline="30000">
                <a:solidFill>
                  <a:srgbClr val="333300"/>
                </a:solidFill>
              </a:rPr>
              <a:t> </a:t>
            </a:r>
            <a:r>
              <a:rPr lang="en-US" altLang="zh-CN" sz="2800" b="1">
                <a:solidFill>
                  <a:srgbClr val="333300"/>
                </a:solidFill>
              </a:rPr>
              <a:t>，A</a:t>
            </a:r>
            <a:r>
              <a:rPr lang="en-US" altLang="zh-CN" sz="2800" b="1" baseline="30000">
                <a:solidFill>
                  <a:srgbClr val="333300"/>
                </a:solidFill>
              </a:rPr>
              <a:t>k</a:t>
            </a:r>
            <a:r>
              <a:rPr lang="en-US" altLang="zh-CN" sz="2800" b="1">
                <a:solidFill>
                  <a:srgbClr val="333300"/>
                </a:solidFill>
              </a:rPr>
              <a:t>，</a:t>
            </a:r>
            <a:r>
              <a:rPr lang="en-US" altLang="zh-CN" sz="2800" b="1">
                <a:solidFill>
                  <a:srgbClr val="333300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solidFill>
                  <a:srgbClr val="333300"/>
                </a:solidFill>
              </a:rPr>
              <a:t> }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333300"/>
                </a:solidFill>
              </a:rPr>
              <a:t>如果对某一矩阵范数</a:t>
            </a:r>
            <a:r>
              <a:rPr lang="zh-CN" altLang="en-US" sz="2800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zh-CN" altLang="en-US" sz="2800" b="1">
                <a:solidFill>
                  <a:srgbClr val="333300"/>
                </a:solidFill>
              </a:rPr>
              <a:t> </a:t>
            </a:r>
            <a:r>
              <a:rPr lang="en-US" altLang="zh-CN" sz="2800" b="1">
                <a:solidFill>
                  <a:srgbClr val="333300"/>
                </a:solidFill>
              </a:rPr>
              <a:t>A </a:t>
            </a:r>
            <a:r>
              <a:rPr lang="en-US" altLang="zh-CN" sz="2800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solidFill>
                  <a:srgbClr val="333300"/>
                </a:solidFill>
              </a:rPr>
              <a:t> ，</a:t>
            </a:r>
            <a:r>
              <a:rPr lang="zh-CN" altLang="en-US" sz="2800" b="1">
                <a:solidFill>
                  <a:srgbClr val="333300"/>
                </a:solidFill>
              </a:rPr>
              <a:t>有</a:t>
            </a:r>
            <a:r>
              <a:rPr lang="zh-CN" altLang="en-US" sz="2800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zh-CN" altLang="en-US" sz="2800" b="1">
                <a:solidFill>
                  <a:srgbClr val="333300"/>
                </a:solidFill>
              </a:rPr>
              <a:t> </a:t>
            </a:r>
            <a:r>
              <a:rPr lang="en-US" altLang="zh-CN" sz="2800" b="1">
                <a:solidFill>
                  <a:srgbClr val="333300"/>
                </a:solidFill>
              </a:rPr>
              <a:t>A </a:t>
            </a:r>
            <a:r>
              <a:rPr lang="en-US" altLang="zh-CN" sz="2800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solidFill>
                  <a:srgbClr val="333300"/>
                </a:solidFill>
              </a:rPr>
              <a:t> </a:t>
            </a:r>
            <a:r>
              <a:rPr lang="en-US" altLang="zh-CN" sz="2800" b="1">
                <a:solidFill>
                  <a:srgbClr val="3333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800" b="1">
                <a:solidFill>
                  <a:srgbClr val="333300"/>
                </a:solidFill>
              </a:rPr>
              <a:t> 1，</a:t>
            </a:r>
            <a:r>
              <a:rPr lang="zh-CN" altLang="en-US" sz="2800" b="1">
                <a:solidFill>
                  <a:srgbClr val="333300"/>
                </a:solidFill>
              </a:rPr>
              <a:t>证明</a:t>
            </a:r>
          </a:p>
        </p:txBody>
      </p:sp>
      <p:graphicFrame>
        <p:nvGraphicFramePr>
          <p:cNvPr id="6146" name="Object 0">
            <a:extLst>
              <a:ext uri="{FF2B5EF4-FFF2-40B4-BE49-F238E27FC236}">
                <a16:creationId xmlns:a16="http://schemas.microsoft.com/office/drawing/2014/main" id="{79706823-4D5D-8192-FE66-08DDDB37A5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4706938"/>
          <a:ext cx="21304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433" imgH="276157" progId="Equation.DSMT4">
                  <p:embed/>
                </p:oleObj>
              </mc:Choice>
              <mc:Fallback>
                <p:oleObj name="Equation" r:id="rId2" imgW="695433" imgH="276157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706938"/>
                        <a:ext cx="21304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>
            <a:extLst>
              <a:ext uri="{FF2B5EF4-FFF2-40B4-BE49-F238E27FC236}">
                <a16:creationId xmlns:a16="http://schemas.microsoft.com/office/drawing/2014/main" id="{9AB11289-7DFA-C8E7-58B9-255C159D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868863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由 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A</a:t>
            </a:r>
            <a:r>
              <a:rPr lang="en-US" altLang="zh-CN" sz="2800" b="1" i="1" baseline="30000">
                <a:solidFill>
                  <a:srgbClr val="0000FF"/>
                </a:solidFill>
              </a:rPr>
              <a:t>k 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 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A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2800" b="1" i="1" baseline="30000">
                <a:solidFill>
                  <a:srgbClr val="0000FF"/>
                </a:solidFill>
              </a:rPr>
              <a:t>k </a:t>
            </a:r>
            <a:r>
              <a:rPr lang="zh-CN" altLang="en-US" sz="2800" b="1">
                <a:solidFill>
                  <a:srgbClr val="0000FF"/>
                </a:solidFill>
              </a:rPr>
              <a:t>可得所证。</a:t>
            </a:r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65219379-C4A1-44BD-1E89-3560DF918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7781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4. </a:t>
            </a:r>
            <a:r>
              <a:rPr lang="zh-CN" altLang="en-US" b="1"/>
              <a:t>收敛向量或</a:t>
            </a:r>
            <a:r>
              <a:rPr lang="zh-CN" altLang="en-US" b="1">
                <a:solidFill>
                  <a:srgbClr val="0000FF"/>
                </a:solidFill>
              </a:rPr>
              <a:t>矩阵序列</a:t>
            </a:r>
            <a:r>
              <a:rPr lang="zh-CN" altLang="en-US" b="1"/>
              <a:t>的性质：“四则”运算。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6F7F1986-15E6-C714-060A-A58FDA3DC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7651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333300"/>
                </a:solidFill>
              </a:rPr>
              <a:t>设</a:t>
            </a:r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E3E14646-C5AB-FE33-0582-1921AA201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765175"/>
          <a:ext cx="44084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81092" imgH="219211" progId="Equation.DSMT4">
                  <p:embed/>
                </p:oleObj>
              </mc:Choice>
              <mc:Fallback>
                <p:oleObj name="Equation" r:id="rId6" imgW="1781092" imgH="21921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765175"/>
                        <a:ext cx="44084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B81CB547-CEC5-99FF-8275-9BDD63D98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341438"/>
          <a:ext cx="37258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04937" imgH="209414" progId="Equation.DSMT4">
                  <p:embed/>
                </p:oleObj>
              </mc:Choice>
              <mc:Fallback>
                <p:oleObj name="Equation" r:id="rId8" imgW="1504937" imgH="20941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41438"/>
                        <a:ext cx="37258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F7349631-42A9-DDE7-75DD-86CA47431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341438"/>
          <a:ext cx="23907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2108" imgH="209414" progId="Equation.DSMT4">
                  <p:embed/>
                </p:oleObj>
              </mc:Choice>
              <mc:Fallback>
                <p:oleObj name="Equation" r:id="rId10" imgW="962108" imgH="20941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341438"/>
                        <a:ext cx="23907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A4E5E72C-8C1D-1DA5-239C-DE94B8002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916113"/>
          <a:ext cx="2981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0035" imgH="209414" progId="Equation.DSMT4">
                  <p:embed/>
                </p:oleObj>
              </mc:Choice>
              <mc:Fallback>
                <p:oleObj name="Equation" r:id="rId12" imgW="1200035" imgH="20941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16113"/>
                        <a:ext cx="29813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8B066662-62EF-9A01-C311-46ED4B8F0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844675"/>
          <a:ext cx="18637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42835" imgH="257175" progId="Equation.DSMT4">
                  <p:embed/>
                </p:oleObj>
              </mc:Choice>
              <mc:Fallback>
                <p:oleObj name="Equation" r:id="rId14" imgW="742835" imgH="25717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844675"/>
                        <a:ext cx="186372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0127E64F-35A5-A85A-2C04-EF4310ECB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6100" y="2492375"/>
          <a:ext cx="23304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33361" imgH="209414" progId="Equation.DSMT4">
                  <p:embed/>
                </p:oleObj>
              </mc:Choice>
              <mc:Fallback>
                <p:oleObj name="Equation" r:id="rId16" imgW="933361" imgH="20941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2492375"/>
                        <a:ext cx="23304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16">
            <a:extLst>
              <a:ext uri="{FF2B5EF4-FFF2-40B4-BE49-F238E27FC236}">
                <a16:creationId xmlns:a16="http://schemas.microsoft.com/office/drawing/2014/main" id="{6F1DC9F1-5286-B5F1-16ED-9EEABE740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76517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333300"/>
                </a:solidFill>
              </a:rPr>
              <a:t>则</a:t>
            </a: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4F16B516-5617-73F7-A07B-C3809A4D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92375"/>
            <a:ext cx="4519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333300"/>
                </a:solidFill>
              </a:rPr>
              <a:t>若</a:t>
            </a:r>
            <a:r>
              <a:rPr lang="en-US" altLang="zh-CN" sz="2800" b="1">
                <a:solidFill>
                  <a:srgbClr val="333300"/>
                </a:solidFill>
              </a:rPr>
              <a:t>A</a:t>
            </a:r>
            <a:r>
              <a:rPr lang="en-US" altLang="zh-CN" sz="2800" b="1" baseline="30000">
                <a:solidFill>
                  <a:srgbClr val="333300"/>
                </a:solidFill>
              </a:rPr>
              <a:t>(</a:t>
            </a:r>
            <a:r>
              <a:rPr lang="en-US" altLang="zh-CN" sz="2800" b="1" i="1" baseline="30000">
                <a:solidFill>
                  <a:srgbClr val="333300"/>
                </a:solidFill>
              </a:rPr>
              <a:t>k</a:t>
            </a:r>
            <a:r>
              <a:rPr lang="en-US" altLang="zh-CN" sz="2800" b="1" baseline="30000">
                <a:solidFill>
                  <a:srgbClr val="333300"/>
                </a:solidFill>
              </a:rPr>
              <a:t>)</a:t>
            </a:r>
            <a:r>
              <a:rPr lang="zh-CN" altLang="en-US" sz="2800" b="1">
                <a:solidFill>
                  <a:srgbClr val="333300"/>
                </a:solidFill>
              </a:rPr>
              <a:t> </a:t>
            </a:r>
            <a:r>
              <a:rPr lang="en-US" altLang="zh-CN" sz="2800" b="1">
                <a:solidFill>
                  <a:srgbClr val="333300"/>
                </a:solidFill>
              </a:rPr>
              <a:t>(</a:t>
            </a:r>
            <a:r>
              <a:rPr lang="en-US" altLang="zh-CN" sz="2800" b="1" i="1">
                <a:solidFill>
                  <a:srgbClr val="333300"/>
                </a:solidFill>
              </a:rPr>
              <a:t>k</a:t>
            </a:r>
            <a:r>
              <a:rPr lang="en-US" altLang="zh-CN" sz="2800" b="1">
                <a:solidFill>
                  <a:srgbClr val="333300"/>
                </a:solidFill>
              </a:rPr>
              <a:t>&gt;&gt;1)</a:t>
            </a:r>
            <a:r>
              <a:rPr lang="zh-CN" altLang="en-US" sz="2400" b="1">
                <a:solidFill>
                  <a:srgbClr val="333300"/>
                </a:solidFill>
              </a:rPr>
              <a:t>与</a:t>
            </a:r>
            <a:r>
              <a:rPr lang="en-US" altLang="zh-CN" sz="2800" b="1">
                <a:solidFill>
                  <a:srgbClr val="333300"/>
                </a:solidFill>
              </a:rPr>
              <a:t>A</a:t>
            </a:r>
            <a:r>
              <a:rPr lang="zh-CN" altLang="en-US" sz="2800" b="1">
                <a:solidFill>
                  <a:srgbClr val="333300"/>
                </a:solidFill>
              </a:rPr>
              <a:t>均可逆，则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2BE3EA0E-6B12-B9F8-7B89-4BB90C82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734050"/>
            <a:ext cx="680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5.  </a:t>
            </a:r>
            <a:r>
              <a:rPr lang="zh-CN" altLang="en-US" b="1"/>
              <a:t>有界性：按分量（元素），或按范数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  <p:bldP spid="6149" grpId="0"/>
      <p:bldP spid="6152" grpId="0"/>
      <p:bldP spid="6160" grpId="0"/>
      <p:bldP spid="6161" grpId="0"/>
      <p:bldP spid="61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8CC4475-DA9E-497E-A210-A3F74EAC2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4   矩阵的幂级数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10434B0-CE61-F1E6-ADD0-B205154CB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640762" cy="46085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E47200"/>
                </a:solidFill>
              </a:rPr>
              <a:t>讨论</a:t>
            </a:r>
            <a:r>
              <a:rPr lang="zh-CN" altLang="en-US" sz="2800" b="1">
                <a:solidFill>
                  <a:srgbClr val="336600"/>
                </a:solidFill>
              </a:rPr>
              <a:t>：</a:t>
            </a:r>
            <a:r>
              <a:rPr lang="zh-CN" altLang="en-US" sz="2800" b="1">
                <a:solidFill>
                  <a:srgbClr val="0000FF"/>
                </a:solidFill>
              </a:rPr>
              <a:t>方阵</a:t>
            </a:r>
            <a:r>
              <a:rPr lang="en-US" altLang="zh-CN" sz="2800" b="1"/>
              <a:t>A</a:t>
            </a:r>
            <a:r>
              <a:rPr lang="zh-CN" altLang="en-US" sz="2800" b="1"/>
              <a:t>和数列{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}</a:t>
            </a:r>
            <a:r>
              <a:rPr lang="zh-CN" altLang="en-US" sz="2800" b="1"/>
              <a:t>构成的矩阵幂级数：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/>
              <a:t>                      a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I + 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A + 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A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 + </a:t>
            </a:r>
            <a:r>
              <a:rPr lang="en-US" altLang="zh-CN" sz="2800" b="1">
                <a:sym typeface="Symbol" panose="05050102010706020507" pitchFamily="18" charset="2"/>
              </a:rPr>
              <a:t></a:t>
            </a:r>
            <a:r>
              <a:rPr lang="en-US" altLang="zh-CN" sz="2800" b="1"/>
              <a:t> + 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k</a:t>
            </a:r>
            <a:r>
              <a:rPr lang="en-US" altLang="zh-CN" sz="2800" b="1"/>
              <a:t>A</a:t>
            </a:r>
            <a:r>
              <a:rPr lang="en-US" altLang="zh-CN" sz="2800" b="1" baseline="30000"/>
              <a:t>k</a:t>
            </a:r>
            <a:r>
              <a:rPr lang="en-US" altLang="zh-CN" sz="2800" b="1"/>
              <a:t> + </a:t>
            </a:r>
            <a:r>
              <a:rPr lang="en-US" altLang="zh-CN" sz="2800" b="1">
                <a:sym typeface="Symbol" panose="05050102010706020507" pitchFamily="18" charset="2"/>
              </a:rPr>
              <a:t></a:t>
            </a:r>
            <a:endParaRPr lang="en-US" altLang="zh-CN" sz="2800" b="1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/>
              <a:t>收敛性:  部分和序列敛散性</a:t>
            </a:r>
            <a:endParaRPr lang="en-US" altLang="zh-CN" sz="2800" b="1"/>
          </a:p>
          <a:p>
            <a:pPr marL="609600" indent="-609600" eaLnBrk="1" hangingPunct="1">
              <a:lnSpc>
                <a:spcPct val="90000"/>
              </a:lnSpc>
              <a:spcBef>
                <a:spcPct val="10000"/>
              </a:spcBef>
              <a:buFontTx/>
              <a:buAutoNum type="arabicPeriod"/>
            </a:pPr>
            <a:r>
              <a:rPr lang="zh-CN" altLang="en-US" sz="2800" b="1"/>
              <a:t>求和方法，由和矩阵作为函数值定义矩阵函数。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>
                <a:solidFill>
                  <a:srgbClr val="336600"/>
                </a:solidFill>
              </a:rPr>
              <a:t>一、谱半径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/>
              <a:t>定义：设</a:t>
            </a:r>
            <a:r>
              <a:rPr lang="en-US" altLang="zh-CN" sz="2800" b="1"/>
              <a:t>A</a:t>
            </a:r>
            <a:r>
              <a:rPr lang="zh-CN" altLang="en-US" sz="2800" b="1"/>
              <a:t>的谱为{ </a:t>
            </a:r>
            <a:r>
              <a:rPr lang="en-US" altLang="zh-CN" sz="2800" b="1"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，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，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sym typeface="Symbol" panose="05050102010706020507" pitchFamily="18" charset="2"/>
              </a:rPr>
              <a:t>，</a:t>
            </a:r>
            <a:r>
              <a:rPr lang="en-US" altLang="zh-CN" sz="2800" b="1" i="1" baseline="-25000">
                <a:sym typeface="Symbol" panose="05050102010706020507" pitchFamily="18" charset="2"/>
              </a:rPr>
              <a:t>s</a:t>
            </a:r>
            <a:r>
              <a:rPr lang="en-US" altLang="zh-CN" sz="2800" b="1" baseline="-25000">
                <a:sym typeface="Symbol" panose="05050102010706020507" pitchFamily="18" charset="2"/>
              </a:rPr>
              <a:t> </a:t>
            </a:r>
            <a:r>
              <a:rPr lang="zh-CN" altLang="en-US" sz="2800" b="1"/>
              <a:t>}，则谱半径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                  </a:t>
            </a:r>
            <a:r>
              <a:rPr lang="en-US" altLang="zh-CN" sz="2800" b="1">
                <a:sym typeface="Symbol" panose="05050102010706020507" pitchFamily="18" charset="2"/>
              </a:rPr>
              <a:t>(A) = max{ 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>
                <a:sym typeface="Symbol" panose="05050102010706020507" pitchFamily="18" charset="2"/>
              </a:rPr>
              <a:t>i</a:t>
            </a:r>
            <a:r>
              <a:rPr lang="en-US" altLang="zh-CN" sz="2800" b="1" baseline="-250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, </a:t>
            </a:r>
            <a:r>
              <a:rPr lang="en-US" altLang="zh-CN" sz="2800" b="1"/>
              <a:t> 1 </a:t>
            </a:r>
            <a:r>
              <a:rPr lang="en-US" altLang="zh-CN" sz="2800" b="1">
                <a:sym typeface="Symbol" panose="05050102010706020507" pitchFamily="18" charset="2"/>
              </a:rPr>
              <a:t> </a:t>
            </a:r>
            <a:r>
              <a:rPr lang="en-US" altLang="zh-CN" sz="2800" b="1" i="1">
                <a:sym typeface="Symbol" panose="05050102010706020507" pitchFamily="18" charset="2"/>
              </a:rPr>
              <a:t>i</a:t>
            </a:r>
            <a:r>
              <a:rPr lang="en-US" altLang="zh-CN" sz="2800" b="1">
                <a:sym typeface="Symbol" panose="05050102010706020507" pitchFamily="18" charset="2"/>
              </a:rPr>
              <a:t>  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}</a:t>
            </a:r>
            <a:r>
              <a:rPr lang="zh-CN" altLang="en-US" sz="2800" b="1">
                <a:sym typeface="Symbol" panose="05050102010706020507" pitchFamily="18" charset="2"/>
              </a:rPr>
              <a:t>。</a:t>
            </a:r>
            <a:endParaRPr lang="zh-CN" altLang="en-US" sz="2800" b="1"/>
          </a:p>
          <a:p>
            <a:pPr marL="609600" indent="-609600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/>
              <a:t> 例   </a:t>
            </a:r>
            <a:r>
              <a:rPr lang="zh-CN" altLang="en-US" sz="2800" b="1">
                <a:sym typeface="Symbol" panose="05050102010706020507" pitchFamily="18" charset="2"/>
              </a:rPr>
              <a:t></a:t>
            </a:r>
            <a:r>
              <a:rPr lang="en-US" altLang="zh-CN" sz="2800" b="1">
                <a:sym typeface="Symbol" panose="05050102010706020507" pitchFamily="18" charset="2"/>
              </a:rPr>
              <a:t>(A</a:t>
            </a:r>
            <a:r>
              <a:rPr lang="en-US" altLang="zh-CN" sz="2800" b="1" i="1" baseline="30000">
                <a:sym typeface="Symbol" panose="05050102010706020507" pitchFamily="18" charset="2"/>
              </a:rPr>
              <a:t>k</a:t>
            </a:r>
            <a:r>
              <a:rPr lang="en-US" altLang="zh-CN" sz="2800" b="1">
                <a:sym typeface="Symbol" panose="05050102010706020507" pitchFamily="18" charset="2"/>
              </a:rPr>
              <a:t>) = (</a:t>
            </a:r>
            <a:r>
              <a:rPr lang="zh-CN" altLang="en-US" sz="2800" b="1">
                <a:sym typeface="Symbol" panose="05050102010706020507" pitchFamily="18" charset="2"/>
              </a:rPr>
              <a:t></a:t>
            </a:r>
            <a:r>
              <a:rPr lang="en-US" altLang="zh-CN" sz="2800" b="1">
                <a:sym typeface="Symbol" panose="05050102010706020507" pitchFamily="18" charset="2"/>
              </a:rPr>
              <a:t>(A))</a:t>
            </a:r>
            <a:r>
              <a:rPr lang="en-US" altLang="zh-CN" sz="2800" b="1" i="1" baseline="30000">
                <a:sym typeface="Symbol" panose="05050102010706020507" pitchFamily="18" charset="2"/>
              </a:rPr>
              <a:t>k</a:t>
            </a:r>
            <a:r>
              <a:rPr lang="zh-CN" altLang="en-US" sz="2800" b="1">
                <a:sym typeface="Symbol" panose="05050102010706020507" pitchFamily="18" charset="2"/>
              </a:rPr>
              <a:t>，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k</a:t>
            </a:r>
            <a:r>
              <a:rPr lang="en-US" altLang="zh-CN" sz="2800" b="1">
                <a:sym typeface="Symbol" panose="05050102010706020507" pitchFamily="18" charset="2"/>
              </a:rPr>
              <a:t>A) = |</a:t>
            </a:r>
            <a:r>
              <a:rPr lang="en-US" altLang="zh-CN" sz="2800" b="1" i="1">
                <a:sym typeface="Symbol" panose="05050102010706020507" pitchFamily="18" charset="2"/>
              </a:rPr>
              <a:t>k</a:t>
            </a:r>
            <a:r>
              <a:rPr lang="en-US" altLang="zh-CN" sz="2800" b="1">
                <a:sym typeface="Symbol" panose="05050102010706020507" pitchFamily="18" charset="2"/>
              </a:rPr>
              <a:t>|</a:t>
            </a:r>
            <a:r>
              <a:rPr lang="zh-CN" altLang="en-US" sz="2800" b="1">
                <a:sym typeface="Symbol" panose="05050102010706020507" pitchFamily="18" charset="2"/>
              </a:rPr>
              <a:t></a:t>
            </a:r>
            <a:r>
              <a:rPr lang="en-US" altLang="zh-CN" sz="2800" b="1">
                <a:sym typeface="Symbol" panose="05050102010706020507" pitchFamily="18" charset="2"/>
              </a:rPr>
              <a:t>(A)</a:t>
            </a:r>
            <a:r>
              <a:rPr lang="zh-CN" altLang="en-US" sz="2800" b="1">
                <a:sym typeface="Symbol" panose="05050102010706020507" pitchFamily="18" charset="2"/>
              </a:rPr>
              <a:t>，</a:t>
            </a:r>
            <a:r>
              <a:rPr lang="en-US" altLang="zh-CN" sz="2800" b="1">
                <a:sym typeface="Symbol" panose="05050102010706020507" pitchFamily="18" charset="2"/>
              </a:rPr>
              <a:t>(A) = </a:t>
            </a:r>
            <a:r>
              <a:rPr lang="zh-CN" altLang="en-US" sz="2800" b="1">
                <a:sym typeface="Symbol" panose="05050102010706020507" pitchFamily="18" charset="2"/>
              </a:rPr>
              <a:t></a:t>
            </a:r>
            <a:r>
              <a:rPr lang="en-US" altLang="zh-CN" sz="2800" b="1">
                <a:sym typeface="Symbol" panose="05050102010706020507" pitchFamily="18" charset="2"/>
              </a:rPr>
              <a:t>(A</a:t>
            </a:r>
            <a:r>
              <a:rPr lang="en-US" altLang="zh-CN" sz="2800" b="1" baseline="30000">
                <a:sym typeface="Symbol" panose="05050102010706020507" pitchFamily="18" charset="2"/>
              </a:rPr>
              <a:t>T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zh-CN" altLang="en-US" sz="2800" b="1">
                <a:sym typeface="Symbol" panose="05050102010706020507" pitchFamily="18" charset="2"/>
              </a:rPr>
              <a:t> ；</a:t>
            </a:r>
          </a:p>
          <a:p>
            <a:pPr marL="609600" indent="-609600" eaLnBrk="1" hangingPunct="1">
              <a:lnSpc>
                <a:spcPct val="95000"/>
              </a:lnSpc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        相似矩阵的谱半径相同；</a:t>
            </a:r>
          </a:p>
          <a:p>
            <a:pPr marL="609600" indent="-609600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/>
              <a:t>        如果</a:t>
            </a:r>
            <a:r>
              <a:rPr lang="en-US" altLang="zh-CN" sz="2800" b="1"/>
              <a:t>A</a:t>
            </a:r>
            <a:r>
              <a:rPr lang="zh-CN" altLang="en-US" sz="2800" b="1"/>
              <a:t>是正规矩阵，则 </a:t>
            </a:r>
            <a:r>
              <a:rPr lang="en-US" altLang="zh-CN" sz="2800" b="1">
                <a:sym typeface="Symbol" panose="05050102010706020507" pitchFamily="18" charset="2"/>
              </a:rPr>
              <a:t>(A) = </a:t>
            </a:r>
            <a:r>
              <a:rPr lang="en-US" altLang="zh-CN" sz="2800" b="1"/>
              <a:t> A 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。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2BD3077C-C9D2-392D-3BC8-8D36DC59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73688"/>
            <a:ext cx="874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CC6600"/>
                </a:solidFill>
              </a:rPr>
              <a:t>定理3</a:t>
            </a:r>
            <a:r>
              <a:rPr lang="zh-CN" altLang="en-US" sz="2400" b="1">
                <a:solidFill>
                  <a:srgbClr val="CC6600"/>
                </a:solidFill>
                <a:sym typeface="Symbol" panose="05050102010706020507" pitchFamily="18" charset="2"/>
              </a:rPr>
              <a:t>13</a:t>
            </a:r>
            <a:r>
              <a:rPr lang="en-US" altLang="zh-CN" sz="2400" b="1">
                <a:solidFill>
                  <a:srgbClr val="003300"/>
                </a:solidFill>
              </a:rPr>
              <a:t>(P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400" b="1">
                <a:solidFill>
                  <a:srgbClr val="003300"/>
                </a:solidFill>
              </a:rPr>
              <a:t>82)：</a:t>
            </a:r>
            <a:r>
              <a:rPr lang="zh-CN" altLang="en-US" sz="2400" b="1"/>
              <a:t>正规矩阵</a:t>
            </a:r>
            <a:r>
              <a:rPr lang="en-US" altLang="zh-CN" sz="2400" b="1"/>
              <a:t>A</a:t>
            </a:r>
            <a:r>
              <a:rPr lang="zh-CN" altLang="en-US" sz="2400" b="1"/>
              <a:t>的奇异值等于</a:t>
            </a:r>
            <a:r>
              <a:rPr lang="en-US" altLang="zh-CN" sz="2400" b="1"/>
              <a:t>A</a:t>
            </a:r>
            <a:r>
              <a:rPr lang="zh-CN" altLang="en-US" sz="2400" b="1"/>
              <a:t>的</a:t>
            </a:r>
            <a:r>
              <a:rPr lang="en-US" altLang="zh-CN" sz="2400" b="1"/>
              <a:t>(</a:t>
            </a:r>
            <a:r>
              <a:rPr lang="zh-CN" altLang="en-US" sz="2400" b="1">
                <a:solidFill>
                  <a:srgbClr val="0000FF"/>
                </a:solidFill>
              </a:rPr>
              <a:t>非零</a:t>
            </a:r>
            <a:r>
              <a:rPr lang="en-US" altLang="zh-CN" sz="2400" b="1"/>
              <a:t>)</a:t>
            </a:r>
            <a:r>
              <a:rPr lang="zh-CN" altLang="en-US" sz="2400" b="1"/>
              <a:t>特征值的模</a:t>
            </a:r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FA4A445D-9AEE-0602-30C4-FCC1D6D85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824538"/>
          <a:ext cx="3324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3159" imgH="209414" progId="Equation.DSMT4">
                  <p:embed/>
                </p:oleObj>
              </mc:Choice>
              <mc:Fallback>
                <p:oleObj name="Equation" r:id="rId4" imgW="1343159" imgH="20941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24538"/>
                        <a:ext cx="3324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1">
            <a:extLst>
              <a:ext uri="{FF2B5EF4-FFF2-40B4-BE49-F238E27FC236}">
                <a16:creationId xmlns:a16="http://schemas.microsoft.com/office/drawing/2014/main" id="{85CF5EB2-D106-3463-DE99-A80C68C8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876925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Jordan</a:t>
            </a:r>
            <a:r>
              <a:rPr lang="zh-CN" altLang="en-US" sz="2400" b="1">
                <a:solidFill>
                  <a:srgbClr val="0000FF"/>
                </a:solidFill>
              </a:rPr>
              <a:t>化方法！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3" autoUpdateAnimBg="0"/>
      <p:bldP spid="16391" grpId="0"/>
      <p:bldP spid="163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7DD9566-095D-4B7B-A917-EB4210C9A7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4   矩阵的幂级数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1BB962A-B5B6-4B57-B328-D23652A501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762000"/>
            <a:ext cx="8359775" cy="2522538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1"/>
              <a:t>2   谱半径的性质：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z="3200" b="1">
                <a:solidFill>
                  <a:srgbClr val="E47200"/>
                </a:solidFill>
              </a:rPr>
              <a:t>定理5</a:t>
            </a:r>
            <a:r>
              <a:rPr lang="en-US" altLang="zh-CN" sz="3200" b="1">
                <a:solidFill>
                  <a:srgbClr val="E472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3200" b="1">
                <a:solidFill>
                  <a:srgbClr val="E47200"/>
                </a:solidFill>
              </a:rPr>
              <a:t>6</a:t>
            </a:r>
            <a:r>
              <a:rPr lang="zh-CN" altLang="en-US" sz="3200" b="1">
                <a:solidFill>
                  <a:srgbClr val="336600"/>
                </a:solidFill>
              </a:rPr>
              <a:t>：</a:t>
            </a:r>
            <a:r>
              <a:rPr lang="en-US" altLang="zh-CN" sz="3200" b="1">
                <a:solidFill>
                  <a:srgbClr val="333300"/>
                </a:solidFill>
              </a:rPr>
              <a:t>A </a:t>
            </a:r>
            <a:r>
              <a:rPr lang="en-US" altLang="zh-CN" sz="3200" b="1">
                <a:solidFill>
                  <a:srgbClr val="33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b="1">
                <a:solidFill>
                  <a:srgbClr val="333300"/>
                </a:solidFill>
              </a:rPr>
              <a:t>C </a:t>
            </a:r>
            <a:r>
              <a:rPr lang="en-US" altLang="zh-CN" sz="3200" b="1" baseline="30000">
                <a:solidFill>
                  <a:srgbClr val="333300"/>
                </a:solidFill>
              </a:rPr>
              <a:t>n</a:t>
            </a:r>
            <a:r>
              <a:rPr lang="en-US" altLang="zh-CN" sz="3200" b="1" baseline="30000">
                <a:solidFill>
                  <a:srgbClr val="3333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3200" b="1" baseline="30000">
                <a:solidFill>
                  <a:srgbClr val="333300"/>
                </a:solidFill>
              </a:rPr>
              <a:t>n</a:t>
            </a:r>
            <a:r>
              <a:rPr lang="en-US" altLang="zh-CN" sz="3200" b="1">
                <a:solidFill>
                  <a:srgbClr val="333300"/>
                </a:solidFill>
              </a:rPr>
              <a:t>，</a:t>
            </a:r>
            <a:r>
              <a:rPr lang="en-US" altLang="zh-CN" sz="3200" b="1">
                <a:solidFill>
                  <a:srgbClr val="333300"/>
                </a:solidFill>
                <a:sym typeface="Symbol" panose="05050102010706020507" pitchFamily="18" charset="2"/>
              </a:rPr>
              <a:t> </a:t>
            </a:r>
            <a:r>
              <a:rPr lang="zh-CN" altLang="en-US" sz="3200" b="1">
                <a:solidFill>
                  <a:srgbClr val="333300"/>
                </a:solidFill>
                <a:sym typeface="Symbol" panose="05050102010706020507" pitchFamily="18" charset="2"/>
              </a:rPr>
              <a:t>范数</a:t>
            </a:r>
            <a:r>
              <a:rPr lang="en-US" altLang="zh-CN" sz="3200" b="1">
                <a:solidFill>
                  <a:srgbClr val="333300"/>
                </a:solidFill>
              </a:rPr>
              <a:t>A</a:t>
            </a:r>
            <a:r>
              <a:rPr lang="en-US" altLang="zh-CN" sz="3200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3200" b="1">
                <a:solidFill>
                  <a:srgbClr val="333300"/>
                </a:solidFill>
              </a:rPr>
              <a:t> ，</a:t>
            </a:r>
            <a:r>
              <a:rPr lang="zh-CN" altLang="en-US" sz="3200" b="1">
                <a:solidFill>
                  <a:srgbClr val="333300"/>
                </a:solidFill>
              </a:rPr>
              <a:t>有 </a:t>
            </a:r>
            <a:r>
              <a:rPr lang="zh-CN" altLang="en-US" sz="3200" b="1">
                <a:solidFill>
                  <a:srgbClr val="333300"/>
                </a:solidFill>
                <a:sym typeface="Symbol" panose="05050102010706020507" pitchFamily="18" charset="2"/>
              </a:rPr>
              <a:t></a:t>
            </a:r>
            <a:r>
              <a:rPr lang="en-US" altLang="zh-CN" sz="3200" b="1">
                <a:solidFill>
                  <a:srgbClr val="333300"/>
                </a:solidFill>
                <a:sym typeface="Symbol" panose="05050102010706020507" pitchFamily="18" charset="2"/>
              </a:rPr>
              <a:t>(A)  </a:t>
            </a:r>
            <a:r>
              <a:rPr lang="en-US" altLang="zh-CN" sz="3200" b="1">
                <a:solidFill>
                  <a:srgbClr val="333300"/>
                </a:solidFill>
              </a:rPr>
              <a:t>A</a:t>
            </a:r>
            <a:r>
              <a:rPr lang="en-US" altLang="zh-CN" sz="3200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3200" b="1">
                <a:solidFill>
                  <a:srgbClr val="333300"/>
                </a:solidFill>
              </a:rPr>
              <a:t> 。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z="3200" b="1">
                <a:solidFill>
                  <a:srgbClr val="333300"/>
                </a:solidFill>
              </a:rPr>
              <a:t>定理5</a:t>
            </a:r>
            <a:r>
              <a:rPr lang="zh-CN" altLang="en-US" sz="3200" b="1">
                <a:solidFill>
                  <a:srgbClr val="3333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3200" b="1">
                <a:solidFill>
                  <a:srgbClr val="333300"/>
                </a:solidFill>
              </a:rPr>
              <a:t>7  </a:t>
            </a:r>
            <a:r>
              <a:rPr lang="en-US" altLang="zh-CN" sz="3200" b="1">
                <a:solidFill>
                  <a:srgbClr val="333300"/>
                </a:solidFill>
                <a:sym typeface="Symbol" panose="05050102010706020507" pitchFamily="18" charset="2"/>
              </a:rPr>
              <a:t>， </a:t>
            </a:r>
            <a:r>
              <a:rPr lang="zh-CN" altLang="en-US" sz="3200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3200" b="1">
                <a:solidFill>
                  <a:srgbClr val="333300"/>
                </a:solidFill>
              </a:rPr>
              <a:t>A</a:t>
            </a:r>
            <a:r>
              <a:rPr lang="en-US" altLang="zh-CN" sz="3200" b="1">
                <a:solidFill>
                  <a:srgbClr val="333300"/>
                </a:solidFill>
                <a:sym typeface="Symbol" panose="05050102010706020507" pitchFamily="18" charset="2"/>
              </a:rPr>
              <a:t>*，</a:t>
            </a:r>
            <a:r>
              <a:rPr lang="zh-CN" altLang="en-US" sz="3200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3200" b="1">
                <a:solidFill>
                  <a:srgbClr val="333300"/>
                </a:solidFill>
              </a:rPr>
              <a:t>A</a:t>
            </a:r>
            <a:r>
              <a:rPr lang="en-US" altLang="zh-CN" sz="3200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3200" b="1">
                <a:solidFill>
                  <a:srgbClr val="333300"/>
                </a:solidFill>
              </a:rPr>
              <a:t>* </a:t>
            </a:r>
            <a:r>
              <a:rPr lang="en-US" altLang="zh-CN" sz="3200" b="1">
                <a:solidFill>
                  <a:srgbClr val="333300"/>
                </a:solidFill>
                <a:sym typeface="Symbol" panose="05050102010706020507" pitchFamily="18" charset="2"/>
              </a:rPr>
              <a:t> (A) + </a:t>
            </a:r>
            <a:endParaRPr lang="zh-CN" altLang="en-US" sz="3200" b="1">
              <a:solidFill>
                <a:srgbClr val="333300"/>
              </a:solidFill>
              <a:sym typeface="Symbol" panose="05050102010706020507" pitchFamily="18" charset="2"/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696DEE57-6292-DBC9-1943-DC9FD7AA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0438"/>
            <a:ext cx="8763000" cy="4572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含义：谱半径是任何矩阵范数的下确界。（下界中最大的）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CAA0D83B-E01B-24B6-8FC1-201287FF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68863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CC6600"/>
                </a:solidFill>
              </a:rPr>
              <a:t>数值范围（</a:t>
            </a:r>
            <a:r>
              <a:rPr lang="en-US" altLang="zh-CN" sz="2800" b="1">
                <a:solidFill>
                  <a:srgbClr val="CC6600"/>
                </a:solidFill>
              </a:rPr>
              <a:t>Th5.8, 5.9</a:t>
            </a:r>
            <a:r>
              <a:rPr lang="zh-CN" altLang="en-US" sz="2800" b="1">
                <a:solidFill>
                  <a:srgbClr val="CC6600"/>
                </a:solidFill>
              </a:rPr>
              <a:t>）  略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3" autoUpdateAnimBg="0"/>
      <p:bldP spid="26628" grpId="0" animBg="1" autoUpdateAnimBg="0"/>
      <p:bldP spid="317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Rectangle 13">
            <a:extLst>
              <a:ext uri="{FF2B5EF4-FFF2-40B4-BE49-F238E27FC236}">
                <a16:creationId xmlns:a16="http://schemas.microsoft.com/office/drawing/2014/main" id="{9CA42344-92BC-4D74-863A-C7123E81AE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33363"/>
            <a:ext cx="7772400" cy="758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二、矩阵的幂级数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EFA4C8A-C03B-5B53-55C2-7F006F35DDA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025525"/>
            <a:ext cx="8281988" cy="16557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sz="2800" b="1"/>
              <a:t>定义及其收敛性：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b="1"/>
              <a:t>矩阵幂级数：</a:t>
            </a:r>
            <a:r>
              <a:rPr lang="en-US" altLang="zh-CN" b="1" i="1"/>
              <a:t>a</a:t>
            </a:r>
            <a:r>
              <a:rPr lang="en-US" altLang="zh-CN" b="1" baseline="-25000"/>
              <a:t>0</a:t>
            </a:r>
            <a:r>
              <a:rPr lang="en-US" altLang="zh-CN" b="1"/>
              <a:t>I+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A+</a:t>
            </a:r>
            <a:r>
              <a:rPr lang="en-US" altLang="zh-CN" b="1" i="1"/>
              <a:t>a</a:t>
            </a:r>
            <a:r>
              <a:rPr lang="en-US" altLang="zh-CN" b="1" baseline="-25000"/>
              <a:t>2</a:t>
            </a:r>
            <a:r>
              <a:rPr lang="en-US" altLang="zh-CN" b="1"/>
              <a:t>A</a:t>
            </a:r>
            <a:r>
              <a:rPr lang="en-US" altLang="zh-CN" b="1" baseline="30000"/>
              <a:t>2</a:t>
            </a:r>
            <a:r>
              <a:rPr lang="en-US" altLang="zh-CN" b="1"/>
              <a:t>+ </a:t>
            </a:r>
            <a:r>
              <a:rPr lang="en-US" altLang="zh-CN" b="1">
                <a:sym typeface="Symbol" panose="05050102010706020507" pitchFamily="18" charset="2"/>
              </a:rPr>
              <a:t></a:t>
            </a:r>
            <a:r>
              <a:rPr lang="en-US" altLang="zh-CN" b="1"/>
              <a:t> +</a:t>
            </a:r>
            <a:r>
              <a:rPr lang="en-US" altLang="zh-CN" b="1" i="1"/>
              <a:t>a</a:t>
            </a:r>
            <a:r>
              <a:rPr lang="en-US" altLang="zh-CN" b="1" i="1" baseline="-25000"/>
              <a:t>k</a:t>
            </a:r>
            <a:r>
              <a:rPr lang="en-US" altLang="zh-CN" b="1"/>
              <a:t>A</a:t>
            </a:r>
            <a:r>
              <a:rPr lang="en-US" altLang="zh-CN" b="1" i="1" baseline="30000"/>
              <a:t>k</a:t>
            </a:r>
            <a:r>
              <a:rPr lang="en-US" altLang="zh-CN" b="1"/>
              <a:t> + </a:t>
            </a:r>
            <a:r>
              <a:rPr lang="en-US" altLang="zh-CN" b="1">
                <a:sym typeface="Symbol" panose="05050102010706020507" pitchFamily="18" charset="2"/>
              </a:rPr>
              <a:t>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b="1"/>
              <a:t>前</a:t>
            </a:r>
            <a:r>
              <a:rPr lang="en-US" altLang="zh-CN" b="1" i="1"/>
              <a:t>n</a:t>
            </a:r>
            <a:r>
              <a:rPr lang="zh-CN" altLang="en-US" b="1"/>
              <a:t>项</a:t>
            </a:r>
            <a:r>
              <a:rPr lang="zh-CN" altLang="en-US" b="1">
                <a:solidFill>
                  <a:srgbClr val="0000FF"/>
                </a:solidFill>
              </a:rPr>
              <a:t>部分和</a:t>
            </a:r>
            <a:r>
              <a:rPr lang="zh-CN" altLang="en-US" b="1"/>
              <a:t>构成矩阵多项式序列</a:t>
            </a:r>
          </a:p>
        </p:txBody>
      </p:sp>
      <p:graphicFrame>
        <p:nvGraphicFramePr>
          <p:cNvPr id="28684" name="Object 12">
            <a:extLst>
              <a:ext uri="{FF2B5EF4-FFF2-40B4-BE49-F238E27FC236}">
                <a16:creationId xmlns:a16="http://schemas.microsoft.com/office/drawing/2014/main" id="{82D1DB79-0928-B547-A706-67E547F6311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516688" y="1960563"/>
          <a:ext cx="20875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0948" imgH="431613" progId="Equation.DSMT4">
                  <p:embed/>
                </p:oleObj>
              </mc:Choice>
              <mc:Fallback>
                <p:oleObj name="Equation" r:id="rId2" imgW="1040948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960563"/>
                        <a:ext cx="208756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A0DA4A06-6531-7E45-EE68-C4986A3A9CA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19250" y="2501900"/>
          <a:ext cx="44640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431800" progId="Equation.DSMT4">
                  <p:embed/>
                </p:oleObj>
              </mc:Choice>
              <mc:Fallback>
                <p:oleObj name="Equation" r:id="rId4" imgW="21463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01900"/>
                        <a:ext cx="44640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>
            <a:extLst>
              <a:ext uri="{FF2B5EF4-FFF2-40B4-BE49-F238E27FC236}">
                <a16:creationId xmlns:a16="http://schemas.microsoft.com/office/drawing/2014/main" id="{F7446E6B-F5D4-A3A3-A555-60F472838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3186113"/>
          <a:ext cx="39608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431800" progId="Equation.DSMT4">
                  <p:embed/>
                </p:oleObj>
              </mc:Choice>
              <mc:Fallback>
                <p:oleObj name="Equation" r:id="rId6" imgW="21082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186113"/>
                        <a:ext cx="39608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>
            <a:extLst>
              <a:ext uri="{FF2B5EF4-FFF2-40B4-BE49-F238E27FC236}">
                <a16:creationId xmlns:a16="http://schemas.microsoft.com/office/drawing/2014/main" id="{B142C8C3-308A-BE55-1AE7-3DFF17C3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9713"/>
            <a:ext cx="835342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9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幂级数的基本性质</a:t>
            </a:r>
          </a:p>
          <a:p>
            <a:pPr lvl="1" eaLnBrk="1" hangingPunct="1">
              <a:spcBef>
                <a:spcPct val="40000"/>
              </a:spcBef>
              <a:buClrTx/>
              <a:buFontTx/>
              <a:buNone/>
            </a:pPr>
            <a:r>
              <a:rPr lang="zh-CN" altLang="en-US" b="1"/>
              <a:t>设复数项幂级数                     的收敛半径为</a:t>
            </a:r>
            <a:r>
              <a:rPr lang="en-US" altLang="zh-CN" b="1"/>
              <a:t>R</a:t>
            </a:r>
            <a:r>
              <a:rPr lang="zh-CN" altLang="en-US" b="1"/>
              <a:t>，则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/>
              <a:t>                                       </a:t>
            </a:r>
            <a:r>
              <a:rPr lang="zh-CN" altLang="en-US" b="1"/>
              <a:t>在 </a:t>
            </a:r>
            <a:r>
              <a:rPr lang="en-US" altLang="zh-CN" b="1"/>
              <a:t>|z|</a:t>
            </a:r>
            <a:r>
              <a:rPr lang="en-US" altLang="zh-CN" b="1">
                <a:sym typeface="Symbol" panose="05050102010706020507" pitchFamily="18" charset="2"/>
              </a:rPr>
              <a:t> &lt; R</a:t>
            </a:r>
            <a:r>
              <a:rPr lang="zh-CN" altLang="en-US" b="1">
                <a:sym typeface="Symbol" panose="05050102010706020507" pitchFamily="18" charset="2"/>
              </a:rPr>
              <a:t>内收敛。</a:t>
            </a:r>
            <a:endParaRPr lang="en-US" altLang="zh-CN" b="1">
              <a:sym typeface="Symbol" panose="05050102010706020507" pitchFamily="18" charset="2"/>
            </a:endParaRPr>
          </a:p>
        </p:txBody>
      </p:sp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868DA9C9-5060-76F1-902E-382953170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4481513"/>
          <a:ext cx="18859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392" imgH="431613" progId="Equation.DSMT4">
                  <p:embed/>
                </p:oleObj>
              </mc:Choice>
              <mc:Fallback>
                <p:oleObj name="Equation" r:id="rId10" imgW="939392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4481513"/>
                        <a:ext cx="18859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5FE2D88B-F35E-64FA-ED80-1CBED7C60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130800"/>
          <a:ext cx="29559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200" imgH="444500" progId="Equation.DSMT4">
                  <p:embed/>
                </p:oleObj>
              </mc:Choice>
              <mc:Fallback>
                <p:oleObj name="Equation" r:id="rId12" imgW="14732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30800"/>
                        <a:ext cx="29559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>
            <a:extLst>
              <a:ext uri="{FF2B5EF4-FFF2-40B4-BE49-F238E27FC236}">
                <a16:creationId xmlns:a16="http://schemas.microsoft.com/office/drawing/2014/main" id="{6BCA3AB9-6ECF-A84F-BF9C-77C20BD3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8353425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2.</a:t>
            </a:r>
            <a:r>
              <a:rPr lang="en-US" altLang="zh-CN" sz="2400" b="1"/>
              <a:t>   </a:t>
            </a:r>
            <a:r>
              <a:rPr lang="zh-CN" altLang="en-US" sz="2800" b="1"/>
              <a:t>收敛性的判别方法</a:t>
            </a:r>
          </a:p>
          <a:p>
            <a:pPr lvl="1" eaLnBrk="1" hangingPunct="1">
              <a:spcBef>
                <a:spcPct val="40000"/>
              </a:spcBef>
              <a:buClrTx/>
              <a:buFontTx/>
              <a:buNone/>
            </a:pPr>
            <a:r>
              <a:rPr lang="zh-CN" altLang="en-US" b="1"/>
              <a:t>定理</a:t>
            </a:r>
            <a:r>
              <a:rPr lang="en-US" altLang="zh-CN" b="1"/>
              <a:t>5.10   </a:t>
            </a:r>
            <a:r>
              <a:rPr lang="zh-CN" altLang="en-US" b="1"/>
              <a:t>设复数项幂级数             的收敛半径为</a:t>
            </a:r>
            <a:r>
              <a:rPr lang="en-US" altLang="zh-CN" b="1"/>
              <a:t>R</a:t>
            </a:r>
            <a:r>
              <a:rPr lang="zh-CN" altLang="en-US" b="1"/>
              <a:t>。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/>
              <a:t>(1) </a:t>
            </a:r>
            <a:r>
              <a:rPr lang="zh-CN" altLang="en-US" b="1"/>
              <a:t>若 </a:t>
            </a:r>
            <a:r>
              <a:rPr lang="zh-CN" altLang="en-US" b="1">
                <a:sym typeface="Symbol" panose="05050102010706020507" pitchFamily="18" charset="2"/>
              </a:rPr>
              <a:t></a:t>
            </a:r>
            <a:r>
              <a:rPr lang="en-US" altLang="zh-CN" b="1">
                <a:sym typeface="Symbol" panose="05050102010706020507" pitchFamily="18" charset="2"/>
              </a:rPr>
              <a:t>(A) &lt; R</a:t>
            </a:r>
            <a:r>
              <a:rPr lang="zh-CN" altLang="en-US" b="1">
                <a:sym typeface="Symbol" panose="05050102010706020507" pitchFamily="18" charset="2"/>
              </a:rPr>
              <a:t>，则              收敛</a:t>
            </a:r>
            <a:r>
              <a:rPr lang="en-US" altLang="zh-CN" b="1">
                <a:sym typeface="Symbol" panose="05050102010706020507" pitchFamily="18" charset="2"/>
              </a:rPr>
              <a:t>;</a:t>
            </a:r>
            <a:endParaRPr lang="en-US" altLang="zh-CN" b="1"/>
          </a:p>
          <a:p>
            <a:pPr lvl="1" eaLnBrk="1" hangingPunct="1">
              <a:lnSpc>
                <a:spcPct val="11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/>
              <a:t>(2) </a:t>
            </a:r>
            <a:r>
              <a:rPr lang="zh-CN" altLang="en-US" b="1"/>
              <a:t>若 </a:t>
            </a:r>
            <a:r>
              <a:rPr lang="zh-CN" altLang="en-US" b="1">
                <a:sym typeface="Symbol" panose="05050102010706020507" pitchFamily="18" charset="2"/>
              </a:rPr>
              <a:t></a:t>
            </a:r>
            <a:r>
              <a:rPr lang="en-US" altLang="zh-CN" b="1">
                <a:sym typeface="Symbol" panose="05050102010706020507" pitchFamily="18" charset="2"/>
              </a:rPr>
              <a:t>(A) &gt; R</a:t>
            </a:r>
            <a:r>
              <a:rPr lang="zh-CN" altLang="en-US" b="1">
                <a:sym typeface="Symbol" panose="05050102010706020507" pitchFamily="18" charset="2"/>
              </a:rPr>
              <a:t>，则               发散。</a:t>
            </a:r>
            <a:endParaRPr lang="en-US" altLang="zh-CN" b="1">
              <a:sym typeface="Symbol" panose="05050102010706020507" pitchFamily="18" charset="2"/>
            </a:endParaRPr>
          </a:p>
        </p:txBody>
      </p:sp>
      <p:graphicFrame>
        <p:nvGraphicFramePr>
          <p:cNvPr id="28684" name="Object 12">
            <a:extLst>
              <a:ext uri="{FF2B5EF4-FFF2-40B4-BE49-F238E27FC236}">
                <a16:creationId xmlns:a16="http://schemas.microsoft.com/office/drawing/2014/main" id="{2C2A989A-848A-B224-C8E6-DC28CE1B3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844675"/>
          <a:ext cx="9937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85" imgH="431613" progId="Equation.DSMT4">
                  <p:embed/>
                </p:oleObj>
              </mc:Choice>
              <mc:Fallback>
                <p:oleObj name="Equation" r:id="rId4" imgW="495085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44675"/>
                        <a:ext cx="9937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8996882A-CE1C-FF81-A47F-8E7D746D5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282950"/>
          <a:ext cx="10699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9" imgH="431613" progId="Equation.DSMT4">
                  <p:embed/>
                </p:oleObj>
              </mc:Choice>
              <mc:Fallback>
                <p:oleObj name="Equation" r:id="rId6" imgW="533169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82950"/>
                        <a:ext cx="10699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BBC8E65F-4DAC-A071-2364-9C49617A8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492375"/>
          <a:ext cx="10699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9" imgH="431613" progId="Equation.DSMT4">
                  <p:embed/>
                </p:oleObj>
              </mc:Choice>
              <mc:Fallback>
                <p:oleObj name="Equation" r:id="rId8" imgW="533169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492375"/>
                        <a:ext cx="10699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>
            <a:extLst>
              <a:ext uri="{FF2B5EF4-FFF2-40B4-BE49-F238E27FC236}">
                <a16:creationId xmlns:a16="http://schemas.microsoft.com/office/drawing/2014/main" id="{980C5F00-7C75-4D77-9A83-83B4A1C0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3363"/>
            <a:ext cx="7772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600" b="1" kern="0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二、矩阵的幂级数</a:t>
            </a:r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0F6E8CE4-EA28-18CF-B658-2F4E449DD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411663"/>
            <a:ext cx="6637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推论</a:t>
            </a:r>
            <a:r>
              <a:rPr lang="zh-CN" altLang="en-US" b="1"/>
              <a:t>：若 </a:t>
            </a:r>
            <a:r>
              <a:rPr lang="zh-CN" altLang="en-US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en-US" altLang="zh-CN" b="1">
                <a:solidFill>
                  <a:srgbClr val="333300"/>
                </a:solidFill>
              </a:rPr>
              <a:t>A</a:t>
            </a:r>
            <a:r>
              <a:rPr lang="en-US" altLang="zh-CN" b="1">
                <a:solidFill>
                  <a:srgbClr val="333300"/>
                </a:solidFill>
                <a:sym typeface="Symbol" panose="05050102010706020507" pitchFamily="18" charset="2"/>
              </a:rPr>
              <a:t></a:t>
            </a:r>
            <a:r>
              <a:rPr lang="en-US" altLang="zh-CN"/>
              <a:t> </a:t>
            </a:r>
            <a:r>
              <a:rPr lang="en-US" altLang="zh-CN" b="1">
                <a:sym typeface="Symbol" panose="05050102010706020507" pitchFamily="18" charset="2"/>
              </a:rPr>
              <a:t>&lt; R</a:t>
            </a:r>
            <a:r>
              <a:rPr lang="zh-CN" altLang="en-US" b="1">
                <a:sym typeface="Symbol" panose="05050102010706020507" pitchFamily="18" charset="2"/>
              </a:rPr>
              <a:t>，则                 收敛。</a:t>
            </a:r>
            <a:endParaRPr lang="en-US" altLang="zh-CN" b="1">
              <a:sym typeface="Symbol" panose="05050102010706020507" pitchFamily="18" charset="2"/>
            </a:endParaRPr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E3F4197A-40C9-CD50-C0A5-E6C7DD3F5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6675" y="4149725"/>
          <a:ext cx="1212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9" imgH="431613" progId="Equation.DSMT4">
                  <p:embed/>
                </p:oleObj>
              </mc:Choice>
              <mc:Fallback>
                <p:oleObj name="Equation" r:id="rId10" imgW="533169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4149725"/>
                        <a:ext cx="12128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Rectangle 14">
            <a:extLst>
              <a:ext uri="{FF2B5EF4-FFF2-40B4-BE49-F238E27FC236}">
                <a16:creationId xmlns:a16="http://schemas.microsoft.com/office/drawing/2014/main" id="{25573408-0DCB-61B4-2F8F-FA0ECE2CC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300663"/>
            <a:ext cx="312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5.6  (A)  </a:t>
            </a:r>
            <a:r>
              <a:rPr lang="en-US" altLang="zh-CN" sz="2800" b="1">
                <a:solidFill>
                  <a:srgbClr val="0000FF"/>
                </a:solidFill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endParaRPr lang="zh-CN" altLang="en-US" sz="2800" b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36876" grpId="0"/>
      <p:bldP spid="368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2BFFAD77-D1CF-7CB2-28A8-58DF9B7FC98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088" y="693738"/>
            <a:ext cx="7758112" cy="3816350"/>
          </a:xfrm>
        </p:spPr>
        <p:txBody>
          <a:bodyPr/>
          <a:lstStyle/>
          <a:p>
            <a:pPr eaLnBrk="1" hangingPunct="1"/>
            <a:r>
              <a:rPr lang="zh-CN" altLang="en-US" sz="2800" b="1"/>
              <a:t>例题</a:t>
            </a:r>
            <a:r>
              <a:rPr lang="en-US" altLang="zh-CN" sz="2800" b="1"/>
              <a:t>1</a:t>
            </a:r>
            <a:r>
              <a:rPr lang="zh-CN" altLang="en-US" sz="2800" b="1"/>
              <a:t>、（</a:t>
            </a:r>
            <a:r>
              <a:rPr lang="en-US" altLang="zh-CN" sz="2800" b="1"/>
              <a:t>P.108 eg8</a:t>
            </a:r>
            <a:r>
              <a:rPr lang="zh-CN" altLang="en-US" sz="2800" b="1"/>
              <a:t>）讨论               的收敛性，在收敛时求和矩阵。</a:t>
            </a:r>
          </a:p>
          <a:p>
            <a:pPr eaLnBrk="1" hangingPunct="1"/>
            <a:endParaRPr lang="zh-CN" altLang="en-US" sz="2800" b="1"/>
          </a:p>
          <a:p>
            <a:pPr eaLnBrk="1" hangingPunct="1"/>
            <a:r>
              <a:rPr lang="zh-CN" altLang="en-US" sz="2800" b="1"/>
              <a:t>例题</a:t>
            </a:r>
            <a:r>
              <a:rPr lang="en-US" altLang="zh-CN" sz="2800" b="1"/>
              <a:t>2</a:t>
            </a:r>
            <a:r>
              <a:rPr lang="zh-CN" altLang="en-US" sz="2800" b="1"/>
              <a:t>、设                             ，讨论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/>
              <a:t>的收敛性。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b="1"/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例题</a:t>
            </a:r>
            <a:r>
              <a:rPr lang="en-US" altLang="zh-CN" b="1"/>
              <a:t>3 </a:t>
            </a:r>
            <a:r>
              <a:rPr lang="zh-CN" altLang="en-US" b="1"/>
              <a:t>、 证明 级数                            收敛。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/>
          </a:p>
        </p:txBody>
      </p:sp>
      <p:graphicFrame>
        <p:nvGraphicFramePr>
          <p:cNvPr id="19459" name="Object 0">
            <a:extLst>
              <a:ext uri="{FF2B5EF4-FFF2-40B4-BE49-F238E27FC236}">
                <a16:creationId xmlns:a16="http://schemas.microsoft.com/office/drawing/2014/main" id="{EB251BE3-7976-8CD3-DE3D-EEE4D727A5A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632450" y="549275"/>
          <a:ext cx="812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0531" imgH="409643" progId="Equation.DSMT4">
                  <p:embed/>
                </p:oleObj>
              </mc:Choice>
              <mc:Fallback>
                <p:oleObj name="Equation" r:id="rId2" imgW="390531" imgH="409643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549275"/>
                        <a:ext cx="812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" name="Object 1">
            <a:extLst>
              <a:ext uri="{FF2B5EF4-FFF2-40B4-BE49-F238E27FC236}">
                <a16:creationId xmlns:a16="http://schemas.microsoft.com/office/drawing/2014/main" id="{0C10CA5F-CE7F-F56B-FD10-FA08DBF70B6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68625" y="1773238"/>
          <a:ext cx="244792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6704" imgH="695291" progId="Equation.DSMT4">
                  <p:embed/>
                </p:oleObj>
              </mc:Choice>
              <mc:Fallback>
                <p:oleObj name="Equation" r:id="rId4" imgW="1266704" imgH="6952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1773238"/>
                        <a:ext cx="2447925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3E89EC06-35E6-EB7D-2677-49C80DAA0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1917700"/>
          <a:ext cx="9334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0531" imgH="409643" progId="Equation.DSMT4">
                  <p:embed/>
                </p:oleObj>
              </mc:Choice>
              <mc:Fallback>
                <p:oleObj name="Equation" r:id="rId6" imgW="390531" imgH="40964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1917700"/>
                        <a:ext cx="9334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1E80CCE6-E264-392C-B0B0-416DE4966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0088" y="3228975"/>
          <a:ext cx="22748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1588" imgH="476386" progId="Equation.DSMT4">
                  <p:embed/>
                </p:oleObj>
              </mc:Choice>
              <mc:Fallback>
                <p:oleObj name="Equation" r:id="rId8" imgW="971588" imgH="47638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228975"/>
                        <a:ext cx="227488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>
            <a:extLst>
              <a:ext uri="{FF2B5EF4-FFF2-40B4-BE49-F238E27FC236}">
                <a16:creationId xmlns:a16="http://schemas.microsoft.com/office/drawing/2014/main" id="{2B0A4D9B-6E6D-B31B-19F4-10CD7495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857750"/>
            <a:ext cx="77057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0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11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E47200"/>
                </a:solidFill>
              </a:rPr>
              <a:t>例题4   </a:t>
            </a:r>
            <a:r>
              <a:rPr lang="zh-CN" altLang="en-US" sz="2800" b="1">
                <a:solidFill>
                  <a:srgbClr val="336600"/>
                </a:solidFill>
              </a:rPr>
              <a:t>设                           ，讨论 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336600"/>
                </a:solidFill>
              </a:rPr>
              <a:t>  的收敛性。</a:t>
            </a:r>
          </a:p>
        </p:txBody>
      </p:sp>
      <p:graphicFrame>
        <p:nvGraphicFramePr>
          <p:cNvPr id="55296" name="Object 0">
            <a:extLst>
              <a:ext uri="{FF2B5EF4-FFF2-40B4-BE49-F238E27FC236}">
                <a16:creationId xmlns:a16="http://schemas.microsoft.com/office/drawing/2014/main" id="{06D931B2-D0F1-5D3C-ADC1-BF1083D6F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4654550"/>
          <a:ext cx="13700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1057" imgH="409643" progId="Equation.DSMT4">
                  <p:embed/>
                </p:oleObj>
              </mc:Choice>
              <mc:Fallback>
                <p:oleObj name="Equation" r:id="rId12" imgW="581057" imgH="409643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654550"/>
                        <a:ext cx="13700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">
            <a:extLst>
              <a:ext uri="{FF2B5EF4-FFF2-40B4-BE49-F238E27FC236}">
                <a16:creationId xmlns:a16="http://schemas.microsoft.com/office/drawing/2014/main" id="{A66EFACD-18F0-517D-7ACC-BFA698503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427538"/>
          <a:ext cx="21780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47737" imgH="695291" progId="Equation.DSMT4">
                  <p:embed/>
                </p:oleObj>
              </mc:Choice>
              <mc:Fallback>
                <p:oleObj name="Equation" r:id="rId14" imgW="1047737" imgH="6952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27538"/>
                        <a:ext cx="21780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5C088085-EBC1-F531-68B6-2BCA4307DAD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2038" y="1196975"/>
            <a:ext cx="6678612" cy="936625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收敛半径</a:t>
            </a:r>
            <a:r>
              <a:rPr lang="en-US" altLang="zh-CN" b="1" i="1">
                <a:solidFill>
                  <a:srgbClr val="0000FF"/>
                </a:solidFill>
              </a:rPr>
              <a:t>R</a:t>
            </a:r>
            <a:r>
              <a:rPr lang="zh-CN" altLang="en-US" b="1">
                <a:solidFill>
                  <a:srgbClr val="0000FF"/>
                </a:solidFill>
              </a:rPr>
              <a:t>的求法</a:t>
            </a:r>
            <a:r>
              <a:rPr lang="zh-CN" altLang="en-US" b="1"/>
              <a:t>   对              有：</a:t>
            </a:r>
            <a:endParaRPr lang="en-US" altLang="zh-CN" b="1"/>
          </a:p>
        </p:txBody>
      </p:sp>
      <p:graphicFrame>
        <p:nvGraphicFramePr>
          <p:cNvPr id="20483" name="Object 12">
            <a:extLst>
              <a:ext uri="{FF2B5EF4-FFF2-40B4-BE49-F238E27FC236}">
                <a16:creationId xmlns:a16="http://schemas.microsoft.com/office/drawing/2014/main" id="{C9D43312-8248-B8E0-92E0-6360BD2A9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981075"/>
          <a:ext cx="11271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85" imgH="431613" progId="Equation.DSMT4">
                  <p:embed/>
                </p:oleObj>
              </mc:Choice>
              <mc:Fallback>
                <p:oleObj name="Equation" r:id="rId2" imgW="495085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981075"/>
                        <a:ext cx="11271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2">
            <a:extLst>
              <a:ext uri="{FF2B5EF4-FFF2-40B4-BE49-F238E27FC236}">
                <a16:creationId xmlns:a16="http://schemas.microsoft.com/office/drawing/2014/main" id="{6B619A30-A4BF-0429-58AF-B6450DCD9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989138"/>
          <a:ext cx="9826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13" imgH="418918" progId="Equation.DSMT4">
                  <p:embed/>
                </p:oleObj>
              </mc:Choice>
              <mc:Fallback>
                <p:oleObj name="Equation" r:id="rId4" imgW="431613" imgH="41891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89138"/>
                        <a:ext cx="9826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0379D765-A885-4729-E35E-8153D832B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3141663"/>
          <a:ext cx="17113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500" imgH="482600" progId="Equation.DSMT4">
                  <p:embed/>
                </p:oleObj>
              </mc:Choice>
              <mc:Fallback>
                <p:oleObj name="Equation" r:id="rId6" imgW="8255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141663"/>
                        <a:ext cx="17113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07F26C59-3F2B-47BC-B162-4A32241D2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25" y="4437063"/>
          <a:ext cx="17367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7836" imgH="317362" progId="Equation.DSMT4">
                  <p:embed/>
                </p:oleObj>
              </mc:Choice>
              <mc:Fallback>
                <p:oleObj name="Equation" r:id="rId8" imgW="837836" imgH="31736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4437063"/>
                        <a:ext cx="17367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>
            <a:extLst>
              <a:ext uri="{FF2B5EF4-FFF2-40B4-BE49-F238E27FC236}">
                <a16:creationId xmlns:a16="http://schemas.microsoft.com/office/drawing/2014/main" id="{44322E19-2A99-519C-3B0D-52F8E4E6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33766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11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比值法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C9C1F9F5-36B3-38EE-ABD5-403DEEB6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44561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11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根值法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92C723C-5D3F-4CF7-A163-A3C631354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55575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§5.1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向量的范数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018EE3A-1BCC-4702-90C4-40CB4D1EF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785813"/>
            <a:ext cx="8393112" cy="5843587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lang="zh-CN" altLang="en-US" b="1"/>
              <a:t>向量</a:t>
            </a:r>
            <a:r>
              <a:rPr lang="zh-CN" altLang="en-US" b="1">
                <a:solidFill>
                  <a:srgbClr val="0000FF"/>
                </a:solidFill>
              </a:rPr>
              <a:t>范数</a:t>
            </a:r>
            <a:r>
              <a:rPr lang="zh-CN" altLang="en-US" b="1"/>
              <a:t>的概念（</a:t>
            </a:r>
            <a:r>
              <a:rPr lang="zh-CN" altLang="en-US" b="1">
                <a:solidFill>
                  <a:srgbClr val="0000FF"/>
                </a:solidFill>
              </a:rPr>
              <a:t>长度</a:t>
            </a:r>
            <a:r>
              <a:rPr lang="zh-CN" altLang="en-US" b="1"/>
              <a:t>的推广）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zh-CN" altLang="en-US" b="1"/>
              <a:t>1、赋范空间</a:t>
            </a:r>
          </a:p>
          <a:p>
            <a:pPr marL="990600" lvl="1" indent="-533400" eaLnBrk="1" hangingPunct="1">
              <a:defRPr/>
            </a:pPr>
            <a:r>
              <a:rPr lang="zh-CN" altLang="en-US" b="1">
                <a:solidFill>
                  <a:srgbClr val="E47200"/>
                </a:solidFill>
              </a:rPr>
              <a:t>定义5</a:t>
            </a:r>
            <a:r>
              <a:rPr lang="zh-CN" altLang="en-US" sz="2000" b="1">
                <a:solidFill>
                  <a:srgbClr val="E472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E47200"/>
                </a:solidFill>
              </a:rPr>
              <a:t>1</a:t>
            </a:r>
            <a:r>
              <a:rPr lang="zh-CN" altLang="en-US" b="1">
                <a:solidFill>
                  <a:schemeClr val="folHlink"/>
                </a:solidFill>
              </a:rPr>
              <a:t>（</a:t>
            </a:r>
            <a:r>
              <a:rPr lang="en-US" altLang="zh-CN" b="1" i="1">
                <a:solidFill>
                  <a:schemeClr val="folHlink"/>
                </a:solidFill>
              </a:rPr>
              <a:t>P</a:t>
            </a:r>
            <a:r>
              <a:rPr lang="zh-CN" altLang="en-US" sz="2000" b="1" i="1">
                <a:solidFill>
                  <a:schemeClr val="folHlink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>
                <a:solidFill>
                  <a:schemeClr val="folHlink"/>
                </a:solidFill>
              </a:rPr>
              <a:t> 109</a:t>
            </a:r>
            <a:r>
              <a:rPr lang="en-US" altLang="zh-CN" b="1">
                <a:solidFill>
                  <a:schemeClr val="folHlink"/>
                </a:solidFill>
              </a:rPr>
              <a:t>）</a:t>
            </a:r>
            <a:r>
              <a:rPr lang="en-US" altLang="zh-CN" b="1"/>
              <a:t>V</a:t>
            </a:r>
            <a:r>
              <a:rPr lang="en-US" altLang="zh-CN" b="1" i="1" baseline="-25000"/>
              <a:t>n</a:t>
            </a:r>
            <a:r>
              <a:rPr lang="en-US" altLang="zh-CN" b="1"/>
              <a:t>(F)</a:t>
            </a:r>
            <a:r>
              <a:rPr lang="zh-CN" altLang="en-US" b="1"/>
              <a:t>上的实值函数</a:t>
            </a:r>
            <a:r>
              <a:rPr lang="zh-CN" altLang="en-US" b="1">
                <a:sym typeface="Symbol" panose="05050102010706020507" pitchFamily="18" charset="2"/>
              </a:rPr>
              <a:t>：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>
                <a:sym typeface="Symbol" panose="05050102010706020507" pitchFamily="18" charset="2"/>
              </a:rPr>
              <a:t>       </a:t>
            </a:r>
            <a:r>
              <a:rPr lang="en-US" altLang="zh-CN" b="1"/>
              <a:t>V</a:t>
            </a:r>
            <a:r>
              <a:rPr lang="en-US" altLang="zh-CN" b="1" i="1" baseline="-25000"/>
              <a:t>n</a:t>
            </a:r>
            <a:r>
              <a:rPr lang="en-US" altLang="zh-CN" b="1"/>
              <a:t>(F)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R</a:t>
            </a:r>
            <a:r>
              <a:rPr lang="en-US" altLang="zh-CN" b="1" baseline="30000"/>
              <a:t>+ </a:t>
            </a:r>
            <a:r>
              <a:rPr lang="en-US" altLang="zh-CN" b="1">
                <a:sym typeface="Symbol" panose="05050102010706020507" pitchFamily="18" charset="2"/>
              </a:rPr>
              <a:t>，</a:t>
            </a:r>
            <a:r>
              <a:rPr lang="zh-CN" altLang="en-US" b="1">
                <a:sym typeface="Symbol" panose="05050102010706020507" pitchFamily="18" charset="2"/>
              </a:rPr>
              <a:t>满足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zh-CN" altLang="en-US" b="1">
                <a:sym typeface="Symbol" panose="05050102010706020507" pitchFamily="18" charset="2"/>
              </a:rPr>
              <a:t>正定性： </a:t>
            </a:r>
            <a:r>
              <a:rPr lang="en-US" altLang="zh-CN" b="1">
                <a:sym typeface="Symbol" panose="05050102010706020507" pitchFamily="18" charset="2"/>
              </a:rPr>
              <a:t>x 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 0， x </a:t>
            </a:r>
            <a:r>
              <a:rPr lang="en-US" altLang="zh-CN" b="1"/>
              <a:t> = 0 </a:t>
            </a:r>
            <a:r>
              <a:rPr lang="en-US" altLang="zh-CN" b="1">
                <a:sym typeface="Symbol" panose="05050102010706020507" pitchFamily="18" charset="2"/>
              </a:rPr>
              <a:t> x = 0。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zh-CN" altLang="en-US" b="1">
                <a:sym typeface="Symbol" panose="05050102010706020507" pitchFamily="18" charset="2"/>
              </a:rPr>
              <a:t>齐次性：   </a:t>
            </a:r>
            <a:r>
              <a:rPr lang="en-US" altLang="zh-CN" b="1" i="1">
                <a:sym typeface="Symbol" panose="05050102010706020507" pitchFamily="18" charset="2"/>
              </a:rPr>
              <a:t>k</a:t>
            </a:r>
            <a:r>
              <a:rPr lang="en-US" altLang="zh-CN" b="1">
                <a:sym typeface="Symbol" panose="05050102010706020507" pitchFamily="18" charset="2"/>
              </a:rPr>
              <a:t>F， </a:t>
            </a:r>
            <a:r>
              <a:rPr lang="en-US" altLang="zh-CN" b="1" i="1">
                <a:sym typeface="Symbol" panose="05050102010706020507" pitchFamily="18" charset="2"/>
              </a:rPr>
              <a:t>k</a:t>
            </a:r>
            <a:r>
              <a:rPr lang="en-US" altLang="zh-CN" b="1">
                <a:sym typeface="Symbol" panose="05050102010706020507" pitchFamily="18" charset="2"/>
              </a:rPr>
              <a:t>x </a:t>
            </a:r>
            <a:r>
              <a:rPr lang="en-US" altLang="zh-CN" b="1"/>
              <a:t> = </a:t>
            </a:r>
            <a:r>
              <a:rPr lang="en-US" altLang="zh-CN" b="1">
                <a:sym typeface="Symbol" panose="05050102010706020507" pitchFamily="18" charset="2"/>
              </a:rPr>
              <a:t> </a:t>
            </a:r>
            <a:r>
              <a:rPr lang="en-US" altLang="zh-CN" b="1" i="1">
                <a:sym typeface="Symbol" panose="05050102010706020507" pitchFamily="18" charset="2"/>
              </a:rPr>
              <a:t>k</a:t>
            </a:r>
            <a:r>
              <a:rPr lang="en-US" altLang="zh-CN" b="1">
                <a:sym typeface="Symbol" panose="05050102010706020507" pitchFamily="18" charset="2"/>
              </a:rPr>
              <a:t>   x </a:t>
            </a:r>
            <a:r>
              <a:rPr lang="en-US" altLang="zh-CN" b="1"/>
              <a:t> 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zh-CN" altLang="en-US" b="1">
                <a:sym typeface="Symbol" panose="05050102010706020507" pitchFamily="18" charset="2"/>
              </a:rPr>
              <a:t>三角不等式：   </a:t>
            </a:r>
            <a:r>
              <a:rPr lang="en-US" altLang="zh-CN" b="1">
                <a:sym typeface="Symbol" panose="05050102010706020507" pitchFamily="18" charset="2"/>
              </a:rPr>
              <a:t>x + y 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  x  +  y </a:t>
            </a:r>
            <a:r>
              <a:rPr lang="en-US" altLang="zh-CN" b="1"/>
              <a:t> 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zh-CN" altLang="en-US" b="1"/>
              <a:t>     则称 </a:t>
            </a:r>
            <a:r>
              <a:rPr lang="en-US" altLang="zh-CN" b="1">
                <a:sym typeface="Symbol" panose="05050102010706020507" pitchFamily="18" charset="2"/>
              </a:rPr>
              <a:t></a:t>
            </a:r>
            <a:r>
              <a:rPr lang="en-US" altLang="zh-CN" b="1"/>
              <a:t> </a:t>
            </a:r>
            <a:r>
              <a:rPr lang="zh-CN" altLang="en-US" b="1"/>
              <a:t>为</a:t>
            </a:r>
            <a:r>
              <a:rPr lang="en-US" altLang="zh-CN" b="1"/>
              <a:t>V</a:t>
            </a:r>
            <a:r>
              <a:rPr lang="en-US" altLang="zh-CN" b="1" i="1" baseline="-25000"/>
              <a:t>n</a:t>
            </a:r>
            <a:r>
              <a:rPr lang="en-US" altLang="zh-CN" b="1"/>
              <a:t>(F)</a:t>
            </a:r>
            <a:r>
              <a:rPr lang="zh-CN" altLang="en-US" b="1"/>
              <a:t>上的范数，[ </a:t>
            </a:r>
            <a:r>
              <a:rPr lang="en-US" altLang="zh-CN" b="1"/>
              <a:t>V</a:t>
            </a:r>
            <a:r>
              <a:rPr lang="en-US" altLang="zh-CN" b="1" i="1" baseline="-25000"/>
              <a:t>n</a:t>
            </a:r>
            <a:r>
              <a:rPr lang="en-US" altLang="zh-CN" b="1"/>
              <a:t>(F)；</a:t>
            </a:r>
            <a:r>
              <a:rPr lang="zh-CN" altLang="en-US" b="1">
                <a:sym typeface="Symbol" panose="05050102010706020507" pitchFamily="18" charset="2"/>
              </a:rPr>
              <a:t> </a:t>
            </a:r>
            <a:r>
              <a:rPr lang="zh-CN" altLang="en-US" b="1"/>
              <a:t>] 是赋范空间。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zh-CN" altLang="en-US" b="1">
                <a:sym typeface="Symbol" panose="05050102010706020507" pitchFamily="18" charset="2"/>
              </a:rPr>
              <a:t>2、</a:t>
            </a:r>
            <a:r>
              <a:rPr lang="en-US" altLang="zh-CN" b="1">
                <a:sym typeface="Symbol" panose="05050102010706020507" pitchFamily="18" charset="2"/>
              </a:rPr>
              <a:t>C</a:t>
            </a:r>
            <a:r>
              <a:rPr lang="en-US" altLang="zh-CN" b="1" baseline="30000"/>
              <a:t>n</a:t>
            </a:r>
            <a:r>
              <a:rPr lang="zh-CN" altLang="en-US" b="1">
                <a:sym typeface="Symbol" panose="05050102010706020507" pitchFamily="18" charset="2"/>
              </a:rPr>
              <a:t>空间常用的范数</a:t>
            </a:r>
          </a:p>
          <a:p>
            <a:pPr marL="990600" lvl="1" indent="-533400" eaLnBrk="1" hangingPunct="1">
              <a:buFontTx/>
              <a:buChar char="•"/>
              <a:defRPr/>
            </a:pPr>
            <a:r>
              <a:rPr lang="en-US" altLang="zh-CN" b="1">
                <a:sym typeface="Symbol" panose="05050102010706020507" pitchFamily="18" charset="2"/>
              </a:rPr>
              <a:t>C</a:t>
            </a:r>
            <a:r>
              <a:rPr lang="en-US" altLang="zh-CN" b="1" baseline="30000"/>
              <a:t>n</a:t>
            </a:r>
            <a:r>
              <a:rPr lang="zh-CN" altLang="en-US" b="1">
                <a:sym typeface="Symbol" panose="05050102010706020507" pitchFamily="18" charset="2"/>
              </a:rPr>
              <a:t>空间，</a:t>
            </a:r>
            <a:r>
              <a:rPr lang="en-US" altLang="zh-CN" b="1">
                <a:sym typeface="Symbol" panose="05050102010706020507" pitchFamily="18" charset="2"/>
              </a:rPr>
              <a:t>H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ö</a:t>
            </a:r>
            <a:r>
              <a:rPr lang="en-US" altLang="zh-CN" b="1">
                <a:sym typeface="Symbol" panose="05050102010706020507" pitchFamily="18" charset="2"/>
              </a:rPr>
              <a:t>lder </a:t>
            </a:r>
            <a:r>
              <a:rPr lang="zh-CN" altLang="en-US" b="1">
                <a:sym typeface="Symbol" panose="05050102010706020507" pitchFamily="18" charset="2"/>
              </a:rPr>
              <a:t>范数（</a:t>
            </a:r>
            <a:r>
              <a:rPr lang="en-US" altLang="zh-CN" b="1" i="1">
                <a:sym typeface="Symbol" panose="05050102010706020507" pitchFamily="18" charset="2"/>
              </a:rPr>
              <a:t>p- </a:t>
            </a:r>
            <a:r>
              <a:rPr lang="zh-CN" altLang="en-US" b="1">
                <a:sym typeface="Symbol" panose="05050102010706020507" pitchFamily="18" charset="2"/>
              </a:rPr>
              <a:t>范数）</a:t>
            </a:r>
          </a:p>
        </p:txBody>
      </p:sp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C04BD7D4-5F2D-ACE0-33E4-D2D5D225B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4724400"/>
          <a:ext cx="28797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6178" imgH="523841" progId="Equation.DSMT4">
                  <p:embed/>
                </p:oleObj>
              </mc:Choice>
              <mc:Fallback>
                <p:oleObj name="Equation" r:id="rId2" imgW="1076178" imgH="52384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24400"/>
                        <a:ext cx="2879725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AutoShape 12">
            <a:extLst>
              <a:ext uri="{FF2B5EF4-FFF2-40B4-BE49-F238E27FC236}">
                <a16:creationId xmlns:a16="http://schemas.microsoft.com/office/drawing/2014/main" id="{CC914CC0-2A7B-4C8A-B810-5AB7CF94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341438"/>
            <a:ext cx="2736850" cy="503237"/>
          </a:xfrm>
          <a:prstGeom prst="wedgeRoundRectCallout">
            <a:avLst>
              <a:gd name="adj1" fmla="val -89616"/>
              <a:gd name="adj2" fmla="val 77130"/>
              <a:gd name="adj3" fmla="val 16667"/>
            </a:avLst>
          </a:prstGeom>
          <a:solidFill>
            <a:srgbClr val="3366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可为一般空间</a:t>
            </a:r>
            <a:r>
              <a:rPr lang="en-US" altLang="zh-CN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V(F)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 bldLvl="3" autoUpdateAnimBg="0"/>
      <p:bldP spid="2561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>
            <a:extLst>
              <a:ext uri="{FF2B5EF4-FFF2-40B4-BE49-F238E27FC236}">
                <a16:creationId xmlns:a16="http://schemas.microsoft.com/office/drawing/2014/main" id="{7C399C9E-BDC3-B8B6-C8B5-DDF8D3544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60350"/>
            <a:ext cx="8074025" cy="2547938"/>
          </a:xfrm>
        </p:spPr>
        <p:txBody>
          <a:bodyPr/>
          <a:lstStyle/>
          <a:p>
            <a:pPr eaLnBrk="1" hangingPunct="1"/>
            <a:r>
              <a:rPr lang="en-US" altLang="zh-CN" b="1" i="1"/>
              <a:t>p</a:t>
            </a:r>
            <a:r>
              <a:rPr lang="en-US" altLang="zh-CN" b="1"/>
              <a:t>-</a:t>
            </a:r>
            <a:r>
              <a:rPr lang="zh-CN" altLang="en-US" b="1"/>
              <a:t>范数的特例（</a:t>
            </a:r>
            <a:r>
              <a:rPr lang="en-US" altLang="zh-CN" b="1" i="1">
                <a:solidFill>
                  <a:srgbClr val="0000FF"/>
                </a:solidFill>
              </a:rPr>
              <a:t>p </a:t>
            </a:r>
            <a:r>
              <a:rPr lang="en-US" altLang="zh-CN" b="1">
                <a:solidFill>
                  <a:srgbClr val="0000FF"/>
                </a:solidFill>
              </a:rPr>
              <a:t>= 2: </a:t>
            </a:r>
            <a:r>
              <a:rPr lang="zh-CN" altLang="en-US" b="1">
                <a:solidFill>
                  <a:srgbClr val="0000FF"/>
                </a:solidFill>
              </a:rPr>
              <a:t>长度</a:t>
            </a:r>
            <a:r>
              <a:rPr lang="zh-CN" altLang="en-US" b="1"/>
              <a:t>）</a:t>
            </a:r>
            <a:r>
              <a:rPr lang="zh-CN" altLang="en-US"/>
              <a:t>：</a:t>
            </a:r>
          </a:p>
        </p:txBody>
      </p:sp>
      <p:graphicFrame>
        <p:nvGraphicFramePr>
          <p:cNvPr id="52224" name="Object 1024">
            <a:extLst>
              <a:ext uri="{FF2B5EF4-FFF2-40B4-BE49-F238E27FC236}">
                <a16:creationId xmlns:a16="http://schemas.microsoft.com/office/drawing/2014/main" id="{3D7ECF74-7560-D75B-701C-99073A7A6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4850" y="823913"/>
          <a:ext cx="202088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3355" imgH="409643" progId="Equation.DSMT4">
                  <p:embed/>
                </p:oleObj>
              </mc:Choice>
              <mc:Fallback>
                <p:oleObj name="Equation" r:id="rId2" imgW="733355" imgH="409643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823913"/>
                        <a:ext cx="2020888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1029">
            <a:extLst>
              <a:ext uri="{FF2B5EF4-FFF2-40B4-BE49-F238E27FC236}">
                <a16:creationId xmlns:a16="http://schemas.microsoft.com/office/drawing/2014/main" id="{B64A727A-A369-DC97-26D8-580A2D62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109663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/>
              <a:t>. </a:t>
            </a:r>
            <a:r>
              <a:rPr lang="en-US" altLang="zh-CN" b="1" i="1"/>
              <a:t>p=1</a:t>
            </a:r>
            <a:r>
              <a:rPr lang="en-US" altLang="zh-CN" i="1"/>
              <a:t> </a:t>
            </a:r>
            <a:endParaRPr lang="zh-CN" altLang="en-US" i="1"/>
          </a:p>
        </p:txBody>
      </p:sp>
      <p:sp>
        <p:nvSpPr>
          <p:cNvPr id="43014" name="Rectangle 1030">
            <a:extLst>
              <a:ext uri="{FF2B5EF4-FFF2-40B4-BE49-F238E27FC236}">
                <a16:creationId xmlns:a16="http://schemas.microsoft.com/office/drawing/2014/main" id="{1B2F56B0-3DA0-A7DE-2E4D-09DE6FC6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109663"/>
            <a:ext cx="172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/>
              <a:t>. </a:t>
            </a:r>
            <a:r>
              <a:rPr lang="en-US" altLang="zh-CN" b="1" i="1"/>
              <a:t>p=2</a:t>
            </a:r>
            <a:r>
              <a:rPr lang="en-US" altLang="zh-CN" i="1"/>
              <a:t> </a:t>
            </a:r>
            <a:endParaRPr lang="zh-CN" altLang="en-US" i="1"/>
          </a:p>
        </p:txBody>
      </p:sp>
      <p:graphicFrame>
        <p:nvGraphicFramePr>
          <p:cNvPr id="52225" name="Object 1025">
            <a:extLst>
              <a:ext uri="{FF2B5EF4-FFF2-40B4-BE49-F238E27FC236}">
                <a16:creationId xmlns:a16="http://schemas.microsoft.com/office/drawing/2014/main" id="{1C79E36B-67DE-2B77-3FDF-082B9FCAD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692150"/>
          <a:ext cx="252571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3361" imgH="466589" progId="Equation.DSMT4">
                  <p:embed/>
                </p:oleObj>
              </mc:Choice>
              <mc:Fallback>
                <p:oleObj name="Equation" r:id="rId6" imgW="933361" imgH="466589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92150"/>
                        <a:ext cx="2525713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1032">
            <a:extLst>
              <a:ext uri="{FF2B5EF4-FFF2-40B4-BE49-F238E27FC236}">
                <a16:creationId xmlns:a16="http://schemas.microsoft.com/office/drawing/2014/main" id="{EFD7C377-9F34-4EEB-8201-EC7527C4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2000250"/>
            <a:ext cx="1382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ts val="2800"/>
              <a:buFont typeface="Wingdings" panose="05000000000000000000" pitchFamily="2" charset="2"/>
              <a:buChar char="w"/>
              <a:defRPr/>
            </a:pPr>
            <a:r>
              <a:rPr kumimoji="0" lang="zh-CN" altLang="en-US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kumimoji="0" lang="en-US" altLang="zh-CN" sz="2800" b="1" i="1"/>
              <a:t>p=</a:t>
            </a:r>
            <a:r>
              <a:rPr kumimoji="0" lang="en-US" altLang="zh-CN" sz="2800" b="1" i="1">
                <a:sym typeface="Symbol" panose="05050102010706020507" pitchFamily="18" charset="2"/>
              </a:rPr>
              <a:t></a:t>
            </a:r>
            <a:r>
              <a:rPr kumimoji="0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52226" name="Object 1026">
            <a:extLst>
              <a:ext uri="{FF2B5EF4-FFF2-40B4-BE49-F238E27FC236}">
                <a16:creationId xmlns:a16="http://schemas.microsoft.com/office/drawing/2014/main" id="{0CD78EA3-455A-AED4-FCEE-E3372266E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001838"/>
          <a:ext cx="40322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6496" imgH="238193" progId="Equation.DSMT4">
                  <p:embed/>
                </p:oleObj>
              </mc:Choice>
              <mc:Fallback>
                <p:oleObj name="Equation" r:id="rId8" imgW="1476496" imgH="238193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01838"/>
                        <a:ext cx="40322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036">
            <a:extLst>
              <a:ext uri="{FF2B5EF4-FFF2-40B4-BE49-F238E27FC236}">
                <a16:creationId xmlns:a16="http://schemas.microsoft.com/office/drawing/2014/main" id="{370BE726-661C-4265-A8D8-89B8453D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122613"/>
            <a:ext cx="8459788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kumimoji="0" lang="zh-CN" altLang="en-US" sz="2800" b="1"/>
              <a:t>范数不等式及相关概念： </a:t>
            </a:r>
            <a:r>
              <a:rPr lang="zh-CN" altLang="en-US" b="1">
                <a:sym typeface="Symbol" panose="05050102010706020507" pitchFamily="18" charset="2"/>
              </a:rPr>
              <a:t> </a:t>
            </a:r>
            <a:r>
              <a:rPr lang="en-US" altLang="zh-CN" b="1">
                <a:sym typeface="Symbol" panose="05050102010706020507" pitchFamily="18" charset="2"/>
              </a:rPr>
              <a:t>x + y 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  x  +  y </a:t>
            </a:r>
            <a:r>
              <a:rPr lang="en-US" altLang="zh-CN"/>
              <a:t> </a:t>
            </a:r>
            <a:endParaRPr kumimoji="0" lang="zh-CN" altLang="en-US" sz="2800" b="1"/>
          </a:p>
          <a:p>
            <a:pPr eaLnBrk="1" hangingPunct="1">
              <a:spcBef>
                <a:spcPct val="20000"/>
              </a:spcBef>
              <a:defRPr/>
            </a:pPr>
            <a:r>
              <a:rPr kumimoji="0" lang="zh-CN" altLang="en-US" sz="2800" b="1"/>
              <a:t>                </a:t>
            </a:r>
            <a:r>
              <a:rPr kumimoji="0" lang="zh-CN" altLang="en-US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 b="1"/>
              <a:t>x – y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 </a:t>
            </a:r>
            <a:r>
              <a:rPr kumimoji="0" lang="en-US" altLang="zh-CN" sz="2800"/>
              <a:t> 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 b="1"/>
              <a:t>x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/>
              <a:t> </a:t>
            </a:r>
            <a:r>
              <a:rPr kumimoji="0" lang="en-US" altLang="zh-CN" sz="2800" b="1"/>
              <a:t>– 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 b="1"/>
              <a:t>y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</a:t>
            </a:r>
            <a:r>
              <a:rPr kumimoji="0" lang="en-US" altLang="zh-CN" sz="2800"/>
              <a:t>;   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0" lang="en-US" altLang="zh-CN" sz="2800"/>
              <a:t>                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 b="1"/>
              <a:t>x + y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 </a:t>
            </a:r>
            <a:r>
              <a:rPr kumimoji="0" lang="en-US" altLang="zh-CN" sz="2800"/>
              <a:t> 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 b="1"/>
              <a:t>x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/>
              <a:t> </a:t>
            </a:r>
            <a:r>
              <a:rPr kumimoji="0" lang="en-US" altLang="zh-CN" sz="2800" b="1"/>
              <a:t>– 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 b="1"/>
              <a:t>y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</a:t>
            </a:r>
            <a:endParaRPr kumimoji="0" lang="en-US" altLang="zh-CN" sz="2800"/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800" b="1"/>
              <a:t>      距 离：</a:t>
            </a:r>
            <a:r>
              <a:rPr kumimoji="0" lang="en-US" altLang="zh-CN" sz="2800" b="1"/>
              <a:t>d(x, y) = 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 b="1"/>
              <a:t>x – y</a:t>
            </a:r>
            <a:r>
              <a:rPr kumimoji="0" lang="en-US" altLang="zh-CN" sz="2800" b="1">
                <a:sym typeface="Symbol" panose="05050102010706020507" pitchFamily="18" charset="2"/>
              </a:rPr>
              <a:t>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800" b="1">
                <a:sym typeface="Symbol" panose="05050102010706020507" pitchFamily="18" charset="2"/>
              </a:rPr>
              <a:t>      </a:t>
            </a:r>
            <a:r>
              <a:rPr kumimoji="0" lang="zh-CN" altLang="en-US" sz="2800" b="1"/>
              <a:t>邻域：</a:t>
            </a:r>
            <a:r>
              <a:rPr kumimoji="0" lang="en-US" altLang="zh-CN" sz="2800" b="1"/>
              <a:t>R(x</a:t>
            </a:r>
            <a:r>
              <a:rPr kumimoji="0" lang="en-US" altLang="zh-CN" sz="2800" baseline="-25000"/>
              <a:t>0</a:t>
            </a:r>
            <a:r>
              <a:rPr kumimoji="0" lang="en-US" altLang="zh-CN" sz="2800" b="1"/>
              <a:t>, r) = { x </a:t>
            </a:r>
            <a:r>
              <a:rPr kumimoji="0" lang="en-US" altLang="zh-CN" sz="2800" b="1">
                <a:sym typeface="Symbol" panose="05050102010706020507" pitchFamily="18" charset="2"/>
              </a:rPr>
              <a:t> </a:t>
            </a:r>
            <a:r>
              <a:rPr kumimoji="0" lang="en-US" altLang="zh-CN" sz="2800" b="1"/>
              <a:t>V</a:t>
            </a:r>
            <a:r>
              <a:rPr kumimoji="0" lang="en-US" altLang="zh-CN" sz="2800" b="1" i="1" baseline="-25000"/>
              <a:t>n</a:t>
            </a:r>
            <a:r>
              <a:rPr kumimoji="0" lang="en-US" altLang="zh-CN" sz="2800" b="1"/>
              <a:t>(F), </a:t>
            </a:r>
            <a:r>
              <a:rPr kumimoji="0" lang="zh-CN" altLang="en-US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 b="1"/>
              <a:t>x – x</a:t>
            </a:r>
            <a:r>
              <a:rPr kumimoji="0" lang="en-US" altLang="zh-CN" sz="2800" baseline="-25000"/>
              <a:t>0</a:t>
            </a:r>
            <a:r>
              <a:rPr kumimoji="0" lang="en-US" altLang="zh-CN" sz="2800" b="1">
                <a:sym typeface="Symbol" panose="05050102010706020507" pitchFamily="18" charset="2"/>
              </a:rPr>
              <a:t> </a:t>
            </a:r>
            <a:r>
              <a:rPr kumimoji="0" lang="en-US" altLang="zh-CN" sz="2800" b="1"/>
              <a:t>&lt; r </a:t>
            </a:r>
            <a:r>
              <a:rPr kumimoji="0" lang="en-US" altLang="zh-CN" sz="2800" b="1">
                <a:cs typeface="Times New Roman" panose="02020603050405020304" pitchFamily="18" charset="0"/>
              </a:rPr>
              <a:t>}, r &gt; 0</a:t>
            </a:r>
            <a:endParaRPr kumimoji="0"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B43EF569-8780-4253-C7E2-068AB7C6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692525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 b="1">
                <a:solidFill>
                  <a:srgbClr val="0000FF"/>
                </a:solidFill>
              </a:rPr>
              <a:t>x – y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>
                <a:solidFill>
                  <a:srgbClr val="0000FF"/>
                </a:solidFill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</a:rPr>
              <a:t>+</a:t>
            </a:r>
            <a:r>
              <a:rPr kumimoji="0" lang="en-US" altLang="zh-CN" sz="2400">
                <a:solidFill>
                  <a:srgbClr val="0000FF"/>
                </a:solidFill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 b="1">
                <a:solidFill>
                  <a:srgbClr val="0000FF"/>
                </a:solidFill>
              </a:rPr>
              <a:t>y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/>
              <a:t> 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</a:t>
            </a:r>
            <a:r>
              <a:rPr kumimoji="0"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 b="1">
                <a:solidFill>
                  <a:srgbClr val="0000FF"/>
                </a:solidFill>
              </a:rPr>
              <a:t>x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endParaRPr kumimoji="0" lang="zh-CN" altLang="en-US" sz="2400" b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B7E8B8F4-3777-2497-D924-D474971DA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221163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 b="1">
                <a:solidFill>
                  <a:srgbClr val="0000FF"/>
                </a:solidFill>
              </a:rPr>
              <a:t>y – x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>
                <a:solidFill>
                  <a:srgbClr val="0000FF"/>
                </a:solidFill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</a:rPr>
              <a:t>+</a:t>
            </a:r>
            <a:r>
              <a:rPr kumimoji="0" lang="en-US" altLang="zh-CN" sz="2400">
                <a:solidFill>
                  <a:srgbClr val="0000FF"/>
                </a:solidFill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 b="1">
                <a:solidFill>
                  <a:srgbClr val="0000FF"/>
                </a:solidFill>
              </a:rPr>
              <a:t>x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/>
              <a:t> 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</a:t>
            </a:r>
            <a:r>
              <a:rPr kumimoji="0"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kumimoji="0" lang="en-US" altLang="zh-CN" sz="2400" b="1">
                <a:solidFill>
                  <a:srgbClr val="0000FF"/>
                </a:solidFill>
              </a:rPr>
              <a:t>y</a:t>
            </a:r>
            <a:r>
              <a:rPr kumimoji="0"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endParaRPr kumimoji="0" lang="zh-CN" altLang="en-US" sz="2400" b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3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3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3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14" grpId="0" autoUpdateAnimBg="0"/>
      <p:bldP spid="43016" grpId="0" autoUpdateAnimBg="0"/>
      <p:bldP spid="43020" grpId="0" uiExpand="1" build="allAtOnce"/>
      <p:bldP spid="2060" grpId="0"/>
      <p:bldP spid="20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36">
            <a:extLst>
              <a:ext uri="{FF2B5EF4-FFF2-40B4-BE49-F238E27FC236}">
                <a16:creationId xmlns:a16="http://schemas.microsoft.com/office/drawing/2014/main" id="{7E91DE5E-3412-9E9C-9268-771227A9F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459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800" b="1"/>
              <a:t>邻域：</a:t>
            </a:r>
            <a:r>
              <a:rPr kumimoji="0" lang="en-US" altLang="zh-CN" sz="2800" b="1"/>
              <a:t>R(x</a:t>
            </a:r>
            <a:r>
              <a:rPr kumimoji="0" lang="en-US" altLang="zh-CN" sz="2800" baseline="-25000"/>
              <a:t>0</a:t>
            </a:r>
            <a:r>
              <a:rPr kumimoji="0" lang="en-US" altLang="zh-CN" sz="2800" b="1"/>
              <a:t>, r) = { x </a:t>
            </a:r>
            <a:r>
              <a:rPr kumimoji="0" lang="en-US" altLang="zh-CN" sz="2800" b="1">
                <a:sym typeface="Symbol" panose="05050102010706020507" pitchFamily="18" charset="2"/>
              </a:rPr>
              <a:t> </a:t>
            </a:r>
            <a:r>
              <a:rPr kumimoji="0" lang="en-US" altLang="zh-CN" sz="2800" b="1"/>
              <a:t>V</a:t>
            </a:r>
            <a:r>
              <a:rPr kumimoji="0" lang="en-US" altLang="zh-CN" sz="2800" b="1" i="1" baseline="-25000"/>
              <a:t>n</a:t>
            </a:r>
            <a:r>
              <a:rPr kumimoji="0" lang="en-US" altLang="zh-CN" sz="2800" b="1"/>
              <a:t>(F), </a:t>
            </a:r>
            <a:r>
              <a:rPr kumimoji="0" lang="zh-CN" altLang="en-US" sz="2800" b="1">
                <a:sym typeface="Symbol" panose="05050102010706020507" pitchFamily="18" charset="2"/>
              </a:rPr>
              <a:t></a:t>
            </a:r>
            <a:r>
              <a:rPr kumimoji="0" lang="en-US" altLang="zh-CN" sz="2800" b="1"/>
              <a:t>x – x</a:t>
            </a:r>
            <a:r>
              <a:rPr kumimoji="0" lang="en-US" altLang="zh-CN" sz="2800" baseline="-25000"/>
              <a:t>0</a:t>
            </a:r>
            <a:r>
              <a:rPr kumimoji="0" lang="en-US" altLang="zh-CN" sz="2800" b="1">
                <a:sym typeface="Symbol" panose="05050102010706020507" pitchFamily="18" charset="2"/>
              </a:rPr>
              <a:t> </a:t>
            </a:r>
            <a:r>
              <a:rPr kumimoji="0" lang="en-US" altLang="zh-CN" sz="2800" b="1"/>
              <a:t>&lt; r </a:t>
            </a:r>
            <a:r>
              <a:rPr kumimoji="0" lang="en-US" altLang="zh-CN" sz="2800" b="1">
                <a:cs typeface="Times New Roman" panose="02020603050405020304" pitchFamily="18" charset="0"/>
              </a:rPr>
              <a:t>}, r &gt; 0</a:t>
            </a:r>
            <a:endParaRPr kumimoji="0"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5C656E11-556E-B1DF-1A14-CA7D8F75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700213"/>
            <a:ext cx="6237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800" b="1">
                <a:sym typeface="Symbol" panose="05050102010706020507" pitchFamily="18" charset="2"/>
              </a:rPr>
              <a:t>p-</a:t>
            </a:r>
            <a:r>
              <a:rPr kumimoji="0" lang="zh-CN" altLang="en-US" sz="2800" b="1">
                <a:sym typeface="Symbol" panose="05050102010706020507" pitchFamily="18" charset="2"/>
              </a:rPr>
              <a:t>范数意义下，</a:t>
            </a:r>
            <a:r>
              <a:rPr kumimoji="0" lang="en-US" altLang="zh-CN" sz="2800" b="1">
                <a:sym typeface="Symbol" panose="05050102010706020507" pitchFamily="18" charset="2"/>
              </a:rPr>
              <a:t>R</a:t>
            </a:r>
            <a:r>
              <a:rPr kumimoji="0" lang="en-US" altLang="zh-CN" sz="2800" b="1" baseline="30000">
                <a:sym typeface="Symbol" panose="05050102010706020507" pitchFamily="18" charset="2"/>
              </a:rPr>
              <a:t>2</a:t>
            </a:r>
            <a:r>
              <a:rPr kumimoji="0" lang="zh-CN" altLang="en-US" sz="2800" b="1">
                <a:sym typeface="Symbol" panose="05050102010706020507" pitchFamily="18" charset="2"/>
              </a:rPr>
              <a:t>中的单位球（邻域）</a:t>
            </a:r>
          </a:p>
        </p:txBody>
      </p:sp>
      <p:pic>
        <p:nvPicPr>
          <p:cNvPr id="34829" name="Picture 13">
            <a:extLst>
              <a:ext uri="{FF2B5EF4-FFF2-40B4-BE49-F238E27FC236}">
                <a16:creationId xmlns:a16="http://schemas.microsoft.com/office/drawing/2014/main" id="{5859DA1F-8472-B490-7567-301F62DA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557463"/>
            <a:ext cx="6572250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30" name="Rectangle 14">
            <a:extLst>
              <a:ext uri="{FF2B5EF4-FFF2-40B4-BE49-F238E27FC236}">
                <a16:creationId xmlns:a16="http://schemas.microsoft.com/office/drawing/2014/main" id="{56372924-72A3-2034-EBB3-79DC209F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797425"/>
            <a:ext cx="318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p = 1/2 </a:t>
            </a:r>
            <a:r>
              <a:rPr kumimoji="0"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为拟范数。</a:t>
            </a:r>
            <a:r>
              <a:rPr kumimoji="0"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endParaRPr kumimoji="0" lang="zh-CN" altLang="en-US" sz="2800" b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  <p:bldP spid="348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354614E-D8B6-4EA5-830F-349D481D8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二、向量范数的收敛性质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E6654A-6B43-2F4C-482E-F2FABBD74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8424862" cy="1905000"/>
          </a:xfrm>
        </p:spPr>
        <p:txBody>
          <a:bodyPr/>
          <a:lstStyle/>
          <a:p>
            <a:pPr eaLnBrk="1" hangingPunct="1"/>
            <a:r>
              <a:rPr lang="zh-CN" altLang="en-US" sz="2400" b="1"/>
              <a:t>1、向量范数的连续性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  定理5</a:t>
            </a:r>
            <a:r>
              <a:rPr lang="zh-CN" altLang="en-US" sz="2400" b="1">
                <a:cs typeface="Times New Roman" panose="02020603050405020304" pitchFamily="18" charset="0"/>
              </a:rPr>
              <a:t>.</a:t>
            </a:r>
            <a:r>
              <a:rPr lang="zh-CN" altLang="en-US" sz="2400" b="1"/>
              <a:t>1 </a:t>
            </a:r>
            <a:r>
              <a:rPr lang="en-US" altLang="zh-CN" sz="2800" b="1">
                <a:solidFill>
                  <a:schemeClr val="folHlink"/>
                </a:solidFill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</a:rPr>
              <a:t>P</a:t>
            </a:r>
            <a:r>
              <a:rPr lang="zh-CN" altLang="en-US" sz="2000" b="1" i="1">
                <a:solidFill>
                  <a:schemeClr val="folHlink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 i="1">
                <a:solidFill>
                  <a:schemeClr val="folHlink"/>
                </a:solidFill>
              </a:rPr>
              <a:t> 110</a:t>
            </a:r>
            <a:r>
              <a:rPr lang="en-US" altLang="zh-CN" sz="2800" b="1">
                <a:solidFill>
                  <a:schemeClr val="folHlink"/>
                </a:solidFill>
              </a:rPr>
              <a:t>)</a:t>
            </a:r>
            <a:r>
              <a:rPr lang="zh-CN" altLang="en-US" sz="2400" b="1"/>
              <a:t>  在给定的赋范空间  [</a:t>
            </a:r>
            <a:r>
              <a:rPr lang="en-US" altLang="zh-CN" sz="2400" b="1"/>
              <a:t>V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(F); </a:t>
            </a:r>
            <a:r>
              <a:rPr lang="en-US" altLang="zh-CN" sz="2400" b="1">
                <a:sym typeface="Symbol" panose="05050102010706020507" pitchFamily="18" charset="2"/>
              </a:rPr>
              <a:t></a:t>
            </a:r>
            <a:r>
              <a:rPr lang="en-US" altLang="zh-CN" sz="2400" b="1"/>
              <a:t> ]  </a:t>
            </a:r>
            <a:r>
              <a:rPr lang="zh-CN" altLang="en-US" sz="2400" b="1"/>
              <a:t>上，  {</a:t>
            </a:r>
            <a:r>
              <a:rPr lang="en-US" altLang="zh-CN" sz="2400" b="1">
                <a:sym typeface="Symbol" panose="05050102010706020507" pitchFamily="18" charset="2"/>
              </a:rPr>
              <a:t></a:t>
            </a:r>
            <a:r>
              <a:rPr lang="en-US" altLang="zh-CN" sz="2400" b="1" baseline="-25000"/>
              <a:t>1</a:t>
            </a:r>
            <a:r>
              <a:rPr lang="en-US" altLang="zh-CN" sz="2400" b="1">
                <a:sym typeface="Symbol" panose="05050102010706020507" pitchFamily="18" charset="2"/>
              </a:rPr>
              <a:t>，</a:t>
            </a:r>
            <a:r>
              <a:rPr lang="en-US" altLang="zh-CN" sz="2400" b="1" baseline="-25000"/>
              <a:t>2</a:t>
            </a:r>
            <a:r>
              <a:rPr lang="en-US" altLang="zh-CN" sz="2400" b="1">
                <a:sym typeface="Symbol" panose="05050102010706020507" pitchFamily="18" charset="2"/>
              </a:rPr>
              <a:t>，</a:t>
            </a:r>
            <a:r>
              <a:rPr lang="en-US" altLang="zh-CN" sz="2800" b="1">
                <a:sym typeface="Symbol" panose="05050102010706020507" pitchFamily="18" charset="2"/>
              </a:rPr>
              <a:t></a:t>
            </a:r>
            <a:r>
              <a:rPr lang="en-US" altLang="zh-CN" sz="2400" b="1">
                <a:sym typeface="Symbol" panose="05050102010706020507" pitchFamily="18" charset="2"/>
              </a:rPr>
              <a:t> </a:t>
            </a:r>
            <a:r>
              <a:rPr lang="en-US" altLang="zh-CN" sz="2400" b="1" i="1" baseline="-25000"/>
              <a:t>n</a:t>
            </a:r>
            <a:r>
              <a:rPr lang="zh-CN" altLang="en-US" sz="2400" b="1"/>
              <a:t>}是一组基，</a:t>
            </a:r>
            <a:r>
              <a:rPr lang="zh-CN" altLang="en-US" sz="2400" b="1">
                <a:sym typeface="Symbol" panose="05050102010706020507" pitchFamily="18" charset="2"/>
              </a:rPr>
              <a:t>=</a:t>
            </a:r>
            <a:r>
              <a:rPr lang="en-US" altLang="zh-CN" sz="2400" b="1" i="1"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/>
              <a:t>i </a:t>
            </a:r>
            <a:r>
              <a:rPr lang="en-US" altLang="zh-CN" sz="2400" b="1"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/>
              <a:t>i</a:t>
            </a:r>
            <a:r>
              <a:rPr lang="en-US" altLang="zh-CN" sz="2400" b="1">
                <a:sym typeface="Symbol" panose="05050102010706020507" pitchFamily="18" charset="2"/>
              </a:rPr>
              <a:t> ，=</a:t>
            </a:r>
            <a:r>
              <a:rPr lang="en-US" altLang="zh-CN" sz="2400" b="1" i="1">
                <a:sym typeface="Symbol" panose="05050102010706020507" pitchFamily="18" charset="2"/>
              </a:rPr>
              <a:t>b</a:t>
            </a:r>
            <a:r>
              <a:rPr lang="en-US" altLang="zh-CN" sz="2400" b="1" i="1" baseline="-25000"/>
              <a:t>i </a:t>
            </a:r>
            <a:r>
              <a:rPr lang="en-US" altLang="zh-CN" sz="2400" b="1"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/>
              <a:t>i</a:t>
            </a:r>
            <a:r>
              <a:rPr lang="en-US" altLang="zh-CN" sz="2400" b="1">
                <a:sym typeface="Symbol" panose="05050102010706020507" pitchFamily="18" charset="2"/>
              </a:rPr>
              <a:t>，</a:t>
            </a:r>
            <a:r>
              <a:rPr lang="zh-CN" altLang="en-US" sz="2400" b="1"/>
              <a:t>则           </a:t>
            </a:r>
            <a:r>
              <a:rPr lang="zh-CN" altLang="en-US" sz="2400" b="1">
                <a:sym typeface="Symbol" panose="05050102010706020507" pitchFamily="18" charset="2"/>
              </a:rPr>
              <a:t> 0，</a:t>
            </a:r>
            <a:r>
              <a:rPr lang="en-US" altLang="zh-CN" sz="2400" b="1">
                <a:sym typeface="Symbol" panose="05050102010706020507" pitchFamily="18" charset="2"/>
              </a:rPr>
              <a:t>  0,  </a:t>
            </a:r>
            <a:r>
              <a:rPr lang="zh-CN" altLang="en-US" sz="2400" b="1">
                <a:sym typeface="Symbol" panose="05050102010706020507" pitchFamily="18" charset="2"/>
              </a:rPr>
              <a:t>若有</a:t>
            </a:r>
            <a:r>
              <a:rPr lang="en-US" altLang="zh-CN" sz="2400" b="1">
                <a:sym typeface="Symbol" panose="05050102010706020507" pitchFamily="18" charset="2"/>
              </a:rPr>
              <a:t>max</a:t>
            </a:r>
            <a:r>
              <a:rPr lang="en-US" altLang="zh-CN" sz="2800" b="1" i="1" baseline="-25000">
                <a:sym typeface="Symbol" panose="05050102010706020507" pitchFamily="18" charset="2"/>
              </a:rPr>
              <a:t>i</a:t>
            </a:r>
            <a:r>
              <a:rPr lang="en-US" altLang="zh-CN" sz="2400" b="1">
                <a:sym typeface="Symbol" panose="05050102010706020507" pitchFamily="18" charset="2"/>
              </a:rPr>
              <a:t> </a:t>
            </a:r>
            <a:r>
              <a:rPr lang="en-US" altLang="zh-CN" sz="2400" b="1" i="1"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/>
              <a:t>i</a:t>
            </a:r>
            <a:r>
              <a:rPr lang="en-US" altLang="zh-CN" sz="2400" b="1" baseline="-25000"/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–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b</a:t>
            </a:r>
            <a:r>
              <a:rPr lang="en-US" altLang="zh-CN" sz="2400" b="1" i="1" baseline="-25000"/>
              <a:t>i</a:t>
            </a:r>
            <a:r>
              <a:rPr lang="en-US" altLang="zh-CN" sz="2400" b="1">
                <a:sym typeface="Symbol" panose="05050102010706020507" pitchFamily="18" charset="2"/>
              </a:rPr>
              <a:t>，</a:t>
            </a:r>
            <a:r>
              <a:rPr lang="zh-CN" altLang="en-US" sz="2400" b="1">
                <a:sym typeface="Symbol" panose="05050102010706020507" pitchFamily="18" charset="2"/>
              </a:rPr>
              <a:t>则有   </a:t>
            </a:r>
            <a:r>
              <a:rPr lang="zh-CN" altLang="en-US" sz="2400" b="1">
                <a:cs typeface="Times New Roman" panose="02020603050405020304" pitchFamily="18" charset="0"/>
              </a:rPr>
              <a:t>–</a:t>
            </a:r>
            <a:r>
              <a:rPr lang="zh-CN" altLang="en-US" sz="2400" b="1"/>
              <a:t> </a:t>
            </a:r>
            <a:r>
              <a:rPr lang="zh-CN" altLang="en-US" sz="2400" b="1">
                <a:sym typeface="Symbol" panose="05050102010706020507" pitchFamily="18" charset="2"/>
              </a:rPr>
              <a:t>  </a:t>
            </a:r>
            <a:r>
              <a:rPr lang="zh-CN" altLang="en-US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</a:t>
            </a:r>
            <a:r>
              <a:rPr lang="zh-CN" altLang="en-US" sz="2400" b="1"/>
              <a:t> </a:t>
            </a:r>
            <a:r>
              <a:rPr lang="zh-CN" altLang="en-US" sz="2400" b="1">
                <a:sym typeface="Symbol" panose="05050102010706020507" pitchFamily="18" charset="2"/>
              </a:rPr>
              <a:t>  。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CC2072FC-2576-492E-8013-5F1546F9F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781300"/>
            <a:ext cx="8077200" cy="1076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b="1"/>
              <a:t>含义： </a:t>
            </a:r>
            <a:r>
              <a:rPr lang="en-US" altLang="zh-CN" b="1">
                <a:sym typeface="Symbol" panose="05050102010706020507" pitchFamily="18" charset="2"/>
              </a:rPr>
              <a:t> </a:t>
            </a:r>
            <a:r>
              <a:rPr lang="en-US" altLang="zh-CN" b="1" i="1">
                <a:sym typeface="Symbol" panose="05050102010706020507" pitchFamily="18" charset="2"/>
              </a:rPr>
              <a:t>a</a:t>
            </a:r>
            <a:r>
              <a:rPr lang="en-US" altLang="zh-CN" b="1" baseline="-25000"/>
              <a:t> </a:t>
            </a:r>
            <a:r>
              <a:rPr lang="en-US" altLang="zh-CN" b="1">
                <a:cs typeface="Times New Roman" panose="02020603050405020304" pitchFamily="18" charset="0"/>
              </a:rPr>
              <a:t>–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 i="1">
                <a:sym typeface="Symbol" panose="05050102010706020507" pitchFamily="18" charset="2"/>
              </a:rPr>
              <a:t>b</a:t>
            </a:r>
            <a:r>
              <a:rPr lang="en-US" altLang="zh-CN" b="1" baseline="-25000"/>
              <a:t> </a:t>
            </a:r>
            <a:r>
              <a:rPr lang="en-US" altLang="zh-CN" b="1">
                <a:sym typeface="Symbol" panose="05050102010706020507" pitchFamily="18" charset="2"/>
              </a:rPr>
              <a:t></a:t>
            </a:r>
            <a:r>
              <a:rPr lang="en-US" altLang="zh-CN" sz="2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∞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 </a:t>
            </a:r>
            <a:r>
              <a:rPr lang="en-US" altLang="zh-CN" b="1">
                <a:sym typeface="Symbol" panose="05050102010706020507" pitchFamily="18" charset="2"/>
              </a:rPr>
              <a:t>0</a:t>
            </a:r>
            <a:r>
              <a:rPr lang="en-US" altLang="zh-CN" sz="2800" b="1">
                <a:sym typeface="Symbol" panose="05050102010706020507" pitchFamily="18" charset="2"/>
              </a:rPr>
              <a:t>    </a:t>
            </a:r>
            <a:r>
              <a:rPr lang="en-US" altLang="zh-CN" b="1">
                <a:sym typeface="Symbol" panose="05050102010706020507" pitchFamily="18" charset="2"/>
              </a:rPr>
              <a:t>  </a:t>
            </a:r>
            <a:r>
              <a:rPr lang="en-US" altLang="zh-CN" b="1">
                <a:cs typeface="Times New Roman" panose="02020603050405020304" pitchFamily="18" charset="0"/>
              </a:rPr>
              <a:t>– </a:t>
            </a:r>
            <a:r>
              <a:rPr lang="en-US" altLang="zh-CN" b="1">
                <a:sym typeface="Symbol" panose="05050102010706020507" pitchFamily="18" charset="2"/>
              </a:rPr>
              <a:t>  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</a:t>
            </a:r>
            <a:r>
              <a:rPr lang="en-US" altLang="zh-CN" b="1"/>
              <a:t> </a:t>
            </a:r>
            <a:r>
              <a:rPr lang="zh-CN" altLang="en-US" b="1">
                <a:sym typeface="Symbol" panose="05050102010706020507" pitchFamily="18" charset="2"/>
              </a:rPr>
              <a:t> 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ym typeface="Symbol" panose="05050102010706020507" pitchFamily="18" charset="2"/>
              </a:rPr>
              <a:t>                   向量范数是坐标的连续函数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F0222EFC-41EC-E095-1EB3-60BBE0579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05263"/>
            <a:ext cx="8131175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2、向量范数的等价性</a:t>
            </a:r>
          </a:p>
          <a:p>
            <a:pPr lvl="1" eaLnBrk="1" hangingPunct="1">
              <a:buClr>
                <a:srgbClr val="E47200"/>
              </a:buClr>
              <a:buFontTx/>
              <a:buAutoNum type="romanLcPeriod"/>
            </a:pPr>
            <a:r>
              <a:rPr lang="zh-CN" altLang="en-US" sz="2400" b="1"/>
              <a:t>等价的概念:  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1 </a:t>
            </a:r>
            <a:r>
              <a:rPr lang="en-US" altLang="zh-CN" sz="2400" b="1">
                <a:sym typeface="Symbol" panose="05050102010706020507" pitchFamily="18" charset="2"/>
              </a:rPr>
              <a:t></a:t>
            </a:r>
            <a:r>
              <a:rPr lang="en-US" altLang="zh-CN" sz="2400" b="1" baseline="30000">
                <a:sym typeface="Symbol" panose="05050102010706020507" pitchFamily="18" charset="2"/>
              </a:rPr>
              <a:t>（1）</a:t>
            </a:r>
            <a:r>
              <a:rPr lang="zh-CN" altLang="en-US" sz="2400" b="1">
                <a:sym typeface="Symbol" panose="05050102010706020507" pitchFamily="18" charset="2"/>
              </a:rPr>
              <a:t> </a:t>
            </a:r>
            <a:r>
              <a:rPr lang="en-US" altLang="zh-CN" sz="2400" b="1" baseline="30000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</a:t>
            </a:r>
            <a:r>
              <a:rPr lang="zh-CN" altLang="en-US" sz="2400" b="1">
                <a:sym typeface="Symbol" panose="05050102010706020507" pitchFamily="18" charset="2"/>
              </a:rPr>
              <a:t></a:t>
            </a:r>
            <a:r>
              <a:rPr lang="zh-CN" altLang="en-US" b="1">
                <a:sym typeface="Symbol" panose="05050102010706020507" pitchFamily="18" charset="2"/>
              </a:rPr>
              <a:t></a:t>
            </a:r>
            <a:r>
              <a:rPr lang="zh-CN" altLang="en-US" b="1" baseline="30000"/>
              <a:t>（2） </a:t>
            </a:r>
            <a:r>
              <a:rPr lang="zh-CN" altLang="en-US" sz="2400" b="1">
                <a:sym typeface="Symbol" panose="05050102010706020507" pitchFamily="18" charset="2"/>
              </a:rPr>
              <a:t> </a:t>
            </a:r>
            <a:r>
              <a:rPr lang="en-US" altLang="zh-CN" sz="2400" b="1">
                <a:sym typeface="Symbol" panose="05050102010706020507" pitchFamily="18" charset="2"/>
              </a:rPr>
              <a:t>r</a:t>
            </a:r>
            <a:r>
              <a:rPr lang="en-US" altLang="zh-CN" sz="2400" b="1" baseline="-25000"/>
              <a:t>2 </a:t>
            </a:r>
            <a:r>
              <a:rPr lang="en-US" altLang="zh-CN" sz="2400" b="1">
                <a:sym typeface="Symbol" panose="05050102010706020507" pitchFamily="18" charset="2"/>
              </a:rPr>
              <a:t></a:t>
            </a:r>
            <a:r>
              <a:rPr lang="en-US" altLang="zh-CN" sz="2400" b="1" baseline="30000"/>
              <a:t>（1）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zh-CN" altLang="en-US" sz="2400" b="1">
                <a:sym typeface="Symbol" panose="05050102010706020507" pitchFamily="18" charset="2"/>
              </a:rPr>
              <a:t> </a:t>
            </a:r>
            <a:r>
              <a:rPr lang="en-US" altLang="zh-CN" sz="2400" b="1">
                <a:sym typeface="Symbol" panose="05050102010706020507" pitchFamily="18" charset="2"/>
              </a:rPr>
              <a:t></a:t>
            </a:r>
            <a:endParaRPr lang="en-US" altLang="zh-CN" sz="2400" b="1"/>
          </a:p>
          <a:p>
            <a:pPr lvl="1" eaLnBrk="1" hangingPunct="1">
              <a:spcBef>
                <a:spcPct val="25000"/>
              </a:spcBef>
              <a:buClr>
                <a:srgbClr val="E47200"/>
              </a:buClr>
              <a:buFontTx/>
              <a:buAutoNum type="romanLcPeriod"/>
            </a:pPr>
            <a:r>
              <a:rPr lang="zh-CN" altLang="en-US" sz="2400" b="1"/>
              <a:t>等价性定理（定理5</a:t>
            </a:r>
            <a:r>
              <a:rPr lang="en-US" altLang="zh-CN" sz="2400" b="1"/>
              <a:t>.</a:t>
            </a:r>
            <a:r>
              <a:rPr lang="zh-CN" altLang="en-US" sz="2400" b="1"/>
              <a:t>2 </a:t>
            </a:r>
            <a:r>
              <a:rPr lang="en-US" altLang="zh-CN" sz="2400" b="1" i="1">
                <a:solidFill>
                  <a:schemeClr val="folHlink"/>
                </a:solidFill>
              </a:rPr>
              <a:t>P</a:t>
            </a:r>
            <a:r>
              <a:rPr lang="zh-CN" altLang="en-US" sz="2400" b="1" i="1">
                <a:solidFill>
                  <a:schemeClr val="folHlink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400" b="1" i="1">
                <a:solidFill>
                  <a:schemeClr val="folHlink"/>
                </a:solidFill>
              </a:rPr>
              <a:t> 111</a:t>
            </a:r>
            <a:r>
              <a:rPr lang="zh-CN" altLang="en-US" sz="2400" b="1"/>
              <a:t> ） </a:t>
            </a:r>
            <a:r>
              <a:rPr lang="en-US" altLang="zh-CN" sz="2400" b="1"/>
              <a:t>V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(F)</a:t>
            </a:r>
            <a:r>
              <a:rPr lang="zh-CN" altLang="en-US" sz="2400" b="1"/>
              <a:t>上的任意两种范数是等价的。</a:t>
            </a:r>
            <a:endParaRPr lang="en-US" altLang="zh-CN" sz="2400" b="1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F4209512-7D47-4A5E-B108-4B11EE08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5876925"/>
            <a:ext cx="7315200" cy="528638"/>
          </a:xfrm>
          <a:prstGeom prst="rect">
            <a:avLst/>
          </a:prstGeom>
          <a:solidFill>
            <a:srgbClr val="33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zh-CN" altLang="en-US" b="1">
                <a:solidFill>
                  <a:srgbClr val="FFFFFF"/>
                </a:solidFill>
              </a:rPr>
              <a:t>含义： </a:t>
            </a:r>
            <a:r>
              <a:rPr lang="en-US" altLang="zh-CN" b="1">
                <a:solidFill>
                  <a:srgbClr val="FFFFFF"/>
                </a:solidFill>
                <a:sym typeface="Symbol" panose="05050102010706020507" pitchFamily="18" charset="2"/>
              </a:rPr>
              <a:t></a:t>
            </a:r>
            <a:r>
              <a:rPr lang="en-US" altLang="zh-CN" b="1" baseline="30000">
                <a:solidFill>
                  <a:srgbClr val="FFFFFF"/>
                </a:solidFill>
                <a:sym typeface="Symbol" panose="05050102010706020507" pitchFamily="18" charset="2"/>
              </a:rPr>
              <a:t>（1）</a:t>
            </a:r>
            <a:r>
              <a:rPr lang="en-US" altLang="zh-CN" sz="2800" b="1">
                <a:solidFill>
                  <a:srgbClr val="FFFFFF"/>
                </a:solidFill>
                <a:sym typeface="Symbol" panose="05050102010706020507" pitchFamily="18" charset="2"/>
              </a:rPr>
              <a:t> 0    </a:t>
            </a:r>
            <a:r>
              <a:rPr lang="zh-CN" altLang="en-US" sz="2800" b="1">
                <a:solidFill>
                  <a:srgbClr val="FFFFFF"/>
                </a:solidFill>
                <a:sym typeface="Symbol" panose="05050102010706020507" pitchFamily="18" charset="2"/>
              </a:rPr>
              <a:t></a:t>
            </a:r>
            <a:r>
              <a:rPr lang="en-US" altLang="zh-CN" b="1" baseline="30000">
                <a:solidFill>
                  <a:srgbClr val="FFFFFF"/>
                </a:solidFill>
                <a:sym typeface="Symbol" panose="05050102010706020507" pitchFamily="18" charset="2"/>
              </a:rPr>
              <a:t>（2）</a:t>
            </a:r>
            <a:r>
              <a:rPr lang="en-US" altLang="zh-CN" b="1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sym typeface="Symbol" panose="05050102010706020507" pitchFamily="18" charset="2"/>
              </a:rPr>
              <a:t> </a:t>
            </a:r>
            <a:r>
              <a:rPr lang="zh-CN" altLang="en-US" sz="2800" b="1">
                <a:solidFill>
                  <a:srgbClr val="FFFFFF"/>
                </a:solidFill>
              </a:rPr>
              <a:t>0</a:t>
            </a:r>
            <a:endParaRPr lang="zh-CN" altLang="en-US" sz="2800" b="1">
              <a:solidFill>
                <a:srgbClr val="FFFF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2" grpId="0" uiExpand="1" build="p" animBg="1" autoUpdateAnimBg="0"/>
      <p:bldP spid="22533" grpId="0" build="p" bldLvl="2" autoUpdateAnimBg="0"/>
      <p:bldP spid="2253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EB7895A-9049-4E0E-B15A-29D8BE058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6194425" cy="798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   矩阵的范数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AFFDFE0-686B-E3F3-B251-FC092928D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69325" cy="4319588"/>
          </a:xfrm>
        </p:spPr>
        <p:txBody>
          <a:bodyPr/>
          <a:lstStyle/>
          <a:p>
            <a:pPr marL="609600" indent="-609600" eaLnBrk="1" hangingPunct="1"/>
            <a:r>
              <a:rPr lang="zh-CN" altLang="en-US" b="1"/>
              <a:t>一、矩阵范数</a:t>
            </a:r>
          </a:p>
          <a:p>
            <a:pPr marL="990600" lvl="1" indent="-533400" eaLnBrk="1" hangingPunct="1"/>
            <a:r>
              <a:rPr lang="zh-CN" altLang="en-US" b="1"/>
              <a:t>定义5</a:t>
            </a:r>
            <a:r>
              <a:rPr lang="zh-CN" altLang="en-US" b="1">
                <a:cs typeface="Times New Roman" panose="02020603050405020304" pitchFamily="18" charset="0"/>
              </a:rPr>
              <a:t>.</a:t>
            </a:r>
            <a:r>
              <a:rPr lang="zh-CN" altLang="en-US" b="1"/>
              <a:t>3</a:t>
            </a:r>
            <a:r>
              <a:rPr lang="zh-CN" altLang="en-US" b="1">
                <a:solidFill>
                  <a:schemeClr val="folHlink"/>
                </a:solidFill>
              </a:rPr>
              <a:t>（</a:t>
            </a:r>
            <a:r>
              <a:rPr lang="en-US" altLang="zh-CN" b="1" i="1">
                <a:solidFill>
                  <a:schemeClr val="folHlink"/>
                </a:solidFill>
              </a:rPr>
              <a:t>P</a:t>
            </a:r>
            <a:r>
              <a:rPr lang="zh-CN" altLang="en-US" b="1" i="1">
                <a:solidFill>
                  <a:schemeClr val="folHlink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>
                <a:solidFill>
                  <a:schemeClr val="folHlink"/>
                </a:solidFill>
              </a:rPr>
              <a:t> 112</a:t>
            </a:r>
            <a:r>
              <a:rPr lang="en-US" altLang="zh-CN" b="1">
                <a:solidFill>
                  <a:schemeClr val="folHlink"/>
                </a:solidFill>
              </a:rPr>
              <a:t>）</a:t>
            </a:r>
            <a:r>
              <a:rPr lang="en-US" altLang="zh-CN" b="1"/>
              <a:t>F</a:t>
            </a:r>
            <a:r>
              <a:rPr lang="en-US" altLang="zh-CN" b="1" i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</a:rPr>
              <a:t>×</a:t>
            </a:r>
            <a:r>
              <a:rPr lang="en-US" altLang="zh-CN" b="1" i="1" baseline="30000"/>
              <a:t>n</a:t>
            </a:r>
            <a:r>
              <a:rPr lang="zh-CN" altLang="en-US" b="1"/>
              <a:t>上的实值函数</a:t>
            </a:r>
            <a:r>
              <a:rPr lang="zh-CN" altLang="en-US" b="1">
                <a:sym typeface="Symbol" panose="05050102010706020507" pitchFamily="18" charset="2"/>
              </a:rPr>
              <a:t>： 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F</a:t>
            </a:r>
            <a:r>
              <a:rPr lang="en-US" altLang="zh-CN" b="1" i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</a:rPr>
              <a:t>×</a:t>
            </a:r>
            <a:r>
              <a:rPr lang="en-US" altLang="zh-CN" b="1" i="1" baseline="30000"/>
              <a:t>n</a:t>
            </a:r>
            <a:r>
              <a:rPr lang="zh-CN" altLang="en-US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R</a:t>
            </a:r>
            <a:r>
              <a:rPr lang="en-US" altLang="zh-CN" b="1" baseline="30000"/>
              <a:t>+</a:t>
            </a:r>
            <a:r>
              <a:rPr lang="en-US" altLang="zh-CN" b="1">
                <a:sym typeface="Symbol" panose="05050102010706020507" pitchFamily="18" charset="2"/>
              </a:rPr>
              <a:t>，</a:t>
            </a:r>
            <a:r>
              <a:rPr lang="zh-CN" altLang="en-US" b="1">
                <a:sym typeface="Symbol" panose="05050102010706020507" pitchFamily="18" charset="2"/>
              </a:rPr>
              <a:t>满足：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zh-CN" altLang="en-US" sz="2800" b="1">
                <a:sym typeface="Symbol" panose="05050102010706020507" pitchFamily="18" charset="2"/>
              </a:rPr>
              <a:t> 正定性： </a:t>
            </a:r>
            <a:r>
              <a:rPr lang="en-US" altLang="zh-CN" sz="2800" b="1">
                <a:sym typeface="Symbol" panose="05050102010706020507" pitchFamily="18" charset="2"/>
              </a:rPr>
              <a:t>A 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 0， A </a:t>
            </a:r>
            <a:r>
              <a:rPr lang="en-US" altLang="zh-CN" sz="2800" b="1"/>
              <a:t> = 0 </a:t>
            </a:r>
            <a:r>
              <a:rPr lang="en-US" altLang="zh-CN" sz="2800" b="1">
                <a:sym typeface="Symbol" panose="05050102010706020507" pitchFamily="18" charset="2"/>
              </a:rPr>
              <a:t> A = 0。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zh-CN" altLang="en-US" sz="2800" b="1">
                <a:sym typeface="Symbol" panose="05050102010706020507" pitchFamily="18" charset="2"/>
              </a:rPr>
              <a:t> 齐次性：  </a:t>
            </a:r>
            <a:r>
              <a:rPr lang="en-US" altLang="zh-CN" sz="2800" b="1" i="1">
                <a:sym typeface="Symbol" panose="05050102010706020507" pitchFamily="18" charset="2"/>
              </a:rPr>
              <a:t>k</a:t>
            </a:r>
            <a:r>
              <a:rPr lang="en-US" altLang="zh-CN" sz="2800" b="1">
                <a:sym typeface="Symbol" panose="05050102010706020507" pitchFamily="18" charset="2"/>
              </a:rPr>
              <a:t>F， </a:t>
            </a:r>
            <a:r>
              <a:rPr lang="en-US" altLang="zh-CN" sz="2800" b="1" i="1">
                <a:sym typeface="Symbol" panose="05050102010706020507" pitchFamily="18" charset="2"/>
              </a:rPr>
              <a:t>k</a:t>
            </a:r>
            <a:r>
              <a:rPr lang="en-US" altLang="zh-CN" sz="2800" b="1">
                <a:sym typeface="Symbol" panose="05050102010706020507" pitchFamily="18" charset="2"/>
              </a:rPr>
              <a:t>A </a:t>
            </a:r>
            <a:r>
              <a:rPr lang="en-US" altLang="zh-CN" sz="2800" b="1"/>
              <a:t> = </a:t>
            </a:r>
            <a:r>
              <a:rPr lang="en-US" altLang="zh-CN" sz="2800" b="1">
                <a:sym typeface="Symbol" panose="05050102010706020507" pitchFamily="18" charset="2"/>
              </a:rPr>
              <a:t> </a:t>
            </a:r>
            <a:r>
              <a:rPr lang="en-US" altLang="zh-CN" sz="2800" b="1" i="1">
                <a:sym typeface="Symbol" panose="05050102010706020507" pitchFamily="18" charset="2"/>
              </a:rPr>
              <a:t>k</a:t>
            </a:r>
            <a:r>
              <a:rPr lang="en-US" altLang="zh-CN" sz="2800" b="1">
                <a:sym typeface="Symbol" panose="05050102010706020507" pitchFamily="18" charset="2"/>
              </a:rPr>
              <a:t>  </a:t>
            </a:r>
            <a:r>
              <a:rPr lang="en-US" altLang="zh-CN" sz="2800" b="1"/>
              <a:t> A 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en-US" altLang="zh-CN" sz="2800" b="1"/>
              <a:t>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zh-CN" altLang="en-US" sz="2800" b="1">
                <a:sym typeface="Symbol" panose="05050102010706020507" pitchFamily="18" charset="2"/>
              </a:rPr>
              <a:t> 三角不等式：   </a:t>
            </a:r>
            <a:r>
              <a:rPr lang="en-US" altLang="zh-CN" sz="2800" b="1">
                <a:sym typeface="Symbol" panose="05050102010706020507" pitchFamily="18" charset="2"/>
              </a:rPr>
              <a:t>A+B 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  A  +  B </a:t>
            </a:r>
            <a:r>
              <a:rPr lang="en-US" altLang="zh-CN" sz="2800" b="1"/>
              <a:t>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</a:rPr>
              <a:t>相容性： 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AB 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 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A 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B 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</a:t>
            </a:r>
            <a:r>
              <a:rPr lang="en-US" altLang="zh-CN" sz="2800" b="1"/>
              <a:t> 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sz="2800" b="1"/>
              <a:t>则称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zh-CN" altLang="en-US" sz="2800" b="1"/>
              <a:t> </a:t>
            </a:r>
            <a:r>
              <a:rPr lang="en-US" altLang="zh-CN" sz="2800" b="1"/>
              <a:t>A 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zh-CN" altLang="en-US" sz="2800" b="1"/>
              <a:t>为矩阵范数。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D1488E9-2D26-29AE-3260-5BF30174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516563"/>
            <a:ext cx="804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向量范数要“移植”成为矩阵范数，需满足相容性！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3" autoUpdateAnimBg="0"/>
      <p:bldP spid="30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BF347B3-198C-4B7F-9042-43057BB608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4450"/>
            <a:ext cx="6194425" cy="798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2   矩阵的范数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41BA862-916F-B89A-95FD-9C098213CC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836613"/>
            <a:ext cx="8496300" cy="11525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b="1"/>
              <a:t>例题1  </a:t>
            </a:r>
            <a:r>
              <a:rPr lang="en-US" altLang="zh-CN" b="1"/>
              <a:t>A</a:t>
            </a:r>
            <a:r>
              <a:rPr lang="zh-CN" altLang="en-US" b="1"/>
              <a:t>作为向量，</a:t>
            </a:r>
            <a:r>
              <a:rPr lang="en-US" altLang="zh-CN" b="1"/>
              <a:t> </a:t>
            </a:r>
            <a:r>
              <a:rPr lang="zh-CN" altLang="en-US" b="1"/>
              <a:t>类似向量</a:t>
            </a:r>
            <a:r>
              <a:rPr lang="en-US" altLang="zh-CN" b="1"/>
              <a:t>2-</a:t>
            </a:r>
            <a:r>
              <a:rPr lang="zh-CN" altLang="en-US" b="1"/>
              <a:t>范数称为</a:t>
            </a:r>
            <a:r>
              <a:rPr lang="en-US" altLang="zh-CN" b="1"/>
              <a:t>F-</a:t>
            </a:r>
            <a:r>
              <a:rPr lang="zh-CN" altLang="en-US" b="1"/>
              <a:t>范数：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76B962F1-3F60-70CF-1482-E7508582B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482725"/>
          <a:ext cx="33845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5971" imgH="552314" progId="Equation.DSMT4">
                  <p:embed/>
                </p:oleObj>
              </mc:Choice>
              <mc:Fallback>
                <p:oleObj name="Equation" r:id="rId2" imgW="1285971" imgH="55231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2725"/>
                        <a:ext cx="338455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B24F35B-2C1B-E6DC-F680-EB2D3474A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9588" y="1676400"/>
          <a:ext cx="20145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3355" imgH="314427" progId="Equation.DSMT4">
                  <p:embed/>
                </p:oleObj>
              </mc:Choice>
              <mc:Fallback>
                <p:oleObj name="Equation" r:id="rId4" imgW="733355" imgH="31442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1676400"/>
                        <a:ext cx="20145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5EB83615-0F2A-8101-DA27-6F9700F34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3141663"/>
            <a:ext cx="81010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/>
              <a:t>例题</a:t>
            </a:r>
            <a:r>
              <a:rPr lang="en-US" altLang="zh-CN" b="1" dirty="0"/>
              <a:t>2  </a:t>
            </a:r>
            <a:r>
              <a:rPr lang="zh-CN" altLang="en-US" b="1" dirty="0"/>
              <a:t>设方阵</a:t>
            </a:r>
            <a:r>
              <a:rPr lang="en-US" altLang="zh-CN" b="1" dirty="0"/>
              <a:t>A</a:t>
            </a:r>
            <a:r>
              <a:rPr lang="zh-CN" altLang="en-US" b="1" dirty="0"/>
              <a:t>的奇异值为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则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F1B5A75-0FA0-723C-A528-EE44B6795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644900"/>
          <a:ext cx="576103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0890" imgH="257175" progId="Equation.DSMT4">
                  <p:embed/>
                </p:oleObj>
              </mc:Choice>
              <mc:Fallback>
                <p:oleObj name="Equation" r:id="rId8" imgW="2190890" imgH="2571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576103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009D141-87CA-BCFD-26BB-49987D1F9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213100"/>
          <a:ext cx="20891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1063" imgH="199923" progId="Equation.DSMT4">
                  <p:embed/>
                </p:oleObj>
              </mc:Choice>
              <mc:Fallback>
                <p:oleObj name="Equation" r:id="rId10" imgW="781063" imgH="19992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213100"/>
                        <a:ext cx="20891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1E9419A-5C4C-9610-9EAF-685356FE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47529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/>
              <a:t>例题</a:t>
            </a:r>
            <a:r>
              <a:rPr lang="en-US" altLang="zh-CN" b="1"/>
              <a:t>3  </a:t>
            </a:r>
            <a:r>
              <a:rPr lang="zh-CN" altLang="en-US" b="1"/>
              <a:t>设</a:t>
            </a:r>
            <a:r>
              <a:rPr lang="en-US" altLang="zh-CN" b="1"/>
              <a:t>A</a:t>
            </a:r>
            <a:r>
              <a:rPr lang="zh-CN" altLang="en-US" b="1"/>
              <a:t>有奇异值展开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48A60EB-1CAA-CD41-4A14-42A81E40A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438" y="4437063"/>
          <a:ext cx="40671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1086" imgH="209414" progId="Equation.DSMT4">
                  <p:embed/>
                </p:oleObj>
              </mc:Choice>
              <mc:Fallback>
                <p:oleObj name="Equation" r:id="rId12" imgW="1581086" imgH="20941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4437063"/>
                        <a:ext cx="40671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1">
            <a:extLst>
              <a:ext uri="{FF2B5EF4-FFF2-40B4-BE49-F238E27FC236}">
                <a16:creationId xmlns:a16="http://schemas.microsoft.com/office/drawing/2014/main" id="{D0F08CA6-0C37-9B1F-E939-4AD313FB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013325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/>
              <a:t>则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855D7EC-A5F4-6971-616F-AECD8F944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5013325"/>
          <a:ext cx="42275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7755" imgH="219211" progId="Equation.DSMT4">
                  <p:embed/>
                </p:oleObj>
              </mc:Choice>
              <mc:Fallback>
                <p:oleObj name="Equation" r:id="rId14" imgW="1647755" imgH="21921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013325"/>
                        <a:ext cx="42275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E87CC1C-64FE-F8C7-658C-D507140D3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6425" y="5665788"/>
          <a:ext cx="56784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19331" imgH="238193" progId="Equation.DSMT4">
                  <p:embed/>
                </p:oleObj>
              </mc:Choice>
              <mc:Fallback>
                <p:oleObj name="Equation" r:id="rId16" imgW="2219331" imgH="23819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665788"/>
                        <a:ext cx="567848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3" autoUpdateAnimBg="0"/>
      <p:bldP spid="3" grpId="0" uiExpand="1" build="p" bldLvl="3" autoUpdateAnimBg="0"/>
      <p:bldP spid="6" grpId="0" build="p" bldLvl="3" autoUpdateAnimBg="0"/>
      <p:bldP spid="297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7E5D5A8D-F7BB-9BA3-AF93-AAEBD0716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686800" cy="59039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E47200"/>
                </a:solidFill>
              </a:rPr>
              <a:t>例题</a:t>
            </a:r>
            <a:r>
              <a:rPr lang="en-US" altLang="zh-CN" b="1" dirty="0">
                <a:solidFill>
                  <a:srgbClr val="E47200"/>
                </a:solidFill>
              </a:rPr>
              <a:t>4</a:t>
            </a:r>
            <a:r>
              <a:rPr lang="zh-CN" altLang="en-US" b="1" dirty="0">
                <a:solidFill>
                  <a:srgbClr val="336600"/>
                </a:solidFill>
              </a:rPr>
              <a:t>、</a:t>
            </a:r>
            <a:r>
              <a:rPr lang="zh-CN" altLang="en-US" b="1" dirty="0"/>
              <a:t>证明对任何矩阵范数</a:t>
            </a:r>
            <a:r>
              <a:rPr lang="zh-CN" altLang="en-US" b="1" dirty="0">
                <a:sym typeface="Symbol" panose="05050102010706020507" pitchFamily="18" charset="2"/>
              </a:rPr>
              <a:t> </a:t>
            </a: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en-US" altLang="zh-CN" b="1" dirty="0"/>
              <a:t>，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b="1" dirty="0">
                <a:sym typeface="Symbol" panose="05050102010706020507" pitchFamily="18" charset="2"/>
              </a:rPr>
              <a:t></a:t>
            </a:r>
            <a:r>
              <a:rPr lang="zh-CN" altLang="en-US" b="1" dirty="0"/>
              <a:t> </a:t>
            </a:r>
            <a:r>
              <a:rPr lang="en-US" altLang="zh-CN" b="1" dirty="0"/>
              <a:t>I </a:t>
            </a:r>
            <a:r>
              <a:rPr lang="en-US" altLang="zh-CN" b="1" dirty="0">
                <a:sym typeface="Symbol" panose="05050102010706020507" pitchFamily="18" charset="2"/>
              </a:rPr>
              <a:t> </a:t>
            </a:r>
            <a:r>
              <a:rPr lang="en-US" altLang="zh-CN" b="1" dirty="0"/>
              <a:t> 1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en-US" altLang="zh-CN" b="1" dirty="0"/>
              <a:t> A 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en-US" altLang="zh-CN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  </a:t>
            </a:r>
            <a:r>
              <a:rPr lang="zh-CN" altLang="en-US" b="1" dirty="0"/>
              <a:t> </a:t>
            </a: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en-US" altLang="zh-CN" b="1" dirty="0"/>
              <a:t> </a:t>
            </a:r>
            <a:r>
              <a:rPr lang="en-US" altLang="zh-CN" b="1" i="1" baseline="30000" dirty="0"/>
              <a:t>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zh-CN" altLang="en-US" b="1" dirty="0">
                <a:sym typeface="Symbol" panose="05050102010706020507" pitchFamily="18" charset="2"/>
              </a:rPr>
              <a:t>可逆，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  </a:t>
            </a:r>
            <a:r>
              <a:rPr lang="en-US" altLang="zh-CN" b="1" dirty="0"/>
              <a:t> A </a:t>
            </a:r>
            <a:r>
              <a:rPr lang="en-US" altLang="zh-CN" b="1" dirty="0">
                <a:sym typeface="Symbol" panose="05050102010706020507" pitchFamily="18" charset="2"/>
              </a:rPr>
              <a:t> </a:t>
            </a:r>
            <a:r>
              <a:rPr lang="en-US" altLang="zh-CN" b="1" baseline="30000" dirty="0"/>
              <a:t>-1</a:t>
            </a:r>
            <a:endParaRPr lang="en-US" altLang="zh-CN" b="1" dirty="0"/>
          </a:p>
          <a:p>
            <a:pPr marL="609600" indent="-60960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b="1" dirty="0">
                <a:solidFill>
                  <a:srgbClr val="E47200"/>
                </a:solidFill>
              </a:rPr>
              <a:t>例题</a:t>
            </a:r>
            <a:r>
              <a:rPr lang="en-US" altLang="zh-CN" b="1" dirty="0">
                <a:solidFill>
                  <a:srgbClr val="E47200"/>
                </a:solidFill>
              </a:rPr>
              <a:t>5</a:t>
            </a:r>
            <a:r>
              <a:rPr lang="en-US" altLang="zh-CN" b="1" dirty="0">
                <a:solidFill>
                  <a:srgbClr val="336600"/>
                </a:solidFill>
              </a:rPr>
              <a:t> </a:t>
            </a:r>
            <a:r>
              <a:rPr lang="zh-CN" altLang="en-US" b="1" dirty="0"/>
              <a:t>设矩阵</a:t>
            </a:r>
            <a:r>
              <a:rPr lang="en-US" altLang="zh-CN" b="1" dirty="0"/>
              <a:t>A</a:t>
            </a:r>
            <a:r>
              <a:rPr lang="zh-CN" altLang="en-US" b="1" dirty="0"/>
              <a:t>酉相似与</a:t>
            </a:r>
            <a:r>
              <a:rPr lang="en-US" altLang="zh-CN" b="1" dirty="0"/>
              <a:t>B，</a:t>
            </a:r>
            <a:r>
              <a:rPr lang="zh-CN" altLang="en-US" b="1" dirty="0"/>
              <a:t>则 </a:t>
            </a:r>
            <a:r>
              <a:rPr lang="zh-CN" altLang="en-US" b="1" dirty="0">
                <a:sym typeface="Symbol" panose="05050102010706020507" pitchFamily="18" charset="2"/>
              </a:rPr>
              <a:t></a:t>
            </a:r>
            <a:r>
              <a:rPr lang="zh-CN" altLang="en-US" b="1" dirty="0"/>
              <a:t> </a:t>
            </a: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en-US" altLang="zh-CN" b="1" baseline="-25000" dirty="0">
                <a:sym typeface="Symbol" panose="05050102010706020507" pitchFamily="18" charset="2"/>
              </a:rPr>
              <a:t>F</a:t>
            </a:r>
            <a:r>
              <a:rPr lang="en-US" altLang="zh-CN" b="1" dirty="0"/>
              <a:t> = </a:t>
            </a:r>
            <a:r>
              <a:rPr lang="zh-CN" altLang="en-US" b="1" dirty="0">
                <a:sym typeface="Symbol" panose="05050102010706020507" pitchFamily="18" charset="2"/>
              </a:rPr>
              <a:t></a:t>
            </a:r>
            <a:r>
              <a:rPr lang="zh-CN" altLang="en-US" b="1" dirty="0"/>
              <a:t> </a:t>
            </a:r>
            <a:r>
              <a:rPr lang="en-US" altLang="zh-CN" b="1" dirty="0"/>
              <a:t>B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en-US" altLang="zh-CN" b="1" baseline="-25000" dirty="0"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336600"/>
                </a:solidFill>
              </a:rPr>
              <a:t> </a:t>
            </a:r>
            <a:endParaRPr lang="zh-CN" altLang="en-US" b="1" dirty="0">
              <a:solidFill>
                <a:srgbClr val="336600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二、诱导范数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向量范数诱导出的矩阵范数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  <a:endParaRPr lang="zh-CN" altLang="en-US" b="1" dirty="0">
              <a:solidFill>
                <a:schemeClr val="tx2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E47200"/>
                </a:solidFill>
              </a:rPr>
              <a:t>1、矩阵范数与向量范数的</a:t>
            </a:r>
            <a:r>
              <a:rPr lang="zh-CN" altLang="en-US" b="1" dirty="0">
                <a:solidFill>
                  <a:srgbClr val="0000FF"/>
                </a:solidFill>
              </a:rPr>
              <a:t>相容性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定义5.4</a:t>
            </a:r>
            <a:r>
              <a:rPr lang="zh-CN" altLang="en-US" b="1" dirty="0"/>
              <a:t> </a:t>
            </a:r>
            <a:r>
              <a:rPr lang="zh-CN" altLang="en-US" b="1" dirty="0">
                <a:solidFill>
                  <a:schemeClr val="folHlink"/>
                </a:solidFill>
              </a:rPr>
              <a:t>（</a:t>
            </a:r>
            <a:r>
              <a:rPr lang="en-US" altLang="zh-CN" b="1" i="1" dirty="0">
                <a:solidFill>
                  <a:schemeClr val="folHlink"/>
                </a:solidFill>
              </a:rPr>
              <a:t>P</a:t>
            </a:r>
            <a:r>
              <a:rPr lang="zh-CN" altLang="en-US" sz="2000" b="1" i="1" dirty="0">
                <a:solidFill>
                  <a:schemeClr val="folHlink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 dirty="0">
                <a:solidFill>
                  <a:schemeClr val="folHlink"/>
                </a:solidFill>
              </a:rPr>
              <a:t> 114</a:t>
            </a:r>
            <a:r>
              <a:rPr lang="en-US" altLang="zh-CN" b="1" dirty="0">
                <a:solidFill>
                  <a:schemeClr val="folHlink"/>
                </a:solidFill>
              </a:rPr>
              <a:t>）</a:t>
            </a:r>
            <a:r>
              <a:rPr lang="zh-CN" altLang="en-US" b="1" dirty="0"/>
              <a:t>：</a:t>
            </a:r>
            <a:r>
              <a:rPr lang="zh-CN" altLang="en-US" b="1" dirty="0">
                <a:sym typeface="Symbol" panose="05050102010706020507" pitchFamily="18" charset="2"/>
              </a:rPr>
              <a:t></a:t>
            </a:r>
            <a:r>
              <a:rPr lang="zh-CN" altLang="en-US" b="1" dirty="0"/>
              <a:t> </a:t>
            </a:r>
            <a:r>
              <a:rPr lang="en-US" altLang="zh-CN" b="1" dirty="0"/>
              <a:t>Ax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en-US" altLang="zh-CN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 </a:t>
            </a:r>
            <a:r>
              <a:rPr lang="zh-CN" altLang="en-US" b="1" dirty="0"/>
              <a:t> </a:t>
            </a:r>
            <a:r>
              <a:rPr lang="en-US" altLang="zh-CN" b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en-US" altLang="zh-CN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</a:t>
            </a:r>
            <a:r>
              <a:rPr lang="zh-CN" altLang="en-US" b="1" dirty="0"/>
              <a:t> </a:t>
            </a:r>
            <a:r>
              <a:rPr lang="en-US" altLang="zh-CN" b="1" dirty="0"/>
              <a:t>x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en-US" altLang="zh-CN" b="1" dirty="0"/>
              <a:t> </a:t>
            </a:r>
          </a:p>
          <a:p>
            <a:pPr marL="990600" lvl="1" indent="-533400" eaLnBrk="1" hangingPunct="1"/>
            <a:r>
              <a:rPr lang="zh-CN" altLang="en-US" b="1" dirty="0">
                <a:solidFill>
                  <a:srgbClr val="E47200"/>
                </a:solidFill>
              </a:rPr>
              <a:t>定理5.3</a:t>
            </a:r>
            <a:r>
              <a:rPr lang="zh-CN" altLang="en-US" b="1" dirty="0"/>
              <a:t>  设</a:t>
            </a:r>
            <a:r>
              <a:rPr lang="zh-CN" altLang="en-US" b="1" dirty="0">
                <a:sym typeface="Symbol" panose="05050102010706020507" pitchFamily="18" charset="2"/>
              </a:rPr>
              <a:t></a:t>
            </a:r>
            <a:r>
              <a:rPr lang="zh-CN" altLang="en-US" b="1" dirty="0"/>
              <a:t> </a:t>
            </a:r>
            <a:r>
              <a:rPr lang="en-US" altLang="zh-CN" b="1" dirty="0"/>
              <a:t>x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zh-CN" altLang="en-US" b="1" dirty="0"/>
              <a:t>是向量范数，则下式是与之相容的矩阵范数，称为由向量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 范数</a:t>
            </a:r>
            <a:r>
              <a:rPr lang="zh-CN" altLang="en-US" b="1" dirty="0">
                <a:sym typeface="Symbol" panose="05050102010706020507" pitchFamily="18" charset="2"/>
              </a:rPr>
              <a:t></a:t>
            </a:r>
            <a:r>
              <a:rPr lang="zh-CN" altLang="en-US" b="1" dirty="0"/>
              <a:t> </a:t>
            </a:r>
            <a:r>
              <a:rPr lang="en-US" altLang="zh-CN" b="1" dirty="0"/>
              <a:t>x </a:t>
            </a:r>
            <a:r>
              <a:rPr lang="en-US" altLang="zh-CN" b="1" dirty="0">
                <a:sym typeface="Symbol" panose="05050102010706020507" pitchFamily="18" charset="2"/>
              </a:rPr>
              <a:t></a:t>
            </a:r>
            <a:r>
              <a:rPr lang="zh-CN" altLang="en-US" b="1" dirty="0"/>
              <a:t>诱导的矩阵范数：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89198E10-D277-2C29-1774-090D2D7DE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5300663"/>
          <a:ext cx="24828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7218" imgH="485877" progId="Equation.DSMT4">
                  <p:embed/>
                </p:oleObj>
              </mc:Choice>
              <mc:Fallback>
                <p:oleObj name="Equation" r:id="rId3" imgW="1057218" imgH="48587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300663"/>
                        <a:ext cx="24828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BD1AA636-D788-4B38-AD75-201FC9052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5888"/>
            <a:ext cx="7769225" cy="34575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E47200"/>
                </a:solidFill>
              </a:rPr>
              <a:t>例题1</a:t>
            </a:r>
            <a:r>
              <a:rPr lang="zh-CN" altLang="en-US" sz="2800" b="1"/>
              <a:t>  </a:t>
            </a:r>
            <a:r>
              <a:rPr lang="en-US" altLang="zh-CN" sz="2800" b="1" i="1"/>
              <a:t>p</a:t>
            </a:r>
            <a:r>
              <a:rPr lang="en-US" altLang="zh-CN" sz="2800" b="1"/>
              <a:t>-</a:t>
            </a:r>
            <a:r>
              <a:rPr lang="zh-CN" altLang="en-US" sz="2800" b="1"/>
              <a:t>范数诱导的矩阵范数：</a:t>
            </a:r>
          </a:p>
          <a:p>
            <a:pPr eaLnBrk="1" hangingPunct="1">
              <a:defRPr/>
            </a:pPr>
            <a:endParaRPr lang="zh-CN" altLang="en-US" b="1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C4E86388-08B9-9E20-6570-88E15BD91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9838" y="641350"/>
          <a:ext cx="3187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9822" imgH="438116" progId="Equation.DSMT4">
                  <p:embed/>
                </p:oleObj>
              </mc:Choice>
              <mc:Fallback>
                <p:oleObj name="Equation" r:id="rId2" imgW="1209822" imgH="43811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641350"/>
                        <a:ext cx="31877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84916BAE-65DC-C6DE-FE27-C284472ED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5563" y="1557338"/>
          <a:ext cx="25987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8263" imgH="466589" progId="Equation.DSMT4">
                  <p:embed/>
                </p:oleObj>
              </mc:Choice>
              <mc:Fallback>
                <p:oleObj name="Equation" r:id="rId4" imgW="1238263" imgH="46658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557338"/>
                        <a:ext cx="25987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CBE97167-5FEF-D990-BEC3-4105B1F80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08275"/>
          <a:ext cx="18002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0543" imgH="247684" progId="Equation.DSMT4">
                  <p:embed/>
                </p:oleObj>
              </mc:Choice>
              <mc:Fallback>
                <p:oleObj name="Equation" r:id="rId6" imgW="790543" imgH="2476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18002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>
            <a:extLst>
              <a:ext uri="{FF2B5EF4-FFF2-40B4-BE49-F238E27FC236}">
                <a16:creationId xmlns:a16="http://schemas.microsoft.com/office/drawing/2014/main" id="{0AC5F5CE-48F0-0545-2F9B-9B87DF872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767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9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E47200"/>
                </a:solidFill>
              </a:rPr>
              <a:t>例题2</a:t>
            </a:r>
            <a:r>
              <a:rPr lang="zh-CN" altLang="en-US" sz="2800" b="1">
                <a:solidFill>
                  <a:srgbClr val="336600"/>
                </a:solidFill>
              </a:rPr>
              <a:t>   </a:t>
            </a:r>
            <a:r>
              <a:rPr lang="zh-CN" altLang="en-US" sz="2800" b="1"/>
              <a:t>设</a:t>
            </a:r>
            <a:r>
              <a:rPr lang="zh-CN" altLang="en-US" sz="2800"/>
              <a:t>                                ,  </a:t>
            </a:r>
            <a:r>
              <a:rPr lang="zh-CN" altLang="en-US" sz="2800" b="1"/>
              <a:t>求 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zh-CN" altLang="en-US" sz="2800" b="1"/>
              <a:t> </a:t>
            </a:r>
            <a:r>
              <a:rPr lang="en-US" altLang="zh-CN" sz="2800" b="1"/>
              <a:t>A </a:t>
            </a:r>
            <a:r>
              <a:rPr lang="en-US" altLang="zh-CN" sz="2800" b="1">
                <a:sym typeface="Symbol" panose="05050102010706020507" pitchFamily="18" charset="2"/>
              </a:rPr>
              <a:t>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181E18FD-424E-F9F3-8E97-DC3119CCB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500438"/>
          <a:ext cx="2640012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7218" imgH="695291" progId="Equation.DSMT4">
                  <p:embed/>
                </p:oleObj>
              </mc:Choice>
              <mc:Fallback>
                <p:oleObj name="Equation" r:id="rId10" imgW="1057218" imgH="69529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00438"/>
                        <a:ext cx="2640012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AutoShape 12">
            <a:extLst>
              <a:ext uri="{FF2B5EF4-FFF2-40B4-BE49-F238E27FC236}">
                <a16:creationId xmlns:a16="http://schemas.microsoft.com/office/drawing/2014/main" id="{982CEDD4-3212-4E79-96EB-50F0DECD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779463"/>
            <a:ext cx="2520950" cy="457200"/>
          </a:xfrm>
          <a:prstGeom prst="wedgeRoundRectCallout">
            <a:avLst>
              <a:gd name="adj1" fmla="val -87407"/>
              <a:gd name="adj2" fmla="val 30903"/>
              <a:gd name="adj3" fmla="val 16667"/>
            </a:avLst>
          </a:prstGeom>
          <a:solidFill>
            <a:srgbClr val="3366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最大列和范数</a:t>
            </a:r>
          </a:p>
        </p:txBody>
      </p:sp>
      <p:sp>
        <p:nvSpPr>
          <p:cNvPr id="25613" name="AutoShape 13">
            <a:extLst>
              <a:ext uri="{FF2B5EF4-FFF2-40B4-BE49-F238E27FC236}">
                <a16:creationId xmlns:a16="http://schemas.microsoft.com/office/drawing/2014/main" id="{542646EA-12F4-4C86-BB08-A6C653DF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557338"/>
            <a:ext cx="2520950" cy="457200"/>
          </a:xfrm>
          <a:prstGeom prst="wedgeRoundRectCallout">
            <a:avLst>
              <a:gd name="adj1" fmla="val -86588"/>
              <a:gd name="adj2" fmla="val 64583"/>
              <a:gd name="adj3" fmla="val 16667"/>
            </a:avLst>
          </a:prstGeom>
          <a:solidFill>
            <a:srgbClr val="3366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最大行和范数</a:t>
            </a:r>
            <a:endParaRPr lang="zh-CN" altLang="en-US"/>
          </a:p>
        </p:txBody>
      </p:sp>
      <p:sp>
        <p:nvSpPr>
          <p:cNvPr id="25614" name="AutoShape 14">
            <a:extLst>
              <a:ext uri="{FF2B5EF4-FFF2-40B4-BE49-F238E27FC236}">
                <a16:creationId xmlns:a16="http://schemas.microsoft.com/office/drawing/2014/main" id="{D9D82A87-2D4E-4F27-AA37-2DE6368A0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276475"/>
            <a:ext cx="1447800" cy="457200"/>
          </a:xfrm>
          <a:prstGeom prst="wedgeRoundRectCallout">
            <a:avLst>
              <a:gd name="adj1" fmla="val -115792"/>
              <a:gd name="adj2" fmla="val 86111"/>
              <a:gd name="adj3" fmla="val 16667"/>
            </a:avLst>
          </a:prstGeom>
          <a:solidFill>
            <a:srgbClr val="3366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kumimoji="0" lang="zh-CN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谱范数</a:t>
            </a:r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E0884DBB-C064-B019-389F-28E831017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3" y="2781300"/>
          <a:ext cx="6429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6155" imgH="199923" progId="Equation.DSMT4">
                  <p:embed/>
                </p:oleObj>
              </mc:Choice>
              <mc:Fallback>
                <p:oleObj name="Equation" r:id="rId12" imgW="276155" imgH="1999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2781300"/>
                        <a:ext cx="64293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0">
            <a:extLst>
              <a:ext uri="{FF2B5EF4-FFF2-40B4-BE49-F238E27FC236}">
                <a16:creationId xmlns:a16="http://schemas.microsoft.com/office/drawing/2014/main" id="{876903A1-5CB2-011C-ED77-2937EADBA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7543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9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E47200"/>
                </a:solidFill>
              </a:rPr>
              <a:t>例题</a:t>
            </a:r>
            <a:r>
              <a:rPr lang="en-US" altLang="zh-CN" sz="2800" b="1">
                <a:solidFill>
                  <a:srgbClr val="E47200"/>
                </a:solidFill>
              </a:rPr>
              <a:t>3</a:t>
            </a:r>
            <a:r>
              <a:rPr lang="en-US" altLang="zh-CN" sz="2800" b="1">
                <a:solidFill>
                  <a:srgbClr val="336600"/>
                </a:solidFill>
              </a:rPr>
              <a:t>   </a:t>
            </a:r>
            <a:r>
              <a:rPr lang="zh-CN" altLang="en-US" sz="2800" b="1"/>
              <a:t>设</a:t>
            </a:r>
            <a:r>
              <a:rPr lang="en-US" altLang="zh-CN" sz="2800" b="1"/>
              <a:t>U</a:t>
            </a:r>
            <a:r>
              <a:rPr lang="zh-CN" altLang="en-US" sz="2800" b="1"/>
              <a:t>为</a:t>
            </a:r>
            <a:r>
              <a:rPr lang="en-US" altLang="zh-CN" sz="2800" b="1"/>
              <a:t>n</a:t>
            </a:r>
            <a:r>
              <a:rPr lang="zh-CN" altLang="en-US" sz="2800" b="1"/>
              <a:t>阶酉矩阵，则 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              </a:t>
            </a:r>
            <a:r>
              <a:rPr lang="en-US" altLang="zh-CN" sz="2800" b="1">
                <a:sym typeface="Symbol" panose="05050102010706020507" pitchFamily="18" charset="2"/>
              </a:rPr>
              <a:t>U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/>
              <a:t> = 1</a:t>
            </a:r>
            <a:r>
              <a:rPr lang="zh-CN" altLang="en-US" sz="2800" b="1"/>
              <a:t>； 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sym typeface="Symbol" panose="05050102010706020507" pitchFamily="18" charset="2"/>
              </a:rPr>
              <a:t>UA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/>
              <a:t> = 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sym typeface="Symbol" panose="05050102010706020507" pitchFamily="18" charset="2"/>
              </a:rPr>
              <a:t>U</a:t>
            </a:r>
            <a:r>
              <a:rPr lang="en-US" altLang="zh-CN" sz="2800" b="1" baseline="30000">
                <a:sym typeface="Symbol" panose="05050102010706020507" pitchFamily="18" charset="2"/>
              </a:rPr>
              <a:t>H</a:t>
            </a:r>
            <a:r>
              <a:rPr lang="en-US" altLang="zh-CN" sz="2800" b="1">
                <a:sym typeface="Symbol" panose="05050102010706020507" pitchFamily="18" charset="2"/>
              </a:rPr>
              <a:t>AU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/>
              <a:t> </a:t>
            </a:r>
            <a:r>
              <a:rPr lang="en-US" altLang="zh-CN" sz="2800" b="1"/>
              <a:t>=</a:t>
            </a:r>
            <a:r>
              <a:rPr lang="en-US" altLang="zh-CN" sz="2800"/>
              <a:t> </a:t>
            </a:r>
            <a:r>
              <a:rPr lang="zh-CN" altLang="en-US" sz="2800" b="1">
                <a:sym typeface="Symbol" panose="05050102010706020507" pitchFamily="18" charset="2"/>
              </a:rPr>
              <a:t></a:t>
            </a:r>
            <a:r>
              <a:rPr lang="en-US" altLang="zh-CN" sz="2800" b="1">
                <a:sym typeface="Symbol" panose="05050102010706020507" pitchFamily="18" charset="2"/>
              </a:rPr>
              <a:t>A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400"/>
              <a:t> 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0FEF1B7F-32D2-CEF3-9DB7-BBEEC2690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581525"/>
          <a:ext cx="34798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00041" imgH="219211" progId="Equation.DSMT4">
                  <p:embed/>
                </p:oleObj>
              </mc:Choice>
              <mc:Fallback>
                <p:oleObj name="Equation" r:id="rId14" imgW="1400041" imgH="21921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581525"/>
                        <a:ext cx="34798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15">
            <a:extLst>
              <a:ext uri="{FF2B5EF4-FFF2-40B4-BE49-F238E27FC236}">
                <a16:creationId xmlns:a16="http://schemas.microsoft.com/office/drawing/2014/main" id="{466114D5-89DC-5414-3257-F92100DC2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81300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9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l-GR" altLang="zh-CN" sz="2800" b="1"/>
              <a:t>λ</a:t>
            </a:r>
            <a:r>
              <a:rPr lang="en-US" altLang="zh-CN" sz="2800" b="1" baseline="-25000"/>
              <a:t>max</a:t>
            </a:r>
            <a:r>
              <a:rPr lang="zh-CN" altLang="en-US" sz="2800" b="1"/>
              <a:t>是</a:t>
            </a:r>
            <a:r>
              <a:rPr lang="en-US" altLang="zh-CN" sz="2800" b="1"/>
              <a:t>A</a:t>
            </a:r>
            <a:r>
              <a:rPr lang="en-US" altLang="zh-CN" sz="2800" b="1" baseline="30000"/>
              <a:t>H</a:t>
            </a:r>
            <a:r>
              <a:rPr lang="en-US" altLang="zh-CN" sz="2800" b="1"/>
              <a:t>A</a:t>
            </a:r>
            <a:r>
              <a:rPr lang="zh-CN" altLang="en-US" sz="2800" b="1"/>
              <a:t>的最大特征值。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utoUpdateAnimBg="0"/>
      <p:bldP spid="25612" grpId="0" animBg="1" autoUpdateAnimBg="0"/>
      <p:bldP spid="25613" grpId="0" animBg="1" autoUpdateAnimBg="0"/>
      <p:bldP spid="25614" grpId="0" animBg="1" autoUpdateAnimBg="0"/>
      <p:bldP spid="3" grpId="0" autoUpdateAnimBg="0"/>
      <p:bldP spid="5135" grpId="0"/>
    </p:bldLst>
  </p:timing>
</p:sld>
</file>

<file path=ppt/theme/theme1.xml><?xml version="1.0" encoding="utf-8"?>
<a:theme xmlns:a="http://schemas.openxmlformats.org/drawingml/2006/main" name="Expedition">
  <a:themeElements>
    <a:clrScheme name="">
      <a:dk1>
        <a:srgbClr val="000000"/>
      </a:dk1>
      <a:lt1>
        <a:srgbClr val="009900"/>
      </a:lt1>
      <a:dk2>
        <a:srgbClr val="882004"/>
      </a:dk2>
      <a:lt2>
        <a:srgbClr val="808080"/>
      </a:lt2>
      <a:accent1>
        <a:srgbClr val="379540"/>
      </a:accent1>
      <a:accent2>
        <a:srgbClr val="D69B80"/>
      </a:accent2>
      <a:accent3>
        <a:srgbClr val="AACAAA"/>
      </a:accent3>
      <a:accent4>
        <a:srgbClr val="000000"/>
      </a:accent4>
      <a:accent5>
        <a:srgbClr val="AEC8AF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5">
        <a:dk1>
          <a:srgbClr val="000000"/>
        </a:dk1>
        <a:lt1>
          <a:srgbClr val="009900"/>
        </a:lt1>
        <a:dk2>
          <a:srgbClr val="482400"/>
        </a:dk2>
        <a:lt2>
          <a:srgbClr val="808080"/>
        </a:lt2>
        <a:accent1>
          <a:srgbClr val="379540"/>
        </a:accent1>
        <a:accent2>
          <a:srgbClr val="D69B80"/>
        </a:accent2>
        <a:accent3>
          <a:srgbClr val="AACAAA"/>
        </a:accent3>
        <a:accent4>
          <a:srgbClr val="000000"/>
        </a:accent4>
        <a:accent5>
          <a:srgbClr val="AEC8AF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1743</TotalTime>
  <Words>1818</Words>
  <Application>Microsoft Office PowerPoint</Application>
  <PresentationFormat>全屏显示(4:3)</PresentationFormat>
  <Paragraphs>158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宋体</vt:lpstr>
      <vt:lpstr>Arial</vt:lpstr>
      <vt:lpstr>Times New Roman</vt:lpstr>
      <vt:lpstr>Wingdings</vt:lpstr>
      <vt:lpstr>Expedition</vt:lpstr>
      <vt:lpstr>Equation</vt:lpstr>
      <vt:lpstr>第5章、 矩阵分析 </vt:lpstr>
      <vt:lpstr>§5.1 向量的范数</vt:lpstr>
      <vt:lpstr>PowerPoint 演示文稿</vt:lpstr>
      <vt:lpstr>PowerPoint 演示文稿</vt:lpstr>
      <vt:lpstr>二、向量范数的收敛性质</vt:lpstr>
      <vt:lpstr>§ 5.2   矩阵的范数</vt:lpstr>
      <vt:lpstr>§ 5.2   矩阵的范数</vt:lpstr>
      <vt:lpstr>PowerPoint 演示文稿</vt:lpstr>
      <vt:lpstr>PowerPoint 演示文稿</vt:lpstr>
      <vt:lpstr>PowerPoint 演示文稿</vt:lpstr>
      <vt:lpstr>§ 5. 3   向量序列和矩阵序列的极限</vt:lpstr>
      <vt:lpstr>§ 5. 3   向量序列和矩阵序列的极限</vt:lpstr>
      <vt:lpstr>PowerPoint 演示文稿</vt:lpstr>
      <vt:lpstr>§5. 4   矩阵的幂级数</vt:lpstr>
      <vt:lpstr>§5. 4   矩阵的幂级数</vt:lpstr>
      <vt:lpstr>二、矩阵的幂级数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Xiong Haijun</cp:lastModifiedBy>
  <cp:revision>187</cp:revision>
  <cp:lastPrinted>1601-01-01T00:00:00Z</cp:lastPrinted>
  <dcterms:created xsi:type="dcterms:W3CDTF">2004-11-13T07:46:01Z</dcterms:created>
  <dcterms:modified xsi:type="dcterms:W3CDTF">2022-11-16T03:30:15Z</dcterms:modified>
</cp:coreProperties>
</file>